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4" r:id="rId3"/>
    <p:sldMasterId id="2147483666" r:id="rId4"/>
    <p:sldMasterId id="2147483672" r:id="rId5"/>
    <p:sldMasterId id="2147483676" r:id="rId6"/>
    <p:sldMasterId id="2147483678" r:id="rId7"/>
    <p:sldMasterId id="2147483680" r:id="rId8"/>
    <p:sldMasterId id="2147483682" r:id="rId9"/>
    <p:sldMasterId id="2147483684" r:id="rId10"/>
    <p:sldMasterId id="2147483686" r:id="rId11"/>
    <p:sldMasterId id="2147483688" r:id="rId12"/>
  </p:sldMasterIdLst>
  <p:notesMasterIdLst>
    <p:notesMasterId r:id="rId77"/>
  </p:notesMasterIdLst>
  <p:handoutMasterIdLst>
    <p:handoutMasterId r:id="rId78"/>
  </p:handoutMasterIdLst>
  <p:sldIdLst>
    <p:sldId id="393" r:id="rId13"/>
    <p:sldId id="1221" r:id="rId14"/>
    <p:sldId id="1182" r:id="rId15"/>
    <p:sldId id="1183" r:id="rId16"/>
    <p:sldId id="1184" r:id="rId17"/>
    <p:sldId id="1187" r:id="rId18"/>
    <p:sldId id="1190" r:id="rId19"/>
    <p:sldId id="1191" r:id="rId20"/>
    <p:sldId id="1192" r:id="rId21"/>
    <p:sldId id="1193" r:id="rId22"/>
    <p:sldId id="1194" r:id="rId23"/>
    <p:sldId id="1195" r:id="rId24"/>
    <p:sldId id="1196" r:id="rId25"/>
    <p:sldId id="1197" r:id="rId26"/>
    <p:sldId id="1198" r:id="rId27"/>
    <p:sldId id="1199" r:id="rId28"/>
    <p:sldId id="1200" r:id="rId29"/>
    <p:sldId id="1202" r:id="rId30"/>
    <p:sldId id="1203" r:id="rId31"/>
    <p:sldId id="1110" r:id="rId32"/>
    <p:sldId id="1112" r:id="rId33"/>
    <p:sldId id="1111" r:id="rId34"/>
    <p:sldId id="1113" r:id="rId35"/>
    <p:sldId id="1115" r:id="rId36"/>
    <p:sldId id="1119" r:id="rId37"/>
    <p:sldId id="1118" r:id="rId38"/>
    <p:sldId id="1213" r:id="rId39"/>
    <p:sldId id="1117" r:id="rId40"/>
    <p:sldId id="1120" r:id="rId41"/>
    <p:sldId id="1220" r:id="rId42"/>
    <p:sldId id="1214" r:id="rId43"/>
    <p:sldId id="1121" r:id="rId44"/>
    <p:sldId id="1122" r:id="rId45"/>
    <p:sldId id="1123" r:id="rId46"/>
    <p:sldId id="1124" r:id="rId47"/>
    <p:sldId id="1125" r:id="rId48"/>
    <p:sldId id="1126" r:id="rId49"/>
    <p:sldId id="1127" r:id="rId50"/>
    <p:sldId id="1140" r:id="rId51"/>
    <p:sldId id="1141" r:id="rId52"/>
    <p:sldId id="1129" r:id="rId53"/>
    <p:sldId id="1223" r:id="rId54"/>
    <p:sldId id="1224" r:id="rId55"/>
    <p:sldId id="1225" r:id="rId56"/>
    <p:sldId id="1226" r:id="rId57"/>
    <p:sldId id="1222" r:id="rId58"/>
    <p:sldId id="1215" r:id="rId59"/>
    <p:sldId id="1216" r:id="rId60"/>
    <p:sldId id="1217" r:id="rId61"/>
    <p:sldId id="1218" r:id="rId62"/>
    <p:sldId id="1219" r:id="rId63"/>
    <p:sldId id="1139" r:id="rId64"/>
    <p:sldId id="1207" r:id="rId65"/>
    <p:sldId id="1353" r:id="rId66"/>
    <p:sldId id="1352" r:id="rId67"/>
    <p:sldId id="1354" r:id="rId68"/>
    <p:sldId id="1355" r:id="rId69"/>
    <p:sldId id="1356" r:id="rId70"/>
    <p:sldId id="1144" r:id="rId71"/>
    <p:sldId id="1145" r:id="rId72"/>
    <p:sldId id="1208" r:id="rId73"/>
    <p:sldId id="1349" r:id="rId74"/>
    <p:sldId id="1350" r:id="rId75"/>
    <p:sldId id="1114" r:id="rId76"/>
  </p:sldIdLst>
  <p:sldSz cx="9144000" cy="6858000" type="screen4x3"/>
  <p:notesSz cx="6934200" cy="9120188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B9E"/>
    <a:srgbClr val="CC00CC"/>
    <a:srgbClr val="FFFF99"/>
    <a:srgbClr val="33CC33"/>
    <a:srgbClr val="0033CC"/>
    <a:srgbClr val="93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1" autoAdjust="0"/>
    <p:restoredTop sz="98487" autoAdjust="0"/>
  </p:normalViewPr>
  <p:slideViewPr>
    <p:cSldViewPr>
      <p:cViewPr varScale="1">
        <p:scale>
          <a:sx n="61" d="100"/>
          <a:sy n="61" d="100"/>
        </p:scale>
        <p:origin x="1131" y="48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tableStyles" Target="tableStyle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5" Type="http://schemas.openxmlformats.org/officeDocument/2006/relationships/slide" Target="slides/slide64.xml"/><Relationship Id="rId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fld id="{70BE7480-F426-401F-BE3A-1AAE711C9B9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790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1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fld id="{4B81A13D-C2DD-4AF5-91BE-001B23BB3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52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9CEF747-AEBB-43E6-8B5F-1E00C97E8DAB}" type="slidenum">
              <a:rPr lang="en-US" altLang="en-US" smtClean="0"/>
              <a:pPr eaLnBrk="1" hangingPunct="1">
                <a:spcBef>
                  <a:spcPct val="50000"/>
                </a:spcBef>
                <a:defRPr/>
              </a:pPr>
              <a:t>1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B241B63-64FC-437E-ADB6-36B937C72D58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16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7F2C61F7-9C23-4BFD-A7F9-4A161022E62A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17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D49DC01D-1C62-4746-BE37-3A4C901F2985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18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0E3FA1CE-4584-476A-9527-20A6A55C6A98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19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8421F43-2F32-49BB-B196-E69E0266591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33913C0-6777-4023-988B-89887A00C1C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2AEE825-484B-40BE-ADF9-C9567C883CA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60D7DD4-2E2F-4561-97DD-322D42FD05C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 i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490CBCD-2922-4D10-9424-EE0333D27C08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14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10E7952A-3ADD-44F3-A0B4-18D84BBA56E2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15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DF2C8-36DB-42CB-A100-CAAC91E68C5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83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E7199-AF55-4425-A6CD-0730DC3E0B7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800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42543-993E-461F-9DBB-85675240B73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44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14D62-0A0B-4C2D-B70B-925FAD4FA85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5089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E3E-56B6-46BE-A01F-109BDC9DDE0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38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0B6A5F-7A29-488C-848D-E99EE1B7D13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9267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921B1A-C8B3-4D29-8804-E4A288F223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83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371EA71-81EF-4BCA-A151-6C86889A421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751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095507-968E-4997-B83B-3DB07F36662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2056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50000"/>
              </a:spcBef>
              <a:spcAft>
                <a:spcPct val="0"/>
              </a:spcAft>
              <a:defRPr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9B2B2BA-CD1D-43D1-9C76-FA6768BAA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78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50000"/>
              </a:spcBef>
              <a:spcAft>
                <a:spcPct val="0"/>
              </a:spcAft>
              <a:defRPr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3C78220-1A74-45A1-93A2-30C48FC93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4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2BF1-5AA5-4394-9EE7-3568888B433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234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50000"/>
              </a:spcBef>
              <a:spcAft>
                <a:spcPct val="0"/>
              </a:spcAft>
              <a:defRPr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025D420-6784-46E0-A6ED-D88EAA238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69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50000"/>
              </a:spcBef>
              <a:spcAft>
                <a:spcPct val="0"/>
              </a:spcAft>
              <a:defRPr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A6153A8-F2D0-4D76-B558-11EFED33C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76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3C04A1-160B-4163-8562-D1E0ED20B83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4262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AE9D6CA7-0194-42C2-AE03-EE72F504EA20}" type="datetime1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6553200"/>
            <a:ext cx="381000" cy="212725"/>
          </a:xfrm>
        </p:spPr>
        <p:txBody>
          <a:bodyPr/>
          <a:lstStyle>
            <a:lvl1pPr>
              <a:defRPr sz="800" i="1">
                <a:solidFill>
                  <a:srgbClr val="CC99FF"/>
                </a:solidFill>
              </a:defRPr>
            </a:lvl1pPr>
          </a:lstStyle>
          <a:p>
            <a:pPr>
              <a:defRPr/>
            </a:pPr>
            <a:fld id="{0DD73047-02B3-4A7C-8589-1183B10B2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7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9DB1-420B-4F6A-B7AC-994D7B7ABE8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26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50896-1D92-4C32-B190-91C6E7CFC7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49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CE005-71C8-4C7F-BB73-4E61841EC1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20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D977B-C00C-4152-BEEE-7595C2B6092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54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9562D-9C94-42B6-95FA-8D6778D094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50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28CD6-5520-42E4-81B1-7A58DB96922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346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EAA-6BBD-4217-BDD6-3A522EA57D9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55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cs typeface="+mn-cs"/>
              </a:defRPr>
            </a:lvl1pPr>
          </a:lstStyle>
          <a:p>
            <a:pPr>
              <a:defRPr/>
            </a:pPr>
            <a:fld id="{B550548A-1036-4EF5-992A-79A20CA943E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8EC82B84-68D8-424D-BF6E-15F47A98ADED}" type="slidenum">
              <a:rPr lang="en-CA" altLang="en-US" sz="1400" i="0" smtClean="0"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451600"/>
            <a:ext cx="660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C6670602-EC0B-430D-B1C9-6765C92E4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45" name="Picture 7" descr="YorkULogoHor(large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1365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523038" y="6421438"/>
            <a:ext cx="2341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Last Updated:  </a:t>
            </a:r>
            <a:r>
              <a:rPr lang="en-CA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January 6, 2015</a:t>
            </a:r>
            <a:endParaRPr lang="en-US" altLang="en-US" sz="1200" i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365250" y="6323013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EECS 2011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365250" y="6543675"/>
            <a:ext cx="1074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Prof. J. Elder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27E95B6-BFD6-4FBC-A0CF-9651C4C9CCE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842BA5E-BC67-4BBD-94E3-2198A9218AD9}" type="slidenum">
              <a:rPr lang="en-CA" altLang="en-US" sz="1400" i="0" smtClean="0">
                <a:solidFill>
                  <a:srgbClr val="FFFFFF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0D1FEB-A868-4476-9B8A-8AB158EC9987}" type="datetime1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0080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87200" rIns="91440" bIns="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800" i="0">
                <a:solidFill>
                  <a:srgbClr val="CC99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Roumani-CSE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B26B0D-2ACE-4CED-BAD2-7150C4215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FA43C88F-4594-4CE6-9AC1-F604D3D108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6EB4ADD4-B056-4597-BB52-76F8A8713E23}" type="slidenum">
              <a:rPr lang="en-CA" altLang="en-US" sz="1400" i="0" smtClean="0">
                <a:solidFill>
                  <a:srgbClr val="FFFFFF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9FEF67F0-6ADD-4A79-8001-66D6889E8D0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1E352D20-5583-4C13-B34C-BA9115BBD1C6}" type="slidenum">
              <a:rPr lang="en-CA" altLang="en-US" sz="1400" i="0" smtClean="0">
                <a:solidFill>
                  <a:srgbClr val="FFFFFF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237B3182-E449-4559-9AA7-81D4A504179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3276F725-2964-4B9B-8FE5-EA63FB27C77F}" type="slidenum">
              <a:rPr lang="en-CA" altLang="en-US" sz="1400" i="0" smtClean="0">
                <a:solidFill>
                  <a:srgbClr val="FFFFFF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896687C1-6FE2-490A-9545-E8124AB1331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CB8AB22F-E8F3-4560-8B02-9EA07A99740F}" type="slidenum">
              <a:rPr lang="en-CA" altLang="en-US" sz="1400" i="0" smtClean="0">
                <a:solidFill>
                  <a:srgbClr val="FFFFFF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451600"/>
            <a:ext cx="660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07DC6B2B-0FA4-409C-88D2-752CED6A2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49" name="Picture 7" descr="YorkULogoHor(large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1365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523038" y="6421438"/>
            <a:ext cx="2341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Last Updated:  </a:t>
            </a:r>
            <a:r>
              <a:rPr lang="en-CA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January 6, 2015</a:t>
            </a:r>
            <a:endParaRPr lang="en-US" altLang="en-US" sz="1200" i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365250" y="6323013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EECS 2011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365250" y="6543675"/>
            <a:ext cx="1074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Prof. J. Elder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451600"/>
            <a:ext cx="660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07E3AD66-FD9C-44AB-B5E0-24AE3093B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3" name="Picture 7" descr="YorkULogoHor(large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1365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523038" y="6421438"/>
            <a:ext cx="2341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Last Updated:  </a:t>
            </a:r>
            <a:r>
              <a:rPr lang="en-CA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January 6, 2015</a:t>
            </a:r>
            <a:endParaRPr lang="en-US" altLang="en-US" sz="1200" i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365250" y="6323013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EECS 2011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365250" y="6543675"/>
            <a:ext cx="1074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Prof. J. Elder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451600"/>
            <a:ext cx="660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5282BE4-F88A-4A31-9F65-6768641DD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7" name="Picture 7" descr="YorkULogoHor(large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1365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523038" y="6421438"/>
            <a:ext cx="2341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Last Updated:  </a:t>
            </a:r>
            <a:r>
              <a:rPr lang="en-CA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January 6, 2015</a:t>
            </a:r>
            <a:endParaRPr lang="en-US" altLang="en-US" sz="1200" i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365250" y="6323013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EECS 2011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365250" y="6543675"/>
            <a:ext cx="1074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Prof. J. Elder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451600"/>
            <a:ext cx="660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D0088EFA-DD45-4130-8FF9-5CC70DC62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1" name="Picture 7" descr="YorkULogoHor(large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1365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523038" y="6421438"/>
            <a:ext cx="2341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Last Updated:  </a:t>
            </a:r>
            <a:r>
              <a:rPr lang="en-CA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January 6, 2015</a:t>
            </a:r>
            <a:endParaRPr lang="en-US" altLang="en-US" sz="1200" i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365250" y="6323013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EECS 2011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365250" y="6543675"/>
            <a:ext cx="1074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Prof. J. Elder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slide" Target="slide24.xml"/><Relationship Id="rId12" Type="http://schemas.openxmlformats.org/officeDocument/2006/relationships/slide" Target="slide5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47.xml"/><Relationship Id="rId5" Type="http://schemas.openxmlformats.org/officeDocument/2006/relationships/slide" Target="slide3.xml"/><Relationship Id="rId10" Type="http://schemas.openxmlformats.org/officeDocument/2006/relationships/slide" Target="slide42.xml"/><Relationship Id="rId4" Type="http://schemas.openxmlformats.org/officeDocument/2006/relationships/image" Target="../media/image2.wmf"/><Relationship Id="rId9" Type="http://schemas.openxmlformats.org/officeDocument/2006/relationships/slide" Target="slide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home.hccnet.nl/h.vink/lead.htm" TargetMode="Externa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home\Desktop\CCC_Seminars\Graphics\S4_Hanrahan.pdf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jpe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2.jpe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gif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My%20Documents\Pictures\Mona_Lisa.jpg" TargetMode="Externa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6.jpeg"/><Relationship Id="rId7" Type="http://schemas.openxmlformats.org/officeDocument/2006/relationships/image" Target="../media/image7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8.gif"/><Relationship Id="rId4" Type="http://schemas.openxmlformats.org/officeDocument/2006/relationships/image" Target="../media/image87.png"/><Relationship Id="rId9" Type="http://schemas.openxmlformats.org/officeDocument/2006/relationships/image" Target="../media/image88.gi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6.jpeg"/><Relationship Id="rId7" Type="http://schemas.openxmlformats.org/officeDocument/2006/relationships/image" Target="../media/image7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8.gif"/><Relationship Id="rId4" Type="http://schemas.openxmlformats.org/officeDocument/2006/relationships/image" Target="../media/image87.png"/><Relationship Id="rId9" Type="http://schemas.openxmlformats.org/officeDocument/2006/relationships/image" Target="../media/image88.gi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74.png"/><Relationship Id="rId7" Type="http://schemas.openxmlformats.org/officeDocument/2006/relationships/image" Target="../media/image85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78.gif"/><Relationship Id="rId4" Type="http://schemas.openxmlformats.org/officeDocument/2006/relationships/image" Target="../media/image75.png"/><Relationship Id="rId9" Type="http://schemas.openxmlformats.org/officeDocument/2006/relationships/image" Target="../media/image88.gi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74.png"/><Relationship Id="rId7" Type="http://schemas.openxmlformats.org/officeDocument/2006/relationships/image" Target="../media/image85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78.gif"/><Relationship Id="rId4" Type="http://schemas.openxmlformats.org/officeDocument/2006/relationships/image" Target="../media/image75.png"/><Relationship Id="rId9" Type="http://schemas.openxmlformats.org/officeDocument/2006/relationships/image" Target="../media/image88.gi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74.png"/><Relationship Id="rId7" Type="http://schemas.openxmlformats.org/officeDocument/2006/relationships/image" Target="../media/image85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78.gif"/><Relationship Id="rId4" Type="http://schemas.openxmlformats.org/officeDocument/2006/relationships/image" Target="../media/image75.png"/><Relationship Id="rId9" Type="http://schemas.openxmlformats.org/officeDocument/2006/relationships/image" Target="../media/image88.gi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74.png"/><Relationship Id="rId7" Type="http://schemas.openxmlformats.org/officeDocument/2006/relationships/image" Target="../media/image85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8.gif"/><Relationship Id="rId4" Type="http://schemas.openxmlformats.org/officeDocument/2006/relationships/image" Target="../media/image75.png"/><Relationship Id="rId9" Type="http://schemas.openxmlformats.org/officeDocument/2006/relationships/image" Target="../media/image78.gi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74.png"/><Relationship Id="rId7" Type="http://schemas.openxmlformats.org/officeDocument/2006/relationships/image" Target="../media/image85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78.gif"/><Relationship Id="rId4" Type="http://schemas.openxmlformats.org/officeDocument/2006/relationships/image" Target="../media/image75.png"/><Relationship Id="rId9" Type="http://schemas.openxmlformats.org/officeDocument/2006/relationships/image" Target="../media/image88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gi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943600"/>
            <a:ext cx="2819400" cy="8382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Jeff Edmonds</a:t>
            </a:r>
          </a:p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York University</a:t>
            </a:r>
            <a:endParaRPr lang="en-US" altLang="en-US"/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7285038" y="6397625"/>
            <a:ext cx="208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0">
                <a:solidFill>
                  <a:schemeClr val="accent2"/>
                </a:solidFill>
              </a:rPr>
              <a:t>COSC 2011</a:t>
            </a:r>
            <a:endParaRPr lang="en-US" altLang="en-US" sz="2400" i="0">
              <a:solidFill>
                <a:schemeClr val="accent2"/>
              </a:solidFill>
            </a:endParaRP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Lecture</a:t>
            </a:r>
            <a:r>
              <a:rPr lang="en-US" sz="2400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400" b="1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</a:t>
            </a:r>
            <a:endParaRPr lang="en-US" sz="2400" i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4495800" y="1905000"/>
            <a:ext cx="352532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5" action="ppaction://hlinksldjump"/>
              </a:rPr>
              <a:t>Abstractions (Hierarchy)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6" action="ppaction://hlinksldjump"/>
              </a:rPr>
              <a:t>Elements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7" action="ppaction://hlinksldjump"/>
              </a:rPr>
              <a:t>Sets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8" action="ppaction://hlinksldjump"/>
              </a:rPr>
              <a:t>Lists, Stacks, &amp; Queues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9" action="ppaction://hlinksldjump"/>
              </a:rPr>
              <a:t>Trees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10" action="ppaction://hlinksldjump"/>
              </a:rPr>
              <a:t>Graphs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>
                <a:hlinkClick r:id="rId11" action="ppaction://hlinksldjump"/>
              </a:rPr>
              <a:t>Iterators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12" action="ppaction://hlinksldjump"/>
              </a:rPr>
              <a:t>Abstract Positions/Pointers</a:t>
            </a:r>
            <a:endParaRPr lang="en-US" altLang="en-US" sz="2400" i="0" dirty="0"/>
          </a:p>
        </p:txBody>
      </p:sp>
      <p:sp>
        <p:nvSpPr>
          <p:cNvPr id="23559" name="Title 1"/>
          <p:cNvSpPr txBox="1">
            <a:spLocks/>
          </p:cNvSpPr>
          <p:nvPr/>
        </p:nvSpPr>
        <p:spPr bwMode="auto">
          <a:xfrm>
            <a:off x="228600" y="15875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i="0">
                <a:solidFill>
                  <a:schemeClr val="tx2"/>
                </a:solidFill>
              </a:rPr>
              <a:t>Abstract Data Types</a:t>
            </a:r>
          </a:p>
        </p:txBody>
      </p:sp>
      <p:pic>
        <p:nvPicPr>
          <p:cNvPr id="23560" name="Picture 6" descr="http://library.gatech.edu/research-data/sites/library.gatech.edu.research-data/files/images/database_digitalpreservati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495425"/>
            <a:ext cx="286067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962525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solidFill>
                  <a:srgbClr val="FFFFFF"/>
                </a:solidFill>
              </a:rPr>
              <a:t>Hierarchical class definitions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FFFFFF"/>
                </a:solidFill>
              </a:rPr>
              <a:t>allows efficient re-use of software over different contexts.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FFFFFF"/>
                </a:solidFill>
              </a:rPr>
              <a:t>and to only consider one level at a time.</a:t>
            </a: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28750"/>
            <a:ext cx="3851275" cy="527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48" name="Straight Arrow Connector 5"/>
          <p:cNvCxnSpPr>
            <a:cxnSpLocks noChangeShapeType="1"/>
          </p:cNvCxnSpPr>
          <p:nvPr/>
        </p:nvCxnSpPr>
        <p:spPr bwMode="auto">
          <a:xfrm rot="16200000" flipV="1">
            <a:off x="4556919" y="3291681"/>
            <a:ext cx="2473325" cy="100171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5191125" y="3646488"/>
            <a:ext cx="569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800" b="1" i="0">
                <a:solidFill>
                  <a:srgbClr val="000000"/>
                </a:solidFill>
                <a:cs typeface="+mn-cs"/>
              </a:rPr>
              <a:t>Is a</a:t>
            </a:r>
          </a:p>
        </p:txBody>
      </p:sp>
      <p:sp>
        <p:nvSpPr>
          <p:cNvPr id="26631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  <p:sp>
        <p:nvSpPr>
          <p:cNvPr id="31752" name="Footer Placeholder 4"/>
          <p:cNvSpPr txBox="1">
            <a:spLocks/>
          </p:cNvSpPr>
          <p:nvPr/>
        </p:nvSpPr>
        <p:spPr bwMode="auto">
          <a:xfrm>
            <a:off x="3124200" y="658971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solidFill>
                  <a:srgbClr val="CC99FF"/>
                </a:solidFill>
                <a:latin typeface="Calibri" pitchFamily="34" charset="0"/>
              </a:rPr>
              <a:t>James Elder</a:t>
            </a:r>
            <a:endParaRPr lang="en-US" altLang="en-US" sz="800">
              <a:solidFill>
                <a:srgbClr val="CC99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altLang="en-US" sz="2800">
                <a:solidFill>
                  <a:srgbClr val="FFFFFF"/>
                </a:solidFill>
              </a:rPr>
              <a:t>The psychological profiling of a programmer is mostly the ability to shift levels of abstraction, from low level to high level. To see something in the small and to see something in the large. </a:t>
            </a:r>
          </a:p>
          <a:p>
            <a:pPr lvl="1"/>
            <a:r>
              <a:rPr lang="en-US" altLang="en-US" sz="2400">
                <a:solidFill>
                  <a:srgbClr val="FFFFFF"/>
                </a:solidFill>
                <a:hlinkClick r:id="rId2"/>
              </a:rPr>
              <a:t>Donald Knuth</a:t>
            </a: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C7C695"/>
              </a:clrFrom>
              <a:clrTo>
                <a:srgbClr val="C7C69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3238500"/>
            <a:ext cx="2895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cs typeface="+mn-cs"/>
              </a:rPr>
              <a:t>Abstraction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  <p:sp>
        <p:nvSpPr>
          <p:cNvPr id="3277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89713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i="1">
                <a:solidFill>
                  <a:srgbClr val="CC99FF"/>
                </a:solidFill>
                <a:latin typeface="Calibri" pitchFamily="34" charset="0"/>
              </a:rPr>
              <a:t>James Elder</a:t>
            </a:r>
            <a:endParaRPr lang="en-US" altLang="en-US" sz="800" i="1">
              <a:solidFill>
                <a:srgbClr val="CC99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i="1">
                <a:solidFill>
                  <a:srgbClr val="CC99FF"/>
                </a:solidFill>
              </a:rPr>
              <a:t>Roumani-CSE</a:t>
            </a:r>
            <a:endParaRPr lang="en-US" altLang="en-US" sz="800" i="1">
              <a:solidFill>
                <a:srgbClr val="CC99FF"/>
              </a:solidFill>
            </a:endParaRP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114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/>
          <a:stretch>
            <a:fillRect/>
          </a:stretch>
        </p:blipFill>
        <p:spPr bwMode="auto">
          <a:xfrm>
            <a:off x="1447800" y="1460500"/>
            <a:ext cx="289083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60500"/>
            <a:ext cx="28194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2114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2114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62650"/>
            <a:ext cx="87344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65DED3-897C-4880-86BE-9B33FA607D9E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8682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935788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i="1">
                <a:solidFill>
                  <a:srgbClr val="CC99FF"/>
                </a:solidFill>
              </a:rPr>
              <a:t>Roumani-CSE</a:t>
            </a:r>
            <a:endParaRPr lang="en-US" altLang="en-US" sz="800" i="1">
              <a:solidFill>
                <a:srgbClr val="CC99FF"/>
              </a:solidFill>
            </a:endParaRPr>
          </a:p>
        </p:txBody>
      </p:sp>
      <p:pic>
        <p:nvPicPr>
          <p:cNvPr id="34819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8724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7088188"/>
            <a:ext cx="381000" cy="212725"/>
          </a:xfrm>
        </p:spPr>
        <p:txBody>
          <a:bodyPr/>
          <a:lstStyle/>
          <a:p>
            <a:pPr>
              <a:defRPr/>
            </a:pPr>
            <a:fld id="{FA99ADCD-D5F6-4555-B57A-A573D1D394CD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34821" name="Group 18"/>
          <p:cNvGrpSpPr>
            <a:grpSpLocks/>
          </p:cNvGrpSpPr>
          <p:nvPr/>
        </p:nvGrpSpPr>
        <p:grpSpPr bwMode="auto">
          <a:xfrm>
            <a:off x="396875" y="3327400"/>
            <a:ext cx="1331913" cy="1593850"/>
            <a:chOff x="271378" y="3452869"/>
            <a:chExt cx="1331567" cy="1594150"/>
          </a:xfrm>
        </p:grpSpPr>
        <p:pic>
          <p:nvPicPr>
            <p:cNvPr id="34844" name="Picture 6" descr="C:\Documents and Settings\roumani\Local Settings\Temporary Internet Files\Content.IE5\2X6QFB03\MCj0432617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02563" y="3749753"/>
              <a:ext cx="1000382" cy="1000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Isosceles Triangle 20"/>
            <p:cNvSpPr/>
            <p:nvPr/>
          </p:nvSpPr>
          <p:spPr>
            <a:xfrm>
              <a:off x="760201" y="3452869"/>
              <a:ext cx="180928" cy="403301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i="0">
                <a:solidFill>
                  <a:prstClr val="white"/>
                </a:solidFill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397606" y="3630998"/>
              <a:ext cx="181206" cy="403759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i="0">
                <a:solidFill>
                  <a:prstClr val="white"/>
                </a:solidFill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271378" y="4034757"/>
              <a:ext cx="181206" cy="403759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i="0">
                <a:solidFill>
                  <a:prstClr val="white"/>
                </a:solidFill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774974" y="4643260"/>
              <a:ext cx="181206" cy="403759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i="0">
                <a:solidFill>
                  <a:prstClr val="white"/>
                </a:solidFill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412562" y="4462266"/>
              <a:ext cx="181206" cy="403759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>
                <a:rot lat="0" lon="0" rev="81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i="0">
                <a:solidFill>
                  <a:prstClr val="white"/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V="1">
            <a:off x="6146800" y="3163888"/>
            <a:ext cx="1400175" cy="4762"/>
          </a:xfrm>
          <a:prstGeom prst="line">
            <a:avLst/>
          </a:prstGeom>
          <a:ln w="825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6600825" y="4116388"/>
            <a:ext cx="1892300" cy="0"/>
          </a:xfrm>
          <a:prstGeom prst="line">
            <a:avLst/>
          </a:prstGeom>
          <a:ln w="825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85913" y="3168650"/>
            <a:ext cx="1330325" cy="1588"/>
          </a:xfrm>
          <a:prstGeom prst="line">
            <a:avLst/>
          </a:prstGeom>
          <a:ln w="825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604838" y="4116388"/>
            <a:ext cx="1892300" cy="0"/>
          </a:xfrm>
          <a:prstGeom prst="line">
            <a:avLst/>
          </a:prstGeom>
          <a:ln w="825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85913" y="5062538"/>
            <a:ext cx="1538287" cy="7937"/>
          </a:xfrm>
          <a:prstGeom prst="line">
            <a:avLst/>
          </a:prstGeom>
          <a:ln w="825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741738" y="2263775"/>
            <a:ext cx="1709737" cy="21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 flipH="1" flipV="1">
            <a:off x="4395788" y="2062163"/>
            <a:ext cx="401637" cy="1587"/>
          </a:xfrm>
          <a:prstGeom prst="line">
            <a:avLst/>
          </a:prstGeom>
          <a:ln w="825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9" descr="C:\Documents and Settings\roumani\Local Settings\Temporary Internet Files\Content.IE5\02ZB4FHH\MCj04338070000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5380" y="1298084"/>
            <a:ext cx="764683" cy="764683"/>
          </a:xfrm>
          <a:prstGeom prst="rect">
            <a:avLst/>
          </a:prstGeom>
          <a:noFill/>
        </p:spPr>
      </p:pic>
      <p:pic>
        <p:nvPicPr>
          <p:cNvPr id="34830" name="Picture 2" descr="C:\Documents and Settings\roumani\Local Settings\Temporary Internet Files\Content.IE5\NPCCG6XE\MCj0434785000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44975"/>
            <a:ext cx="24574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/>
        </p:nvCxnSpPr>
        <p:spPr>
          <a:xfrm flipV="1">
            <a:off x="5845175" y="5054600"/>
            <a:ext cx="1701800" cy="7938"/>
          </a:xfrm>
          <a:prstGeom prst="line">
            <a:avLst/>
          </a:prstGeom>
          <a:ln w="825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4"/>
          <p:cNvGrpSpPr>
            <a:grpSpLocks/>
          </p:cNvGrpSpPr>
          <p:nvPr/>
        </p:nvGrpSpPr>
        <p:grpSpPr bwMode="auto">
          <a:xfrm rot="5400000">
            <a:off x="3197225" y="1127125"/>
            <a:ext cx="2479675" cy="2816225"/>
            <a:chOff x="1440" y="624"/>
            <a:chExt cx="2880" cy="2400"/>
          </a:xfrm>
        </p:grpSpPr>
        <p:sp>
          <p:nvSpPr>
            <p:cNvPr id="34836" name="Rectangle 46"/>
            <p:cNvSpPr>
              <a:spLocks noChangeArrowheads="1"/>
            </p:cNvSpPr>
            <p:nvPr/>
          </p:nvSpPr>
          <p:spPr bwMode="auto">
            <a:xfrm>
              <a:off x="1440" y="624"/>
              <a:ext cx="2880" cy="2400"/>
            </a:xfrm>
            <a:prstGeom prst="rect">
              <a:avLst/>
            </a:prstGeom>
            <a:solidFill>
              <a:srgbClr val="CC99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717" name="Line 47"/>
            <p:cNvSpPr>
              <a:spLocks noChangeShapeType="1"/>
            </p:cNvSpPr>
            <p:nvPr/>
          </p:nvSpPr>
          <p:spPr bwMode="auto">
            <a:xfrm flipH="1" flipV="1">
              <a:off x="2670" y="1213"/>
              <a:ext cx="0" cy="123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9718" name="Line 48"/>
            <p:cNvSpPr>
              <a:spLocks noChangeShapeType="1"/>
            </p:cNvSpPr>
            <p:nvPr/>
          </p:nvSpPr>
          <p:spPr bwMode="auto">
            <a:xfrm flipH="1">
              <a:off x="2648" y="1194"/>
              <a:ext cx="977" cy="441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9719" name="Line 49"/>
            <p:cNvSpPr>
              <a:spLocks noChangeShapeType="1"/>
            </p:cNvSpPr>
            <p:nvPr/>
          </p:nvSpPr>
          <p:spPr bwMode="auto">
            <a:xfrm flipH="1">
              <a:off x="1554" y="1865"/>
              <a:ext cx="111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9720" name="Line 50"/>
            <p:cNvSpPr>
              <a:spLocks noChangeShapeType="1"/>
            </p:cNvSpPr>
            <p:nvPr/>
          </p:nvSpPr>
          <p:spPr bwMode="auto">
            <a:xfrm flipH="1" flipV="1">
              <a:off x="3625" y="725"/>
              <a:ext cx="0" cy="4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9721" name="Line 51"/>
            <p:cNvSpPr>
              <a:spLocks noChangeShapeType="1"/>
            </p:cNvSpPr>
            <p:nvPr/>
          </p:nvSpPr>
          <p:spPr bwMode="auto">
            <a:xfrm flipH="1" flipV="1">
              <a:off x="3658" y="2434"/>
              <a:ext cx="0" cy="5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9722" name="Line 52"/>
            <p:cNvSpPr>
              <a:spLocks noChangeShapeType="1"/>
            </p:cNvSpPr>
            <p:nvPr/>
          </p:nvSpPr>
          <p:spPr bwMode="auto">
            <a:xfrm flipH="1" flipV="1">
              <a:off x="2648" y="2066"/>
              <a:ext cx="1010" cy="37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4843" name="Oval 53"/>
            <p:cNvSpPr>
              <a:spLocks noChangeArrowheads="1"/>
            </p:cNvSpPr>
            <p:nvPr/>
          </p:nvSpPr>
          <p:spPr bwMode="auto">
            <a:xfrm>
              <a:off x="2015" y="1004"/>
              <a:ext cx="2070" cy="162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9713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  <p:sp>
        <p:nvSpPr>
          <p:cNvPr id="29715" name="Footer Placeholder 4"/>
          <p:cNvSpPr txBox="1">
            <a:spLocks/>
          </p:cNvSpPr>
          <p:nvPr/>
        </p:nvSpPr>
        <p:spPr bwMode="auto">
          <a:xfrm>
            <a:off x="3124200" y="640080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720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800">
                <a:solidFill>
                  <a:srgbClr val="CC99FF"/>
                </a:solidFill>
                <a:cs typeface="+mn-cs"/>
              </a:rPr>
              <a:t>Roumani-CSE</a:t>
            </a:r>
            <a:endParaRPr lang="en-US" altLang="en-US" sz="800">
              <a:solidFill>
                <a:srgbClr val="CC99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i="1">
                <a:solidFill>
                  <a:srgbClr val="CC99FF"/>
                </a:solidFill>
              </a:rPr>
              <a:t>Roumani-CSE</a:t>
            </a:r>
            <a:endParaRPr lang="en-US" altLang="en-US" sz="800" i="1">
              <a:solidFill>
                <a:srgbClr val="CC99FF"/>
              </a:solidFill>
            </a:endParaRPr>
          </a:p>
        </p:txBody>
      </p:sp>
      <p:pic>
        <p:nvPicPr>
          <p:cNvPr id="3584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802313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72075"/>
            <a:ext cx="8734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3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4AA81A-C9F3-4C19-AEBF-42BEBB90ED43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0726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i="1">
                <a:solidFill>
                  <a:srgbClr val="CC99FF"/>
                </a:solidFill>
              </a:rPr>
              <a:t>Roumani-CSE</a:t>
            </a:r>
            <a:endParaRPr lang="en-US" altLang="en-US" sz="800" i="1">
              <a:solidFill>
                <a:srgbClr val="CC99FF"/>
              </a:solidFill>
            </a:endParaRPr>
          </a:p>
        </p:txBody>
      </p:sp>
      <p:grpSp>
        <p:nvGrpSpPr>
          <p:cNvPr id="36867" name="Group 36"/>
          <p:cNvGrpSpPr>
            <a:grpSpLocks/>
          </p:cNvGrpSpPr>
          <p:nvPr/>
        </p:nvGrpSpPr>
        <p:grpSpPr bwMode="auto">
          <a:xfrm>
            <a:off x="1295400" y="1600200"/>
            <a:ext cx="7162800" cy="2971800"/>
            <a:chOff x="384" y="288"/>
            <a:chExt cx="4944" cy="2352"/>
          </a:xfrm>
        </p:grpSpPr>
        <p:sp>
          <p:nvSpPr>
            <p:cNvPr id="36872" name="Rectangle 34"/>
            <p:cNvSpPr>
              <a:spLocks noChangeArrowheads="1"/>
            </p:cNvSpPr>
            <p:nvPr/>
          </p:nvSpPr>
          <p:spPr bwMode="auto">
            <a:xfrm>
              <a:off x="384" y="288"/>
              <a:ext cx="4944" cy="2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6873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84"/>
              <a:ext cx="4800" cy="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4" name="Text Box 35"/>
            <p:cNvSpPr txBox="1">
              <a:spLocks noChangeArrowheads="1"/>
            </p:cNvSpPr>
            <p:nvPr/>
          </p:nvSpPr>
          <p:spPr bwMode="auto">
            <a:xfrm>
              <a:off x="500" y="2203"/>
              <a:ext cx="47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800" b="1">
                  <a:solidFill>
                    <a:srgbClr val="800080"/>
                  </a:solidFill>
                  <a:cs typeface="Times New Roman" pitchFamily="18" charset="0"/>
                </a:rPr>
                <a:t>Select between two alternatives A and B</a:t>
              </a:r>
              <a:endParaRPr lang="en-US" altLang="en-US" sz="2800" b="1">
                <a:solidFill>
                  <a:srgbClr val="800080"/>
                </a:solidFill>
                <a:cs typeface="Times New Roman" pitchFamily="18" charset="0"/>
              </a:endParaRPr>
            </a:p>
          </p:txBody>
        </p:sp>
      </p:grpSp>
      <p:pic>
        <p:nvPicPr>
          <p:cNvPr id="36868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87249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D2B0B1-FB22-4B26-9B18-5B29CEED3A80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1750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i="1">
                <a:solidFill>
                  <a:srgbClr val="CC99FF"/>
                </a:solidFill>
              </a:rPr>
              <a:t>Roumani-CSE</a:t>
            </a:r>
            <a:endParaRPr lang="en-US" altLang="en-US" sz="800" i="1">
              <a:solidFill>
                <a:srgbClr val="CC99FF"/>
              </a:solidFill>
            </a:endParaRP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4478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1325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32924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3314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87344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176A4D-0C4A-44A0-B579-858995DCC9D6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2777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39606"/>
              </p:ext>
            </p:extLst>
          </p:nvPr>
        </p:nvGraphicFramePr>
        <p:xfrm>
          <a:off x="841375" y="439738"/>
          <a:ext cx="7454900" cy="576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6035563" imgH="4663844" progId="AcroExch.Document.11">
                  <p:link updateAutomatic="1"/>
                </p:oleObj>
              </mc:Choice>
              <mc:Fallback>
                <p:oleObj name="Acrobat Document" r:id="rId8" imgW="6035563" imgH="4663844" progId="AcroExch.Document.11">
                  <p:link updateAutomatic="1"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439738"/>
                        <a:ext cx="7454900" cy="576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i="1">
                <a:solidFill>
                  <a:srgbClr val="CC99FF"/>
                </a:solidFill>
              </a:rPr>
              <a:t>Roumani-CSE</a:t>
            </a:r>
            <a:endParaRPr lang="en-US" altLang="en-US" sz="800" i="1">
              <a:solidFill>
                <a:srgbClr val="CC99FF"/>
              </a:solidFill>
            </a:endParaRPr>
          </a:p>
        </p:txBody>
      </p:sp>
      <p:pic>
        <p:nvPicPr>
          <p:cNvPr id="38915" name="Picture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90975"/>
            <a:ext cx="87344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268663" y="1243013"/>
            <a:ext cx="2868612" cy="2386012"/>
            <a:chOff x="2667000" y="1905000"/>
            <a:chExt cx="3810000" cy="3124200"/>
          </a:xfrm>
        </p:grpSpPr>
        <p:sp>
          <p:nvSpPr>
            <p:cNvPr id="38920" name="Rectangle 97"/>
            <p:cNvSpPr>
              <a:spLocks noChangeArrowheads="1"/>
            </p:cNvSpPr>
            <p:nvPr/>
          </p:nvSpPr>
          <p:spPr bwMode="auto">
            <a:xfrm>
              <a:off x="2667000" y="1905000"/>
              <a:ext cx="3810000" cy="3124200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01" name="Line 4"/>
            <p:cNvSpPr>
              <a:spLocks noChangeShapeType="1"/>
            </p:cNvSpPr>
            <p:nvPr/>
          </p:nvSpPr>
          <p:spPr bwMode="auto">
            <a:xfrm rot="-5400000">
              <a:off x="4655285" y="2125095"/>
              <a:ext cx="0" cy="2972939"/>
            </a:xfrm>
            <a:prstGeom prst="line">
              <a:avLst/>
            </a:prstGeom>
            <a:noFill/>
            <a:ln w="139700" cmpd="tri">
              <a:solidFill>
                <a:schemeClr val="tx1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8922" name="Oval 5"/>
            <p:cNvSpPr>
              <a:spLocks noChangeArrowheads="1"/>
            </p:cNvSpPr>
            <p:nvPr/>
          </p:nvSpPr>
          <p:spPr bwMode="auto">
            <a:xfrm rot="-5400000">
              <a:off x="4808537" y="2171700"/>
              <a:ext cx="868363" cy="944563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i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CPU</a:t>
              </a:r>
              <a:endParaRPr lang="en-CA" altLang="en-US" sz="2000" b="1" i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3803" name="Line 6"/>
            <p:cNvSpPr>
              <a:spLocks noChangeShapeType="1"/>
            </p:cNvSpPr>
            <p:nvPr/>
          </p:nvSpPr>
          <p:spPr bwMode="auto">
            <a:xfrm rot="-5400000" flipH="1" flipV="1">
              <a:off x="4960613" y="3345499"/>
              <a:ext cx="5321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8924" name="Text Box 7"/>
            <p:cNvSpPr txBox="1">
              <a:spLocks noChangeArrowheads="1"/>
            </p:cNvSpPr>
            <p:nvPr/>
          </p:nvSpPr>
          <p:spPr bwMode="auto">
            <a:xfrm rot="-5400000">
              <a:off x="4301331" y="3829843"/>
              <a:ext cx="514350" cy="1336675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DRAM</a:t>
              </a:r>
            </a:p>
          </p:txBody>
        </p:sp>
        <p:sp>
          <p:nvSpPr>
            <p:cNvPr id="38925" name="Text Box 8"/>
            <p:cNvSpPr txBox="1">
              <a:spLocks noChangeArrowheads="1"/>
            </p:cNvSpPr>
            <p:nvPr/>
          </p:nvSpPr>
          <p:spPr bwMode="auto">
            <a:xfrm>
              <a:off x="3276600" y="2419350"/>
              <a:ext cx="1066800" cy="422275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I/O</a:t>
              </a:r>
            </a:p>
          </p:txBody>
        </p:sp>
        <p:sp>
          <p:nvSpPr>
            <p:cNvPr id="33806" name="Line 9"/>
            <p:cNvSpPr>
              <a:spLocks noChangeShapeType="1"/>
            </p:cNvSpPr>
            <p:nvPr/>
          </p:nvSpPr>
          <p:spPr bwMode="auto">
            <a:xfrm rot="-5400000" flipH="1" flipV="1">
              <a:off x="3627525" y="3382915"/>
              <a:ext cx="4573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8927" name="Rectangle 10"/>
            <p:cNvSpPr>
              <a:spLocks noChangeArrowheads="1"/>
            </p:cNvSpPr>
            <p:nvPr/>
          </p:nvSpPr>
          <p:spPr bwMode="auto">
            <a:xfrm rot="-5400000">
              <a:off x="3626644" y="2850357"/>
              <a:ext cx="381000" cy="2286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928" name="Rectangle 11"/>
            <p:cNvSpPr>
              <a:spLocks noChangeArrowheads="1"/>
            </p:cNvSpPr>
            <p:nvPr/>
          </p:nvSpPr>
          <p:spPr bwMode="auto">
            <a:xfrm rot="-5400000">
              <a:off x="5036344" y="2964657"/>
              <a:ext cx="457200" cy="2286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809" name="Line 12"/>
            <p:cNvSpPr>
              <a:spLocks noChangeShapeType="1"/>
            </p:cNvSpPr>
            <p:nvPr/>
          </p:nvSpPr>
          <p:spPr bwMode="auto">
            <a:xfrm rot="-5400000" flipH="1" flipV="1">
              <a:off x="4460836" y="3802802"/>
              <a:ext cx="2286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8930" name="Rectangle 13"/>
            <p:cNvSpPr>
              <a:spLocks noChangeArrowheads="1"/>
            </p:cNvSpPr>
            <p:nvPr/>
          </p:nvSpPr>
          <p:spPr bwMode="auto">
            <a:xfrm rot="-5400000">
              <a:off x="4347369" y="3993356"/>
              <a:ext cx="381000" cy="2286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9" name="Slide Number Placeholder 10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43C165-DF55-4F22-A816-B215EF0273DF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3798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1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i="1">
                <a:solidFill>
                  <a:srgbClr val="CC99FF"/>
                </a:solidFill>
              </a:rPr>
              <a:t>Roumani-CSE</a:t>
            </a:r>
            <a:endParaRPr lang="en-US" altLang="en-US" sz="800" i="1">
              <a:solidFill>
                <a:srgbClr val="CC99FF"/>
              </a:solidFill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535363"/>
            <a:ext cx="87344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905000"/>
            <a:ext cx="4638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1544638"/>
            <a:ext cx="58388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143000"/>
            <a:ext cx="7038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89275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97163"/>
            <a:ext cx="2238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316163"/>
            <a:ext cx="34575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40638" y="2407535"/>
            <a:ext cx="2303362" cy="21698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defTabSz="1371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b="1" i="0" dirty="0">
                <a:solidFill>
                  <a:srgbClr val="002060"/>
                </a:solidFill>
                <a:latin typeface="Calibri"/>
              </a:rPr>
              <a:t>Loader</a:t>
            </a:r>
          </a:p>
          <a:p>
            <a:pPr defTabSz="1371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tabLst>
                <a:tab pos="182880" algn="l"/>
                <a:tab pos="457200" algn="l"/>
              </a:tabLst>
              <a:defRPr/>
            </a:pPr>
            <a:r>
              <a:rPr lang="en-US" sz="1800" b="1" i="0" dirty="0">
                <a:solidFill>
                  <a:srgbClr val="002060"/>
                </a:solidFill>
                <a:latin typeface="Calibri"/>
              </a:rPr>
              <a:t>Linker</a:t>
            </a:r>
          </a:p>
          <a:p>
            <a:pPr defTabSz="1371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tabLst>
                <a:tab pos="182880" algn="l"/>
                <a:tab pos="457200" algn="l"/>
              </a:tabLst>
              <a:defRPr/>
            </a:pPr>
            <a:r>
              <a:rPr lang="en-US" sz="1800" b="1" i="0" dirty="0">
                <a:solidFill>
                  <a:srgbClr val="002060"/>
                </a:solidFill>
                <a:latin typeface="Calibri"/>
              </a:rPr>
              <a:t>Memory Manager</a:t>
            </a:r>
          </a:p>
          <a:p>
            <a:pPr defTabSz="1371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tabLst>
                <a:tab pos="182880" algn="l"/>
                <a:tab pos="457200" algn="l"/>
              </a:tabLst>
              <a:defRPr/>
            </a:pPr>
            <a:r>
              <a:rPr lang="en-US" sz="1800" b="1" i="0" dirty="0">
                <a:solidFill>
                  <a:srgbClr val="002060"/>
                </a:solidFill>
                <a:latin typeface="Calibri"/>
              </a:rPr>
              <a:t>I/O Controller</a:t>
            </a:r>
          </a:p>
          <a:p>
            <a:pPr defTabSz="1371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tabLst>
                <a:tab pos="182880" algn="l"/>
                <a:tab pos="457200" algn="l"/>
              </a:tabLst>
              <a:defRPr/>
            </a:pPr>
            <a:r>
              <a:rPr lang="en-US" sz="1800" b="1" i="0" dirty="0">
                <a:solidFill>
                  <a:srgbClr val="002060"/>
                </a:solidFill>
                <a:latin typeface="Calibri"/>
              </a:rPr>
              <a:t>Process Manager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0" y="2056686"/>
            <a:ext cx="1636294" cy="4801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0x3c011001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0x34240028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0x20100226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0x00004020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0x00004820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0x3c011001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0x00290821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0x8c2a0000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0x51500006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0x21290004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0x292a0028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0x1540fffa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0x3c011001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0x34240031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0x20020004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0x0000000c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0x03e00008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809402"/>
            <a:ext cx="5414212" cy="169533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boolean found = false;</a:t>
            </a:r>
            <a:b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for (int i = 0; i &lt; 10 &amp;&amp; !found; i++)</a:t>
            </a:r>
            <a:b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{</a:t>
            </a:r>
            <a:b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found = (target == list[i]);</a:t>
            </a:r>
            <a:b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669979"/>
            <a:ext cx="3489158" cy="42601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la   $a0, yes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$s0, $0, 550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add  $t0, $0, $0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add  $t1, $0, $0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lbl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$t2, list($t1)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$t2, $s0, ok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$t1, $t1, 4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slti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$t2, $t1, 40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$t2, $0,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lbl</a:t>
            </a:r>
            <a:endParaRPr lang="en-US" sz="1800" b="1" i="0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la   $a0, no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ok: 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$v0, $0, 4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syscall</a:t>
            </a:r>
            <a:endParaRPr lang="en-US" sz="1800" b="1" i="0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jr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$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ra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7294" y="4162926"/>
            <a:ext cx="5638801" cy="412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element = stack.pop;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25314" y="4784557"/>
            <a:ext cx="5638801" cy="412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element = list.find(key);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37347" y="5338010"/>
            <a:ext cx="5638801" cy="40203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rIns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node = graph.neigbour(node,3);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652F3F-D6A9-4F41-A767-A7504DAAB59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09799" y="2819400"/>
            <a:ext cx="5638801" cy="412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path = graph.shortestpath(node1,code2);</a:t>
            </a:r>
          </a:p>
        </p:txBody>
      </p:sp>
      <p:sp>
        <p:nvSpPr>
          <p:cNvPr id="34851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3600" y="1644466"/>
            <a:ext cx="6553200" cy="412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path = googlemaps.shortestpath(home,school);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762000" y="2101850"/>
            <a:ext cx="8001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CA" altLang="en-US" sz="2800" i="0" dirty="0">
                <a:solidFill>
                  <a:prstClr val="white"/>
                </a:solidFill>
                <a:cs typeface="+mn-cs"/>
              </a:rPr>
              <a:t>Each level of the hierarchy 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prstClr val="white"/>
                </a:solidFill>
                <a:cs typeface="+mn-cs"/>
              </a:rPr>
              <a:t>need not worry about the details of the level below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prstClr val="white"/>
                </a:solidFill>
                <a:cs typeface="+mn-cs"/>
              </a:rPr>
              <a:t>except for the contract about how it will behave.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994"/>
          </a:xfrm>
        </p:spPr>
        <p:txBody>
          <a:bodyPr/>
          <a:lstStyle/>
          <a:p>
            <a:r>
              <a:rPr lang="en-US" dirty="0"/>
              <a:t>Software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103" y="838200"/>
            <a:ext cx="8634298" cy="4708525"/>
          </a:xfrm>
        </p:spPr>
        <p:txBody>
          <a:bodyPr/>
          <a:lstStyle/>
          <a:p>
            <a:r>
              <a:rPr lang="en-US" sz="2800" dirty="0"/>
              <a:t>Software must be: </a:t>
            </a:r>
          </a:p>
          <a:p>
            <a:pPr lvl="1"/>
            <a:r>
              <a:rPr lang="en-US" sz="2400" dirty="0"/>
              <a:t>Readable and understandable </a:t>
            </a:r>
          </a:p>
          <a:p>
            <a:pPr lvl="2"/>
            <a:r>
              <a:rPr lang="en-US" sz="2000" dirty="0"/>
              <a:t>Allows correctness to be verified, and software to be easily updated. </a:t>
            </a:r>
          </a:p>
          <a:p>
            <a:pPr lvl="1"/>
            <a:r>
              <a:rPr lang="en-US" sz="2400" dirty="0"/>
              <a:t>Correct and complete </a:t>
            </a:r>
          </a:p>
          <a:p>
            <a:pPr lvl="2"/>
            <a:r>
              <a:rPr lang="en-US" sz="2000" dirty="0"/>
              <a:t>Works correctly for all expected inputs</a:t>
            </a:r>
          </a:p>
          <a:p>
            <a:pPr lvl="1"/>
            <a:r>
              <a:rPr lang="en-US" sz="2400" dirty="0"/>
              <a:t>Robust</a:t>
            </a:r>
          </a:p>
          <a:p>
            <a:pPr lvl="2"/>
            <a:r>
              <a:rPr lang="en-US" sz="2000" dirty="0"/>
              <a:t>Capable of handling unexpected inputs.</a:t>
            </a:r>
          </a:p>
          <a:p>
            <a:pPr lvl="1"/>
            <a:r>
              <a:rPr lang="en-US" sz="2400" dirty="0"/>
              <a:t>Adaptable</a:t>
            </a:r>
          </a:p>
          <a:p>
            <a:pPr lvl="2"/>
            <a:r>
              <a:rPr lang="en-US" sz="2000" dirty="0"/>
              <a:t>All programs evolve over time.  Programs should be designed so that re-use, generalization and modification is easy.</a:t>
            </a:r>
          </a:p>
          <a:p>
            <a:pPr lvl="1"/>
            <a:r>
              <a:rPr lang="en-US" sz="2400" dirty="0"/>
              <a:t>Portable</a:t>
            </a:r>
          </a:p>
          <a:p>
            <a:pPr lvl="2"/>
            <a:r>
              <a:rPr lang="en-US" sz="2000" dirty="0"/>
              <a:t>Easily ported to new hardware or operating system platforms.</a:t>
            </a:r>
          </a:p>
          <a:p>
            <a:pPr lvl="1"/>
            <a:r>
              <a:rPr lang="en-US" sz="2400" dirty="0"/>
              <a:t>Efficient</a:t>
            </a:r>
          </a:p>
          <a:p>
            <a:pPr lvl="2"/>
            <a:r>
              <a:rPr lang="en-US" sz="2000" dirty="0"/>
              <a:t>Makes reasonable use of time and memory resources.</a:t>
            </a:r>
          </a:p>
        </p:txBody>
      </p:sp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3124200" y="658971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solidFill>
                  <a:srgbClr val="CC99FF"/>
                </a:solidFill>
                <a:latin typeface="Calibri" pitchFamily="34" charset="0"/>
              </a:rPr>
              <a:t>James Elder</a:t>
            </a:r>
            <a:endParaRPr lang="en-US" altLang="en-US" sz="800">
              <a:solidFill>
                <a:srgbClr val="CC99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1000" y="979488"/>
            <a:ext cx="80010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CA" altLang="en-US" sz="2800" i="0" dirty="0">
                <a:cs typeface="Arial" pitchFamily="34" charset="0"/>
              </a:rPr>
              <a:t>A </a:t>
            </a:r>
            <a:r>
              <a:rPr lang="en-CA" altLang="en-US" sz="2800" i="0" dirty="0">
                <a:solidFill>
                  <a:schemeClr val="tx2"/>
                </a:solidFill>
                <a:cs typeface="Arial" pitchFamily="34" charset="0"/>
              </a:rPr>
              <a:t>data structure </a:t>
            </a:r>
            <a:r>
              <a:rPr lang="en-CA" altLang="en-US" sz="2800" i="0" dirty="0">
                <a:cs typeface="Arial" pitchFamily="34" charset="0"/>
              </a:rPr>
              <a:t>is for organizing your data.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CA" altLang="en-US" sz="2800" i="0" dirty="0">
                <a:cs typeface="Arial" pitchFamily="34" charset="0"/>
              </a:rPr>
              <a:t>An </a:t>
            </a:r>
            <a:r>
              <a:rPr lang="en-CA" altLang="en-US" sz="2800" i="0" dirty="0">
                <a:solidFill>
                  <a:schemeClr val="tx2"/>
                </a:solidFill>
                <a:cs typeface="Arial" pitchFamily="34" charset="0"/>
              </a:rPr>
              <a:t>abstraction</a:t>
            </a:r>
            <a:r>
              <a:rPr lang="en-CA" altLang="en-US" sz="2800" i="0" dirty="0">
                <a:cs typeface="Arial" pitchFamily="34" charset="0"/>
              </a:rPr>
              <a:t>: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does not worry about implementation details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simplicity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intuitive understandability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user friendly</a:t>
            </a:r>
          </a:p>
        </p:txBody>
      </p:sp>
      <p:pic>
        <p:nvPicPr>
          <p:cNvPr id="21506" name="Picture 2" descr="http://www.prstech.com/images/front_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2500"/>
            <a:ext cx="25463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://img.deusm.com/ebnonline/2014/07/274022/data-scre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4721225"/>
            <a:ext cx="293528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http://library.gatech.edu/research-data/sites/library.gatech.edu.research-data/files/images/database_digitalpreserv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066800"/>
            <a:ext cx="14319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http://3forward.com/wp-content/uploads/2013/01/Big-Dat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703763"/>
            <a:ext cx="22764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971800"/>
            <a:ext cx="46577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" y="838200"/>
            <a:ext cx="8686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Element/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DataItem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/Record/Object/Node: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The basic component of the data structure.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It is a box with some data in it.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The data can be read and changed.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Element/</a:t>
            </a:r>
            <a:r>
              <a:rPr lang="en-CA" altLang="en-US" sz="2800" i="0" dirty="0" err="1">
                <a:solidFill>
                  <a:schemeClr val="tx2"/>
                </a:solidFill>
              </a:rPr>
              <a:t>DataItem</a:t>
            </a:r>
            <a:r>
              <a:rPr lang="en-CA" altLang="en-US" sz="2800" i="0" dirty="0">
                <a:solidFill>
                  <a:schemeClr val="tx2"/>
                </a:solidFill>
              </a:rPr>
              <a:t>/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Record/Object/Node: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The basic component of the data structure.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It is a box with some data in it.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The data can be read and changed.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Two ways of finding it.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By its location/address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62075" y="3733800"/>
            <a:ext cx="5800725" cy="1963738"/>
            <a:chOff x="3733800" y="4824993"/>
            <a:chExt cx="5800725" cy="1962972"/>
          </a:xfrm>
        </p:grpSpPr>
        <p:pic>
          <p:nvPicPr>
            <p:cNvPr id="440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4824994"/>
              <a:ext cx="359092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8" name="Picture 10" descr="Image result for you are he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824993"/>
              <a:ext cx="1652526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9" name="Freeform 34"/>
            <p:cNvSpPr>
              <a:spLocks/>
            </p:cNvSpPr>
            <p:nvPr/>
          </p:nvSpPr>
          <p:spPr bwMode="auto">
            <a:xfrm rot="2594952">
              <a:off x="5917152" y="5727819"/>
              <a:ext cx="624703" cy="1060146"/>
            </a:xfrm>
            <a:custGeom>
              <a:avLst/>
              <a:gdLst>
                <a:gd name="T0" fmla="*/ 2147483647 w 10330"/>
                <a:gd name="T1" fmla="*/ 2147483647 h 10000"/>
                <a:gd name="T2" fmla="*/ 2147483647 w 10330"/>
                <a:gd name="T3" fmla="*/ 2147483647 h 10000"/>
                <a:gd name="T4" fmla="*/ 2147483647 w 10330"/>
                <a:gd name="T5" fmla="*/ 0 h 10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30" h="10000">
                  <a:moveTo>
                    <a:pt x="1995" y="10000"/>
                  </a:moveTo>
                  <a:cubicBezTo>
                    <a:pt x="-27" y="8089"/>
                    <a:pt x="-640" y="5224"/>
                    <a:pt x="749" y="3557"/>
                  </a:cubicBezTo>
                  <a:cubicBezTo>
                    <a:pt x="2137" y="1891"/>
                    <a:pt x="8334" y="741"/>
                    <a:pt x="1033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Element/</a:t>
            </a:r>
            <a:r>
              <a:rPr lang="en-CA" altLang="en-US" sz="2800" i="0" dirty="0" err="1">
                <a:solidFill>
                  <a:schemeClr val="tx2"/>
                </a:solidFill>
              </a:rPr>
              <a:t>DataItem</a:t>
            </a:r>
            <a:r>
              <a:rPr lang="en-CA" altLang="en-US" sz="2800" i="0" dirty="0">
                <a:solidFill>
                  <a:schemeClr val="tx2"/>
                </a:solidFill>
              </a:rPr>
              <a:t>/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Record/Object/Node: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The basic component of the data structure.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It is a box with some data in it.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The data can be read and changed.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Two ways of finding it.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By its location/address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By a key/identifier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Social Insurance Number </a:t>
            </a:r>
            <a:r>
              <a:rPr lang="en-CA" altLang="en-US" sz="2800" i="0" dirty="0">
                <a:cs typeface="+mn-cs"/>
                <a:sym typeface="Wingdings" panose="05000000000000000000" pitchFamily="2" charset="2"/>
              </a:rPr>
              <a:t></a:t>
            </a:r>
            <a:r>
              <a:rPr lang="en-CA" altLang="en-US" sz="2800" i="0" dirty="0">
                <a:cs typeface="+mn-cs"/>
              </a:rPr>
              <a:t> Info about person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Word </a:t>
            </a:r>
            <a:r>
              <a:rPr lang="en-CA" altLang="en-US" sz="2800" i="0" dirty="0">
                <a:cs typeface="+mn-cs"/>
                <a:sym typeface="Wingdings" panose="05000000000000000000" pitchFamily="2" charset="2"/>
              </a:rPr>
              <a:t> Definition in dictionary</a:t>
            </a:r>
            <a:endParaRPr lang="en-CA" altLang="en-US" sz="2800" i="0" dirty="0">
              <a:cs typeface="+mn-cs"/>
            </a:endParaRPr>
          </a:p>
        </p:txBody>
      </p:sp>
      <p:pic>
        <p:nvPicPr>
          <p:cNvPr id="35846" name="Picture 6" descr="http://www.peianc.com/sitefiles/Image/Content/Guide/documents/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38700"/>
            <a:ext cx="2857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Image result for dictio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387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2" descr="http://upload.wikimedia.org/wikipedia/commons/a/aa/Empty_set.svg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Set:</a:t>
            </a:r>
            <a:r>
              <a:rPr lang="en-CA" altLang="en-US" sz="2800" i="0" dirty="0">
                <a:cs typeface="+mn-cs"/>
              </a:rPr>
              <a:t> Collects a bunch of elements together.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Operations: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Create an empty set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Add/Remove an element</a:t>
            </a:r>
          </a:p>
        </p:txBody>
      </p:sp>
      <p:pic>
        <p:nvPicPr>
          <p:cNvPr id="7" name="Picture 6" descr="https://drawception.com/pub/panels/2012/10-22/MgHydhZfw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884613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AutoShape 2" descr="http://upload.wikimedia.org/wikipedia/commons/a/aa/Empty_set.svg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46086" name="AutoShape 4" descr="http://upload.wikimedia.org/wikipedia/commons/a/aa/Empty_set.svg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937125" y="1638300"/>
            <a:ext cx="1193800" cy="647700"/>
            <a:chOff x="5557662" y="1790701"/>
            <a:chExt cx="1192830" cy="647700"/>
          </a:xfrm>
        </p:grpSpPr>
        <p:pic>
          <p:nvPicPr>
            <p:cNvPr id="46091" name="Picture 6" descr="https://encrypted-tbn2.gstatic.com/images?q=tbn:ANd9GcQNDFTp_46Nxoar3nWOFuWAZxsFbT3_SccpTwrQ5NjGXb3ztc_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60" r="18018"/>
            <a:stretch>
              <a:fillRect/>
            </a:stretch>
          </p:blipFill>
          <p:spPr bwMode="auto">
            <a:xfrm>
              <a:off x="5557662" y="1790701"/>
              <a:ext cx="601416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2" name="Picture 8" descr="http://upload.wikimedia.org/wikipedia/commons/thumb/6/6a/Nullset.svg/100px-Nullset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790702"/>
              <a:ext cx="502092" cy="6476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540250" y="2286000"/>
            <a:ext cx="4313238" cy="4364038"/>
            <a:chOff x="4495800" y="1958392"/>
            <a:chExt cx="4313797" cy="4364637"/>
          </a:xfrm>
        </p:grpSpPr>
        <p:pic>
          <p:nvPicPr>
            <p:cNvPr id="46089" name="Picture 10" descr="http://www.nkjskj.com/wp-content/uploads/2012/04/Uninstall_from_Start_Menu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" t="51849" r="63986" b="351"/>
            <a:stretch>
              <a:fillRect/>
            </a:stretch>
          </p:blipFill>
          <p:spPr bwMode="auto">
            <a:xfrm>
              <a:off x="4495800" y="2590800"/>
              <a:ext cx="4312512" cy="3732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0" name="Picture 12" descr="http://thumbs.dreamstime.com/z/add-remove-item-cursor-hand-illustration-3436351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3" t="11639" r="12807" b="11647"/>
            <a:stretch>
              <a:fillRect/>
            </a:stretch>
          </p:blipFill>
          <p:spPr bwMode="auto">
            <a:xfrm>
              <a:off x="6597737" y="1958392"/>
              <a:ext cx="2211860" cy="225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Set:</a:t>
            </a:r>
            <a:r>
              <a:rPr lang="en-CA" altLang="en-US" sz="2800" i="0" dirty="0">
                <a:cs typeface="+mn-cs"/>
              </a:rPr>
              <a:t> Collects a bunch of elements together.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Operations: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Create an empty set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Add/Remove an element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Iterate through elements </a:t>
            </a:r>
          </a:p>
        </p:txBody>
      </p:sp>
      <p:pic>
        <p:nvPicPr>
          <p:cNvPr id="47108" name="Picture 6" descr="https://drawception.com/pub/panels/2012/10-22/MgHydhZfw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884613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87888" y="3484563"/>
            <a:ext cx="4040187" cy="3000375"/>
            <a:chOff x="4687329" y="3484605"/>
            <a:chExt cx="4040660" cy="3000219"/>
          </a:xfrm>
        </p:grpSpPr>
        <p:pic>
          <p:nvPicPr>
            <p:cNvPr id="47112" name="Picture 4" descr="http://thumbs.dreamstime.com/z/enumerating-businessman-something-using-his-fingers-3602289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0" t="14934" r="15129" b="9317"/>
            <a:stretch>
              <a:fillRect/>
            </a:stretch>
          </p:blipFill>
          <p:spPr bwMode="auto">
            <a:xfrm>
              <a:off x="4687330" y="3484605"/>
              <a:ext cx="4040659" cy="30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2" descr="http://texblog.net/img/circled-enumerat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329" y="3484605"/>
              <a:ext cx="1790145" cy="1163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0" name="AutoShape 2" descr="http://upload.wikimedia.org/wikipedia/commons/a/aa/Empty_set.svg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47111" name="AutoShape 4" descr="http://upload.wikimedia.org/wikipedia/commons/a/aa/Empty_set.svg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Set:</a:t>
            </a:r>
            <a:r>
              <a:rPr lang="en-CA" altLang="en-US" sz="2800" i="0" dirty="0">
                <a:cs typeface="+mn-cs"/>
              </a:rPr>
              <a:t> Collects a bunch of elements together.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Operations: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Create an empty set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Add/Remove an element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Iterate through elements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Union or intersect to sets</a:t>
            </a:r>
          </a:p>
        </p:txBody>
      </p:sp>
      <p:pic>
        <p:nvPicPr>
          <p:cNvPr id="6" name="Picture 4" descr="http://upload.wikimedia.org/wikipedia/commons/thumb/6/6d/Venn_A_intersect_B.svg/2000px-Venn_A_intersect_B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4159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https://drawception.com/pub/panels/2012/10-22/MgHydhZfwE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884613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Set:</a:t>
            </a:r>
            <a:r>
              <a:rPr lang="en-CA" altLang="en-US" sz="2800" i="0" dirty="0">
                <a:cs typeface="+mn-cs"/>
              </a:rPr>
              <a:t> Collects a bunch of elements together.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Generic:</a:t>
            </a:r>
          </a:p>
          <a:p>
            <a:r>
              <a:rPr lang="en-CA" sz="2800" i="0" dirty="0">
                <a:ea typeface="Tahoma" panose="020B0604030504040204" pitchFamily="34" charset="0"/>
                <a:cs typeface="Tahoma" panose="020B0604030504040204" pitchFamily="34" charset="0"/>
              </a:rPr>
              <a:t>     Can hold </a:t>
            </a:r>
            <a:r>
              <a:rPr lang="en-CA" sz="2800" b="1" i="0" dirty="0">
                <a:ea typeface="Tahoma" panose="020B0604030504040204" pitchFamily="34" charset="0"/>
                <a:cs typeface="Tahoma" panose="020B0604030504040204" pitchFamily="34" charset="0"/>
              </a:rPr>
              <a:t>generic</a:t>
            </a:r>
            <a:r>
              <a:rPr lang="en-CA" sz="2800" i="0" dirty="0">
                <a:ea typeface="Tahoma" panose="020B0604030504040204" pitchFamily="34" charset="0"/>
                <a:cs typeface="Tahoma" panose="020B0604030504040204" pitchFamily="34" charset="0"/>
              </a:rPr>
              <a:t> element type of elements</a:t>
            </a:r>
          </a:p>
        </p:txBody>
      </p:sp>
      <p:pic>
        <p:nvPicPr>
          <p:cNvPr id="48133" name="Picture 6" descr="https://drawception.com/pub/panels/2012/10-22/MgHydhZfw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884613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88717" y="3311604"/>
            <a:ext cx="4114800" cy="110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0" dirty="0">
                <a:solidFill>
                  <a:schemeClr val="accent1"/>
                </a:solidFill>
                <a:latin typeface="+mn-lt"/>
              </a:rPr>
              <a:t>public class </a:t>
            </a:r>
            <a:r>
              <a:rPr lang="en-US" sz="2200" i="0" dirty="0">
                <a:solidFill>
                  <a:schemeClr val="accent1"/>
                </a:solidFill>
                <a:latin typeface="+mn-lt"/>
              </a:rPr>
              <a:t>Tester1 {</a:t>
            </a:r>
            <a:br>
              <a:rPr lang="en-US" sz="2200" i="0" dirty="0">
                <a:solidFill>
                  <a:schemeClr val="accent1"/>
                </a:solidFill>
                <a:latin typeface="+mn-lt"/>
              </a:rPr>
            </a:br>
            <a:r>
              <a:rPr lang="en-US" sz="2200" i="0" dirty="0">
                <a:solidFill>
                  <a:schemeClr val="accent1"/>
                </a:solidFill>
                <a:latin typeface="+mn-lt"/>
              </a:rPr>
              <a:t>	    Set</a:t>
            </a:r>
            <a:r>
              <a:rPr lang="en-US" sz="2200" i="0" dirty="0">
                <a:solidFill>
                  <a:schemeClr val="tx2"/>
                </a:solidFill>
                <a:latin typeface="+mn-lt"/>
              </a:rPr>
              <a:t>&lt;</a:t>
            </a:r>
            <a:r>
              <a:rPr lang="en-US" sz="2200" b="1" i="0" dirty="0">
                <a:solidFill>
                  <a:schemeClr val="tx2"/>
                </a:solidFill>
                <a:latin typeface="+mn-lt"/>
              </a:rPr>
              <a:t>Integer</a:t>
            </a:r>
            <a:r>
              <a:rPr lang="en-US" sz="2200" i="0" dirty="0">
                <a:solidFill>
                  <a:schemeClr val="tx2"/>
                </a:solidFill>
                <a:latin typeface="+mn-lt"/>
              </a:rPr>
              <a:t>&gt; </a:t>
            </a:r>
            <a:r>
              <a:rPr lang="en-US" sz="2200" i="0" dirty="0">
                <a:solidFill>
                  <a:schemeClr val="accent1"/>
                </a:solidFill>
                <a:latin typeface="+mn-lt"/>
              </a:rPr>
              <a:t>s;								    s = </a:t>
            </a:r>
            <a:r>
              <a:rPr lang="en-US" sz="2200" b="1" i="0" dirty="0">
                <a:solidFill>
                  <a:schemeClr val="accent1"/>
                </a:solidFill>
                <a:latin typeface="+mn-lt"/>
              </a:rPr>
              <a:t>new</a:t>
            </a:r>
            <a:endParaRPr lang="en-US" sz="2200" i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84357" y="4495800"/>
            <a:ext cx="4114800" cy="110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0" dirty="0">
                <a:solidFill>
                  <a:schemeClr val="accent1"/>
                </a:solidFill>
                <a:latin typeface="+mn-lt"/>
              </a:rPr>
              <a:t>public class </a:t>
            </a:r>
            <a:r>
              <a:rPr lang="en-US" sz="2200" i="0" dirty="0">
                <a:solidFill>
                  <a:schemeClr val="accent1"/>
                </a:solidFill>
                <a:latin typeface="+mn-lt"/>
              </a:rPr>
              <a:t>Tester2 {</a:t>
            </a:r>
            <a:br>
              <a:rPr lang="en-US" sz="2200" i="0" dirty="0">
                <a:solidFill>
                  <a:schemeClr val="accent1"/>
                </a:solidFill>
                <a:latin typeface="+mn-lt"/>
              </a:rPr>
            </a:br>
            <a:r>
              <a:rPr lang="en-US" sz="2200" i="0" dirty="0">
                <a:solidFill>
                  <a:schemeClr val="accent1"/>
                </a:solidFill>
                <a:latin typeface="+mn-lt"/>
              </a:rPr>
              <a:t>		 Set</a:t>
            </a:r>
            <a:r>
              <a:rPr lang="en-US" sz="2200" i="0" dirty="0">
                <a:solidFill>
                  <a:schemeClr val="tx2"/>
                </a:solidFill>
                <a:latin typeface="+mn-lt"/>
              </a:rPr>
              <a:t>&lt;</a:t>
            </a:r>
            <a:r>
              <a:rPr lang="en-US" sz="2200" b="1" i="0" dirty="0">
                <a:solidFill>
                  <a:schemeClr val="tx2"/>
                </a:solidFill>
                <a:latin typeface="+mn-lt"/>
              </a:rPr>
              <a:t>Toys</a:t>
            </a:r>
            <a:r>
              <a:rPr lang="en-US" sz="2200" i="0" dirty="0">
                <a:solidFill>
                  <a:schemeClr val="tx2"/>
                </a:solidFill>
                <a:latin typeface="+mn-lt"/>
              </a:rPr>
              <a:t>&gt; </a:t>
            </a:r>
            <a:r>
              <a:rPr lang="en-US" sz="2200" i="0" dirty="0">
                <a:solidFill>
                  <a:schemeClr val="accent1"/>
                </a:solidFill>
                <a:latin typeface="+mn-lt"/>
              </a:rPr>
              <a:t>s;								  </a:t>
            </a:r>
            <a:br>
              <a:rPr lang="en-US" sz="2200" i="0" dirty="0">
                <a:solidFill>
                  <a:schemeClr val="accent1"/>
                </a:solidFill>
                <a:latin typeface="+mn-lt"/>
              </a:rPr>
            </a:br>
            <a:r>
              <a:rPr lang="en-US" sz="2200" i="0" dirty="0">
                <a:solidFill>
                  <a:schemeClr val="accent1"/>
                </a:solidFill>
                <a:latin typeface="+mn-lt"/>
              </a:rPr>
              <a:t>        s = </a:t>
            </a:r>
            <a:r>
              <a:rPr lang="en-US" sz="2200" b="1" i="0" dirty="0">
                <a:solidFill>
                  <a:schemeClr val="accent1"/>
                </a:solidFill>
                <a:latin typeface="+mn-lt"/>
              </a:rPr>
              <a:t>new</a:t>
            </a:r>
            <a:endParaRPr lang="en-US" sz="2200" i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0" y="2438400"/>
            <a:ext cx="4114800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0" dirty="0">
                <a:solidFill>
                  <a:schemeClr val="accent1"/>
                </a:solidFill>
                <a:latin typeface="+mn-lt"/>
              </a:rPr>
              <a:t>public class  </a:t>
            </a:r>
            <a:r>
              <a:rPr lang="en-US" sz="2200" i="0" dirty="0">
                <a:solidFill>
                  <a:schemeClr val="accent1"/>
                </a:solidFill>
                <a:latin typeface="+mn-lt"/>
              </a:rPr>
              <a:t>Set </a:t>
            </a:r>
            <a:r>
              <a:rPr lang="en-US" sz="2200" i="0" dirty="0">
                <a:solidFill>
                  <a:schemeClr val="tx2"/>
                </a:solidFill>
                <a:latin typeface="+mn-lt"/>
              </a:rPr>
              <a:t>&lt;E&gt;</a:t>
            </a:r>
            <a:br>
              <a:rPr lang="en-US" sz="2200" i="0" dirty="0">
                <a:solidFill>
                  <a:schemeClr val="tx2"/>
                </a:solidFill>
                <a:latin typeface="+mn-lt"/>
              </a:rPr>
            </a:br>
            <a:r>
              <a:rPr lang="en-US" sz="2200" i="0" dirty="0">
                <a:solidFill>
                  <a:schemeClr val="accent1"/>
                </a:solidFill>
                <a:latin typeface="+mn-lt"/>
              </a:rPr>
              <a:t>		…</a:t>
            </a:r>
          </a:p>
        </p:txBody>
      </p:sp>
    </p:spTree>
    <p:extLst>
      <p:ext uri="{BB962C8B-B14F-4D97-AF65-F5344CB8AC3E}">
        <p14:creationId xmlns:p14="http://schemas.microsoft.com/office/powerpoint/2010/main" val="5301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List:</a:t>
            </a:r>
            <a:r>
              <a:rPr lang="en-CA" altLang="en-US" sz="2800" i="0" dirty="0">
                <a:cs typeface="+mn-cs"/>
              </a:rPr>
              <a:t> A set with an order on the elements 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Operations: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Add/Remove an element – specifying where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Iterate through elements  – in the given order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Concatenate</a:t>
            </a:r>
          </a:p>
        </p:txBody>
      </p:sp>
      <p:pic>
        <p:nvPicPr>
          <p:cNvPr id="9" name="Picture 10" descr="http://ashleydickson.com/images/IMG_20150114_113414_1-683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7" y="2956001"/>
            <a:ext cx="246856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andy\AppData\Local\Microsoft\Windows\Temporary Internet Files\Content.IE5\68J688KY\MP900422553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3568680"/>
            <a:ext cx="3052482" cy="30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Restricted Data Structure:</a:t>
            </a: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Some times we limit what operation can be done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for efficiency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understanding</a:t>
            </a:r>
          </a:p>
          <a:p>
            <a:pPr>
              <a:spcBef>
                <a:spcPts val="0"/>
              </a:spcBef>
              <a:defRPr/>
            </a:pPr>
            <a:r>
              <a:rPr lang="en-US" sz="2800" i="0" dirty="0">
                <a:solidFill>
                  <a:schemeClr val="tx2"/>
                </a:solidFill>
                <a:cs typeface="+mn-cs"/>
              </a:rPr>
              <a:t>Stack: </a:t>
            </a:r>
            <a:r>
              <a:rPr lang="en-US" sz="2800" i="0" dirty="0">
                <a:cs typeface="+mn-cs"/>
              </a:rPr>
              <a:t>A list, but elements can only be </a:t>
            </a:r>
            <a:br>
              <a:rPr lang="en-US" sz="2800" i="0" dirty="0">
                <a:cs typeface="+mn-cs"/>
              </a:rPr>
            </a:br>
            <a:r>
              <a:rPr lang="en-US" sz="2800" i="0" dirty="0">
                <a:cs typeface="+mn-cs"/>
              </a:rPr>
              <a:t>     pushed onto and popped from the top.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i="0" dirty="0">
                <a:cs typeface="+mn-cs"/>
              </a:rPr>
              <a:t>     </a:t>
            </a:r>
            <a:r>
              <a:rPr lang="en-US" altLang="en-US" sz="2800" i="0" dirty="0">
                <a:solidFill>
                  <a:schemeClr val="tx2"/>
                </a:solidFill>
                <a:cs typeface="+mn-cs"/>
              </a:rPr>
              <a:t>Applications: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i="0" dirty="0"/>
              <a:t>Undo sequence in a text editor</a:t>
            </a:r>
            <a:br>
              <a:rPr lang="en-US" sz="2800" i="0" dirty="0"/>
            </a:br>
            <a:r>
              <a:rPr lang="en-US" sz="2800" i="0" dirty="0"/>
              <a:t>or previous page history in a Web browser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i="0" dirty="0"/>
              <a:t>Recursion </a:t>
            </a:r>
            <a:br>
              <a:rPr lang="en-US" sz="2800" i="0" dirty="0"/>
            </a:br>
            <a:r>
              <a:rPr lang="en-US" sz="2800" i="0" dirty="0"/>
              <a:t>  Routine </a:t>
            </a:r>
            <a:r>
              <a:rPr lang="en-US" sz="2800" dirty="0">
                <a:solidFill>
                  <a:schemeClr val="accent1"/>
                </a:solidFill>
              </a:rPr>
              <a:t>A</a:t>
            </a:r>
            <a:r>
              <a:rPr lang="en-US" sz="2800" i="0" dirty="0"/>
              <a:t> calls routine </a:t>
            </a:r>
            <a:r>
              <a:rPr lang="en-US" sz="2800" dirty="0">
                <a:solidFill>
                  <a:schemeClr val="accent1"/>
                </a:solidFill>
              </a:rPr>
              <a:t>B</a:t>
            </a:r>
            <a:r>
              <a:rPr lang="en-US" sz="2800" i="0" dirty="0"/>
              <a:t>.</a:t>
            </a:r>
            <a:br>
              <a:rPr lang="en-US" sz="2800" i="0" dirty="0"/>
            </a:br>
            <a:r>
              <a:rPr lang="en-US" sz="2800" i="0" dirty="0"/>
              <a:t>  </a:t>
            </a:r>
            <a:r>
              <a:rPr lang="en-US" sz="2800" dirty="0">
                <a:solidFill>
                  <a:schemeClr val="accent1"/>
                </a:solidFill>
              </a:rPr>
              <a:t>A</a:t>
            </a:r>
            <a:r>
              <a:rPr lang="en-US" sz="2800" i="0" dirty="0"/>
              <a:t> waits on a stack till </a:t>
            </a:r>
            <a:r>
              <a:rPr lang="en-US" sz="2800" dirty="0">
                <a:solidFill>
                  <a:schemeClr val="accent1"/>
                </a:solidFill>
              </a:rPr>
              <a:t>B</a:t>
            </a:r>
            <a:r>
              <a:rPr lang="en-US" sz="2800" i="0" dirty="0"/>
              <a:t> is done.</a:t>
            </a:r>
            <a:endParaRPr lang="en-US" altLang="en-US" sz="2800" i="0" dirty="0">
              <a:cs typeface="+mn-cs"/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i="0" dirty="0">
                <a:cs typeface="+mn-cs"/>
              </a:rPr>
              <a:t>Parsing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2286000" y="1905000"/>
            <a:ext cx="457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i="0"/>
          </a:p>
        </p:txBody>
      </p:sp>
      <p:pic>
        <p:nvPicPr>
          <p:cNvPr id="7" name="Picture 12" descr="http://eli.thegreenplace.net/images/2011/02/pl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19400"/>
            <a:ext cx="9144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http://www.marketingempire.co.uk/wp-content/uploads/2013/10/10-7-efficiency-Productivity-Tools-for-Small-Busines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801813"/>
            <a:ext cx="1104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http://plpnetwork.com/wp-content/uploads/2012/11/Children-thinking-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792288"/>
            <a:ext cx="105727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182943"/>
              </p:ext>
            </p:extLst>
          </p:nvPr>
        </p:nvGraphicFramePr>
        <p:xfrm>
          <a:off x="8001000" y="2514600"/>
          <a:ext cx="839788" cy="1530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980952" imgH="3610479" progId="">
                  <p:embed/>
                </p:oleObj>
              </mc:Choice>
              <mc:Fallback>
                <p:oleObj name="Photo Editor Photo" r:id="rId5" imgW="1980952" imgH="3610479" progId="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514600"/>
                        <a:ext cx="839788" cy="153025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7" name="Picture 5" descr="http://www.quotewerks.com/images/FeatureImages/Undo%20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281294"/>
            <a:ext cx="721519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http://i.stack.imgur.com/PSCL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80" y="4620297"/>
            <a:ext cx="2453279" cy="17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 descr="http://upload.wikimedia.org/wikipedia/en/6/68/Parsing_Examp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351" y="4494990"/>
            <a:ext cx="1700449" cy="228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Levels</a:t>
            </a:r>
            <a:endParaRPr lang="en-CA" altLang="en-US" sz="32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altLang="en-US" sz="2800"/>
              <a:t>It is hard to think of love in terms of th</a:t>
            </a:r>
            <a:r>
              <a:rPr lang="en-US" altLang="en-US" sz="2800"/>
              <a:t>e </a:t>
            </a:r>
            <a:r>
              <a:rPr lang="en-CA" altLang="en-US" sz="2800"/>
              <a:t>firing of neurons. </a:t>
            </a:r>
          </a:p>
        </p:txBody>
      </p:sp>
      <p:pic>
        <p:nvPicPr>
          <p:cNvPr id="24580" name="Picture 4" descr="j01882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2286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j01975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57388"/>
            <a:ext cx="18827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387850" y="2481263"/>
            <a:ext cx="522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i="0">
                <a:solidFill>
                  <a:srgbClr val="FFFFFF"/>
                </a:solidFill>
                <a:cs typeface="+mn-cs"/>
              </a:rPr>
              <a:t>vs</a:t>
            </a:r>
            <a:endParaRPr lang="en-CA" altLang="en-US" sz="3000" i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85800" y="3962400"/>
            <a:ext cx="80772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CA" altLang="en-US" sz="2800" i="0">
                <a:solidFill>
                  <a:srgbClr val="FFFFFF"/>
                </a:solidFill>
                <a:cs typeface="+mn-cs"/>
              </a:rPr>
              <a:t>Software developers view subsystems as entities with separate personalities, role</a:t>
            </a:r>
            <a:r>
              <a:rPr lang="en-US" altLang="en-US" sz="2800" i="0">
                <a:solidFill>
                  <a:srgbClr val="FFFFFF"/>
                </a:solidFill>
                <a:cs typeface="+mn-cs"/>
              </a:rPr>
              <a:t>s,</a:t>
            </a:r>
            <a:r>
              <a:rPr lang="en-CA" altLang="en-US" sz="2800" i="0">
                <a:solidFill>
                  <a:srgbClr val="FFFFFF"/>
                </a:solidFill>
                <a:cs typeface="+mn-cs"/>
              </a:rPr>
              <a:t> and</a:t>
            </a:r>
            <a:r>
              <a:rPr lang="en-US" altLang="en-US" sz="2800" i="0">
                <a:solidFill>
                  <a:srgbClr val="FFFFFF"/>
                </a:solidFill>
                <a:cs typeface="+mn-cs"/>
              </a:rPr>
              <a:t> </a:t>
            </a:r>
            <a:r>
              <a:rPr lang="en-CA" altLang="en-US" sz="2800" i="0">
                <a:solidFill>
                  <a:srgbClr val="FFFFFF"/>
                </a:solidFill>
                <a:cs typeface="+mn-cs"/>
              </a:rPr>
              <a:t>interact</a:t>
            </a:r>
            <a:r>
              <a:rPr lang="en-US" altLang="en-US" sz="2800" i="0">
                <a:solidFill>
                  <a:srgbClr val="FFFFFF"/>
                </a:solidFill>
                <a:cs typeface="+mn-cs"/>
              </a:rPr>
              <a:t>ions</a:t>
            </a:r>
            <a:r>
              <a:rPr lang="en-CA" altLang="en-US" sz="2800" i="0">
                <a:solidFill>
                  <a:srgbClr val="FFFFFF"/>
                </a:solidFill>
                <a:cs typeface="+mn-cs"/>
              </a:rPr>
              <a:t>,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CA" altLang="en-US" sz="2800" i="0">
                <a:solidFill>
                  <a:srgbClr val="FFFFFF"/>
                </a:solidFill>
                <a:cs typeface="+mn-cs"/>
              </a:rPr>
              <a:t>not details of code.</a:t>
            </a:r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6172200" y="4953000"/>
          <a:ext cx="11112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2659048" imgH="4191363" progId="MS_ClipArt_Gallery.2">
                  <p:embed/>
                </p:oleObj>
              </mc:Choice>
              <mc:Fallback>
                <p:oleObj name="Clip" r:id="rId5" imgW="2659048" imgH="419136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953000"/>
                        <a:ext cx="11112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464050" y="5529263"/>
            <a:ext cx="522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i="0">
                <a:solidFill>
                  <a:srgbClr val="FFFFFF"/>
                </a:solidFill>
                <a:cs typeface="+mn-cs"/>
              </a:rPr>
              <a:t>vs</a:t>
            </a:r>
            <a:endParaRPr lang="en-CA" altLang="en-US" sz="3000" i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24586" name="Picture 10" descr="dd00786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5334000"/>
            <a:ext cx="12938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cs typeface="+mn-cs"/>
              </a:rPr>
              <a:t>Abstraction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Restricted Data Structure:</a:t>
            </a: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Some times we limit what operation can be done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for efficiency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understanding</a:t>
            </a:r>
          </a:p>
          <a:p>
            <a:pPr>
              <a:spcBef>
                <a:spcPts val="0"/>
              </a:spcBef>
              <a:defRPr/>
            </a:pPr>
            <a:r>
              <a:rPr lang="en-US" sz="2800" i="0" dirty="0">
                <a:solidFill>
                  <a:schemeClr val="tx2"/>
                </a:solidFill>
                <a:cs typeface="+mn-cs"/>
              </a:rPr>
              <a:t>Stack: </a:t>
            </a:r>
            <a:r>
              <a:rPr lang="en-US" sz="2800" i="0" dirty="0">
                <a:cs typeface="+mn-cs"/>
              </a:rPr>
              <a:t>A list, but elements can only be </a:t>
            </a:r>
            <a:br>
              <a:rPr lang="en-US" sz="2800" i="0" dirty="0">
                <a:cs typeface="+mn-cs"/>
              </a:rPr>
            </a:br>
            <a:r>
              <a:rPr lang="en-US" sz="2800" i="0" dirty="0">
                <a:cs typeface="+mn-cs"/>
              </a:rPr>
              <a:t>     pushed onto and popped from the top.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i="0" dirty="0">
                <a:cs typeface="+mn-cs"/>
              </a:rPr>
              <a:t>     </a:t>
            </a:r>
            <a:r>
              <a:rPr lang="en-US" altLang="en-US" sz="2800" i="0" dirty="0">
                <a:solidFill>
                  <a:schemeClr val="tx2"/>
                </a:solidFill>
                <a:cs typeface="+mn-cs"/>
              </a:rPr>
              <a:t>Applications: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i="0" dirty="0"/>
              <a:t>Reversing a string: </a:t>
            </a:r>
            <a:br>
              <a:rPr lang="en-US" sz="2800" i="0" dirty="0"/>
            </a:br>
            <a:r>
              <a:rPr lang="en-US" sz="2800" i="0" dirty="0"/>
              <a:t> Push it onto a stack an then pop it off.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2286000" y="1905000"/>
            <a:ext cx="457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i="0"/>
          </a:p>
        </p:txBody>
      </p:sp>
      <p:pic>
        <p:nvPicPr>
          <p:cNvPr id="7" name="Picture 12" descr="http://eli.thegreenplace.net/images/2011/02/pl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19400"/>
            <a:ext cx="9144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694199"/>
              </p:ext>
            </p:extLst>
          </p:nvPr>
        </p:nvGraphicFramePr>
        <p:xfrm>
          <a:off x="8001000" y="2514600"/>
          <a:ext cx="839788" cy="1530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980952" imgH="3610479" progId="">
                  <p:embed/>
                </p:oleObj>
              </mc:Choice>
              <mc:Fallback>
                <p:oleObj name="Photo Editor Photo" r:id="rId3" imgW="1980952" imgH="361047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514600"/>
                        <a:ext cx="839788" cy="153025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676400" y="4782124"/>
            <a:ext cx="4009122" cy="2092742"/>
            <a:chOff x="646671" y="4520514"/>
            <a:chExt cx="4425778" cy="2360962"/>
          </a:xfrm>
        </p:grpSpPr>
        <p:sp>
          <p:nvSpPr>
            <p:cNvPr id="3" name="Rectangle 2"/>
            <p:cNvSpPr/>
            <p:nvPr/>
          </p:nvSpPr>
          <p:spPr>
            <a:xfrm>
              <a:off x="2129524" y="4700929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1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93199" y="4522454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2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51284" y="4700929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3</a:t>
              </a:r>
              <a:endParaRPr lang="en-US" sz="2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81226" y="5267980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4</a:t>
              </a:r>
              <a:endParaRPr lang="en-US" sz="2400" dirty="0"/>
            </a:p>
          </p:txBody>
        </p:sp>
        <p:grpSp>
          <p:nvGrpSpPr>
            <p:cNvPr id="16" name="Group 15"/>
            <p:cNvGrpSpPr/>
            <p:nvPr/>
          </p:nvGrpSpPr>
          <p:grpSpPr>
            <a:xfrm rot="16200000">
              <a:off x="1814992" y="5572269"/>
              <a:ext cx="1764480" cy="853933"/>
              <a:chOff x="3866788" y="4525219"/>
              <a:chExt cx="1983009" cy="100567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022344" y="4953955"/>
                <a:ext cx="1827453" cy="576942"/>
                <a:chOff x="4022344" y="4953955"/>
                <a:chExt cx="1827453" cy="576942"/>
              </a:xfrm>
            </p:grpSpPr>
            <p:cxnSp>
              <p:nvCxnSpPr>
                <p:cNvPr id="19" name="Straight Connector 18"/>
                <p:cNvCxnSpPr/>
                <p:nvPr/>
              </p:nvCxnSpPr>
              <p:spPr bwMode="auto">
                <a:xfrm flipH="1">
                  <a:off x="4022344" y="4953997"/>
                  <a:ext cx="1811197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Straight Connector 19"/>
                <p:cNvCxnSpPr/>
                <p:nvPr/>
              </p:nvCxnSpPr>
              <p:spPr bwMode="auto">
                <a:xfrm flipH="1">
                  <a:off x="4029431" y="4953955"/>
                  <a:ext cx="5270" cy="57694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Straight Connector 20"/>
                <p:cNvCxnSpPr/>
                <p:nvPr/>
              </p:nvCxnSpPr>
              <p:spPr bwMode="auto">
                <a:xfrm flipH="1">
                  <a:off x="4038600" y="5523471"/>
                  <a:ext cx="1811197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Rectangle 17"/>
              <p:cNvSpPr/>
              <p:nvPr/>
            </p:nvSpPr>
            <p:spPr>
              <a:xfrm>
                <a:off x="3866788" y="4525219"/>
                <a:ext cx="884514" cy="480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i="0" dirty="0">
                    <a:solidFill>
                      <a:srgbClr val="CC00CC"/>
                    </a:solidFill>
                    <a:latin typeface="+mj-lt"/>
                  </a:rPr>
                  <a:t>Stack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2683798" y="6180321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1</a:t>
              </a:r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79357" y="5801380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2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74916" y="5422438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3</a:t>
              </a:r>
              <a:endParaRPr lang="en-US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70475" y="5043496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4</a:t>
              </a:r>
              <a:endParaRPr lang="en-US" sz="2400" dirty="0"/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646671" y="4621958"/>
              <a:ext cx="2113006" cy="1587313"/>
            </a:xfrm>
            <a:custGeom>
              <a:avLst/>
              <a:gdLst>
                <a:gd name="connsiteX0" fmla="*/ 0 w 2137719"/>
                <a:gd name="connsiteY0" fmla="*/ 1462755 h 1462755"/>
                <a:gd name="connsiteX1" fmla="*/ 568411 w 2137719"/>
                <a:gd name="connsiteY1" fmla="*/ 152939 h 1462755"/>
                <a:gd name="connsiteX2" fmla="*/ 1581665 w 2137719"/>
                <a:gd name="connsiteY2" fmla="*/ 41728 h 1462755"/>
                <a:gd name="connsiteX3" fmla="*/ 2051222 w 2137719"/>
                <a:gd name="connsiteY3" fmla="*/ 288863 h 1462755"/>
                <a:gd name="connsiteX4" fmla="*/ 2075935 w 2137719"/>
                <a:gd name="connsiteY4" fmla="*/ 363003 h 1462755"/>
                <a:gd name="connsiteX5" fmla="*/ 2063579 w 2137719"/>
                <a:gd name="connsiteY5" fmla="*/ 338290 h 1462755"/>
                <a:gd name="connsiteX6" fmla="*/ 2113006 w 2137719"/>
                <a:gd name="connsiteY6" fmla="*/ 400074 h 1462755"/>
                <a:gd name="connsiteX7" fmla="*/ 2137719 w 2137719"/>
                <a:gd name="connsiteY7" fmla="*/ 387717 h 1462755"/>
                <a:gd name="connsiteX0" fmla="*/ 0 w 2113006"/>
                <a:gd name="connsiteY0" fmla="*/ 1462755 h 1462755"/>
                <a:gd name="connsiteX1" fmla="*/ 568411 w 2113006"/>
                <a:gd name="connsiteY1" fmla="*/ 152939 h 1462755"/>
                <a:gd name="connsiteX2" fmla="*/ 1581665 w 2113006"/>
                <a:gd name="connsiteY2" fmla="*/ 41728 h 1462755"/>
                <a:gd name="connsiteX3" fmla="*/ 2051222 w 2113006"/>
                <a:gd name="connsiteY3" fmla="*/ 288863 h 1462755"/>
                <a:gd name="connsiteX4" fmla="*/ 2075935 w 2113006"/>
                <a:gd name="connsiteY4" fmla="*/ 363003 h 1462755"/>
                <a:gd name="connsiteX5" fmla="*/ 2063579 w 2113006"/>
                <a:gd name="connsiteY5" fmla="*/ 338290 h 1462755"/>
                <a:gd name="connsiteX6" fmla="*/ 2113006 w 2113006"/>
                <a:gd name="connsiteY6" fmla="*/ 400074 h 1462755"/>
                <a:gd name="connsiteX0" fmla="*/ 0 w 2113006"/>
                <a:gd name="connsiteY0" fmla="*/ 1462755 h 1462755"/>
                <a:gd name="connsiteX1" fmla="*/ 568411 w 2113006"/>
                <a:gd name="connsiteY1" fmla="*/ 152939 h 1462755"/>
                <a:gd name="connsiteX2" fmla="*/ 1581665 w 2113006"/>
                <a:gd name="connsiteY2" fmla="*/ 41728 h 1462755"/>
                <a:gd name="connsiteX3" fmla="*/ 2051222 w 2113006"/>
                <a:gd name="connsiteY3" fmla="*/ 288863 h 1462755"/>
                <a:gd name="connsiteX4" fmla="*/ 2075935 w 2113006"/>
                <a:gd name="connsiteY4" fmla="*/ 363003 h 1462755"/>
                <a:gd name="connsiteX5" fmla="*/ 2113006 w 2113006"/>
                <a:gd name="connsiteY5" fmla="*/ 400074 h 1462755"/>
                <a:gd name="connsiteX0" fmla="*/ 0 w 2113006"/>
                <a:gd name="connsiteY0" fmla="*/ 1462755 h 1462755"/>
                <a:gd name="connsiteX1" fmla="*/ 568411 w 2113006"/>
                <a:gd name="connsiteY1" fmla="*/ 152939 h 1462755"/>
                <a:gd name="connsiteX2" fmla="*/ 1581665 w 2113006"/>
                <a:gd name="connsiteY2" fmla="*/ 41728 h 1462755"/>
                <a:gd name="connsiteX3" fmla="*/ 2051222 w 2113006"/>
                <a:gd name="connsiteY3" fmla="*/ 288863 h 1462755"/>
                <a:gd name="connsiteX4" fmla="*/ 2113006 w 2113006"/>
                <a:gd name="connsiteY4" fmla="*/ 400074 h 1462755"/>
                <a:gd name="connsiteX0" fmla="*/ 0 w 2113006"/>
                <a:gd name="connsiteY0" fmla="*/ 1469928 h 1469928"/>
                <a:gd name="connsiteX1" fmla="*/ 568411 w 2113006"/>
                <a:gd name="connsiteY1" fmla="*/ 160112 h 1469928"/>
                <a:gd name="connsiteX2" fmla="*/ 1581665 w 2113006"/>
                <a:gd name="connsiteY2" fmla="*/ 48901 h 1469928"/>
                <a:gd name="connsiteX3" fmla="*/ 2113006 w 2113006"/>
                <a:gd name="connsiteY3" fmla="*/ 407247 h 1469928"/>
                <a:gd name="connsiteX0" fmla="*/ 0 w 2113006"/>
                <a:gd name="connsiteY0" fmla="*/ 1587663 h 1587663"/>
                <a:gd name="connsiteX1" fmla="*/ 815546 w 2113006"/>
                <a:gd name="connsiteY1" fmla="*/ 104853 h 1587663"/>
                <a:gd name="connsiteX2" fmla="*/ 1581665 w 2113006"/>
                <a:gd name="connsiteY2" fmla="*/ 166636 h 1587663"/>
                <a:gd name="connsiteX3" fmla="*/ 2113006 w 2113006"/>
                <a:gd name="connsiteY3" fmla="*/ 524982 h 1587663"/>
                <a:gd name="connsiteX0" fmla="*/ 0 w 2113006"/>
                <a:gd name="connsiteY0" fmla="*/ 1587663 h 1587663"/>
                <a:gd name="connsiteX1" fmla="*/ 815546 w 2113006"/>
                <a:gd name="connsiteY1" fmla="*/ 104853 h 1587663"/>
                <a:gd name="connsiteX2" fmla="*/ 1581665 w 2113006"/>
                <a:gd name="connsiteY2" fmla="*/ 166636 h 1587663"/>
                <a:gd name="connsiteX3" fmla="*/ 2113006 w 2113006"/>
                <a:gd name="connsiteY3" fmla="*/ 524982 h 1587663"/>
                <a:gd name="connsiteX0" fmla="*/ 0 w 2113006"/>
                <a:gd name="connsiteY0" fmla="*/ 1519917 h 1519917"/>
                <a:gd name="connsiteX1" fmla="*/ 815546 w 2113006"/>
                <a:gd name="connsiteY1" fmla="*/ 37107 h 1519917"/>
                <a:gd name="connsiteX2" fmla="*/ 2113006 w 2113006"/>
                <a:gd name="connsiteY2" fmla="*/ 457236 h 1519917"/>
                <a:gd name="connsiteX0" fmla="*/ 0 w 2113006"/>
                <a:gd name="connsiteY0" fmla="*/ 1601996 h 1601996"/>
                <a:gd name="connsiteX1" fmla="*/ 1000897 w 2113006"/>
                <a:gd name="connsiteY1" fmla="*/ 32689 h 1601996"/>
                <a:gd name="connsiteX2" fmla="*/ 2113006 w 2113006"/>
                <a:gd name="connsiteY2" fmla="*/ 539315 h 1601996"/>
                <a:gd name="connsiteX0" fmla="*/ 0 w 2113006"/>
                <a:gd name="connsiteY0" fmla="*/ 1582695 h 1582695"/>
                <a:gd name="connsiteX1" fmla="*/ 1000897 w 2113006"/>
                <a:gd name="connsiteY1" fmla="*/ 13388 h 1582695"/>
                <a:gd name="connsiteX2" fmla="*/ 2113006 w 2113006"/>
                <a:gd name="connsiteY2" fmla="*/ 520014 h 1582695"/>
                <a:gd name="connsiteX0" fmla="*/ 0 w 2113006"/>
                <a:gd name="connsiteY0" fmla="*/ 1587313 h 1587313"/>
                <a:gd name="connsiteX1" fmla="*/ 1000897 w 2113006"/>
                <a:gd name="connsiteY1" fmla="*/ 18006 h 1587313"/>
                <a:gd name="connsiteX2" fmla="*/ 2113006 w 2113006"/>
                <a:gd name="connsiteY2" fmla="*/ 524632 h 158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3006" h="1587313">
                  <a:moveTo>
                    <a:pt x="0" y="1587313"/>
                  </a:moveTo>
                  <a:cubicBezTo>
                    <a:pt x="152400" y="1050824"/>
                    <a:pt x="562232" y="120979"/>
                    <a:pt x="1000897" y="18006"/>
                  </a:cubicBezTo>
                  <a:cubicBezTo>
                    <a:pt x="1439562" y="-84967"/>
                    <a:pt x="1929199" y="276467"/>
                    <a:pt x="2113006" y="524632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miter lim="800000"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flipH="1">
              <a:off x="3225394" y="4698989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1</a:t>
              </a:r>
              <a:endParaRPr lang="en-US" sz="2400" dirty="0"/>
            </a:p>
          </p:txBody>
        </p:sp>
        <p:sp>
          <p:nvSpPr>
            <p:cNvPr id="28" name="Rectangle 27"/>
            <p:cNvSpPr/>
            <p:nvPr/>
          </p:nvSpPr>
          <p:spPr>
            <a:xfrm flipH="1">
              <a:off x="3661719" y="4520514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2</a:t>
              </a:r>
              <a:endParaRPr lang="en-US" sz="2400" dirty="0"/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4103634" y="4698989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3</a:t>
              </a:r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 flipH="1">
              <a:off x="4473692" y="5266040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4</a:t>
              </a:r>
              <a:endParaRPr lang="en-US" sz="2400" dirty="0"/>
            </a:p>
          </p:txBody>
        </p:sp>
        <p:sp>
          <p:nvSpPr>
            <p:cNvPr id="31" name="Freeform 30"/>
            <p:cNvSpPr/>
            <p:nvPr/>
          </p:nvSpPr>
          <p:spPr bwMode="auto">
            <a:xfrm flipH="1">
              <a:off x="2959443" y="4620018"/>
              <a:ext cx="2113006" cy="1587313"/>
            </a:xfrm>
            <a:custGeom>
              <a:avLst/>
              <a:gdLst>
                <a:gd name="connsiteX0" fmla="*/ 0 w 2137719"/>
                <a:gd name="connsiteY0" fmla="*/ 1462755 h 1462755"/>
                <a:gd name="connsiteX1" fmla="*/ 568411 w 2137719"/>
                <a:gd name="connsiteY1" fmla="*/ 152939 h 1462755"/>
                <a:gd name="connsiteX2" fmla="*/ 1581665 w 2137719"/>
                <a:gd name="connsiteY2" fmla="*/ 41728 h 1462755"/>
                <a:gd name="connsiteX3" fmla="*/ 2051222 w 2137719"/>
                <a:gd name="connsiteY3" fmla="*/ 288863 h 1462755"/>
                <a:gd name="connsiteX4" fmla="*/ 2075935 w 2137719"/>
                <a:gd name="connsiteY4" fmla="*/ 363003 h 1462755"/>
                <a:gd name="connsiteX5" fmla="*/ 2063579 w 2137719"/>
                <a:gd name="connsiteY5" fmla="*/ 338290 h 1462755"/>
                <a:gd name="connsiteX6" fmla="*/ 2113006 w 2137719"/>
                <a:gd name="connsiteY6" fmla="*/ 400074 h 1462755"/>
                <a:gd name="connsiteX7" fmla="*/ 2137719 w 2137719"/>
                <a:gd name="connsiteY7" fmla="*/ 387717 h 1462755"/>
                <a:gd name="connsiteX0" fmla="*/ 0 w 2113006"/>
                <a:gd name="connsiteY0" fmla="*/ 1462755 h 1462755"/>
                <a:gd name="connsiteX1" fmla="*/ 568411 w 2113006"/>
                <a:gd name="connsiteY1" fmla="*/ 152939 h 1462755"/>
                <a:gd name="connsiteX2" fmla="*/ 1581665 w 2113006"/>
                <a:gd name="connsiteY2" fmla="*/ 41728 h 1462755"/>
                <a:gd name="connsiteX3" fmla="*/ 2051222 w 2113006"/>
                <a:gd name="connsiteY3" fmla="*/ 288863 h 1462755"/>
                <a:gd name="connsiteX4" fmla="*/ 2075935 w 2113006"/>
                <a:gd name="connsiteY4" fmla="*/ 363003 h 1462755"/>
                <a:gd name="connsiteX5" fmla="*/ 2063579 w 2113006"/>
                <a:gd name="connsiteY5" fmla="*/ 338290 h 1462755"/>
                <a:gd name="connsiteX6" fmla="*/ 2113006 w 2113006"/>
                <a:gd name="connsiteY6" fmla="*/ 400074 h 1462755"/>
                <a:gd name="connsiteX0" fmla="*/ 0 w 2113006"/>
                <a:gd name="connsiteY0" fmla="*/ 1462755 h 1462755"/>
                <a:gd name="connsiteX1" fmla="*/ 568411 w 2113006"/>
                <a:gd name="connsiteY1" fmla="*/ 152939 h 1462755"/>
                <a:gd name="connsiteX2" fmla="*/ 1581665 w 2113006"/>
                <a:gd name="connsiteY2" fmla="*/ 41728 h 1462755"/>
                <a:gd name="connsiteX3" fmla="*/ 2051222 w 2113006"/>
                <a:gd name="connsiteY3" fmla="*/ 288863 h 1462755"/>
                <a:gd name="connsiteX4" fmla="*/ 2075935 w 2113006"/>
                <a:gd name="connsiteY4" fmla="*/ 363003 h 1462755"/>
                <a:gd name="connsiteX5" fmla="*/ 2113006 w 2113006"/>
                <a:gd name="connsiteY5" fmla="*/ 400074 h 1462755"/>
                <a:gd name="connsiteX0" fmla="*/ 0 w 2113006"/>
                <a:gd name="connsiteY0" fmla="*/ 1462755 h 1462755"/>
                <a:gd name="connsiteX1" fmla="*/ 568411 w 2113006"/>
                <a:gd name="connsiteY1" fmla="*/ 152939 h 1462755"/>
                <a:gd name="connsiteX2" fmla="*/ 1581665 w 2113006"/>
                <a:gd name="connsiteY2" fmla="*/ 41728 h 1462755"/>
                <a:gd name="connsiteX3" fmla="*/ 2051222 w 2113006"/>
                <a:gd name="connsiteY3" fmla="*/ 288863 h 1462755"/>
                <a:gd name="connsiteX4" fmla="*/ 2113006 w 2113006"/>
                <a:gd name="connsiteY4" fmla="*/ 400074 h 1462755"/>
                <a:gd name="connsiteX0" fmla="*/ 0 w 2113006"/>
                <a:gd name="connsiteY0" fmla="*/ 1469928 h 1469928"/>
                <a:gd name="connsiteX1" fmla="*/ 568411 w 2113006"/>
                <a:gd name="connsiteY1" fmla="*/ 160112 h 1469928"/>
                <a:gd name="connsiteX2" fmla="*/ 1581665 w 2113006"/>
                <a:gd name="connsiteY2" fmla="*/ 48901 h 1469928"/>
                <a:gd name="connsiteX3" fmla="*/ 2113006 w 2113006"/>
                <a:gd name="connsiteY3" fmla="*/ 407247 h 1469928"/>
                <a:gd name="connsiteX0" fmla="*/ 0 w 2113006"/>
                <a:gd name="connsiteY0" fmla="*/ 1587663 h 1587663"/>
                <a:gd name="connsiteX1" fmla="*/ 815546 w 2113006"/>
                <a:gd name="connsiteY1" fmla="*/ 104853 h 1587663"/>
                <a:gd name="connsiteX2" fmla="*/ 1581665 w 2113006"/>
                <a:gd name="connsiteY2" fmla="*/ 166636 h 1587663"/>
                <a:gd name="connsiteX3" fmla="*/ 2113006 w 2113006"/>
                <a:gd name="connsiteY3" fmla="*/ 524982 h 1587663"/>
                <a:gd name="connsiteX0" fmla="*/ 0 w 2113006"/>
                <a:gd name="connsiteY0" fmla="*/ 1587663 h 1587663"/>
                <a:gd name="connsiteX1" fmla="*/ 815546 w 2113006"/>
                <a:gd name="connsiteY1" fmla="*/ 104853 h 1587663"/>
                <a:gd name="connsiteX2" fmla="*/ 1581665 w 2113006"/>
                <a:gd name="connsiteY2" fmla="*/ 166636 h 1587663"/>
                <a:gd name="connsiteX3" fmla="*/ 2113006 w 2113006"/>
                <a:gd name="connsiteY3" fmla="*/ 524982 h 1587663"/>
                <a:gd name="connsiteX0" fmla="*/ 0 w 2113006"/>
                <a:gd name="connsiteY0" fmla="*/ 1519917 h 1519917"/>
                <a:gd name="connsiteX1" fmla="*/ 815546 w 2113006"/>
                <a:gd name="connsiteY1" fmla="*/ 37107 h 1519917"/>
                <a:gd name="connsiteX2" fmla="*/ 2113006 w 2113006"/>
                <a:gd name="connsiteY2" fmla="*/ 457236 h 1519917"/>
                <a:gd name="connsiteX0" fmla="*/ 0 w 2113006"/>
                <a:gd name="connsiteY0" fmla="*/ 1601996 h 1601996"/>
                <a:gd name="connsiteX1" fmla="*/ 1000897 w 2113006"/>
                <a:gd name="connsiteY1" fmla="*/ 32689 h 1601996"/>
                <a:gd name="connsiteX2" fmla="*/ 2113006 w 2113006"/>
                <a:gd name="connsiteY2" fmla="*/ 539315 h 1601996"/>
                <a:gd name="connsiteX0" fmla="*/ 0 w 2113006"/>
                <a:gd name="connsiteY0" fmla="*/ 1582695 h 1582695"/>
                <a:gd name="connsiteX1" fmla="*/ 1000897 w 2113006"/>
                <a:gd name="connsiteY1" fmla="*/ 13388 h 1582695"/>
                <a:gd name="connsiteX2" fmla="*/ 2113006 w 2113006"/>
                <a:gd name="connsiteY2" fmla="*/ 520014 h 1582695"/>
                <a:gd name="connsiteX0" fmla="*/ 0 w 2113006"/>
                <a:gd name="connsiteY0" fmla="*/ 1587313 h 1587313"/>
                <a:gd name="connsiteX1" fmla="*/ 1000897 w 2113006"/>
                <a:gd name="connsiteY1" fmla="*/ 18006 h 1587313"/>
                <a:gd name="connsiteX2" fmla="*/ 2113006 w 2113006"/>
                <a:gd name="connsiteY2" fmla="*/ 524632 h 158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3006" h="1587313">
                  <a:moveTo>
                    <a:pt x="0" y="1587313"/>
                  </a:moveTo>
                  <a:cubicBezTo>
                    <a:pt x="152400" y="1050824"/>
                    <a:pt x="562232" y="120979"/>
                    <a:pt x="1000897" y="18006"/>
                  </a:cubicBezTo>
                  <a:cubicBezTo>
                    <a:pt x="1439562" y="-84967"/>
                    <a:pt x="1929199" y="276467"/>
                    <a:pt x="2113006" y="524632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miter lim="800000"/>
              <a:headEnd type="arrow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7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Restricted Data Structure:</a:t>
            </a: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Some times we limit what operation can be done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for efficiency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understanding</a:t>
            </a:r>
          </a:p>
          <a:p>
            <a:pPr>
              <a:spcBef>
                <a:spcPts val="0"/>
              </a:spcBef>
              <a:defRPr/>
            </a:pPr>
            <a:r>
              <a:rPr lang="en-US" sz="2800" i="0" dirty="0">
                <a:solidFill>
                  <a:schemeClr val="tx2"/>
                </a:solidFill>
              </a:rPr>
              <a:t>Stack: </a:t>
            </a:r>
            <a:r>
              <a:rPr lang="en-US" sz="2800" i="0" dirty="0"/>
              <a:t>A list, but elements can only be </a:t>
            </a:r>
            <a:br>
              <a:rPr lang="en-US" sz="2800" i="0" dirty="0"/>
            </a:br>
            <a:r>
              <a:rPr lang="en-US" sz="2800" i="0" dirty="0"/>
              <a:t>     pushed onto and popped from the top.</a:t>
            </a:r>
          </a:p>
          <a:p>
            <a:pPr>
              <a:spcBef>
                <a:spcPts val="0"/>
              </a:spcBef>
              <a:defRPr/>
            </a:pPr>
            <a:r>
              <a:rPr lang="en-US" sz="2800" i="0" dirty="0">
                <a:solidFill>
                  <a:schemeClr val="tx2"/>
                </a:solidFill>
                <a:cs typeface="+mn-cs"/>
              </a:rPr>
              <a:t>Queue: </a:t>
            </a:r>
            <a:r>
              <a:rPr lang="en-US" sz="2800" i="0" dirty="0">
                <a:cs typeface="+mn-cs"/>
              </a:rPr>
              <a:t>A list, but elements can only be </a:t>
            </a:r>
            <a:br>
              <a:rPr lang="en-US" sz="2800" i="0" dirty="0">
                <a:cs typeface="+mn-cs"/>
              </a:rPr>
            </a:br>
            <a:r>
              <a:rPr lang="en-US" sz="2800" i="0" dirty="0">
                <a:cs typeface="+mn-cs"/>
              </a:rPr>
              <a:t>     added at the end and removed from </a:t>
            </a:r>
            <a:br>
              <a:rPr lang="en-US" sz="2800" i="0" dirty="0">
                <a:cs typeface="+mn-cs"/>
              </a:rPr>
            </a:br>
            <a:r>
              <a:rPr lang="en-US" sz="2800" i="0" dirty="0">
                <a:cs typeface="+mn-cs"/>
              </a:rPr>
              <a:t>     the front. 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Important in handling jobs.</a:t>
            </a:r>
          </a:p>
          <a:p>
            <a:pPr>
              <a:spcBef>
                <a:spcPts val="0"/>
              </a:spcBef>
              <a:defRPr/>
            </a:pPr>
            <a:r>
              <a:rPr lang="en-US" sz="2800" i="0" dirty="0">
                <a:solidFill>
                  <a:schemeClr val="tx2"/>
                </a:solidFill>
                <a:cs typeface="+mn-cs"/>
              </a:rPr>
              <a:t>Priority Queue: </a:t>
            </a:r>
            <a:r>
              <a:rPr lang="en-US" sz="2800" i="0" dirty="0">
                <a:cs typeface="+mn-cs"/>
              </a:rPr>
              <a:t>The “highest priority” element </a:t>
            </a:r>
            <a:br>
              <a:rPr lang="en-US" sz="2800" i="0" dirty="0">
                <a:cs typeface="+mn-cs"/>
              </a:rPr>
            </a:br>
            <a:r>
              <a:rPr lang="en-US" sz="2800" i="0" dirty="0">
                <a:cs typeface="+mn-cs"/>
              </a:rPr>
              <a:t>     is handled next.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2286000" y="1905000"/>
            <a:ext cx="457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i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16325"/>
            <a:ext cx="24003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256213"/>
            <a:ext cx="8397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4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A nonlinear hierarchal structure.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 err="1">
                <a:cs typeface="+mn-cs"/>
              </a:rPr>
              <a:t>Eg</a:t>
            </a:r>
            <a:r>
              <a:rPr lang="en-CA" altLang="en-US" sz="2800" i="0" dirty="0">
                <a:cs typeface="+mn-cs"/>
              </a:rPr>
              <a:t>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Family Tree</a:t>
            </a:r>
          </a:p>
        </p:txBody>
      </p:sp>
      <p:pic>
        <p:nvPicPr>
          <p:cNvPr id="46093" name="Picture 13" descr="http://bakerdesignstudio.net/img/familytree/familytree-fun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55657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A nonlinear hierarchal structure.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 err="1">
                <a:cs typeface="+mn-cs"/>
              </a:rPr>
              <a:t>Eg</a:t>
            </a:r>
            <a:r>
              <a:rPr lang="en-CA" altLang="en-US" sz="2800" i="0" dirty="0">
                <a:cs typeface="+mn-cs"/>
              </a:rPr>
              <a:t>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Family Tree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Company Structure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654300"/>
            <a:ext cx="47561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A nonlinear hierarchal structure.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 err="1">
                <a:cs typeface="+mn-cs"/>
              </a:rPr>
              <a:t>Eg</a:t>
            </a:r>
            <a:r>
              <a:rPr lang="en-CA" altLang="en-US" sz="2800" i="0" dirty="0">
                <a:cs typeface="+mn-cs"/>
              </a:rPr>
              <a:t>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Family Tree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Company Structure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File Structure</a:t>
            </a:r>
          </a:p>
        </p:txBody>
      </p:sp>
      <p:pic>
        <p:nvPicPr>
          <p:cNvPr id="47108" name="Picture 4" descr="http://acad.coloradocollege.edu/dept/pc/SciCompLab/UnixTutorial/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13088"/>
            <a:ext cx="563880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A nonlinear hierarchal structure.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 err="1">
                <a:cs typeface="+mn-cs"/>
              </a:rPr>
              <a:t>Eg</a:t>
            </a:r>
            <a:r>
              <a:rPr lang="en-CA" altLang="en-US" sz="2800" i="0" dirty="0">
                <a:cs typeface="+mn-cs"/>
              </a:rPr>
              <a:t>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Family Tree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Company Structure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Book Organization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66548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A nonlinear hierarchal structure.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 err="1">
                <a:cs typeface="+mn-cs"/>
              </a:rPr>
              <a:t>Eg</a:t>
            </a:r>
            <a:r>
              <a:rPr lang="en-CA" altLang="en-US" sz="2800" i="0" dirty="0">
                <a:cs typeface="+mn-cs"/>
              </a:rPr>
              <a:t>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Family Tree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Company Structure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Book Organization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Decision Tree</a:t>
            </a:r>
          </a:p>
        </p:txBody>
      </p:sp>
      <p:pic>
        <p:nvPicPr>
          <p:cNvPr id="49154" name="Picture 2" descr="https://www.projectrhea.org/rhea/images/8/8e/Decision_tree_Old_Ki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60700"/>
            <a:ext cx="5562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A nonlinear hierarchal structure.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 err="1">
                <a:cs typeface="+mn-cs"/>
              </a:rPr>
              <a:t>Eg</a:t>
            </a:r>
            <a:r>
              <a:rPr lang="en-CA" altLang="en-US" sz="2800" i="0" dirty="0">
                <a:cs typeface="+mn-cs"/>
              </a:rPr>
              <a:t>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Family Tree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Company Structure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Book Organization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Decision Tree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Arithmetic Expression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46525"/>
            <a:ext cx="46688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A nonlinear hierarchal structure.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 special root node.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Each node can have any number of children.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 node with no children is a leaf.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Relationships: Child, Parent, Sibling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Each node is the root of a subtree.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438400" y="3800475"/>
            <a:ext cx="4572000" cy="2819400"/>
            <a:chOff x="1066800" y="3733800"/>
            <a:chExt cx="4114800" cy="2571750"/>
          </a:xfrm>
        </p:grpSpPr>
        <p:pic>
          <p:nvPicPr>
            <p:cNvPr id="57349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Two ways to view a tree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As set of nodes that you can walk around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         down to a child 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         or across to a sibling. 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2438400" y="3800475"/>
            <a:ext cx="4572000" cy="2819400"/>
            <a:chOff x="1066800" y="3733800"/>
            <a:chExt cx="4114800" cy="2571750"/>
          </a:xfrm>
        </p:grpSpPr>
        <p:pic>
          <p:nvPicPr>
            <p:cNvPr id="58377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57600" y="1687513"/>
            <a:ext cx="262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or up to a parent.</a:t>
            </a:r>
          </a:p>
        </p:txBody>
      </p:sp>
      <p:pic>
        <p:nvPicPr>
          <p:cNvPr id="15" name="Picture 4" descr="http://s2.rimg.info/a3b54f36a641c4f9f9044f166ca0887c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68800"/>
            <a:ext cx="6699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s2.rimg.info/a3b54f36a641c4f9f9044f166ca0887c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5511800"/>
            <a:ext cx="6699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s2.rimg.info/a3b54f36a641c4f9f9044f166ca0887c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6699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09497 0.1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79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1087 L 0.08993 -0.16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-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 0.00416 L -0.18368 0.011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Higher Level Abstract View</a:t>
            </a:r>
            <a:br>
              <a:rPr lang="en-US" altLang="en-US" sz="3200"/>
            </a:br>
            <a:r>
              <a:rPr lang="en-US" altLang="en-US" sz="3200"/>
              <a:t>Representation of an Algorithm</a:t>
            </a:r>
            <a:endParaRPr lang="en-CA" altLang="en-US" sz="32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6670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/>
              <a:t>Intuitive for humans</a:t>
            </a:r>
          </a:p>
          <a:p>
            <a:pPr eaLnBrk="1" hangingPunct="1"/>
            <a:r>
              <a:rPr lang="en-US" altLang="en-US"/>
              <a:t>Useful for</a:t>
            </a:r>
          </a:p>
          <a:p>
            <a:pPr lvl="1" eaLnBrk="1" hangingPunct="1"/>
            <a:r>
              <a:rPr lang="en-US" altLang="en-US"/>
              <a:t>thinking about</a:t>
            </a:r>
          </a:p>
          <a:p>
            <a:pPr lvl="1" eaLnBrk="1" hangingPunct="1"/>
            <a:r>
              <a:rPr lang="en-US" altLang="en-US"/>
              <a:t>designing</a:t>
            </a:r>
          </a:p>
          <a:p>
            <a:pPr lvl="1" eaLnBrk="1" hangingPunct="1"/>
            <a:r>
              <a:rPr lang="en-US" altLang="en-US"/>
              <a:t>describing algorithms</a:t>
            </a:r>
          </a:p>
          <a:p>
            <a:pPr eaLnBrk="1" hangingPunct="1"/>
            <a:r>
              <a:rPr lang="en-US" altLang="en-US"/>
              <a:t>View from which correctness is self evident.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667000"/>
            <a:ext cx="4114800" cy="4114800"/>
          </a:xfrm>
        </p:spPr>
        <p:txBody>
          <a:bodyPr/>
          <a:lstStyle/>
          <a:p>
            <a:pPr eaLnBrk="1" hangingPunct="1"/>
            <a:r>
              <a:rPr lang="en-US" altLang="en-US"/>
              <a:t>Mathematical mumbo jumbo</a:t>
            </a:r>
          </a:p>
          <a:p>
            <a:pPr eaLnBrk="1" hangingPunct="1"/>
            <a:r>
              <a:rPr lang="en-US" altLang="en-US"/>
              <a:t>Too abstract</a:t>
            </a:r>
          </a:p>
          <a:p>
            <a:pPr eaLnBrk="1" hangingPunct="1"/>
            <a:r>
              <a:rPr lang="en-US" altLang="en-US"/>
              <a:t>Students resist it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11388" y="2133600"/>
            <a:ext cx="966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i="0" u="sng">
                <a:solidFill>
                  <a:srgbClr val="FF0000"/>
                </a:solidFill>
                <a:cs typeface="+mn-cs"/>
              </a:rPr>
              <a:t>Pros</a:t>
            </a:r>
            <a:r>
              <a:rPr lang="en-US" altLang="en-US" sz="3000" i="0">
                <a:solidFill>
                  <a:srgbClr val="FF0000"/>
                </a:solidFill>
                <a:cs typeface="+mn-cs"/>
              </a:rPr>
              <a:t>:</a:t>
            </a:r>
            <a:endParaRPr lang="en-CA" altLang="en-US" sz="3000" i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121400" y="2133600"/>
            <a:ext cx="1073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i="0" u="sng">
                <a:solidFill>
                  <a:srgbClr val="FF0000"/>
                </a:solidFill>
                <a:cs typeface="+mn-cs"/>
              </a:rPr>
              <a:t>Cons</a:t>
            </a:r>
            <a:r>
              <a:rPr lang="en-US" altLang="en-US" sz="3000" i="0">
                <a:solidFill>
                  <a:srgbClr val="FF0000"/>
                </a:solidFill>
                <a:cs typeface="+mn-cs"/>
              </a:rPr>
              <a:t>:</a:t>
            </a:r>
            <a:endParaRPr lang="en-CA" altLang="en-US" sz="3000" i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16743" name="WordArt 7"/>
          <p:cNvSpPr>
            <a:spLocks noChangeArrowheads="1" noChangeShapeType="1" noTextEdit="1"/>
          </p:cNvSpPr>
          <p:nvPr/>
        </p:nvSpPr>
        <p:spPr bwMode="auto">
          <a:xfrm>
            <a:off x="4572000" y="5372100"/>
            <a:ext cx="432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Method of choice</a:t>
            </a: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cs typeface="+mn-cs"/>
              </a:rPr>
              <a:t>Abstraction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Two ways to view a tree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As set of nodes that you can walk around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         down to a child 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         or across to a sibling.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Recursively: Given a tree,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        each child of the root is the root of a subtree 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      that can be acted upon recursively.</a:t>
            </a: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2438400" y="3800475"/>
            <a:ext cx="4572000" cy="2819400"/>
            <a:chOff x="1066800" y="3733800"/>
            <a:chExt cx="4114800" cy="2571750"/>
          </a:xfrm>
        </p:grpSpPr>
        <p:pic>
          <p:nvPicPr>
            <p:cNvPr id="59402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Rectangle 2"/>
          <p:cNvSpPr>
            <a:spLocks noChangeArrowheads="1"/>
          </p:cNvSpPr>
          <p:nvPr/>
        </p:nvSpPr>
        <p:spPr bwMode="auto">
          <a:xfrm>
            <a:off x="3657600" y="1687513"/>
            <a:ext cx="262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or up to a parent.</a:t>
            </a: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>
            <a:off x="2392363" y="4267200"/>
            <a:ext cx="1625600" cy="2154238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13" name="Isosceles Triangle 12"/>
          <p:cNvSpPr>
            <a:spLocks noChangeArrowheads="1"/>
          </p:cNvSpPr>
          <p:nvPr/>
        </p:nvSpPr>
        <p:spPr bwMode="auto">
          <a:xfrm>
            <a:off x="4551363" y="4475163"/>
            <a:ext cx="2763837" cy="2078037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14" name="Isosceles Triangle 13"/>
          <p:cNvSpPr>
            <a:spLocks noChangeArrowheads="1"/>
          </p:cNvSpPr>
          <p:nvPr/>
        </p:nvSpPr>
        <p:spPr bwMode="auto">
          <a:xfrm>
            <a:off x="3683000" y="4306888"/>
            <a:ext cx="960438" cy="1076325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15" name="Isosceles Triangle 14"/>
          <p:cNvSpPr>
            <a:spLocks noChangeArrowheads="1"/>
          </p:cNvSpPr>
          <p:nvPr/>
        </p:nvSpPr>
        <p:spPr bwMode="auto">
          <a:xfrm>
            <a:off x="1752600" y="3276600"/>
            <a:ext cx="7162800" cy="3343275"/>
          </a:xfrm>
          <a:prstGeom prst="triangle">
            <a:avLst>
              <a:gd name="adj" fmla="val 37954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Restricted Data Structure:</a:t>
            </a: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Some times we limit what operation can be done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for efficiency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understanding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i="0" dirty="0">
                <a:solidFill>
                  <a:schemeClr val="tx2"/>
                </a:solidFill>
                <a:cs typeface="+mn-cs"/>
              </a:rPr>
              <a:t>Binary Tree: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Each (internal) node has two children, a left and a right.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But that child may be the empty tree.</a:t>
            </a:r>
            <a:endParaRPr lang="en-US" altLang="en-US" sz="2800" i="0" dirty="0">
              <a:cs typeface="+mn-cs"/>
            </a:endParaRP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2286000" y="1905000"/>
            <a:ext cx="457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i="0"/>
          </a:p>
        </p:txBody>
      </p:sp>
      <p:pic>
        <p:nvPicPr>
          <p:cNvPr id="45058" name="Picture 2" descr="http://www.marketingempire.co.uk/wp-content/uploads/2013/10/10-7-efficiency-Productivity-Tools-for-Small-Busines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752600"/>
            <a:ext cx="11049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http://plpnetwork.com/wp-content/uploads/2012/11/Children-thinking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743075"/>
            <a:ext cx="10572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4350"/>
            <a:ext cx="40386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4572000" y="4325938"/>
            <a:ext cx="3962400" cy="2328862"/>
            <a:chOff x="288" y="2016"/>
            <a:chExt cx="4848" cy="2151"/>
          </a:xfrm>
        </p:grpSpPr>
        <p:grpSp>
          <p:nvGrpSpPr>
            <p:cNvPr id="60497" name="Group 61"/>
            <p:cNvGrpSpPr>
              <a:grpSpLocks/>
            </p:cNvGrpSpPr>
            <p:nvPr/>
          </p:nvGrpSpPr>
          <p:grpSpPr bwMode="auto">
            <a:xfrm>
              <a:off x="2784" y="2016"/>
              <a:ext cx="336" cy="327"/>
              <a:chOff x="2352" y="960"/>
              <a:chExt cx="336" cy="327"/>
            </a:xfrm>
          </p:grpSpPr>
          <p:sp>
            <p:nvSpPr>
              <p:cNvPr id="60543" name="Oval 62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44" name="Rectangle 63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3</a:t>
                </a:r>
                <a:endParaRPr lang="en-US" altLang="en-US" sz="1600" i="0"/>
              </a:p>
            </p:txBody>
          </p:sp>
        </p:grpSp>
        <p:grpSp>
          <p:nvGrpSpPr>
            <p:cNvPr id="60498" name="Group 64"/>
            <p:cNvGrpSpPr>
              <a:grpSpLocks/>
            </p:cNvGrpSpPr>
            <p:nvPr/>
          </p:nvGrpSpPr>
          <p:grpSpPr bwMode="auto">
            <a:xfrm>
              <a:off x="1344" y="2544"/>
              <a:ext cx="336" cy="327"/>
              <a:chOff x="2352" y="960"/>
              <a:chExt cx="336" cy="327"/>
            </a:xfrm>
          </p:grpSpPr>
          <p:sp>
            <p:nvSpPr>
              <p:cNvPr id="60541" name="Oval 6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42" name="Rectangle 66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8</a:t>
                </a:r>
                <a:endParaRPr lang="en-US" altLang="en-US" sz="1600" i="0"/>
              </a:p>
            </p:txBody>
          </p:sp>
        </p:grpSp>
        <p:grpSp>
          <p:nvGrpSpPr>
            <p:cNvPr id="60499" name="Group 67"/>
            <p:cNvGrpSpPr>
              <a:grpSpLocks/>
            </p:cNvGrpSpPr>
            <p:nvPr/>
          </p:nvGrpSpPr>
          <p:grpSpPr bwMode="auto">
            <a:xfrm>
              <a:off x="720" y="2976"/>
              <a:ext cx="336" cy="327"/>
              <a:chOff x="2352" y="960"/>
              <a:chExt cx="336" cy="327"/>
            </a:xfrm>
          </p:grpSpPr>
          <p:sp>
            <p:nvSpPr>
              <p:cNvPr id="60539" name="Oval 68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40" name="Rectangle 69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1</a:t>
                </a:r>
                <a:endParaRPr lang="en-US" altLang="en-US" sz="1600" i="0"/>
              </a:p>
            </p:txBody>
          </p:sp>
        </p:grpSp>
        <p:grpSp>
          <p:nvGrpSpPr>
            <p:cNvPr id="60500" name="Group 70"/>
            <p:cNvGrpSpPr>
              <a:grpSpLocks/>
            </p:cNvGrpSpPr>
            <p:nvPr/>
          </p:nvGrpSpPr>
          <p:grpSpPr bwMode="auto">
            <a:xfrm>
              <a:off x="288" y="3408"/>
              <a:ext cx="336" cy="327"/>
              <a:chOff x="2352" y="960"/>
              <a:chExt cx="336" cy="327"/>
            </a:xfrm>
          </p:grpSpPr>
          <p:sp>
            <p:nvSpPr>
              <p:cNvPr id="60537" name="Oval 71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38" name="Rectangle 72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3</a:t>
                </a:r>
                <a:endParaRPr lang="en-US" altLang="en-US" sz="1600" i="0"/>
              </a:p>
            </p:txBody>
          </p:sp>
        </p:grpSp>
        <p:grpSp>
          <p:nvGrpSpPr>
            <p:cNvPr id="60501" name="Group 73"/>
            <p:cNvGrpSpPr>
              <a:grpSpLocks/>
            </p:cNvGrpSpPr>
            <p:nvPr/>
          </p:nvGrpSpPr>
          <p:grpSpPr bwMode="auto">
            <a:xfrm>
              <a:off x="1104" y="3408"/>
              <a:ext cx="336" cy="327"/>
              <a:chOff x="2352" y="960"/>
              <a:chExt cx="336" cy="327"/>
            </a:xfrm>
          </p:grpSpPr>
          <p:sp>
            <p:nvSpPr>
              <p:cNvPr id="60535" name="Oval 74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36" name="Rectangle 75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2</a:t>
                </a:r>
                <a:endParaRPr lang="en-US" altLang="en-US" sz="1600" i="0"/>
              </a:p>
            </p:txBody>
          </p:sp>
        </p:grpSp>
        <p:grpSp>
          <p:nvGrpSpPr>
            <p:cNvPr id="60502" name="Group 76"/>
            <p:cNvGrpSpPr>
              <a:grpSpLocks/>
            </p:cNvGrpSpPr>
            <p:nvPr/>
          </p:nvGrpSpPr>
          <p:grpSpPr bwMode="auto">
            <a:xfrm>
              <a:off x="1968" y="2976"/>
              <a:ext cx="336" cy="327"/>
              <a:chOff x="2352" y="960"/>
              <a:chExt cx="336" cy="327"/>
            </a:xfrm>
          </p:grpSpPr>
          <p:sp>
            <p:nvSpPr>
              <p:cNvPr id="60533" name="Oval 77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34" name="Rectangle 78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2</a:t>
                </a:r>
                <a:endParaRPr lang="en-US" altLang="en-US" sz="1600" i="0"/>
              </a:p>
            </p:txBody>
          </p:sp>
        </p:grpSp>
        <p:grpSp>
          <p:nvGrpSpPr>
            <p:cNvPr id="60503" name="Group 79"/>
            <p:cNvGrpSpPr>
              <a:grpSpLocks/>
            </p:cNvGrpSpPr>
            <p:nvPr/>
          </p:nvGrpSpPr>
          <p:grpSpPr bwMode="auto">
            <a:xfrm>
              <a:off x="2256" y="3360"/>
              <a:ext cx="336" cy="327"/>
              <a:chOff x="2352" y="960"/>
              <a:chExt cx="336" cy="327"/>
            </a:xfrm>
          </p:grpSpPr>
          <p:sp>
            <p:nvSpPr>
              <p:cNvPr id="60531" name="Oval 80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32" name="Rectangle 81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7</a:t>
                </a:r>
                <a:endParaRPr lang="en-US" altLang="en-US" sz="1600" i="0"/>
              </a:p>
            </p:txBody>
          </p:sp>
        </p:grpSp>
        <p:grpSp>
          <p:nvGrpSpPr>
            <p:cNvPr id="60504" name="Group 82"/>
            <p:cNvGrpSpPr>
              <a:grpSpLocks/>
            </p:cNvGrpSpPr>
            <p:nvPr/>
          </p:nvGrpSpPr>
          <p:grpSpPr bwMode="auto">
            <a:xfrm>
              <a:off x="4176" y="2544"/>
              <a:ext cx="336" cy="327"/>
              <a:chOff x="2352" y="960"/>
              <a:chExt cx="336" cy="327"/>
            </a:xfrm>
          </p:grpSpPr>
          <p:sp>
            <p:nvSpPr>
              <p:cNvPr id="60529" name="Oval 83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30" name="Rectangle 84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6</a:t>
                </a:r>
                <a:endParaRPr lang="en-US" altLang="en-US" sz="1600" i="0"/>
              </a:p>
            </p:txBody>
          </p:sp>
        </p:grpSp>
        <p:grpSp>
          <p:nvGrpSpPr>
            <p:cNvPr id="60505" name="Group 85"/>
            <p:cNvGrpSpPr>
              <a:grpSpLocks/>
            </p:cNvGrpSpPr>
            <p:nvPr/>
          </p:nvGrpSpPr>
          <p:grpSpPr bwMode="auto">
            <a:xfrm>
              <a:off x="3552" y="2976"/>
              <a:ext cx="336" cy="327"/>
              <a:chOff x="2352" y="960"/>
              <a:chExt cx="336" cy="327"/>
            </a:xfrm>
          </p:grpSpPr>
          <p:sp>
            <p:nvSpPr>
              <p:cNvPr id="60527" name="Oval 86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28" name="Rectangle 87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5</a:t>
                </a:r>
                <a:endParaRPr lang="en-US" altLang="en-US" sz="1600" i="0"/>
              </a:p>
            </p:txBody>
          </p:sp>
        </p:grpSp>
        <p:grpSp>
          <p:nvGrpSpPr>
            <p:cNvPr id="60506" name="Group 88"/>
            <p:cNvGrpSpPr>
              <a:grpSpLocks/>
            </p:cNvGrpSpPr>
            <p:nvPr/>
          </p:nvGrpSpPr>
          <p:grpSpPr bwMode="auto">
            <a:xfrm>
              <a:off x="3936" y="3408"/>
              <a:ext cx="336" cy="327"/>
              <a:chOff x="2352" y="960"/>
              <a:chExt cx="336" cy="327"/>
            </a:xfrm>
          </p:grpSpPr>
          <p:sp>
            <p:nvSpPr>
              <p:cNvPr id="60525" name="Oval 89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26" name="Rectangle 90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9</a:t>
                </a:r>
                <a:endParaRPr lang="en-US" altLang="en-US" sz="1600" i="0"/>
              </a:p>
            </p:txBody>
          </p:sp>
        </p:grpSp>
        <p:grpSp>
          <p:nvGrpSpPr>
            <p:cNvPr id="60507" name="Group 91"/>
            <p:cNvGrpSpPr>
              <a:grpSpLocks/>
            </p:cNvGrpSpPr>
            <p:nvPr/>
          </p:nvGrpSpPr>
          <p:grpSpPr bwMode="auto">
            <a:xfrm>
              <a:off x="4800" y="2976"/>
              <a:ext cx="336" cy="327"/>
              <a:chOff x="2352" y="960"/>
              <a:chExt cx="336" cy="327"/>
            </a:xfrm>
          </p:grpSpPr>
          <p:sp>
            <p:nvSpPr>
              <p:cNvPr id="60523" name="Oval 92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24" name="Rectangle 93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4</a:t>
                </a:r>
                <a:endParaRPr lang="en-US" altLang="en-US" sz="1600" i="0"/>
              </a:p>
            </p:txBody>
          </p:sp>
        </p:grpSp>
        <p:grpSp>
          <p:nvGrpSpPr>
            <p:cNvPr id="60508" name="Group 94"/>
            <p:cNvGrpSpPr>
              <a:grpSpLocks/>
            </p:cNvGrpSpPr>
            <p:nvPr/>
          </p:nvGrpSpPr>
          <p:grpSpPr bwMode="auto">
            <a:xfrm>
              <a:off x="3696" y="3840"/>
              <a:ext cx="336" cy="327"/>
              <a:chOff x="2352" y="960"/>
              <a:chExt cx="336" cy="327"/>
            </a:xfrm>
          </p:grpSpPr>
          <p:sp>
            <p:nvSpPr>
              <p:cNvPr id="60521" name="Oval 9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22" name="Rectangle 96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1</a:t>
                </a:r>
                <a:endParaRPr lang="en-US" altLang="en-US" sz="1600" i="0"/>
              </a:p>
            </p:txBody>
          </p:sp>
        </p:grpSp>
        <p:sp>
          <p:nvSpPr>
            <p:cNvPr id="60509" name="Line 97"/>
            <p:cNvSpPr>
              <a:spLocks noChangeShapeType="1"/>
            </p:cNvSpPr>
            <p:nvPr/>
          </p:nvSpPr>
          <p:spPr bwMode="auto">
            <a:xfrm flipH="1">
              <a:off x="1680" y="2208"/>
              <a:ext cx="110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0" name="Line 98"/>
            <p:cNvSpPr>
              <a:spLocks noChangeShapeType="1"/>
            </p:cNvSpPr>
            <p:nvPr/>
          </p:nvSpPr>
          <p:spPr bwMode="auto">
            <a:xfrm>
              <a:off x="1632" y="2784"/>
              <a:ext cx="384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1" name="Line 99"/>
            <p:cNvSpPr>
              <a:spLocks noChangeShapeType="1"/>
            </p:cNvSpPr>
            <p:nvPr/>
          </p:nvSpPr>
          <p:spPr bwMode="auto">
            <a:xfrm>
              <a:off x="2208" y="3264"/>
              <a:ext cx="144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2" name="Line 100"/>
            <p:cNvSpPr>
              <a:spLocks noChangeShapeType="1"/>
            </p:cNvSpPr>
            <p:nvPr/>
          </p:nvSpPr>
          <p:spPr bwMode="auto">
            <a:xfrm flipH="1">
              <a:off x="1008" y="2784"/>
              <a:ext cx="384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3" name="Line 101"/>
            <p:cNvSpPr>
              <a:spLocks noChangeShapeType="1"/>
            </p:cNvSpPr>
            <p:nvPr/>
          </p:nvSpPr>
          <p:spPr bwMode="auto">
            <a:xfrm>
              <a:off x="1008" y="3264"/>
              <a:ext cx="144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4" name="Line 102"/>
            <p:cNvSpPr>
              <a:spLocks noChangeShapeType="1"/>
            </p:cNvSpPr>
            <p:nvPr/>
          </p:nvSpPr>
          <p:spPr bwMode="auto">
            <a:xfrm flipH="1">
              <a:off x="576" y="3216"/>
              <a:ext cx="192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5" name="Line 103"/>
            <p:cNvSpPr>
              <a:spLocks noChangeShapeType="1"/>
            </p:cNvSpPr>
            <p:nvPr/>
          </p:nvSpPr>
          <p:spPr bwMode="auto">
            <a:xfrm>
              <a:off x="3120" y="2208"/>
              <a:ext cx="110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6" name="Line 104"/>
            <p:cNvSpPr>
              <a:spLocks noChangeShapeType="1"/>
            </p:cNvSpPr>
            <p:nvPr/>
          </p:nvSpPr>
          <p:spPr bwMode="auto">
            <a:xfrm>
              <a:off x="4224" y="2784"/>
              <a:ext cx="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7" name="Line 105"/>
            <p:cNvSpPr>
              <a:spLocks noChangeShapeType="1"/>
            </p:cNvSpPr>
            <p:nvPr/>
          </p:nvSpPr>
          <p:spPr bwMode="auto">
            <a:xfrm>
              <a:off x="4464" y="2784"/>
              <a:ext cx="384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8" name="Line 106"/>
            <p:cNvSpPr>
              <a:spLocks noChangeShapeType="1"/>
            </p:cNvSpPr>
            <p:nvPr/>
          </p:nvSpPr>
          <p:spPr bwMode="auto">
            <a:xfrm flipH="1">
              <a:off x="3840" y="2784"/>
              <a:ext cx="384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9" name="Line 107"/>
            <p:cNvSpPr>
              <a:spLocks noChangeShapeType="1"/>
            </p:cNvSpPr>
            <p:nvPr/>
          </p:nvSpPr>
          <p:spPr bwMode="auto">
            <a:xfrm>
              <a:off x="3840" y="3264"/>
              <a:ext cx="144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0" name="Line 108"/>
            <p:cNvSpPr>
              <a:spLocks noChangeShapeType="1"/>
            </p:cNvSpPr>
            <p:nvPr/>
          </p:nvSpPr>
          <p:spPr bwMode="auto">
            <a:xfrm flipH="1">
              <a:off x="3936" y="3696"/>
              <a:ext cx="96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26113" y="5622925"/>
            <a:ext cx="2312987" cy="869950"/>
            <a:chOff x="5726603" y="5622324"/>
            <a:chExt cx="2312908" cy="871152"/>
          </a:xfrm>
        </p:grpSpPr>
        <p:grpSp>
          <p:nvGrpSpPr>
            <p:cNvPr id="60482" name="Group 3"/>
            <p:cNvGrpSpPr>
              <a:grpSpLocks/>
            </p:cNvGrpSpPr>
            <p:nvPr/>
          </p:nvGrpSpPr>
          <p:grpSpPr bwMode="auto">
            <a:xfrm>
              <a:off x="7010400" y="5622324"/>
              <a:ext cx="241711" cy="397476"/>
              <a:chOff x="7010400" y="5622324"/>
              <a:chExt cx="241711" cy="397476"/>
            </a:xfrm>
          </p:grpSpPr>
          <p:sp>
            <p:nvSpPr>
              <p:cNvPr id="60493" name="Line 61"/>
              <p:cNvSpPr>
                <a:spLocks noChangeShapeType="1"/>
              </p:cNvSpPr>
              <p:nvPr/>
            </p:nvSpPr>
            <p:spPr bwMode="auto">
              <a:xfrm flipH="1">
                <a:off x="7179086" y="5622324"/>
                <a:ext cx="73025" cy="7302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94" name="Group 65"/>
              <p:cNvGrpSpPr>
                <a:grpSpLocks/>
              </p:cNvGrpSpPr>
              <p:nvPr/>
            </p:nvGrpSpPr>
            <p:grpSpPr bwMode="auto">
              <a:xfrm>
                <a:off x="7010400" y="5715000"/>
                <a:ext cx="152400" cy="304800"/>
                <a:chOff x="1776" y="3408"/>
                <a:chExt cx="96" cy="192"/>
              </a:xfrm>
            </p:grpSpPr>
            <p:sp>
              <p:nvSpPr>
                <p:cNvPr id="60495" name="Oval 62"/>
                <p:cNvSpPr>
                  <a:spLocks noChangeArrowheads="1"/>
                </p:cNvSpPr>
                <p:nvPr/>
              </p:nvSpPr>
              <p:spPr bwMode="auto">
                <a:xfrm>
                  <a:off x="1776" y="3456"/>
                  <a:ext cx="96" cy="96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CA" altLang="en-US" sz="2800"/>
                </a:p>
              </p:txBody>
            </p:sp>
            <p:sp>
              <p:nvSpPr>
                <p:cNvPr id="60496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776" y="340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83" name="Group 68"/>
            <p:cNvGrpSpPr>
              <a:grpSpLocks/>
            </p:cNvGrpSpPr>
            <p:nvPr/>
          </p:nvGrpSpPr>
          <p:grpSpPr bwMode="auto">
            <a:xfrm>
              <a:off x="5726603" y="5626443"/>
              <a:ext cx="241711" cy="397476"/>
              <a:chOff x="7010400" y="5622324"/>
              <a:chExt cx="241711" cy="397476"/>
            </a:xfrm>
          </p:grpSpPr>
          <p:sp>
            <p:nvSpPr>
              <p:cNvPr id="60489" name="Line 61"/>
              <p:cNvSpPr>
                <a:spLocks noChangeShapeType="1"/>
              </p:cNvSpPr>
              <p:nvPr/>
            </p:nvSpPr>
            <p:spPr bwMode="auto">
              <a:xfrm flipH="1">
                <a:off x="7179086" y="5622324"/>
                <a:ext cx="73025" cy="7302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90" name="Group 70"/>
              <p:cNvGrpSpPr>
                <a:grpSpLocks/>
              </p:cNvGrpSpPr>
              <p:nvPr/>
            </p:nvGrpSpPr>
            <p:grpSpPr bwMode="auto">
              <a:xfrm>
                <a:off x="7010400" y="5715000"/>
                <a:ext cx="152400" cy="304800"/>
                <a:chOff x="1776" y="3408"/>
                <a:chExt cx="96" cy="192"/>
              </a:xfrm>
            </p:grpSpPr>
            <p:sp>
              <p:nvSpPr>
                <p:cNvPr id="60491" name="Oval 62"/>
                <p:cNvSpPr>
                  <a:spLocks noChangeArrowheads="1"/>
                </p:cNvSpPr>
                <p:nvPr/>
              </p:nvSpPr>
              <p:spPr bwMode="auto">
                <a:xfrm>
                  <a:off x="1776" y="3456"/>
                  <a:ext cx="96" cy="96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CA" altLang="en-US" sz="2800"/>
                </a:p>
              </p:txBody>
            </p:sp>
            <p:sp>
              <p:nvSpPr>
                <p:cNvPr id="60492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776" y="340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84" name="Group 83"/>
            <p:cNvGrpSpPr>
              <a:grpSpLocks/>
            </p:cNvGrpSpPr>
            <p:nvPr/>
          </p:nvGrpSpPr>
          <p:grpSpPr bwMode="auto">
            <a:xfrm flipH="1">
              <a:off x="7797800" y="6096000"/>
              <a:ext cx="241711" cy="397476"/>
              <a:chOff x="7010400" y="5622324"/>
              <a:chExt cx="241711" cy="397476"/>
            </a:xfrm>
          </p:grpSpPr>
          <p:sp>
            <p:nvSpPr>
              <p:cNvPr id="60485" name="Line 61"/>
              <p:cNvSpPr>
                <a:spLocks noChangeShapeType="1"/>
              </p:cNvSpPr>
              <p:nvPr/>
            </p:nvSpPr>
            <p:spPr bwMode="auto">
              <a:xfrm flipH="1">
                <a:off x="7179086" y="5622324"/>
                <a:ext cx="73025" cy="7302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86" name="Group 85"/>
              <p:cNvGrpSpPr>
                <a:grpSpLocks/>
              </p:cNvGrpSpPr>
              <p:nvPr/>
            </p:nvGrpSpPr>
            <p:grpSpPr bwMode="auto">
              <a:xfrm>
                <a:off x="7010400" y="5715000"/>
                <a:ext cx="152400" cy="304800"/>
                <a:chOff x="1776" y="3408"/>
                <a:chExt cx="96" cy="192"/>
              </a:xfrm>
            </p:grpSpPr>
            <p:sp>
              <p:nvSpPr>
                <p:cNvPr id="60487" name="Oval 62"/>
                <p:cNvSpPr>
                  <a:spLocks noChangeArrowheads="1"/>
                </p:cNvSpPr>
                <p:nvPr/>
              </p:nvSpPr>
              <p:spPr bwMode="auto">
                <a:xfrm>
                  <a:off x="1776" y="3456"/>
                  <a:ext cx="96" cy="96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CA" altLang="en-US" sz="2800"/>
                </a:p>
              </p:txBody>
            </p:sp>
            <p:sp>
              <p:nvSpPr>
                <p:cNvPr id="60488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776" y="340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381500" y="5630863"/>
            <a:ext cx="4356100" cy="1303337"/>
            <a:chOff x="4381500" y="5630562"/>
            <a:chExt cx="4356511" cy="1303638"/>
          </a:xfrm>
        </p:grpSpPr>
        <p:grpSp>
          <p:nvGrpSpPr>
            <p:cNvPr id="60427" name="Group 5"/>
            <p:cNvGrpSpPr>
              <a:grpSpLocks/>
            </p:cNvGrpSpPr>
            <p:nvPr/>
          </p:nvGrpSpPr>
          <p:grpSpPr bwMode="auto">
            <a:xfrm>
              <a:off x="8064089" y="5630562"/>
              <a:ext cx="673922" cy="401595"/>
              <a:chOff x="8064089" y="5630562"/>
              <a:chExt cx="673922" cy="401595"/>
            </a:xfrm>
          </p:grpSpPr>
          <p:grpSp>
            <p:nvGrpSpPr>
              <p:cNvPr id="60472" name="Group 73"/>
              <p:cNvGrpSpPr>
                <a:grpSpLocks/>
              </p:cNvGrpSpPr>
              <p:nvPr/>
            </p:nvGrpSpPr>
            <p:grpSpPr bwMode="auto">
              <a:xfrm>
                <a:off x="8064089" y="5630562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7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79" name="Group 75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8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81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473" name="Group 78"/>
              <p:cNvGrpSpPr>
                <a:grpSpLocks/>
              </p:cNvGrpSpPr>
              <p:nvPr/>
            </p:nvGrpSpPr>
            <p:grpSpPr bwMode="auto">
              <a:xfrm flipH="1">
                <a:off x="8496300" y="5634681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74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75" name="Group 80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7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77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0428" name="Group 88"/>
            <p:cNvGrpSpPr>
              <a:grpSpLocks/>
            </p:cNvGrpSpPr>
            <p:nvPr/>
          </p:nvGrpSpPr>
          <p:grpSpPr bwMode="auto">
            <a:xfrm>
              <a:off x="7162800" y="6532605"/>
              <a:ext cx="673922" cy="401595"/>
              <a:chOff x="8064089" y="5630562"/>
              <a:chExt cx="673922" cy="401595"/>
            </a:xfrm>
          </p:grpSpPr>
          <p:grpSp>
            <p:nvGrpSpPr>
              <p:cNvPr id="60462" name="Group 89"/>
              <p:cNvGrpSpPr>
                <a:grpSpLocks/>
              </p:cNvGrpSpPr>
              <p:nvPr/>
            </p:nvGrpSpPr>
            <p:grpSpPr bwMode="auto">
              <a:xfrm>
                <a:off x="8064089" y="5630562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6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69" name="Group 96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7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71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463" name="Group 90"/>
              <p:cNvGrpSpPr>
                <a:grpSpLocks/>
              </p:cNvGrpSpPr>
              <p:nvPr/>
            </p:nvGrpSpPr>
            <p:grpSpPr bwMode="auto">
              <a:xfrm flipH="1">
                <a:off x="8496300" y="5634681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64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65" name="Group 92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6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67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0429" name="Group 99"/>
            <p:cNvGrpSpPr>
              <a:grpSpLocks/>
            </p:cNvGrpSpPr>
            <p:nvPr/>
          </p:nvGrpSpPr>
          <p:grpSpPr bwMode="auto">
            <a:xfrm>
              <a:off x="5969000" y="6062705"/>
              <a:ext cx="673922" cy="401595"/>
              <a:chOff x="8064089" y="5630562"/>
              <a:chExt cx="673922" cy="401595"/>
            </a:xfrm>
          </p:grpSpPr>
          <p:grpSp>
            <p:nvGrpSpPr>
              <p:cNvPr id="60452" name="Group 100"/>
              <p:cNvGrpSpPr>
                <a:grpSpLocks/>
              </p:cNvGrpSpPr>
              <p:nvPr/>
            </p:nvGrpSpPr>
            <p:grpSpPr bwMode="auto">
              <a:xfrm>
                <a:off x="8064089" y="5630562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5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59" name="Group 107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6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61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453" name="Group 101"/>
              <p:cNvGrpSpPr>
                <a:grpSpLocks/>
              </p:cNvGrpSpPr>
              <p:nvPr/>
            </p:nvGrpSpPr>
            <p:grpSpPr bwMode="auto">
              <a:xfrm flipH="1">
                <a:off x="8496300" y="5634681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54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55" name="Group 103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5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57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0430" name="Group 110"/>
            <p:cNvGrpSpPr>
              <a:grpSpLocks/>
            </p:cNvGrpSpPr>
            <p:nvPr/>
          </p:nvGrpSpPr>
          <p:grpSpPr bwMode="auto">
            <a:xfrm>
              <a:off x="4381500" y="6108700"/>
              <a:ext cx="673922" cy="401595"/>
              <a:chOff x="8064089" y="5630562"/>
              <a:chExt cx="673922" cy="401595"/>
            </a:xfrm>
          </p:grpSpPr>
          <p:grpSp>
            <p:nvGrpSpPr>
              <p:cNvPr id="60442" name="Group 111"/>
              <p:cNvGrpSpPr>
                <a:grpSpLocks/>
              </p:cNvGrpSpPr>
              <p:nvPr/>
            </p:nvGrpSpPr>
            <p:grpSpPr bwMode="auto">
              <a:xfrm>
                <a:off x="8064089" y="5630562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4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49" name="Group 118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5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51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443" name="Group 112"/>
              <p:cNvGrpSpPr>
                <a:grpSpLocks/>
              </p:cNvGrpSpPr>
              <p:nvPr/>
            </p:nvGrpSpPr>
            <p:grpSpPr bwMode="auto">
              <a:xfrm flipH="1">
                <a:off x="8496300" y="5634681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44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45" name="Group 114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4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47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0431" name="Group 121"/>
            <p:cNvGrpSpPr>
              <a:grpSpLocks/>
            </p:cNvGrpSpPr>
            <p:nvPr/>
          </p:nvGrpSpPr>
          <p:grpSpPr bwMode="auto">
            <a:xfrm>
              <a:off x="5029200" y="6096000"/>
              <a:ext cx="673922" cy="401595"/>
              <a:chOff x="8064089" y="5630562"/>
              <a:chExt cx="673922" cy="401595"/>
            </a:xfrm>
          </p:grpSpPr>
          <p:grpSp>
            <p:nvGrpSpPr>
              <p:cNvPr id="60432" name="Group 122"/>
              <p:cNvGrpSpPr>
                <a:grpSpLocks/>
              </p:cNvGrpSpPr>
              <p:nvPr/>
            </p:nvGrpSpPr>
            <p:grpSpPr bwMode="auto">
              <a:xfrm>
                <a:off x="8064089" y="5630562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3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39" name="Group 129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4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41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433" name="Group 123"/>
              <p:cNvGrpSpPr>
                <a:grpSpLocks/>
              </p:cNvGrpSpPr>
              <p:nvPr/>
            </p:nvGrpSpPr>
            <p:grpSpPr bwMode="auto">
              <a:xfrm flipH="1">
                <a:off x="8496300" y="5634681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34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35" name="Group 125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3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37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tilman.de/uni/ws03/alp/gerichtetergrap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929"/>
            <a:ext cx="2743200" cy="269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http://mathworld.wolfram.com/images/eps-gif/OctahedralGraphEmbeddings_10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5754215" cy="434687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8382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Edges between the nodes</a:t>
            </a:r>
            <a:r>
              <a:rPr lang="en-CA" altLang="en-US" sz="2800" noProof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(Directed or undirected)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</p:spTree>
    <p:extLst>
      <p:ext uri="{BB962C8B-B14F-4D97-AF65-F5344CB8AC3E}">
        <p14:creationId xmlns:p14="http://schemas.microsoft.com/office/powerpoint/2010/main" val="427813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8382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Edges between the nodes</a:t>
            </a:r>
            <a:r>
              <a:rPr lang="en-CA" altLang="en-US" sz="2800" noProof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(Directed or undirected)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8686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Cities and roads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2306"/>
            <a:ext cx="5486400" cy="47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</p:spTree>
    <p:extLst>
      <p:ext uri="{BB962C8B-B14F-4D97-AF65-F5344CB8AC3E}">
        <p14:creationId xmlns:p14="http://schemas.microsoft.com/office/powerpoint/2010/main" val="42418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8382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Edges between the nodes</a:t>
            </a:r>
            <a:r>
              <a:rPr lang="en-CA" altLang="en-US" sz="2800" noProof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(Directed or undirected)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lang="en-CA" altLang="en-US" sz="2800" i="0" dirty="0"/>
              <a:t>Computers and networks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0" name="Picture 9" descr="http://www.12ahead.com/sites/default/files/styles/article_top_image/public/network.computer.300.fotolia.jpg?itok=t8ZFJQD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2" y="2057400"/>
            <a:ext cx="7948428" cy="445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</p:spTree>
    <p:extLst>
      <p:ext uri="{BB962C8B-B14F-4D97-AF65-F5344CB8AC3E}">
        <p14:creationId xmlns:p14="http://schemas.microsoft.com/office/powerpoint/2010/main" val="286477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8382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Edges between the nodes</a:t>
            </a:r>
            <a:r>
              <a:rPr lang="en-CA" altLang="en-US" sz="2800" noProof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(Directed or undirected)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lang="en-CA" altLang="en-US" sz="2800" i="0" dirty="0"/>
              <a:t>Social Networks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35842" name="Picture 2" descr="Image result for social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0" y="1905000"/>
            <a:ext cx="8429860" cy="47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</p:spTree>
    <p:extLst>
      <p:ext uri="{BB962C8B-B14F-4D97-AF65-F5344CB8AC3E}">
        <p14:creationId xmlns:p14="http://schemas.microsoft.com/office/powerpoint/2010/main" val="34017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9626"/>
          </a:xfrm>
        </p:spPr>
        <p:txBody>
          <a:bodyPr/>
          <a:lstStyle/>
          <a:p>
            <a:r>
              <a:rPr lang="en-US" dirty="0"/>
              <a:t>Data Structures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7446"/>
            <a:ext cx="4359254" cy="5437154"/>
          </a:xfrm>
        </p:spPr>
        <p:txBody>
          <a:bodyPr/>
          <a:lstStyle/>
          <a:p>
            <a:r>
              <a:rPr lang="en-US" sz="2800" dirty="0"/>
              <a:t>Array List</a:t>
            </a:r>
          </a:p>
          <a:p>
            <a:pPr lvl="1"/>
            <a:r>
              <a:rPr lang="en-US" sz="2000" dirty="0"/>
              <a:t>(Extendable) Array</a:t>
            </a:r>
          </a:p>
          <a:p>
            <a:r>
              <a:rPr lang="en-US" sz="2800" dirty="0"/>
              <a:t>Node List</a:t>
            </a:r>
          </a:p>
          <a:p>
            <a:pPr lvl="1"/>
            <a:r>
              <a:rPr lang="en-US" sz="2000" dirty="0"/>
              <a:t>Singly or Doubly Linked List</a:t>
            </a:r>
          </a:p>
          <a:p>
            <a:r>
              <a:rPr lang="en-US" sz="2800" dirty="0"/>
              <a:t>Stack</a:t>
            </a:r>
          </a:p>
          <a:p>
            <a:pPr lvl="1"/>
            <a:r>
              <a:rPr lang="en-US" sz="2000" dirty="0"/>
              <a:t>Array</a:t>
            </a:r>
          </a:p>
          <a:p>
            <a:pPr lvl="1"/>
            <a:r>
              <a:rPr lang="en-US" sz="2000" dirty="0"/>
              <a:t>Singly Linked List</a:t>
            </a:r>
          </a:p>
          <a:p>
            <a:r>
              <a:rPr lang="en-US" sz="2800" dirty="0"/>
              <a:t>Queue</a:t>
            </a:r>
          </a:p>
          <a:p>
            <a:pPr lvl="1"/>
            <a:r>
              <a:rPr lang="en-US" sz="2000" dirty="0"/>
              <a:t>Circular Array</a:t>
            </a:r>
          </a:p>
          <a:p>
            <a:pPr lvl="1"/>
            <a:r>
              <a:rPr lang="en-US" sz="2000" dirty="0"/>
              <a:t>Singly or Doubly Linked List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07346" y="925434"/>
            <a:ext cx="4636653" cy="543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²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48200" y="914400"/>
            <a:ext cx="4359254" cy="543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i="0" dirty="0"/>
              <a:t>Priority Queue</a:t>
            </a:r>
          </a:p>
          <a:p>
            <a:pPr lvl="1"/>
            <a:r>
              <a:rPr lang="en-US" sz="2000" i="0" dirty="0"/>
              <a:t>Unsorted doubly-linked list</a:t>
            </a:r>
          </a:p>
          <a:p>
            <a:pPr lvl="1"/>
            <a:r>
              <a:rPr lang="en-US" sz="2000" i="0" dirty="0"/>
              <a:t>Sorted doubly-linked list</a:t>
            </a:r>
          </a:p>
          <a:p>
            <a:pPr lvl="1"/>
            <a:r>
              <a:rPr lang="en-US" sz="2000" i="0" dirty="0"/>
              <a:t>Heap (array-based)</a:t>
            </a:r>
          </a:p>
          <a:p>
            <a:r>
              <a:rPr lang="en-US" sz="2800" i="0" dirty="0"/>
              <a:t>Adaptable Priority Queue</a:t>
            </a:r>
          </a:p>
          <a:p>
            <a:pPr lvl="1"/>
            <a:r>
              <a:rPr lang="en-US" sz="2000" i="0" dirty="0"/>
              <a:t>Sorted doubly-linked list with location-aware entries</a:t>
            </a:r>
          </a:p>
          <a:p>
            <a:pPr lvl="1"/>
            <a:r>
              <a:rPr lang="en-US" sz="2000" i="0" dirty="0"/>
              <a:t>Heap with location-aware entries</a:t>
            </a:r>
          </a:p>
          <a:p>
            <a:r>
              <a:rPr lang="en-US" sz="2800" i="0" dirty="0"/>
              <a:t>Tree</a:t>
            </a:r>
          </a:p>
          <a:p>
            <a:pPr lvl="1"/>
            <a:r>
              <a:rPr lang="en-US" sz="2000" i="0" dirty="0"/>
              <a:t>Linked Structure</a:t>
            </a:r>
          </a:p>
          <a:p>
            <a:r>
              <a:rPr lang="en-US" sz="2800" i="0" dirty="0"/>
              <a:t>Binary Tree</a:t>
            </a:r>
          </a:p>
          <a:p>
            <a:pPr lvl="1"/>
            <a:r>
              <a:rPr lang="en-US" sz="2000" i="0" dirty="0"/>
              <a:t>Linked Structure</a:t>
            </a:r>
          </a:p>
          <a:p>
            <a:pPr lvl="1"/>
            <a:r>
              <a:rPr lang="en-US" sz="2000" i="0" dirty="0"/>
              <a:t>Array</a:t>
            </a:r>
          </a:p>
        </p:txBody>
      </p:sp>
    </p:spTree>
    <p:extLst>
      <p:ext uri="{BB962C8B-B14F-4D97-AF65-F5344CB8AC3E}">
        <p14:creationId xmlns:p14="http://schemas.microsoft.com/office/powerpoint/2010/main" val="162763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91"/>
            <a:ext cx="8229600" cy="566447"/>
          </a:xfrm>
        </p:spPr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7294"/>
            <a:ext cx="8763000" cy="5438870"/>
          </a:xfrm>
        </p:spPr>
        <p:txBody>
          <a:bodyPr/>
          <a:lstStyle/>
          <a:p>
            <a:r>
              <a:rPr lang="en-US" sz="2400" dirty="0"/>
              <a:t>Collections are </a:t>
            </a:r>
            <a:r>
              <a:rPr lang="en-US" sz="2400" dirty="0" err="1"/>
              <a:t>Iteratable</a:t>
            </a:r>
            <a:r>
              <a:rPr lang="en-US" sz="2400" dirty="0"/>
              <a:t>.</a:t>
            </a:r>
          </a:p>
          <a:p>
            <a:r>
              <a:rPr lang="en-US" sz="2400" dirty="0"/>
              <a:t>Suppose </a:t>
            </a:r>
            <a:r>
              <a:rPr lang="en-US" sz="2400" b="1" dirty="0">
                <a:solidFill>
                  <a:srgbClr val="008000"/>
                </a:solidFill>
              </a:rPr>
              <a:t>collection </a:t>
            </a:r>
            <a:r>
              <a:rPr lang="en-US" sz="2400" dirty="0"/>
              <a:t>is an instance of a </a:t>
            </a:r>
            <a:r>
              <a:rPr lang="en-US" sz="2400" b="1" dirty="0">
                <a:solidFill>
                  <a:schemeClr val="tx2"/>
                </a:solidFill>
              </a:rPr>
              <a:t>Collection</a:t>
            </a:r>
            <a:r>
              <a:rPr lang="en-US" sz="2400" dirty="0"/>
              <a:t>.  </a:t>
            </a:r>
          </a:p>
          <a:p>
            <a:pPr lvl="1"/>
            <a:r>
              <a:rPr lang="en-US" sz="2400" dirty="0"/>
              <a:t>See</a:t>
            </a:r>
          </a:p>
          <a:p>
            <a:pPr lvl="2"/>
            <a:r>
              <a:rPr lang="en-US" dirty="0"/>
              <a:t>Package </a:t>
            </a:r>
            <a:r>
              <a:rPr lang="en-US" dirty="0" err="1"/>
              <a:t>java.util</a:t>
            </a:r>
            <a:r>
              <a:rPr lang="en-US" dirty="0"/>
              <a:t>.</a:t>
            </a:r>
          </a:p>
          <a:p>
            <a:pPr lvl="2"/>
            <a:r>
              <a:rPr lang="en-US" b="1" dirty="0">
                <a:solidFill>
                  <a:srgbClr val="800000"/>
                </a:solidFill>
              </a:rPr>
              <a:t>Javadoc</a:t>
            </a:r>
            <a:r>
              <a:rPr lang="en-US" dirty="0"/>
              <a:t>, provided with your java distribution.</a:t>
            </a:r>
          </a:p>
          <a:p>
            <a:pPr lvl="2"/>
            <a:r>
              <a:rPr lang="en-US" b="1" dirty="0">
                <a:solidFill>
                  <a:srgbClr val="800000"/>
                </a:solidFill>
              </a:rPr>
              <a:t>The Collections Java tutorial</a:t>
            </a:r>
            <a:r>
              <a:rPr lang="en-US" dirty="0"/>
              <a:t>, available at http://docs.oracle.com/javase/tutorial/collections/index.html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84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91"/>
            <a:ext cx="8229600" cy="566447"/>
          </a:xfrm>
        </p:spPr>
        <p:txBody>
          <a:bodyPr/>
          <a:lstStyle/>
          <a:p>
            <a:r>
              <a:rPr lang="en-US" dirty="0" err="1"/>
              <a:t>Iterators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7294"/>
            <a:ext cx="8686800" cy="1217706"/>
          </a:xfrm>
        </p:spPr>
        <p:txBody>
          <a:bodyPr/>
          <a:lstStyle/>
          <a:p>
            <a:r>
              <a:rPr lang="en-US" sz="2400" dirty="0"/>
              <a:t>Collections are </a:t>
            </a:r>
            <a:r>
              <a:rPr lang="en-US" sz="2400" dirty="0" err="1"/>
              <a:t>Iteratable</a:t>
            </a:r>
            <a:r>
              <a:rPr lang="en-US" sz="2400" dirty="0"/>
              <a:t>.</a:t>
            </a:r>
          </a:p>
          <a:p>
            <a:r>
              <a:rPr lang="en-US" sz="2400" dirty="0"/>
              <a:t>Suppose </a:t>
            </a:r>
            <a:r>
              <a:rPr lang="en-US" sz="2400" b="1" dirty="0">
                <a:solidFill>
                  <a:srgbClr val="008000"/>
                </a:solidFill>
              </a:rPr>
              <a:t>collection </a:t>
            </a:r>
            <a:r>
              <a:rPr lang="en-US" sz="2400" dirty="0"/>
              <a:t>is an instance of a </a:t>
            </a:r>
            <a:r>
              <a:rPr lang="en-US" sz="2400" b="1" dirty="0">
                <a:solidFill>
                  <a:schemeClr val="tx2"/>
                </a:solidFill>
              </a:rPr>
              <a:t>Collection</a:t>
            </a:r>
            <a:r>
              <a:rPr lang="en-US" sz="2400" dirty="0"/>
              <a:t>.  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558944" cy="488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91"/>
            <a:ext cx="8229600" cy="566447"/>
          </a:xfrm>
        </p:spPr>
        <p:txBody>
          <a:bodyPr/>
          <a:lstStyle/>
          <a:p>
            <a:r>
              <a:rPr lang="en-US" dirty="0" err="1"/>
              <a:t>Iterators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7294"/>
            <a:ext cx="8229600" cy="1106337"/>
          </a:xfrm>
        </p:spPr>
        <p:txBody>
          <a:bodyPr/>
          <a:lstStyle/>
          <a:p>
            <a:r>
              <a:rPr lang="en-US" sz="2400" dirty="0"/>
              <a:t>Collections are </a:t>
            </a:r>
            <a:r>
              <a:rPr lang="en-US" sz="2400" dirty="0" err="1"/>
              <a:t>Iteratable</a:t>
            </a:r>
            <a:r>
              <a:rPr lang="en-US" sz="2400" dirty="0"/>
              <a:t>.</a:t>
            </a:r>
          </a:p>
          <a:p>
            <a:r>
              <a:rPr lang="en-US" sz="2400" dirty="0"/>
              <a:t>Suppose </a:t>
            </a:r>
            <a:r>
              <a:rPr lang="en-US" sz="2400" b="1" dirty="0">
                <a:solidFill>
                  <a:srgbClr val="008000"/>
                </a:solidFill>
              </a:rPr>
              <a:t>collection </a:t>
            </a:r>
            <a:r>
              <a:rPr lang="en-US" sz="2400" dirty="0"/>
              <a:t>is an instance of a </a:t>
            </a:r>
            <a:r>
              <a:rPr lang="en-US" sz="2400" b="1" dirty="0">
                <a:solidFill>
                  <a:schemeClr val="tx2"/>
                </a:solidFill>
              </a:rPr>
              <a:t>Collection</a:t>
            </a:r>
            <a:r>
              <a:rPr lang="en-US" sz="2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360" y="1712965"/>
            <a:ext cx="596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chemeClr val="accent1"/>
                </a:solidFill>
              </a:rPr>
              <a:t>Iterator&lt;E&gt; </a:t>
            </a:r>
            <a:r>
              <a:rPr lang="en-US" sz="2400" b="1" i="0" dirty="0">
                <a:solidFill>
                  <a:schemeClr val="accent1"/>
                </a:solidFill>
              </a:rPr>
              <a:t>it</a:t>
            </a:r>
            <a:r>
              <a:rPr lang="en-US" sz="2400" i="0" dirty="0">
                <a:solidFill>
                  <a:schemeClr val="accent1"/>
                </a:solidFill>
              </a:rPr>
              <a:t> = </a:t>
            </a:r>
            <a:r>
              <a:rPr lang="en-US" sz="2400" b="1" i="0" dirty="0" err="1">
                <a:solidFill>
                  <a:schemeClr val="accent1"/>
                </a:solidFill>
              </a:rPr>
              <a:t>collection</a:t>
            </a:r>
            <a:r>
              <a:rPr lang="en-US" sz="2400" i="0" dirty="0" err="1">
                <a:solidFill>
                  <a:schemeClr val="accent1"/>
                </a:solidFill>
              </a:rPr>
              <a:t>.iterator</a:t>
            </a:r>
            <a:r>
              <a:rPr lang="en-US" sz="2400" i="0" dirty="0">
                <a:solidFill>
                  <a:schemeClr val="accent1"/>
                </a:solidFill>
              </a:rPr>
              <a:t>();</a:t>
            </a:r>
          </a:p>
          <a:p>
            <a:r>
              <a:rPr lang="en-US" sz="2400" b="1" i="0" dirty="0">
                <a:solidFill>
                  <a:schemeClr val="accent1"/>
                </a:solidFill>
              </a:rPr>
              <a:t>while </a:t>
            </a:r>
            <a:r>
              <a:rPr lang="en-US" sz="2400" i="0" dirty="0">
                <a:solidFill>
                  <a:schemeClr val="accent1"/>
                </a:solidFill>
              </a:rPr>
              <a:t>(</a:t>
            </a:r>
            <a:r>
              <a:rPr lang="en-US" sz="2400" b="1" i="0" dirty="0" err="1">
                <a:solidFill>
                  <a:schemeClr val="accent1"/>
                </a:solidFill>
              </a:rPr>
              <a:t>it</a:t>
            </a:r>
            <a:r>
              <a:rPr lang="en-US" sz="2400" i="0" dirty="0" err="1">
                <a:solidFill>
                  <a:schemeClr val="accent1"/>
                </a:solidFill>
              </a:rPr>
              <a:t>.hasNext</a:t>
            </a:r>
            <a:r>
              <a:rPr lang="en-US" sz="2400" i="0" dirty="0">
                <a:solidFill>
                  <a:schemeClr val="accent1"/>
                </a:solidFill>
              </a:rPr>
              <a:t>())</a:t>
            </a:r>
          </a:p>
          <a:p>
            <a:r>
              <a:rPr lang="en-US" sz="2400" i="0" dirty="0">
                <a:solidFill>
                  <a:schemeClr val="accent1"/>
                </a:solidFill>
              </a:rPr>
              <a:t>      </a:t>
            </a:r>
            <a:r>
              <a:rPr lang="en-US" sz="2400" i="0" dirty="0" err="1">
                <a:solidFill>
                  <a:schemeClr val="accent1"/>
                </a:solidFill>
              </a:rPr>
              <a:t>System.out.println</a:t>
            </a:r>
            <a:r>
              <a:rPr lang="en-US" sz="2400" i="0" dirty="0">
                <a:solidFill>
                  <a:schemeClr val="accent1"/>
                </a:solidFill>
              </a:rPr>
              <a:t>(</a:t>
            </a:r>
            <a:r>
              <a:rPr lang="en-US" sz="2400" b="1" i="0" dirty="0" err="1">
                <a:solidFill>
                  <a:schemeClr val="accent1"/>
                </a:solidFill>
              </a:rPr>
              <a:t>it</a:t>
            </a:r>
            <a:r>
              <a:rPr lang="en-US" sz="2400" i="0" dirty="0" err="1">
                <a:solidFill>
                  <a:schemeClr val="accent1"/>
                </a:solidFill>
              </a:rPr>
              <a:t>.next</a:t>
            </a:r>
            <a:r>
              <a:rPr lang="en-US" sz="2400" i="0" dirty="0">
                <a:solidFill>
                  <a:schemeClr val="accent1"/>
                </a:solidFill>
              </a:rPr>
              <a:t>());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96816" y="2895600"/>
            <a:ext cx="7713784" cy="11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en-US" b="1" i="0" dirty="0" err="1">
                <a:solidFill>
                  <a:schemeClr val="tx2"/>
                </a:solidFill>
              </a:rPr>
              <a:t>collection</a:t>
            </a:r>
            <a:r>
              <a:rPr lang="en-US" i="0" dirty="0" err="1">
                <a:solidFill>
                  <a:schemeClr val="tx2"/>
                </a:solidFill>
              </a:rPr>
              <a:t>.iterator</a:t>
            </a:r>
            <a:r>
              <a:rPr lang="en-US" i="0" dirty="0">
                <a:solidFill>
                  <a:schemeClr val="tx2"/>
                </a:solidFill>
              </a:rPr>
              <a:t>()</a:t>
            </a:r>
          </a:p>
          <a:p>
            <a:pPr defTabSz="914400">
              <a:spcBef>
                <a:spcPts val="0"/>
              </a:spcBef>
            </a:pPr>
            <a:r>
              <a:rPr lang="en-US" i="0" kern="0" dirty="0"/>
              <a:t>Creates an iterator object </a:t>
            </a:r>
          </a:p>
          <a:p>
            <a:pPr defTabSz="914400">
              <a:spcBef>
                <a:spcPts val="0"/>
              </a:spcBef>
            </a:pPr>
            <a:r>
              <a:rPr lang="en-US" i="0" kern="0" dirty="0"/>
              <a:t>enabling you to traverse through a collection </a:t>
            </a:r>
          </a:p>
          <a:p>
            <a:pPr defTabSz="914400">
              <a:spcBef>
                <a:spcPts val="0"/>
              </a:spcBef>
            </a:pPr>
            <a:r>
              <a:rPr lang="en-US" i="0" kern="0" dirty="0"/>
              <a:t>(and possibly remove elements)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200" y="4495800"/>
            <a:ext cx="4572000" cy="116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en-US" i="0" kern="0" dirty="0" err="1">
                <a:solidFill>
                  <a:schemeClr val="tx2"/>
                </a:solidFill>
              </a:rPr>
              <a:t>it.next</a:t>
            </a:r>
            <a:r>
              <a:rPr lang="en-US" i="0" kern="0" dirty="0">
                <a:solidFill>
                  <a:schemeClr val="tx2"/>
                </a:solidFill>
              </a:rPr>
              <a:t>()</a:t>
            </a:r>
          </a:p>
          <a:p>
            <a:pPr defTabSz="914400">
              <a:spcBef>
                <a:spcPts val="0"/>
              </a:spcBef>
            </a:pPr>
            <a:r>
              <a:rPr lang="en-US" i="0" kern="0" dirty="0"/>
              <a:t>Returns the current element </a:t>
            </a:r>
            <a:br>
              <a:rPr lang="en-US" i="0" kern="0" dirty="0"/>
            </a:br>
            <a:r>
              <a:rPr lang="en-US" i="0" kern="0" dirty="0"/>
              <a:t>(initially the first element)</a:t>
            </a:r>
          </a:p>
          <a:p>
            <a:pPr defTabSz="914400">
              <a:spcBef>
                <a:spcPts val="0"/>
              </a:spcBef>
            </a:pPr>
            <a:r>
              <a:rPr lang="en-US" i="0" kern="0" dirty="0"/>
              <a:t>Steps to the next element.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52373" y="6059305"/>
            <a:ext cx="6639027" cy="58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en-US" i="0" kern="0" dirty="0" err="1">
                <a:solidFill>
                  <a:schemeClr val="tx2"/>
                </a:solidFill>
              </a:rPr>
              <a:t>it.hasNext</a:t>
            </a:r>
            <a:r>
              <a:rPr lang="en-US" i="0" kern="0" dirty="0">
                <a:solidFill>
                  <a:schemeClr val="tx2"/>
                </a:solidFill>
              </a:rPr>
              <a:t>()</a:t>
            </a:r>
          </a:p>
          <a:p>
            <a:pPr defTabSz="914400">
              <a:spcBef>
                <a:spcPts val="0"/>
              </a:spcBef>
            </a:pPr>
            <a:r>
              <a:rPr lang="en-US" i="0" kern="0" dirty="0"/>
              <a:t>Checks if there is another element.</a:t>
            </a:r>
          </a:p>
        </p:txBody>
      </p:sp>
    </p:spTree>
    <p:extLst>
      <p:ext uri="{BB962C8B-B14F-4D97-AF65-F5344CB8AC3E}">
        <p14:creationId xmlns:p14="http://schemas.microsoft.com/office/powerpoint/2010/main" val="11757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tx1"/>
                </a:solidFill>
              </a:rPr>
              <a:t>Abstract away the inessential features of a problem</a:t>
            </a:r>
            <a:endParaRPr lang="en-US" altLang="en-US" sz="3200"/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209800" y="1828800"/>
            <a:ext cx="5105400" cy="2819400"/>
            <a:chOff x="288" y="1344"/>
            <a:chExt cx="5184" cy="2784"/>
          </a:xfrm>
        </p:grpSpPr>
        <p:sp>
          <p:nvSpPr>
            <p:cNvPr id="18439" name="AutoShape 4"/>
            <p:cNvSpPr>
              <a:spLocks noChangeArrowheads="1"/>
            </p:cNvSpPr>
            <p:nvPr/>
          </p:nvSpPr>
          <p:spPr bwMode="auto">
            <a:xfrm>
              <a:off x="3792" y="1679"/>
              <a:ext cx="1680" cy="2016"/>
            </a:xfrm>
            <a:prstGeom prst="smileyFace">
              <a:avLst>
                <a:gd name="adj" fmla="val 2361"/>
              </a:avLst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endParaRPr lang="en-US" altLang="en-US" sz="3000">
                <a:solidFill>
                  <a:srgbClr val="FFFFFF"/>
                </a:solidFill>
                <a:cs typeface="+mn-cs"/>
              </a:endParaRPr>
            </a:p>
          </p:txBody>
        </p:sp>
        <p:pic>
          <p:nvPicPr>
            <p:cNvPr id="26633" name="Mona_Lisa.jpg">
              <a:hlinkClick r:id="" action="ppaction://media"/>
            </p:cNvPr>
            <p:cNvPicPr preferRelativeResize="0">
              <a:picLocks noRot="1" noChangeArrowheads="1"/>
            </p:cNvPicPr>
            <p:nvPr>
              <a:videoFile r:link="rId1"/>
            </p:nvPr>
          </p:nvPicPr>
          <p:blipFill>
            <a:blip r:embed="rId4">
              <a:lum bright="-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9" r="21024" b="53616"/>
            <a:stretch>
              <a:fillRect/>
            </a:stretch>
          </p:blipFill>
          <p:spPr bwMode="auto">
            <a:xfrm>
              <a:off x="288" y="1344"/>
              <a:ext cx="192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Text Box 6"/>
            <p:cNvSpPr txBox="1">
              <a:spLocks noChangeArrowheads="1"/>
            </p:cNvSpPr>
            <p:nvPr/>
          </p:nvSpPr>
          <p:spPr bwMode="auto">
            <a:xfrm>
              <a:off x="2622" y="1882"/>
              <a:ext cx="893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9600" b="1" i="0">
                  <a:solidFill>
                    <a:srgbClr val="FFFF00"/>
                  </a:solidFill>
                  <a:cs typeface="+mn-cs"/>
                </a:rPr>
                <a:t>=</a:t>
              </a:r>
              <a:endParaRPr lang="en-US" altLang="en-US" sz="9600" b="1" i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677895" name="Rectangle 7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Value Simplicity</a:t>
            </a:r>
            <a:endParaRPr lang="en-CA" sz="3200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914400" y="4724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i="0">
                <a:solidFill>
                  <a:srgbClr val="FFFFFF"/>
                </a:solidFill>
                <a:cs typeface="+mn-cs"/>
              </a:rPr>
              <a:t>Goal: Understand and think about complex algorithm in simple ways.</a:t>
            </a:r>
          </a:p>
          <a:p>
            <a:pPr eaLnBrk="1" hangingPunct="1">
              <a:buFontTx/>
              <a:buNone/>
              <a:defRPr/>
            </a:pPr>
            <a:r>
              <a:rPr lang="en-US" altLang="en-US" i="0">
                <a:solidFill>
                  <a:srgbClr val="FFFFFF"/>
                </a:solidFill>
                <a:cs typeface="+mn-cs"/>
              </a:rPr>
              <a:t>Don’t tune out. There are deep ideas within the simplicity.</a:t>
            </a:r>
          </a:p>
        </p:txBody>
      </p:sp>
      <p:sp>
        <p:nvSpPr>
          <p:cNvPr id="10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cs typeface="+mn-cs"/>
              </a:rPr>
              <a:t>Abstraction</a:t>
            </a:r>
          </a:p>
        </p:txBody>
      </p:sp>
      <p:sp>
        <p:nvSpPr>
          <p:cNvPr id="26631" name="Footer Placeholder 4"/>
          <p:cNvSpPr txBox="1">
            <a:spLocks/>
          </p:cNvSpPr>
          <p:nvPr/>
        </p:nvSpPr>
        <p:spPr bwMode="auto">
          <a:xfrm>
            <a:off x="3124200" y="658971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solidFill>
                  <a:srgbClr val="CC99FF"/>
                </a:solidFill>
                <a:latin typeface="Calibri" pitchFamily="34" charset="0"/>
              </a:rPr>
              <a:t>Steven Rudich</a:t>
            </a:r>
            <a:endParaRPr lang="en-US" altLang="en-US" sz="800">
              <a:solidFill>
                <a:srgbClr val="CC99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91"/>
            <a:ext cx="8229600" cy="566447"/>
          </a:xfrm>
        </p:spPr>
        <p:txBody>
          <a:bodyPr/>
          <a:lstStyle/>
          <a:p>
            <a:r>
              <a:rPr lang="en-US" dirty="0" err="1"/>
              <a:t>Iterators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7294"/>
            <a:ext cx="8229600" cy="1106337"/>
          </a:xfrm>
        </p:spPr>
        <p:txBody>
          <a:bodyPr/>
          <a:lstStyle/>
          <a:p>
            <a:r>
              <a:rPr lang="en-US" sz="2400" dirty="0"/>
              <a:t>Collections are </a:t>
            </a:r>
            <a:r>
              <a:rPr lang="en-US" sz="2400" dirty="0" err="1"/>
              <a:t>Iteratable</a:t>
            </a:r>
            <a:r>
              <a:rPr lang="en-US" sz="2400" dirty="0"/>
              <a:t>.</a:t>
            </a:r>
          </a:p>
          <a:p>
            <a:r>
              <a:rPr lang="en-US" sz="2400" dirty="0"/>
              <a:t>Suppose </a:t>
            </a:r>
            <a:r>
              <a:rPr lang="en-US" sz="2400" b="1" dirty="0">
                <a:solidFill>
                  <a:srgbClr val="008000"/>
                </a:solidFill>
              </a:rPr>
              <a:t>collection </a:t>
            </a:r>
            <a:r>
              <a:rPr lang="en-US" sz="2400" dirty="0"/>
              <a:t>is an instance of a </a:t>
            </a:r>
            <a:r>
              <a:rPr lang="en-US" sz="2400" b="1" dirty="0">
                <a:solidFill>
                  <a:schemeClr val="tx2"/>
                </a:solidFill>
              </a:rPr>
              <a:t>Collection</a:t>
            </a:r>
            <a:r>
              <a:rPr lang="en-US" sz="2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360" y="1712965"/>
            <a:ext cx="596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chemeClr val="accent1"/>
                </a:solidFill>
              </a:rPr>
              <a:t>Iterator&lt;E&gt; </a:t>
            </a:r>
            <a:r>
              <a:rPr lang="en-US" sz="2400" b="1" i="0" dirty="0">
                <a:solidFill>
                  <a:schemeClr val="accent1"/>
                </a:solidFill>
              </a:rPr>
              <a:t>it</a:t>
            </a:r>
            <a:r>
              <a:rPr lang="en-US" sz="2400" i="0" dirty="0">
                <a:solidFill>
                  <a:schemeClr val="accent1"/>
                </a:solidFill>
              </a:rPr>
              <a:t> = </a:t>
            </a:r>
            <a:r>
              <a:rPr lang="en-US" sz="2400" b="1" i="0" dirty="0" err="1">
                <a:solidFill>
                  <a:schemeClr val="accent1"/>
                </a:solidFill>
              </a:rPr>
              <a:t>collection</a:t>
            </a:r>
            <a:r>
              <a:rPr lang="en-US" sz="2400" i="0" dirty="0" err="1">
                <a:solidFill>
                  <a:schemeClr val="accent1"/>
                </a:solidFill>
              </a:rPr>
              <a:t>.iterator</a:t>
            </a:r>
            <a:r>
              <a:rPr lang="en-US" sz="2400" i="0" dirty="0">
                <a:solidFill>
                  <a:schemeClr val="accent1"/>
                </a:solidFill>
              </a:rPr>
              <a:t>();</a:t>
            </a:r>
          </a:p>
          <a:p>
            <a:r>
              <a:rPr lang="en-US" sz="2400" b="1" i="0" dirty="0">
                <a:solidFill>
                  <a:schemeClr val="accent1"/>
                </a:solidFill>
              </a:rPr>
              <a:t>while </a:t>
            </a:r>
            <a:r>
              <a:rPr lang="en-US" sz="2400" i="0" dirty="0">
                <a:solidFill>
                  <a:schemeClr val="accent1"/>
                </a:solidFill>
              </a:rPr>
              <a:t>(</a:t>
            </a:r>
            <a:r>
              <a:rPr lang="en-US" sz="2400" b="1" i="0" dirty="0" err="1">
                <a:solidFill>
                  <a:schemeClr val="accent1"/>
                </a:solidFill>
              </a:rPr>
              <a:t>it</a:t>
            </a:r>
            <a:r>
              <a:rPr lang="en-US" sz="2400" i="0" dirty="0" err="1">
                <a:solidFill>
                  <a:schemeClr val="accent1"/>
                </a:solidFill>
              </a:rPr>
              <a:t>.hasNext</a:t>
            </a:r>
            <a:r>
              <a:rPr lang="en-US" sz="2400" i="0" dirty="0">
                <a:solidFill>
                  <a:schemeClr val="accent1"/>
                </a:solidFill>
              </a:rPr>
              <a:t>())</a:t>
            </a:r>
          </a:p>
          <a:p>
            <a:r>
              <a:rPr lang="en-US" sz="2400" i="0" dirty="0">
                <a:solidFill>
                  <a:schemeClr val="accent1"/>
                </a:solidFill>
              </a:rPr>
              <a:t>      </a:t>
            </a:r>
            <a:r>
              <a:rPr lang="en-US" sz="2400" i="0" dirty="0" err="1">
                <a:solidFill>
                  <a:schemeClr val="accent1"/>
                </a:solidFill>
              </a:rPr>
              <a:t>System.out.println</a:t>
            </a:r>
            <a:r>
              <a:rPr lang="en-US" sz="2400" i="0" dirty="0">
                <a:solidFill>
                  <a:schemeClr val="accent1"/>
                </a:solidFill>
              </a:rPr>
              <a:t>(</a:t>
            </a:r>
            <a:r>
              <a:rPr lang="en-US" sz="2400" b="1" i="0" dirty="0" err="1">
                <a:solidFill>
                  <a:schemeClr val="accent1"/>
                </a:solidFill>
              </a:rPr>
              <a:t>it</a:t>
            </a:r>
            <a:r>
              <a:rPr lang="en-US" sz="2400" i="0" dirty="0" err="1">
                <a:solidFill>
                  <a:schemeClr val="accent1"/>
                </a:solidFill>
              </a:rPr>
              <a:t>.next</a:t>
            </a:r>
            <a:r>
              <a:rPr lang="en-US" sz="2400" i="0" dirty="0">
                <a:solidFill>
                  <a:schemeClr val="accent1"/>
                </a:solidFill>
              </a:rPr>
              <a:t>());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4443" y="4133671"/>
            <a:ext cx="596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>
                <a:solidFill>
                  <a:schemeClr val="accent1"/>
                </a:solidFill>
              </a:rPr>
              <a:t>for </a:t>
            </a:r>
            <a:r>
              <a:rPr lang="en-US" sz="2400" i="0" dirty="0">
                <a:solidFill>
                  <a:schemeClr val="accent1"/>
                </a:solidFill>
              </a:rPr>
              <a:t>(</a:t>
            </a:r>
            <a:r>
              <a:rPr lang="en-US" sz="2400" b="1" i="0" dirty="0">
                <a:solidFill>
                  <a:schemeClr val="accent1"/>
                </a:solidFill>
              </a:rPr>
              <a:t>Object </a:t>
            </a:r>
            <a:r>
              <a:rPr lang="en-US" sz="2400" i="0" dirty="0">
                <a:solidFill>
                  <a:schemeClr val="accent1"/>
                </a:solidFill>
              </a:rPr>
              <a:t>o : </a:t>
            </a:r>
            <a:r>
              <a:rPr lang="en-US" sz="2400" b="1" i="0" dirty="0">
                <a:solidFill>
                  <a:schemeClr val="accent1"/>
                </a:solidFill>
              </a:rPr>
              <a:t>collection</a:t>
            </a:r>
            <a:r>
              <a:rPr lang="en-US" sz="2400" i="0" dirty="0">
                <a:solidFill>
                  <a:schemeClr val="accent1"/>
                </a:solidFill>
              </a:rPr>
              <a:t>) </a:t>
            </a:r>
          </a:p>
          <a:p>
            <a:pPr>
              <a:buNone/>
            </a:pPr>
            <a:r>
              <a:rPr lang="en-US" sz="2400" i="0" dirty="0">
                <a:solidFill>
                  <a:schemeClr val="accent1"/>
                </a:solidFill>
              </a:rPr>
              <a:t>      </a:t>
            </a:r>
            <a:r>
              <a:rPr lang="en-US" sz="2400" i="0" dirty="0" err="1">
                <a:solidFill>
                  <a:schemeClr val="accent1"/>
                </a:solidFill>
              </a:rPr>
              <a:t>System.out.println</a:t>
            </a:r>
            <a:r>
              <a:rPr lang="en-US" sz="2400" i="0" dirty="0">
                <a:solidFill>
                  <a:schemeClr val="accent1"/>
                </a:solidFill>
              </a:rPr>
              <a:t>(o); </a:t>
            </a:r>
          </a:p>
          <a:p>
            <a:r>
              <a:rPr lang="en-US" sz="2400" i="0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3145130"/>
            <a:ext cx="693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i="0" kern="0" dirty="0">
                <a:solidFill>
                  <a:schemeClr val="tx2"/>
                </a:solidFill>
              </a:rPr>
              <a:t>Enhanced For-Each Statement</a:t>
            </a:r>
            <a:br>
              <a:rPr lang="en-US" sz="2400" i="0" kern="0" dirty="0">
                <a:solidFill>
                  <a:schemeClr val="tx2"/>
                </a:solidFill>
              </a:rPr>
            </a:br>
            <a:r>
              <a:rPr lang="en-US" sz="2400" i="0" kern="0" dirty="0"/>
              <a:t> (compiles to uses </a:t>
            </a:r>
            <a:r>
              <a:rPr lang="en-US" sz="2400" i="0" kern="0" dirty="0" err="1"/>
              <a:t>o.iterator</a:t>
            </a:r>
            <a:r>
              <a:rPr lang="en-US" sz="2400" i="0" kern="0" dirty="0"/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346331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763000" cy="6477000"/>
          </a:xfrm>
        </p:spPr>
        <p:txBody>
          <a:bodyPr/>
          <a:lstStyle/>
          <a:p>
            <a:r>
              <a:rPr lang="en-US" sz="2400" dirty="0" err="1">
                <a:solidFill>
                  <a:schemeClr val="tx2"/>
                </a:solidFill>
              </a:rPr>
              <a:t>ListIterators</a:t>
            </a:r>
            <a:r>
              <a:rPr lang="en-US" sz="2400" dirty="0"/>
              <a:t> support the following methods: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next()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previous()</a:t>
            </a:r>
          </a:p>
          <a:p>
            <a:pPr lvl="1"/>
            <a:r>
              <a:rPr lang="en-US" sz="2400" dirty="0" err="1">
                <a:solidFill>
                  <a:schemeClr val="accent1"/>
                </a:solidFill>
              </a:rPr>
              <a:t>hasNext</a:t>
            </a:r>
            <a:r>
              <a:rPr lang="en-US" sz="2400" dirty="0">
                <a:solidFill>
                  <a:schemeClr val="accent1"/>
                </a:solidFill>
              </a:rPr>
              <a:t>()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hasPrevious</a:t>
            </a:r>
            <a:r>
              <a:rPr lang="en-US" sz="2400" dirty="0">
                <a:solidFill>
                  <a:schemeClr val="accent1"/>
                </a:solidFill>
              </a:rPr>
              <a:t>()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add(e)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set(e)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remove (e):  </a:t>
            </a:r>
            <a:br>
              <a:rPr lang="en-US" sz="2400" dirty="0">
                <a:solidFill>
                  <a:srgbClr val="800000"/>
                </a:solidFill>
              </a:rPr>
            </a:br>
            <a:r>
              <a:rPr lang="en-US" sz="2400" dirty="0"/>
              <a:t>inserts, changes, and removes element at current position </a:t>
            </a:r>
            <a:endParaRPr lang="en-US" sz="2400" dirty="0">
              <a:solidFill>
                <a:srgbClr val="800000"/>
              </a:solidFill>
            </a:endParaRPr>
          </a:p>
          <a:p>
            <a:pPr lvl="1"/>
            <a:r>
              <a:rPr lang="en-US" sz="2400" dirty="0" err="1">
                <a:solidFill>
                  <a:schemeClr val="accent1"/>
                </a:solidFill>
              </a:rPr>
              <a:t>nextIndex</a:t>
            </a:r>
            <a:r>
              <a:rPr lang="en-US" sz="2400" dirty="0">
                <a:solidFill>
                  <a:schemeClr val="accent1"/>
                </a:solidFill>
              </a:rPr>
              <a:t>()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previousIndex</a:t>
            </a:r>
            <a:r>
              <a:rPr lang="en-US" sz="2400" dirty="0">
                <a:solidFill>
                  <a:schemeClr val="accent1"/>
                </a:solidFill>
              </a:rPr>
              <a:t>()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16200000" flipH="1">
            <a:off x="8093613" y="815607"/>
            <a:ext cx="268559" cy="4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7991"/>
            <a:ext cx="8229600" cy="566447"/>
          </a:xfrm>
        </p:spPr>
        <p:txBody>
          <a:bodyPr/>
          <a:lstStyle/>
          <a:p>
            <a:r>
              <a:rPr lang="en-US" dirty="0" err="1"/>
              <a:t>Iterators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Conceptualizations: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Fingers in pies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Pins on maps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Little girl dancing there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Me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64516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4517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17526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4238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6363" y="4876800"/>
            <a:ext cx="3170237" cy="1743075"/>
            <a:chOff x="106695" y="4876800"/>
            <a:chExt cx="3169905" cy="1742302"/>
          </a:xfrm>
        </p:grpSpPr>
        <p:grpSp>
          <p:nvGrpSpPr>
            <p:cNvPr id="64523" name="Group 11"/>
            <p:cNvGrpSpPr>
              <a:grpSpLocks/>
            </p:cNvGrpSpPr>
            <p:nvPr/>
          </p:nvGrpSpPr>
          <p:grpSpPr bwMode="auto">
            <a:xfrm>
              <a:off x="228600" y="4876800"/>
              <a:ext cx="3048000" cy="1742302"/>
              <a:chOff x="1066800" y="3733800"/>
              <a:chExt cx="4114800" cy="2571750"/>
            </a:xfrm>
          </p:grpSpPr>
          <p:pic>
            <p:nvPicPr>
              <p:cNvPr id="64526" name="Picture 2" descr="http://i.stack.imgur.com/5kJXf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3733800"/>
                <a:ext cx="4114800" cy="2571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7269" y="5296929"/>
                <a:ext cx="457200" cy="242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28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7828" y="5739714"/>
                <a:ext cx="320040" cy="18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29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0185" y="5773105"/>
                <a:ext cx="320040" cy="18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30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8194" y="4694666"/>
                <a:ext cx="43815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4524" name="Picture 2" descr="http://www.gifs.net/Animation11/Hobbies_and_Entertainment/Dances_Classic/Little_ballerina_2.gif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5105400"/>
              <a:ext cx="283993" cy="439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5" name="Picture 4" descr="http://s2.rimg.info/a3b54f36a641c4f9f9044f166ca0887c.gif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95" y="5751365"/>
              <a:ext cx="466060" cy="566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5738" y="4352925"/>
            <a:ext cx="5605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See Goodrich Sec </a:t>
            </a:r>
            <a:r>
              <a:rPr lang="en-US" altLang="en-US" sz="2800" i="0"/>
              <a:t>7.3 Positional Lists</a:t>
            </a:r>
            <a:endParaRPr lang="en-CA" altLang="en-US" sz="28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5692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girl</a:t>
            </a:r>
            <a:r>
              <a:rPr lang="en-CA" altLang="en-US" sz="2800" i="0" baseline="-25000" dirty="0">
                <a:cs typeface="+mn-cs"/>
              </a:rPr>
              <a:t>2</a:t>
            </a:r>
            <a:r>
              <a:rPr lang="en-CA" altLang="en-US" sz="2800" i="0" dirty="0">
                <a:cs typeface="+mn-cs"/>
              </a:rPr>
              <a:t> = </a:t>
            </a:r>
            <a:r>
              <a:rPr lang="en-CA" altLang="en-US" sz="2800" i="0" dirty="0" err="1">
                <a:cs typeface="+mn-cs"/>
              </a:rPr>
              <a:t>tree.child</a:t>
            </a:r>
            <a:r>
              <a:rPr lang="en-CA" altLang="en-US" sz="2800" i="0" dirty="0">
                <a:cs typeface="+mn-cs"/>
              </a:rPr>
              <a:t>(girl</a:t>
            </a:r>
            <a:r>
              <a:rPr lang="en-CA" altLang="en-US" sz="2800" i="0" baseline="-25000" dirty="0">
                <a:cs typeface="+mn-cs"/>
              </a:rPr>
              <a:t>2</a:t>
            </a:r>
            <a:r>
              <a:rPr lang="en-CA" altLang="en-US" sz="2800" i="0" dirty="0">
                <a:cs typeface="+mn-cs"/>
              </a:rPr>
              <a:t>,1);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girl</a:t>
            </a:r>
            <a:r>
              <a:rPr lang="en-CA" altLang="en-US" sz="2800" i="0" baseline="-25000" dirty="0">
                <a:cs typeface="+mn-cs"/>
              </a:rPr>
              <a:t>2</a:t>
            </a:r>
            <a:r>
              <a:rPr lang="en-CA" altLang="en-US" sz="2800" i="0" dirty="0">
                <a:cs typeface="+mn-cs"/>
              </a:rPr>
              <a:t> = </a:t>
            </a:r>
            <a:r>
              <a:rPr lang="en-CA" altLang="en-US" sz="2800" i="0" dirty="0" err="1">
                <a:cs typeface="+mn-cs"/>
              </a:rPr>
              <a:t>tree.nextSibling</a:t>
            </a:r>
            <a:r>
              <a:rPr lang="en-CA" altLang="en-US" sz="2800" i="0" dirty="0">
                <a:cs typeface="+mn-cs"/>
              </a:rPr>
              <a:t>(girl</a:t>
            </a:r>
            <a:r>
              <a:rPr lang="en-CA" altLang="en-US" sz="2800" i="0" baseline="-25000" dirty="0">
                <a:cs typeface="+mn-cs"/>
              </a:rPr>
              <a:t>2</a:t>
            </a:r>
            <a:r>
              <a:rPr lang="en-CA" altLang="en-US" sz="2800" i="0" dirty="0">
                <a:cs typeface="+mn-cs"/>
              </a:rPr>
              <a:t>);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girl</a:t>
            </a:r>
            <a:r>
              <a:rPr lang="en-CA" altLang="en-US" sz="2800" i="0" baseline="-25000" dirty="0">
                <a:cs typeface="+mn-cs"/>
              </a:rPr>
              <a:t>2</a:t>
            </a:r>
            <a:r>
              <a:rPr lang="en-CA" altLang="en-US" sz="2800" i="0" dirty="0">
                <a:cs typeface="+mn-cs"/>
              </a:rPr>
              <a:t> = </a:t>
            </a:r>
            <a:r>
              <a:rPr lang="en-CA" altLang="en-US" sz="2800" i="0" dirty="0" err="1">
                <a:cs typeface="+mn-cs"/>
              </a:rPr>
              <a:t>tree.nextSibling</a:t>
            </a:r>
            <a:r>
              <a:rPr lang="en-CA" altLang="en-US" sz="2800" i="0" dirty="0">
                <a:cs typeface="+mn-cs"/>
              </a:rPr>
              <a:t>(girl</a:t>
            </a:r>
            <a:r>
              <a:rPr lang="en-CA" altLang="en-US" sz="2800" i="0" baseline="-25000" dirty="0">
                <a:cs typeface="+mn-cs"/>
              </a:rPr>
              <a:t>2</a:t>
            </a:r>
            <a:r>
              <a:rPr lang="en-CA" altLang="en-US" sz="2800" i="0" dirty="0">
                <a:cs typeface="+mn-cs"/>
              </a:rPr>
              <a:t>);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girl</a:t>
            </a:r>
            <a:r>
              <a:rPr lang="en-CA" altLang="en-US" sz="2800" i="0" baseline="-25000" dirty="0">
                <a:cs typeface="+mn-cs"/>
              </a:rPr>
              <a:t>1</a:t>
            </a:r>
            <a:r>
              <a:rPr lang="en-CA" altLang="en-US" sz="2800" i="0" dirty="0">
                <a:cs typeface="+mn-cs"/>
              </a:rPr>
              <a:t> = </a:t>
            </a:r>
            <a:r>
              <a:rPr lang="en-CA" altLang="en-US" sz="2800" i="0" dirty="0" err="1">
                <a:cs typeface="+mn-cs"/>
              </a:rPr>
              <a:t>tree.root</a:t>
            </a:r>
            <a:r>
              <a:rPr lang="en-CA" altLang="en-US" sz="2800" i="0" dirty="0">
                <a:cs typeface="+mn-cs"/>
              </a:rPr>
              <a:t>();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6554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554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65542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17526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4238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5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6554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0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2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http://www.gifs.net/Animation11/Hobbies_and_Entertainment/Dances_Classic/Little_ballerina_2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s2.rimg.info/a3b54f36a641c4f9f9044f166ca0887c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07379 0.123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9 0.12361 L 0.00121 0.145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14583 L 0.05121 0.1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12952 -0.179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 =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CA" altLang="en-US" sz="2800" i="0" dirty="0" err="1">
                <a:solidFill>
                  <a:srgbClr val="CC00CC"/>
                </a:solidFill>
                <a:cs typeface="+mn-cs"/>
              </a:rPr>
              <a:t>tree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.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</a:t>
            </a:r>
            <a:r>
              <a:rPr lang="en-CA" altLang="en-US" sz="2800" i="0" dirty="0">
                <a:solidFill>
                  <a:srgbClr val="33CC33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33CC33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gifs.net/Animation11/Hobbies_and_Entertainment/Dances_Classic/Little_ballerina_2.gif">
            <a:extLst>
              <a:ext uri="{FF2B5EF4-FFF2-40B4-BE49-F238E27FC236}">
                <a16:creationId xmlns:a16="http://schemas.microsoft.com/office/drawing/2014/main" id="{37AC4C2C-1193-1222-034C-E0E2CBC516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2.rimg.info/a3b54f36a641c4f9f9044f166ca0887c.gif">
            <a:extLst>
              <a:ext uri="{FF2B5EF4-FFF2-40B4-BE49-F238E27FC236}">
                <a16:creationId xmlns:a16="http://schemas.microsoft.com/office/drawing/2014/main" id="{93776675-BFF7-3D2D-04D4-854AF4C52B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D1C7C6-E577-98F8-D757-EC3A7CDDBC19}"/>
              </a:ext>
            </a:extLst>
          </p:cNvPr>
          <p:cNvSpPr/>
          <p:nvPr/>
        </p:nvSpPr>
        <p:spPr bwMode="auto">
          <a:xfrm>
            <a:off x="187324" y="4817479"/>
            <a:ext cx="3089275" cy="1888121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AF354C-A58C-BF0A-E56B-718F4A65108B}"/>
              </a:ext>
            </a:extLst>
          </p:cNvPr>
          <p:cNvGrpSpPr/>
          <p:nvPr/>
        </p:nvGrpSpPr>
        <p:grpSpPr>
          <a:xfrm>
            <a:off x="304800" y="3027360"/>
            <a:ext cx="1833185" cy="1239840"/>
            <a:chOff x="304800" y="3027360"/>
            <a:chExt cx="1833185" cy="12398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E2A2A4-E87A-5468-837C-498857E9F3B3}"/>
                </a:ext>
              </a:extLst>
            </p:cNvPr>
            <p:cNvSpPr txBox="1"/>
            <p:nvPr/>
          </p:nvSpPr>
          <p:spPr>
            <a:xfrm>
              <a:off x="304800" y="3436203"/>
              <a:ext cx="167191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CC00CC"/>
                  </a:solidFill>
                  <a:cs typeface="+mn-cs"/>
                </a:rPr>
                <a:t>This is the tree object.</a:t>
              </a:r>
              <a:endParaRPr lang="en-CA" sz="2400" dirty="0">
                <a:solidFill>
                  <a:srgbClr val="CC00CC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A6C1A2-E55E-3832-97DB-CFBEA623B146}"/>
                </a:ext>
              </a:extLst>
            </p:cNvPr>
            <p:cNvCxnSpPr/>
            <p:nvPr/>
          </p:nvCxnSpPr>
          <p:spPr bwMode="auto">
            <a:xfrm flipV="1">
              <a:off x="1518280" y="3027360"/>
              <a:ext cx="619705" cy="477840"/>
            </a:xfrm>
            <a:prstGeom prst="straightConnector1">
              <a:avLst/>
            </a:prstGeom>
            <a:noFill/>
            <a:ln w="2540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D2ED80-377F-7412-640B-8D6BE27A2F34}"/>
              </a:ext>
            </a:extLst>
          </p:cNvPr>
          <p:cNvGrpSpPr/>
          <p:nvPr/>
        </p:nvGrpSpPr>
        <p:grpSpPr>
          <a:xfrm>
            <a:off x="1905000" y="3019265"/>
            <a:ext cx="2133600" cy="1476535"/>
            <a:chOff x="1905000" y="3019265"/>
            <a:chExt cx="2133600" cy="14765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40D56B-A41A-3DFC-DCB9-0C43C37659DE}"/>
                </a:ext>
              </a:extLst>
            </p:cNvPr>
            <p:cNvSpPr txBox="1"/>
            <p:nvPr/>
          </p:nvSpPr>
          <p:spPr>
            <a:xfrm>
              <a:off x="1905000" y="3295471"/>
              <a:ext cx="21336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chemeClr val="tx2"/>
                  </a:solidFill>
                  <a:cs typeface="+mn-cs"/>
                </a:rPr>
                <a:t>This is a routine within the tree  object.</a:t>
              </a:r>
              <a:endParaRPr lang="en-CA" sz="2400" dirty="0">
                <a:solidFill>
                  <a:schemeClr val="tx2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B6A0D52-599B-3DEF-6877-881F0E130BD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971800" y="3019265"/>
              <a:ext cx="17676" cy="3690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8AAF99-B41C-0A6F-19F9-3411532D468E}"/>
              </a:ext>
            </a:extLst>
          </p:cNvPr>
          <p:cNvGrpSpPr/>
          <p:nvPr/>
        </p:nvGrpSpPr>
        <p:grpSpPr>
          <a:xfrm>
            <a:off x="3805644" y="3019265"/>
            <a:ext cx="2671356" cy="1476535"/>
            <a:chOff x="3805644" y="3019265"/>
            <a:chExt cx="2671356" cy="1476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CBE0AB-9AFB-9B0E-4026-70D4041B2936}"/>
                </a:ext>
              </a:extLst>
            </p:cNvPr>
            <p:cNvSpPr txBox="1"/>
            <p:nvPr/>
          </p:nvSpPr>
          <p:spPr>
            <a:xfrm>
              <a:off x="3890682" y="3295471"/>
              <a:ext cx="258631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This is the position where the girl is dancing</a:t>
              </a:r>
              <a:endParaRPr lang="en-CA" sz="2400" dirty="0">
                <a:solidFill>
                  <a:srgbClr val="33CC33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C43F845-E386-1CB1-8E13-87BA657AF8D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805644" y="3019265"/>
              <a:ext cx="326832" cy="333535"/>
            </a:xfrm>
            <a:prstGeom prst="straightConnector1">
              <a:avLst/>
            </a:prstGeom>
            <a:noFill/>
            <a:ln w="254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69922CB-6F92-9B71-CEE5-05E3E4A11F63}"/>
              </a:ext>
            </a:extLst>
          </p:cNvPr>
          <p:cNvSpPr/>
          <p:nvPr/>
        </p:nvSpPr>
        <p:spPr bwMode="auto">
          <a:xfrm>
            <a:off x="2267135" y="5038165"/>
            <a:ext cx="650875" cy="8640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471E9-A197-EE4D-7B1E-C4FDB6DB9170}"/>
              </a:ext>
            </a:extLst>
          </p:cNvPr>
          <p:cNvSpPr txBox="1"/>
          <p:nvPr/>
        </p:nvSpPr>
        <p:spPr>
          <a:xfrm>
            <a:off x="685800" y="4419600"/>
            <a:ext cx="4765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i="0" dirty="0">
                <a:cs typeface="+mn-cs"/>
              </a:rPr>
              <a:t>We must write this routine.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937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 =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CA" altLang="en-US" sz="2800" i="0" dirty="0" err="1">
                <a:solidFill>
                  <a:srgbClr val="CC00CC"/>
                </a:solidFill>
                <a:cs typeface="+mn-cs"/>
              </a:rPr>
              <a:t>tree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.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</a:t>
            </a:r>
            <a:r>
              <a:rPr lang="en-CA" altLang="en-US" sz="2800" i="0" dirty="0">
                <a:solidFill>
                  <a:srgbClr val="33CC33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33CC33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gifs.net/Animation11/Hobbies_and_Entertainment/Dances_Classic/Little_ballerina_2.gif">
            <a:extLst>
              <a:ext uri="{FF2B5EF4-FFF2-40B4-BE49-F238E27FC236}">
                <a16:creationId xmlns:a16="http://schemas.microsoft.com/office/drawing/2014/main" id="{37AC4C2C-1193-1222-034C-E0E2CBC516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2.rimg.info/a3b54f36a641c4f9f9044f166ca0887c.gif">
            <a:extLst>
              <a:ext uri="{FF2B5EF4-FFF2-40B4-BE49-F238E27FC236}">
                <a16:creationId xmlns:a16="http://schemas.microsoft.com/office/drawing/2014/main" id="{93776675-BFF7-3D2D-04D4-854AF4C52B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D1C7C6-E577-98F8-D757-EC3A7CDDBC19}"/>
              </a:ext>
            </a:extLst>
          </p:cNvPr>
          <p:cNvSpPr/>
          <p:nvPr/>
        </p:nvSpPr>
        <p:spPr bwMode="auto">
          <a:xfrm>
            <a:off x="187324" y="4817479"/>
            <a:ext cx="3089275" cy="1888121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40D56B-A41A-3DFC-DCB9-0C43C37659DE}"/>
              </a:ext>
            </a:extLst>
          </p:cNvPr>
          <p:cNvSpPr txBox="1"/>
          <p:nvPr/>
        </p:nvSpPr>
        <p:spPr>
          <a:xfrm>
            <a:off x="2057400" y="3304436"/>
            <a:ext cx="3205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altLang="en-US" sz="2400" i="0" dirty="0">
                <a:solidFill>
                  <a:schemeClr val="tx2"/>
                </a:solidFill>
                <a:cs typeface="+mn-cs"/>
              </a:rPr>
              <a:t>The routine takes a </a:t>
            </a:r>
            <a:r>
              <a:rPr lang="en-CA" altLang="en-US" sz="2400" i="0" dirty="0">
                <a:solidFill>
                  <a:srgbClr val="33CC33"/>
                </a:solidFill>
                <a:cs typeface="+mn-cs"/>
              </a:rPr>
              <a:t>parent</a:t>
            </a:r>
            <a:r>
              <a:rPr lang="en-CA" altLang="en-US" sz="2400" i="0" dirty="0">
                <a:solidFill>
                  <a:schemeClr val="tx2"/>
                </a:solidFill>
                <a:cs typeface="+mn-cs"/>
              </a:rPr>
              <a:t> as input</a:t>
            </a:r>
          </a:p>
          <a:p>
            <a:pPr algn="ctr"/>
            <a:r>
              <a:rPr lang="en-CA" sz="2400" i="0" dirty="0">
                <a:solidFill>
                  <a:schemeClr val="tx2"/>
                </a:solidFill>
                <a:cs typeface="+mn-cs"/>
              </a:rPr>
              <a:t>and returns it’s </a:t>
            </a:r>
            <a:r>
              <a:rPr lang="en-CA" sz="2400" i="0" dirty="0">
                <a:solidFill>
                  <a:srgbClr val="FF0000"/>
                </a:solidFill>
                <a:cs typeface="+mn-cs"/>
              </a:rPr>
              <a:t>child</a:t>
            </a:r>
            <a:r>
              <a:rPr lang="en-CA" sz="2400" i="0" dirty="0">
                <a:solidFill>
                  <a:schemeClr val="tx2"/>
                </a:solidFill>
                <a:cs typeface="+mn-cs"/>
              </a:rPr>
              <a:t>.</a:t>
            </a:r>
            <a:endParaRPr lang="en-CA" sz="2400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6A0D52-599B-3DEF-6877-881F0E130BD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71800" y="3019265"/>
            <a:ext cx="17676" cy="369057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69922CB-6F92-9B71-CEE5-05E3E4A11F63}"/>
              </a:ext>
            </a:extLst>
          </p:cNvPr>
          <p:cNvSpPr/>
          <p:nvPr/>
        </p:nvSpPr>
        <p:spPr bwMode="auto">
          <a:xfrm>
            <a:off x="2267135" y="5038165"/>
            <a:ext cx="650875" cy="8640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C283-7B30-8EA5-FF2C-0847E6EF78F3}"/>
              </a:ext>
            </a:extLst>
          </p:cNvPr>
          <p:cNvSpPr/>
          <p:nvPr/>
        </p:nvSpPr>
        <p:spPr bwMode="auto">
          <a:xfrm>
            <a:off x="1752601" y="5841600"/>
            <a:ext cx="609600" cy="7118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3F1C68-DECC-19D7-C57E-E6620F4C78B7}"/>
              </a:ext>
            </a:extLst>
          </p:cNvPr>
          <p:cNvGrpSpPr/>
          <p:nvPr/>
        </p:nvGrpSpPr>
        <p:grpSpPr>
          <a:xfrm>
            <a:off x="5496" y="2981523"/>
            <a:ext cx="2083885" cy="2631244"/>
            <a:chOff x="304800" y="3113283"/>
            <a:chExt cx="1671918" cy="26312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B1263C-EDE3-B029-D2CA-BA4EFC6B26FC}"/>
                </a:ext>
              </a:extLst>
            </p:cNvPr>
            <p:cNvSpPr txBox="1"/>
            <p:nvPr/>
          </p:nvSpPr>
          <p:spPr>
            <a:xfrm>
              <a:off x="304800" y="3436203"/>
              <a:ext cx="1671918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FF0000"/>
                  </a:solidFill>
                  <a:cs typeface="+mn-cs"/>
                </a:rPr>
                <a:t>The returned child is stored in this variable.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2D6489C-0D69-13A2-3C9B-2A478514F99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56293" y="3113283"/>
              <a:ext cx="183408" cy="44747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5930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 =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CA" altLang="en-US" sz="2800" i="0" dirty="0" err="1">
                <a:solidFill>
                  <a:srgbClr val="CC00CC"/>
                </a:solidFill>
                <a:cs typeface="+mn-cs"/>
              </a:rPr>
              <a:t>tree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.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</a:t>
            </a:r>
            <a:r>
              <a:rPr lang="en-CA" altLang="en-US" sz="2800" i="0" dirty="0">
                <a:solidFill>
                  <a:srgbClr val="33CC33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33CC33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gifs.net/Animation11/Hobbies_and_Entertainment/Dances_Classic/Little_ballerina_2.gif">
            <a:extLst>
              <a:ext uri="{FF2B5EF4-FFF2-40B4-BE49-F238E27FC236}">
                <a16:creationId xmlns:a16="http://schemas.microsoft.com/office/drawing/2014/main" id="{37AC4C2C-1193-1222-034C-E0E2CBC516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2.rimg.info/a3b54f36a641c4f9f9044f166ca0887c.gif">
            <a:extLst>
              <a:ext uri="{FF2B5EF4-FFF2-40B4-BE49-F238E27FC236}">
                <a16:creationId xmlns:a16="http://schemas.microsoft.com/office/drawing/2014/main" id="{93776675-BFF7-3D2D-04D4-854AF4C52B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D1C7C6-E577-98F8-D757-EC3A7CDDBC19}"/>
              </a:ext>
            </a:extLst>
          </p:cNvPr>
          <p:cNvSpPr/>
          <p:nvPr/>
        </p:nvSpPr>
        <p:spPr bwMode="auto">
          <a:xfrm>
            <a:off x="187324" y="4817479"/>
            <a:ext cx="3089275" cy="1888121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9922CB-6F92-9B71-CEE5-05E3E4A11F63}"/>
              </a:ext>
            </a:extLst>
          </p:cNvPr>
          <p:cNvSpPr/>
          <p:nvPr/>
        </p:nvSpPr>
        <p:spPr bwMode="auto">
          <a:xfrm>
            <a:off x="2267135" y="5038165"/>
            <a:ext cx="650875" cy="8640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C283-7B30-8EA5-FF2C-0847E6EF78F3}"/>
              </a:ext>
            </a:extLst>
          </p:cNvPr>
          <p:cNvSpPr/>
          <p:nvPr/>
        </p:nvSpPr>
        <p:spPr bwMode="auto">
          <a:xfrm>
            <a:off x="1752601" y="5841600"/>
            <a:ext cx="609600" cy="7118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A2AE89-740B-6785-6171-E5934ED63127}"/>
              </a:ext>
            </a:extLst>
          </p:cNvPr>
          <p:cNvGrpSpPr/>
          <p:nvPr/>
        </p:nvGrpSpPr>
        <p:grpSpPr>
          <a:xfrm>
            <a:off x="3805644" y="3019265"/>
            <a:ext cx="2671356" cy="1476535"/>
            <a:chOff x="3805644" y="3019265"/>
            <a:chExt cx="2671356" cy="1476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F00FF9-3ECD-DA0F-EB46-8AD1191E5379}"/>
                </a:ext>
              </a:extLst>
            </p:cNvPr>
            <p:cNvSpPr txBox="1"/>
            <p:nvPr/>
          </p:nvSpPr>
          <p:spPr>
            <a:xfrm>
              <a:off x="3890682" y="3295471"/>
              <a:ext cx="258631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This is the </a:t>
              </a:r>
              <a:r>
                <a:rPr lang="en-CA" altLang="en-US" sz="2400" i="0" dirty="0">
                  <a:solidFill>
                    <a:schemeClr val="tx2"/>
                  </a:solidFill>
                  <a:cs typeface="+mn-cs"/>
                </a:rPr>
                <a:t>old </a:t>
              </a:r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value of the variable.</a:t>
              </a:r>
              <a:endParaRPr lang="en-CA" sz="2400" dirty="0">
                <a:solidFill>
                  <a:srgbClr val="33CC33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A06237-BF46-2773-C53B-CCA730EFD97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805644" y="3019265"/>
              <a:ext cx="326832" cy="333535"/>
            </a:xfrm>
            <a:prstGeom prst="straightConnector1">
              <a:avLst/>
            </a:prstGeom>
            <a:noFill/>
            <a:ln w="254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5E287A-9C05-E356-211D-C1E5CF9834AF}"/>
              </a:ext>
            </a:extLst>
          </p:cNvPr>
          <p:cNvGrpSpPr/>
          <p:nvPr/>
        </p:nvGrpSpPr>
        <p:grpSpPr>
          <a:xfrm>
            <a:off x="5496" y="2981523"/>
            <a:ext cx="2083885" cy="1523249"/>
            <a:chOff x="5496" y="2981523"/>
            <a:chExt cx="2083885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5D5DCB-FE60-CEFE-3D9C-96B33B5C8919}"/>
                </a:ext>
              </a:extLst>
            </p:cNvPr>
            <p:cNvSpPr txBox="1"/>
            <p:nvPr/>
          </p:nvSpPr>
          <p:spPr>
            <a:xfrm>
              <a:off x="5496" y="3304443"/>
              <a:ext cx="208388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FF0000"/>
                  </a:solidFill>
                </a:rPr>
                <a:t>This is the </a:t>
              </a:r>
              <a:r>
                <a:rPr lang="en-CA" altLang="en-US" sz="2400" i="0" dirty="0">
                  <a:solidFill>
                    <a:schemeClr val="tx2"/>
                  </a:solidFill>
                </a:rPr>
                <a:t>new</a:t>
              </a:r>
              <a:r>
                <a:rPr lang="en-CA" altLang="en-US" sz="2400" i="0" dirty="0">
                  <a:solidFill>
                    <a:srgbClr val="FF0000"/>
                  </a:solidFill>
                </a:rPr>
                <a:t> value of the variable.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7A5C3C1-879C-A892-6B85-1F0314355EA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66800" y="2981523"/>
              <a:ext cx="228600" cy="44747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4965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 =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CA" altLang="en-US" sz="2800" i="0" dirty="0" err="1">
                <a:solidFill>
                  <a:srgbClr val="CC00CC"/>
                </a:solidFill>
                <a:cs typeface="+mn-cs"/>
              </a:rPr>
              <a:t>tree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.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</a:t>
            </a:r>
            <a:r>
              <a:rPr lang="en-CA" altLang="en-US" sz="2800" i="0" dirty="0">
                <a:solidFill>
                  <a:srgbClr val="33CC33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33CC33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2.rimg.info/a3b54f36a641c4f9f9044f166ca0887c.gif">
            <a:extLst>
              <a:ext uri="{FF2B5EF4-FFF2-40B4-BE49-F238E27FC236}">
                <a16:creationId xmlns:a16="http://schemas.microsoft.com/office/drawing/2014/main" id="{93776675-BFF7-3D2D-04D4-854AF4C52B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D1C7C6-E577-98F8-D757-EC3A7CDDBC19}"/>
              </a:ext>
            </a:extLst>
          </p:cNvPr>
          <p:cNvSpPr/>
          <p:nvPr/>
        </p:nvSpPr>
        <p:spPr bwMode="auto">
          <a:xfrm>
            <a:off x="187324" y="4817479"/>
            <a:ext cx="3089275" cy="1888121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9922CB-6F92-9B71-CEE5-05E3E4A11F63}"/>
              </a:ext>
            </a:extLst>
          </p:cNvPr>
          <p:cNvSpPr/>
          <p:nvPr/>
        </p:nvSpPr>
        <p:spPr bwMode="auto">
          <a:xfrm>
            <a:off x="2267135" y="5038165"/>
            <a:ext cx="650875" cy="8640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C283-7B30-8EA5-FF2C-0847E6EF78F3}"/>
              </a:ext>
            </a:extLst>
          </p:cNvPr>
          <p:cNvSpPr/>
          <p:nvPr/>
        </p:nvSpPr>
        <p:spPr bwMode="auto">
          <a:xfrm>
            <a:off x="1752601" y="5841600"/>
            <a:ext cx="609600" cy="7118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FD8D9F-33F7-E876-1F3C-5A4E79791653}"/>
              </a:ext>
            </a:extLst>
          </p:cNvPr>
          <p:cNvGrpSpPr/>
          <p:nvPr/>
        </p:nvGrpSpPr>
        <p:grpSpPr>
          <a:xfrm>
            <a:off x="5496" y="2981523"/>
            <a:ext cx="2083885" cy="1523249"/>
            <a:chOff x="5496" y="2981523"/>
            <a:chExt cx="2083885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5D5DCB-FE60-CEFE-3D9C-96B33B5C8919}"/>
                </a:ext>
              </a:extLst>
            </p:cNvPr>
            <p:cNvSpPr txBox="1"/>
            <p:nvPr/>
          </p:nvSpPr>
          <p:spPr>
            <a:xfrm>
              <a:off x="5496" y="3304443"/>
              <a:ext cx="208388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FF0000"/>
                  </a:solidFill>
                  <a:cs typeface="+mn-cs"/>
                </a:rPr>
                <a:t>Now she is located </a:t>
              </a:r>
              <a:br>
                <a:rPr lang="en-CA" altLang="en-US" sz="2400" i="0" dirty="0">
                  <a:solidFill>
                    <a:srgbClr val="FF0000"/>
                  </a:solidFill>
                  <a:cs typeface="+mn-cs"/>
                </a:rPr>
              </a:br>
              <a:r>
                <a:rPr lang="en-CA" altLang="en-US" sz="2400" i="0" dirty="0">
                  <a:solidFill>
                    <a:srgbClr val="FFFF00"/>
                  </a:solidFill>
                  <a:cs typeface="+mn-cs"/>
                </a:rPr>
                <a:t>at</a:t>
              </a:r>
              <a:r>
                <a:rPr lang="en-CA" altLang="en-US" sz="2400" i="0" dirty="0">
                  <a:solidFill>
                    <a:srgbClr val="FF0000"/>
                  </a:solidFill>
                  <a:cs typeface="+mn-cs"/>
                </a:rPr>
                <a:t> the child.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7A5C3C1-879C-A892-6B85-1F0314355EA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66800" y="2981523"/>
              <a:ext cx="228600" cy="44747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C3AE62-BABA-1AC3-0F79-9269214158CF}"/>
              </a:ext>
            </a:extLst>
          </p:cNvPr>
          <p:cNvGrpSpPr/>
          <p:nvPr/>
        </p:nvGrpSpPr>
        <p:grpSpPr>
          <a:xfrm>
            <a:off x="3805644" y="3019265"/>
            <a:ext cx="2671356" cy="1107203"/>
            <a:chOff x="3805644" y="3019265"/>
            <a:chExt cx="2671356" cy="11072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F00FF9-3ECD-DA0F-EB46-8AD1191E5379}"/>
                </a:ext>
              </a:extLst>
            </p:cNvPr>
            <p:cNvSpPr txBox="1"/>
            <p:nvPr/>
          </p:nvSpPr>
          <p:spPr>
            <a:xfrm>
              <a:off x="3890682" y="3295471"/>
              <a:ext cx="258631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Girl</a:t>
              </a:r>
              <a:r>
                <a:rPr lang="en-CA" altLang="en-US" sz="2400" i="0" baseline="-25000" dirty="0">
                  <a:solidFill>
                    <a:srgbClr val="33CC33"/>
                  </a:solidFill>
                  <a:cs typeface="+mn-cs"/>
                </a:rPr>
                <a:t>2</a:t>
              </a:r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 was located</a:t>
              </a:r>
              <a:br>
                <a:rPr lang="en-CA" altLang="en-US" sz="2400" i="0" dirty="0">
                  <a:solidFill>
                    <a:srgbClr val="33CC33"/>
                  </a:solidFill>
                  <a:cs typeface="+mn-cs"/>
                </a:rPr>
              </a:br>
              <a:r>
                <a:rPr lang="en-CA" altLang="en-US" sz="2400" i="0" dirty="0">
                  <a:solidFill>
                    <a:srgbClr val="FFFF00"/>
                  </a:solidFill>
                  <a:cs typeface="+mn-cs"/>
                </a:rPr>
                <a:t>at</a:t>
              </a:r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 the parent.</a:t>
              </a:r>
              <a:endParaRPr lang="en-CA" sz="2400" dirty="0">
                <a:solidFill>
                  <a:srgbClr val="33CC33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DB4C38D-9723-ED2D-02B8-AE98B710F62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805644" y="3019265"/>
              <a:ext cx="326832" cy="333535"/>
            </a:xfrm>
            <a:prstGeom prst="straightConnector1">
              <a:avLst/>
            </a:prstGeom>
            <a:noFill/>
            <a:ln w="254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7" name="Picture 2" descr="http://www.gifs.net/Animation11/Hobbies_and_Entertainment/Dances_Classic/Little_ballerina_2.gif">
            <a:extLst>
              <a:ext uri="{FF2B5EF4-FFF2-40B4-BE49-F238E27FC236}">
                <a16:creationId xmlns:a16="http://schemas.microsoft.com/office/drawing/2014/main" id="{F9092677-42E3-4CF7-6DFD-48C46003E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35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07379 0.12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FF0000"/>
                </a:solidFill>
                <a:cs typeface="+mn-cs"/>
              </a:rPr>
              <a:t>1</a:t>
            </a: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 =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CA" altLang="en-US" sz="2800" i="0" dirty="0" err="1">
                <a:solidFill>
                  <a:srgbClr val="CC00CC"/>
                </a:solidFill>
                <a:cs typeface="+mn-cs"/>
              </a:rPr>
              <a:t>tree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.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</a:t>
            </a:r>
            <a:r>
              <a:rPr lang="en-CA" altLang="en-US" sz="2800" i="0" dirty="0">
                <a:solidFill>
                  <a:srgbClr val="33CC33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33CC33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D1C7C6-E577-98F8-D757-EC3A7CDDBC19}"/>
              </a:ext>
            </a:extLst>
          </p:cNvPr>
          <p:cNvSpPr/>
          <p:nvPr/>
        </p:nvSpPr>
        <p:spPr bwMode="auto">
          <a:xfrm>
            <a:off x="187324" y="4817479"/>
            <a:ext cx="3089275" cy="1888121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9922CB-6F92-9B71-CEE5-05E3E4A11F63}"/>
              </a:ext>
            </a:extLst>
          </p:cNvPr>
          <p:cNvSpPr/>
          <p:nvPr/>
        </p:nvSpPr>
        <p:spPr bwMode="auto">
          <a:xfrm>
            <a:off x="2267135" y="5038165"/>
            <a:ext cx="650875" cy="8640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C283-7B30-8EA5-FF2C-0847E6EF78F3}"/>
              </a:ext>
            </a:extLst>
          </p:cNvPr>
          <p:cNvSpPr/>
          <p:nvPr/>
        </p:nvSpPr>
        <p:spPr bwMode="auto">
          <a:xfrm>
            <a:off x="1752601" y="5841600"/>
            <a:ext cx="609600" cy="7118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FD8D9F-33F7-E876-1F3C-5A4E79791653}"/>
              </a:ext>
            </a:extLst>
          </p:cNvPr>
          <p:cNvGrpSpPr/>
          <p:nvPr/>
        </p:nvGrpSpPr>
        <p:grpSpPr>
          <a:xfrm>
            <a:off x="5496" y="2981523"/>
            <a:ext cx="2083885" cy="1523249"/>
            <a:chOff x="5496" y="2981523"/>
            <a:chExt cx="2083885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5D5DCB-FE60-CEFE-3D9C-96B33B5C8919}"/>
                </a:ext>
              </a:extLst>
            </p:cNvPr>
            <p:cNvSpPr txBox="1"/>
            <p:nvPr/>
          </p:nvSpPr>
          <p:spPr>
            <a:xfrm>
              <a:off x="5496" y="3304443"/>
              <a:ext cx="208388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chemeClr val="accent2"/>
                  </a:solidFill>
                  <a:cs typeface="+mn-cs"/>
                </a:rPr>
                <a:t>Now her friend is located </a:t>
              </a:r>
              <a:br>
                <a:rPr lang="en-CA" altLang="en-US" sz="2400" i="0" dirty="0">
                  <a:solidFill>
                    <a:schemeClr val="accent2"/>
                  </a:solidFill>
                  <a:cs typeface="+mn-cs"/>
                </a:rPr>
              </a:br>
              <a:r>
                <a:rPr lang="en-CA" altLang="en-US" sz="2400" i="0" dirty="0">
                  <a:solidFill>
                    <a:schemeClr val="accent2"/>
                  </a:solidFill>
                  <a:cs typeface="+mn-cs"/>
                </a:rPr>
                <a:t>at the child.</a:t>
              </a:r>
              <a:endParaRPr lang="en-CA" sz="2400" dirty="0">
                <a:solidFill>
                  <a:schemeClr val="accent2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7A5C3C1-879C-A892-6B85-1F0314355EA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66800" y="2981523"/>
              <a:ext cx="228600" cy="44747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C3AE62-BABA-1AC3-0F79-9269214158CF}"/>
              </a:ext>
            </a:extLst>
          </p:cNvPr>
          <p:cNvGrpSpPr/>
          <p:nvPr/>
        </p:nvGrpSpPr>
        <p:grpSpPr>
          <a:xfrm>
            <a:off x="3805644" y="3019265"/>
            <a:ext cx="2671356" cy="1107203"/>
            <a:chOff x="3805644" y="3019265"/>
            <a:chExt cx="2671356" cy="11072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F00FF9-3ECD-DA0F-EB46-8AD1191E5379}"/>
                </a:ext>
              </a:extLst>
            </p:cNvPr>
            <p:cNvSpPr txBox="1"/>
            <p:nvPr/>
          </p:nvSpPr>
          <p:spPr>
            <a:xfrm>
              <a:off x="3890682" y="3295471"/>
              <a:ext cx="258631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Girl</a:t>
              </a:r>
              <a:r>
                <a:rPr lang="en-CA" altLang="en-US" sz="2400" i="0" baseline="-25000" dirty="0">
                  <a:solidFill>
                    <a:srgbClr val="33CC33"/>
                  </a:solidFill>
                  <a:cs typeface="+mn-cs"/>
                </a:rPr>
                <a:t>2  </a:t>
              </a:r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 is   located</a:t>
              </a:r>
              <a:br>
                <a:rPr lang="en-CA" altLang="en-US" sz="2400" i="0" dirty="0">
                  <a:solidFill>
                    <a:srgbClr val="33CC33"/>
                  </a:solidFill>
                  <a:cs typeface="+mn-cs"/>
                </a:rPr>
              </a:br>
              <a:r>
                <a:rPr lang="en-CA" altLang="en-US" sz="2400" i="0" dirty="0">
                  <a:solidFill>
                    <a:srgbClr val="FFFF00"/>
                  </a:solidFill>
                  <a:cs typeface="+mn-cs"/>
                </a:rPr>
                <a:t>at</a:t>
              </a:r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 the parent.</a:t>
              </a:r>
              <a:endParaRPr lang="en-CA" sz="2400" dirty="0">
                <a:solidFill>
                  <a:srgbClr val="33CC33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DB4C38D-9723-ED2D-02B8-AE98B710F62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805644" y="3019265"/>
              <a:ext cx="326832" cy="333535"/>
            </a:xfrm>
            <a:prstGeom prst="straightConnector1">
              <a:avLst/>
            </a:prstGeom>
            <a:noFill/>
            <a:ln w="254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7" name="Picture 2" descr="http://www.gifs.net/Animation11/Hobbies_and_Entertainment/Dances_Classic/Little_ballerina_2.gif">
            <a:extLst>
              <a:ext uri="{FF2B5EF4-FFF2-40B4-BE49-F238E27FC236}">
                <a16:creationId xmlns:a16="http://schemas.microsoft.com/office/drawing/2014/main" id="{F9092677-42E3-4CF7-6DFD-48C46003E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7AA91E-DF82-BBEA-6E08-05E91F240C99}"/>
              </a:ext>
            </a:extLst>
          </p:cNvPr>
          <p:cNvSpPr txBox="1"/>
          <p:nvPr/>
        </p:nvSpPr>
        <p:spPr>
          <a:xfrm>
            <a:off x="908721" y="2514600"/>
            <a:ext cx="884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altLang="en-US" sz="2800" i="0" dirty="0">
                <a:solidFill>
                  <a:schemeClr val="accent2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chemeClr val="accent2"/>
                </a:solidFill>
                <a:cs typeface="+mn-cs"/>
              </a:rPr>
              <a:t>1</a:t>
            </a:r>
            <a:endParaRPr lang="en-CA" sz="2800" dirty="0">
              <a:solidFill>
                <a:schemeClr val="accent2"/>
              </a:solidFill>
            </a:endParaRPr>
          </a:p>
        </p:txBody>
      </p:sp>
      <p:pic>
        <p:nvPicPr>
          <p:cNvPr id="13" name="Picture 4" descr="http://s2.rimg.info/a3b54f36a641c4f9f9044f166ca0887c.gif">
            <a:extLst>
              <a:ext uri="{FF2B5EF4-FFF2-40B4-BE49-F238E27FC236}">
                <a16:creationId xmlns:a16="http://schemas.microsoft.com/office/drawing/2014/main" id="{E123EC14-2081-4209-E79E-E55853E580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6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17743 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76962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Storing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</a:t>
            </a:r>
            <a:r>
              <a:rPr lang="en-CA" altLang="en-US" sz="2800" i="0" dirty="0">
                <a:cs typeface="+mn-cs"/>
              </a:rPr>
              <a:t> can be stored in a variable girl</a:t>
            </a:r>
            <a:r>
              <a:rPr lang="en-CA" altLang="en-US" sz="2800" i="0" baseline="-25000" dirty="0">
                <a:cs typeface="+mn-cs"/>
              </a:rPr>
              <a:t>2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or in an array </a:t>
            </a:r>
            <a:r>
              <a:rPr lang="en-CA" altLang="en-US" sz="2800" dirty="0">
                <a:solidFill>
                  <a:schemeClr val="accent6"/>
                </a:solidFill>
                <a:cs typeface="+mn-cs"/>
              </a:rPr>
              <a:t>A[4]</a:t>
            </a:r>
            <a:r>
              <a:rPr lang="en-CA" altLang="en-US" sz="2800" i="0" dirty="0">
                <a:cs typeface="+mn-cs"/>
              </a:rPr>
              <a:t>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66563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6564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grpSp>
        <p:nvGrpSpPr>
          <p:cNvPr id="66565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66594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66" name="Rectangle 65"/>
          <p:cNvSpPr>
            <a:spLocks noChangeArrowheads="1"/>
          </p:cNvSpPr>
          <p:nvPr/>
        </p:nvSpPr>
        <p:spPr bwMode="auto">
          <a:xfrm>
            <a:off x="11536363" y="5337175"/>
            <a:ext cx="596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66567" name="Rectangle 95"/>
          <p:cNvSpPr>
            <a:spLocks noChangeArrowheads="1"/>
          </p:cNvSpPr>
          <p:nvPr/>
        </p:nvSpPr>
        <p:spPr bwMode="auto">
          <a:xfrm>
            <a:off x="12822238" y="4730750"/>
            <a:ext cx="642937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6568" name="Rectangle 96"/>
          <p:cNvSpPr>
            <a:spLocks noChangeArrowheads="1"/>
          </p:cNvSpPr>
          <p:nvPr/>
        </p:nvSpPr>
        <p:spPr bwMode="auto">
          <a:xfrm>
            <a:off x="13465175" y="4730750"/>
            <a:ext cx="641350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6569" name="Rectangle 97"/>
          <p:cNvSpPr>
            <a:spLocks noChangeArrowheads="1"/>
          </p:cNvSpPr>
          <p:nvPr/>
        </p:nvSpPr>
        <p:spPr bwMode="auto">
          <a:xfrm>
            <a:off x="14106525" y="4730750"/>
            <a:ext cx="642938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6570" name="Rectangle 98"/>
          <p:cNvSpPr>
            <a:spLocks noChangeArrowheads="1"/>
          </p:cNvSpPr>
          <p:nvPr/>
        </p:nvSpPr>
        <p:spPr bwMode="auto">
          <a:xfrm>
            <a:off x="14749463" y="4730750"/>
            <a:ext cx="642937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717925" y="4730750"/>
            <a:ext cx="4606925" cy="1314450"/>
            <a:chOff x="3717581" y="4731181"/>
            <a:chExt cx="4606754" cy="1313368"/>
          </a:xfrm>
        </p:grpSpPr>
        <p:sp>
          <p:nvSpPr>
            <p:cNvPr id="66581" name="Rectangle 59"/>
            <p:cNvSpPr>
              <a:spLocks noChangeArrowheads="1"/>
            </p:cNvSpPr>
            <p:nvPr/>
          </p:nvSpPr>
          <p:spPr bwMode="auto">
            <a:xfrm>
              <a:off x="4629665" y="5337115"/>
              <a:ext cx="321276" cy="70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66582" name="Rectangle 60"/>
            <p:cNvSpPr>
              <a:spLocks noChangeArrowheads="1"/>
            </p:cNvSpPr>
            <p:nvPr/>
          </p:nvSpPr>
          <p:spPr bwMode="auto">
            <a:xfrm>
              <a:off x="5272216" y="5337115"/>
              <a:ext cx="321276" cy="70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6583" name="Rectangle 61"/>
            <p:cNvSpPr>
              <a:spLocks noChangeArrowheads="1"/>
            </p:cNvSpPr>
            <p:nvPr/>
          </p:nvSpPr>
          <p:spPr bwMode="auto">
            <a:xfrm>
              <a:off x="5914768" y="5337115"/>
              <a:ext cx="321276" cy="70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6584" name="Rectangle 58"/>
            <p:cNvSpPr>
              <a:spLocks noChangeArrowheads="1"/>
            </p:cNvSpPr>
            <p:nvPr/>
          </p:nvSpPr>
          <p:spPr bwMode="auto">
            <a:xfrm>
              <a:off x="3717581" y="4770815"/>
              <a:ext cx="6258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66585" name="Rectangle 82"/>
            <p:cNvSpPr>
              <a:spLocks noChangeArrowheads="1"/>
            </p:cNvSpPr>
            <p:nvPr/>
          </p:nvSpPr>
          <p:spPr bwMode="auto">
            <a:xfrm>
              <a:off x="4469027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66586" name="Rectangle 83"/>
            <p:cNvSpPr>
              <a:spLocks noChangeArrowheads="1"/>
            </p:cNvSpPr>
            <p:nvPr/>
          </p:nvSpPr>
          <p:spPr bwMode="auto">
            <a:xfrm>
              <a:off x="5111578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66587" name="Rectangle 84"/>
            <p:cNvSpPr>
              <a:spLocks noChangeArrowheads="1"/>
            </p:cNvSpPr>
            <p:nvPr/>
          </p:nvSpPr>
          <p:spPr bwMode="auto">
            <a:xfrm>
              <a:off x="5754130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66588" name="Rectangle 85"/>
            <p:cNvSpPr>
              <a:spLocks noChangeArrowheads="1"/>
            </p:cNvSpPr>
            <p:nvPr/>
          </p:nvSpPr>
          <p:spPr bwMode="auto">
            <a:xfrm>
              <a:off x="6396681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66589" name="Rectangle 86"/>
            <p:cNvSpPr>
              <a:spLocks noChangeArrowheads="1"/>
            </p:cNvSpPr>
            <p:nvPr/>
          </p:nvSpPr>
          <p:spPr bwMode="auto">
            <a:xfrm>
              <a:off x="7039232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66590" name="Rectangle 87"/>
            <p:cNvSpPr>
              <a:spLocks noChangeArrowheads="1"/>
            </p:cNvSpPr>
            <p:nvPr/>
          </p:nvSpPr>
          <p:spPr bwMode="auto">
            <a:xfrm>
              <a:off x="7681784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66591" name="Rectangle 130"/>
            <p:cNvSpPr>
              <a:spLocks noChangeArrowheads="1"/>
            </p:cNvSpPr>
            <p:nvPr/>
          </p:nvSpPr>
          <p:spPr bwMode="auto">
            <a:xfrm>
              <a:off x="7696200" y="5352493"/>
              <a:ext cx="5956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66592" name="Rectangle 130"/>
            <p:cNvSpPr>
              <a:spLocks noChangeArrowheads="1"/>
            </p:cNvSpPr>
            <p:nvPr/>
          </p:nvSpPr>
          <p:spPr bwMode="auto">
            <a:xfrm>
              <a:off x="7032008" y="5341117"/>
              <a:ext cx="5956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66593" name="Rectangle 130"/>
            <p:cNvSpPr>
              <a:spLocks noChangeArrowheads="1"/>
            </p:cNvSpPr>
            <p:nvPr/>
          </p:nvSpPr>
          <p:spPr bwMode="auto">
            <a:xfrm>
              <a:off x="6367816" y="5329741"/>
              <a:ext cx="5956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chemeClr val="accent2"/>
                  </a:solidFill>
                </a:rPr>
                <a:t>3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36713" y="4802188"/>
            <a:ext cx="5865812" cy="1428750"/>
            <a:chOff x="1637040" y="4785756"/>
            <a:chExt cx="5865548" cy="1427281"/>
          </a:xfrm>
        </p:grpSpPr>
        <p:pic>
          <p:nvPicPr>
            <p:cNvPr id="66577" name="Picture 2" descr="http://www.gifs.net/Animation11/Hobbies_and_Entertainment/Dances_Classic/Little_ballerina_2.gif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425" y="4849255"/>
              <a:ext cx="284163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8" name="Picture 4" descr="http://s2.rimg.info/a3b54f36a641c4f9f9044f166ca0887c.gif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96" y="4785756"/>
              <a:ext cx="466725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6579" name="Straight Arrow Connector 2"/>
            <p:cNvCxnSpPr>
              <a:cxnSpLocks noChangeShapeType="1"/>
            </p:cNvCxnSpPr>
            <p:nvPr/>
          </p:nvCxnSpPr>
          <p:spPr bwMode="auto">
            <a:xfrm flipH="1">
              <a:off x="1637040" y="5050631"/>
              <a:ext cx="4277729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0" name="Straight Arrow Connector 48"/>
            <p:cNvCxnSpPr>
              <a:cxnSpLocks noChangeShapeType="1"/>
              <a:endCxn id="66575" idx="3"/>
            </p:cNvCxnSpPr>
            <p:nvPr/>
          </p:nvCxnSpPr>
          <p:spPr bwMode="auto">
            <a:xfrm flipH="1">
              <a:off x="3231107" y="5105400"/>
              <a:ext cx="3931695" cy="1107637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190625" y="4635500"/>
            <a:ext cx="2039938" cy="1814513"/>
            <a:chOff x="1190787" y="4636156"/>
            <a:chExt cx="2040320" cy="1813887"/>
          </a:xfrm>
        </p:grpSpPr>
        <p:pic>
          <p:nvPicPr>
            <p:cNvPr id="66575" name="Picture 2" descr="http://www.gifs.net/Animation11/Hobbies_and_Entertainment/Dances_Classic/Little_ballerina_2.gif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944" y="6010305"/>
              <a:ext cx="284163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6" name="Picture 4" descr="http://s2.rimg.info/a3b54f36a641c4f9f9044f166ca0887c.gif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787" y="4636156"/>
              <a:ext cx="466725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7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High Level Positions/Pointers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649288"/>
            <a:ext cx="830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i="0">
                <a:solidFill>
                  <a:srgbClr val="FFFFFF"/>
                </a:solidFill>
                <a:cs typeface="+mn-cs"/>
              </a:rPr>
              <a:t>A Routine, Class, or Data Structure: 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629400" y="2608263"/>
            <a:ext cx="2794000" cy="2616200"/>
            <a:chOff x="6629400" y="2813515"/>
            <a:chExt cx="2794000" cy="2615795"/>
          </a:xfrm>
        </p:grpSpPr>
        <p:grpSp>
          <p:nvGrpSpPr>
            <p:cNvPr id="27697" name="Group 16"/>
            <p:cNvGrpSpPr>
              <a:grpSpLocks/>
            </p:cNvGrpSpPr>
            <p:nvPr/>
          </p:nvGrpSpPr>
          <p:grpSpPr bwMode="auto">
            <a:xfrm flipH="1">
              <a:off x="7490606" y="2813515"/>
              <a:ext cx="1051201" cy="1676400"/>
              <a:chOff x="2013" y="2206"/>
              <a:chExt cx="493" cy="1010"/>
            </a:xfrm>
          </p:grpSpPr>
          <p:sp>
            <p:nvSpPr>
              <p:cNvPr id="21555" name="Freeform 17"/>
              <p:cNvSpPr>
                <a:spLocks/>
              </p:cNvSpPr>
              <p:nvPr/>
            </p:nvSpPr>
            <p:spPr bwMode="auto">
              <a:xfrm rot="4483878">
                <a:off x="2315" y="2436"/>
                <a:ext cx="142" cy="242"/>
              </a:xfrm>
              <a:custGeom>
                <a:avLst/>
                <a:gdLst>
                  <a:gd name="T0" fmla="*/ 0 w 525"/>
                  <a:gd name="T1" fmla="*/ 0 h 1307"/>
                  <a:gd name="T2" fmla="*/ 0 w 525"/>
                  <a:gd name="T3" fmla="*/ 0 h 1307"/>
                  <a:gd name="T4" fmla="*/ 0 w 525"/>
                  <a:gd name="T5" fmla="*/ 0 h 1307"/>
                  <a:gd name="T6" fmla="*/ 0 w 525"/>
                  <a:gd name="T7" fmla="*/ 0 h 1307"/>
                  <a:gd name="T8" fmla="*/ 0 w 525"/>
                  <a:gd name="T9" fmla="*/ 0 h 1307"/>
                  <a:gd name="T10" fmla="*/ 0 w 525"/>
                  <a:gd name="T11" fmla="*/ 0 h 1307"/>
                  <a:gd name="T12" fmla="*/ 0 w 525"/>
                  <a:gd name="T13" fmla="*/ 0 h 1307"/>
                  <a:gd name="T14" fmla="*/ 0 w 525"/>
                  <a:gd name="T15" fmla="*/ 0 h 1307"/>
                  <a:gd name="T16" fmla="*/ 0 w 525"/>
                  <a:gd name="T17" fmla="*/ 0 h 1307"/>
                  <a:gd name="T18" fmla="*/ 0 w 525"/>
                  <a:gd name="T19" fmla="*/ 0 h 1307"/>
                  <a:gd name="T20" fmla="*/ 0 w 525"/>
                  <a:gd name="T21" fmla="*/ 0 h 1307"/>
                  <a:gd name="T22" fmla="*/ 0 w 525"/>
                  <a:gd name="T23" fmla="*/ 0 h 1307"/>
                  <a:gd name="T24" fmla="*/ 0 w 525"/>
                  <a:gd name="T25" fmla="*/ 0 h 1307"/>
                  <a:gd name="T26" fmla="*/ 0 w 525"/>
                  <a:gd name="T27" fmla="*/ 0 h 1307"/>
                  <a:gd name="T28" fmla="*/ 0 w 525"/>
                  <a:gd name="T29" fmla="*/ 0 h 1307"/>
                  <a:gd name="T30" fmla="*/ 0 w 525"/>
                  <a:gd name="T31" fmla="*/ 0 h 1307"/>
                  <a:gd name="T32" fmla="*/ 0 w 525"/>
                  <a:gd name="T33" fmla="*/ 0 h 1307"/>
                  <a:gd name="T34" fmla="*/ 0 w 525"/>
                  <a:gd name="T35" fmla="*/ 0 h 1307"/>
                  <a:gd name="T36" fmla="*/ 0 w 525"/>
                  <a:gd name="T37" fmla="*/ 0 h 1307"/>
                  <a:gd name="T38" fmla="*/ 0 w 525"/>
                  <a:gd name="T39" fmla="*/ 0 h 1307"/>
                  <a:gd name="T40" fmla="*/ 0 w 525"/>
                  <a:gd name="T41" fmla="*/ 0 h 1307"/>
                  <a:gd name="T42" fmla="*/ 0 w 525"/>
                  <a:gd name="T43" fmla="*/ 0 h 1307"/>
                  <a:gd name="T44" fmla="*/ 0 w 525"/>
                  <a:gd name="T45" fmla="*/ 0 h 1307"/>
                  <a:gd name="T46" fmla="*/ 0 w 525"/>
                  <a:gd name="T47" fmla="*/ 0 h 1307"/>
                  <a:gd name="T48" fmla="*/ 0 w 525"/>
                  <a:gd name="T49" fmla="*/ 0 h 1307"/>
                  <a:gd name="T50" fmla="*/ 0 w 525"/>
                  <a:gd name="T51" fmla="*/ 0 h 1307"/>
                  <a:gd name="T52" fmla="*/ 0 w 525"/>
                  <a:gd name="T53" fmla="*/ 0 h 1307"/>
                  <a:gd name="T54" fmla="*/ 0 w 525"/>
                  <a:gd name="T55" fmla="*/ 0 h 1307"/>
                  <a:gd name="T56" fmla="*/ 0 w 525"/>
                  <a:gd name="T57" fmla="*/ 0 h 1307"/>
                  <a:gd name="T58" fmla="*/ 0 w 525"/>
                  <a:gd name="T59" fmla="*/ 0 h 1307"/>
                  <a:gd name="T60" fmla="*/ 0 w 525"/>
                  <a:gd name="T61" fmla="*/ 0 h 1307"/>
                  <a:gd name="T62" fmla="*/ 0 w 525"/>
                  <a:gd name="T63" fmla="*/ 0 h 1307"/>
                  <a:gd name="T64" fmla="*/ 0 w 525"/>
                  <a:gd name="T65" fmla="*/ 0 h 1307"/>
                  <a:gd name="T66" fmla="*/ 0 w 525"/>
                  <a:gd name="T67" fmla="*/ 0 h 1307"/>
                  <a:gd name="T68" fmla="*/ 0 w 525"/>
                  <a:gd name="T69" fmla="*/ 0 h 1307"/>
                  <a:gd name="T70" fmla="*/ 0 w 525"/>
                  <a:gd name="T71" fmla="*/ 0 h 1307"/>
                  <a:gd name="T72" fmla="*/ 0 w 525"/>
                  <a:gd name="T73" fmla="*/ 0 h 1307"/>
                  <a:gd name="T74" fmla="*/ 0 w 525"/>
                  <a:gd name="T75" fmla="*/ 0 h 1307"/>
                  <a:gd name="T76" fmla="*/ 0 w 525"/>
                  <a:gd name="T77" fmla="*/ 0 h 13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5"/>
                  <a:gd name="T118" fmla="*/ 0 h 1307"/>
                  <a:gd name="T119" fmla="*/ 525 w 525"/>
                  <a:gd name="T120" fmla="*/ 1307 h 13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5" h="1307">
                    <a:moveTo>
                      <a:pt x="146" y="1103"/>
                    </a:moveTo>
                    <a:lnTo>
                      <a:pt x="50" y="1175"/>
                    </a:lnTo>
                    <a:lnTo>
                      <a:pt x="22" y="1199"/>
                    </a:lnTo>
                    <a:lnTo>
                      <a:pt x="0" y="1249"/>
                    </a:lnTo>
                    <a:lnTo>
                      <a:pt x="29" y="1300"/>
                    </a:lnTo>
                    <a:lnTo>
                      <a:pt x="58" y="1307"/>
                    </a:lnTo>
                    <a:lnTo>
                      <a:pt x="146" y="1278"/>
                    </a:lnTo>
                    <a:lnTo>
                      <a:pt x="277" y="1175"/>
                    </a:lnTo>
                    <a:lnTo>
                      <a:pt x="394" y="1053"/>
                    </a:lnTo>
                    <a:lnTo>
                      <a:pt x="518" y="913"/>
                    </a:lnTo>
                    <a:lnTo>
                      <a:pt x="525" y="855"/>
                    </a:lnTo>
                    <a:lnTo>
                      <a:pt x="525" y="695"/>
                    </a:lnTo>
                    <a:lnTo>
                      <a:pt x="489" y="446"/>
                    </a:lnTo>
                    <a:lnTo>
                      <a:pt x="511" y="300"/>
                    </a:lnTo>
                    <a:lnTo>
                      <a:pt x="525" y="241"/>
                    </a:lnTo>
                    <a:lnTo>
                      <a:pt x="503" y="212"/>
                    </a:lnTo>
                    <a:lnTo>
                      <a:pt x="452" y="183"/>
                    </a:lnTo>
                    <a:lnTo>
                      <a:pt x="415" y="162"/>
                    </a:lnTo>
                    <a:lnTo>
                      <a:pt x="437" y="30"/>
                    </a:lnTo>
                    <a:lnTo>
                      <a:pt x="423" y="0"/>
                    </a:lnTo>
                    <a:lnTo>
                      <a:pt x="394" y="9"/>
                    </a:lnTo>
                    <a:lnTo>
                      <a:pt x="379" y="176"/>
                    </a:lnTo>
                    <a:lnTo>
                      <a:pt x="365" y="219"/>
                    </a:lnTo>
                    <a:lnTo>
                      <a:pt x="358" y="248"/>
                    </a:lnTo>
                    <a:lnTo>
                      <a:pt x="299" y="227"/>
                    </a:lnTo>
                    <a:lnTo>
                      <a:pt x="255" y="227"/>
                    </a:lnTo>
                    <a:lnTo>
                      <a:pt x="255" y="255"/>
                    </a:lnTo>
                    <a:lnTo>
                      <a:pt x="284" y="279"/>
                    </a:lnTo>
                    <a:lnTo>
                      <a:pt x="336" y="279"/>
                    </a:lnTo>
                    <a:lnTo>
                      <a:pt x="372" y="307"/>
                    </a:lnTo>
                    <a:lnTo>
                      <a:pt x="401" y="358"/>
                    </a:lnTo>
                    <a:lnTo>
                      <a:pt x="430" y="439"/>
                    </a:lnTo>
                    <a:lnTo>
                      <a:pt x="452" y="599"/>
                    </a:lnTo>
                    <a:lnTo>
                      <a:pt x="452" y="745"/>
                    </a:lnTo>
                    <a:lnTo>
                      <a:pt x="437" y="862"/>
                    </a:lnTo>
                    <a:lnTo>
                      <a:pt x="408" y="913"/>
                    </a:lnTo>
                    <a:lnTo>
                      <a:pt x="306" y="986"/>
                    </a:lnTo>
                    <a:lnTo>
                      <a:pt x="196" y="1053"/>
                    </a:lnTo>
                    <a:lnTo>
                      <a:pt x="146" y="110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27700" name="Group 18"/>
              <p:cNvGrpSpPr>
                <a:grpSpLocks/>
              </p:cNvGrpSpPr>
              <p:nvPr/>
            </p:nvGrpSpPr>
            <p:grpSpPr bwMode="auto">
              <a:xfrm>
                <a:off x="2013" y="2206"/>
                <a:ext cx="339" cy="1010"/>
                <a:chOff x="240" y="2880"/>
                <a:chExt cx="339" cy="1010"/>
              </a:xfrm>
            </p:grpSpPr>
            <p:sp>
              <p:nvSpPr>
                <p:cNvPr id="21557" name="Freeform 19"/>
                <p:cNvSpPr>
                  <a:spLocks/>
                </p:cNvSpPr>
                <p:nvPr/>
              </p:nvSpPr>
              <p:spPr bwMode="auto">
                <a:xfrm flipH="1">
                  <a:off x="361" y="2969"/>
                  <a:ext cx="142" cy="191"/>
                </a:xfrm>
                <a:custGeom>
                  <a:avLst/>
                  <a:gdLst>
                    <a:gd name="T0" fmla="*/ 0 w 432"/>
                    <a:gd name="T1" fmla="*/ 0 h 485"/>
                    <a:gd name="T2" fmla="*/ 0 w 432"/>
                    <a:gd name="T3" fmla="*/ 0 h 485"/>
                    <a:gd name="T4" fmla="*/ 0 w 432"/>
                    <a:gd name="T5" fmla="*/ 0 h 485"/>
                    <a:gd name="T6" fmla="*/ 0 w 432"/>
                    <a:gd name="T7" fmla="*/ 0 h 485"/>
                    <a:gd name="T8" fmla="*/ 0 w 432"/>
                    <a:gd name="T9" fmla="*/ 0 h 485"/>
                    <a:gd name="T10" fmla="*/ 0 w 432"/>
                    <a:gd name="T11" fmla="*/ 0 h 485"/>
                    <a:gd name="T12" fmla="*/ 0 w 432"/>
                    <a:gd name="T13" fmla="*/ 0 h 485"/>
                    <a:gd name="T14" fmla="*/ 0 w 432"/>
                    <a:gd name="T15" fmla="*/ 0 h 485"/>
                    <a:gd name="T16" fmla="*/ 0 w 432"/>
                    <a:gd name="T17" fmla="*/ 0 h 485"/>
                    <a:gd name="T18" fmla="*/ 0 w 432"/>
                    <a:gd name="T19" fmla="*/ 0 h 485"/>
                    <a:gd name="T20" fmla="*/ 0 w 432"/>
                    <a:gd name="T21" fmla="*/ 0 h 485"/>
                    <a:gd name="T22" fmla="*/ 0 w 432"/>
                    <a:gd name="T23" fmla="*/ 0 h 485"/>
                    <a:gd name="T24" fmla="*/ 0 w 432"/>
                    <a:gd name="T25" fmla="*/ 0 h 485"/>
                    <a:gd name="T26" fmla="*/ 0 w 432"/>
                    <a:gd name="T27" fmla="*/ 0 h 485"/>
                    <a:gd name="T28" fmla="*/ 0 w 432"/>
                    <a:gd name="T29" fmla="*/ 0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58" name="Freeform 20"/>
                <p:cNvSpPr>
                  <a:spLocks/>
                </p:cNvSpPr>
                <p:nvPr/>
              </p:nvSpPr>
              <p:spPr bwMode="auto">
                <a:xfrm flipH="1">
                  <a:off x="371" y="3171"/>
                  <a:ext cx="165" cy="325"/>
                </a:xfrm>
                <a:custGeom>
                  <a:avLst/>
                  <a:gdLst>
                    <a:gd name="T0" fmla="*/ 0 w 500"/>
                    <a:gd name="T1" fmla="*/ 0 h 828"/>
                    <a:gd name="T2" fmla="*/ 0 w 500"/>
                    <a:gd name="T3" fmla="*/ 0 h 828"/>
                    <a:gd name="T4" fmla="*/ 0 w 500"/>
                    <a:gd name="T5" fmla="*/ 0 h 828"/>
                    <a:gd name="T6" fmla="*/ 0 w 500"/>
                    <a:gd name="T7" fmla="*/ 0 h 828"/>
                    <a:gd name="T8" fmla="*/ 0 w 500"/>
                    <a:gd name="T9" fmla="*/ 0 h 828"/>
                    <a:gd name="T10" fmla="*/ 0 w 500"/>
                    <a:gd name="T11" fmla="*/ 0 h 828"/>
                    <a:gd name="T12" fmla="*/ 0 w 500"/>
                    <a:gd name="T13" fmla="*/ 0 h 828"/>
                    <a:gd name="T14" fmla="*/ 0 w 500"/>
                    <a:gd name="T15" fmla="*/ 0 h 828"/>
                    <a:gd name="T16" fmla="*/ 0 w 500"/>
                    <a:gd name="T17" fmla="*/ 0 h 828"/>
                    <a:gd name="T18" fmla="*/ 0 w 500"/>
                    <a:gd name="T19" fmla="*/ 0 h 828"/>
                    <a:gd name="T20" fmla="*/ 0 w 500"/>
                    <a:gd name="T21" fmla="*/ 0 h 828"/>
                    <a:gd name="T22" fmla="*/ 0 w 500"/>
                    <a:gd name="T23" fmla="*/ 0 h 828"/>
                    <a:gd name="T24" fmla="*/ 0 w 500"/>
                    <a:gd name="T25" fmla="*/ 0 h 828"/>
                    <a:gd name="T26" fmla="*/ 0 w 500"/>
                    <a:gd name="T27" fmla="*/ 0 h 828"/>
                    <a:gd name="T28" fmla="*/ 0 w 500"/>
                    <a:gd name="T29" fmla="*/ 0 h 828"/>
                    <a:gd name="T30" fmla="*/ 0 w 500"/>
                    <a:gd name="T31" fmla="*/ 0 h 828"/>
                    <a:gd name="T32" fmla="*/ 0 w 500"/>
                    <a:gd name="T33" fmla="*/ 0 h 828"/>
                    <a:gd name="T34" fmla="*/ 0 w 500"/>
                    <a:gd name="T35" fmla="*/ 0 h 828"/>
                    <a:gd name="T36" fmla="*/ 0 w 500"/>
                    <a:gd name="T37" fmla="*/ 0 h 828"/>
                    <a:gd name="T38" fmla="*/ 0 w 500"/>
                    <a:gd name="T39" fmla="*/ 0 h 828"/>
                    <a:gd name="T40" fmla="*/ 0 w 500"/>
                    <a:gd name="T41" fmla="*/ 0 h 828"/>
                    <a:gd name="T42" fmla="*/ 0 w 500"/>
                    <a:gd name="T43" fmla="*/ 0 h 828"/>
                    <a:gd name="T44" fmla="*/ 0 w 500"/>
                    <a:gd name="T45" fmla="*/ 0 h 828"/>
                    <a:gd name="T46" fmla="*/ 0 w 500"/>
                    <a:gd name="T47" fmla="*/ 0 h 828"/>
                    <a:gd name="T48" fmla="*/ 0 w 500"/>
                    <a:gd name="T49" fmla="*/ 0 h 828"/>
                    <a:gd name="T50" fmla="*/ 0 w 500"/>
                    <a:gd name="T51" fmla="*/ 0 h 828"/>
                    <a:gd name="T52" fmla="*/ 0 w 500"/>
                    <a:gd name="T53" fmla="*/ 0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59" name="Freeform 21"/>
                <p:cNvSpPr>
                  <a:spLocks/>
                </p:cNvSpPr>
                <p:nvPr/>
              </p:nvSpPr>
              <p:spPr bwMode="auto">
                <a:xfrm flipH="1">
                  <a:off x="325" y="3185"/>
                  <a:ext cx="87" cy="352"/>
                </a:xfrm>
                <a:custGeom>
                  <a:avLst/>
                  <a:gdLst>
                    <a:gd name="T0" fmla="*/ 0 w 265"/>
                    <a:gd name="T1" fmla="*/ 0 h 895"/>
                    <a:gd name="T2" fmla="*/ 0 w 265"/>
                    <a:gd name="T3" fmla="*/ 0 h 895"/>
                    <a:gd name="T4" fmla="*/ 0 w 265"/>
                    <a:gd name="T5" fmla="*/ 0 h 895"/>
                    <a:gd name="T6" fmla="*/ 0 w 265"/>
                    <a:gd name="T7" fmla="*/ 0 h 895"/>
                    <a:gd name="T8" fmla="*/ 0 w 265"/>
                    <a:gd name="T9" fmla="*/ 0 h 895"/>
                    <a:gd name="T10" fmla="*/ 0 w 265"/>
                    <a:gd name="T11" fmla="*/ 0 h 895"/>
                    <a:gd name="T12" fmla="*/ 0 w 265"/>
                    <a:gd name="T13" fmla="*/ 0 h 895"/>
                    <a:gd name="T14" fmla="*/ 0 w 265"/>
                    <a:gd name="T15" fmla="*/ 0 h 895"/>
                    <a:gd name="T16" fmla="*/ 0 w 265"/>
                    <a:gd name="T17" fmla="*/ 0 h 895"/>
                    <a:gd name="T18" fmla="*/ 0 w 265"/>
                    <a:gd name="T19" fmla="*/ 0 h 895"/>
                    <a:gd name="T20" fmla="*/ 0 w 265"/>
                    <a:gd name="T21" fmla="*/ 0 h 895"/>
                    <a:gd name="T22" fmla="*/ 0 w 265"/>
                    <a:gd name="T23" fmla="*/ 0 h 895"/>
                    <a:gd name="T24" fmla="*/ 0 w 265"/>
                    <a:gd name="T25" fmla="*/ 0 h 895"/>
                    <a:gd name="T26" fmla="*/ 0 w 265"/>
                    <a:gd name="T27" fmla="*/ 0 h 895"/>
                    <a:gd name="T28" fmla="*/ 0 w 265"/>
                    <a:gd name="T29" fmla="*/ 0 h 895"/>
                    <a:gd name="T30" fmla="*/ 0 w 265"/>
                    <a:gd name="T31" fmla="*/ 0 h 895"/>
                    <a:gd name="T32" fmla="*/ 0 w 265"/>
                    <a:gd name="T33" fmla="*/ 0 h 895"/>
                    <a:gd name="T34" fmla="*/ 0 w 265"/>
                    <a:gd name="T35" fmla="*/ 0 h 895"/>
                    <a:gd name="T36" fmla="*/ 0 w 265"/>
                    <a:gd name="T37" fmla="*/ 0 h 895"/>
                    <a:gd name="T38" fmla="*/ 0 w 265"/>
                    <a:gd name="T39" fmla="*/ 0 h 895"/>
                    <a:gd name="T40" fmla="*/ 0 w 265"/>
                    <a:gd name="T41" fmla="*/ 0 h 895"/>
                    <a:gd name="T42" fmla="*/ 0 w 265"/>
                    <a:gd name="T43" fmla="*/ 0 h 895"/>
                    <a:gd name="T44" fmla="*/ 0 w 265"/>
                    <a:gd name="T45" fmla="*/ 0 h 895"/>
                    <a:gd name="T46" fmla="*/ 0 w 265"/>
                    <a:gd name="T47" fmla="*/ 0 h 895"/>
                    <a:gd name="T48" fmla="*/ 0 w 265"/>
                    <a:gd name="T49" fmla="*/ 0 h 895"/>
                    <a:gd name="T50" fmla="*/ 0 w 265"/>
                    <a:gd name="T51" fmla="*/ 0 h 895"/>
                    <a:gd name="T52" fmla="*/ 0 w 265"/>
                    <a:gd name="T53" fmla="*/ 0 h 895"/>
                    <a:gd name="T54" fmla="*/ 0 w 265"/>
                    <a:gd name="T55" fmla="*/ 0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0" name="Freeform 22"/>
                <p:cNvSpPr>
                  <a:spLocks/>
                </p:cNvSpPr>
                <p:nvPr/>
              </p:nvSpPr>
              <p:spPr bwMode="auto">
                <a:xfrm flipH="1">
                  <a:off x="308" y="3434"/>
                  <a:ext cx="127" cy="456"/>
                </a:xfrm>
                <a:custGeom>
                  <a:avLst/>
                  <a:gdLst>
                    <a:gd name="T0" fmla="*/ 0 w 383"/>
                    <a:gd name="T1" fmla="*/ 0 h 1160"/>
                    <a:gd name="T2" fmla="*/ 0 w 383"/>
                    <a:gd name="T3" fmla="*/ 0 h 1160"/>
                    <a:gd name="T4" fmla="*/ 0 w 383"/>
                    <a:gd name="T5" fmla="*/ 0 h 1160"/>
                    <a:gd name="T6" fmla="*/ 0 w 383"/>
                    <a:gd name="T7" fmla="*/ 0 h 1160"/>
                    <a:gd name="T8" fmla="*/ 0 w 383"/>
                    <a:gd name="T9" fmla="*/ 0 h 1160"/>
                    <a:gd name="T10" fmla="*/ 0 w 383"/>
                    <a:gd name="T11" fmla="*/ 0 h 1160"/>
                    <a:gd name="T12" fmla="*/ 0 w 383"/>
                    <a:gd name="T13" fmla="*/ 0 h 1160"/>
                    <a:gd name="T14" fmla="*/ 0 w 383"/>
                    <a:gd name="T15" fmla="*/ 0 h 1160"/>
                    <a:gd name="T16" fmla="*/ 0 w 383"/>
                    <a:gd name="T17" fmla="*/ 0 h 1160"/>
                    <a:gd name="T18" fmla="*/ 0 w 383"/>
                    <a:gd name="T19" fmla="*/ 0 h 1160"/>
                    <a:gd name="T20" fmla="*/ 0 w 383"/>
                    <a:gd name="T21" fmla="*/ 0 h 1160"/>
                    <a:gd name="T22" fmla="*/ 0 w 383"/>
                    <a:gd name="T23" fmla="*/ 0 h 1160"/>
                    <a:gd name="T24" fmla="*/ 0 w 383"/>
                    <a:gd name="T25" fmla="*/ 0 h 1160"/>
                    <a:gd name="T26" fmla="*/ 0 w 383"/>
                    <a:gd name="T27" fmla="*/ 0 h 1160"/>
                    <a:gd name="T28" fmla="*/ 0 w 383"/>
                    <a:gd name="T29" fmla="*/ 0 h 1160"/>
                    <a:gd name="T30" fmla="*/ 0 w 383"/>
                    <a:gd name="T31" fmla="*/ 0 h 1160"/>
                    <a:gd name="T32" fmla="*/ 0 w 383"/>
                    <a:gd name="T33" fmla="*/ 0 h 1160"/>
                    <a:gd name="T34" fmla="*/ 0 w 383"/>
                    <a:gd name="T35" fmla="*/ 0 h 1160"/>
                    <a:gd name="T36" fmla="*/ 0 w 383"/>
                    <a:gd name="T37" fmla="*/ 0 h 1160"/>
                    <a:gd name="T38" fmla="*/ 0 w 383"/>
                    <a:gd name="T39" fmla="*/ 0 h 1160"/>
                    <a:gd name="T40" fmla="*/ 0 w 383"/>
                    <a:gd name="T41" fmla="*/ 0 h 1160"/>
                    <a:gd name="T42" fmla="*/ 0 w 383"/>
                    <a:gd name="T43" fmla="*/ 0 h 1160"/>
                    <a:gd name="T44" fmla="*/ 0 w 383"/>
                    <a:gd name="T45" fmla="*/ 0 h 1160"/>
                    <a:gd name="T46" fmla="*/ 0 w 383"/>
                    <a:gd name="T47" fmla="*/ 0 h 1160"/>
                    <a:gd name="T48" fmla="*/ 0 w 383"/>
                    <a:gd name="T49" fmla="*/ 0 h 1160"/>
                    <a:gd name="T50" fmla="*/ 0 w 383"/>
                    <a:gd name="T51" fmla="*/ 0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1" name="Freeform 23"/>
                <p:cNvSpPr>
                  <a:spLocks/>
                </p:cNvSpPr>
                <p:nvPr/>
              </p:nvSpPr>
              <p:spPr bwMode="auto">
                <a:xfrm flipH="1">
                  <a:off x="427" y="3432"/>
                  <a:ext cx="152" cy="405"/>
                </a:xfrm>
                <a:custGeom>
                  <a:avLst/>
                  <a:gdLst>
                    <a:gd name="T0" fmla="*/ 0 w 461"/>
                    <a:gd name="T1" fmla="*/ 0 h 1027"/>
                    <a:gd name="T2" fmla="*/ 0 w 461"/>
                    <a:gd name="T3" fmla="*/ 0 h 1027"/>
                    <a:gd name="T4" fmla="*/ 0 w 461"/>
                    <a:gd name="T5" fmla="*/ 0 h 1027"/>
                    <a:gd name="T6" fmla="*/ 0 w 461"/>
                    <a:gd name="T7" fmla="*/ 0 h 1027"/>
                    <a:gd name="T8" fmla="*/ 0 w 461"/>
                    <a:gd name="T9" fmla="*/ 0 h 1027"/>
                    <a:gd name="T10" fmla="*/ 0 w 461"/>
                    <a:gd name="T11" fmla="*/ 0 h 1027"/>
                    <a:gd name="T12" fmla="*/ 0 w 461"/>
                    <a:gd name="T13" fmla="*/ 0 h 1027"/>
                    <a:gd name="T14" fmla="*/ 0 w 461"/>
                    <a:gd name="T15" fmla="*/ 0 h 1027"/>
                    <a:gd name="T16" fmla="*/ 0 w 461"/>
                    <a:gd name="T17" fmla="*/ 0 h 1027"/>
                    <a:gd name="T18" fmla="*/ 0 w 461"/>
                    <a:gd name="T19" fmla="*/ 0 h 1027"/>
                    <a:gd name="T20" fmla="*/ 0 w 461"/>
                    <a:gd name="T21" fmla="*/ 0 h 1027"/>
                    <a:gd name="T22" fmla="*/ 0 w 461"/>
                    <a:gd name="T23" fmla="*/ 0 h 1027"/>
                    <a:gd name="T24" fmla="*/ 0 w 461"/>
                    <a:gd name="T25" fmla="*/ 0 h 1027"/>
                    <a:gd name="T26" fmla="*/ 0 w 461"/>
                    <a:gd name="T27" fmla="*/ 0 h 1027"/>
                    <a:gd name="T28" fmla="*/ 0 w 461"/>
                    <a:gd name="T29" fmla="*/ 0 h 1027"/>
                    <a:gd name="T30" fmla="*/ 0 w 461"/>
                    <a:gd name="T31" fmla="*/ 0 h 1027"/>
                    <a:gd name="T32" fmla="*/ 0 w 461"/>
                    <a:gd name="T33" fmla="*/ 0 h 1027"/>
                    <a:gd name="T34" fmla="*/ 0 w 461"/>
                    <a:gd name="T35" fmla="*/ 0 h 1027"/>
                    <a:gd name="T36" fmla="*/ 0 w 461"/>
                    <a:gd name="T37" fmla="*/ 0 h 1027"/>
                    <a:gd name="T38" fmla="*/ 0 w 461"/>
                    <a:gd name="T39" fmla="*/ 0 h 1027"/>
                    <a:gd name="T40" fmla="*/ 0 w 461"/>
                    <a:gd name="T41" fmla="*/ 0 h 1027"/>
                    <a:gd name="T42" fmla="*/ 0 w 461"/>
                    <a:gd name="T43" fmla="*/ 0 h 1027"/>
                    <a:gd name="T44" fmla="*/ 0 w 461"/>
                    <a:gd name="T45" fmla="*/ 0 h 1027"/>
                    <a:gd name="T46" fmla="*/ 0 w 461"/>
                    <a:gd name="T47" fmla="*/ 0 h 1027"/>
                    <a:gd name="T48" fmla="*/ 0 w 461"/>
                    <a:gd name="T49" fmla="*/ 0 h 1027"/>
                    <a:gd name="T50" fmla="*/ 0 w 461"/>
                    <a:gd name="T51" fmla="*/ 0 h 1027"/>
                    <a:gd name="T52" fmla="*/ 0 w 461"/>
                    <a:gd name="T53" fmla="*/ 0 h 1027"/>
                    <a:gd name="T54" fmla="*/ 0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2" name="Freeform 24"/>
                <p:cNvSpPr>
                  <a:spLocks/>
                </p:cNvSpPr>
                <p:nvPr/>
              </p:nvSpPr>
              <p:spPr bwMode="auto">
                <a:xfrm flipH="1">
                  <a:off x="246" y="2891"/>
                  <a:ext cx="273" cy="221"/>
                </a:xfrm>
                <a:custGeom>
                  <a:avLst/>
                  <a:gdLst>
                    <a:gd name="T0" fmla="*/ 0 w 827"/>
                    <a:gd name="T1" fmla="*/ 0 h 563"/>
                    <a:gd name="T2" fmla="*/ 0 w 827"/>
                    <a:gd name="T3" fmla="*/ 0 h 563"/>
                    <a:gd name="T4" fmla="*/ 0 w 827"/>
                    <a:gd name="T5" fmla="*/ 0 h 563"/>
                    <a:gd name="T6" fmla="*/ 0 w 827"/>
                    <a:gd name="T7" fmla="*/ 0 h 563"/>
                    <a:gd name="T8" fmla="*/ 0 w 827"/>
                    <a:gd name="T9" fmla="*/ 0 h 563"/>
                    <a:gd name="T10" fmla="*/ 0 w 827"/>
                    <a:gd name="T11" fmla="*/ 0 h 563"/>
                    <a:gd name="T12" fmla="*/ 0 w 827"/>
                    <a:gd name="T13" fmla="*/ 0 h 563"/>
                    <a:gd name="T14" fmla="*/ 0 w 827"/>
                    <a:gd name="T15" fmla="*/ 0 h 563"/>
                    <a:gd name="T16" fmla="*/ 0 w 827"/>
                    <a:gd name="T17" fmla="*/ 0 h 563"/>
                    <a:gd name="T18" fmla="*/ 0 w 827"/>
                    <a:gd name="T19" fmla="*/ 0 h 563"/>
                    <a:gd name="T20" fmla="*/ 0 w 827"/>
                    <a:gd name="T21" fmla="*/ 0 h 563"/>
                    <a:gd name="T22" fmla="*/ 0 w 827"/>
                    <a:gd name="T23" fmla="*/ 0 h 563"/>
                    <a:gd name="T24" fmla="*/ 0 w 827"/>
                    <a:gd name="T25" fmla="*/ 0 h 563"/>
                    <a:gd name="T26" fmla="*/ 0 w 827"/>
                    <a:gd name="T27" fmla="*/ 0 h 563"/>
                    <a:gd name="T28" fmla="*/ 0 w 827"/>
                    <a:gd name="T29" fmla="*/ 0 h 563"/>
                    <a:gd name="T30" fmla="*/ 0 w 827"/>
                    <a:gd name="T31" fmla="*/ 0 h 563"/>
                    <a:gd name="T32" fmla="*/ 0 w 827"/>
                    <a:gd name="T33" fmla="*/ 0 h 563"/>
                    <a:gd name="T34" fmla="*/ 0 w 827"/>
                    <a:gd name="T35" fmla="*/ 0 h 563"/>
                    <a:gd name="T36" fmla="*/ 0 w 827"/>
                    <a:gd name="T37" fmla="*/ 0 h 563"/>
                    <a:gd name="T38" fmla="*/ 0 w 827"/>
                    <a:gd name="T39" fmla="*/ 0 h 563"/>
                    <a:gd name="T40" fmla="*/ 0 w 827"/>
                    <a:gd name="T41" fmla="*/ 0 h 563"/>
                    <a:gd name="T42" fmla="*/ 0 w 827"/>
                    <a:gd name="T43" fmla="*/ 0 h 563"/>
                    <a:gd name="T44" fmla="*/ 0 w 827"/>
                    <a:gd name="T45" fmla="*/ 0 h 563"/>
                    <a:gd name="T46" fmla="*/ 0 w 827"/>
                    <a:gd name="T47" fmla="*/ 0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3" name="Freeform 25"/>
                <p:cNvSpPr>
                  <a:spLocks/>
                </p:cNvSpPr>
                <p:nvPr/>
              </p:nvSpPr>
              <p:spPr bwMode="auto">
                <a:xfrm flipH="1">
                  <a:off x="240" y="2880"/>
                  <a:ext cx="284" cy="238"/>
                </a:xfrm>
                <a:custGeom>
                  <a:avLst/>
                  <a:gdLst>
                    <a:gd name="T0" fmla="*/ 0 w 856"/>
                    <a:gd name="T1" fmla="*/ 0 h 606"/>
                    <a:gd name="T2" fmla="*/ 0 w 856"/>
                    <a:gd name="T3" fmla="*/ 0 h 606"/>
                    <a:gd name="T4" fmla="*/ 0 w 856"/>
                    <a:gd name="T5" fmla="*/ 0 h 606"/>
                    <a:gd name="T6" fmla="*/ 0 w 856"/>
                    <a:gd name="T7" fmla="*/ 0 h 606"/>
                    <a:gd name="T8" fmla="*/ 0 w 856"/>
                    <a:gd name="T9" fmla="*/ 0 h 606"/>
                    <a:gd name="T10" fmla="*/ 0 w 856"/>
                    <a:gd name="T11" fmla="*/ 0 h 606"/>
                    <a:gd name="T12" fmla="*/ 0 w 856"/>
                    <a:gd name="T13" fmla="*/ 0 h 606"/>
                    <a:gd name="T14" fmla="*/ 0 w 856"/>
                    <a:gd name="T15" fmla="*/ 0 h 606"/>
                    <a:gd name="T16" fmla="*/ 0 w 856"/>
                    <a:gd name="T17" fmla="*/ 0 h 606"/>
                    <a:gd name="T18" fmla="*/ 0 w 856"/>
                    <a:gd name="T19" fmla="*/ 0 h 606"/>
                    <a:gd name="T20" fmla="*/ 0 w 856"/>
                    <a:gd name="T21" fmla="*/ 0 h 606"/>
                    <a:gd name="T22" fmla="*/ 0 w 856"/>
                    <a:gd name="T23" fmla="*/ 0 h 606"/>
                    <a:gd name="T24" fmla="*/ 0 w 856"/>
                    <a:gd name="T25" fmla="*/ 0 h 606"/>
                    <a:gd name="T26" fmla="*/ 0 w 856"/>
                    <a:gd name="T27" fmla="*/ 0 h 606"/>
                    <a:gd name="T28" fmla="*/ 0 w 856"/>
                    <a:gd name="T29" fmla="*/ 0 h 606"/>
                    <a:gd name="T30" fmla="*/ 0 w 856"/>
                    <a:gd name="T31" fmla="*/ 0 h 606"/>
                    <a:gd name="T32" fmla="*/ 0 w 856"/>
                    <a:gd name="T33" fmla="*/ 0 h 606"/>
                    <a:gd name="T34" fmla="*/ 0 w 856"/>
                    <a:gd name="T35" fmla="*/ 0 h 606"/>
                    <a:gd name="T36" fmla="*/ 0 w 856"/>
                    <a:gd name="T37" fmla="*/ 0 h 606"/>
                    <a:gd name="T38" fmla="*/ 0 w 856"/>
                    <a:gd name="T39" fmla="*/ 0 h 606"/>
                    <a:gd name="T40" fmla="*/ 0 w 856"/>
                    <a:gd name="T41" fmla="*/ 0 h 606"/>
                    <a:gd name="T42" fmla="*/ 0 w 856"/>
                    <a:gd name="T43" fmla="*/ 0 h 606"/>
                    <a:gd name="T44" fmla="*/ 0 w 856"/>
                    <a:gd name="T45" fmla="*/ 0 h 606"/>
                    <a:gd name="T46" fmla="*/ 0 w 856"/>
                    <a:gd name="T47" fmla="*/ 0 h 606"/>
                    <a:gd name="T48" fmla="*/ 0 w 856"/>
                    <a:gd name="T49" fmla="*/ 0 h 606"/>
                    <a:gd name="T50" fmla="*/ 0 w 856"/>
                    <a:gd name="T51" fmla="*/ 0 h 606"/>
                    <a:gd name="T52" fmla="*/ 0 w 856"/>
                    <a:gd name="T53" fmla="*/ 0 h 606"/>
                    <a:gd name="T54" fmla="*/ 0 w 856"/>
                    <a:gd name="T55" fmla="*/ 0 h 606"/>
                    <a:gd name="T56" fmla="*/ 0 w 856"/>
                    <a:gd name="T57" fmla="*/ 0 h 606"/>
                    <a:gd name="T58" fmla="*/ 0 w 856"/>
                    <a:gd name="T59" fmla="*/ 0 h 606"/>
                    <a:gd name="T60" fmla="*/ 0 w 856"/>
                    <a:gd name="T61" fmla="*/ 0 h 606"/>
                    <a:gd name="T62" fmla="*/ 0 w 856"/>
                    <a:gd name="T63" fmla="*/ 0 h 606"/>
                    <a:gd name="T64" fmla="*/ 0 w 856"/>
                    <a:gd name="T65" fmla="*/ 0 h 606"/>
                    <a:gd name="T66" fmla="*/ 0 w 856"/>
                    <a:gd name="T67" fmla="*/ 0 h 606"/>
                    <a:gd name="T68" fmla="*/ 0 w 856"/>
                    <a:gd name="T69" fmla="*/ 0 h 606"/>
                    <a:gd name="T70" fmla="*/ 0 w 856"/>
                    <a:gd name="T71" fmla="*/ 0 h 606"/>
                    <a:gd name="T72" fmla="*/ 0 w 856"/>
                    <a:gd name="T73" fmla="*/ 0 h 606"/>
                    <a:gd name="T74" fmla="*/ 0 w 856"/>
                    <a:gd name="T75" fmla="*/ 0 h 606"/>
                    <a:gd name="T76" fmla="*/ 0 w 856"/>
                    <a:gd name="T77" fmla="*/ 0 h 606"/>
                    <a:gd name="T78" fmla="*/ 0 w 856"/>
                    <a:gd name="T79" fmla="*/ 0 h 606"/>
                    <a:gd name="T80" fmla="*/ 0 w 856"/>
                    <a:gd name="T81" fmla="*/ 0 h 606"/>
                    <a:gd name="T82" fmla="*/ 0 w 856"/>
                    <a:gd name="T83" fmla="*/ 0 h 606"/>
                    <a:gd name="T84" fmla="*/ 0 w 856"/>
                    <a:gd name="T85" fmla="*/ 0 h 606"/>
                    <a:gd name="T86" fmla="*/ 0 w 856"/>
                    <a:gd name="T87" fmla="*/ 0 h 606"/>
                    <a:gd name="T88" fmla="*/ 0 w 856"/>
                    <a:gd name="T89" fmla="*/ 0 h 606"/>
                    <a:gd name="T90" fmla="*/ 0 w 856"/>
                    <a:gd name="T91" fmla="*/ 0 h 606"/>
                    <a:gd name="T92" fmla="*/ 0 w 856"/>
                    <a:gd name="T93" fmla="*/ 0 h 606"/>
                    <a:gd name="T94" fmla="*/ 0 w 856"/>
                    <a:gd name="T95" fmla="*/ 0 h 606"/>
                    <a:gd name="T96" fmla="*/ 0 w 856"/>
                    <a:gd name="T97" fmla="*/ 0 h 606"/>
                    <a:gd name="T98" fmla="*/ 0 w 856"/>
                    <a:gd name="T99" fmla="*/ 0 h 606"/>
                    <a:gd name="T100" fmla="*/ 0 w 856"/>
                    <a:gd name="T101" fmla="*/ 0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4" name="Oval 26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18" y="3027"/>
                  <a:ext cx="55" cy="16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en-US" alt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5" name="Oval 27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29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en-US" alt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6" name="Oval 28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30" y="3028"/>
                  <a:ext cx="55" cy="17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en-US" alt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7" name="Oval 29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45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en-US" alt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8" name="Oval 30"/>
                <p:cNvSpPr>
                  <a:spLocks noChangeArrowheads="1"/>
                </p:cNvSpPr>
                <p:nvPr/>
              </p:nvSpPr>
              <p:spPr bwMode="auto">
                <a:xfrm flipH="1">
                  <a:off x="433" y="3106"/>
                  <a:ext cx="66" cy="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  <a:defRPr/>
                  </a:pPr>
                  <a:endParaRPr lang="en-US" altLang="en-US" sz="2400" i="0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9" name="Oval 31"/>
                <p:cNvSpPr>
                  <a:spLocks noChangeArrowheads="1"/>
                </p:cNvSpPr>
                <p:nvPr/>
              </p:nvSpPr>
              <p:spPr bwMode="auto">
                <a:xfrm>
                  <a:off x="432" y="3263"/>
                  <a:ext cx="96" cy="98"/>
                </a:xfrm>
                <a:prstGeom prst="ellipse">
                  <a:avLst/>
                </a:prstGeom>
                <a:solidFill>
                  <a:srgbClr val="00FFFF"/>
                </a:solidFill>
                <a:ln w="381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en-US" alt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21554" name="Rectangle 32"/>
            <p:cNvSpPr>
              <a:spLocks noChangeArrowheads="1"/>
            </p:cNvSpPr>
            <p:nvPr/>
          </p:nvSpPr>
          <p:spPr bwMode="auto">
            <a:xfrm>
              <a:off x="6629400" y="4167442"/>
              <a:ext cx="2794000" cy="126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2800" i="0">
                  <a:solidFill>
                    <a:srgbClr val="FF9900"/>
                  </a:solidFill>
                  <a:cs typeface="+mn-cs"/>
                </a:rPr>
                <a:t>Implementer:</a:t>
              </a:r>
              <a:br>
                <a:rPr lang="en-US" altLang="en-US" sz="2800" i="0">
                  <a:solidFill>
                    <a:srgbClr val="FFFFFF"/>
                  </a:solidFill>
                  <a:cs typeface="+mn-cs"/>
                </a:rPr>
              </a:br>
              <a:r>
                <a:rPr lang="en-US" altLang="en-US" sz="2400" i="0">
                  <a:solidFill>
                    <a:srgbClr val="FFFFFF"/>
                  </a:solidFill>
                  <a:cs typeface="+mn-cs"/>
                </a:rPr>
                <a:t>Coder of the </a:t>
              </a:r>
              <a:br>
                <a:rPr lang="en-US" altLang="en-US" sz="2400" i="0">
                  <a:solidFill>
                    <a:srgbClr val="FFFFFF"/>
                  </a:solidFill>
                  <a:cs typeface="+mn-cs"/>
                </a:rPr>
              </a:br>
              <a:r>
                <a:rPr lang="en-US" altLang="en-US" sz="2400" i="0">
                  <a:solidFill>
                    <a:srgbClr val="FFFFFF"/>
                  </a:solidFill>
                  <a:cs typeface="+mn-cs"/>
                </a:rPr>
                <a:t>  routine.</a:t>
              </a:r>
            </a:p>
          </p:txBody>
        </p:sp>
      </p:grpSp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2517775" y="1828800"/>
            <a:ext cx="2819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i="0">
                <a:solidFill>
                  <a:srgbClr val="FFFFFF"/>
                </a:solidFill>
                <a:cs typeface="+mn-cs"/>
              </a:rPr>
              <a:t>Three Players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114800" y="2428875"/>
            <a:ext cx="2794000" cy="5056188"/>
            <a:chOff x="4114800" y="2633623"/>
            <a:chExt cx="2794000" cy="5056692"/>
          </a:xfrm>
        </p:grpSpPr>
        <p:sp>
          <p:nvSpPr>
            <p:cNvPr id="21526" name="Line 33"/>
            <p:cNvSpPr>
              <a:spLocks noChangeShapeType="1"/>
            </p:cNvSpPr>
            <p:nvPr/>
          </p:nvSpPr>
          <p:spPr bwMode="auto">
            <a:xfrm>
              <a:off x="6477000" y="2813029"/>
              <a:ext cx="0" cy="487728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27671" name="Group 3"/>
            <p:cNvGrpSpPr>
              <a:grpSpLocks/>
            </p:cNvGrpSpPr>
            <p:nvPr/>
          </p:nvGrpSpPr>
          <p:grpSpPr bwMode="auto">
            <a:xfrm>
              <a:off x="4114800" y="2633623"/>
              <a:ext cx="2794000" cy="2795687"/>
              <a:chOff x="4114800" y="2633623"/>
              <a:chExt cx="2794000" cy="2795687"/>
            </a:xfrm>
          </p:grpSpPr>
          <p:grpSp>
            <p:nvGrpSpPr>
              <p:cNvPr id="27672" name="Group 2"/>
              <p:cNvGrpSpPr>
                <a:grpSpLocks/>
              </p:cNvGrpSpPr>
              <p:nvPr/>
            </p:nvGrpSpPr>
            <p:grpSpPr bwMode="auto">
              <a:xfrm>
                <a:off x="4943387" y="2633623"/>
                <a:ext cx="746124" cy="1634512"/>
                <a:chOff x="864" y="465"/>
                <a:chExt cx="1046" cy="2358"/>
              </a:xfrm>
            </p:grpSpPr>
            <p:grpSp>
              <p:nvGrpSpPr>
                <p:cNvPr id="27674" name="Group 3"/>
                <p:cNvGrpSpPr>
                  <a:grpSpLocks/>
                </p:cNvGrpSpPr>
                <p:nvPr/>
              </p:nvGrpSpPr>
              <p:grpSpPr bwMode="auto">
                <a:xfrm>
                  <a:off x="864" y="465"/>
                  <a:ext cx="1008" cy="2319"/>
                  <a:chOff x="587" y="528"/>
                  <a:chExt cx="1008" cy="2319"/>
                </a:xfrm>
              </p:grpSpPr>
              <p:grpSp>
                <p:nvGrpSpPr>
                  <p:cNvPr id="27677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587" y="528"/>
                    <a:ext cx="1008" cy="2319"/>
                    <a:chOff x="587" y="528"/>
                    <a:chExt cx="1008" cy="2319"/>
                  </a:xfrm>
                </p:grpSpPr>
                <p:grpSp>
                  <p:nvGrpSpPr>
                    <p:cNvPr id="27679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7" y="528"/>
                      <a:ext cx="1008" cy="2319"/>
                      <a:chOff x="1151" y="1104"/>
                      <a:chExt cx="686" cy="1741"/>
                    </a:xfrm>
                  </p:grpSpPr>
                  <p:sp>
                    <p:nvSpPr>
                      <p:cNvPr id="21542" name="Freeform 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321" y="1582"/>
                        <a:ext cx="304" cy="566"/>
                      </a:xfrm>
                      <a:custGeom>
                        <a:avLst/>
                        <a:gdLst>
                          <a:gd name="T0" fmla="*/ 7 w 304"/>
                          <a:gd name="T1" fmla="*/ 174 h 566"/>
                          <a:gd name="T2" fmla="*/ 18 w 304"/>
                          <a:gd name="T3" fmla="*/ 122 h 566"/>
                          <a:gd name="T4" fmla="*/ 42 w 304"/>
                          <a:gd name="T5" fmla="*/ 83 h 566"/>
                          <a:gd name="T6" fmla="*/ 81 w 304"/>
                          <a:gd name="T7" fmla="*/ 45 h 566"/>
                          <a:gd name="T8" fmla="*/ 148 w 304"/>
                          <a:gd name="T9" fmla="*/ 7 h 566"/>
                          <a:gd name="T10" fmla="*/ 205 w 304"/>
                          <a:gd name="T11" fmla="*/ 0 h 566"/>
                          <a:gd name="T12" fmla="*/ 255 w 304"/>
                          <a:gd name="T13" fmla="*/ 10 h 566"/>
                          <a:gd name="T14" fmla="*/ 290 w 304"/>
                          <a:gd name="T15" fmla="*/ 31 h 566"/>
                          <a:gd name="T16" fmla="*/ 304 w 304"/>
                          <a:gd name="T17" fmla="*/ 59 h 566"/>
                          <a:gd name="T18" fmla="*/ 304 w 304"/>
                          <a:gd name="T19" fmla="*/ 87 h 566"/>
                          <a:gd name="T20" fmla="*/ 290 w 304"/>
                          <a:gd name="T21" fmla="*/ 118 h 566"/>
                          <a:gd name="T22" fmla="*/ 262 w 304"/>
                          <a:gd name="T23" fmla="*/ 146 h 566"/>
                          <a:gd name="T24" fmla="*/ 223 w 304"/>
                          <a:gd name="T25" fmla="*/ 181 h 566"/>
                          <a:gd name="T26" fmla="*/ 201 w 304"/>
                          <a:gd name="T27" fmla="*/ 215 h 566"/>
                          <a:gd name="T28" fmla="*/ 194 w 304"/>
                          <a:gd name="T29" fmla="*/ 240 h 566"/>
                          <a:gd name="T30" fmla="*/ 194 w 304"/>
                          <a:gd name="T31" fmla="*/ 260 h 566"/>
                          <a:gd name="T32" fmla="*/ 205 w 304"/>
                          <a:gd name="T33" fmla="*/ 295 h 566"/>
                          <a:gd name="T34" fmla="*/ 230 w 304"/>
                          <a:gd name="T35" fmla="*/ 344 h 566"/>
                          <a:gd name="T36" fmla="*/ 247 w 304"/>
                          <a:gd name="T37" fmla="*/ 399 h 566"/>
                          <a:gd name="T38" fmla="*/ 251 w 304"/>
                          <a:gd name="T39" fmla="*/ 438 h 566"/>
                          <a:gd name="T40" fmla="*/ 244 w 304"/>
                          <a:gd name="T41" fmla="*/ 479 h 566"/>
                          <a:gd name="T42" fmla="*/ 233 w 304"/>
                          <a:gd name="T43" fmla="*/ 510 h 566"/>
                          <a:gd name="T44" fmla="*/ 201 w 304"/>
                          <a:gd name="T45" fmla="*/ 545 h 566"/>
                          <a:gd name="T46" fmla="*/ 173 w 304"/>
                          <a:gd name="T47" fmla="*/ 559 h 566"/>
                          <a:gd name="T48" fmla="*/ 141 w 304"/>
                          <a:gd name="T49" fmla="*/ 566 h 566"/>
                          <a:gd name="T50" fmla="*/ 113 w 304"/>
                          <a:gd name="T51" fmla="*/ 563 h 566"/>
                          <a:gd name="T52" fmla="*/ 92 w 304"/>
                          <a:gd name="T53" fmla="*/ 549 h 566"/>
                          <a:gd name="T54" fmla="*/ 67 w 304"/>
                          <a:gd name="T55" fmla="*/ 521 h 566"/>
                          <a:gd name="T56" fmla="*/ 42 w 304"/>
                          <a:gd name="T57" fmla="*/ 472 h 566"/>
                          <a:gd name="T58" fmla="*/ 14 w 304"/>
                          <a:gd name="T59" fmla="*/ 392 h 566"/>
                          <a:gd name="T60" fmla="*/ 4 w 304"/>
                          <a:gd name="T61" fmla="*/ 333 h 566"/>
                          <a:gd name="T62" fmla="*/ 0 w 304"/>
                          <a:gd name="T63" fmla="*/ 257 h 566"/>
                          <a:gd name="T64" fmla="*/ 0 w 304"/>
                          <a:gd name="T65" fmla="*/ 222 h 566"/>
                          <a:gd name="T66" fmla="*/ 7 w 304"/>
                          <a:gd name="T67" fmla="*/ 174 h 56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304"/>
                          <a:gd name="T103" fmla="*/ 0 h 566"/>
                          <a:gd name="T104" fmla="*/ 304 w 304"/>
                          <a:gd name="T105" fmla="*/ 566 h 566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304" h="566">
                            <a:moveTo>
                              <a:pt x="7" y="174"/>
                            </a:moveTo>
                            <a:lnTo>
                              <a:pt x="18" y="122"/>
                            </a:lnTo>
                            <a:lnTo>
                              <a:pt x="42" y="83"/>
                            </a:lnTo>
                            <a:lnTo>
                              <a:pt x="81" y="45"/>
                            </a:lnTo>
                            <a:lnTo>
                              <a:pt x="148" y="7"/>
                            </a:lnTo>
                            <a:lnTo>
                              <a:pt x="205" y="0"/>
                            </a:lnTo>
                            <a:lnTo>
                              <a:pt x="255" y="10"/>
                            </a:lnTo>
                            <a:lnTo>
                              <a:pt x="290" y="31"/>
                            </a:lnTo>
                            <a:lnTo>
                              <a:pt x="304" y="59"/>
                            </a:lnTo>
                            <a:lnTo>
                              <a:pt x="304" y="87"/>
                            </a:lnTo>
                            <a:lnTo>
                              <a:pt x="290" y="118"/>
                            </a:lnTo>
                            <a:lnTo>
                              <a:pt x="262" y="146"/>
                            </a:lnTo>
                            <a:lnTo>
                              <a:pt x="223" y="181"/>
                            </a:lnTo>
                            <a:lnTo>
                              <a:pt x="201" y="215"/>
                            </a:lnTo>
                            <a:lnTo>
                              <a:pt x="194" y="240"/>
                            </a:lnTo>
                            <a:lnTo>
                              <a:pt x="194" y="260"/>
                            </a:lnTo>
                            <a:lnTo>
                              <a:pt x="205" y="295"/>
                            </a:lnTo>
                            <a:lnTo>
                              <a:pt x="230" y="344"/>
                            </a:lnTo>
                            <a:lnTo>
                              <a:pt x="247" y="399"/>
                            </a:lnTo>
                            <a:lnTo>
                              <a:pt x="251" y="438"/>
                            </a:lnTo>
                            <a:lnTo>
                              <a:pt x="244" y="479"/>
                            </a:lnTo>
                            <a:lnTo>
                              <a:pt x="233" y="510"/>
                            </a:lnTo>
                            <a:lnTo>
                              <a:pt x="201" y="545"/>
                            </a:lnTo>
                            <a:lnTo>
                              <a:pt x="173" y="559"/>
                            </a:lnTo>
                            <a:lnTo>
                              <a:pt x="141" y="566"/>
                            </a:lnTo>
                            <a:lnTo>
                              <a:pt x="113" y="563"/>
                            </a:lnTo>
                            <a:lnTo>
                              <a:pt x="92" y="549"/>
                            </a:lnTo>
                            <a:lnTo>
                              <a:pt x="67" y="521"/>
                            </a:lnTo>
                            <a:lnTo>
                              <a:pt x="42" y="472"/>
                            </a:lnTo>
                            <a:lnTo>
                              <a:pt x="14" y="392"/>
                            </a:lnTo>
                            <a:lnTo>
                              <a:pt x="4" y="333"/>
                            </a:lnTo>
                            <a:lnTo>
                              <a:pt x="0" y="257"/>
                            </a:lnTo>
                            <a:lnTo>
                              <a:pt x="0" y="222"/>
                            </a:lnTo>
                            <a:lnTo>
                              <a:pt x="7" y="174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>
                          <a:spcBef>
                            <a:spcPct val="50000"/>
                          </a:spcBef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21543" name="Freeform 7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151" y="1620"/>
                        <a:ext cx="248" cy="571"/>
                      </a:xfrm>
                      <a:custGeom>
                        <a:avLst/>
                        <a:gdLst>
                          <a:gd name="T0" fmla="*/ 25 w 249"/>
                          <a:gd name="T1" fmla="*/ 65 h 572"/>
                          <a:gd name="T2" fmla="*/ 7 w 249"/>
                          <a:gd name="T3" fmla="*/ 44 h 572"/>
                          <a:gd name="T4" fmla="*/ 0 w 249"/>
                          <a:gd name="T5" fmla="*/ 27 h 572"/>
                          <a:gd name="T6" fmla="*/ 11 w 249"/>
                          <a:gd name="T7" fmla="*/ 7 h 572"/>
                          <a:gd name="T8" fmla="*/ 28 w 249"/>
                          <a:gd name="T9" fmla="*/ 0 h 572"/>
                          <a:gd name="T10" fmla="*/ 60 w 249"/>
                          <a:gd name="T11" fmla="*/ 0 h 572"/>
                          <a:gd name="T12" fmla="*/ 96 w 249"/>
                          <a:gd name="T13" fmla="*/ 24 h 572"/>
                          <a:gd name="T14" fmla="*/ 132 w 249"/>
                          <a:gd name="T15" fmla="*/ 61 h 572"/>
                          <a:gd name="T16" fmla="*/ 192 w 249"/>
                          <a:gd name="T17" fmla="*/ 140 h 572"/>
                          <a:gd name="T18" fmla="*/ 231 w 249"/>
                          <a:gd name="T19" fmla="*/ 204 h 572"/>
                          <a:gd name="T20" fmla="*/ 249 w 249"/>
                          <a:gd name="T21" fmla="*/ 255 h 572"/>
                          <a:gd name="T22" fmla="*/ 245 w 249"/>
                          <a:gd name="T23" fmla="*/ 283 h 572"/>
                          <a:gd name="T24" fmla="*/ 224 w 249"/>
                          <a:gd name="T25" fmla="*/ 320 h 572"/>
                          <a:gd name="T26" fmla="*/ 181 w 249"/>
                          <a:gd name="T27" fmla="*/ 347 h 572"/>
                          <a:gd name="T28" fmla="*/ 110 w 249"/>
                          <a:gd name="T29" fmla="*/ 371 h 572"/>
                          <a:gd name="T30" fmla="*/ 75 w 249"/>
                          <a:gd name="T31" fmla="*/ 395 h 572"/>
                          <a:gd name="T32" fmla="*/ 60 w 249"/>
                          <a:gd name="T33" fmla="*/ 415 h 572"/>
                          <a:gd name="T34" fmla="*/ 68 w 249"/>
                          <a:gd name="T35" fmla="*/ 436 h 572"/>
                          <a:gd name="T36" fmla="*/ 107 w 249"/>
                          <a:gd name="T37" fmla="*/ 456 h 572"/>
                          <a:gd name="T38" fmla="*/ 139 w 249"/>
                          <a:gd name="T39" fmla="*/ 497 h 572"/>
                          <a:gd name="T40" fmla="*/ 153 w 249"/>
                          <a:gd name="T41" fmla="*/ 538 h 572"/>
                          <a:gd name="T42" fmla="*/ 149 w 249"/>
                          <a:gd name="T43" fmla="*/ 558 h 572"/>
                          <a:gd name="T44" fmla="*/ 117 w 249"/>
                          <a:gd name="T45" fmla="*/ 572 h 572"/>
                          <a:gd name="T46" fmla="*/ 107 w 249"/>
                          <a:gd name="T47" fmla="*/ 572 h 572"/>
                          <a:gd name="T48" fmla="*/ 92 w 249"/>
                          <a:gd name="T49" fmla="*/ 535 h 572"/>
                          <a:gd name="T50" fmla="*/ 85 w 249"/>
                          <a:gd name="T51" fmla="*/ 494 h 572"/>
                          <a:gd name="T52" fmla="*/ 64 w 249"/>
                          <a:gd name="T53" fmla="*/ 463 h 572"/>
                          <a:gd name="T54" fmla="*/ 32 w 249"/>
                          <a:gd name="T55" fmla="*/ 446 h 572"/>
                          <a:gd name="T56" fmla="*/ 21 w 249"/>
                          <a:gd name="T57" fmla="*/ 426 h 572"/>
                          <a:gd name="T58" fmla="*/ 25 w 249"/>
                          <a:gd name="T59" fmla="*/ 405 h 572"/>
                          <a:gd name="T60" fmla="*/ 53 w 249"/>
                          <a:gd name="T61" fmla="*/ 371 h 572"/>
                          <a:gd name="T62" fmla="*/ 107 w 249"/>
                          <a:gd name="T63" fmla="*/ 351 h 572"/>
                          <a:gd name="T64" fmla="*/ 157 w 249"/>
                          <a:gd name="T65" fmla="*/ 320 h 572"/>
                          <a:gd name="T66" fmla="*/ 196 w 249"/>
                          <a:gd name="T67" fmla="*/ 286 h 572"/>
                          <a:gd name="T68" fmla="*/ 210 w 249"/>
                          <a:gd name="T69" fmla="*/ 252 h 572"/>
                          <a:gd name="T70" fmla="*/ 206 w 249"/>
                          <a:gd name="T71" fmla="*/ 238 h 572"/>
                          <a:gd name="T72" fmla="*/ 189 w 249"/>
                          <a:gd name="T73" fmla="*/ 208 h 572"/>
                          <a:gd name="T74" fmla="*/ 157 w 249"/>
                          <a:gd name="T75" fmla="*/ 163 h 572"/>
                          <a:gd name="T76" fmla="*/ 121 w 249"/>
                          <a:gd name="T77" fmla="*/ 136 h 572"/>
                          <a:gd name="T78" fmla="*/ 82 w 249"/>
                          <a:gd name="T79" fmla="*/ 106 h 572"/>
                          <a:gd name="T80" fmla="*/ 53 w 249"/>
                          <a:gd name="T81" fmla="*/ 89 h 572"/>
                          <a:gd name="T82" fmla="*/ 25 w 249"/>
                          <a:gd name="T83" fmla="*/ 65 h 572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249"/>
                          <a:gd name="T127" fmla="*/ 0 h 572"/>
                          <a:gd name="T128" fmla="*/ 249 w 249"/>
                          <a:gd name="T129" fmla="*/ 572 h 572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249" h="572">
                            <a:moveTo>
                              <a:pt x="25" y="65"/>
                            </a:moveTo>
                            <a:lnTo>
                              <a:pt x="7" y="44"/>
                            </a:lnTo>
                            <a:lnTo>
                              <a:pt x="0" y="27"/>
                            </a:lnTo>
                            <a:lnTo>
                              <a:pt x="11" y="7"/>
                            </a:lnTo>
                            <a:lnTo>
                              <a:pt x="28" y="0"/>
                            </a:lnTo>
                            <a:lnTo>
                              <a:pt x="60" y="0"/>
                            </a:lnTo>
                            <a:lnTo>
                              <a:pt x="96" y="24"/>
                            </a:lnTo>
                            <a:lnTo>
                              <a:pt x="132" y="61"/>
                            </a:lnTo>
                            <a:lnTo>
                              <a:pt x="192" y="140"/>
                            </a:lnTo>
                            <a:lnTo>
                              <a:pt x="231" y="204"/>
                            </a:lnTo>
                            <a:lnTo>
                              <a:pt x="249" y="255"/>
                            </a:lnTo>
                            <a:lnTo>
                              <a:pt x="245" y="283"/>
                            </a:lnTo>
                            <a:lnTo>
                              <a:pt x="224" y="320"/>
                            </a:lnTo>
                            <a:lnTo>
                              <a:pt x="181" y="347"/>
                            </a:lnTo>
                            <a:lnTo>
                              <a:pt x="110" y="371"/>
                            </a:lnTo>
                            <a:lnTo>
                              <a:pt x="75" y="395"/>
                            </a:lnTo>
                            <a:lnTo>
                              <a:pt x="60" y="415"/>
                            </a:lnTo>
                            <a:lnTo>
                              <a:pt x="68" y="436"/>
                            </a:lnTo>
                            <a:lnTo>
                              <a:pt x="107" y="456"/>
                            </a:lnTo>
                            <a:lnTo>
                              <a:pt x="139" y="497"/>
                            </a:lnTo>
                            <a:lnTo>
                              <a:pt x="153" y="538"/>
                            </a:lnTo>
                            <a:lnTo>
                              <a:pt x="149" y="558"/>
                            </a:lnTo>
                            <a:lnTo>
                              <a:pt x="117" y="572"/>
                            </a:lnTo>
                            <a:lnTo>
                              <a:pt x="107" y="572"/>
                            </a:lnTo>
                            <a:lnTo>
                              <a:pt x="92" y="535"/>
                            </a:lnTo>
                            <a:lnTo>
                              <a:pt x="85" y="494"/>
                            </a:lnTo>
                            <a:lnTo>
                              <a:pt x="64" y="463"/>
                            </a:lnTo>
                            <a:lnTo>
                              <a:pt x="32" y="446"/>
                            </a:lnTo>
                            <a:lnTo>
                              <a:pt x="21" y="426"/>
                            </a:lnTo>
                            <a:lnTo>
                              <a:pt x="25" y="405"/>
                            </a:lnTo>
                            <a:lnTo>
                              <a:pt x="53" y="371"/>
                            </a:lnTo>
                            <a:lnTo>
                              <a:pt x="107" y="351"/>
                            </a:lnTo>
                            <a:lnTo>
                              <a:pt x="157" y="320"/>
                            </a:lnTo>
                            <a:lnTo>
                              <a:pt x="196" y="286"/>
                            </a:lnTo>
                            <a:lnTo>
                              <a:pt x="210" y="252"/>
                            </a:lnTo>
                            <a:lnTo>
                              <a:pt x="206" y="238"/>
                            </a:lnTo>
                            <a:lnTo>
                              <a:pt x="189" y="208"/>
                            </a:lnTo>
                            <a:lnTo>
                              <a:pt x="157" y="163"/>
                            </a:lnTo>
                            <a:lnTo>
                              <a:pt x="121" y="136"/>
                            </a:lnTo>
                            <a:lnTo>
                              <a:pt x="82" y="106"/>
                            </a:lnTo>
                            <a:lnTo>
                              <a:pt x="53" y="89"/>
                            </a:lnTo>
                            <a:lnTo>
                              <a:pt x="25" y="65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>
                          <a:spcBef>
                            <a:spcPct val="50000"/>
                          </a:spcBef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21544" name="Freeform 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446" y="1582"/>
                        <a:ext cx="364" cy="499"/>
                      </a:xfrm>
                      <a:custGeom>
                        <a:avLst/>
                        <a:gdLst>
                          <a:gd name="T0" fmla="*/ 151 w 362"/>
                          <a:gd name="T1" fmla="*/ 35 h 499"/>
                          <a:gd name="T2" fmla="*/ 221 w 362"/>
                          <a:gd name="T3" fmla="*/ 0 h 499"/>
                          <a:gd name="T4" fmla="*/ 281 w 362"/>
                          <a:gd name="T5" fmla="*/ 0 h 499"/>
                          <a:gd name="T6" fmla="*/ 344 w 362"/>
                          <a:gd name="T7" fmla="*/ 14 h 499"/>
                          <a:gd name="T8" fmla="*/ 362 w 362"/>
                          <a:gd name="T9" fmla="*/ 35 h 499"/>
                          <a:gd name="T10" fmla="*/ 351 w 362"/>
                          <a:gd name="T11" fmla="*/ 59 h 499"/>
                          <a:gd name="T12" fmla="*/ 334 w 362"/>
                          <a:gd name="T13" fmla="*/ 91 h 499"/>
                          <a:gd name="T14" fmla="*/ 302 w 362"/>
                          <a:gd name="T15" fmla="*/ 87 h 499"/>
                          <a:gd name="T16" fmla="*/ 274 w 362"/>
                          <a:gd name="T17" fmla="*/ 77 h 499"/>
                          <a:gd name="T18" fmla="*/ 253 w 362"/>
                          <a:gd name="T19" fmla="*/ 63 h 499"/>
                          <a:gd name="T20" fmla="*/ 232 w 362"/>
                          <a:gd name="T21" fmla="*/ 59 h 499"/>
                          <a:gd name="T22" fmla="*/ 193 w 362"/>
                          <a:gd name="T23" fmla="*/ 70 h 499"/>
                          <a:gd name="T24" fmla="*/ 137 w 362"/>
                          <a:gd name="T25" fmla="*/ 94 h 499"/>
                          <a:gd name="T26" fmla="*/ 91 w 362"/>
                          <a:gd name="T27" fmla="*/ 136 h 499"/>
                          <a:gd name="T28" fmla="*/ 70 w 362"/>
                          <a:gd name="T29" fmla="*/ 164 h 499"/>
                          <a:gd name="T30" fmla="*/ 60 w 362"/>
                          <a:gd name="T31" fmla="*/ 185 h 499"/>
                          <a:gd name="T32" fmla="*/ 60 w 362"/>
                          <a:gd name="T33" fmla="*/ 202 h 499"/>
                          <a:gd name="T34" fmla="*/ 74 w 362"/>
                          <a:gd name="T35" fmla="*/ 220 h 499"/>
                          <a:gd name="T36" fmla="*/ 116 w 362"/>
                          <a:gd name="T37" fmla="*/ 248 h 499"/>
                          <a:gd name="T38" fmla="*/ 155 w 362"/>
                          <a:gd name="T39" fmla="*/ 286 h 499"/>
                          <a:gd name="T40" fmla="*/ 179 w 362"/>
                          <a:gd name="T41" fmla="*/ 325 h 499"/>
                          <a:gd name="T42" fmla="*/ 193 w 362"/>
                          <a:gd name="T43" fmla="*/ 352 h 499"/>
                          <a:gd name="T44" fmla="*/ 186 w 362"/>
                          <a:gd name="T45" fmla="*/ 370 h 499"/>
                          <a:gd name="T46" fmla="*/ 169 w 362"/>
                          <a:gd name="T47" fmla="*/ 387 h 499"/>
                          <a:gd name="T48" fmla="*/ 134 w 362"/>
                          <a:gd name="T49" fmla="*/ 398 h 499"/>
                          <a:gd name="T50" fmla="*/ 95 w 362"/>
                          <a:gd name="T51" fmla="*/ 412 h 499"/>
                          <a:gd name="T52" fmla="*/ 77 w 362"/>
                          <a:gd name="T53" fmla="*/ 433 h 499"/>
                          <a:gd name="T54" fmla="*/ 81 w 362"/>
                          <a:gd name="T55" fmla="*/ 468 h 499"/>
                          <a:gd name="T56" fmla="*/ 53 w 362"/>
                          <a:gd name="T57" fmla="*/ 499 h 499"/>
                          <a:gd name="T58" fmla="*/ 39 w 362"/>
                          <a:gd name="T59" fmla="*/ 489 h 499"/>
                          <a:gd name="T60" fmla="*/ 42 w 362"/>
                          <a:gd name="T61" fmla="*/ 429 h 499"/>
                          <a:gd name="T62" fmla="*/ 67 w 362"/>
                          <a:gd name="T63" fmla="*/ 398 h 499"/>
                          <a:gd name="T64" fmla="*/ 102 w 362"/>
                          <a:gd name="T65" fmla="*/ 373 h 499"/>
                          <a:gd name="T66" fmla="*/ 137 w 362"/>
                          <a:gd name="T67" fmla="*/ 359 h 499"/>
                          <a:gd name="T68" fmla="*/ 155 w 362"/>
                          <a:gd name="T69" fmla="*/ 352 h 499"/>
                          <a:gd name="T70" fmla="*/ 158 w 362"/>
                          <a:gd name="T71" fmla="*/ 342 h 499"/>
                          <a:gd name="T72" fmla="*/ 148 w 362"/>
                          <a:gd name="T73" fmla="*/ 325 h 499"/>
                          <a:gd name="T74" fmla="*/ 112 w 362"/>
                          <a:gd name="T75" fmla="*/ 290 h 499"/>
                          <a:gd name="T76" fmla="*/ 70 w 362"/>
                          <a:gd name="T77" fmla="*/ 262 h 499"/>
                          <a:gd name="T78" fmla="*/ 35 w 362"/>
                          <a:gd name="T79" fmla="*/ 241 h 499"/>
                          <a:gd name="T80" fmla="*/ 7 w 362"/>
                          <a:gd name="T81" fmla="*/ 220 h 499"/>
                          <a:gd name="T82" fmla="*/ 0 w 362"/>
                          <a:gd name="T83" fmla="*/ 195 h 499"/>
                          <a:gd name="T84" fmla="*/ 18 w 362"/>
                          <a:gd name="T85" fmla="*/ 157 h 499"/>
                          <a:gd name="T86" fmla="*/ 56 w 362"/>
                          <a:gd name="T87" fmla="*/ 108 h 499"/>
                          <a:gd name="T88" fmla="*/ 95 w 362"/>
                          <a:gd name="T89" fmla="*/ 70 h 499"/>
                          <a:gd name="T90" fmla="*/ 123 w 362"/>
                          <a:gd name="T91" fmla="*/ 52 h 499"/>
                          <a:gd name="T92" fmla="*/ 151 w 362"/>
                          <a:gd name="T93" fmla="*/ 35 h 499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362"/>
                          <a:gd name="T142" fmla="*/ 0 h 499"/>
                          <a:gd name="T143" fmla="*/ 362 w 362"/>
                          <a:gd name="T144" fmla="*/ 499 h 499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362" h="499">
                            <a:moveTo>
                              <a:pt x="151" y="35"/>
                            </a:moveTo>
                            <a:lnTo>
                              <a:pt x="221" y="0"/>
                            </a:lnTo>
                            <a:lnTo>
                              <a:pt x="281" y="0"/>
                            </a:lnTo>
                            <a:lnTo>
                              <a:pt x="344" y="14"/>
                            </a:lnTo>
                            <a:lnTo>
                              <a:pt x="362" y="35"/>
                            </a:lnTo>
                            <a:lnTo>
                              <a:pt x="351" y="59"/>
                            </a:lnTo>
                            <a:lnTo>
                              <a:pt x="334" y="91"/>
                            </a:lnTo>
                            <a:lnTo>
                              <a:pt x="302" y="87"/>
                            </a:lnTo>
                            <a:lnTo>
                              <a:pt x="274" y="77"/>
                            </a:lnTo>
                            <a:lnTo>
                              <a:pt x="253" y="63"/>
                            </a:lnTo>
                            <a:lnTo>
                              <a:pt x="232" y="59"/>
                            </a:lnTo>
                            <a:lnTo>
                              <a:pt x="193" y="70"/>
                            </a:lnTo>
                            <a:lnTo>
                              <a:pt x="137" y="94"/>
                            </a:lnTo>
                            <a:lnTo>
                              <a:pt x="91" y="136"/>
                            </a:lnTo>
                            <a:lnTo>
                              <a:pt x="70" y="164"/>
                            </a:lnTo>
                            <a:lnTo>
                              <a:pt x="60" y="185"/>
                            </a:lnTo>
                            <a:lnTo>
                              <a:pt x="60" y="202"/>
                            </a:lnTo>
                            <a:lnTo>
                              <a:pt x="74" y="220"/>
                            </a:lnTo>
                            <a:lnTo>
                              <a:pt x="116" y="248"/>
                            </a:lnTo>
                            <a:lnTo>
                              <a:pt x="155" y="286"/>
                            </a:lnTo>
                            <a:lnTo>
                              <a:pt x="179" y="325"/>
                            </a:lnTo>
                            <a:lnTo>
                              <a:pt x="193" y="352"/>
                            </a:lnTo>
                            <a:lnTo>
                              <a:pt x="186" y="370"/>
                            </a:lnTo>
                            <a:lnTo>
                              <a:pt x="169" y="387"/>
                            </a:lnTo>
                            <a:lnTo>
                              <a:pt x="134" y="398"/>
                            </a:lnTo>
                            <a:lnTo>
                              <a:pt x="95" y="412"/>
                            </a:lnTo>
                            <a:lnTo>
                              <a:pt x="77" y="433"/>
                            </a:lnTo>
                            <a:lnTo>
                              <a:pt x="81" y="468"/>
                            </a:lnTo>
                            <a:lnTo>
                              <a:pt x="53" y="499"/>
                            </a:lnTo>
                            <a:lnTo>
                              <a:pt x="39" y="489"/>
                            </a:lnTo>
                            <a:lnTo>
                              <a:pt x="42" y="429"/>
                            </a:lnTo>
                            <a:lnTo>
                              <a:pt x="67" y="398"/>
                            </a:lnTo>
                            <a:lnTo>
                              <a:pt x="102" y="373"/>
                            </a:lnTo>
                            <a:lnTo>
                              <a:pt x="137" y="359"/>
                            </a:lnTo>
                            <a:lnTo>
                              <a:pt x="155" y="352"/>
                            </a:lnTo>
                            <a:lnTo>
                              <a:pt x="158" y="342"/>
                            </a:lnTo>
                            <a:lnTo>
                              <a:pt x="148" y="325"/>
                            </a:lnTo>
                            <a:lnTo>
                              <a:pt x="112" y="290"/>
                            </a:lnTo>
                            <a:lnTo>
                              <a:pt x="70" y="262"/>
                            </a:lnTo>
                            <a:lnTo>
                              <a:pt x="35" y="241"/>
                            </a:lnTo>
                            <a:lnTo>
                              <a:pt x="7" y="220"/>
                            </a:lnTo>
                            <a:lnTo>
                              <a:pt x="0" y="195"/>
                            </a:lnTo>
                            <a:lnTo>
                              <a:pt x="18" y="157"/>
                            </a:lnTo>
                            <a:lnTo>
                              <a:pt x="56" y="108"/>
                            </a:lnTo>
                            <a:lnTo>
                              <a:pt x="95" y="70"/>
                            </a:lnTo>
                            <a:lnTo>
                              <a:pt x="123" y="52"/>
                            </a:lnTo>
                            <a:lnTo>
                              <a:pt x="151" y="35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>
                          <a:spcBef>
                            <a:spcPct val="50000"/>
                          </a:spcBef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21545" name="Freeform 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377" y="2005"/>
                        <a:ext cx="229" cy="844"/>
                      </a:xfrm>
                      <a:custGeom>
                        <a:avLst/>
                        <a:gdLst>
                          <a:gd name="T0" fmla="*/ 132 w 229"/>
                          <a:gd name="T1" fmla="*/ 69 h 840"/>
                          <a:gd name="T2" fmla="*/ 136 w 229"/>
                          <a:gd name="T3" fmla="*/ 21 h 840"/>
                          <a:gd name="T4" fmla="*/ 168 w 229"/>
                          <a:gd name="T5" fmla="*/ 0 h 840"/>
                          <a:gd name="T6" fmla="*/ 204 w 229"/>
                          <a:gd name="T7" fmla="*/ 3 h 840"/>
                          <a:gd name="T8" fmla="*/ 225 w 229"/>
                          <a:gd name="T9" fmla="*/ 21 h 840"/>
                          <a:gd name="T10" fmla="*/ 229 w 229"/>
                          <a:gd name="T11" fmla="*/ 90 h 840"/>
                          <a:gd name="T12" fmla="*/ 218 w 229"/>
                          <a:gd name="T13" fmla="*/ 266 h 840"/>
                          <a:gd name="T14" fmla="*/ 204 w 229"/>
                          <a:gd name="T15" fmla="*/ 373 h 840"/>
                          <a:gd name="T16" fmla="*/ 222 w 229"/>
                          <a:gd name="T17" fmla="*/ 460 h 840"/>
                          <a:gd name="T18" fmla="*/ 225 w 229"/>
                          <a:gd name="T19" fmla="*/ 546 h 840"/>
                          <a:gd name="T20" fmla="*/ 215 w 229"/>
                          <a:gd name="T21" fmla="*/ 633 h 840"/>
                          <a:gd name="T22" fmla="*/ 197 w 229"/>
                          <a:gd name="T23" fmla="*/ 743 h 840"/>
                          <a:gd name="T24" fmla="*/ 204 w 229"/>
                          <a:gd name="T25" fmla="*/ 802 h 840"/>
                          <a:gd name="T26" fmla="*/ 186 w 229"/>
                          <a:gd name="T27" fmla="*/ 812 h 840"/>
                          <a:gd name="T28" fmla="*/ 72 w 229"/>
                          <a:gd name="T29" fmla="*/ 833 h 840"/>
                          <a:gd name="T30" fmla="*/ 43 w 229"/>
                          <a:gd name="T31" fmla="*/ 840 h 840"/>
                          <a:gd name="T32" fmla="*/ 0 w 229"/>
                          <a:gd name="T33" fmla="*/ 816 h 840"/>
                          <a:gd name="T34" fmla="*/ 0 w 229"/>
                          <a:gd name="T35" fmla="*/ 802 h 840"/>
                          <a:gd name="T36" fmla="*/ 125 w 229"/>
                          <a:gd name="T37" fmla="*/ 795 h 840"/>
                          <a:gd name="T38" fmla="*/ 168 w 229"/>
                          <a:gd name="T39" fmla="*/ 778 h 840"/>
                          <a:gd name="T40" fmla="*/ 172 w 229"/>
                          <a:gd name="T41" fmla="*/ 740 h 840"/>
                          <a:gd name="T42" fmla="*/ 175 w 229"/>
                          <a:gd name="T43" fmla="*/ 622 h 840"/>
                          <a:gd name="T44" fmla="*/ 165 w 229"/>
                          <a:gd name="T45" fmla="*/ 525 h 840"/>
                          <a:gd name="T46" fmla="*/ 154 w 229"/>
                          <a:gd name="T47" fmla="*/ 408 h 840"/>
                          <a:gd name="T48" fmla="*/ 157 w 229"/>
                          <a:gd name="T49" fmla="*/ 335 h 840"/>
                          <a:gd name="T50" fmla="*/ 165 w 229"/>
                          <a:gd name="T51" fmla="*/ 242 h 840"/>
                          <a:gd name="T52" fmla="*/ 147 w 229"/>
                          <a:gd name="T53" fmla="*/ 152 h 840"/>
                          <a:gd name="T54" fmla="*/ 132 w 229"/>
                          <a:gd name="T55" fmla="*/ 69 h 840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w 229"/>
                          <a:gd name="T85" fmla="*/ 0 h 840"/>
                          <a:gd name="T86" fmla="*/ 229 w 229"/>
                          <a:gd name="T87" fmla="*/ 840 h 840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T84" t="T85" r="T86" b="T87"/>
                        <a:pathLst>
                          <a:path w="229" h="840">
                            <a:moveTo>
                              <a:pt x="132" y="69"/>
                            </a:moveTo>
                            <a:lnTo>
                              <a:pt x="136" y="21"/>
                            </a:lnTo>
                            <a:lnTo>
                              <a:pt x="168" y="0"/>
                            </a:lnTo>
                            <a:lnTo>
                              <a:pt x="204" y="3"/>
                            </a:lnTo>
                            <a:lnTo>
                              <a:pt x="225" y="21"/>
                            </a:lnTo>
                            <a:lnTo>
                              <a:pt x="229" y="90"/>
                            </a:lnTo>
                            <a:lnTo>
                              <a:pt x="218" y="266"/>
                            </a:lnTo>
                            <a:lnTo>
                              <a:pt x="204" y="373"/>
                            </a:lnTo>
                            <a:lnTo>
                              <a:pt x="222" y="460"/>
                            </a:lnTo>
                            <a:lnTo>
                              <a:pt x="225" y="546"/>
                            </a:lnTo>
                            <a:lnTo>
                              <a:pt x="215" y="633"/>
                            </a:lnTo>
                            <a:lnTo>
                              <a:pt x="197" y="743"/>
                            </a:lnTo>
                            <a:lnTo>
                              <a:pt x="204" y="802"/>
                            </a:lnTo>
                            <a:lnTo>
                              <a:pt x="186" y="812"/>
                            </a:lnTo>
                            <a:lnTo>
                              <a:pt x="72" y="833"/>
                            </a:lnTo>
                            <a:lnTo>
                              <a:pt x="43" y="840"/>
                            </a:lnTo>
                            <a:lnTo>
                              <a:pt x="0" y="816"/>
                            </a:lnTo>
                            <a:lnTo>
                              <a:pt x="0" y="802"/>
                            </a:lnTo>
                            <a:lnTo>
                              <a:pt x="125" y="795"/>
                            </a:lnTo>
                            <a:lnTo>
                              <a:pt x="168" y="778"/>
                            </a:lnTo>
                            <a:lnTo>
                              <a:pt x="172" y="740"/>
                            </a:lnTo>
                            <a:lnTo>
                              <a:pt x="175" y="622"/>
                            </a:lnTo>
                            <a:lnTo>
                              <a:pt x="165" y="525"/>
                            </a:lnTo>
                            <a:lnTo>
                              <a:pt x="154" y="408"/>
                            </a:lnTo>
                            <a:lnTo>
                              <a:pt x="157" y="335"/>
                            </a:lnTo>
                            <a:lnTo>
                              <a:pt x="165" y="242"/>
                            </a:lnTo>
                            <a:lnTo>
                              <a:pt x="147" y="152"/>
                            </a:lnTo>
                            <a:lnTo>
                              <a:pt x="132" y="69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>
                          <a:spcBef>
                            <a:spcPct val="50000"/>
                          </a:spcBef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21546" name="Freeform 1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390" y="2034"/>
                        <a:ext cx="447" cy="657"/>
                      </a:xfrm>
                      <a:custGeom>
                        <a:avLst/>
                        <a:gdLst>
                          <a:gd name="T0" fmla="*/ 212 w 447"/>
                          <a:gd name="T1" fmla="*/ 268 h 658"/>
                          <a:gd name="T2" fmla="*/ 212 w 447"/>
                          <a:gd name="T3" fmla="*/ 233 h 658"/>
                          <a:gd name="T4" fmla="*/ 230 w 447"/>
                          <a:gd name="T5" fmla="*/ 174 h 658"/>
                          <a:gd name="T6" fmla="*/ 284 w 447"/>
                          <a:gd name="T7" fmla="*/ 80 h 658"/>
                          <a:gd name="T8" fmla="*/ 370 w 447"/>
                          <a:gd name="T9" fmla="*/ 0 h 658"/>
                          <a:gd name="T10" fmla="*/ 424 w 447"/>
                          <a:gd name="T11" fmla="*/ 0 h 658"/>
                          <a:gd name="T12" fmla="*/ 447 w 447"/>
                          <a:gd name="T13" fmla="*/ 38 h 658"/>
                          <a:gd name="T14" fmla="*/ 415 w 447"/>
                          <a:gd name="T15" fmla="*/ 91 h 658"/>
                          <a:gd name="T16" fmla="*/ 348 w 447"/>
                          <a:gd name="T17" fmla="*/ 129 h 658"/>
                          <a:gd name="T18" fmla="*/ 307 w 447"/>
                          <a:gd name="T19" fmla="*/ 167 h 658"/>
                          <a:gd name="T20" fmla="*/ 266 w 447"/>
                          <a:gd name="T21" fmla="*/ 223 h 658"/>
                          <a:gd name="T22" fmla="*/ 257 w 447"/>
                          <a:gd name="T23" fmla="*/ 261 h 658"/>
                          <a:gd name="T24" fmla="*/ 262 w 447"/>
                          <a:gd name="T25" fmla="*/ 303 h 658"/>
                          <a:gd name="T26" fmla="*/ 284 w 447"/>
                          <a:gd name="T27" fmla="*/ 373 h 658"/>
                          <a:gd name="T28" fmla="*/ 289 w 447"/>
                          <a:gd name="T29" fmla="*/ 449 h 658"/>
                          <a:gd name="T30" fmla="*/ 280 w 447"/>
                          <a:gd name="T31" fmla="*/ 547 h 658"/>
                          <a:gd name="T32" fmla="*/ 257 w 447"/>
                          <a:gd name="T33" fmla="*/ 616 h 658"/>
                          <a:gd name="T34" fmla="*/ 217 w 447"/>
                          <a:gd name="T35" fmla="*/ 658 h 658"/>
                          <a:gd name="T36" fmla="*/ 190 w 447"/>
                          <a:gd name="T37" fmla="*/ 658 h 658"/>
                          <a:gd name="T38" fmla="*/ 104 w 447"/>
                          <a:gd name="T39" fmla="*/ 637 h 658"/>
                          <a:gd name="T40" fmla="*/ 27 w 447"/>
                          <a:gd name="T41" fmla="*/ 634 h 658"/>
                          <a:gd name="T42" fmla="*/ 0 w 447"/>
                          <a:gd name="T43" fmla="*/ 620 h 658"/>
                          <a:gd name="T44" fmla="*/ 50 w 447"/>
                          <a:gd name="T45" fmla="*/ 606 h 658"/>
                          <a:gd name="T46" fmla="*/ 131 w 447"/>
                          <a:gd name="T47" fmla="*/ 609 h 658"/>
                          <a:gd name="T48" fmla="*/ 181 w 447"/>
                          <a:gd name="T49" fmla="*/ 623 h 658"/>
                          <a:gd name="T50" fmla="*/ 212 w 447"/>
                          <a:gd name="T51" fmla="*/ 613 h 658"/>
                          <a:gd name="T52" fmla="*/ 244 w 447"/>
                          <a:gd name="T53" fmla="*/ 557 h 658"/>
                          <a:gd name="T54" fmla="*/ 248 w 447"/>
                          <a:gd name="T55" fmla="*/ 477 h 658"/>
                          <a:gd name="T56" fmla="*/ 239 w 447"/>
                          <a:gd name="T57" fmla="*/ 404 h 658"/>
                          <a:gd name="T58" fmla="*/ 212 w 447"/>
                          <a:gd name="T59" fmla="*/ 317 h 658"/>
                          <a:gd name="T60" fmla="*/ 212 w 447"/>
                          <a:gd name="T61" fmla="*/ 268 h 658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447"/>
                          <a:gd name="T94" fmla="*/ 0 h 658"/>
                          <a:gd name="T95" fmla="*/ 447 w 447"/>
                          <a:gd name="T96" fmla="*/ 658 h 658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447" h="658">
                            <a:moveTo>
                              <a:pt x="212" y="268"/>
                            </a:moveTo>
                            <a:lnTo>
                              <a:pt x="212" y="233"/>
                            </a:lnTo>
                            <a:lnTo>
                              <a:pt x="230" y="174"/>
                            </a:lnTo>
                            <a:lnTo>
                              <a:pt x="284" y="80"/>
                            </a:lnTo>
                            <a:lnTo>
                              <a:pt x="370" y="0"/>
                            </a:lnTo>
                            <a:lnTo>
                              <a:pt x="424" y="0"/>
                            </a:lnTo>
                            <a:lnTo>
                              <a:pt x="447" y="38"/>
                            </a:lnTo>
                            <a:lnTo>
                              <a:pt x="415" y="91"/>
                            </a:lnTo>
                            <a:lnTo>
                              <a:pt x="348" y="129"/>
                            </a:lnTo>
                            <a:lnTo>
                              <a:pt x="307" y="167"/>
                            </a:lnTo>
                            <a:lnTo>
                              <a:pt x="266" y="223"/>
                            </a:lnTo>
                            <a:lnTo>
                              <a:pt x="257" y="261"/>
                            </a:lnTo>
                            <a:lnTo>
                              <a:pt x="262" y="303"/>
                            </a:lnTo>
                            <a:lnTo>
                              <a:pt x="284" y="373"/>
                            </a:lnTo>
                            <a:lnTo>
                              <a:pt x="289" y="449"/>
                            </a:lnTo>
                            <a:lnTo>
                              <a:pt x="280" y="547"/>
                            </a:lnTo>
                            <a:lnTo>
                              <a:pt x="257" y="616"/>
                            </a:lnTo>
                            <a:lnTo>
                              <a:pt x="217" y="658"/>
                            </a:lnTo>
                            <a:lnTo>
                              <a:pt x="190" y="658"/>
                            </a:lnTo>
                            <a:lnTo>
                              <a:pt x="104" y="637"/>
                            </a:lnTo>
                            <a:lnTo>
                              <a:pt x="27" y="634"/>
                            </a:lnTo>
                            <a:lnTo>
                              <a:pt x="0" y="620"/>
                            </a:lnTo>
                            <a:lnTo>
                              <a:pt x="50" y="606"/>
                            </a:lnTo>
                            <a:lnTo>
                              <a:pt x="131" y="609"/>
                            </a:lnTo>
                            <a:lnTo>
                              <a:pt x="181" y="623"/>
                            </a:lnTo>
                            <a:lnTo>
                              <a:pt x="212" y="613"/>
                            </a:lnTo>
                            <a:lnTo>
                              <a:pt x="244" y="557"/>
                            </a:lnTo>
                            <a:lnTo>
                              <a:pt x="248" y="477"/>
                            </a:lnTo>
                            <a:lnTo>
                              <a:pt x="239" y="404"/>
                            </a:lnTo>
                            <a:lnTo>
                              <a:pt x="212" y="317"/>
                            </a:lnTo>
                            <a:lnTo>
                              <a:pt x="212" y="268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>
                          <a:spcBef>
                            <a:spcPct val="50000"/>
                          </a:spcBef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21547" name="Freeform 1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353" y="1223"/>
                        <a:ext cx="283" cy="328"/>
                      </a:xfrm>
                      <a:custGeom>
                        <a:avLst/>
                        <a:gdLst>
                          <a:gd name="T0" fmla="*/ 81 w 282"/>
                          <a:gd name="T1" fmla="*/ 137 h 326"/>
                          <a:gd name="T2" fmla="*/ 78 w 282"/>
                          <a:gd name="T3" fmla="*/ 84 h 326"/>
                          <a:gd name="T4" fmla="*/ 88 w 282"/>
                          <a:gd name="T5" fmla="*/ 35 h 326"/>
                          <a:gd name="T6" fmla="*/ 127 w 282"/>
                          <a:gd name="T7" fmla="*/ 7 h 326"/>
                          <a:gd name="T8" fmla="*/ 173 w 282"/>
                          <a:gd name="T9" fmla="*/ 0 h 326"/>
                          <a:gd name="T10" fmla="*/ 208 w 282"/>
                          <a:gd name="T11" fmla="*/ 4 h 326"/>
                          <a:gd name="T12" fmla="*/ 240 w 282"/>
                          <a:gd name="T13" fmla="*/ 25 h 326"/>
                          <a:gd name="T14" fmla="*/ 257 w 282"/>
                          <a:gd name="T15" fmla="*/ 60 h 326"/>
                          <a:gd name="T16" fmla="*/ 278 w 282"/>
                          <a:gd name="T17" fmla="*/ 130 h 326"/>
                          <a:gd name="T18" fmla="*/ 282 w 282"/>
                          <a:gd name="T19" fmla="*/ 207 h 326"/>
                          <a:gd name="T20" fmla="*/ 271 w 282"/>
                          <a:gd name="T21" fmla="*/ 263 h 326"/>
                          <a:gd name="T22" fmla="*/ 250 w 282"/>
                          <a:gd name="T23" fmla="*/ 298 h 326"/>
                          <a:gd name="T24" fmla="*/ 215 w 282"/>
                          <a:gd name="T25" fmla="*/ 319 h 326"/>
                          <a:gd name="T26" fmla="*/ 187 w 282"/>
                          <a:gd name="T27" fmla="*/ 326 h 326"/>
                          <a:gd name="T28" fmla="*/ 145 w 282"/>
                          <a:gd name="T29" fmla="*/ 315 h 326"/>
                          <a:gd name="T30" fmla="*/ 123 w 282"/>
                          <a:gd name="T31" fmla="*/ 284 h 326"/>
                          <a:gd name="T32" fmla="*/ 102 w 282"/>
                          <a:gd name="T33" fmla="*/ 238 h 326"/>
                          <a:gd name="T34" fmla="*/ 85 w 282"/>
                          <a:gd name="T35" fmla="*/ 186 h 326"/>
                          <a:gd name="T36" fmla="*/ 53 w 282"/>
                          <a:gd name="T37" fmla="*/ 207 h 326"/>
                          <a:gd name="T38" fmla="*/ 18 w 282"/>
                          <a:gd name="T39" fmla="*/ 221 h 326"/>
                          <a:gd name="T40" fmla="*/ 4 w 282"/>
                          <a:gd name="T41" fmla="*/ 221 h 326"/>
                          <a:gd name="T42" fmla="*/ 0 w 282"/>
                          <a:gd name="T43" fmla="*/ 207 h 326"/>
                          <a:gd name="T44" fmla="*/ 7 w 282"/>
                          <a:gd name="T45" fmla="*/ 189 h 326"/>
                          <a:gd name="T46" fmla="*/ 60 w 282"/>
                          <a:gd name="T47" fmla="*/ 168 h 326"/>
                          <a:gd name="T48" fmla="*/ 81 w 282"/>
                          <a:gd name="T49" fmla="*/ 137 h 32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282"/>
                          <a:gd name="T76" fmla="*/ 0 h 326"/>
                          <a:gd name="T77" fmla="*/ 282 w 282"/>
                          <a:gd name="T78" fmla="*/ 326 h 326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282" h="326">
                            <a:moveTo>
                              <a:pt x="81" y="137"/>
                            </a:moveTo>
                            <a:lnTo>
                              <a:pt x="78" y="84"/>
                            </a:lnTo>
                            <a:lnTo>
                              <a:pt x="88" y="35"/>
                            </a:lnTo>
                            <a:lnTo>
                              <a:pt x="127" y="7"/>
                            </a:lnTo>
                            <a:lnTo>
                              <a:pt x="173" y="0"/>
                            </a:lnTo>
                            <a:lnTo>
                              <a:pt x="208" y="4"/>
                            </a:lnTo>
                            <a:lnTo>
                              <a:pt x="240" y="25"/>
                            </a:lnTo>
                            <a:lnTo>
                              <a:pt x="257" y="60"/>
                            </a:lnTo>
                            <a:lnTo>
                              <a:pt x="278" y="130"/>
                            </a:lnTo>
                            <a:lnTo>
                              <a:pt x="282" y="207"/>
                            </a:lnTo>
                            <a:lnTo>
                              <a:pt x="271" y="263"/>
                            </a:lnTo>
                            <a:lnTo>
                              <a:pt x="250" y="298"/>
                            </a:lnTo>
                            <a:lnTo>
                              <a:pt x="215" y="319"/>
                            </a:lnTo>
                            <a:lnTo>
                              <a:pt x="187" y="326"/>
                            </a:lnTo>
                            <a:lnTo>
                              <a:pt x="145" y="315"/>
                            </a:lnTo>
                            <a:lnTo>
                              <a:pt x="123" y="284"/>
                            </a:lnTo>
                            <a:lnTo>
                              <a:pt x="102" y="238"/>
                            </a:lnTo>
                            <a:lnTo>
                              <a:pt x="85" y="186"/>
                            </a:lnTo>
                            <a:lnTo>
                              <a:pt x="53" y="207"/>
                            </a:lnTo>
                            <a:lnTo>
                              <a:pt x="18" y="221"/>
                            </a:lnTo>
                            <a:lnTo>
                              <a:pt x="4" y="221"/>
                            </a:lnTo>
                            <a:lnTo>
                              <a:pt x="0" y="207"/>
                            </a:lnTo>
                            <a:lnTo>
                              <a:pt x="7" y="189"/>
                            </a:lnTo>
                            <a:lnTo>
                              <a:pt x="60" y="168"/>
                            </a:lnTo>
                            <a:lnTo>
                              <a:pt x="81" y="137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>
                          <a:spcBef>
                            <a:spcPct val="50000"/>
                          </a:spcBef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  <p:grpSp>
                    <p:nvGrpSpPr>
                      <p:cNvPr id="27692" name="Group 12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1212" y="1104"/>
                        <a:ext cx="277" cy="235"/>
                        <a:chOff x="1590" y="1104"/>
                        <a:chExt cx="277" cy="235"/>
                      </a:xfrm>
                    </p:grpSpPr>
                    <p:sp>
                      <p:nvSpPr>
                        <p:cNvPr id="21549" name="Freeform 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83" y="1257"/>
                          <a:ext cx="186" cy="84"/>
                        </a:xfrm>
                        <a:custGeom>
                          <a:avLst/>
                          <a:gdLst>
                            <a:gd name="T0" fmla="*/ 13 w 184"/>
                            <a:gd name="T1" fmla="*/ 82 h 82"/>
                            <a:gd name="T2" fmla="*/ 0 w 184"/>
                            <a:gd name="T3" fmla="*/ 71 h 82"/>
                            <a:gd name="T4" fmla="*/ 0 w 184"/>
                            <a:gd name="T5" fmla="*/ 45 h 82"/>
                            <a:gd name="T6" fmla="*/ 16 w 184"/>
                            <a:gd name="T7" fmla="*/ 17 h 82"/>
                            <a:gd name="T8" fmla="*/ 36 w 184"/>
                            <a:gd name="T9" fmla="*/ 9 h 82"/>
                            <a:gd name="T10" fmla="*/ 61 w 184"/>
                            <a:gd name="T11" fmla="*/ 22 h 82"/>
                            <a:gd name="T12" fmla="*/ 86 w 184"/>
                            <a:gd name="T13" fmla="*/ 19 h 82"/>
                            <a:gd name="T14" fmla="*/ 102 w 184"/>
                            <a:gd name="T15" fmla="*/ 0 h 82"/>
                            <a:gd name="T16" fmla="*/ 123 w 184"/>
                            <a:gd name="T17" fmla="*/ 2 h 82"/>
                            <a:gd name="T18" fmla="*/ 155 w 184"/>
                            <a:gd name="T19" fmla="*/ 15 h 82"/>
                            <a:gd name="T20" fmla="*/ 182 w 184"/>
                            <a:gd name="T21" fmla="*/ 13 h 82"/>
                            <a:gd name="T22" fmla="*/ 184 w 184"/>
                            <a:gd name="T23" fmla="*/ 32 h 82"/>
                            <a:gd name="T24" fmla="*/ 175 w 184"/>
                            <a:gd name="T25" fmla="*/ 45 h 82"/>
                            <a:gd name="T26" fmla="*/ 141 w 184"/>
                            <a:gd name="T27" fmla="*/ 43 h 82"/>
                            <a:gd name="T28" fmla="*/ 118 w 184"/>
                            <a:gd name="T29" fmla="*/ 39 h 82"/>
                            <a:gd name="T30" fmla="*/ 105 w 184"/>
                            <a:gd name="T31" fmla="*/ 48 h 82"/>
                            <a:gd name="T32" fmla="*/ 91 w 184"/>
                            <a:gd name="T33" fmla="*/ 67 h 82"/>
                            <a:gd name="T34" fmla="*/ 66 w 184"/>
                            <a:gd name="T35" fmla="*/ 62 h 82"/>
                            <a:gd name="T36" fmla="*/ 54 w 184"/>
                            <a:gd name="T37" fmla="*/ 56 h 82"/>
                            <a:gd name="T38" fmla="*/ 45 w 184"/>
                            <a:gd name="T39" fmla="*/ 63 h 82"/>
                            <a:gd name="T40" fmla="*/ 32 w 184"/>
                            <a:gd name="T41" fmla="*/ 76 h 82"/>
                            <a:gd name="T42" fmla="*/ 13 w 184"/>
                            <a:gd name="T43" fmla="*/ 82 h 82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184"/>
                            <a:gd name="T67" fmla="*/ 0 h 82"/>
                            <a:gd name="T68" fmla="*/ 184 w 184"/>
                            <a:gd name="T69" fmla="*/ 82 h 82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184" h="82">
                              <a:moveTo>
                                <a:pt x="13" y="82"/>
                              </a:moveTo>
                              <a:lnTo>
                                <a:pt x="0" y="71"/>
                              </a:lnTo>
                              <a:lnTo>
                                <a:pt x="0" y="45"/>
                              </a:lnTo>
                              <a:lnTo>
                                <a:pt x="16" y="17"/>
                              </a:lnTo>
                              <a:lnTo>
                                <a:pt x="36" y="9"/>
                              </a:lnTo>
                              <a:lnTo>
                                <a:pt x="61" y="22"/>
                              </a:lnTo>
                              <a:lnTo>
                                <a:pt x="86" y="19"/>
                              </a:lnTo>
                              <a:lnTo>
                                <a:pt x="102" y="0"/>
                              </a:lnTo>
                              <a:lnTo>
                                <a:pt x="123" y="2"/>
                              </a:lnTo>
                              <a:lnTo>
                                <a:pt x="155" y="15"/>
                              </a:lnTo>
                              <a:lnTo>
                                <a:pt x="182" y="13"/>
                              </a:lnTo>
                              <a:lnTo>
                                <a:pt x="184" y="32"/>
                              </a:lnTo>
                              <a:lnTo>
                                <a:pt x="175" y="45"/>
                              </a:lnTo>
                              <a:lnTo>
                                <a:pt x="141" y="43"/>
                              </a:lnTo>
                              <a:lnTo>
                                <a:pt x="118" y="39"/>
                              </a:lnTo>
                              <a:lnTo>
                                <a:pt x="105" y="48"/>
                              </a:lnTo>
                              <a:lnTo>
                                <a:pt x="91" y="67"/>
                              </a:lnTo>
                              <a:lnTo>
                                <a:pt x="66" y="62"/>
                              </a:lnTo>
                              <a:lnTo>
                                <a:pt x="54" y="56"/>
                              </a:lnTo>
                              <a:lnTo>
                                <a:pt x="45" y="63"/>
                              </a:lnTo>
                              <a:lnTo>
                                <a:pt x="32" y="76"/>
                              </a:lnTo>
                              <a:lnTo>
                                <a:pt x="13" y="8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550" name="Freeform 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54" y="1193"/>
                          <a:ext cx="180" cy="113"/>
                        </a:xfrm>
                        <a:custGeom>
                          <a:avLst/>
                          <a:gdLst>
                            <a:gd name="T0" fmla="*/ 23 w 178"/>
                            <a:gd name="T1" fmla="*/ 114 h 114"/>
                            <a:gd name="T2" fmla="*/ 11 w 178"/>
                            <a:gd name="T3" fmla="*/ 108 h 114"/>
                            <a:gd name="T4" fmla="*/ 0 w 178"/>
                            <a:gd name="T5" fmla="*/ 79 h 114"/>
                            <a:gd name="T6" fmla="*/ 11 w 178"/>
                            <a:gd name="T7" fmla="*/ 51 h 114"/>
                            <a:gd name="T8" fmla="*/ 27 w 178"/>
                            <a:gd name="T9" fmla="*/ 39 h 114"/>
                            <a:gd name="T10" fmla="*/ 56 w 178"/>
                            <a:gd name="T11" fmla="*/ 42 h 114"/>
                            <a:gd name="T12" fmla="*/ 76 w 178"/>
                            <a:gd name="T13" fmla="*/ 35 h 114"/>
                            <a:gd name="T14" fmla="*/ 90 w 178"/>
                            <a:gd name="T15" fmla="*/ 13 h 114"/>
                            <a:gd name="T16" fmla="*/ 111 w 178"/>
                            <a:gd name="T17" fmla="*/ 4 h 114"/>
                            <a:gd name="T18" fmla="*/ 146 w 178"/>
                            <a:gd name="T19" fmla="*/ 9 h 114"/>
                            <a:gd name="T20" fmla="*/ 171 w 178"/>
                            <a:gd name="T21" fmla="*/ 0 h 114"/>
                            <a:gd name="T22" fmla="*/ 178 w 178"/>
                            <a:gd name="T23" fmla="*/ 17 h 114"/>
                            <a:gd name="T24" fmla="*/ 171 w 178"/>
                            <a:gd name="T25" fmla="*/ 33 h 114"/>
                            <a:gd name="T26" fmla="*/ 140 w 178"/>
                            <a:gd name="T27" fmla="*/ 42 h 114"/>
                            <a:gd name="T28" fmla="*/ 120 w 178"/>
                            <a:gd name="T29" fmla="*/ 40 h 114"/>
                            <a:gd name="T30" fmla="*/ 108 w 178"/>
                            <a:gd name="T31" fmla="*/ 57 h 114"/>
                            <a:gd name="T32" fmla="*/ 97 w 178"/>
                            <a:gd name="T33" fmla="*/ 79 h 114"/>
                            <a:gd name="T34" fmla="*/ 72 w 178"/>
                            <a:gd name="T35" fmla="*/ 81 h 114"/>
                            <a:gd name="T36" fmla="*/ 59 w 178"/>
                            <a:gd name="T37" fmla="*/ 79 h 114"/>
                            <a:gd name="T38" fmla="*/ 47 w 178"/>
                            <a:gd name="T39" fmla="*/ 88 h 114"/>
                            <a:gd name="T40" fmla="*/ 41 w 178"/>
                            <a:gd name="T41" fmla="*/ 99 h 114"/>
                            <a:gd name="T42" fmla="*/ 23 w 178"/>
                            <a:gd name="T43" fmla="*/ 114 h 114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178"/>
                            <a:gd name="T67" fmla="*/ 0 h 114"/>
                            <a:gd name="T68" fmla="*/ 178 w 178"/>
                            <a:gd name="T69" fmla="*/ 114 h 114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178" h="114">
                              <a:moveTo>
                                <a:pt x="23" y="114"/>
                              </a:moveTo>
                              <a:lnTo>
                                <a:pt x="11" y="108"/>
                              </a:lnTo>
                              <a:lnTo>
                                <a:pt x="0" y="79"/>
                              </a:lnTo>
                              <a:lnTo>
                                <a:pt x="11" y="51"/>
                              </a:lnTo>
                              <a:lnTo>
                                <a:pt x="27" y="39"/>
                              </a:lnTo>
                              <a:lnTo>
                                <a:pt x="56" y="42"/>
                              </a:lnTo>
                              <a:lnTo>
                                <a:pt x="76" y="35"/>
                              </a:lnTo>
                              <a:lnTo>
                                <a:pt x="90" y="13"/>
                              </a:lnTo>
                              <a:lnTo>
                                <a:pt x="111" y="4"/>
                              </a:lnTo>
                              <a:lnTo>
                                <a:pt x="146" y="9"/>
                              </a:lnTo>
                              <a:lnTo>
                                <a:pt x="171" y="0"/>
                              </a:lnTo>
                              <a:lnTo>
                                <a:pt x="178" y="17"/>
                              </a:lnTo>
                              <a:lnTo>
                                <a:pt x="171" y="33"/>
                              </a:lnTo>
                              <a:lnTo>
                                <a:pt x="140" y="42"/>
                              </a:lnTo>
                              <a:lnTo>
                                <a:pt x="120" y="40"/>
                              </a:lnTo>
                              <a:lnTo>
                                <a:pt x="108" y="57"/>
                              </a:lnTo>
                              <a:lnTo>
                                <a:pt x="97" y="79"/>
                              </a:lnTo>
                              <a:lnTo>
                                <a:pt x="72" y="81"/>
                              </a:lnTo>
                              <a:lnTo>
                                <a:pt x="59" y="79"/>
                              </a:lnTo>
                              <a:lnTo>
                                <a:pt x="47" y="88"/>
                              </a:lnTo>
                              <a:lnTo>
                                <a:pt x="41" y="99"/>
                              </a:lnTo>
                              <a:lnTo>
                                <a:pt x="23" y="11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551" name="Freeform 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30" y="1154"/>
                          <a:ext cx="162" cy="139"/>
                        </a:xfrm>
                        <a:custGeom>
                          <a:avLst/>
                          <a:gdLst>
                            <a:gd name="T0" fmla="*/ 31 w 161"/>
                            <a:gd name="T1" fmla="*/ 138 h 138"/>
                            <a:gd name="T2" fmla="*/ 16 w 161"/>
                            <a:gd name="T3" fmla="*/ 133 h 138"/>
                            <a:gd name="T4" fmla="*/ 0 w 161"/>
                            <a:gd name="T5" fmla="*/ 109 h 138"/>
                            <a:gd name="T6" fmla="*/ 5 w 161"/>
                            <a:gd name="T7" fmla="*/ 78 h 138"/>
                            <a:gd name="T8" fmla="*/ 16 w 161"/>
                            <a:gd name="T9" fmla="*/ 65 h 138"/>
                            <a:gd name="T10" fmla="*/ 43 w 161"/>
                            <a:gd name="T11" fmla="*/ 62 h 138"/>
                            <a:gd name="T12" fmla="*/ 65 w 161"/>
                            <a:gd name="T13" fmla="*/ 51 h 138"/>
                            <a:gd name="T14" fmla="*/ 72 w 161"/>
                            <a:gd name="T15" fmla="*/ 25 h 138"/>
                            <a:gd name="T16" fmla="*/ 92 w 161"/>
                            <a:gd name="T17" fmla="*/ 15 h 138"/>
                            <a:gd name="T18" fmla="*/ 127 w 161"/>
                            <a:gd name="T19" fmla="*/ 13 h 138"/>
                            <a:gd name="T20" fmla="*/ 148 w 161"/>
                            <a:gd name="T21" fmla="*/ 0 h 138"/>
                            <a:gd name="T22" fmla="*/ 161 w 161"/>
                            <a:gd name="T23" fmla="*/ 13 h 138"/>
                            <a:gd name="T24" fmla="*/ 156 w 161"/>
                            <a:gd name="T25" fmla="*/ 25 h 138"/>
                            <a:gd name="T26" fmla="*/ 128 w 161"/>
                            <a:gd name="T27" fmla="*/ 44 h 138"/>
                            <a:gd name="T28" fmla="*/ 107 w 161"/>
                            <a:gd name="T29" fmla="*/ 49 h 138"/>
                            <a:gd name="T30" fmla="*/ 99 w 161"/>
                            <a:gd name="T31" fmla="*/ 65 h 138"/>
                            <a:gd name="T32" fmla="*/ 94 w 161"/>
                            <a:gd name="T33" fmla="*/ 91 h 138"/>
                            <a:gd name="T34" fmla="*/ 69 w 161"/>
                            <a:gd name="T35" fmla="*/ 98 h 138"/>
                            <a:gd name="T36" fmla="*/ 54 w 161"/>
                            <a:gd name="T37" fmla="*/ 94 h 138"/>
                            <a:gd name="T38" fmla="*/ 45 w 161"/>
                            <a:gd name="T39" fmla="*/ 105 h 138"/>
                            <a:gd name="T40" fmla="*/ 40 w 161"/>
                            <a:gd name="T41" fmla="*/ 123 h 138"/>
                            <a:gd name="T42" fmla="*/ 31 w 161"/>
                            <a:gd name="T43" fmla="*/ 138 h 138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161"/>
                            <a:gd name="T67" fmla="*/ 0 h 138"/>
                            <a:gd name="T68" fmla="*/ 161 w 161"/>
                            <a:gd name="T69" fmla="*/ 138 h 138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161" h="138">
                              <a:moveTo>
                                <a:pt x="31" y="138"/>
                              </a:moveTo>
                              <a:lnTo>
                                <a:pt x="16" y="133"/>
                              </a:lnTo>
                              <a:lnTo>
                                <a:pt x="0" y="109"/>
                              </a:lnTo>
                              <a:lnTo>
                                <a:pt x="5" y="78"/>
                              </a:lnTo>
                              <a:lnTo>
                                <a:pt x="16" y="65"/>
                              </a:lnTo>
                              <a:lnTo>
                                <a:pt x="43" y="62"/>
                              </a:lnTo>
                              <a:lnTo>
                                <a:pt x="65" y="51"/>
                              </a:lnTo>
                              <a:lnTo>
                                <a:pt x="72" y="25"/>
                              </a:lnTo>
                              <a:lnTo>
                                <a:pt x="92" y="15"/>
                              </a:lnTo>
                              <a:lnTo>
                                <a:pt x="127" y="13"/>
                              </a:lnTo>
                              <a:lnTo>
                                <a:pt x="148" y="0"/>
                              </a:lnTo>
                              <a:lnTo>
                                <a:pt x="161" y="13"/>
                              </a:lnTo>
                              <a:lnTo>
                                <a:pt x="156" y="25"/>
                              </a:lnTo>
                              <a:lnTo>
                                <a:pt x="128" y="44"/>
                              </a:lnTo>
                              <a:lnTo>
                                <a:pt x="107" y="49"/>
                              </a:lnTo>
                              <a:lnTo>
                                <a:pt x="99" y="65"/>
                              </a:lnTo>
                              <a:lnTo>
                                <a:pt x="94" y="91"/>
                              </a:lnTo>
                              <a:lnTo>
                                <a:pt x="69" y="98"/>
                              </a:lnTo>
                              <a:lnTo>
                                <a:pt x="54" y="94"/>
                              </a:lnTo>
                              <a:lnTo>
                                <a:pt x="45" y="105"/>
                              </a:lnTo>
                              <a:lnTo>
                                <a:pt x="40" y="123"/>
                              </a:lnTo>
                              <a:lnTo>
                                <a:pt x="31" y="13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552" name="Freeform 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90" y="1104"/>
                          <a:ext cx="123" cy="174"/>
                        </a:xfrm>
                        <a:custGeom>
                          <a:avLst/>
                          <a:gdLst>
                            <a:gd name="T0" fmla="*/ 48 w 123"/>
                            <a:gd name="T1" fmla="*/ 172 h 174"/>
                            <a:gd name="T2" fmla="*/ 31 w 123"/>
                            <a:gd name="T3" fmla="*/ 174 h 174"/>
                            <a:gd name="T4" fmla="*/ 9 w 123"/>
                            <a:gd name="T5" fmla="*/ 158 h 174"/>
                            <a:gd name="T6" fmla="*/ 0 w 123"/>
                            <a:gd name="T7" fmla="*/ 131 h 174"/>
                            <a:gd name="T8" fmla="*/ 4 w 123"/>
                            <a:gd name="T9" fmla="*/ 113 h 174"/>
                            <a:gd name="T10" fmla="*/ 29 w 123"/>
                            <a:gd name="T11" fmla="*/ 97 h 174"/>
                            <a:gd name="T12" fmla="*/ 46 w 123"/>
                            <a:gd name="T13" fmla="*/ 79 h 174"/>
                            <a:gd name="T14" fmla="*/ 46 w 123"/>
                            <a:gd name="T15" fmla="*/ 52 h 174"/>
                            <a:gd name="T16" fmla="*/ 59 w 123"/>
                            <a:gd name="T17" fmla="*/ 39 h 174"/>
                            <a:gd name="T18" fmla="*/ 90 w 123"/>
                            <a:gd name="T19" fmla="*/ 22 h 174"/>
                            <a:gd name="T20" fmla="*/ 106 w 123"/>
                            <a:gd name="T21" fmla="*/ 0 h 174"/>
                            <a:gd name="T22" fmla="*/ 121 w 123"/>
                            <a:gd name="T23" fmla="*/ 7 h 174"/>
                            <a:gd name="T24" fmla="*/ 123 w 123"/>
                            <a:gd name="T25" fmla="*/ 22 h 174"/>
                            <a:gd name="T26" fmla="*/ 105 w 123"/>
                            <a:gd name="T27" fmla="*/ 47 h 174"/>
                            <a:gd name="T28" fmla="*/ 84 w 123"/>
                            <a:gd name="T29" fmla="*/ 61 h 174"/>
                            <a:gd name="T30" fmla="*/ 86 w 123"/>
                            <a:gd name="T31" fmla="*/ 81 h 174"/>
                            <a:gd name="T32" fmla="*/ 90 w 123"/>
                            <a:gd name="T33" fmla="*/ 104 h 174"/>
                            <a:gd name="T34" fmla="*/ 68 w 123"/>
                            <a:gd name="T35" fmla="*/ 118 h 174"/>
                            <a:gd name="T36" fmla="*/ 59 w 123"/>
                            <a:gd name="T37" fmla="*/ 124 h 174"/>
                            <a:gd name="T38" fmla="*/ 51 w 123"/>
                            <a:gd name="T39" fmla="*/ 138 h 174"/>
                            <a:gd name="T40" fmla="*/ 50 w 123"/>
                            <a:gd name="T41" fmla="*/ 152 h 174"/>
                            <a:gd name="T42" fmla="*/ 48 w 123"/>
                            <a:gd name="T43" fmla="*/ 172 h 174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123"/>
                            <a:gd name="T67" fmla="*/ 0 h 174"/>
                            <a:gd name="T68" fmla="*/ 123 w 123"/>
                            <a:gd name="T69" fmla="*/ 174 h 174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123" h="174">
                              <a:moveTo>
                                <a:pt x="48" y="172"/>
                              </a:moveTo>
                              <a:lnTo>
                                <a:pt x="31" y="174"/>
                              </a:lnTo>
                              <a:lnTo>
                                <a:pt x="9" y="158"/>
                              </a:lnTo>
                              <a:lnTo>
                                <a:pt x="0" y="131"/>
                              </a:lnTo>
                              <a:lnTo>
                                <a:pt x="4" y="113"/>
                              </a:lnTo>
                              <a:lnTo>
                                <a:pt x="29" y="97"/>
                              </a:lnTo>
                              <a:lnTo>
                                <a:pt x="46" y="79"/>
                              </a:lnTo>
                              <a:lnTo>
                                <a:pt x="46" y="52"/>
                              </a:lnTo>
                              <a:lnTo>
                                <a:pt x="59" y="39"/>
                              </a:lnTo>
                              <a:lnTo>
                                <a:pt x="90" y="22"/>
                              </a:lnTo>
                              <a:lnTo>
                                <a:pt x="106" y="0"/>
                              </a:lnTo>
                              <a:lnTo>
                                <a:pt x="121" y="7"/>
                              </a:lnTo>
                              <a:lnTo>
                                <a:pt x="123" y="22"/>
                              </a:lnTo>
                              <a:lnTo>
                                <a:pt x="105" y="47"/>
                              </a:lnTo>
                              <a:lnTo>
                                <a:pt x="84" y="61"/>
                              </a:lnTo>
                              <a:lnTo>
                                <a:pt x="86" y="81"/>
                              </a:lnTo>
                              <a:lnTo>
                                <a:pt x="90" y="104"/>
                              </a:lnTo>
                              <a:lnTo>
                                <a:pt x="68" y="118"/>
                              </a:lnTo>
                              <a:lnTo>
                                <a:pt x="59" y="124"/>
                              </a:lnTo>
                              <a:lnTo>
                                <a:pt x="51" y="138"/>
                              </a:lnTo>
                              <a:lnTo>
                                <a:pt x="50" y="152"/>
                              </a:lnTo>
                              <a:lnTo>
                                <a:pt x="48" y="17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7680" name="Group 17"/>
                    <p:cNvGrpSpPr>
                      <a:grpSpLocks/>
                    </p:cNvGrpSpPr>
                    <p:nvPr/>
                  </p:nvGrpSpPr>
                  <p:grpSpPr bwMode="auto">
                    <a:xfrm rot="4286940" flipH="1">
                      <a:off x="1038" y="766"/>
                      <a:ext cx="141" cy="50"/>
                      <a:chOff x="4032" y="2824"/>
                      <a:chExt cx="417" cy="635"/>
                    </a:xfrm>
                  </p:grpSpPr>
                  <p:sp>
                    <p:nvSpPr>
                      <p:cNvPr id="21540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70" y="2685"/>
                        <a:ext cx="393" cy="707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12700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lIns="274320" rIns="274320" anchor="ctr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  <a:defRPr/>
                        </a:pPr>
                        <a:endParaRPr lang="en-US" altLang="en-US" sz="3000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21541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08" y="2818"/>
                        <a:ext cx="237" cy="25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  <p:txBody>
                      <a:bodyPr wrap="none" lIns="274320" rIns="274320" anchor="ctr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  <a:defRPr/>
                        </a:pPr>
                        <a:endParaRPr lang="en-US" altLang="en-US" sz="3000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681" name="Group 20"/>
                    <p:cNvGrpSpPr>
                      <a:grpSpLocks/>
                    </p:cNvGrpSpPr>
                    <p:nvPr/>
                  </p:nvGrpSpPr>
                  <p:grpSpPr bwMode="auto">
                    <a:xfrm rot="4286940" flipH="1">
                      <a:off x="962" y="766"/>
                      <a:ext cx="141" cy="50"/>
                      <a:chOff x="4032" y="2824"/>
                      <a:chExt cx="417" cy="635"/>
                    </a:xfrm>
                  </p:grpSpPr>
                  <p:sp>
                    <p:nvSpPr>
                      <p:cNvPr id="21538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54" y="2664"/>
                        <a:ext cx="406" cy="678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12700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lIns="274320" rIns="274320" anchor="ctr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  <a:defRPr/>
                        </a:pPr>
                        <a:endParaRPr lang="en-US" altLang="en-US" sz="3000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21539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09" y="2756"/>
                        <a:ext cx="230" cy="22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  <p:txBody>
                      <a:bodyPr wrap="none" lIns="274320" rIns="274320" anchor="ctr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  <a:defRPr/>
                        </a:pPr>
                        <a:endParaRPr lang="en-US" altLang="en-US" sz="3000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21534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099" y="1009"/>
                    <a:ext cx="198" cy="7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lIns="274320" rIns="274320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en-US" altLang="en-US" sz="2400" i="0">
                      <a:solidFill>
                        <a:srgbClr val="FFFFFF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21531" name="Freeform 24"/>
                <p:cNvSpPr>
                  <a:spLocks noChangeAspect="1"/>
                </p:cNvSpPr>
                <p:nvPr/>
              </p:nvSpPr>
              <p:spPr bwMode="auto">
                <a:xfrm>
                  <a:off x="1153" y="2448"/>
                  <a:ext cx="445" cy="376"/>
                </a:xfrm>
                <a:custGeom>
                  <a:avLst/>
                  <a:gdLst>
                    <a:gd name="T0" fmla="*/ 194 w 446"/>
                    <a:gd name="T1" fmla="*/ 93 h 375"/>
                    <a:gd name="T2" fmla="*/ 183 w 446"/>
                    <a:gd name="T3" fmla="*/ 57 h 375"/>
                    <a:gd name="T4" fmla="*/ 164 w 446"/>
                    <a:gd name="T5" fmla="*/ 22 h 375"/>
                    <a:gd name="T6" fmla="*/ 131 w 446"/>
                    <a:gd name="T7" fmla="*/ 0 h 375"/>
                    <a:gd name="T8" fmla="*/ 93 w 446"/>
                    <a:gd name="T9" fmla="*/ 0 h 375"/>
                    <a:gd name="T10" fmla="*/ 54 w 446"/>
                    <a:gd name="T11" fmla="*/ 13 h 375"/>
                    <a:gd name="T12" fmla="*/ 2 w 446"/>
                    <a:gd name="T13" fmla="*/ 57 h 375"/>
                    <a:gd name="T14" fmla="*/ 0 w 446"/>
                    <a:gd name="T15" fmla="*/ 79 h 375"/>
                    <a:gd name="T16" fmla="*/ 16 w 446"/>
                    <a:gd name="T17" fmla="*/ 115 h 375"/>
                    <a:gd name="T18" fmla="*/ 68 w 446"/>
                    <a:gd name="T19" fmla="*/ 159 h 375"/>
                    <a:gd name="T20" fmla="*/ 68 w 446"/>
                    <a:gd name="T21" fmla="*/ 177 h 375"/>
                    <a:gd name="T22" fmla="*/ 46 w 446"/>
                    <a:gd name="T23" fmla="*/ 203 h 375"/>
                    <a:gd name="T24" fmla="*/ 49 w 446"/>
                    <a:gd name="T25" fmla="*/ 225 h 375"/>
                    <a:gd name="T26" fmla="*/ 63 w 446"/>
                    <a:gd name="T27" fmla="*/ 234 h 375"/>
                    <a:gd name="T28" fmla="*/ 80 w 446"/>
                    <a:gd name="T29" fmla="*/ 243 h 375"/>
                    <a:gd name="T30" fmla="*/ 80 w 446"/>
                    <a:gd name="T31" fmla="*/ 265 h 375"/>
                    <a:gd name="T32" fmla="*/ 52 w 446"/>
                    <a:gd name="T33" fmla="*/ 305 h 375"/>
                    <a:gd name="T34" fmla="*/ 54 w 446"/>
                    <a:gd name="T35" fmla="*/ 322 h 375"/>
                    <a:gd name="T36" fmla="*/ 82 w 446"/>
                    <a:gd name="T37" fmla="*/ 344 h 375"/>
                    <a:gd name="T38" fmla="*/ 123 w 446"/>
                    <a:gd name="T39" fmla="*/ 327 h 375"/>
                    <a:gd name="T40" fmla="*/ 142 w 446"/>
                    <a:gd name="T41" fmla="*/ 331 h 375"/>
                    <a:gd name="T42" fmla="*/ 189 w 446"/>
                    <a:gd name="T43" fmla="*/ 340 h 375"/>
                    <a:gd name="T44" fmla="*/ 232 w 446"/>
                    <a:gd name="T45" fmla="*/ 366 h 375"/>
                    <a:gd name="T46" fmla="*/ 259 w 446"/>
                    <a:gd name="T47" fmla="*/ 375 h 375"/>
                    <a:gd name="T48" fmla="*/ 355 w 446"/>
                    <a:gd name="T49" fmla="*/ 356 h 375"/>
                    <a:gd name="T50" fmla="*/ 446 w 446"/>
                    <a:gd name="T51" fmla="*/ 273 h 375"/>
                    <a:gd name="T52" fmla="*/ 408 w 446"/>
                    <a:gd name="T53" fmla="*/ 349 h 375"/>
                    <a:gd name="T54" fmla="*/ 325 w 446"/>
                    <a:gd name="T55" fmla="*/ 364 h 375"/>
                    <a:gd name="T56" fmla="*/ 431 w 446"/>
                    <a:gd name="T57" fmla="*/ 303 h 375"/>
                    <a:gd name="T58" fmla="*/ 393 w 446"/>
                    <a:gd name="T59" fmla="*/ 273 h 375"/>
                    <a:gd name="T60" fmla="*/ 281 w 446"/>
                    <a:gd name="T61" fmla="*/ 260 h 375"/>
                    <a:gd name="T62" fmla="*/ 197 w 446"/>
                    <a:gd name="T63" fmla="*/ 247 h 375"/>
                    <a:gd name="T64" fmla="*/ 153 w 446"/>
                    <a:gd name="T65" fmla="*/ 238 h 375"/>
                    <a:gd name="T66" fmla="*/ 161 w 446"/>
                    <a:gd name="T67" fmla="*/ 221 h 375"/>
                    <a:gd name="T68" fmla="*/ 186 w 446"/>
                    <a:gd name="T69" fmla="*/ 199 h 375"/>
                    <a:gd name="T70" fmla="*/ 180 w 446"/>
                    <a:gd name="T71" fmla="*/ 172 h 375"/>
                    <a:gd name="T72" fmla="*/ 156 w 446"/>
                    <a:gd name="T73" fmla="*/ 146 h 375"/>
                    <a:gd name="T74" fmla="*/ 156 w 446"/>
                    <a:gd name="T75" fmla="*/ 124 h 375"/>
                    <a:gd name="T76" fmla="*/ 169 w 446"/>
                    <a:gd name="T77" fmla="*/ 75 h 375"/>
                    <a:gd name="T78" fmla="*/ 147 w 446"/>
                    <a:gd name="T79" fmla="*/ 167 h 37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46"/>
                    <a:gd name="T121" fmla="*/ 0 h 375"/>
                    <a:gd name="T122" fmla="*/ 446 w 446"/>
                    <a:gd name="T123" fmla="*/ 375 h 37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46" h="375">
                      <a:moveTo>
                        <a:pt x="194" y="93"/>
                      </a:moveTo>
                      <a:lnTo>
                        <a:pt x="183" y="57"/>
                      </a:lnTo>
                      <a:lnTo>
                        <a:pt x="164" y="22"/>
                      </a:lnTo>
                      <a:lnTo>
                        <a:pt x="131" y="0"/>
                      </a:lnTo>
                      <a:lnTo>
                        <a:pt x="93" y="0"/>
                      </a:lnTo>
                      <a:lnTo>
                        <a:pt x="54" y="13"/>
                      </a:lnTo>
                      <a:lnTo>
                        <a:pt x="2" y="57"/>
                      </a:lnTo>
                      <a:lnTo>
                        <a:pt x="0" y="79"/>
                      </a:lnTo>
                      <a:lnTo>
                        <a:pt x="16" y="115"/>
                      </a:lnTo>
                      <a:lnTo>
                        <a:pt x="68" y="159"/>
                      </a:lnTo>
                      <a:lnTo>
                        <a:pt x="68" y="177"/>
                      </a:lnTo>
                      <a:lnTo>
                        <a:pt x="46" y="203"/>
                      </a:lnTo>
                      <a:lnTo>
                        <a:pt x="49" y="225"/>
                      </a:lnTo>
                      <a:lnTo>
                        <a:pt x="63" y="234"/>
                      </a:lnTo>
                      <a:lnTo>
                        <a:pt x="80" y="243"/>
                      </a:lnTo>
                      <a:lnTo>
                        <a:pt x="80" y="265"/>
                      </a:lnTo>
                      <a:lnTo>
                        <a:pt x="52" y="305"/>
                      </a:lnTo>
                      <a:lnTo>
                        <a:pt x="54" y="322"/>
                      </a:lnTo>
                      <a:lnTo>
                        <a:pt x="82" y="344"/>
                      </a:lnTo>
                      <a:lnTo>
                        <a:pt x="123" y="327"/>
                      </a:lnTo>
                      <a:lnTo>
                        <a:pt x="142" y="331"/>
                      </a:lnTo>
                      <a:lnTo>
                        <a:pt x="189" y="340"/>
                      </a:lnTo>
                      <a:lnTo>
                        <a:pt x="232" y="366"/>
                      </a:lnTo>
                      <a:lnTo>
                        <a:pt x="259" y="375"/>
                      </a:lnTo>
                      <a:lnTo>
                        <a:pt x="355" y="356"/>
                      </a:lnTo>
                      <a:lnTo>
                        <a:pt x="446" y="273"/>
                      </a:lnTo>
                      <a:lnTo>
                        <a:pt x="408" y="349"/>
                      </a:lnTo>
                      <a:lnTo>
                        <a:pt x="325" y="364"/>
                      </a:lnTo>
                      <a:lnTo>
                        <a:pt x="431" y="303"/>
                      </a:lnTo>
                      <a:lnTo>
                        <a:pt x="393" y="273"/>
                      </a:lnTo>
                      <a:lnTo>
                        <a:pt x="281" y="260"/>
                      </a:lnTo>
                      <a:lnTo>
                        <a:pt x="197" y="247"/>
                      </a:lnTo>
                      <a:lnTo>
                        <a:pt x="153" y="238"/>
                      </a:lnTo>
                      <a:lnTo>
                        <a:pt x="161" y="221"/>
                      </a:lnTo>
                      <a:lnTo>
                        <a:pt x="186" y="199"/>
                      </a:lnTo>
                      <a:lnTo>
                        <a:pt x="180" y="172"/>
                      </a:lnTo>
                      <a:lnTo>
                        <a:pt x="156" y="146"/>
                      </a:lnTo>
                      <a:lnTo>
                        <a:pt x="156" y="124"/>
                      </a:lnTo>
                      <a:lnTo>
                        <a:pt x="169" y="75"/>
                      </a:lnTo>
                      <a:lnTo>
                        <a:pt x="147" y="167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32" name="Freeform 25"/>
                <p:cNvSpPr>
                  <a:spLocks/>
                </p:cNvSpPr>
                <p:nvPr/>
              </p:nvSpPr>
              <p:spPr bwMode="auto">
                <a:xfrm>
                  <a:off x="1441" y="2304"/>
                  <a:ext cx="470" cy="323"/>
                </a:xfrm>
                <a:custGeom>
                  <a:avLst/>
                  <a:gdLst>
                    <a:gd name="T0" fmla="*/ 88 w 470"/>
                    <a:gd name="T1" fmla="*/ 0 h 320"/>
                    <a:gd name="T2" fmla="*/ 48 w 470"/>
                    <a:gd name="T3" fmla="*/ 9 h 320"/>
                    <a:gd name="T4" fmla="*/ 13 w 470"/>
                    <a:gd name="T5" fmla="*/ 77 h 320"/>
                    <a:gd name="T6" fmla="*/ 0 w 470"/>
                    <a:gd name="T7" fmla="*/ 133 h 320"/>
                    <a:gd name="T8" fmla="*/ 8 w 470"/>
                    <a:gd name="T9" fmla="*/ 133 h 320"/>
                    <a:gd name="T10" fmla="*/ 19 w 470"/>
                    <a:gd name="T11" fmla="*/ 124 h 320"/>
                    <a:gd name="T12" fmla="*/ 31 w 470"/>
                    <a:gd name="T13" fmla="*/ 133 h 320"/>
                    <a:gd name="T14" fmla="*/ 25 w 470"/>
                    <a:gd name="T15" fmla="*/ 152 h 320"/>
                    <a:gd name="T16" fmla="*/ 17 w 470"/>
                    <a:gd name="T17" fmla="*/ 181 h 320"/>
                    <a:gd name="T18" fmla="*/ 23 w 470"/>
                    <a:gd name="T19" fmla="*/ 206 h 320"/>
                    <a:gd name="T20" fmla="*/ 35 w 470"/>
                    <a:gd name="T21" fmla="*/ 200 h 320"/>
                    <a:gd name="T22" fmla="*/ 40 w 470"/>
                    <a:gd name="T23" fmla="*/ 220 h 320"/>
                    <a:gd name="T24" fmla="*/ 35 w 470"/>
                    <a:gd name="T25" fmla="*/ 253 h 320"/>
                    <a:gd name="T26" fmla="*/ 40 w 470"/>
                    <a:gd name="T27" fmla="*/ 301 h 320"/>
                    <a:gd name="T28" fmla="*/ 48 w 470"/>
                    <a:gd name="T29" fmla="*/ 320 h 320"/>
                    <a:gd name="T30" fmla="*/ 65 w 470"/>
                    <a:gd name="T31" fmla="*/ 320 h 320"/>
                    <a:gd name="T32" fmla="*/ 88 w 470"/>
                    <a:gd name="T33" fmla="*/ 306 h 320"/>
                    <a:gd name="T34" fmla="*/ 103 w 470"/>
                    <a:gd name="T35" fmla="*/ 301 h 320"/>
                    <a:gd name="T36" fmla="*/ 111 w 470"/>
                    <a:gd name="T37" fmla="*/ 291 h 320"/>
                    <a:gd name="T38" fmla="*/ 132 w 470"/>
                    <a:gd name="T39" fmla="*/ 282 h 320"/>
                    <a:gd name="T40" fmla="*/ 178 w 470"/>
                    <a:gd name="T41" fmla="*/ 291 h 320"/>
                    <a:gd name="T42" fmla="*/ 195 w 470"/>
                    <a:gd name="T43" fmla="*/ 301 h 320"/>
                    <a:gd name="T44" fmla="*/ 204 w 470"/>
                    <a:gd name="T45" fmla="*/ 277 h 320"/>
                    <a:gd name="T46" fmla="*/ 394 w 470"/>
                    <a:gd name="T47" fmla="*/ 264 h 320"/>
                    <a:gd name="T48" fmla="*/ 470 w 470"/>
                    <a:gd name="T49" fmla="*/ 219 h 320"/>
                    <a:gd name="T50" fmla="*/ 341 w 470"/>
                    <a:gd name="T51" fmla="*/ 205 h 320"/>
                    <a:gd name="T52" fmla="*/ 265 w 470"/>
                    <a:gd name="T53" fmla="*/ 205 h 320"/>
                    <a:gd name="T54" fmla="*/ 197 w 470"/>
                    <a:gd name="T55" fmla="*/ 205 h 320"/>
                    <a:gd name="T56" fmla="*/ 181 w 470"/>
                    <a:gd name="T57" fmla="*/ 177 h 320"/>
                    <a:gd name="T58" fmla="*/ 135 w 470"/>
                    <a:gd name="T59" fmla="*/ 177 h 320"/>
                    <a:gd name="T60" fmla="*/ 120 w 470"/>
                    <a:gd name="T61" fmla="*/ 172 h 320"/>
                    <a:gd name="T62" fmla="*/ 101 w 470"/>
                    <a:gd name="T63" fmla="*/ 162 h 320"/>
                    <a:gd name="T64" fmla="*/ 94 w 470"/>
                    <a:gd name="T65" fmla="*/ 143 h 320"/>
                    <a:gd name="T66" fmla="*/ 97 w 470"/>
                    <a:gd name="T67" fmla="*/ 124 h 320"/>
                    <a:gd name="T68" fmla="*/ 93 w 470"/>
                    <a:gd name="T69" fmla="*/ 106 h 320"/>
                    <a:gd name="T70" fmla="*/ 84 w 470"/>
                    <a:gd name="T71" fmla="*/ 91 h 320"/>
                    <a:gd name="T72" fmla="*/ 90 w 470"/>
                    <a:gd name="T73" fmla="*/ 67 h 320"/>
                    <a:gd name="T74" fmla="*/ 107 w 470"/>
                    <a:gd name="T75" fmla="*/ 52 h 320"/>
                    <a:gd name="T76" fmla="*/ 105 w 470"/>
                    <a:gd name="T77" fmla="*/ 29 h 320"/>
                    <a:gd name="T78" fmla="*/ 88 w 470"/>
                    <a:gd name="T79" fmla="*/ 0 h 32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70"/>
                    <a:gd name="T121" fmla="*/ 0 h 320"/>
                    <a:gd name="T122" fmla="*/ 470 w 470"/>
                    <a:gd name="T123" fmla="*/ 320 h 32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70" h="320">
                      <a:moveTo>
                        <a:pt x="88" y="0"/>
                      </a:moveTo>
                      <a:lnTo>
                        <a:pt x="48" y="9"/>
                      </a:lnTo>
                      <a:lnTo>
                        <a:pt x="13" y="77"/>
                      </a:lnTo>
                      <a:lnTo>
                        <a:pt x="0" y="133"/>
                      </a:lnTo>
                      <a:lnTo>
                        <a:pt x="8" y="133"/>
                      </a:lnTo>
                      <a:lnTo>
                        <a:pt x="19" y="124"/>
                      </a:lnTo>
                      <a:lnTo>
                        <a:pt x="31" y="133"/>
                      </a:lnTo>
                      <a:lnTo>
                        <a:pt x="25" y="152"/>
                      </a:lnTo>
                      <a:lnTo>
                        <a:pt x="17" y="181"/>
                      </a:lnTo>
                      <a:lnTo>
                        <a:pt x="23" y="206"/>
                      </a:lnTo>
                      <a:lnTo>
                        <a:pt x="35" y="200"/>
                      </a:lnTo>
                      <a:lnTo>
                        <a:pt x="40" y="220"/>
                      </a:lnTo>
                      <a:lnTo>
                        <a:pt x="35" y="253"/>
                      </a:lnTo>
                      <a:lnTo>
                        <a:pt x="40" y="301"/>
                      </a:lnTo>
                      <a:lnTo>
                        <a:pt x="48" y="320"/>
                      </a:lnTo>
                      <a:lnTo>
                        <a:pt x="65" y="320"/>
                      </a:lnTo>
                      <a:lnTo>
                        <a:pt x="88" y="306"/>
                      </a:lnTo>
                      <a:lnTo>
                        <a:pt x="103" y="301"/>
                      </a:lnTo>
                      <a:lnTo>
                        <a:pt x="111" y="291"/>
                      </a:lnTo>
                      <a:lnTo>
                        <a:pt x="132" y="282"/>
                      </a:lnTo>
                      <a:lnTo>
                        <a:pt x="178" y="291"/>
                      </a:lnTo>
                      <a:lnTo>
                        <a:pt x="195" y="301"/>
                      </a:lnTo>
                      <a:lnTo>
                        <a:pt x="204" y="277"/>
                      </a:lnTo>
                      <a:lnTo>
                        <a:pt x="394" y="264"/>
                      </a:lnTo>
                      <a:lnTo>
                        <a:pt x="470" y="219"/>
                      </a:lnTo>
                      <a:lnTo>
                        <a:pt x="341" y="205"/>
                      </a:lnTo>
                      <a:lnTo>
                        <a:pt x="265" y="205"/>
                      </a:lnTo>
                      <a:lnTo>
                        <a:pt x="197" y="205"/>
                      </a:lnTo>
                      <a:lnTo>
                        <a:pt x="181" y="177"/>
                      </a:lnTo>
                      <a:lnTo>
                        <a:pt x="135" y="177"/>
                      </a:lnTo>
                      <a:lnTo>
                        <a:pt x="120" y="172"/>
                      </a:lnTo>
                      <a:lnTo>
                        <a:pt x="101" y="162"/>
                      </a:lnTo>
                      <a:lnTo>
                        <a:pt x="94" y="143"/>
                      </a:lnTo>
                      <a:lnTo>
                        <a:pt x="97" y="124"/>
                      </a:lnTo>
                      <a:lnTo>
                        <a:pt x="93" y="106"/>
                      </a:lnTo>
                      <a:lnTo>
                        <a:pt x="84" y="91"/>
                      </a:lnTo>
                      <a:lnTo>
                        <a:pt x="90" y="67"/>
                      </a:lnTo>
                      <a:lnTo>
                        <a:pt x="107" y="52"/>
                      </a:lnTo>
                      <a:lnTo>
                        <a:pt x="105" y="29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</p:grpSp>
          <p:sp>
            <p:nvSpPr>
              <p:cNvPr id="21529" name="Rectangle 32"/>
              <p:cNvSpPr>
                <a:spLocks noChangeArrowheads="1"/>
              </p:cNvSpPr>
              <p:nvPr/>
            </p:nvSpPr>
            <p:spPr bwMode="auto">
              <a:xfrm>
                <a:off x="4114800" y="4167301"/>
                <a:ext cx="2794000" cy="1262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sz="2800" i="0">
                    <a:solidFill>
                      <a:srgbClr val="FF9900"/>
                    </a:solidFill>
                    <a:cs typeface="+mn-cs"/>
                  </a:rPr>
                  <a:t>User:</a:t>
                </a:r>
                <a:br>
                  <a:rPr lang="en-US" altLang="en-US" sz="2800" i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altLang="en-US" sz="2400" i="0">
                    <a:solidFill>
                      <a:srgbClr val="FFFFFF"/>
                    </a:solidFill>
                    <a:cs typeface="+mn-cs"/>
                  </a:rPr>
                  <a:t>Coder using </a:t>
                </a:r>
                <a:br>
                  <a:rPr lang="en-US" altLang="en-US" sz="2400" i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altLang="en-US" sz="2400" i="0">
                    <a:solidFill>
                      <a:srgbClr val="FFFFFF"/>
                    </a:solidFill>
                    <a:cs typeface="+mn-cs"/>
                  </a:rPr>
                  <a:t>  routine.</a:t>
                </a:r>
              </a:p>
            </p:txBody>
          </p:sp>
        </p:grp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244600" y="2614613"/>
            <a:ext cx="2794000" cy="4876800"/>
            <a:chOff x="1244600" y="2819400"/>
            <a:chExt cx="2794000" cy="4876800"/>
          </a:xfrm>
        </p:grpSpPr>
        <p:sp>
          <p:nvSpPr>
            <p:cNvPr id="21516" name="Line 33"/>
            <p:cNvSpPr>
              <a:spLocks noChangeShapeType="1"/>
            </p:cNvSpPr>
            <p:nvPr/>
          </p:nvSpPr>
          <p:spPr bwMode="auto">
            <a:xfrm>
              <a:off x="4038600" y="2819400"/>
              <a:ext cx="0" cy="48768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27661" name="Group 4"/>
            <p:cNvGrpSpPr>
              <a:grpSpLocks/>
            </p:cNvGrpSpPr>
            <p:nvPr/>
          </p:nvGrpSpPr>
          <p:grpSpPr bwMode="auto">
            <a:xfrm>
              <a:off x="1244600" y="2819400"/>
              <a:ext cx="2794000" cy="2240578"/>
              <a:chOff x="1244600" y="2819400"/>
              <a:chExt cx="2794000" cy="2240578"/>
            </a:xfrm>
          </p:grpSpPr>
          <p:grpSp>
            <p:nvGrpSpPr>
              <p:cNvPr id="27662" name="Group 4"/>
              <p:cNvGrpSpPr>
                <a:grpSpLocks/>
              </p:cNvGrpSpPr>
              <p:nvPr/>
            </p:nvGrpSpPr>
            <p:grpSpPr bwMode="auto">
              <a:xfrm>
                <a:off x="2514600" y="2819400"/>
                <a:ext cx="1215459" cy="1438769"/>
                <a:chOff x="2400" y="2064"/>
                <a:chExt cx="744" cy="912"/>
              </a:xfrm>
            </p:grpSpPr>
            <p:sp>
              <p:nvSpPr>
                <p:cNvPr id="21520" name="Freeform 5"/>
                <p:cNvSpPr>
                  <a:spLocks/>
                </p:cNvSpPr>
                <p:nvPr/>
              </p:nvSpPr>
              <p:spPr bwMode="auto">
                <a:xfrm>
                  <a:off x="2762" y="2195"/>
                  <a:ext cx="200" cy="202"/>
                </a:xfrm>
                <a:custGeom>
                  <a:avLst/>
                  <a:gdLst>
                    <a:gd name="T0" fmla="*/ 0 w 600"/>
                    <a:gd name="T1" fmla="*/ 0 h 608"/>
                    <a:gd name="T2" fmla="*/ 0 w 600"/>
                    <a:gd name="T3" fmla="*/ 0 h 608"/>
                    <a:gd name="T4" fmla="*/ 0 w 600"/>
                    <a:gd name="T5" fmla="*/ 0 h 608"/>
                    <a:gd name="T6" fmla="*/ 0 w 600"/>
                    <a:gd name="T7" fmla="*/ 0 h 608"/>
                    <a:gd name="T8" fmla="*/ 0 w 600"/>
                    <a:gd name="T9" fmla="*/ 0 h 608"/>
                    <a:gd name="T10" fmla="*/ 0 w 600"/>
                    <a:gd name="T11" fmla="*/ 0 h 608"/>
                    <a:gd name="T12" fmla="*/ 0 w 600"/>
                    <a:gd name="T13" fmla="*/ 0 h 608"/>
                    <a:gd name="T14" fmla="*/ 0 w 600"/>
                    <a:gd name="T15" fmla="*/ 0 h 608"/>
                    <a:gd name="T16" fmla="*/ 0 w 600"/>
                    <a:gd name="T17" fmla="*/ 0 h 608"/>
                    <a:gd name="T18" fmla="*/ 0 w 600"/>
                    <a:gd name="T19" fmla="*/ 0 h 608"/>
                    <a:gd name="T20" fmla="*/ 0 w 600"/>
                    <a:gd name="T21" fmla="*/ 0 h 608"/>
                    <a:gd name="T22" fmla="*/ 0 w 600"/>
                    <a:gd name="T23" fmla="*/ 0 h 608"/>
                    <a:gd name="T24" fmla="*/ 0 w 600"/>
                    <a:gd name="T25" fmla="*/ 0 h 608"/>
                    <a:gd name="T26" fmla="*/ 0 w 600"/>
                    <a:gd name="T27" fmla="*/ 0 h 608"/>
                    <a:gd name="T28" fmla="*/ 0 w 600"/>
                    <a:gd name="T29" fmla="*/ 0 h 608"/>
                    <a:gd name="T30" fmla="*/ 0 w 600"/>
                    <a:gd name="T31" fmla="*/ 0 h 608"/>
                    <a:gd name="T32" fmla="*/ 0 w 600"/>
                    <a:gd name="T33" fmla="*/ 0 h 608"/>
                    <a:gd name="T34" fmla="*/ 0 w 600"/>
                    <a:gd name="T35" fmla="*/ 0 h 608"/>
                    <a:gd name="T36" fmla="*/ 0 w 600"/>
                    <a:gd name="T37" fmla="*/ 0 h 608"/>
                    <a:gd name="T38" fmla="*/ 0 w 600"/>
                    <a:gd name="T39" fmla="*/ 0 h 608"/>
                    <a:gd name="T40" fmla="*/ 0 w 600"/>
                    <a:gd name="T41" fmla="*/ 0 h 608"/>
                    <a:gd name="T42" fmla="*/ 0 w 600"/>
                    <a:gd name="T43" fmla="*/ 0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21" name="Freeform 6"/>
                <p:cNvSpPr>
                  <a:spLocks/>
                </p:cNvSpPr>
                <p:nvPr/>
              </p:nvSpPr>
              <p:spPr bwMode="auto">
                <a:xfrm>
                  <a:off x="2664" y="2413"/>
                  <a:ext cx="206" cy="356"/>
                </a:xfrm>
                <a:custGeom>
                  <a:avLst/>
                  <a:gdLst>
                    <a:gd name="T0" fmla="*/ 0 w 619"/>
                    <a:gd name="T1" fmla="*/ 0 h 1085"/>
                    <a:gd name="T2" fmla="*/ 0 w 619"/>
                    <a:gd name="T3" fmla="*/ 0 h 1085"/>
                    <a:gd name="T4" fmla="*/ 0 w 619"/>
                    <a:gd name="T5" fmla="*/ 0 h 1085"/>
                    <a:gd name="T6" fmla="*/ 0 w 619"/>
                    <a:gd name="T7" fmla="*/ 0 h 1085"/>
                    <a:gd name="T8" fmla="*/ 0 w 619"/>
                    <a:gd name="T9" fmla="*/ 0 h 1085"/>
                    <a:gd name="T10" fmla="*/ 0 w 619"/>
                    <a:gd name="T11" fmla="*/ 0 h 1085"/>
                    <a:gd name="T12" fmla="*/ 0 w 619"/>
                    <a:gd name="T13" fmla="*/ 0 h 1085"/>
                    <a:gd name="T14" fmla="*/ 0 w 619"/>
                    <a:gd name="T15" fmla="*/ 0 h 1085"/>
                    <a:gd name="T16" fmla="*/ 0 w 619"/>
                    <a:gd name="T17" fmla="*/ 0 h 1085"/>
                    <a:gd name="T18" fmla="*/ 0 w 619"/>
                    <a:gd name="T19" fmla="*/ 0 h 1085"/>
                    <a:gd name="T20" fmla="*/ 0 w 619"/>
                    <a:gd name="T21" fmla="*/ 0 h 1085"/>
                    <a:gd name="T22" fmla="*/ 0 w 619"/>
                    <a:gd name="T23" fmla="*/ 0 h 1085"/>
                    <a:gd name="T24" fmla="*/ 0 w 619"/>
                    <a:gd name="T25" fmla="*/ 0 h 1085"/>
                    <a:gd name="T26" fmla="*/ 0 w 619"/>
                    <a:gd name="T27" fmla="*/ 0 h 1085"/>
                    <a:gd name="T28" fmla="*/ 0 w 619"/>
                    <a:gd name="T29" fmla="*/ 0 h 1085"/>
                    <a:gd name="T30" fmla="*/ 0 w 619"/>
                    <a:gd name="T31" fmla="*/ 0 h 1085"/>
                    <a:gd name="T32" fmla="*/ 0 w 619"/>
                    <a:gd name="T33" fmla="*/ 0 h 1085"/>
                    <a:gd name="T34" fmla="*/ 0 w 619"/>
                    <a:gd name="T35" fmla="*/ 0 h 1085"/>
                    <a:gd name="T36" fmla="*/ 0 w 619"/>
                    <a:gd name="T37" fmla="*/ 0 h 1085"/>
                    <a:gd name="T38" fmla="*/ 0 w 619"/>
                    <a:gd name="T39" fmla="*/ 0 h 1085"/>
                    <a:gd name="T40" fmla="*/ 0 w 619"/>
                    <a:gd name="T41" fmla="*/ 0 h 1085"/>
                    <a:gd name="T42" fmla="*/ 0 w 619"/>
                    <a:gd name="T43" fmla="*/ 0 h 1085"/>
                    <a:gd name="T44" fmla="*/ 0 w 619"/>
                    <a:gd name="T45" fmla="*/ 0 h 1085"/>
                    <a:gd name="T46" fmla="*/ 0 w 619"/>
                    <a:gd name="T47" fmla="*/ 0 h 1085"/>
                    <a:gd name="T48" fmla="*/ 0 w 619"/>
                    <a:gd name="T49" fmla="*/ 0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22" name="Freeform 7"/>
                <p:cNvSpPr>
                  <a:spLocks/>
                </p:cNvSpPr>
                <p:nvPr/>
              </p:nvSpPr>
              <p:spPr bwMode="auto">
                <a:xfrm>
                  <a:off x="2678" y="2706"/>
                  <a:ext cx="261" cy="270"/>
                </a:xfrm>
                <a:custGeom>
                  <a:avLst/>
                  <a:gdLst>
                    <a:gd name="T0" fmla="*/ 0 w 782"/>
                    <a:gd name="T1" fmla="*/ 0 h 808"/>
                    <a:gd name="T2" fmla="*/ 0 w 782"/>
                    <a:gd name="T3" fmla="*/ 0 h 808"/>
                    <a:gd name="T4" fmla="*/ 0 w 782"/>
                    <a:gd name="T5" fmla="*/ 0 h 808"/>
                    <a:gd name="T6" fmla="*/ 0 w 782"/>
                    <a:gd name="T7" fmla="*/ 0 h 808"/>
                    <a:gd name="T8" fmla="*/ 0 w 782"/>
                    <a:gd name="T9" fmla="*/ 0 h 808"/>
                    <a:gd name="T10" fmla="*/ 0 w 782"/>
                    <a:gd name="T11" fmla="*/ 0 h 808"/>
                    <a:gd name="T12" fmla="*/ 0 w 782"/>
                    <a:gd name="T13" fmla="*/ 0 h 808"/>
                    <a:gd name="T14" fmla="*/ 0 w 782"/>
                    <a:gd name="T15" fmla="*/ 0 h 808"/>
                    <a:gd name="T16" fmla="*/ 0 w 782"/>
                    <a:gd name="T17" fmla="*/ 0 h 808"/>
                    <a:gd name="T18" fmla="*/ 0 w 782"/>
                    <a:gd name="T19" fmla="*/ 0 h 808"/>
                    <a:gd name="T20" fmla="*/ 0 w 782"/>
                    <a:gd name="T21" fmla="*/ 0 h 808"/>
                    <a:gd name="T22" fmla="*/ 0 w 782"/>
                    <a:gd name="T23" fmla="*/ 0 h 808"/>
                    <a:gd name="T24" fmla="*/ 0 w 782"/>
                    <a:gd name="T25" fmla="*/ 0 h 808"/>
                    <a:gd name="T26" fmla="*/ 0 w 782"/>
                    <a:gd name="T27" fmla="*/ 0 h 808"/>
                    <a:gd name="T28" fmla="*/ 0 w 782"/>
                    <a:gd name="T29" fmla="*/ 0 h 808"/>
                    <a:gd name="T30" fmla="*/ 0 w 782"/>
                    <a:gd name="T31" fmla="*/ 0 h 808"/>
                    <a:gd name="T32" fmla="*/ 0 w 782"/>
                    <a:gd name="T33" fmla="*/ 0 h 808"/>
                    <a:gd name="T34" fmla="*/ 0 w 782"/>
                    <a:gd name="T35" fmla="*/ 0 h 808"/>
                    <a:gd name="T36" fmla="*/ 0 w 782"/>
                    <a:gd name="T37" fmla="*/ 0 h 808"/>
                    <a:gd name="T38" fmla="*/ 0 w 782"/>
                    <a:gd name="T39" fmla="*/ 0 h 808"/>
                    <a:gd name="T40" fmla="*/ 0 w 782"/>
                    <a:gd name="T41" fmla="*/ 0 h 808"/>
                    <a:gd name="T42" fmla="*/ 0 w 782"/>
                    <a:gd name="T43" fmla="*/ 0 h 808"/>
                    <a:gd name="T44" fmla="*/ 0 w 782"/>
                    <a:gd name="T45" fmla="*/ 0 h 808"/>
                    <a:gd name="T46" fmla="*/ 0 w 782"/>
                    <a:gd name="T47" fmla="*/ 0 h 808"/>
                    <a:gd name="T48" fmla="*/ 0 w 782"/>
                    <a:gd name="T49" fmla="*/ 0 h 808"/>
                    <a:gd name="T50" fmla="*/ 0 w 782"/>
                    <a:gd name="T51" fmla="*/ 0 h 808"/>
                    <a:gd name="T52" fmla="*/ 0 w 782"/>
                    <a:gd name="T53" fmla="*/ 0 h 808"/>
                    <a:gd name="T54" fmla="*/ 0 w 782"/>
                    <a:gd name="T55" fmla="*/ 0 h 808"/>
                    <a:gd name="T56" fmla="*/ 0 w 782"/>
                    <a:gd name="T57" fmla="*/ 0 h 808"/>
                    <a:gd name="T58" fmla="*/ 0 w 782"/>
                    <a:gd name="T59" fmla="*/ 0 h 808"/>
                    <a:gd name="T60" fmla="*/ 0 w 782"/>
                    <a:gd name="T61" fmla="*/ 0 h 808"/>
                    <a:gd name="T62" fmla="*/ 0 w 782"/>
                    <a:gd name="T63" fmla="*/ 0 h 808"/>
                    <a:gd name="T64" fmla="*/ 0 w 782"/>
                    <a:gd name="T65" fmla="*/ 0 h 808"/>
                    <a:gd name="T66" fmla="*/ 0 w 782"/>
                    <a:gd name="T67" fmla="*/ 0 h 808"/>
                    <a:gd name="T68" fmla="*/ 0 w 782"/>
                    <a:gd name="T69" fmla="*/ 0 h 808"/>
                    <a:gd name="T70" fmla="*/ 0 w 782"/>
                    <a:gd name="T71" fmla="*/ 0 h 808"/>
                    <a:gd name="T72" fmla="*/ 0 w 782"/>
                    <a:gd name="T73" fmla="*/ 0 h 808"/>
                    <a:gd name="T74" fmla="*/ 0 w 782"/>
                    <a:gd name="T75" fmla="*/ 0 h 808"/>
                    <a:gd name="T76" fmla="*/ 0 w 782"/>
                    <a:gd name="T77" fmla="*/ 0 h 808"/>
                    <a:gd name="T78" fmla="*/ 0 w 782"/>
                    <a:gd name="T79" fmla="*/ 0 h 808"/>
                    <a:gd name="T80" fmla="*/ 0 w 782"/>
                    <a:gd name="T81" fmla="*/ 0 h 808"/>
                    <a:gd name="T82" fmla="*/ 0 w 782"/>
                    <a:gd name="T83" fmla="*/ 0 h 808"/>
                    <a:gd name="T84" fmla="*/ 0 w 782"/>
                    <a:gd name="T85" fmla="*/ 0 h 808"/>
                    <a:gd name="T86" fmla="*/ 0 w 782"/>
                    <a:gd name="T87" fmla="*/ 0 h 808"/>
                    <a:gd name="T88" fmla="*/ 0 w 782"/>
                    <a:gd name="T89" fmla="*/ 0 h 808"/>
                    <a:gd name="T90" fmla="*/ 0 w 782"/>
                    <a:gd name="T91" fmla="*/ 0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23" name="Freeform 8"/>
                <p:cNvSpPr>
                  <a:spLocks/>
                </p:cNvSpPr>
                <p:nvPr/>
              </p:nvSpPr>
              <p:spPr bwMode="auto">
                <a:xfrm>
                  <a:off x="2400" y="2645"/>
                  <a:ext cx="331" cy="256"/>
                </a:xfrm>
                <a:custGeom>
                  <a:avLst/>
                  <a:gdLst>
                    <a:gd name="T0" fmla="*/ 0 w 992"/>
                    <a:gd name="T1" fmla="*/ 0 h 770"/>
                    <a:gd name="T2" fmla="*/ 0 w 992"/>
                    <a:gd name="T3" fmla="*/ 0 h 770"/>
                    <a:gd name="T4" fmla="*/ 0 w 992"/>
                    <a:gd name="T5" fmla="*/ 0 h 770"/>
                    <a:gd name="T6" fmla="*/ 0 w 992"/>
                    <a:gd name="T7" fmla="*/ 0 h 770"/>
                    <a:gd name="T8" fmla="*/ 0 w 992"/>
                    <a:gd name="T9" fmla="*/ 0 h 770"/>
                    <a:gd name="T10" fmla="*/ 0 w 992"/>
                    <a:gd name="T11" fmla="*/ 0 h 770"/>
                    <a:gd name="T12" fmla="*/ 0 w 992"/>
                    <a:gd name="T13" fmla="*/ 0 h 770"/>
                    <a:gd name="T14" fmla="*/ 0 w 992"/>
                    <a:gd name="T15" fmla="*/ 0 h 770"/>
                    <a:gd name="T16" fmla="*/ 0 w 992"/>
                    <a:gd name="T17" fmla="*/ 0 h 770"/>
                    <a:gd name="T18" fmla="*/ 0 w 992"/>
                    <a:gd name="T19" fmla="*/ 0 h 770"/>
                    <a:gd name="T20" fmla="*/ 0 w 992"/>
                    <a:gd name="T21" fmla="*/ 0 h 770"/>
                    <a:gd name="T22" fmla="*/ 0 w 992"/>
                    <a:gd name="T23" fmla="*/ 0 h 770"/>
                    <a:gd name="T24" fmla="*/ 0 w 992"/>
                    <a:gd name="T25" fmla="*/ 0 h 770"/>
                    <a:gd name="T26" fmla="*/ 0 w 992"/>
                    <a:gd name="T27" fmla="*/ 0 h 770"/>
                    <a:gd name="T28" fmla="*/ 0 w 992"/>
                    <a:gd name="T29" fmla="*/ 0 h 770"/>
                    <a:gd name="T30" fmla="*/ 0 w 992"/>
                    <a:gd name="T31" fmla="*/ 0 h 770"/>
                    <a:gd name="T32" fmla="*/ 0 w 992"/>
                    <a:gd name="T33" fmla="*/ 0 h 770"/>
                    <a:gd name="T34" fmla="*/ 0 w 992"/>
                    <a:gd name="T35" fmla="*/ 0 h 770"/>
                    <a:gd name="T36" fmla="*/ 0 w 992"/>
                    <a:gd name="T37" fmla="*/ 0 h 770"/>
                    <a:gd name="T38" fmla="*/ 0 w 992"/>
                    <a:gd name="T39" fmla="*/ 0 h 770"/>
                    <a:gd name="T40" fmla="*/ 0 w 992"/>
                    <a:gd name="T41" fmla="*/ 0 h 770"/>
                    <a:gd name="T42" fmla="*/ 0 w 992"/>
                    <a:gd name="T43" fmla="*/ 0 h 770"/>
                    <a:gd name="T44" fmla="*/ 0 w 992"/>
                    <a:gd name="T45" fmla="*/ 0 h 770"/>
                    <a:gd name="T46" fmla="*/ 0 w 992"/>
                    <a:gd name="T47" fmla="*/ 0 h 770"/>
                    <a:gd name="T48" fmla="*/ 0 w 992"/>
                    <a:gd name="T49" fmla="*/ 0 h 770"/>
                    <a:gd name="T50" fmla="*/ 0 w 992"/>
                    <a:gd name="T51" fmla="*/ 0 h 770"/>
                    <a:gd name="T52" fmla="*/ 0 w 992"/>
                    <a:gd name="T53" fmla="*/ 0 h 770"/>
                    <a:gd name="T54" fmla="*/ 0 w 992"/>
                    <a:gd name="T55" fmla="*/ 0 h 770"/>
                    <a:gd name="T56" fmla="*/ 0 w 992"/>
                    <a:gd name="T57" fmla="*/ 0 h 770"/>
                    <a:gd name="T58" fmla="*/ 0 w 992"/>
                    <a:gd name="T59" fmla="*/ 0 h 770"/>
                    <a:gd name="T60" fmla="*/ 0 w 992"/>
                    <a:gd name="T61" fmla="*/ 0 h 770"/>
                    <a:gd name="T62" fmla="*/ 0 w 992"/>
                    <a:gd name="T63" fmla="*/ 0 h 770"/>
                    <a:gd name="T64" fmla="*/ 0 w 992"/>
                    <a:gd name="T65" fmla="*/ 0 h 770"/>
                    <a:gd name="T66" fmla="*/ 0 w 992"/>
                    <a:gd name="T67" fmla="*/ 0 h 770"/>
                    <a:gd name="T68" fmla="*/ 0 w 992"/>
                    <a:gd name="T69" fmla="*/ 0 h 770"/>
                    <a:gd name="T70" fmla="*/ 0 w 992"/>
                    <a:gd name="T71" fmla="*/ 0 h 770"/>
                    <a:gd name="T72" fmla="*/ 0 w 992"/>
                    <a:gd name="T73" fmla="*/ 0 h 770"/>
                    <a:gd name="T74" fmla="*/ 0 w 992"/>
                    <a:gd name="T75" fmla="*/ 0 h 770"/>
                    <a:gd name="T76" fmla="*/ 0 w 992"/>
                    <a:gd name="T77" fmla="*/ 0 h 770"/>
                    <a:gd name="T78" fmla="*/ 0 w 992"/>
                    <a:gd name="T79" fmla="*/ 0 h 770"/>
                    <a:gd name="T80" fmla="*/ 0 w 992"/>
                    <a:gd name="T81" fmla="*/ 0 h 770"/>
                    <a:gd name="T82" fmla="*/ 0 w 992"/>
                    <a:gd name="T83" fmla="*/ 0 h 770"/>
                    <a:gd name="T84" fmla="*/ 0 w 992"/>
                    <a:gd name="T85" fmla="*/ 0 h 770"/>
                    <a:gd name="T86" fmla="*/ 0 w 992"/>
                    <a:gd name="T87" fmla="*/ 0 h 770"/>
                    <a:gd name="T88" fmla="*/ 0 w 992"/>
                    <a:gd name="T89" fmla="*/ 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24" name="Freeform 9"/>
                <p:cNvSpPr>
                  <a:spLocks/>
                </p:cNvSpPr>
                <p:nvPr/>
              </p:nvSpPr>
              <p:spPr bwMode="auto">
                <a:xfrm>
                  <a:off x="2557" y="2064"/>
                  <a:ext cx="233" cy="405"/>
                </a:xfrm>
                <a:custGeom>
                  <a:avLst/>
                  <a:gdLst>
                    <a:gd name="T0" fmla="*/ 0 w 699"/>
                    <a:gd name="T1" fmla="*/ 0 h 1216"/>
                    <a:gd name="T2" fmla="*/ 0 w 699"/>
                    <a:gd name="T3" fmla="*/ 0 h 1216"/>
                    <a:gd name="T4" fmla="*/ 0 w 699"/>
                    <a:gd name="T5" fmla="*/ 0 h 1216"/>
                    <a:gd name="T6" fmla="*/ 0 w 699"/>
                    <a:gd name="T7" fmla="*/ 0 h 1216"/>
                    <a:gd name="T8" fmla="*/ 0 w 699"/>
                    <a:gd name="T9" fmla="*/ 0 h 1216"/>
                    <a:gd name="T10" fmla="*/ 0 w 699"/>
                    <a:gd name="T11" fmla="*/ 0 h 1216"/>
                    <a:gd name="T12" fmla="*/ 0 w 699"/>
                    <a:gd name="T13" fmla="*/ 0 h 1216"/>
                    <a:gd name="T14" fmla="*/ 0 w 699"/>
                    <a:gd name="T15" fmla="*/ 0 h 1216"/>
                    <a:gd name="T16" fmla="*/ 0 w 699"/>
                    <a:gd name="T17" fmla="*/ 0 h 1216"/>
                    <a:gd name="T18" fmla="*/ 0 w 699"/>
                    <a:gd name="T19" fmla="*/ 0 h 1216"/>
                    <a:gd name="T20" fmla="*/ 0 w 699"/>
                    <a:gd name="T21" fmla="*/ 0 h 1216"/>
                    <a:gd name="T22" fmla="*/ 0 w 699"/>
                    <a:gd name="T23" fmla="*/ 0 h 1216"/>
                    <a:gd name="T24" fmla="*/ 0 w 699"/>
                    <a:gd name="T25" fmla="*/ 0 h 1216"/>
                    <a:gd name="T26" fmla="*/ 0 w 699"/>
                    <a:gd name="T27" fmla="*/ 0 h 1216"/>
                    <a:gd name="T28" fmla="*/ 0 w 699"/>
                    <a:gd name="T29" fmla="*/ 0 h 1216"/>
                    <a:gd name="T30" fmla="*/ 0 w 699"/>
                    <a:gd name="T31" fmla="*/ 0 h 1216"/>
                    <a:gd name="T32" fmla="*/ 0 w 699"/>
                    <a:gd name="T33" fmla="*/ 0 h 1216"/>
                    <a:gd name="T34" fmla="*/ 0 w 699"/>
                    <a:gd name="T35" fmla="*/ 0 h 1216"/>
                    <a:gd name="T36" fmla="*/ 0 w 699"/>
                    <a:gd name="T37" fmla="*/ 0 h 1216"/>
                    <a:gd name="T38" fmla="*/ 0 w 699"/>
                    <a:gd name="T39" fmla="*/ 0 h 1216"/>
                    <a:gd name="T40" fmla="*/ 0 w 699"/>
                    <a:gd name="T41" fmla="*/ 0 h 1216"/>
                    <a:gd name="T42" fmla="*/ 0 w 699"/>
                    <a:gd name="T43" fmla="*/ 0 h 1216"/>
                    <a:gd name="T44" fmla="*/ 0 w 699"/>
                    <a:gd name="T45" fmla="*/ 0 h 1216"/>
                    <a:gd name="T46" fmla="*/ 0 w 699"/>
                    <a:gd name="T47" fmla="*/ 0 h 1216"/>
                    <a:gd name="T48" fmla="*/ 0 w 699"/>
                    <a:gd name="T49" fmla="*/ 0 h 1216"/>
                    <a:gd name="T50" fmla="*/ 0 w 699"/>
                    <a:gd name="T51" fmla="*/ 0 h 1216"/>
                    <a:gd name="T52" fmla="*/ 0 w 699"/>
                    <a:gd name="T53" fmla="*/ 0 h 1216"/>
                    <a:gd name="T54" fmla="*/ 0 w 699"/>
                    <a:gd name="T55" fmla="*/ 0 h 1216"/>
                    <a:gd name="T56" fmla="*/ 0 w 699"/>
                    <a:gd name="T57" fmla="*/ 0 h 1216"/>
                    <a:gd name="T58" fmla="*/ 0 w 699"/>
                    <a:gd name="T59" fmla="*/ 0 h 1216"/>
                    <a:gd name="T60" fmla="*/ 0 w 699"/>
                    <a:gd name="T61" fmla="*/ 0 h 1216"/>
                    <a:gd name="T62" fmla="*/ 0 w 699"/>
                    <a:gd name="T63" fmla="*/ 0 h 1216"/>
                    <a:gd name="T64" fmla="*/ 0 w 699"/>
                    <a:gd name="T65" fmla="*/ 0 h 1216"/>
                    <a:gd name="T66" fmla="*/ 0 w 699"/>
                    <a:gd name="T67" fmla="*/ 0 h 1216"/>
                    <a:gd name="T68" fmla="*/ 0 w 699"/>
                    <a:gd name="T69" fmla="*/ 0 h 1216"/>
                    <a:gd name="T70" fmla="*/ 0 w 699"/>
                    <a:gd name="T71" fmla="*/ 0 h 1216"/>
                    <a:gd name="T72" fmla="*/ 0 w 699"/>
                    <a:gd name="T73" fmla="*/ 0 h 1216"/>
                    <a:gd name="T74" fmla="*/ 0 w 699"/>
                    <a:gd name="T75" fmla="*/ 0 h 1216"/>
                    <a:gd name="T76" fmla="*/ 0 w 699"/>
                    <a:gd name="T77" fmla="*/ 0 h 1216"/>
                    <a:gd name="T78" fmla="*/ 0 w 699"/>
                    <a:gd name="T79" fmla="*/ 0 h 1216"/>
                    <a:gd name="T80" fmla="*/ 0 w 699"/>
                    <a:gd name="T81" fmla="*/ 0 h 1216"/>
                    <a:gd name="T82" fmla="*/ 0 w 699"/>
                    <a:gd name="T83" fmla="*/ 0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25" name="Freeform 10"/>
                <p:cNvSpPr>
                  <a:spLocks/>
                </p:cNvSpPr>
                <p:nvPr/>
              </p:nvSpPr>
              <p:spPr bwMode="auto">
                <a:xfrm>
                  <a:off x="2839" y="2100"/>
                  <a:ext cx="305" cy="374"/>
                </a:xfrm>
                <a:custGeom>
                  <a:avLst/>
                  <a:gdLst>
                    <a:gd name="T0" fmla="*/ 0 w 915"/>
                    <a:gd name="T1" fmla="*/ 0 h 1139"/>
                    <a:gd name="T2" fmla="*/ 0 w 915"/>
                    <a:gd name="T3" fmla="*/ 0 h 1139"/>
                    <a:gd name="T4" fmla="*/ 0 w 915"/>
                    <a:gd name="T5" fmla="*/ 0 h 1139"/>
                    <a:gd name="T6" fmla="*/ 0 w 915"/>
                    <a:gd name="T7" fmla="*/ 0 h 1139"/>
                    <a:gd name="T8" fmla="*/ 0 w 915"/>
                    <a:gd name="T9" fmla="*/ 0 h 1139"/>
                    <a:gd name="T10" fmla="*/ 0 w 915"/>
                    <a:gd name="T11" fmla="*/ 0 h 1139"/>
                    <a:gd name="T12" fmla="*/ 0 w 915"/>
                    <a:gd name="T13" fmla="*/ 0 h 1139"/>
                    <a:gd name="T14" fmla="*/ 0 w 915"/>
                    <a:gd name="T15" fmla="*/ 0 h 1139"/>
                    <a:gd name="T16" fmla="*/ 0 w 915"/>
                    <a:gd name="T17" fmla="*/ 0 h 1139"/>
                    <a:gd name="T18" fmla="*/ 0 w 915"/>
                    <a:gd name="T19" fmla="*/ 0 h 1139"/>
                    <a:gd name="T20" fmla="*/ 0 w 915"/>
                    <a:gd name="T21" fmla="*/ 0 h 1139"/>
                    <a:gd name="T22" fmla="*/ 0 w 915"/>
                    <a:gd name="T23" fmla="*/ 0 h 1139"/>
                    <a:gd name="T24" fmla="*/ 0 w 915"/>
                    <a:gd name="T25" fmla="*/ 0 h 1139"/>
                    <a:gd name="T26" fmla="*/ 0 w 915"/>
                    <a:gd name="T27" fmla="*/ 0 h 1139"/>
                    <a:gd name="T28" fmla="*/ 0 w 915"/>
                    <a:gd name="T29" fmla="*/ 0 h 1139"/>
                    <a:gd name="T30" fmla="*/ 0 w 915"/>
                    <a:gd name="T31" fmla="*/ 0 h 1139"/>
                    <a:gd name="T32" fmla="*/ 0 w 915"/>
                    <a:gd name="T33" fmla="*/ 0 h 1139"/>
                    <a:gd name="T34" fmla="*/ 0 w 915"/>
                    <a:gd name="T35" fmla="*/ 0 h 1139"/>
                    <a:gd name="T36" fmla="*/ 0 w 915"/>
                    <a:gd name="T37" fmla="*/ 0 h 1139"/>
                    <a:gd name="T38" fmla="*/ 0 w 915"/>
                    <a:gd name="T39" fmla="*/ 0 h 1139"/>
                    <a:gd name="T40" fmla="*/ 0 w 915"/>
                    <a:gd name="T41" fmla="*/ 0 h 1139"/>
                    <a:gd name="T42" fmla="*/ 0 w 915"/>
                    <a:gd name="T43" fmla="*/ 0 h 1139"/>
                    <a:gd name="T44" fmla="*/ 0 w 915"/>
                    <a:gd name="T45" fmla="*/ 0 h 1139"/>
                    <a:gd name="T46" fmla="*/ 0 w 915"/>
                    <a:gd name="T47" fmla="*/ 0 h 1139"/>
                    <a:gd name="T48" fmla="*/ 0 w 915"/>
                    <a:gd name="T49" fmla="*/ 0 h 1139"/>
                    <a:gd name="T50" fmla="*/ 0 w 915"/>
                    <a:gd name="T51" fmla="*/ 0 h 1139"/>
                    <a:gd name="T52" fmla="*/ 0 w 915"/>
                    <a:gd name="T53" fmla="*/ 0 h 1139"/>
                    <a:gd name="T54" fmla="*/ 0 w 915"/>
                    <a:gd name="T55" fmla="*/ 0 h 1139"/>
                    <a:gd name="T56" fmla="*/ 0 w 915"/>
                    <a:gd name="T57" fmla="*/ 0 h 1139"/>
                    <a:gd name="T58" fmla="*/ 0 w 915"/>
                    <a:gd name="T59" fmla="*/ 0 h 1139"/>
                    <a:gd name="T60" fmla="*/ 0 w 915"/>
                    <a:gd name="T61" fmla="*/ 0 h 1139"/>
                    <a:gd name="T62" fmla="*/ 0 w 915"/>
                    <a:gd name="T63" fmla="*/ 0 h 1139"/>
                    <a:gd name="T64" fmla="*/ 0 w 915"/>
                    <a:gd name="T65" fmla="*/ 0 h 1139"/>
                    <a:gd name="T66" fmla="*/ 0 w 915"/>
                    <a:gd name="T67" fmla="*/ 0 h 1139"/>
                    <a:gd name="T68" fmla="*/ 0 w 915"/>
                    <a:gd name="T69" fmla="*/ 0 h 1139"/>
                    <a:gd name="T70" fmla="*/ 0 w 915"/>
                    <a:gd name="T71" fmla="*/ 0 h 1139"/>
                    <a:gd name="T72" fmla="*/ 0 w 915"/>
                    <a:gd name="T73" fmla="*/ 0 h 1139"/>
                    <a:gd name="T74" fmla="*/ 0 w 915"/>
                    <a:gd name="T75" fmla="*/ 0 h 1139"/>
                    <a:gd name="T76" fmla="*/ 0 w 915"/>
                    <a:gd name="T77" fmla="*/ 0 h 1139"/>
                    <a:gd name="T78" fmla="*/ 0 w 915"/>
                    <a:gd name="T79" fmla="*/ 0 h 1139"/>
                    <a:gd name="T80" fmla="*/ 0 w 915"/>
                    <a:gd name="T81" fmla="*/ 0 h 1139"/>
                    <a:gd name="T82" fmla="*/ 0 w 915"/>
                    <a:gd name="T83" fmla="*/ 0 h 1139"/>
                    <a:gd name="T84" fmla="*/ 0 w 915"/>
                    <a:gd name="T85" fmla="*/ 0 h 1139"/>
                    <a:gd name="T86" fmla="*/ 0 w 915"/>
                    <a:gd name="T87" fmla="*/ 0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</p:grpSp>
          <p:sp>
            <p:nvSpPr>
              <p:cNvPr id="21519" name="Rectangle 32"/>
              <p:cNvSpPr>
                <a:spLocks noChangeArrowheads="1"/>
              </p:cNvSpPr>
              <p:nvPr/>
            </p:nvSpPr>
            <p:spPr bwMode="auto">
              <a:xfrm>
                <a:off x="1244600" y="4167187"/>
                <a:ext cx="2794000" cy="892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sz="2800" i="0">
                    <a:solidFill>
                      <a:srgbClr val="FF9900"/>
                    </a:solidFill>
                    <a:cs typeface="+mn-cs"/>
                  </a:rPr>
                  <a:t>End User:</a:t>
                </a:r>
                <a:br>
                  <a:rPr lang="en-US" altLang="en-US" sz="2800" i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altLang="en-US" sz="2400" i="0">
                    <a:solidFill>
                      <a:srgbClr val="FFFFFF"/>
                    </a:solidFill>
                    <a:cs typeface="+mn-cs"/>
                  </a:rPr>
                  <a:t>Runs the program</a:t>
                </a:r>
              </a:p>
            </p:txBody>
          </p:sp>
        </p:grpSp>
      </p:grpSp>
      <p:sp>
        <p:nvSpPr>
          <p:cNvPr id="92" name="Rectangle 32"/>
          <p:cNvSpPr>
            <a:spLocks noChangeArrowheads="1"/>
          </p:cNvSpPr>
          <p:nvPr/>
        </p:nvSpPr>
        <p:spPr bwMode="auto">
          <a:xfrm>
            <a:off x="1295400" y="5165725"/>
            <a:ext cx="279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i="0">
                <a:solidFill>
                  <a:srgbClr val="FFFFFF"/>
                </a:solidFill>
                <a:cs typeface="+mn-cs"/>
              </a:rPr>
              <a:t>Not part of this course.</a:t>
            </a:r>
          </a:p>
        </p:txBody>
      </p:sp>
      <p:sp>
        <p:nvSpPr>
          <p:cNvPr id="93" name="Rectangle 32"/>
          <p:cNvSpPr>
            <a:spLocks noChangeArrowheads="1"/>
          </p:cNvSpPr>
          <p:nvPr/>
        </p:nvSpPr>
        <p:spPr bwMode="auto">
          <a:xfrm>
            <a:off x="6324600" y="5189538"/>
            <a:ext cx="279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i="0" dirty="0">
                <a:solidFill>
                  <a:srgbClr val="FFFFFF"/>
                </a:solidFill>
                <a:cs typeface="+mn-cs"/>
              </a:rPr>
              <a:t>This is us in</a:t>
            </a:r>
            <a:br>
              <a:rPr lang="en-US" altLang="en-US" sz="2400" i="0" dirty="0">
                <a:solidFill>
                  <a:srgbClr val="FFFFFF"/>
                </a:solidFill>
                <a:cs typeface="+mn-cs"/>
              </a:rPr>
            </a:br>
            <a:r>
              <a:rPr lang="en-US" altLang="en-US" sz="2400" i="0" dirty="0">
                <a:solidFill>
                  <a:srgbClr val="FFFFFF"/>
                </a:solidFill>
                <a:cs typeface="+mn-cs"/>
              </a:rPr>
              <a:t>CSE 2011</a:t>
            </a:r>
          </a:p>
        </p:txBody>
      </p:sp>
      <p:sp>
        <p:nvSpPr>
          <p:cNvPr id="94" name="Rectangle 32"/>
          <p:cNvSpPr>
            <a:spLocks noChangeArrowheads="1"/>
          </p:cNvSpPr>
          <p:nvPr/>
        </p:nvSpPr>
        <p:spPr bwMode="auto">
          <a:xfrm>
            <a:off x="3886200" y="5353050"/>
            <a:ext cx="279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i="0">
                <a:solidFill>
                  <a:srgbClr val="FFFFFF"/>
                </a:solidFill>
                <a:cs typeface="+mn-cs"/>
              </a:rPr>
              <a:t>Complicated </a:t>
            </a:r>
            <a:br>
              <a:rPr lang="en-US" altLang="en-US" sz="2400" i="0">
                <a:solidFill>
                  <a:srgbClr val="FFFFFF"/>
                </a:solidFill>
                <a:cs typeface="+mn-cs"/>
              </a:rPr>
            </a:br>
            <a:r>
              <a:rPr lang="en-US" altLang="en-US" sz="2400" i="0">
                <a:solidFill>
                  <a:srgbClr val="FFFFFF"/>
                </a:solidFill>
                <a:cs typeface="+mn-cs"/>
              </a:rPr>
              <a:t>details are </a:t>
            </a:r>
            <a:br>
              <a:rPr lang="en-US" altLang="en-US" sz="2400" i="0">
                <a:solidFill>
                  <a:srgbClr val="FFFFFF"/>
                </a:solidFill>
                <a:cs typeface="+mn-cs"/>
              </a:rPr>
            </a:br>
            <a:r>
              <a:rPr lang="en-US" altLang="en-US" sz="2400" i="0">
                <a:solidFill>
                  <a:srgbClr val="FFFFFF"/>
                </a:solidFill>
                <a:cs typeface="+mn-cs"/>
              </a:rPr>
              <a:t>hidden from him. </a:t>
            </a:r>
          </a:p>
        </p:txBody>
      </p:sp>
      <p:sp>
        <p:nvSpPr>
          <p:cNvPr id="95" name="Rectangle 32"/>
          <p:cNvSpPr>
            <a:spLocks noChangeArrowheads="1"/>
          </p:cNvSpPr>
          <p:nvPr/>
        </p:nvSpPr>
        <p:spPr bwMode="auto">
          <a:xfrm>
            <a:off x="6400800" y="6019800"/>
            <a:ext cx="279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i="0">
                <a:solidFill>
                  <a:srgbClr val="FFFFFF"/>
                </a:solidFill>
                <a:cs typeface="+mn-cs"/>
              </a:rPr>
              <a:t>Correctness &amp; efficiency.</a:t>
            </a:r>
          </a:p>
        </p:txBody>
      </p:sp>
      <p:sp>
        <p:nvSpPr>
          <p:cNvPr id="21515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cs typeface="+mn-cs"/>
              </a:rPr>
              <a:t>Abstraction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2" grpId="0"/>
      <p:bldP spid="93" grpId="0"/>
      <p:bldP spid="94" grpId="0"/>
      <p:bldP spid="9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769620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Storing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</a:t>
            </a:r>
            <a:r>
              <a:rPr lang="en-CA" altLang="en-US" sz="2800" i="0" dirty="0">
                <a:cs typeface="+mn-cs"/>
              </a:rPr>
              <a:t> can be stored in a variable girl</a:t>
            </a:r>
            <a:r>
              <a:rPr lang="en-CA" altLang="en-US" sz="2800" i="0" baseline="-25000" dirty="0">
                <a:cs typeface="+mn-cs"/>
              </a:rPr>
              <a:t>2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or in an array </a:t>
            </a:r>
            <a:r>
              <a:rPr lang="en-CA" altLang="en-US" sz="2800" dirty="0">
                <a:solidFill>
                  <a:schemeClr val="accent6"/>
                </a:solidFill>
                <a:cs typeface="+mn-cs"/>
              </a:rPr>
              <a:t>A[4]</a:t>
            </a:r>
            <a:r>
              <a:rPr lang="en-CA" altLang="en-US" sz="2800" i="0" dirty="0">
                <a:cs typeface="+mn-cs"/>
              </a:rPr>
              <a:t>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 position can also be stored in a data element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“pointing” at another data element.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67587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588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589" name="Rectangle 65"/>
          <p:cNvSpPr>
            <a:spLocks noChangeArrowheads="1"/>
          </p:cNvSpPr>
          <p:nvPr/>
        </p:nvSpPr>
        <p:spPr bwMode="auto">
          <a:xfrm>
            <a:off x="11536363" y="5337175"/>
            <a:ext cx="596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67590" name="Rectangle 95"/>
          <p:cNvSpPr>
            <a:spLocks noChangeArrowheads="1"/>
          </p:cNvSpPr>
          <p:nvPr/>
        </p:nvSpPr>
        <p:spPr bwMode="auto">
          <a:xfrm>
            <a:off x="12822238" y="4730750"/>
            <a:ext cx="642937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591" name="Rectangle 96"/>
          <p:cNvSpPr>
            <a:spLocks noChangeArrowheads="1"/>
          </p:cNvSpPr>
          <p:nvPr/>
        </p:nvSpPr>
        <p:spPr bwMode="auto">
          <a:xfrm>
            <a:off x="13465175" y="4730750"/>
            <a:ext cx="641350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592" name="Rectangle 97"/>
          <p:cNvSpPr>
            <a:spLocks noChangeArrowheads="1"/>
          </p:cNvSpPr>
          <p:nvPr/>
        </p:nvSpPr>
        <p:spPr bwMode="auto">
          <a:xfrm>
            <a:off x="14106525" y="4730750"/>
            <a:ext cx="642938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593" name="Rectangle 98"/>
          <p:cNvSpPr>
            <a:spLocks noChangeArrowheads="1"/>
          </p:cNvSpPr>
          <p:nvPr/>
        </p:nvSpPr>
        <p:spPr bwMode="auto">
          <a:xfrm>
            <a:off x="14749463" y="4730750"/>
            <a:ext cx="642937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59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High Level Positions/Pointers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48200"/>
            <a:ext cx="38798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0738" y="5422900"/>
            <a:ext cx="7408862" cy="1816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altLang="en-US" sz="2800" i="0" dirty="0">
                <a:cs typeface="Arial" pitchFamily="34" charset="0"/>
              </a:rPr>
              <a:t>Each element contains two fields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Arial" pitchFamily="34" charset="0"/>
              </a:rPr>
              <a:t>First storing info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Arial" pitchFamily="34" charset="0"/>
              </a:rPr>
              <a:t>Second storing the position of the next element</a:t>
            </a:r>
            <a:br>
              <a:rPr lang="en-CA" altLang="en-US" sz="2800" i="0" dirty="0">
                <a:cs typeface="Arial" pitchFamily="34" charset="0"/>
              </a:rPr>
            </a:br>
            <a:endParaRPr lang="en-CA" sz="28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58825"/>
            <a:ext cx="6648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1"/>
          <a:stretch>
            <a:fillRect/>
          </a:stretch>
        </p:blipFill>
        <p:spPr bwMode="auto">
          <a:xfrm>
            <a:off x="990600" y="3854450"/>
            <a:ext cx="6648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"/>
          <a:stretch>
            <a:fillRect/>
          </a:stretch>
        </p:blipFill>
        <p:spPr bwMode="auto">
          <a:xfrm>
            <a:off x="914400" y="4595813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10188"/>
            <a:ext cx="45243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High Level Positions/Pointers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4895"/>
            <a:ext cx="6477000" cy="283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High Level Positions/Pointers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0BF36E5-7143-4415-93EC-BA7D04777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394770"/>
            <a:ext cx="9067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dirty="0">
                <a:cs typeface="Arial" pitchFamily="34" charset="0"/>
              </a:rPr>
              <a:t>Position</a:t>
            </a:r>
            <a:r>
              <a:rPr lang="en-CA" altLang="en-US" sz="2800" i="0" dirty="0">
                <a:cs typeface="Arial" pitchFamily="34" charset="0"/>
              </a:rPr>
              <a:t> will be a class of objects.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It is not actually implemented. This will be left for later.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When implementing it, some type “</a:t>
            </a:r>
            <a:r>
              <a:rPr lang="en-CA" altLang="en-US" sz="2800" dirty="0">
                <a:cs typeface="Arial" pitchFamily="34" charset="0"/>
              </a:rPr>
              <a:t>E</a:t>
            </a:r>
            <a:r>
              <a:rPr lang="en-CA" altLang="en-US" sz="2800" i="0" dirty="0">
                <a:cs typeface="Arial" pitchFamily="34" charset="0"/>
              </a:rPr>
              <a:t>” needs to be filled in. This is like a input to the description of the class.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Each “</a:t>
            </a:r>
            <a:r>
              <a:rPr lang="en-CA" altLang="en-US" sz="2800" dirty="0">
                <a:cs typeface="Arial" pitchFamily="34" charset="0"/>
              </a:rPr>
              <a:t>position</a:t>
            </a:r>
            <a:r>
              <a:rPr lang="en-CA" altLang="en-US" sz="2800" i="0" dirty="0">
                <a:cs typeface="Arial" pitchFamily="34" charset="0"/>
              </a:rPr>
              <a:t>” object needs to have some data of this type “</a:t>
            </a:r>
            <a:r>
              <a:rPr lang="en-CA" altLang="en-US" sz="2800" dirty="0">
                <a:cs typeface="Arial" pitchFamily="34" charset="0"/>
              </a:rPr>
              <a:t>E</a:t>
            </a:r>
            <a:r>
              <a:rPr lang="en-CA" altLang="en-US" sz="2800" i="0" dirty="0">
                <a:cs typeface="Arial" pitchFamily="34" charset="0"/>
              </a:rPr>
              <a:t>”.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You can use the method </a:t>
            </a:r>
            <a:r>
              <a:rPr lang="en-CA" altLang="en-US" sz="2800" dirty="0" err="1">
                <a:cs typeface="Arial" pitchFamily="34" charset="0"/>
              </a:rPr>
              <a:t>getElement</a:t>
            </a:r>
            <a:r>
              <a:rPr lang="en-CA" altLang="en-US" sz="2800" i="0" dirty="0">
                <a:cs typeface="Arial" pitchFamily="34" charset="0"/>
              </a:rPr>
              <a:t> to ask </a:t>
            </a:r>
            <a:br>
              <a:rPr lang="en-CA" altLang="en-US" sz="2800" i="0" dirty="0">
                <a:cs typeface="Arial" pitchFamily="34" charset="0"/>
              </a:rPr>
            </a:br>
            <a:r>
              <a:rPr lang="en-CA" altLang="en-US" sz="2800" i="0" dirty="0">
                <a:cs typeface="Arial" pitchFamily="34" charset="0"/>
              </a:rPr>
              <a:t>a “position” object to return this “</a:t>
            </a:r>
            <a:r>
              <a:rPr lang="en-CA" altLang="en-US" sz="2800" dirty="0">
                <a:cs typeface="Arial" pitchFamily="34" charset="0"/>
              </a:rPr>
              <a:t>E</a:t>
            </a:r>
            <a:r>
              <a:rPr lang="en-CA" altLang="en-US" sz="2800" i="0" dirty="0">
                <a:cs typeface="Arial" pitchFamily="34" charset="0"/>
              </a:rPr>
              <a:t>” data.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87C439-8E95-4054-B54B-958BD76F4C67}"/>
              </a:ext>
            </a:extLst>
          </p:cNvPr>
          <p:cNvSpPr/>
          <p:nvPr/>
        </p:nvSpPr>
        <p:spPr bwMode="auto">
          <a:xfrm>
            <a:off x="2895600" y="638872"/>
            <a:ext cx="876300" cy="380997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F8FAB6-DBD1-4153-994B-7DAC292C2671}"/>
              </a:ext>
            </a:extLst>
          </p:cNvPr>
          <p:cNvSpPr/>
          <p:nvPr/>
        </p:nvSpPr>
        <p:spPr bwMode="auto">
          <a:xfrm>
            <a:off x="2006600" y="638872"/>
            <a:ext cx="876300" cy="380997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34CEBC-7C88-4CB6-BEBC-AA9D25B12C06}"/>
              </a:ext>
            </a:extLst>
          </p:cNvPr>
          <p:cNvSpPr/>
          <p:nvPr/>
        </p:nvSpPr>
        <p:spPr bwMode="auto">
          <a:xfrm>
            <a:off x="3695700" y="638872"/>
            <a:ext cx="533400" cy="380997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3669E-2641-41D0-B9E8-E51B4818CA33}"/>
              </a:ext>
            </a:extLst>
          </p:cNvPr>
          <p:cNvSpPr/>
          <p:nvPr/>
        </p:nvSpPr>
        <p:spPr bwMode="auto">
          <a:xfrm>
            <a:off x="1524000" y="943669"/>
            <a:ext cx="5575300" cy="1765301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4895"/>
            <a:ext cx="6477000" cy="283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High Level Positions/Pointers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78204B0-98E8-474D-AB6C-08A6B6F72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365500"/>
            <a:ext cx="9067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dirty="0">
                <a:cs typeface="Arial" pitchFamily="34" charset="0"/>
              </a:rPr>
              <a:t>Position</a:t>
            </a:r>
            <a:r>
              <a:rPr lang="en-CA" altLang="en-US" sz="2800" i="0" dirty="0">
                <a:cs typeface="Arial" pitchFamily="34" charset="0"/>
              </a:rPr>
              <a:t> will be a class of objects.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It is not actually implemented. 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The implementer may add lots of other interesting </a:t>
            </a:r>
            <a:br>
              <a:rPr lang="en-CA" altLang="en-US" sz="2800" i="0" dirty="0">
                <a:cs typeface="Arial" pitchFamily="34" charset="0"/>
              </a:rPr>
            </a:br>
            <a:r>
              <a:rPr lang="en-CA" altLang="en-US" sz="2800" i="0" dirty="0">
                <a:cs typeface="Arial" pitchFamily="34" charset="0"/>
              </a:rPr>
              <a:t>things to such a </a:t>
            </a:r>
            <a:r>
              <a:rPr lang="en-CA" altLang="en-US" sz="2800" dirty="0">
                <a:cs typeface="Arial" pitchFamily="34" charset="0"/>
              </a:rPr>
              <a:t>position</a:t>
            </a:r>
            <a:r>
              <a:rPr lang="en-CA" altLang="en-US" sz="2800" i="0" dirty="0">
                <a:cs typeface="Arial" pitchFamily="34" charset="0"/>
              </a:rPr>
              <a:t>.</a:t>
            </a:r>
          </a:p>
          <a:p>
            <a:pPr marL="1200150" lvl="1" indent="-457200">
              <a:spcBef>
                <a:spcPts val="0"/>
              </a:spcBef>
              <a:defRPr/>
            </a:pPr>
            <a:r>
              <a:rPr lang="en-CA" altLang="en-US" sz="2400" i="0" dirty="0">
                <a:cs typeface="Arial" pitchFamily="34" charset="0"/>
              </a:rPr>
              <a:t>Like the links between different positions.</a:t>
            </a:r>
          </a:p>
        </p:txBody>
      </p:sp>
    </p:spTree>
    <p:extLst>
      <p:ext uri="{BB962C8B-B14F-4D97-AF65-F5344CB8AC3E}">
        <p14:creationId xmlns:p14="http://schemas.microsoft.com/office/powerpoint/2010/main" val="104681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End </a:t>
            </a:r>
            <a:endParaRPr lang="en-CA" altLang="en-US"/>
          </a:p>
        </p:txBody>
      </p:sp>
      <p:sp>
        <p:nvSpPr>
          <p:cNvPr id="69635" name="Title 1"/>
          <p:cNvSpPr txBox="1">
            <a:spLocks/>
          </p:cNvSpPr>
          <p:nvPr/>
        </p:nvSpPr>
        <p:spPr bwMode="auto">
          <a:xfrm>
            <a:off x="381000" y="3048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i="0">
                <a:solidFill>
                  <a:schemeClr val="tx2"/>
                </a:solidFill>
              </a:rPr>
              <a:t>Abstract Data Types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Abstract Data Types (ADTs)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An ADT is a model of a data structure that specifies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</a:rPr>
              <a:t>The type of data stored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</a:rPr>
              <a:t>Operations supported on these data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An ADT does </a:t>
            </a:r>
            <a:r>
              <a:rPr lang="en-US" altLang="en-US" b="1" i="1">
                <a:solidFill>
                  <a:srgbClr val="FFFFFF"/>
                </a:solidFill>
              </a:rPr>
              <a:t>not</a:t>
            </a:r>
            <a:r>
              <a:rPr lang="en-US" altLang="en-US">
                <a:solidFill>
                  <a:srgbClr val="FFFFFF"/>
                </a:solidFill>
              </a:rPr>
              <a:t> specify how the data are stored or how the operations are implemented.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The abstraction of an ADT facilitates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</a:rPr>
              <a:t>Design of complex systems.  Representing complex data structures by concise ADTs, facilitates reasoning about and designing large systems of many interacting data structures.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</a:rPr>
              <a:t>Encapsulation/Modularity.  If I just want to use an object / data structure, all I need to know is its ADT (not its internal workings).</a:t>
            </a:r>
          </a:p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56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28677" name="Footer Placeholder 4"/>
          <p:cNvSpPr txBox="1">
            <a:spLocks/>
          </p:cNvSpPr>
          <p:nvPr/>
        </p:nvSpPr>
        <p:spPr bwMode="auto">
          <a:xfrm>
            <a:off x="3124200" y="658971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solidFill>
                  <a:srgbClr val="CC99FF"/>
                </a:solidFill>
                <a:latin typeface="Calibri" pitchFamily="34" charset="0"/>
              </a:rPr>
              <a:t>James Elder</a:t>
            </a:r>
            <a:endParaRPr lang="en-US" altLang="en-US" sz="800">
              <a:solidFill>
                <a:srgbClr val="CC99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Encapsulation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Each object reveals only what other objects need to see.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Internal details are kept private.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This allows the programmer to implement the object as she or he wishes, as long as the requirements of the abstract interface are satisfied.</a:t>
            </a: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3733800"/>
            <a:ext cx="4295775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29702" name="Footer Placeholder 4"/>
          <p:cNvSpPr txBox="1">
            <a:spLocks/>
          </p:cNvSpPr>
          <p:nvPr/>
        </p:nvSpPr>
        <p:spPr bwMode="auto">
          <a:xfrm>
            <a:off x="3124200" y="658971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solidFill>
                  <a:srgbClr val="CC99FF"/>
                </a:solidFill>
                <a:latin typeface="Calibri" pitchFamily="34" charset="0"/>
              </a:rPr>
              <a:t>James Elder</a:t>
            </a:r>
            <a:endParaRPr lang="en-US" altLang="en-US" sz="800">
              <a:solidFill>
                <a:srgbClr val="CC99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Modularity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638800" cy="45259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Complex software systems are hard to conceptualize and maintain.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This is greatly facilitated by breaking the system up into distinct modules.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Each module has a well-specified job.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Modules communicate through well-specified interfaces.</a:t>
            </a:r>
          </a:p>
        </p:txBody>
      </p:sp>
      <p:pic>
        <p:nvPicPr>
          <p:cNvPr id="30724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18066" r="5858"/>
          <a:stretch>
            <a:fillRect/>
          </a:stretch>
        </p:blipFill>
        <p:spPr bwMode="auto">
          <a:xfrm>
            <a:off x="5772150" y="1447800"/>
            <a:ext cx="337185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30726" name="Footer Placeholder 4"/>
          <p:cNvSpPr txBox="1">
            <a:spLocks/>
          </p:cNvSpPr>
          <p:nvPr/>
        </p:nvSpPr>
        <p:spPr bwMode="auto">
          <a:xfrm>
            <a:off x="3124200" y="658971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solidFill>
                  <a:srgbClr val="CC99FF"/>
                </a:solidFill>
                <a:latin typeface="Calibri" pitchFamily="34" charset="0"/>
              </a:rPr>
              <a:t>James Elder</a:t>
            </a:r>
            <a:endParaRPr lang="en-US" altLang="en-US" sz="800">
              <a:solidFill>
                <a:srgbClr val="CC99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5400">
              <a:solidFill>
                <a:schemeClr val="hlink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anchor="ctr">
        <a:spAutoFit/>
      </a:bodyPr>
      <a:lstStyle>
        <a:defPPr>
          <a:spcBef>
            <a:spcPts val="0"/>
          </a:spcBef>
          <a:defRPr sz="2800" i="0" dirty="0" smtClean="0">
            <a:solidFill>
              <a:schemeClr val="tx2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5400">
              <a:solidFill>
                <a:schemeClr val="hlink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anchor="ctr">
        <a:spAutoFit/>
      </a:bodyPr>
      <a:lstStyle>
        <a:defPPr marL="0" indent="0">
          <a:spcBef>
            <a:spcPts val="0"/>
          </a:spcBef>
          <a:buNone/>
          <a:defRPr sz="2800" i="0" dirty="0" smtClean="0">
            <a:solidFill>
              <a:schemeClr val="bg1"/>
            </a:solidFill>
          </a:defRPr>
        </a:defPPr>
      </a:lstStyle>
    </a:sp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26524</TotalTime>
  <Words>2914</Words>
  <Application>Microsoft Office PowerPoint</Application>
  <PresentationFormat>On-screen Show (4:3)</PresentationFormat>
  <Paragraphs>549</Paragraphs>
  <Slides>64</Slides>
  <Notes>13</Notes>
  <HiddenSlides>0</HiddenSlides>
  <MMClips>1</MMClips>
  <ScaleCrop>false</ScaleCrop>
  <HeadingPairs>
    <vt:vector size="10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86" baseType="lpstr">
      <vt:lpstr>Arial</vt:lpstr>
      <vt:lpstr>Arial Black</vt:lpstr>
      <vt:lpstr>Calibri</vt:lpstr>
      <vt:lpstr>Courier New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6_Default Design</vt:lpstr>
      <vt:lpstr>1_3101</vt:lpstr>
      <vt:lpstr>2_3101</vt:lpstr>
      <vt:lpstr>3_3101</vt:lpstr>
      <vt:lpstr>4_3101</vt:lpstr>
      <vt:lpstr>5_3101</vt:lpstr>
      <vt:lpstr>8_Default Design</vt:lpstr>
      <vt:lpstr>Office Theme</vt:lpstr>
      <vt:lpstr>file:///C:\Users\home\Desktop\CCC_Seminars\Graphics\S4_Hanrahan.pdf</vt:lpstr>
      <vt:lpstr>Equation</vt:lpstr>
      <vt:lpstr>Clip</vt:lpstr>
      <vt:lpstr>Photo Editor Photo</vt:lpstr>
      <vt:lpstr>PowerPoint Presentation</vt:lpstr>
      <vt:lpstr>Software Engineering</vt:lpstr>
      <vt:lpstr>Levels</vt:lpstr>
      <vt:lpstr>Higher Level Abstract View Representation of an Algorithm</vt:lpstr>
      <vt:lpstr>Abstract away the inessential features of a problem</vt:lpstr>
      <vt:lpstr>PowerPoint Presentation</vt:lpstr>
      <vt:lpstr>Abstract Data Types (ADTs)</vt:lpstr>
      <vt:lpstr>Encapsulation</vt:lpstr>
      <vt:lpstr>Modularity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Data Structures Implementations</vt:lpstr>
      <vt:lpstr>Iterators</vt:lpstr>
      <vt:lpstr>Iterators</vt:lpstr>
      <vt:lpstr>Iterators</vt:lpstr>
      <vt:lpstr>Iterators</vt:lpstr>
      <vt:lpstr>Iterators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End 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Edmonds</dc:creator>
  <cp:lastModifiedBy>Jeff Edmonds</cp:lastModifiedBy>
  <cp:revision>481</cp:revision>
  <dcterms:created xsi:type="dcterms:W3CDTF">2000-08-14T20:34:24Z</dcterms:created>
  <dcterms:modified xsi:type="dcterms:W3CDTF">2022-10-14T13:36:43Z</dcterms:modified>
</cp:coreProperties>
</file>