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52"/>
  </p:notesMasterIdLst>
  <p:handoutMasterIdLst>
    <p:handoutMasterId r:id="rId53"/>
  </p:handoutMasterIdLst>
  <p:sldIdLst>
    <p:sldId id="512" r:id="rId3"/>
    <p:sldId id="256" r:id="rId4"/>
    <p:sldId id="543" r:id="rId5"/>
    <p:sldId id="544" r:id="rId6"/>
    <p:sldId id="513" r:id="rId7"/>
    <p:sldId id="508" r:id="rId8"/>
    <p:sldId id="590" r:id="rId9"/>
    <p:sldId id="591" r:id="rId10"/>
    <p:sldId id="514" r:id="rId11"/>
    <p:sldId id="584" r:id="rId12"/>
    <p:sldId id="2164" r:id="rId13"/>
    <p:sldId id="2165" r:id="rId14"/>
    <p:sldId id="537" r:id="rId15"/>
    <p:sldId id="589" r:id="rId16"/>
    <p:sldId id="586" r:id="rId17"/>
    <p:sldId id="587" r:id="rId18"/>
    <p:sldId id="588" r:id="rId19"/>
    <p:sldId id="2167" r:id="rId20"/>
    <p:sldId id="571" r:id="rId21"/>
    <p:sldId id="572" r:id="rId22"/>
    <p:sldId id="573" r:id="rId23"/>
    <p:sldId id="575" r:id="rId24"/>
    <p:sldId id="576" r:id="rId25"/>
    <p:sldId id="577" r:id="rId26"/>
    <p:sldId id="578" r:id="rId27"/>
    <p:sldId id="1357" r:id="rId28"/>
    <p:sldId id="579" r:id="rId29"/>
    <p:sldId id="580" r:id="rId30"/>
    <p:sldId id="2161" r:id="rId31"/>
    <p:sldId id="2166" r:id="rId32"/>
    <p:sldId id="2162" r:id="rId33"/>
    <p:sldId id="2163" r:id="rId34"/>
    <p:sldId id="393" r:id="rId35"/>
    <p:sldId id="594" r:id="rId36"/>
    <p:sldId id="593" r:id="rId37"/>
    <p:sldId id="595" r:id="rId38"/>
    <p:sldId id="284" r:id="rId39"/>
    <p:sldId id="448" r:id="rId40"/>
    <p:sldId id="598" r:id="rId41"/>
    <p:sldId id="597" r:id="rId42"/>
    <p:sldId id="599" r:id="rId43"/>
    <p:sldId id="2159" r:id="rId44"/>
    <p:sldId id="2160" r:id="rId45"/>
    <p:sldId id="566" r:id="rId46"/>
    <p:sldId id="567" r:id="rId47"/>
    <p:sldId id="568" r:id="rId48"/>
    <p:sldId id="569" r:id="rId49"/>
    <p:sldId id="570" r:id="rId50"/>
    <p:sldId id="437" r:id="rId51"/>
  </p:sldIdLst>
  <p:sldSz cx="9144000" cy="6858000" type="screen4x3"/>
  <p:notesSz cx="6934200" cy="9120188"/>
  <p:custDataLst>
    <p:tags r:id="rId54"/>
  </p:custDataLst>
  <p:defaultTextStyle>
    <a:defPPr>
      <a:defRPr lang="en-CA"/>
    </a:defPPr>
    <a:lvl1pPr algn="l" rtl="0" fontAlgn="base">
      <a:spcBef>
        <a:spcPct val="5000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8042" autoAdjust="0"/>
  </p:normalViewPr>
  <p:slideViewPr>
    <p:cSldViewPr>
      <p:cViewPr varScale="1">
        <p:scale>
          <a:sx n="61" d="100"/>
          <a:sy n="61" d="100"/>
        </p:scale>
        <p:origin x="1001" y="41"/>
      </p:cViewPr>
      <p:guideLst>
        <p:guide orient="horz" pos="360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5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44.xml"/><Relationship Id="rId3" Type="http://schemas.openxmlformats.org/officeDocument/2006/relationships/slide" Target="slides/slide35.xml"/><Relationship Id="rId7" Type="http://schemas.openxmlformats.org/officeDocument/2006/relationships/slide" Target="slides/slide41.xml"/><Relationship Id="rId2" Type="http://schemas.openxmlformats.org/officeDocument/2006/relationships/slide" Target="slides/slide34.xml"/><Relationship Id="rId1" Type="http://schemas.openxmlformats.org/officeDocument/2006/relationships/slide" Target="slides/slide33.xml"/><Relationship Id="rId6" Type="http://schemas.openxmlformats.org/officeDocument/2006/relationships/slide" Target="slides/slide40.xml"/><Relationship Id="rId5" Type="http://schemas.openxmlformats.org/officeDocument/2006/relationships/slide" Target="slides/slide39.xml"/><Relationship Id="rId4" Type="http://schemas.openxmlformats.org/officeDocument/2006/relationships/slide" Target="slides/slide3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4575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99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664575"/>
            <a:ext cx="300513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fld id="{62A4980E-5670-45B8-85CB-4C939B05FF0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8433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684213"/>
            <a:ext cx="4559300" cy="3419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332288"/>
            <a:ext cx="5086350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64575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239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664575"/>
            <a:ext cx="300513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fld id="{0A75B947-B4BD-4400-B83E-E64B6321811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8940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CAC796E0-BE71-4CF3-BBC0-1011FDD1B90E}" type="slidenum">
              <a:rPr lang="en-CA" altLang="en-US" smtClean="0"/>
              <a:pPr eaLnBrk="1" hangingPunct="1">
                <a:spcBef>
                  <a:spcPct val="50000"/>
                </a:spcBef>
              </a:pPr>
              <a:t>1</a:t>
            </a:fld>
            <a:endParaRPr lang="en-CA" alt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7921805F-6013-484D-A9B5-3F6A2FF8D919}" type="slidenum">
              <a:rPr lang="en-CA" altLang="en-US" smtClean="0"/>
              <a:pPr eaLnBrk="1" hangingPunct="1">
                <a:spcBef>
                  <a:spcPct val="50000"/>
                </a:spcBef>
              </a:pPr>
              <a:t>13</a:t>
            </a:fld>
            <a:endParaRPr lang="en-CA" alt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B817C1B8-31E3-4433-96EA-C69A1F8C133E}" type="slidenum">
              <a:rPr lang="en-CA" altLang="en-US" smtClean="0"/>
              <a:pPr eaLnBrk="1" hangingPunct="1">
                <a:spcBef>
                  <a:spcPct val="50000"/>
                </a:spcBef>
              </a:pPr>
              <a:t>14</a:t>
            </a:fld>
            <a:endParaRPr lang="en-CA" alt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C2B13756-CBF8-4FF2-AA68-9FFCB9AE8351}" type="slidenum">
              <a:rPr lang="en-CA" altLang="en-US" smtClean="0"/>
              <a:pPr eaLnBrk="1" hangingPunct="1">
                <a:spcBef>
                  <a:spcPct val="50000"/>
                </a:spcBef>
              </a:pPr>
              <a:t>15</a:t>
            </a:fld>
            <a:endParaRPr lang="en-CA" alt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44E792B9-679A-41FE-B3FF-E66D518092DF}" type="slidenum">
              <a:rPr lang="en-CA" altLang="en-US" smtClean="0"/>
              <a:pPr eaLnBrk="1" hangingPunct="1">
                <a:spcBef>
                  <a:spcPct val="50000"/>
                </a:spcBef>
              </a:pPr>
              <a:t>16</a:t>
            </a:fld>
            <a:endParaRPr lang="en-CA" alt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929063" y="8664575"/>
            <a:ext cx="300513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701C93D2-E06A-4012-89EE-CD505957D11F}" type="slidenum">
              <a:rPr lang="en-CA" altLang="en-US" i="0"/>
              <a:pPr algn="r" eaLnBrk="1" hangingPunct="1">
                <a:spcBef>
                  <a:spcPct val="50000"/>
                </a:spcBef>
              </a:pPr>
              <a:t>17</a:t>
            </a:fld>
            <a:endParaRPr lang="en-CA" altLang="en-US" i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929063" y="8664575"/>
            <a:ext cx="300513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701C93D2-E06A-4012-89EE-CD505957D11F}" type="slidenum">
              <a:rPr lang="en-CA" altLang="en-US" i="0"/>
              <a:pPr algn="r" eaLnBrk="1" hangingPunct="1">
                <a:spcBef>
                  <a:spcPct val="50000"/>
                </a:spcBef>
              </a:pPr>
              <a:t>18</a:t>
            </a:fld>
            <a:endParaRPr lang="en-CA" altLang="en-US" i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7089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929063" y="8664575"/>
            <a:ext cx="300513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C4E8D78E-5837-4659-9579-533D514BC944}" type="slidenum">
              <a:rPr lang="en-CA" altLang="en-US" i="0"/>
              <a:pPr algn="r" eaLnBrk="1" hangingPunct="1">
                <a:spcBef>
                  <a:spcPct val="50000"/>
                </a:spcBef>
              </a:pPr>
              <a:t>19</a:t>
            </a:fld>
            <a:endParaRPr lang="en-CA" altLang="en-US" i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929063" y="8664575"/>
            <a:ext cx="300513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06F96F82-EB02-44FF-9323-3D65988ECE3E}" type="slidenum">
              <a:rPr lang="en-CA" altLang="en-US" i="0"/>
              <a:pPr algn="r" eaLnBrk="1" hangingPunct="1">
                <a:spcBef>
                  <a:spcPct val="50000"/>
                </a:spcBef>
              </a:pPr>
              <a:t>20</a:t>
            </a:fld>
            <a:endParaRPr lang="en-CA" altLang="en-US" i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7064F44F-4291-4FCA-9916-CAE1DE9EC7F5}" type="slidenum">
              <a:rPr lang="en-CA" altLang="en-US" smtClean="0"/>
              <a:pPr eaLnBrk="1" hangingPunct="1">
                <a:spcBef>
                  <a:spcPct val="50000"/>
                </a:spcBef>
              </a:pPr>
              <a:t>21</a:t>
            </a:fld>
            <a:endParaRPr lang="en-CA" alt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89623048-5A03-4FCF-8ACC-BF584A360A58}" type="slidenum">
              <a:rPr lang="en-CA" altLang="en-US" smtClean="0"/>
              <a:pPr eaLnBrk="1" hangingPunct="1">
                <a:spcBef>
                  <a:spcPct val="50000"/>
                </a:spcBef>
              </a:pPr>
              <a:t>22</a:t>
            </a:fld>
            <a:endParaRPr lang="en-CA" alt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929063" y="8664575"/>
            <a:ext cx="300513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D94FF608-1439-4BAA-890A-4BBA6D7EFEB1}" type="slidenum">
              <a:rPr lang="en-CA" altLang="en-US" i="0"/>
              <a:pPr algn="r" eaLnBrk="1" hangingPunct="1">
                <a:spcBef>
                  <a:spcPct val="50000"/>
                </a:spcBef>
              </a:pPr>
              <a:t>3</a:t>
            </a:fld>
            <a:endParaRPr lang="en-CA" altLang="en-US" i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6E1AB4B-31B8-4B07-8CC3-1D5196CB75C5}" type="slidenum">
              <a:rPr lang="en-CA" altLang="en-US" smtClean="0"/>
              <a:pPr eaLnBrk="1" hangingPunct="1">
                <a:spcBef>
                  <a:spcPct val="50000"/>
                </a:spcBef>
              </a:pPr>
              <a:t>23</a:t>
            </a:fld>
            <a:endParaRPr lang="en-CA" alt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F17F9786-CEC5-47A3-8DCB-395609683235}" type="slidenum">
              <a:rPr lang="en-CA" altLang="en-US" smtClean="0"/>
              <a:pPr eaLnBrk="1" hangingPunct="1">
                <a:spcBef>
                  <a:spcPct val="50000"/>
                </a:spcBef>
              </a:pPr>
              <a:t>24</a:t>
            </a:fld>
            <a:endParaRPr lang="en-CA" alt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2A49E4FA-3287-41A4-AC69-04EC2F3FDFB6}" type="slidenum">
              <a:rPr lang="en-CA" altLang="en-US" smtClean="0"/>
              <a:pPr eaLnBrk="1" hangingPunct="1">
                <a:spcBef>
                  <a:spcPct val="50000"/>
                </a:spcBef>
              </a:pPr>
              <a:t>25</a:t>
            </a:fld>
            <a:endParaRPr lang="en-CA" alt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3929063" y="8664575"/>
            <a:ext cx="300513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0888D30F-BE90-4F6B-9B7E-B0971DA9D13F}" type="slidenum">
              <a:rPr lang="en-CA" altLang="en-US" i="0"/>
              <a:pPr algn="r" eaLnBrk="1" hangingPunct="1">
                <a:spcBef>
                  <a:spcPct val="50000"/>
                </a:spcBef>
              </a:pPr>
              <a:t>27</a:t>
            </a:fld>
            <a:endParaRPr lang="en-CA" altLang="en-US" i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3929063" y="8664575"/>
            <a:ext cx="300513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82EC0A96-AC8A-4A93-99A7-2B1A9A34F8F3}" type="slidenum">
              <a:rPr lang="en-CA" altLang="en-US" i="0"/>
              <a:pPr algn="r" eaLnBrk="1" hangingPunct="1">
                <a:spcBef>
                  <a:spcPct val="50000"/>
                </a:spcBef>
              </a:pPr>
              <a:t>28</a:t>
            </a:fld>
            <a:endParaRPr lang="en-CA" altLang="en-US" i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177404-EFCE-BB4B-A2D6-21D1CDABC8C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pPr marL="0" marR="0" lvl="0" indent="0" algn="r" defTabSz="965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65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829053-7159-1842-A12B-4D4650945AB4}" type="datetime1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65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10/12/2022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l" defTabSz="965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Java Primer 1</a:t>
            </a:r>
          </a:p>
        </p:txBody>
      </p:sp>
    </p:spTree>
    <p:extLst>
      <p:ext uri="{BB962C8B-B14F-4D97-AF65-F5344CB8AC3E}">
        <p14:creationId xmlns:p14="http://schemas.microsoft.com/office/powerpoint/2010/main" val="24375357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177404-EFCE-BB4B-A2D6-21D1CDABC8C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pPr marL="0" marR="0" lvl="0" indent="0" algn="r" defTabSz="965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65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829053-7159-1842-A12B-4D4650945AB4}" type="datetime1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65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10/12/2022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l" defTabSz="965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Java Primer 1</a:t>
            </a:r>
          </a:p>
        </p:txBody>
      </p:sp>
    </p:spTree>
    <p:extLst>
      <p:ext uri="{BB962C8B-B14F-4D97-AF65-F5344CB8AC3E}">
        <p14:creationId xmlns:p14="http://schemas.microsoft.com/office/powerpoint/2010/main" val="38542046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A9CEF747-AEBB-43E6-8B5F-1E00C97E8DAB}" type="slidenum">
              <a:rPr lang="en-US" altLang="en-US" smtClean="0"/>
              <a:pPr eaLnBrk="1" hangingPunct="1">
                <a:spcBef>
                  <a:spcPct val="50000"/>
                </a:spcBef>
                <a:defRPr/>
              </a:pPr>
              <a:t>33</a:t>
            </a:fld>
            <a:endParaRPr lang="en-US" alt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9D7285ED-2BE5-4F73-A8FB-979803C36867}" type="slidenum">
              <a:rPr lang="en-US" altLang="en-US" smtClean="0"/>
              <a:pPr eaLnBrk="1" hangingPunct="1">
                <a:spcBef>
                  <a:spcPct val="50000"/>
                </a:spcBef>
                <a:defRPr/>
              </a:pPr>
              <a:t>34</a:t>
            </a:fld>
            <a:endParaRPr lang="en-US" alt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1F28FE1B-9817-4B84-9AD0-6C51BD20AF1F}" type="slidenum">
              <a:rPr lang="en-US" altLang="en-US" smtClean="0"/>
              <a:pPr eaLnBrk="1" hangingPunct="1">
                <a:spcBef>
                  <a:spcPct val="50000"/>
                </a:spcBef>
              </a:pPr>
              <a:t>35</a:t>
            </a:fld>
            <a:endParaRPr lang="en-US" altLang="en-US"/>
          </a:p>
        </p:txBody>
      </p:sp>
      <p:sp>
        <p:nvSpPr>
          <p:cNvPr id="246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ED749000-AEC8-4A50-A624-3FB222BB9EB8}" type="slidenum">
              <a:rPr lang="en-CA" altLang="en-US" smtClean="0"/>
              <a:pPr eaLnBrk="1" hangingPunct="1">
                <a:spcBef>
                  <a:spcPct val="50000"/>
                </a:spcBef>
              </a:pPr>
              <a:t>5</a:t>
            </a:fld>
            <a:endParaRPr lang="en-CA" alt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1761AE8E-FCEB-47F7-9483-2EFC044D3C37}" type="slidenum">
              <a:rPr lang="en-US" altLang="en-US" smtClean="0"/>
              <a:pPr eaLnBrk="1" hangingPunct="1">
                <a:spcBef>
                  <a:spcPct val="50000"/>
                </a:spcBef>
              </a:pPr>
              <a:t>36</a:t>
            </a:fld>
            <a:endParaRPr lang="en-US" altLang="en-US"/>
          </a:p>
        </p:txBody>
      </p:sp>
      <p:sp>
        <p:nvSpPr>
          <p:cNvPr id="359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3EB5E7CD-F41C-429C-9723-5B4114E371BA}" type="slidenum">
              <a:rPr lang="en-CA" altLang="en-US" smtClean="0"/>
              <a:pPr eaLnBrk="1" hangingPunct="1">
                <a:spcBef>
                  <a:spcPct val="0"/>
                </a:spcBef>
                <a:defRPr/>
              </a:pPr>
              <a:t>37</a:t>
            </a:fld>
            <a:endParaRPr lang="en-CA" altLang="en-US"/>
          </a:p>
        </p:txBody>
      </p:sp>
      <p:sp>
        <p:nvSpPr>
          <p:cNvPr id="428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A348A086-3700-42BC-9C46-C6BA7BD03785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50000"/>
                </a:spcBef>
              </a:pPr>
              <a:t>38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55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1761AE8E-FCEB-47F7-9483-2EFC044D3C37}" type="slidenum">
              <a:rPr lang="en-US" altLang="en-US" smtClean="0"/>
              <a:pPr eaLnBrk="1" hangingPunct="1">
                <a:spcBef>
                  <a:spcPct val="50000"/>
                </a:spcBef>
              </a:pPr>
              <a:t>39</a:t>
            </a:fld>
            <a:endParaRPr lang="en-US" altLang="en-US"/>
          </a:p>
        </p:txBody>
      </p:sp>
      <p:sp>
        <p:nvSpPr>
          <p:cNvPr id="359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BA8D649E-3EA1-4334-8361-1C220C3032AB}" type="slidenum">
              <a:rPr lang="en-US" altLang="en-US" smtClean="0"/>
              <a:pPr algn="r" eaLnBrk="1" hangingPunct="1">
                <a:spcBef>
                  <a:spcPct val="50000"/>
                </a:spcBef>
              </a:pPr>
              <a:t>40</a:t>
            </a:fld>
            <a:endParaRPr lang="en-US" altLang="en-US"/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BA8D649E-3EA1-4334-8361-1C220C3032AB}" type="slidenum">
              <a:rPr lang="en-US" altLang="en-US" smtClean="0"/>
              <a:pPr algn="r" eaLnBrk="1" hangingPunct="1">
                <a:spcBef>
                  <a:spcPct val="50000"/>
                </a:spcBef>
              </a:pPr>
              <a:t>41</a:t>
            </a:fld>
            <a:endParaRPr lang="en-US" altLang="en-US"/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4*1.5hrs -</a:t>
            </a:r>
            <a:r>
              <a:rPr lang="en-CA" baseline="0" dirty="0"/>
              <a:t>  not Example …, not unsupervised.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69D8C-3095-4804-889C-41D256C97096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3545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199A3502-276B-4DE9-818B-4C6DF1624D6A}" type="slidenum">
              <a:rPr lang="en-CA" altLang="en-US" smtClean="0"/>
              <a:pPr eaLnBrk="1" hangingPunct="1">
                <a:spcBef>
                  <a:spcPct val="50000"/>
                </a:spcBef>
              </a:pPr>
              <a:t>43</a:t>
            </a:fld>
            <a:endParaRPr lang="en-CA" alt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11182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1E933722-E472-4CFB-9EE9-853FAE1F0160}" type="slidenum">
              <a:rPr lang="en-CA" altLang="en-US" smtClean="0"/>
              <a:pPr eaLnBrk="1" hangingPunct="1">
                <a:spcBef>
                  <a:spcPct val="50000"/>
                </a:spcBef>
              </a:pPr>
              <a:t>44</a:t>
            </a:fld>
            <a:endParaRPr lang="en-CA" alt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BAEA8430-362E-4FB1-A124-3C2985FA5A0F}" type="slidenum">
              <a:rPr lang="en-CA" altLang="en-US" smtClean="0"/>
              <a:pPr eaLnBrk="1" hangingPunct="1">
                <a:spcBef>
                  <a:spcPct val="50000"/>
                </a:spcBef>
              </a:pPr>
              <a:t>45</a:t>
            </a:fld>
            <a:endParaRPr lang="en-CA" alt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DF65107-CD21-45A4-AACD-3BA522168961}" type="slidenum">
              <a:rPr lang="en-CA" altLang="en-US" smtClean="0"/>
              <a:pPr eaLnBrk="1" hangingPunct="1">
                <a:spcBef>
                  <a:spcPct val="50000"/>
                </a:spcBef>
              </a:pPr>
              <a:t>6</a:t>
            </a:fld>
            <a:endParaRPr lang="en-CA" alt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E39F60D8-7707-4EEA-BE10-B2C371258CE3}" type="slidenum">
              <a:rPr lang="en-CA" altLang="en-US" smtClean="0"/>
              <a:pPr eaLnBrk="1" hangingPunct="1">
                <a:spcBef>
                  <a:spcPct val="50000"/>
                </a:spcBef>
              </a:pPr>
              <a:t>46</a:t>
            </a:fld>
            <a:endParaRPr lang="en-CA" alt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4C92830C-A30F-40F1-BED7-813722B815C6}" type="slidenum">
              <a:rPr lang="en-CA" altLang="en-US" smtClean="0"/>
              <a:pPr eaLnBrk="1" hangingPunct="1">
                <a:spcBef>
                  <a:spcPct val="50000"/>
                </a:spcBef>
              </a:pPr>
              <a:t>47</a:t>
            </a:fld>
            <a:endParaRPr lang="en-CA" altLang="en-U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F7EE558A-3B6C-41C5-AA76-EC53AC97CB5E}" type="slidenum">
              <a:rPr lang="en-CA" altLang="en-US" smtClean="0"/>
              <a:pPr eaLnBrk="1" hangingPunct="1">
                <a:spcBef>
                  <a:spcPct val="50000"/>
                </a:spcBef>
              </a:pPr>
              <a:t>48</a:t>
            </a:fld>
            <a:endParaRPr lang="en-CA" alt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66C20537-C675-4F60-B5DF-AACBD446A65F}" type="slidenum">
              <a:rPr lang="en-CA" altLang="en-US" smtClean="0"/>
              <a:pPr eaLnBrk="1" hangingPunct="1">
                <a:spcBef>
                  <a:spcPct val="50000"/>
                </a:spcBef>
              </a:pPr>
              <a:t>49</a:t>
            </a:fld>
            <a:endParaRPr lang="en-CA" alt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3512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00286121-199B-41F2-BD3B-F81E8EF985D9}" type="slidenum">
              <a:rPr lang="en-CA" altLang="en-US" smtClean="0"/>
              <a:pPr eaLnBrk="1" hangingPunct="1">
                <a:spcBef>
                  <a:spcPct val="50000"/>
                </a:spcBef>
              </a:pPr>
              <a:t>7</a:t>
            </a:fld>
            <a:endParaRPr lang="en-CA" alt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A3A854E1-75BD-4302-9500-73FEEA25987A}" type="slidenum">
              <a:rPr lang="en-CA" altLang="en-US" smtClean="0"/>
              <a:pPr eaLnBrk="1" hangingPunct="1">
                <a:spcBef>
                  <a:spcPct val="50000"/>
                </a:spcBef>
              </a:pPr>
              <a:t>8</a:t>
            </a:fld>
            <a:endParaRPr lang="en-CA" alt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3270CEC8-9F93-4C2F-8600-4338E5C44072}" type="slidenum">
              <a:rPr lang="en-CA" altLang="en-US" smtClean="0"/>
              <a:pPr eaLnBrk="1" hangingPunct="1">
                <a:spcBef>
                  <a:spcPct val="50000"/>
                </a:spcBef>
              </a:pPr>
              <a:t>9</a:t>
            </a:fld>
            <a:endParaRPr lang="en-CA" alt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929063" y="8664575"/>
            <a:ext cx="300513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7A8166F2-8CF6-4003-B696-7C151FBF0053}" type="slidenum">
              <a:rPr lang="en-CA" altLang="en-US" i="0"/>
              <a:pPr algn="r" eaLnBrk="1" hangingPunct="1">
                <a:spcBef>
                  <a:spcPct val="50000"/>
                </a:spcBef>
              </a:pPr>
              <a:t>10</a:t>
            </a:fld>
            <a:endParaRPr lang="en-CA" altLang="en-US" i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75B947-B4BD-4400-B83E-E64B6321811D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9720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0551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3855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7114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2550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269DA-A84E-428D-8462-A01ECF81A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6E0D13-8ACA-4B4E-84BD-A56D1353F7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AAE46-0FA7-4E45-ABC8-097F89A58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0AC3-5353-41DD-8C86-E42FCEB7ECAE}" type="datetimeFigureOut">
              <a:rPr lang="en-CA" smtClean="0"/>
              <a:t>2022-10-12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093D6-D425-4032-93DB-83AEC6D38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00A45-FCCE-4096-A6BF-0EE5F9DD0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1602-D4C0-4279-BDDD-B9D11A3A41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7594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D065D-7047-43EC-9CF6-4AE28E49B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155C3-8E1B-4B42-9AFE-EF41326D2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F5093E-7CB2-403D-861C-1492A9E96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0AC3-5353-41DD-8C86-E42FCEB7ECAE}" type="datetimeFigureOut">
              <a:rPr lang="en-CA" smtClean="0"/>
              <a:t>2022-10-12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131F8-2EF4-4CE3-A1E2-CA75934C4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49015-24C6-4CA4-93A4-50C8E5963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1602-D4C0-4279-BDDD-B9D11A3A41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5476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F0D3F-D58C-45F5-B369-42C6A6B13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3F5BCD-7FD6-4B1B-841B-2FDF366DA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5782E-95E5-4704-ACB8-49D3352D1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0AC3-5353-41DD-8C86-E42FCEB7ECAE}" type="datetimeFigureOut">
              <a:rPr lang="en-CA" smtClean="0"/>
              <a:t>2022-10-12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0328F-9BFC-46B0-BCBC-E96A79B1D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56352-199B-4B46-A367-65E377058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1602-D4C0-4279-BDDD-B9D11A3A41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4994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3140F-4446-40D9-89D1-CC7678DA3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4FB45-DED6-41D0-AA15-172F8CAADB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C8FD1-83BE-4A3D-98B4-92A5947DC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7F7F59-E0B3-4E40-995C-3EF3B65DB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0AC3-5353-41DD-8C86-E42FCEB7ECAE}" type="datetimeFigureOut">
              <a:rPr lang="en-CA" smtClean="0"/>
              <a:t>2022-10-12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ABBCBF-E809-49B6-9096-858608455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14F35A-9FB2-439B-96A5-9F0A2B169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1602-D4C0-4279-BDDD-B9D11A3A41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8459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DAA96-E30B-4962-861A-C4F016433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613FA-953B-4CAE-BD45-4B65D974F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7B5750-A255-4E4E-9F1B-CDF9BE462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A5BA0B-DC96-4F94-B1FE-90C53D3F21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99655F-B69D-4747-A6EE-6C62701704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B57930-5F29-4E80-A8AF-43265EB5B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0AC3-5353-41DD-8C86-E42FCEB7ECAE}" type="datetimeFigureOut">
              <a:rPr lang="en-CA" smtClean="0"/>
              <a:t>2022-10-12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6DC425-FEB1-4CAD-81E5-52A46D759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D89A9D-0CCD-47C8-AC5D-E06F693AF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1602-D4C0-4279-BDDD-B9D11A3A41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8578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0D64B-7C62-4782-BA9C-2365344A1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0937E8-D535-40BC-8751-2AC06AE87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0AC3-5353-41DD-8C86-E42FCEB7ECAE}" type="datetimeFigureOut">
              <a:rPr lang="en-CA" smtClean="0"/>
              <a:t>2022-10-12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028BE9-6D12-49BB-A419-81FB9F75C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48CFCF-F0F1-4E51-AAA0-1B5F0BA1C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1602-D4C0-4279-BDDD-B9D11A3A41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87890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E7CD6C-C6E3-4F8F-A4E6-1B02B2589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0AC3-5353-41DD-8C86-E42FCEB7ECAE}" type="datetimeFigureOut">
              <a:rPr lang="en-CA" smtClean="0"/>
              <a:t>2022-10-12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0CEC5-5BAF-4A33-BF6B-A2E6D3948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AECF4F-2518-4B94-B5B0-0EF041FB0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1602-D4C0-4279-BDDD-B9D11A3A41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7014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70877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06193-71F7-4040-9277-1C17544AC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33ECF-7A40-4556-8A1F-9E0E24E11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6EAC26-67EB-43BD-AB22-BA07D9CB9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2AF0F2-930A-41D0-8CDC-82BB86BB7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0AC3-5353-41DD-8C86-E42FCEB7ECAE}" type="datetimeFigureOut">
              <a:rPr lang="en-CA" smtClean="0"/>
              <a:t>2022-10-12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681DE2-4295-475B-A877-07F9EE4A4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B62687-5B1D-4B31-9594-5A1B7E01F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1602-D4C0-4279-BDDD-B9D11A3A41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07727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1319A-1046-4C30-9DBA-51CFAAED5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AF9BB6-B9AA-4948-83DB-516735EC0B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ED6DD8-5E00-4483-B5EF-E2F9A973C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FA9570-AF78-4054-859B-E9D4BADD6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0AC3-5353-41DD-8C86-E42FCEB7ECAE}" type="datetimeFigureOut">
              <a:rPr lang="en-CA" smtClean="0"/>
              <a:t>2022-10-12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406751-66DD-4343-BB0E-970610B93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91E9C0-6AA7-4D5A-98D9-4A669F8FE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1602-D4C0-4279-BDDD-B9D11A3A41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7138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90B4E-D83C-4179-AF73-4A2F7667D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C5F4D8-A951-4E50-9FEA-471A450421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EBAC7-4EF7-4947-89C4-30F7CC231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0AC3-5353-41DD-8C86-E42FCEB7ECAE}" type="datetimeFigureOut">
              <a:rPr lang="en-CA" smtClean="0"/>
              <a:t>2022-10-12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C39C2-CCC5-445D-A961-501E7AD97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A180F-37DC-47D5-989B-69EDDC55A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1602-D4C0-4279-BDDD-B9D11A3A41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41814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A44C01-9070-4A81-8264-725F0B0E5F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51E1A1-BF9C-4678-BDDE-FD35CDDA0D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8676D7-1316-4719-91C6-A4299ECD1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0AC3-5353-41DD-8C86-E42FCEB7ECAE}" type="datetimeFigureOut">
              <a:rPr lang="en-CA" smtClean="0"/>
              <a:t>2022-10-12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E5E23-0A84-44D9-B56B-D5334835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6C91C-B52B-40F6-A71E-D464E1885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1602-D4C0-4279-BDDD-B9D11A3A41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6037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9148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551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4212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6733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4247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8628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9226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6D60A903-75D2-46D4-8F19-6DF7CE178ED2}" type="slidenum">
              <a:rPr lang="en-CA" altLang="en-US" sz="1400" i="0" smtClean="0"/>
              <a:pPr algn="r" eaLnBrk="1" hangingPunct="1">
                <a:spcBef>
                  <a:spcPct val="0"/>
                </a:spcBef>
                <a:defRPr/>
              </a:pPr>
              <a:t>‹#›</a:t>
            </a:fld>
            <a:endParaRPr lang="en-CA" altLang="en-US" sz="1400" i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56A758-EADF-41F3-AB37-57D1D8B07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B37CE4-4567-4B97-BD5E-66ACFF090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40B10-FC28-4B27-BB9C-BC52F30DD7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C0AC3-5353-41DD-8C86-E42FCEB7ECAE}" type="datetimeFigureOut">
              <a:rPr lang="en-CA" smtClean="0"/>
              <a:t>2022-10-12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3E6A1-E896-4402-BD7E-6C5C5B0024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4176C-8A98-4E66-8097-2399ACE26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D1602-D4C0-4279-BDDD-B9D11A3A41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058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ethune.yorku.ca/classreps/recruitmen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image" Target="../media/image26.jpeg"/><Relationship Id="rId18" Type="http://schemas.openxmlformats.org/officeDocument/2006/relationships/image" Target="../media/image31.jpeg"/><Relationship Id="rId3" Type="http://schemas.openxmlformats.org/officeDocument/2006/relationships/oleObject" Target="../embeddings/oleObject1.bin"/><Relationship Id="rId7" Type="http://schemas.openxmlformats.org/officeDocument/2006/relationships/slide" Target="slide31.xml"/><Relationship Id="rId12" Type="http://schemas.openxmlformats.org/officeDocument/2006/relationships/image" Target="../media/image25.png"/><Relationship Id="rId17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11" Type="http://schemas.openxmlformats.org/officeDocument/2006/relationships/image" Target="../media/image24.png"/><Relationship Id="rId5" Type="http://schemas.openxmlformats.org/officeDocument/2006/relationships/slide" Target="slide4.xml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22.wmf"/><Relationship Id="rId9" Type="http://schemas.openxmlformats.org/officeDocument/2006/relationships/slide" Target="slide40.xml"/><Relationship Id="rId14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image" Target="../media/image35.png"/><Relationship Id="rId3" Type="http://schemas.openxmlformats.org/officeDocument/2006/relationships/oleObject" Target="../embeddings/oleObject2.bin"/><Relationship Id="rId7" Type="http://schemas.openxmlformats.org/officeDocument/2006/relationships/slide" Target="slide20.xml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11" Type="http://schemas.openxmlformats.org/officeDocument/2006/relationships/slide" Target="slide47.xml"/><Relationship Id="rId5" Type="http://schemas.openxmlformats.org/officeDocument/2006/relationships/slide" Target="slide3.xml"/><Relationship Id="rId10" Type="http://schemas.openxmlformats.org/officeDocument/2006/relationships/slide" Target="slide45.xml"/><Relationship Id="rId4" Type="http://schemas.openxmlformats.org/officeDocument/2006/relationships/image" Target="../media/image33.wmf"/><Relationship Id="rId9" Type="http://schemas.openxmlformats.org/officeDocument/2006/relationships/slide" Target="slide28.xml"/><Relationship Id="rId1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oleObject" Target="../embeddings/oleObject3.bin"/><Relationship Id="rId7" Type="http://schemas.openxmlformats.org/officeDocument/2006/relationships/slide" Target="slide4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4.xml"/><Relationship Id="rId4" Type="http://schemas.openxmlformats.org/officeDocument/2006/relationships/image" Target="../media/image22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3" Type="http://schemas.openxmlformats.org/officeDocument/2006/relationships/oleObject" Target="../embeddings/oleObject4.bin"/><Relationship Id="rId7" Type="http://schemas.openxmlformats.org/officeDocument/2006/relationships/slide" Target="slide22.xml"/><Relationship Id="rId12" Type="http://schemas.openxmlformats.org/officeDocument/2006/relationships/image" Target="../media/image39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11" Type="http://schemas.openxmlformats.org/officeDocument/2006/relationships/image" Target="../media/image38.png"/><Relationship Id="rId5" Type="http://schemas.openxmlformats.org/officeDocument/2006/relationships/slide" Target="slide7.xml"/><Relationship Id="rId10" Type="http://schemas.openxmlformats.org/officeDocument/2006/relationships/slide" Target="slide49.xml"/><Relationship Id="rId4" Type="http://schemas.openxmlformats.org/officeDocument/2006/relationships/image" Target="../media/image22.wmf"/><Relationship Id="rId9" Type="http://schemas.openxmlformats.org/officeDocument/2006/relationships/slide" Target="slide4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image" Target="../media/image42.png"/><Relationship Id="rId3" Type="http://schemas.openxmlformats.org/officeDocument/2006/relationships/oleObject" Target="../embeddings/oleObject5.bin"/><Relationship Id="rId7" Type="http://schemas.openxmlformats.org/officeDocument/2006/relationships/slide" Target="slide20.xml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11" Type="http://schemas.openxmlformats.org/officeDocument/2006/relationships/image" Target="../media/image40.jpeg"/><Relationship Id="rId5" Type="http://schemas.openxmlformats.org/officeDocument/2006/relationships/slide" Target="slide3.xml"/><Relationship Id="rId10" Type="http://schemas.openxmlformats.org/officeDocument/2006/relationships/slide" Target="slide1.xml"/><Relationship Id="rId4" Type="http://schemas.openxmlformats.org/officeDocument/2006/relationships/image" Target="../media/image22.wmf"/><Relationship Id="rId9" Type="http://schemas.openxmlformats.org/officeDocument/2006/relationships/slide" Target="slide48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oleObject" Target="../embeddings/oleObject6.bin"/><Relationship Id="rId7" Type="http://schemas.openxmlformats.org/officeDocument/2006/relationships/slide" Target="slide1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3.xml"/><Relationship Id="rId10" Type="http://schemas.openxmlformats.org/officeDocument/2006/relationships/image" Target="../media/image43.png"/><Relationship Id="rId4" Type="http://schemas.openxmlformats.org/officeDocument/2006/relationships/image" Target="../media/image22.wmf"/><Relationship Id="rId9" Type="http://schemas.openxmlformats.org/officeDocument/2006/relationships/slide" Target="slide2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image" Target="../media/image44.jpeg"/><Relationship Id="rId3" Type="http://schemas.openxmlformats.org/officeDocument/2006/relationships/oleObject" Target="../embeddings/oleObject7.bin"/><Relationship Id="rId7" Type="http://schemas.openxmlformats.org/officeDocument/2006/relationships/slide" Target="slide19.xml"/><Relationship Id="rId12" Type="http://schemas.openxmlformats.org/officeDocument/2006/relationships/slide" Target="slide48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11" Type="http://schemas.openxmlformats.org/officeDocument/2006/relationships/slide" Target="slide46.xml"/><Relationship Id="rId5" Type="http://schemas.openxmlformats.org/officeDocument/2006/relationships/slide" Target="slide4.xml"/><Relationship Id="rId10" Type="http://schemas.openxmlformats.org/officeDocument/2006/relationships/slide" Target="slide44.xml"/><Relationship Id="rId4" Type="http://schemas.openxmlformats.org/officeDocument/2006/relationships/image" Target="../media/image22.wmf"/><Relationship Id="rId9" Type="http://schemas.openxmlformats.org/officeDocument/2006/relationships/slide" Target="slide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oleObject" Target="../embeddings/oleObject8.bin"/><Relationship Id="rId7" Type="http://schemas.openxmlformats.org/officeDocument/2006/relationships/slide" Target="slide14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slide" Target="slide3.xml"/><Relationship Id="rId10" Type="http://schemas.openxmlformats.org/officeDocument/2006/relationships/image" Target="../media/image46.png"/><Relationship Id="rId4" Type="http://schemas.openxmlformats.org/officeDocument/2006/relationships/image" Target="../media/image22.wmf"/><Relationship Id="rId9" Type="http://schemas.openxmlformats.org/officeDocument/2006/relationships/image" Target="../media/image45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image" Target="../media/image52.jpeg"/><Relationship Id="rId3" Type="http://schemas.openxmlformats.org/officeDocument/2006/relationships/oleObject" Target="../embeddings/oleObject9.bin"/><Relationship Id="rId7" Type="http://schemas.openxmlformats.org/officeDocument/2006/relationships/slide" Target="slide37.xml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11" Type="http://schemas.openxmlformats.org/officeDocument/2006/relationships/image" Target="../media/image50.jpeg"/><Relationship Id="rId5" Type="http://schemas.openxmlformats.org/officeDocument/2006/relationships/slide" Target="slide3.xml"/><Relationship Id="rId15" Type="http://schemas.openxmlformats.org/officeDocument/2006/relationships/image" Target="../media/image54.png"/><Relationship Id="rId10" Type="http://schemas.openxmlformats.org/officeDocument/2006/relationships/image" Target="../media/image49.gif"/><Relationship Id="rId4" Type="http://schemas.openxmlformats.org/officeDocument/2006/relationships/image" Target="../media/image22.wmf"/><Relationship Id="rId9" Type="http://schemas.openxmlformats.org/officeDocument/2006/relationships/image" Target="../media/image48.wmf"/><Relationship Id="rId14" Type="http://schemas.openxmlformats.org/officeDocument/2006/relationships/image" Target="../media/image5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oleObject" Target="../embeddings/oleObject10.bin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openxmlformats.org/officeDocument/2006/relationships/image" Target="../media/image22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e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8.wm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7772400" cy="1143000"/>
          </a:xfrm>
        </p:spPr>
        <p:txBody>
          <a:bodyPr/>
          <a:lstStyle/>
          <a:p>
            <a:pPr eaLnBrk="1" hangingPunct="1"/>
            <a:r>
              <a:rPr lang="en-CA" altLang="en-US" sz="7200">
                <a:latin typeface="Script MT Bold" pitchFamily="66" charset="0"/>
              </a:rPr>
              <a:t>Welcome</a:t>
            </a:r>
          </a:p>
        </p:txBody>
      </p:sp>
      <p:sp>
        <p:nvSpPr>
          <p:cNvPr id="2052" name="WordArt 6"/>
          <p:cNvSpPr>
            <a:spLocks noChangeArrowheads="1" noChangeShapeType="1" noTextEdit="1"/>
          </p:cNvSpPr>
          <p:nvPr/>
        </p:nvSpPr>
        <p:spPr bwMode="auto">
          <a:xfrm>
            <a:off x="419100" y="244475"/>
            <a:ext cx="830580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0" kern="10" dirty="0">
                <a:solidFill>
                  <a:schemeClr val="accent2"/>
                </a:solidFill>
                <a:latin typeface="Script MT Bold"/>
              </a:rPr>
              <a:t>Fundamentals of Data </a:t>
            </a:r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1371600" y="59436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400" b="1" i="0">
                <a:solidFill>
                  <a:schemeClr val="tx2"/>
                </a:solidFill>
              </a:rPr>
              <a:t>Jeff Edmonds </a:t>
            </a:r>
          </a:p>
          <a:p>
            <a:pPr algn="ctr" eaLnBrk="1" hangingPunct="1">
              <a:buFontTx/>
              <a:buNone/>
            </a:pPr>
            <a:r>
              <a:rPr lang="en-US" altLang="en-US" sz="2400" b="1" i="0">
                <a:solidFill>
                  <a:schemeClr val="tx2"/>
                </a:solidFill>
              </a:rPr>
              <a:t>York University</a:t>
            </a:r>
            <a:endParaRPr lang="en-US" altLang="en-US" sz="2400" b="1" i="0">
              <a:solidFill>
                <a:schemeClr val="accent2"/>
              </a:solidFill>
            </a:endParaRPr>
          </a:p>
          <a:p>
            <a:pPr algn="ctr" eaLnBrk="1" hangingPunct="1">
              <a:buFontTx/>
              <a:buNone/>
            </a:pPr>
            <a:endParaRPr lang="en-US" altLang="en-US" b="1" i="0">
              <a:solidFill>
                <a:schemeClr val="accent2"/>
              </a:solidFill>
            </a:endParaRPr>
          </a:p>
          <a:p>
            <a:pPr algn="ctr" eaLnBrk="1" hangingPunct="1">
              <a:buFontTx/>
              <a:buNone/>
            </a:pPr>
            <a:endParaRPr lang="en-US" altLang="en-US" b="1" i="0"/>
          </a:p>
        </p:txBody>
      </p:sp>
      <p:sp>
        <p:nvSpPr>
          <p:cNvPr id="389128" name="Text Box 8"/>
          <p:cNvSpPr txBox="1">
            <a:spLocks noChangeArrowheads="1"/>
          </p:cNvSpPr>
          <p:nvPr/>
        </p:nvSpPr>
        <p:spPr bwMode="auto">
          <a:xfrm>
            <a:off x="0" y="6399213"/>
            <a:ext cx="195897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274301" tIns="45717" rIns="274301" bIns="45717" anchor="ctr">
            <a:spAutoFit/>
          </a:bodyPr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b="1" i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Lecture</a:t>
            </a:r>
            <a:r>
              <a:rPr lang="en-US" i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i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endParaRPr lang="en-US" i="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5" name="Text Box 9"/>
          <p:cNvSpPr txBox="1">
            <a:spLocks noChangeArrowheads="1"/>
          </p:cNvSpPr>
          <p:nvPr/>
        </p:nvSpPr>
        <p:spPr bwMode="auto">
          <a:xfrm>
            <a:off x="7285038" y="6399213"/>
            <a:ext cx="2085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01" tIns="45717" rIns="274301" bIns="45717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i="0">
                <a:solidFill>
                  <a:schemeClr val="accent2"/>
                </a:solidFill>
              </a:rPr>
              <a:t>COSC 2011</a:t>
            </a:r>
            <a:endParaRPr lang="en-US" altLang="en-US" sz="2400" i="0">
              <a:solidFill>
                <a:schemeClr val="accent2"/>
              </a:solidFill>
            </a:endParaRPr>
          </a:p>
        </p:txBody>
      </p:sp>
      <p:sp>
        <p:nvSpPr>
          <p:cNvPr id="2056" name="Text Box 5"/>
          <p:cNvSpPr txBox="1">
            <a:spLocks noChangeArrowheads="1"/>
          </p:cNvSpPr>
          <p:nvPr/>
        </p:nvSpPr>
        <p:spPr bwMode="auto">
          <a:xfrm>
            <a:off x="12348" y="2433638"/>
            <a:ext cx="6572954" cy="27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i="0" dirty="0"/>
              <a:t>Jeff Edmonds </a:t>
            </a:r>
            <a:br>
              <a:rPr lang="en-US" altLang="en-US" i="0" dirty="0"/>
            </a:br>
            <a:r>
              <a:rPr lang="en-US" altLang="en-US" i="0" dirty="0"/>
              <a:t>www.cse.yorku.ca\~jeff\courses\02011</a:t>
            </a:r>
          </a:p>
          <a:p>
            <a:pPr algn="ctr" eaLnBrk="1" hangingPunct="1">
              <a:buFontTx/>
              <a:buNone/>
            </a:pPr>
            <a:r>
              <a:rPr lang="en-US" altLang="en-US" i="0" dirty="0"/>
              <a:t>jeff@cse.yorku.ca</a:t>
            </a:r>
            <a:br>
              <a:rPr lang="en-US" altLang="en-US" i="0" dirty="0"/>
            </a:br>
            <a:r>
              <a:rPr lang="en-US" altLang="en-US" i="0" dirty="0"/>
              <a:t>CSB 3044, ext. 33295</a:t>
            </a:r>
          </a:p>
          <a:p>
            <a:pPr algn="ctr" eaLnBrk="1" hangingPunct="1">
              <a:buFontTx/>
              <a:buNone/>
            </a:pPr>
            <a:r>
              <a:rPr lang="en-US" altLang="en-US" i="0" dirty="0"/>
              <a:t>647-688-7413 </a:t>
            </a:r>
            <a:r>
              <a:rPr lang="en-US" altLang="en-US" sz="1800" i="0" dirty="0"/>
              <a:t> </a:t>
            </a:r>
            <a:r>
              <a:rPr lang="en-US" altLang="en-US" i="0" dirty="0"/>
              <a:t> </a:t>
            </a:r>
          </a:p>
        </p:txBody>
      </p:sp>
      <p:pic>
        <p:nvPicPr>
          <p:cNvPr id="9" name="Picture 809" descr="Image may contain: 1 person, indoor">
            <a:extLst>
              <a:ext uri="{FF2B5EF4-FFF2-40B4-BE49-F238E27FC236}">
                <a16:creationId xmlns:a16="http://schemas.microsoft.com/office/drawing/2014/main" id="{030572F4-7A8B-4FCE-9891-36C51412C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670" y="2133600"/>
            <a:ext cx="2538029" cy="245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j0116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209800"/>
            <a:ext cx="26320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3219" name="AutoShape 3"/>
          <p:cNvSpPr>
            <a:spLocks noChangeArrowheads="1"/>
          </p:cNvSpPr>
          <p:nvPr/>
        </p:nvSpPr>
        <p:spPr bwMode="auto">
          <a:xfrm>
            <a:off x="2438400" y="1066800"/>
            <a:ext cx="6096000" cy="2438400"/>
          </a:xfrm>
          <a:prstGeom prst="wedgeRectCallout">
            <a:avLst>
              <a:gd name="adj1" fmla="val -57724"/>
              <a:gd name="adj2" fmla="val 65563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CA" altLang="en-US" sz="2800" i="0" dirty="0"/>
              <a:t>Four coding assignments  (in Java)</a:t>
            </a:r>
          </a:p>
          <a:p>
            <a:pPr marL="457200" indent="-457200" eaLnBrk="1" hangingPunct="1">
              <a:spcBef>
                <a:spcPct val="0"/>
              </a:spcBef>
              <a:defRPr/>
            </a:pPr>
            <a:r>
              <a:rPr lang="en-US" altLang="en-US" sz="2800" i="0" dirty="0"/>
              <a:t>Start them early!</a:t>
            </a:r>
          </a:p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CA" altLang="en-US" sz="2800" i="0" dirty="0"/>
              <a:t>Talk to each other</a:t>
            </a:r>
          </a:p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CA" altLang="en-US" sz="2800" i="0" dirty="0"/>
              <a:t>Don’t copy</a:t>
            </a:r>
          </a:p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CA" altLang="en-US" sz="2800" i="0" dirty="0"/>
              <a:t>Do assignments in pairs.</a:t>
            </a:r>
            <a:endParaRPr lang="en-US" altLang="en-US" sz="2800" i="0" dirty="0"/>
          </a:p>
          <a:p>
            <a:pPr marL="457200" indent="-457200" eaLnBrk="1" hangingPunct="1">
              <a:spcBef>
                <a:spcPct val="0"/>
              </a:spcBef>
              <a:defRPr/>
            </a:pPr>
            <a:endParaRPr lang="en-US" altLang="en-US" sz="2800" i="0" dirty="0"/>
          </a:p>
        </p:txBody>
      </p:sp>
      <p:sp>
        <p:nvSpPr>
          <p:cNvPr id="11268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b="1"/>
              <a:t>Marks</a:t>
            </a:r>
            <a:endParaRPr lang="en-CA" altLang="en-US" b="1"/>
          </a:p>
        </p:txBody>
      </p:sp>
      <p:sp>
        <p:nvSpPr>
          <p:cNvPr id="11269" name="Rectangle 294"/>
          <p:cNvSpPr>
            <a:spLocks noChangeArrowheads="1"/>
          </p:cNvSpPr>
          <p:nvPr/>
        </p:nvSpPr>
        <p:spPr bwMode="auto">
          <a:xfrm>
            <a:off x="493713" y="7540625"/>
            <a:ext cx="184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br>
              <a:rPr lang="en-CA" altLang="en-US" sz="2400"/>
            </a:br>
            <a:endParaRPr lang="en-CA" altLang="en-US" sz="2400" i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3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3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3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3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3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3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3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3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8315CA-84DA-46BC-B003-19B83A555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29" y="824948"/>
            <a:ext cx="7686675" cy="5514975"/>
          </a:xfrm>
          <a:prstGeom prst="rect">
            <a:avLst/>
          </a:prstGeom>
        </p:spPr>
      </p:pic>
      <p:sp>
        <p:nvSpPr>
          <p:cNvPr id="156678" name="Rectangle 6"/>
          <p:cNvSpPr>
            <a:spLocks noChangeArrowheads="1"/>
          </p:cNvSpPr>
          <p:nvPr/>
        </p:nvSpPr>
        <p:spPr bwMode="auto">
          <a:xfrm>
            <a:off x="1119188" y="6248400"/>
            <a:ext cx="60757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0" dirty="0"/>
              <a:t>www.cse.yorku.ca\~jeff\courses\02001\syllabus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116507-C274-43C4-9DE2-7B925ECF2C80}"/>
              </a:ext>
            </a:extLst>
          </p:cNvPr>
          <p:cNvSpPr/>
          <p:nvPr/>
        </p:nvSpPr>
        <p:spPr bwMode="auto">
          <a:xfrm>
            <a:off x="5522448" y="3328690"/>
            <a:ext cx="1855304" cy="131951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AA965C3-280F-4035-8FED-4FB2E3764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i="0" kern="0"/>
              <a:t>Marks</a:t>
            </a:r>
            <a:endParaRPr lang="en-CA" altLang="en-US" b="1" i="0" kern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2B7563-F847-4F39-AB94-509505852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6556" y="4724400"/>
            <a:ext cx="230383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i="0" dirty="0">
                <a:solidFill>
                  <a:srgbClr val="FF0000"/>
                </a:solidFill>
              </a:rPr>
              <a:t>Assignments are </a:t>
            </a:r>
            <a:br>
              <a:rPr lang="en-US" altLang="en-US" sz="2400" i="0" dirty="0">
                <a:solidFill>
                  <a:srgbClr val="FF0000"/>
                </a:solidFill>
              </a:rPr>
            </a:br>
            <a:r>
              <a:rPr lang="en-US" altLang="en-US" sz="2400" i="0" dirty="0">
                <a:solidFill>
                  <a:srgbClr val="FF0000"/>
                </a:solidFill>
              </a:rPr>
              <a:t>available now.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510393-ED95-4075-BBFD-358C47928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831" y="1598381"/>
            <a:ext cx="525117" cy="26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332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F29E8A6F-6ABB-4FE8-8418-E5958D509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2" y="1103305"/>
            <a:ext cx="8941905" cy="5489651"/>
          </a:xfrm>
          <a:prstGeom prst="rect">
            <a:avLst/>
          </a:prstGeom>
        </p:spPr>
      </p:pic>
      <p:sp>
        <p:nvSpPr>
          <p:cNvPr id="6" name="Rectangle 9">
            <a:extLst>
              <a:ext uri="{FF2B5EF4-FFF2-40B4-BE49-F238E27FC236}">
                <a16:creationId xmlns:a16="http://schemas.microsoft.com/office/drawing/2014/main" id="{4AA965C3-280F-4035-8FED-4FB2E3764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i="0" kern="0"/>
              <a:t>Marks</a:t>
            </a:r>
            <a:endParaRPr lang="en-CA" altLang="en-US" b="1" i="0" kern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583298-401D-4408-AB03-54F5A2637C87}"/>
              </a:ext>
            </a:extLst>
          </p:cNvPr>
          <p:cNvSpPr/>
          <p:nvPr/>
        </p:nvSpPr>
        <p:spPr bwMode="auto">
          <a:xfrm>
            <a:off x="4263888" y="2295940"/>
            <a:ext cx="1272208" cy="34455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C0E970-221C-4DD4-AF06-C15468E8275E}"/>
              </a:ext>
            </a:extLst>
          </p:cNvPr>
          <p:cNvSpPr/>
          <p:nvPr/>
        </p:nvSpPr>
        <p:spPr bwMode="auto">
          <a:xfrm>
            <a:off x="4267200" y="3034748"/>
            <a:ext cx="1272208" cy="34455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280FE8-DBA1-4728-9729-C9EB7AD938CB}"/>
              </a:ext>
            </a:extLst>
          </p:cNvPr>
          <p:cNvSpPr/>
          <p:nvPr/>
        </p:nvSpPr>
        <p:spPr bwMode="auto">
          <a:xfrm>
            <a:off x="1318588" y="4171120"/>
            <a:ext cx="4210880" cy="36112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4B0435-0571-4DCD-BE99-651B460544E8}"/>
              </a:ext>
            </a:extLst>
          </p:cNvPr>
          <p:cNvSpPr/>
          <p:nvPr/>
        </p:nvSpPr>
        <p:spPr bwMode="auto">
          <a:xfrm>
            <a:off x="4247320" y="4913240"/>
            <a:ext cx="1272208" cy="34455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2B4822-1B86-450F-816E-93B59E2E396F}"/>
              </a:ext>
            </a:extLst>
          </p:cNvPr>
          <p:cNvSpPr/>
          <p:nvPr/>
        </p:nvSpPr>
        <p:spPr bwMode="auto">
          <a:xfrm>
            <a:off x="4250632" y="5668612"/>
            <a:ext cx="1272208" cy="34455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B89A6A-227E-4206-B156-9863D6C68024}"/>
              </a:ext>
            </a:extLst>
          </p:cNvPr>
          <p:cNvSpPr/>
          <p:nvPr/>
        </p:nvSpPr>
        <p:spPr bwMode="auto">
          <a:xfrm>
            <a:off x="1331848" y="5685184"/>
            <a:ext cx="940904" cy="34455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18AC24-7C57-4EDA-92FA-A6CC3F40AACD}"/>
              </a:ext>
            </a:extLst>
          </p:cNvPr>
          <p:cNvSpPr/>
          <p:nvPr/>
        </p:nvSpPr>
        <p:spPr bwMode="auto">
          <a:xfrm>
            <a:off x="1335160" y="4926492"/>
            <a:ext cx="940904" cy="34455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235AE20-69DE-4D4A-924C-ABBDAD68C9AE}"/>
              </a:ext>
            </a:extLst>
          </p:cNvPr>
          <p:cNvSpPr/>
          <p:nvPr/>
        </p:nvSpPr>
        <p:spPr bwMode="auto">
          <a:xfrm>
            <a:off x="1341784" y="3051312"/>
            <a:ext cx="940904" cy="34455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9872FD-03BD-4DA1-95D1-658E65DEE049}"/>
              </a:ext>
            </a:extLst>
          </p:cNvPr>
          <p:cNvSpPr/>
          <p:nvPr/>
        </p:nvSpPr>
        <p:spPr bwMode="auto">
          <a:xfrm>
            <a:off x="1345096" y="2279376"/>
            <a:ext cx="940904" cy="34455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E105426-618F-4125-B703-EEC8193B4D11}"/>
              </a:ext>
            </a:extLst>
          </p:cNvPr>
          <p:cNvSpPr/>
          <p:nvPr/>
        </p:nvSpPr>
        <p:spPr bwMode="auto">
          <a:xfrm>
            <a:off x="5562600" y="4167811"/>
            <a:ext cx="3048000" cy="34455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412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j0116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209800"/>
            <a:ext cx="26320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3219" name="AutoShape 3"/>
          <p:cNvSpPr>
            <a:spLocks noChangeArrowheads="1"/>
          </p:cNvSpPr>
          <p:nvPr/>
        </p:nvSpPr>
        <p:spPr bwMode="auto">
          <a:xfrm>
            <a:off x="2438400" y="1066800"/>
            <a:ext cx="6477000" cy="4572000"/>
          </a:xfrm>
          <a:prstGeom prst="wedgeRectCallout">
            <a:avLst>
              <a:gd name="adj1" fmla="val -60819"/>
              <a:gd name="adj2" fmla="val 12653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0"/>
              <a:t>Class Participation:</a:t>
            </a:r>
          </a:p>
          <a:p>
            <a:pPr lvl="1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altLang="en-US" i="0"/>
              <a:t>Asking/Answering questions in class</a:t>
            </a:r>
          </a:p>
          <a:p>
            <a:pPr lvl="1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altLang="en-US" i="0"/>
              <a:t>Attending office hours</a:t>
            </a:r>
          </a:p>
          <a:p>
            <a:pPr lvl="1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altLang="en-US" i="0"/>
              <a:t>Talking to me outside of class</a:t>
            </a:r>
          </a:p>
          <a:p>
            <a:pPr lvl="1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altLang="en-US" i="0"/>
              <a:t>Submitting a photo </a:t>
            </a:r>
            <a:r>
              <a:rPr lang="en-US" altLang="en-US" i="0">
                <a:solidFill>
                  <a:schemeClr val="hlink"/>
                </a:solidFill>
              </a:rPr>
              <a:t>*</a:t>
            </a:r>
          </a:p>
          <a:p>
            <a:pPr lvl="1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altLang="en-US" i="0"/>
              <a:t>Worth 2% if you don’t need it </a:t>
            </a:r>
            <a:br>
              <a:rPr lang="en-US" altLang="en-US" i="0"/>
            </a:br>
            <a:r>
              <a:rPr lang="en-US" altLang="en-US" i="0"/>
              <a:t>and 10% if you do.</a:t>
            </a:r>
          </a:p>
        </p:txBody>
      </p:sp>
      <p:sp>
        <p:nvSpPr>
          <p:cNvPr id="12292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b="1"/>
              <a:t>Marks</a:t>
            </a:r>
            <a:endParaRPr lang="en-CA" altLang="en-US" b="1"/>
          </a:p>
        </p:txBody>
      </p:sp>
      <p:sp>
        <p:nvSpPr>
          <p:cNvPr id="12293" name="Rectangle 294"/>
          <p:cNvSpPr>
            <a:spLocks noChangeArrowheads="1"/>
          </p:cNvSpPr>
          <p:nvPr/>
        </p:nvSpPr>
        <p:spPr bwMode="auto">
          <a:xfrm>
            <a:off x="493713" y="7540625"/>
            <a:ext cx="184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br>
              <a:rPr lang="en-CA" altLang="en-US" sz="2400"/>
            </a:br>
            <a:endParaRPr lang="en-CA" altLang="en-US" sz="2400" i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3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3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3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3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3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3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3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3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3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3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j0116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209800"/>
            <a:ext cx="26320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63" name="AutoShape 3"/>
          <p:cNvSpPr>
            <a:spLocks noChangeArrowheads="1"/>
          </p:cNvSpPr>
          <p:nvPr/>
        </p:nvSpPr>
        <p:spPr bwMode="auto">
          <a:xfrm>
            <a:off x="2438400" y="1066800"/>
            <a:ext cx="6477000" cy="1600200"/>
          </a:xfrm>
          <a:prstGeom prst="wedgeRectCallout">
            <a:avLst>
              <a:gd name="adj1" fmla="val -60565"/>
              <a:gd name="adj2" fmla="val 83236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en-US" i="0"/>
              <a:t>I think it is important for people </a:t>
            </a:r>
            <a:br>
              <a:rPr lang="en-CA" altLang="en-US" i="0"/>
            </a:br>
            <a:r>
              <a:rPr lang="en-CA" altLang="en-US" i="0"/>
              <a:t>to not feel isolated </a:t>
            </a:r>
            <a:br>
              <a:rPr lang="en-CA" altLang="en-US" i="0"/>
            </a:br>
            <a:r>
              <a:rPr lang="en-CA" altLang="en-US" i="0"/>
              <a:t>with the material.</a:t>
            </a:r>
          </a:p>
        </p:txBody>
      </p:sp>
      <p:sp>
        <p:nvSpPr>
          <p:cNvPr id="13316" name="Rectangle 45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i="0">
                <a:solidFill>
                  <a:schemeClr val="tx2"/>
                </a:solidFill>
              </a:rPr>
              <a:t>Together</a:t>
            </a:r>
            <a:endParaRPr lang="en-CA" altLang="en-US" sz="4400" b="1" i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AutoShape 2"/>
          <p:cNvSpPr>
            <a:spLocks noChangeArrowheads="1"/>
          </p:cNvSpPr>
          <p:nvPr/>
        </p:nvSpPr>
        <p:spPr bwMode="auto">
          <a:xfrm>
            <a:off x="2057400" y="1219200"/>
            <a:ext cx="6843713" cy="1216025"/>
          </a:xfrm>
          <a:prstGeom prst="wedgeRoundRectCallout">
            <a:avLst>
              <a:gd name="adj1" fmla="val -63894"/>
              <a:gd name="adj2" fmla="val 21931"/>
              <a:gd name="adj3" fmla="val 1666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i="0"/>
              <a:t>You’re cool! </a:t>
            </a:r>
            <a:br>
              <a:rPr lang="en-US" altLang="en-US" sz="2800" i="0"/>
            </a:br>
            <a:r>
              <a:rPr lang="en-US" altLang="en-US" sz="2800" i="0"/>
              <a:t>Are you free sometime this weekend?</a:t>
            </a:r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 flipH="1">
            <a:off x="42863" y="1216025"/>
            <a:ext cx="1785937" cy="3657600"/>
            <a:chOff x="2308" y="1513"/>
            <a:chExt cx="1162" cy="2570"/>
          </a:xfrm>
        </p:grpSpPr>
        <p:grpSp>
          <p:nvGrpSpPr>
            <p:cNvPr id="14366" name="Group 4"/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14374" name="Freeform 5"/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5" name="Freeform 6"/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6" name="Freeform 7"/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7" name="Freeform 8"/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8" name="Freeform 9"/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9" name="Freeform 10"/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67" name="Freeform 11"/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8" name="Freeform 12"/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9" name="Oval 13"/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4370" name="Oval 14"/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4371" name="Oval 15"/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4372" name="Oval 16"/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4373" name="Oval 17"/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i="0"/>
            </a:p>
          </p:txBody>
        </p:sp>
      </p:grpSp>
      <p:sp>
        <p:nvSpPr>
          <p:cNvPr id="266258" name="AutoShape 18"/>
          <p:cNvSpPr>
            <a:spLocks noChangeArrowheads="1"/>
          </p:cNvSpPr>
          <p:nvPr/>
        </p:nvSpPr>
        <p:spPr bwMode="auto">
          <a:xfrm>
            <a:off x="2057400" y="2971800"/>
            <a:ext cx="5181600" cy="1905000"/>
          </a:xfrm>
          <a:prstGeom prst="wedgeRoundRectCallout">
            <a:avLst>
              <a:gd name="adj1" fmla="val 65931"/>
              <a:gd name="adj2" fmla="val 1500"/>
              <a:gd name="adj3" fmla="val 16667"/>
            </a:avLst>
          </a:prstGeom>
          <a:solidFill>
            <a:srgbClr val="99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i="0"/>
              <a:t>Yes!</a:t>
            </a:r>
            <a:br>
              <a:rPr lang="en-US" altLang="en-US" i="0"/>
            </a:br>
            <a:r>
              <a:rPr lang="en-US" altLang="en-US" i="0"/>
              <a:t>The best way to learn </a:t>
            </a:r>
            <a:br>
              <a:rPr lang="en-US" altLang="en-US" i="0"/>
            </a:br>
            <a:r>
              <a:rPr lang="en-US" altLang="en-US" i="0"/>
              <a:t>is to teach each other!</a:t>
            </a:r>
          </a:p>
        </p:txBody>
      </p:sp>
      <p:grpSp>
        <p:nvGrpSpPr>
          <p:cNvPr id="14341" name="Group 19"/>
          <p:cNvGrpSpPr>
            <a:grpSpLocks/>
          </p:cNvGrpSpPr>
          <p:nvPr/>
        </p:nvGrpSpPr>
        <p:grpSpPr bwMode="auto">
          <a:xfrm flipH="1">
            <a:off x="7483475" y="3114675"/>
            <a:ext cx="1660525" cy="3743325"/>
            <a:chOff x="864" y="465"/>
            <a:chExt cx="1046" cy="2358"/>
          </a:xfrm>
        </p:grpSpPr>
        <p:grpSp>
          <p:nvGrpSpPr>
            <p:cNvPr id="14343" name="Group 20"/>
            <p:cNvGrpSpPr>
              <a:grpSpLocks/>
            </p:cNvGrpSpPr>
            <p:nvPr/>
          </p:nvGrpSpPr>
          <p:grpSpPr bwMode="auto">
            <a:xfrm>
              <a:off x="864" y="465"/>
              <a:ext cx="1008" cy="2319"/>
              <a:chOff x="587" y="528"/>
              <a:chExt cx="1008" cy="2319"/>
            </a:xfrm>
          </p:grpSpPr>
          <p:grpSp>
            <p:nvGrpSpPr>
              <p:cNvPr id="14346" name="Group 21"/>
              <p:cNvGrpSpPr>
                <a:grpSpLocks/>
              </p:cNvGrpSpPr>
              <p:nvPr/>
            </p:nvGrpSpPr>
            <p:grpSpPr bwMode="auto">
              <a:xfrm>
                <a:off x="587" y="528"/>
                <a:ext cx="1008" cy="2319"/>
                <a:chOff x="587" y="528"/>
                <a:chExt cx="1008" cy="2319"/>
              </a:xfrm>
            </p:grpSpPr>
            <p:grpSp>
              <p:nvGrpSpPr>
                <p:cNvPr id="14348" name="Group 22"/>
                <p:cNvGrpSpPr>
                  <a:grpSpLocks/>
                </p:cNvGrpSpPr>
                <p:nvPr/>
              </p:nvGrpSpPr>
              <p:grpSpPr bwMode="auto">
                <a:xfrm>
                  <a:off x="587" y="528"/>
                  <a:ext cx="1008" cy="2319"/>
                  <a:chOff x="1151" y="1104"/>
                  <a:chExt cx="686" cy="1741"/>
                </a:xfrm>
              </p:grpSpPr>
              <p:sp>
                <p:nvSpPr>
                  <p:cNvPr id="14355" name="Freeform 23"/>
                  <p:cNvSpPr>
                    <a:spLocks/>
                  </p:cNvSpPr>
                  <p:nvPr/>
                </p:nvSpPr>
                <p:spPr bwMode="auto">
                  <a:xfrm flipH="1">
                    <a:off x="1321" y="1581"/>
                    <a:ext cx="304" cy="566"/>
                  </a:xfrm>
                  <a:custGeom>
                    <a:avLst/>
                    <a:gdLst>
                      <a:gd name="T0" fmla="*/ 7 w 304"/>
                      <a:gd name="T1" fmla="*/ 174 h 566"/>
                      <a:gd name="T2" fmla="*/ 18 w 304"/>
                      <a:gd name="T3" fmla="*/ 122 h 566"/>
                      <a:gd name="T4" fmla="*/ 42 w 304"/>
                      <a:gd name="T5" fmla="*/ 83 h 566"/>
                      <a:gd name="T6" fmla="*/ 81 w 304"/>
                      <a:gd name="T7" fmla="*/ 45 h 566"/>
                      <a:gd name="T8" fmla="*/ 148 w 304"/>
                      <a:gd name="T9" fmla="*/ 7 h 566"/>
                      <a:gd name="T10" fmla="*/ 205 w 304"/>
                      <a:gd name="T11" fmla="*/ 0 h 566"/>
                      <a:gd name="T12" fmla="*/ 255 w 304"/>
                      <a:gd name="T13" fmla="*/ 10 h 566"/>
                      <a:gd name="T14" fmla="*/ 290 w 304"/>
                      <a:gd name="T15" fmla="*/ 31 h 566"/>
                      <a:gd name="T16" fmla="*/ 304 w 304"/>
                      <a:gd name="T17" fmla="*/ 59 h 566"/>
                      <a:gd name="T18" fmla="*/ 304 w 304"/>
                      <a:gd name="T19" fmla="*/ 87 h 566"/>
                      <a:gd name="T20" fmla="*/ 290 w 304"/>
                      <a:gd name="T21" fmla="*/ 118 h 566"/>
                      <a:gd name="T22" fmla="*/ 262 w 304"/>
                      <a:gd name="T23" fmla="*/ 146 h 566"/>
                      <a:gd name="T24" fmla="*/ 223 w 304"/>
                      <a:gd name="T25" fmla="*/ 181 h 566"/>
                      <a:gd name="T26" fmla="*/ 201 w 304"/>
                      <a:gd name="T27" fmla="*/ 215 h 566"/>
                      <a:gd name="T28" fmla="*/ 194 w 304"/>
                      <a:gd name="T29" fmla="*/ 240 h 566"/>
                      <a:gd name="T30" fmla="*/ 194 w 304"/>
                      <a:gd name="T31" fmla="*/ 260 h 566"/>
                      <a:gd name="T32" fmla="*/ 205 w 304"/>
                      <a:gd name="T33" fmla="*/ 295 h 566"/>
                      <a:gd name="T34" fmla="*/ 230 w 304"/>
                      <a:gd name="T35" fmla="*/ 344 h 566"/>
                      <a:gd name="T36" fmla="*/ 247 w 304"/>
                      <a:gd name="T37" fmla="*/ 399 h 566"/>
                      <a:gd name="T38" fmla="*/ 251 w 304"/>
                      <a:gd name="T39" fmla="*/ 438 h 566"/>
                      <a:gd name="T40" fmla="*/ 244 w 304"/>
                      <a:gd name="T41" fmla="*/ 479 h 566"/>
                      <a:gd name="T42" fmla="*/ 233 w 304"/>
                      <a:gd name="T43" fmla="*/ 510 h 566"/>
                      <a:gd name="T44" fmla="*/ 201 w 304"/>
                      <a:gd name="T45" fmla="*/ 545 h 566"/>
                      <a:gd name="T46" fmla="*/ 173 w 304"/>
                      <a:gd name="T47" fmla="*/ 559 h 566"/>
                      <a:gd name="T48" fmla="*/ 141 w 304"/>
                      <a:gd name="T49" fmla="*/ 566 h 566"/>
                      <a:gd name="T50" fmla="*/ 113 w 304"/>
                      <a:gd name="T51" fmla="*/ 563 h 566"/>
                      <a:gd name="T52" fmla="*/ 92 w 304"/>
                      <a:gd name="T53" fmla="*/ 549 h 566"/>
                      <a:gd name="T54" fmla="*/ 67 w 304"/>
                      <a:gd name="T55" fmla="*/ 521 h 566"/>
                      <a:gd name="T56" fmla="*/ 42 w 304"/>
                      <a:gd name="T57" fmla="*/ 472 h 566"/>
                      <a:gd name="T58" fmla="*/ 14 w 304"/>
                      <a:gd name="T59" fmla="*/ 392 h 566"/>
                      <a:gd name="T60" fmla="*/ 4 w 304"/>
                      <a:gd name="T61" fmla="*/ 333 h 566"/>
                      <a:gd name="T62" fmla="*/ 0 w 304"/>
                      <a:gd name="T63" fmla="*/ 257 h 566"/>
                      <a:gd name="T64" fmla="*/ 0 w 304"/>
                      <a:gd name="T65" fmla="*/ 222 h 566"/>
                      <a:gd name="T66" fmla="*/ 7 w 304"/>
                      <a:gd name="T67" fmla="*/ 174 h 56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304"/>
                      <a:gd name="T103" fmla="*/ 0 h 566"/>
                      <a:gd name="T104" fmla="*/ 304 w 304"/>
                      <a:gd name="T105" fmla="*/ 566 h 566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304" h="566">
                        <a:moveTo>
                          <a:pt x="7" y="174"/>
                        </a:moveTo>
                        <a:lnTo>
                          <a:pt x="18" y="122"/>
                        </a:lnTo>
                        <a:lnTo>
                          <a:pt x="42" y="83"/>
                        </a:lnTo>
                        <a:lnTo>
                          <a:pt x="81" y="45"/>
                        </a:lnTo>
                        <a:lnTo>
                          <a:pt x="148" y="7"/>
                        </a:lnTo>
                        <a:lnTo>
                          <a:pt x="205" y="0"/>
                        </a:lnTo>
                        <a:lnTo>
                          <a:pt x="255" y="10"/>
                        </a:lnTo>
                        <a:lnTo>
                          <a:pt x="290" y="31"/>
                        </a:lnTo>
                        <a:lnTo>
                          <a:pt x="304" y="59"/>
                        </a:lnTo>
                        <a:lnTo>
                          <a:pt x="304" y="87"/>
                        </a:lnTo>
                        <a:lnTo>
                          <a:pt x="290" y="118"/>
                        </a:lnTo>
                        <a:lnTo>
                          <a:pt x="262" y="146"/>
                        </a:lnTo>
                        <a:lnTo>
                          <a:pt x="223" y="181"/>
                        </a:lnTo>
                        <a:lnTo>
                          <a:pt x="201" y="215"/>
                        </a:lnTo>
                        <a:lnTo>
                          <a:pt x="194" y="240"/>
                        </a:lnTo>
                        <a:lnTo>
                          <a:pt x="194" y="260"/>
                        </a:lnTo>
                        <a:lnTo>
                          <a:pt x="205" y="295"/>
                        </a:lnTo>
                        <a:lnTo>
                          <a:pt x="230" y="344"/>
                        </a:lnTo>
                        <a:lnTo>
                          <a:pt x="247" y="399"/>
                        </a:lnTo>
                        <a:lnTo>
                          <a:pt x="251" y="438"/>
                        </a:lnTo>
                        <a:lnTo>
                          <a:pt x="244" y="479"/>
                        </a:lnTo>
                        <a:lnTo>
                          <a:pt x="233" y="510"/>
                        </a:lnTo>
                        <a:lnTo>
                          <a:pt x="201" y="545"/>
                        </a:lnTo>
                        <a:lnTo>
                          <a:pt x="173" y="559"/>
                        </a:lnTo>
                        <a:lnTo>
                          <a:pt x="141" y="566"/>
                        </a:lnTo>
                        <a:lnTo>
                          <a:pt x="113" y="563"/>
                        </a:lnTo>
                        <a:lnTo>
                          <a:pt x="92" y="549"/>
                        </a:lnTo>
                        <a:lnTo>
                          <a:pt x="67" y="521"/>
                        </a:lnTo>
                        <a:lnTo>
                          <a:pt x="42" y="472"/>
                        </a:lnTo>
                        <a:lnTo>
                          <a:pt x="14" y="392"/>
                        </a:lnTo>
                        <a:lnTo>
                          <a:pt x="4" y="333"/>
                        </a:lnTo>
                        <a:lnTo>
                          <a:pt x="0" y="257"/>
                        </a:lnTo>
                        <a:lnTo>
                          <a:pt x="0" y="222"/>
                        </a:lnTo>
                        <a:lnTo>
                          <a:pt x="7" y="17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56" name="Freeform 24"/>
                  <p:cNvSpPr>
                    <a:spLocks/>
                  </p:cNvSpPr>
                  <p:nvPr/>
                </p:nvSpPr>
                <p:spPr bwMode="auto">
                  <a:xfrm flipH="1">
                    <a:off x="1151" y="1619"/>
                    <a:ext cx="249" cy="572"/>
                  </a:xfrm>
                  <a:custGeom>
                    <a:avLst/>
                    <a:gdLst>
                      <a:gd name="T0" fmla="*/ 25 w 249"/>
                      <a:gd name="T1" fmla="*/ 65 h 572"/>
                      <a:gd name="T2" fmla="*/ 7 w 249"/>
                      <a:gd name="T3" fmla="*/ 44 h 572"/>
                      <a:gd name="T4" fmla="*/ 0 w 249"/>
                      <a:gd name="T5" fmla="*/ 27 h 572"/>
                      <a:gd name="T6" fmla="*/ 11 w 249"/>
                      <a:gd name="T7" fmla="*/ 7 h 572"/>
                      <a:gd name="T8" fmla="*/ 28 w 249"/>
                      <a:gd name="T9" fmla="*/ 0 h 572"/>
                      <a:gd name="T10" fmla="*/ 60 w 249"/>
                      <a:gd name="T11" fmla="*/ 0 h 572"/>
                      <a:gd name="T12" fmla="*/ 96 w 249"/>
                      <a:gd name="T13" fmla="*/ 24 h 572"/>
                      <a:gd name="T14" fmla="*/ 132 w 249"/>
                      <a:gd name="T15" fmla="*/ 61 h 572"/>
                      <a:gd name="T16" fmla="*/ 192 w 249"/>
                      <a:gd name="T17" fmla="*/ 140 h 572"/>
                      <a:gd name="T18" fmla="*/ 231 w 249"/>
                      <a:gd name="T19" fmla="*/ 204 h 572"/>
                      <a:gd name="T20" fmla="*/ 249 w 249"/>
                      <a:gd name="T21" fmla="*/ 255 h 572"/>
                      <a:gd name="T22" fmla="*/ 245 w 249"/>
                      <a:gd name="T23" fmla="*/ 283 h 572"/>
                      <a:gd name="T24" fmla="*/ 224 w 249"/>
                      <a:gd name="T25" fmla="*/ 320 h 572"/>
                      <a:gd name="T26" fmla="*/ 181 w 249"/>
                      <a:gd name="T27" fmla="*/ 347 h 572"/>
                      <a:gd name="T28" fmla="*/ 110 w 249"/>
                      <a:gd name="T29" fmla="*/ 371 h 572"/>
                      <a:gd name="T30" fmla="*/ 75 w 249"/>
                      <a:gd name="T31" fmla="*/ 395 h 572"/>
                      <a:gd name="T32" fmla="*/ 60 w 249"/>
                      <a:gd name="T33" fmla="*/ 415 h 572"/>
                      <a:gd name="T34" fmla="*/ 68 w 249"/>
                      <a:gd name="T35" fmla="*/ 436 h 572"/>
                      <a:gd name="T36" fmla="*/ 107 w 249"/>
                      <a:gd name="T37" fmla="*/ 456 h 572"/>
                      <a:gd name="T38" fmla="*/ 139 w 249"/>
                      <a:gd name="T39" fmla="*/ 497 h 572"/>
                      <a:gd name="T40" fmla="*/ 153 w 249"/>
                      <a:gd name="T41" fmla="*/ 538 h 572"/>
                      <a:gd name="T42" fmla="*/ 149 w 249"/>
                      <a:gd name="T43" fmla="*/ 558 h 572"/>
                      <a:gd name="T44" fmla="*/ 117 w 249"/>
                      <a:gd name="T45" fmla="*/ 572 h 572"/>
                      <a:gd name="T46" fmla="*/ 107 w 249"/>
                      <a:gd name="T47" fmla="*/ 572 h 572"/>
                      <a:gd name="T48" fmla="*/ 92 w 249"/>
                      <a:gd name="T49" fmla="*/ 535 h 572"/>
                      <a:gd name="T50" fmla="*/ 85 w 249"/>
                      <a:gd name="T51" fmla="*/ 494 h 572"/>
                      <a:gd name="T52" fmla="*/ 64 w 249"/>
                      <a:gd name="T53" fmla="*/ 463 h 572"/>
                      <a:gd name="T54" fmla="*/ 32 w 249"/>
                      <a:gd name="T55" fmla="*/ 446 h 572"/>
                      <a:gd name="T56" fmla="*/ 21 w 249"/>
                      <a:gd name="T57" fmla="*/ 426 h 572"/>
                      <a:gd name="T58" fmla="*/ 25 w 249"/>
                      <a:gd name="T59" fmla="*/ 405 h 572"/>
                      <a:gd name="T60" fmla="*/ 53 w 249"/>
                      <a:gd name="T61" fmla="*/ 371 h 572"/>
                      <a:gd name="T62" fmla="*/ 107 w 249"/>
                      <a:gd name="T63" fmla="*/ 351 h 572"/>
                      <a:gd name="T64" fmla="*/ 157 w 249"/>
                      <a:gd name="T65" fmla="*/ 320 h 572"/>
                      <a:gd name="T66" fmla="*/ 196 w 249"/>
                      <a:gd name="T67" fmla="*/ 286 h 572"/>
                      <a:gd name="T68" fmla="*/ 210 w 249"/>
                      <a:gd name="T69" fmla="*/ 252 h 572"/>
                      <a:gd name="T70" fmla="*/ 206 w 249"/>
                      <a:gd name="T71" fmla="*/ 238 h 572"/>
                      <a:gd name="T72" fmla="*/ 189 w 249"/>
                      <a:gd name="T73" fmla="*/ 208 h 572"/>
                      <a:gd name="T74" fmla="*/ 157 w 249"/>
                      <a:gd name="T75" fmla="*/ 163 h 572"/>
                      <a:gd name="T76" fmla="*/ 121 w 249"/>
                      <a:gd name="T77" fmla="*/ 136 h 572"/>
                      <a:gd name="T78" fmla="*/ 82 w 249"/>
                      <a:gd name="T79" fmla="*/ 106 h 572"/>
                      <a:gd name="T80" fmla="*/ 53 w 249"/>
                      <a:gd name="T81" fmla="*/ 89 h 572"/>
                      <a:gd name="T82" fmla="*/ 25 w 249"/>
                      <a:gd name="T83" fmla="*/ 65 h 572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249"/>
                      <a:gd name="T127" fmla="*/ 0 h 572"/>
                      <a:gd name="T128" fmla="*/ 249 w 249"/>
                      <a:gd name="T129" fmla="*/ 572 h 572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249" h="572">
                        <a:moveTo>
                          <a:pt x="25" y="65"/>
                        </a:moveTo>
                        <a:lnTo>
                          <a:pt x="7" y="44"/>
                        </a:lnTo>
                        <a:lnTo>
                          <a:pt x="0" y="27"/>
                        </a:lnTo>
                        <a:lnTo>
                          <a:pt x="11" y="7"/>
                        </a:lnTo>
                        <a:lnTo>
                          <a:pt x="28" y="0"/>
                        </a:lnTo>
                        <a:lnTo>
                          <a:pt x="60" y="0"/>
                        </a:lnTo>
                        <a:lnTo>
                          <a:pt x="96" y="24"/>
                        </a:lnTo>
                        <a:lnTo>
                          <a:pt x="132" y="61"/>
                        </a:lnTo>
                        <a:lnTo>
                          <a:pt x="192" y="140"/>
                        </a:lnTo>
                        <a:lnTo>
                          <a:pt x="231" y="204"/>
                        </a:lnTo>
                        <a:lnTo>
                          <a:pt x="249" y="255"/>
                        </a:lnTo>
                        <a:lnTo>
                          <a:pt x="245" y="283"/>
                        </a:lnTo>
                        <a:lnTo>
                          <a:pt x="224" y="320"/>
                        </a:lnTo>
                        <a:lnTo>
                          <a:pt x="181" y="347"/>
                        </a:lnTo>
                        <a:lnTo>
                          <a:pt x="110" y="371"/>
                        </a:lnTo>
                        <a:lnTo>
                          <a:pt x="75" y="395"/>
                        </a:lnTo>
                        <a:lnTo>
                          <a:pt x="60" y="415"/>
                        </a:lnTo>
                        <a:lnTo>
                          <a:pt x="68" y="436"/>
                        </a:lnTo>
                        <a:lnTo>
                          <a:pt x="107" y="456"/>
                        </a:lnTo>
                        <a:lnTo>
                          <a:pt x="139" y="497"/>
                        </a:lnTo>
                        <a:lnTo>
                          <a:pt x="153" y="538"/>
                        </a:lnTo>
                        <a:lnTo>
                          <a:pt x="149" y="558"/>
                        </a:lnTo>
                        <a:lnTo>
                          <a:pt x="117" y="572"/>
                        </a:lnTo>
                        <a:lnTo>
                          <a:pt x="107" y="572"/>
                        </a:lnTo>
                        <a:lnTo>
                          <a:pt x="92" y="535"/>
                        </a:lnTo>
                        <a:lnTo>
                          <a:pt x="85" y="494"/>
                        </a:lnTo>
                        <a:lnTo>
                          <a:pt x="64" y="463"/>
                        </a:lnTo>
                        <a:lnTo>
                          <a:pt x="32" y="446"/>
                        </a:lnTo>
                        <a:lnTo>
                          <a:pt x="21" y="426"/>
                        </a:lnTo>
                        <a:lnTo>
                          <a:pt x="25" y="405"/>
                        </a:lnTo>
                        <a:lnTo>
                          <a:pt x="53" y="371"/>
                        </a:lnTo>
                        <a:lnTo>
                          <a:pt x="107" y="351"/>
                        </a:lnTo>
                        <a:lnTo>
                          <a:pt x="157" y="320"/>
                        </a:lnTo>
                        <a:lnTo>
                          <a:pt x="196" y="286"/>
                        </a:lnTo>
                        <a:lnTo>
                          <a:pt x="210" y="252"/>
                        </a:lnTo>
                        <a:lnTo>
                          <a:pt x="206" y="238"/>
                        </a:lnTo>
                        <a:lnTo>
                          <a:pt x="189" y="208"/>
                        </a:lnTo>
                        <a:lnTo>
                          <a:pt x="157" y="163"/>
                        </a:lnTo>
                        <a:lnTo>
                          <a:pt x="121" y="136"/>
                        </a:lnTo>
                        <a:lnTo>
                          <a:pt x="82" y="106"/>
                        </a:lnTo>
                        <a:lnTo>
                          <a:pt x="53" y="89"/>
                        </a:lnTo>
                        <a:lnTo>
                          <a:pt x="25" y="6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57" name="Freeform 25"/>
                  <p:cNvSpPr>
                    <a:spLocks/>
                  </p:cNvSpPr>
                  <p:nvPr/>
                </p:nvSpPr>
                <p:spPr bwMode="auto">
                  <a:xfrm flipH="1">
                    <a:off x="1447" y="1581"/>
                    <a:ext cx="362" cy="499"/>
                  </a:xfrm>
                  <a:custGeom>
                    <a:avLst/>
                    <a:gdLst>
                      <a:gd name="T0" fmla="*/ 151 w 362"/>
                      <a:gd name="T1" fmla="*/ 35 h 499"/>
                      <a:gd name="T2" fmla="*/ 221 w 362"/>
                      <a:gd name="T3" fmla="*/ 0 h 499"/>
                      <a:gd name="T4" fmla="*/ 281 w 362"/>
                      <a:gd name="T5" fmla="*/ 0 h 499"/>
                      <a:gd name="T6" fmla="*/ 344 w 362"/>
                      <a:gd name="T7" fmla="*/ 14 h 499"/>
                      <a:gd name="T8" fmla="*/ 362 w 362"/>
                      <a:gd name="T9" fmla="*/ 35 h 499"/>
                      <a:gd name="T10" fmla="*/ 351 w 362"/>
                      <a:gd name="T11" fmla="*/ 59 h 499"/>
                      <a:gd name="T12" fmla="*/ 334 w 362"/>
                      <a:gd name="T13" fmla="*/ 91 h 499"/>
                      <a:gd name="T14" fmla="*/ 302 w 362"/>
                      <a:gd name="T15" fmla="*/ 87 h 499"/>
                      <a:gd name="T16" fmla="*/ 274 w 362"/>
                      <a:gd name="T17" fmla="*/ 77 h 499"/>
                      <a:gd name="T18" fmla="*/ 253 w 362"/>
                      <a:gd name="T19" fmla="*/ 63 h 499"/>
                      <a:gd name="T20" fmla="*/ 232 w 362"/>
                      <a:gd name="T21" fmla="*/ 59 h 499"/>
                      <a:gd name="T22" fmla="*/ 193 w 362"/>
                      <a:gd name="T23" fmla="*/ 70 h 499"/>
                      <a:gd name="T24" fmla="*/ 137 w 362"/>
                      <a:gd name="T25" fmla="*/ 94 h 499"/>
                      <a:gd name="T26" fmla="*/ 91 w 362"/>
                      <a:gd name="T27" fmla="*/ 136 h 499"/>
                      <a:gd name="T28" fmla="*/ 70 w 362"/>
                      <a:gd name="T29" fmla="*/ 164 h 499"/>
                      <a:gd name="T30" fmla="*/ 60 w 362"/>
                      <a:gd name="T31" fmla="*/ 185 h 499"/>
                      <a:gd name="T32" fmla="*/ 60 w 362"/>
                      <a:gd name="T33" fmla="*/ 202 h 499"/>
                      <a:gd name="T34" fmla="*/ 74 w 362"/>
                      <a:gd name="T35" fmla="*/ 220 h 499"/>
                      <a:gd name="T36" fmla="*/ 116 w 362"/>
                      <a:gd name="T37" fmla="*/ 248 h 499"/>
                      <a:gd name="T38" fmla="*/ 155 w 362"/>
                      <a:gd name="T39" fmla="*/ 286 h 499"/>
                      <a:gd name="T40" fmla="*/ 179 w 362"/>
                      <a:gd name="T41" fmla="*/ 325 h 499"/>
                      <a:gd name="T42" fmla="*/ 193 w 362"/>
                      <a:gd name="T43" fmla="*/ 352 h 499"/>
                      <a:gd name="T44" fmla="*/ 186 w 362"/>
                      <a:gd name="T45" fmla="*/ 370 h 499"/>
                      <a:gd name="T46" fmla="*/ 169 w 362"/>
                      <a:gd name="T47" fmla="*/ 387 h 499"/>
                      <a:gd name="T48" fmla="*/ 134 w 362"/>
                      <a:gd name="T49" fmla="*/ 398 h 499"/>
                      <a:gd name="T50" fmla="*/ 95 w 362"/>
                      <a:gd name="T51" fmla="*/ 412 h 499"/>
                      <a:gd name="T52" fmla="*/ 77 w 362"/>
                      <a:gd name="T53" fmla="*/ 433 h 499"/>
                      <a:gd name="T54" fmla="*/ 81 w 362"/>
                      <a:gd name="T55" fmla="*/ 468 h 499"/>
                      <a:gd name="T56" fmla="*/ 53 w 362"/>
                      <a:gd name="T57" fmla="*/ 499 h 499"/>
                      <a:gd name="T58" fmla="*/ 39 w 362"/>
                      <a:gd name="T59" fmla="*/ 489 h 499"/>
                      <a:gd name="T60" fmla="*/ 42 w 362"/>
                      <a:gd name="T61" fmla="*/ 429 h 499"/>
                      <a:gd name="T62" fmla="*/ 67 w 362"/>
                      <a:gd name="T63" fmla="*/ 398 h 499"/>
                      <a:gd name="T64" fmla="*/ 102 w 362"/>
                      <a:gd name="T65" fmla="*/ 373 h 499"/>
                      <a:gd name="T66" fmla="*/ 137 w 362"/>
                      <a:gd name="T67" fmla="*/ 359 h 499"/>
                      <a:gd name="T68" fmla="*/ 155 w 362"/>
                      <a:gd name="T69" fmla="*/ 352 h 499"/>
                      <a:gd name="T70" fmla="*/ 158 w 362"/>
                      <a:gd name="T71" fmla="*/ 342 h 499"/>
                      <a:gd name="T72" fmla="*/ 148 w 362"/>
                      <a:gd name="T73" fmla="*/ 325 h 499"/>
                      <a:gd name="T74" fmla="*/ 112 w 362"/>
                      <a:gd name="T75" fmla="*/ 290 h 499"/>
                      <a:gd name="T76" fmla="*/ 70 w 362"/>
                      <a:gd name="T77" fmla="*/ 262 h 499"/>
                      <a:gd name="T78" fmla="*/ 35 w 362"/>
                      <a:gd name="T79" fmla="*/ 241 h 499"/>
                      <a:gd name="T80" fmla="*/ 7 w 362"/>
                      <a:gd name="T81" fmla="*/ 220 h 499"/>
                      <a:gd name="T82" fmla="*/ 0 w 362"/>
                      <a:gd name="T83" fmla="*/ 195 h 499"/>
                      <a:gd name="T84" fmla="*/ 18 w 362"/>
                      <a:gd name="T85" fmla="*/ 157 h 499"/>
                      <a:gd name="T86" fmla="*/ 56 w 362"/>
                      <a:gd name="T87" fmla="*/ 108 h 499"/>
                      <a:gd name="T88" fmla="*/ 95 w 362"/>
                      <a:gd name="T89" fmla="*/ 70 h 499"/>
                      <a:gd name="T90" fmla="*/ 123 w 362"/>
                      <a:gd name="T91" fmla="*/ 52 h 499"/>
                      <a:gd name="T92" fmla="*/ 151 w 362"/>
                      <a:gd name="T93" fmla="*/ 35 h 499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362"/>
                      <a:gd name="T142" fmla="*/ 0 h 499"/>
                      <a:gd name="T143" fmla="*/ 362 w 362"/>
                      <a:gd name="T144" fmla="*/ 499 h 499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362" h="499">
                        <a:moveTo>
                          <a:pt x="151" y="35"/>
                        </a:moveTo>
                        <a:lnTo>
                          <a:pt x="221" y="0"/>
                        </a:lnTo>
                        <a:lnTo>
                          <a:pt x="281" y="0"/>
                        </a:lnTo>
                        <a:lnTo>
                          <a:pt x="344" y="14"/>
                        </a:lnTo>
                        <a:lnTo>
                          <a:pt x="362" y="35"/>
                        </a:lnTo>
                        <a:lnTo>
                          <a:pt x="351" y="59"/>
                        </a:lnTo>
                        <a:lnTo>
                          <a:pt x="334" y="91"/>
                        </a:lnTo>
                        <a:lnTo>
                          <a:pt x="302" y="87"/>
                        </a:lnTo>
                        <a:lnTo>
                          <a:pt x="274" y="77"/>
                        </a:lnTo>
                        <a:lnTo>
                          <a:pt x="253" y="63"/>
                        </a:lnTo>
                        <a:lnTo>
                          <a:pt x="232" y="59"/>
                        </a:lnTo>
                        <a:lnTo>
                          <a:pt x="193" y="70"/>
                        </a:lnTo>
                        <a:lnTo>
                          <a:pt x="137" y="94"/>
                        </a:lnTo>
                        <a:lnTo>
                          <a:pt x="91" y="136"/>
                        </a:lnTo>
                        <a:lnTo>
                          <a:pt x="70" y="164"/>
                        </a:lnTo>
                        <a:lnTo>
                          <a:pt x="60" y="185"/>
                        </a:lnTo>
                        <a:lnTo>
                          <a:pt x="60" y="202"/>
                        </a:lnTo>
                        <a:lnTo>
                          <a:pt x="74" y="220"/>
                        </a:lnTo>
                        <a:lnTo>
                          <a:pt x="116" y="248"/>
                        </a:lnTo>
                        <a:lnTo>
                          <a:pt x="155" y="286"/>
                        </a:lnTo>
                        <a:lnTo>
                          <a:pt x="179" y="325"/>
                        </a:lnTo>
                        <a:lnTo>
                          <a:pt x="193" y="352"/>
                        </a:lnTo>
                        <a:lnTo>
                          <a:pt x="186" y="370"/>
                        </a:lnTo>
                        <a:lnTo>
                          <a:pt x="169" y="387"/>
                        </a:lnTo>
                        <a:lnTo>
                          <a:pt x="134" y="398"/>
                        </a:lnTo>
                        <a:lnTo>
                          <a:pt x="95" y="412"/>
                        </a:lnTo>
                        <a:lnTo>
                          <a:pt x="77" y="433"/>
                        </a:lnTo>
                        <a:lnTo>
                          <a:pt x="81" y="468"/>
                        </a:lnTo>
                        <a:lnTo>
                          <a:pt x="53" y="499"/>
                        </a:lnTo>
                        <a:lnTo>
                          <a:pt x="39" y="489"/>
                        </a:lnTo>
                        <a:lnTo>
                          <a:pt x="42" y="429"/>
                        </a:lnTo>
                        <a:lnTo>
                          <a:pt x="67" y="398"/>
                        </a:lnTo>
                        <a:lnTo>
                          <a:pt x="102" y="373"/>
                        </a:lnTo>
                        <a:lnTo>
                          <a:pt x="137" y="359"/>
                        </a:lnTo>
                        <a:lnTo>
                          <a:pt x="155" y="352"/>
                        </a:lnTo>
                        <a:lnTo>
                          <a:pt x="158" y="342"/>
                        </a:lnTo>
                        <a:lnTo>
                          <a:pt x="148" y="325"/>
                        </a:lnTo>
                        <a:lnTo>
                          <a:pt x="112" y="290"/>
                        </a:lnTo>
                        <a:lnTo>
                          <a:pt x="70" y="262"/>
                        </a:lnTo>
                        <a:lnTo>
                          <a:pt x="35" y="241"/>
                        </a:lnTo>
                        <a:lnTo>
                          <a:pt x="7" y="220"/>
                        </a:lnTo>
                        <a:lnTo>
                          <a:pt x="0" y="195"/>
                        </a:lnTo>
                        <a:lnTo>
                          <a:pt x="18" y="157"/>
                        </a:lnTo>
                        <a:lnTo>
                          <a:pt x="56" y="108"/>
                        </a:lnTo>
                        <a:lnTo>
                          <a:pt x="95" y="70"/>
                        </a:lnTo>
                        <a:lnTo>
                          <a:pt x="123" y="52"/>
                        </a:lnTo>
                        <a:lnTo>
                          <a:pt x="151" y="3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58" name="Freeform 26"/>
                  <p:cNvSpPr>
                    <a:spLocks/>
                  </p:cNvSpPr>
                  <p:nvPr/>
                </p:nvSpPr>
                <p:spPr bwMode="auto">
                  <a:xfrm flipH="1">
                    <a:off x="1376" y="2005"/>
                    <a:ext cx="229" cy="840"/>
                  </a:xfrm>
                  <a:custGeom>
                    <a:avLst/>
                    <a:gdLst>
                      <a:gd name="T0" fmla="*/ 132 w 229"/>
                      <a:gd name="T1" fmla="*/ 69 h 840"/>
                      <a:gd name="T2" fmla="*/ 136 w 229"/>
                      <a:gd name="T3" fmla="*/ 21 h 840"/>
                      <a:gd name="T4" fmla="*/ 168 w 229"/>
                      <a:gd name="T5" fmla="*/ 0 h 840"/>
                      <a:gd name="T6" fmla="*/ 204 w 229"/>
                      <a:gd name="T7" fmla="*/ 3 h 840"/>
                      <a:gd name="T8" fmla="*/ 225 w 229"/>
                      <a:gd name="T9" fmla="*/ 21 h 840"/>
                      <a:gd name="T10" fmla="*/ 229 w 229"/>
                      <a:gd name="T11" fmla="*/ 90 h 840"/>
                      <a:gd name="T12" fmla="*/ 218 w 229"/>
                      <a:gd name="T13" fmla="*/ 266 h 840"/>
                      <a:gd name="T14" fmla="*/ 204 w 229"/>
                      <a:gd name="T15" fmla="*/ 373 h 840"/>
                      <a:gd name="T16" fmla="*/ 222 w 229"/>
                      <a:gd name="T17" fmla="*/ 460 h 840"/>
                      <a:gd name="T18" fmla="*/ 225 w 229"/>
                      <a:gd name="T19" fmla="*/ 546 h 840"/>
                      <a:gd name="T20" fmla="*/ 215 w 229"/>
                      <a:gd name="T21" fmla="*/ 633 h 840"/>
                      <a:gd name="T22" fmla="*/ 197 w 229"/>
                      <a:gd name="T23" fmla="*/ 743 h 840"/>
                      <a:gd name="T24" fmla="*/ 204 w 229"/>
                      <a:gd name="T25" fmla="*/ 802 h 840"/>
                      <a:gd name="T26" fmla="*/ 186 w 229"/>
                      <a:gd name="T27" fmla="*/ 812 h 840"/>
                      <a:gd name="T28" fmla="*/ 72 w 229"/>
                      <a:gd name="T29" fmla="*/ 833 h 840"/>
                      <a:gd name="T30" fmla="*/ 43 w 229"/>
                      <a:gd name="T31" fmla="*/ 840 h 840"/>
                      <a:gd name="T32" fmla="*/ 0 w 229"/>
                      <a:gd name="T33" fmla="*/ 816 h 840"/>
                      <a:gd name="T34" fmla="*/ 0 w 229"/>
                      <a:gd name="T35" fmla="*/ 802 h 840"/>
                      <a:gd name="T36" fmla="*/ 125 w 229"/>
                      <a:gd name="T37" fmla="*/ 795 h 840"/>
                      <a:gd name="T38" fmla="*/ 168 w 229"/>
                      <a:gd name="T39" fmla="*/ 778 h 840"/>
                      <a:gd name="T40" fmla="*/ 172 w 229"/>
                      <a:gd name="T41" fmla="*/ 740 h 840"/>
                      <a:gd name="T42" fmla="*/ 175 w 229"/>
                      <a:gd name="T43" fmla="*/ 622 h 840"/>
                      <a:gd name="T44" fmla="*/ 165 w 229"/>
                      <a:gd name="T45" fmla="*/ 525 h 840"/>
                      <a:gd name="T46" fmla="*/ 154 w 229"/>
                      <a:gd name="T47" fmla="*/ 408 h 840"/>
                      <a:gd name="T48" fmla="*/ 157 w 229"/>
                      <a:gd name="T49" fmla="*/ 335 h 840"/>
                      <a:gd name="T50" fmla="*/ 165 w 229"/>
                      <a:gd name="T51" fmla="*/ 242 h 840"/>
                      <a:gd name="T52" fmla="*/ 147 w 229"/>
                      <a:gd name="T53" fmla="*/ 152 h 840"/>
                      <a:gd name="T54" fmla="*/ 132 w 229"/>
                      <a:gd name="T55" fmla="*/ 69 h 840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229"/>
                      <a:gd name="T85" fmla="*/ 0 h 840"/>
                      <a:gd name="T86" fmla="*/ 229 w 229"/>
                      <a:gd name="T87" fmla="*/ 840 h 840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229" h="840">
                        <a:moveTo>
                          <a:pt x="132" y="69"/>
                        </a:moveTo>
                        <a:lnTo>
                          <a:pt x="136" y="21"/>
                        </a:lnTo>
                        <a:lnTo>
                          <a:pt x="168" y="0"/>
                        </a:lnTo>
                        <a:lnTo>
                          <a:pt x="204" y="3"/>
                        </a:lnTo>
                        <a:lnTo>
                          <a:pt x="225" y="21"/>
                        </a:lnTo>
                        <a:lnTo>
                          <a:pt x="229" y="90"/>
                        </a:lnTo>
                        <a:lnTo>
                          <a:pt x="218" y="266"/>
                        </a:lnTo>
                        <a:lnTo>
                          <a:pt x="204" y="373"/>
                        </a:lnTo>
                        <a:lnTo>
                          <a:pt x="222" y="460"/>
                        </a:lnTo>
                        <a:lnTo>
                          <a:pt x="225" y="546"/>
                        </a:lnTo>
                        <a:lnTo>
                          <a:pt x="215" y="633"/>
                        </a:lnTo>
                        <a:lnTo>
                          <a:pt x="197" y="743"/>
                        </a:lnTo>
                        <a:lnTo>
                          <a:pt x="204" y="802"/>
                        </a:lnTo>
                        <a:lnTo>
                          <a:pt x="186" y="812"/>
                        </a:lnTo>
                        <a:lnTo>
                          <a:pt x="72" y="833"/>
                        </a:lnTo>
                        <a:lnTo>
                          <a:pt x="43" y="840"/>
                        </a:lnTo>
                        <a:lnTo>
                          <a:pt x="0" y="816"/>
                        </a:lnTo>
                        <a:lnTo>
                          <a:pt x="0" y="802"/>
                        </a:lnTo>
                        <a:lnTo>
                          <a:pt x="125" y="795"/>
                        </a:lnTo>
                        <a:lnTo>
                          <a:pt x="168" y="778"/>
                        </a:lnTo>
                        <a:lnTo>
                          <a:pt x="172" y="740"/>
                        </a:lnTo>
                        <a:lnTo>
                          <a:pt x="175" y="622"/>
                        </a:lnTo>
                        <a:lnTo>
                          <a:pt x="165" y="525"/>
                        </a:lnTo>
                        <a:lnTo>
                          <a:pt x="154" y="408"/>
                        </a:lnTo>
                        <a:lnTo>
                          <a:pt x="157" y="335"/>
                        </a:lnTo>
                        <a:lnTo>
                          <a:pt x="165" y="242"/>
                        </a:lnTo>
                        <a:lnTo>
                          <a:pt x="147" y="152"/>
                        </a:lnTo>
                        <a:lnTo>
                          <a:pt x="132" y="6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59" name="Freeform 27"/>
                  <p:cNvSpPr>
                    <a:spLocks/>
                  </p:cNvSpPr>
                  <p:nvPr/>
                </p:nvSpPr>
                <p:spPr bwMode="auto">
                  <a:xfrm flipH="1">
                    <a:off x="1390" y="2033"/>
                    <a:ext cx="447" cy="658"/>
                  </a:xfrm>
                  <a:custGeom>
                    <a:avLst/>
                    <a:gdLst>
                      <a:gd name="T0" fmla="*/ 212 w 447"/>
                      <a:gd name="T1" fmla="*/ 268 h 658"/>
                      <a:gd name="T2" fmla="*/ 212 w 447"/>
                      <a:gd name="T3" fmla="*/ 233 h 658"/>
                      <a:gd name="T4" fmla="*/ 230 w 447"/>
                      <a:gd name="T5" fmla="*/ 174 h 658"/>
                      <a:gd name="T6" fmla="*/ 284 w 447"/>
                      <a:gd name="T7" fmla="*/ 80 h 658"/>
                      <a:gd name="T8" fmla="*/ 370 w 447"/>
                      <a:gd name="T9" fmla="*/ 0 h 658"/>
                      <a:gd name="T10" fmla="*/ 424 w 447"/>
                      <a:gd name="T11" fmla="*/ 0 h 658"/>
                      <a:gd name="T12" fmla="*/ 447 w 447"/>
                      <a:gd name="T13" fmla="*/ 38 h 658"/>
                      <a:gd name="T14" fmla="*/ 415 w 447"/>
                      <a:gd name="T15" fmla="*/ 91 h 658"/>
                      <a:gd name="T16" fmla="*/ 348 w 447"/>
                      <a:gd name="T17" fmla="*/ 129 h 658"/>
                      <a:gd name="T18" fmla="*/ 307 w 447"/>
                      <a:gd name="T19" fmla="*/ 167 h 658"/>
                      <a:gd name="T20" fmla="*/ 266 w 447"/>
                      <a:gd name="T21" fmla="*/ 223 h 658"/>
                      <a:gd name="T22" fmla="*/ 257 w 447"/>
                      <a:gd name="T23" fmla="*/ 261 h 658"/>
                      <a:gd name="T24" fmla="*/ 262 w 447"/>
                      <a:gd name="T25" fmla="*/ 303 h 658"/>
                      <a:gd name="T26" fmla="*/ 284 w 447"/>
                      <a:gd name="T27" fmla="*/ 373 h 658"/>
                      <a:gd name="T28" fmla="*/ 289 w 447"/>
                      <a:gd name="T29" fmla="*/ 449 h 658"/>
                      <a:gd name="T30" fmla="*/ 280 w 447"/>
                      <a:gd name="T31" fmla="*/ 547 h 658"/>
                      <a:gd name="T32" fmla="*/ 257 w 447"/>
                      <a:gd name="T33" fmla="*/ 616 h 658"/>
                      <a:gd name="T34" fmla="*/ 217 w 447"/>
                      <a:gd name="T35" fmla="*/ 658 h 658"/>
                      <a:gd name="T36" fmla="*/ 190 w 447"/>
                      <a:gd name="T37" fmla="*/ 658 h 658"/>
                      <a:gd name="T38" fmla="*/ 104 w 447"/>
                      <a:gd name="T39" fmla="*/ 637 h 658"/>
                      <a:gd name="T40" fmla="*/ 27 w 447"/>
                      <a:gd name="T41" fmla="*/ 634 h 658"/>
                      <a:gd name="T42" fmla="*/ 0 w 447"/>
                      <a:gd name="T43" fmla="*/ 620 h 658"/>
                      <a:gd name="T44" fmla="*/ 50 w 447"/>
                      <a:gd name="T45" fmla="*/ 606 h 658"/>
                      <a:gd name="T46" fmla="*/ 131 w 447"/>
                      <a:gd name="T47" fmla="*/ 609 h 658"/>
                      <a:gd name="T48" fmla="*/ 181 w 447"/>
                      <a:gd name="T49" fmla="*/ 623 h 658"/>
                      <a:gd name="T50" fmla="*/ 212 w 447"/>
                      <a:gd name="T51" fmla="*/ 613 h 658"/>
                      <a:gd name="T52" fmla="*/ 244 w 447"/>
                      <a:gd name="T53" fmla="*/ 557 h 658"/>
                      <a:gd name="T54" fmla="*/ 248 w 447"/>
                      <a:gd name="T55" fmla="*/ 477 h 658"/>
                      <a:gd name="T56" fmla="*/ 239 w 447"/>
                      <a:gd name="T57" fmla="*/ 404 h 658"/>
                      <a:gd name="T58" fmla="*/ 212 w 447"/>
                      <a:gd name="T59" fmla="*/ 317 h 658"/>
                      <a:gd name="T60" fmla="*/ 212 w 447"/>
                      <a:gd name="T61" fmla="*/ 268 h 658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447"/>
                      <a:gd name="T94" fmla="*/ 0 h 658"/>
                      <a:gd name="T95" fmla="*/ 447 w 447"/>
                      <a:gd name="T96" fmla="*/ 658 h 658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447" h="658">
                        <a:moveTo>
                          <a:pt x="212" y="268"/>
                        </a:moveTo>
                        <a:lnTo>
                          <a:pt x="212" y="233"/>
                        </a:lnTo>
                        <a:lnTo>
                          <a:pt x="230" y="174"/>
                        </a:lnTo>
                        <a:lnTo>
                          <a:pt x="284" y="80"/>
                        </a:lnTo>
                        <a:lnTo>
                          <a:pt x="370" y="0"/>
                        </a:lnTo>
                        <a:lnTo>
                          <a:pt x="424" y="0"/>
                        </a:lnTo>
                        <a:lnTo>
                          <a:pt x="447" y="38"/>
                        </a:lnTo>
                        <a:lnTo>
                          <a:pt x="415" y="91"/>
                        </a:lnTo>
                        <a:lnTo>
                          <a:pt x="348" y="129"/>
                        </a:lnTo>
                        <a:lnTo>
                          <a:pt x="307" y="167"/>
                        </a:lnTo>
                        <a:lnTo>
                          <a:pt x="266" y="223"/>
                        </a:lnTo>
                        <a:lnTo>
                          <a:pt x="257" y="261"/>
                        </a:lnTo>
                        <a:lnTo>
                          <a:pt x="262" y="303"/>
                        </a:lnTo>
                        <a:lnTo>
                          <a:pt x="284" y="373"/>
                        </a:lnTo>
                        <a:lnTo>
                          <a:pt x="289" y="449"/>
                        </a:lnTo>
                        <a:lnTo>
                          <a:pt x="280" y="547"/>
                        </a:lnTo>
                        <a:lnTo>
                          <a:pt x="257" y="616"/>
                        </a:lnTo>
                        <a:lnTo>
                          <a:pt x="217" y="658"/>
                        </a:lnTo>
                        <a:lnTo>
                          <a:pt x="190" y="658"/>
                        </a:lnTo>
                        <a:lnTo>
                          <a:pt x="104" y="637"/>
                        </a:lnTo>
                        <a:lnTo>
                          <a:pt x="27" y="634"/>
                        </a:lnTo>
                        <a:lnTo>
                          <a:pt x="0" y="620"/>
                        </a:lnTo>
                        <a:lnTo>
                          <a:pt x="50" y="606"/>
                        </a:lnTo>
                        <a:lnTo>
                          <a:pt x="131" y="609"/>
                        </a:lnTo>
                        <a:lnTo>
                          <a:pt x="181" y="623"/>
                        </a:lnTo>
                        <a:lnTo>
                          <a:pt x="212" y="613"/>
                        </a:lnTo>
                        <a:lnTo>
                          <a:pt x="244" y="557"/>
                        </a:lnTo>
                        <a:lnTo>
                          <a:pt x="248" y="477"/>
                        </a:lnTo>
                        <a:lnTo>
                          <a:pt x="239" y="404"/>
                        </a:lnTo>
                        <a:lnTo>
                          <a:pt x="212" y="317"/>
                        </a:lnTo>
                        <a:lnTo>
                          <a:pt x="212" y="26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60" name="Freeform 28"/>
                  <p:cNvSpPr>
                    <a:spLocks/>
                  </p:cNvSpPr>
                  <p:nvPr/>
                </p:nvSpPr>
                <p:spPr bwMode="auto">
                  <a:xfrm flipH="1">
                    <a:off x="1353" y="1223"/>
                    <a:ext cx="282" cy="326"/>
                  </a:xfrm>
                  <a:custGeom>
                    <a:avLst/>
                    <a:gdLst>
                      <a:gd name="T0" fmla="*/ 81 w 282"/>
                      <a:gd name="T1" fmla="*/ 137 h 326"/>
                      <a:gd name="T2" fmla="*/ 78 w 282"/>
                      <a:gd name="T3" fmla="*/ 84 h 326"/>
                      <a:gd name="T4" fmla="*/ 88 w 282"/>
                      <a:gd name="T5" fmla="*/ 35 h 326"/>
                      <a:gd name="T6" fmla="*/ 127 w 282"/>
                      <a:gd name="T7" fmla="*/ 7 h 326"/>
                      <a:gd name="T8" fmla="*/ 173 w 282"/>
                      <a:gd name="T9" fmla="*/ 0 h 326"/>
                      <a:gd name="T10" fmla="*/ 208 w 282"/>
                      <a:gd name="T11" fmla="*/ 4 h 326"/>
                      <a:gd name="T12" fmla="*/ 240 w 282"/>
                      <a:gd name="T13" fmla="*/ 25 h 326"/>
                      <a:gd name="T14" fmla="*/ 257 w 282"/>
                      <a:gd name="T15" fmla="*/ 60 h 326"/>
                      <a:gd name="T16" fmla="*/ 278 w 282"/>
                      <a:gd name="T17" fmla="*/ 130 h 326"/>
                      <a:gd name="T18" fmla="*/ 282 w 282"/>
                      <a:gd name="T19" fmla="*/ 207 h 326"/>
                      <a:gd name="T20" fmla="*/ 271 w 282"/>
                      <a:gd name="T21" fmla="*/ 263 h 326"/>
                      <a:gd name="T22" fmla="*/ 250 w 282"/>
                      <a:gd name="T23" fmla="*/ 298 h 326"/>
                      <a:gd name="T24" fmla="*/ 215 w 282"/>
                      <a:gd name="T25" fmla="*/ 319 h 326"/>
                      <a:gd name="T26" fmla="*/ 187 w 282"/>
                      <a:gd name="T27" fmla="*/ 326 h 326"/>
                      <a:gd name="T28" fmla="*/ 145 w 282"/>
                      <a:gd name="T29" fmla="*/ 315 h 326"/>
                      <a:gd name="T30" fmla="*/ 123 w 282"/>
                      <a:gd name="T31" fmla="*/ 284 h 326"/>
                      <a:gd name="T32" fmla="*/ 102 w 282"/>
                      <a:gd name="T33" fmla="*/ 238 h 326"/>
                      <a:gd name="T34" fmla="*/ 85 w 282"/>
                      <a:gd name="T35" fmla="*/ 186 h 326"/>
                      <a:gd name="T36" fmla="*/ 53 w 282"/>
                      <a:gd name="T37" fmla="*/ 207 h 326"/>
                      <a:gd name="T38" fmla="*/ 18 w 282"/>
                      <a:gd name="T39" fmla="*/ 221 h 326"/>
                      <a:gd name="T40" fmla="*/ 4 w 282"/>
                      <a:gd name="T41" fmla="*/ 221 h 326"/>
                      <a:gd name="T42" fmla="*/ 0 w 282"/>
                      <a:gd name="T43" fmla="*/ 207 h 326"/>
                      <a:gd name="T44" fmla="*/ 7 w 282"/>
                      <a:gd name="T45" fmla="*/ 189 h 326"/>
                      <a:gd name="T46" fmla="*/ 60 w 282"/>
                      <a:gd name="T47" fmla="*/ 168 h 326"/>
                      <a:gd name="T48" fmla="*/ 81 w 282"/>
                      <a:gd name="T49" fmla="*/ 137 h 32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82"/>
                      <a:gd name="T76" fmla="*/ 0 h 326"/>
                      <a:gd name="T77" fmla="*/ 282 w 282"/>
                      <a:gd name="T78" fmla="*/ 326 h 32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82" h="326">
                        <a:moveTo>
                          <a:pt x="81" y="137"/>
                        </a:moveTo>
                        <a:lnTo>
                          <a:pt x="78" y="84"/>
                        </a:lnTo>
                        <a:lnTo>
                          <a:pt x="88" y="35"/>
                        </a:lnTo>
                        <a:lnTo>
                          <a:pt x="127" y="7"/>
                        </a:lnTo>
                        <a:lnTo>
                          <a:pt x="173" y="0"/>
                        </a:lnTo>
                        <a:lnTo>
                          <a:pt x="208" y="4"/>
                        </a:lnTo>
                        <a:lnTo>
                          <a:pt x="240" y="25"/>
                        </a:lnTo>
                        <a:lnTo>
                          <a:pt x="257" y="60"/>
                        </a:lnTo>
                        <a:lnTo>
                          <a:pt x="278" y="130"/>
                        </a:lnTo>
                        <a:lnTo>
                          <a:pt x="282" y="207"/>
                        </a:lnTo>
                        <a:lnTo>
                          <a:pt x="271" y="263"/>
                        </a:lnTo>
                        <a:lnTo>
                          <a:pt x="250" y="298"/>
                        </a:lnTo>
                        <a:lnTo>
                          <a:pt x="215" y="319"/>
                        </a:lnTo>
                        <a:lnTo>
                          <a:pt x="187" y="326"/>
                        </a:lnTo>
                        <a:lnTo>
                          <a:pt x="145" y="315"/>
                        </a:lnTo>
                        <a:lnTo>
                          <a:pt x="123" y="284"/>
                        </a:lnTo>
                        <a:lnTo>
                          <a:pt x="102" y="238"/>
                        </a:lnTo>
                        <a:lnTo>
                          <a:pt x="85" y="186"/>
                        </a:lnTo>
                        <a:lnTo>
                          <a:pt x="53" y="207"/>
                        </a:lnTo>
                        <a:lnTo>
                          <a:pt x="18" y="221"/>
                        </a:lnTo>
                        <a:lnTo>
                          <a:pt x="4" y="221"/>
                        </a:lnTo>
                        <a:lnTo>
                          <a:pt x="0" y="207"/>
                        </a:lnTo>
                        <a:lnTo>
                          <a:pt x="7" y="189"/>
                        </a:lnTo>
                        <a:lnTo>
                          <a:pt x="60" y="168"/>
                        </a:lnTo>
                        <a:lnTo>
                          <a:pt x="81" y="137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4361" name="Group 29"/>
                  <p:cNvGrpSpPr>
                    <a:grpSpLocks/>
                  </p:cNvGrpSpPr>
                  <p:nvPr/>
                </p:nvGrpSpPr>
                <p:grpSpPr bwMode="auto">
                  <a:xfrm flipH="1">
                    <a:off x="1212" y="1104"/>
                    <a:ext cx="277" cy="235"/>
                    <a:chOff x="1590" y="1104"/>
                    <a:chExt cx="277" cy="235"/>
                  </a:xfrm>
                </p:grpSpPr>
                <p:sp>
                  <p:nvSpPr>
                    <p:cNvPr id="14362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1683" y="1257"/>
                      <a:ext cx="184" cy="82"/>
                    </a:xfrm>
                    <a:custGeom>
                      <a:avLst/>
                      <a:gdLst>
                        <a:gd name="T0" fmla="*/ 13 w 184"/>
                        <a:gd name="T1" fmla="*/ 82 h 82"/>
                        <a:gd name="T2" fmla="*/ 0 w 184"/>
                        <a:gd name="T3" fmla="*/ 71 h 82"/>
                        <a:gd name="T4" fmla="*/ 0 w 184"/>
                        <a:gd name="T5" fmla="*/ 45 h 82"/>
                        <a:gd name="T6" fmla="*/ 16 w 184"/>
                        <a:gd name="T7" fmla="*/ 17 h 82"/>
                        <a:gd name="T8" fmla="*/ 36 w 184"/>
                        <a:gd name="T9" fmla="*/ 9 h 82"/>
                        <a:gd name="T10" fmla="*/ 61 w 184"/>
                        <a:gd name="T11" fmla="*/ 22 h 82"/>
                        <a:gd name="T12" fmla="*/ 86 w 184"/>
                        <a:gd name="T13" fmla="*/ 19 h 82"/>
                        <a:gd name="T14" fmla="*/ 102 w 184"/>
                        <a:gd name="T15" fmla="*/ 0 h 82"/>
                        <a:gd name="T16" fmla="*/ 123 w 184"/>
                        <a:gd name="T17" fmla="*/ 2 h 82"/>
                        <a:gd name="T18" fmla="*/ 155 w 184"/>
                        <a:gd name="T19" fmla="*/ 15 h 82"/>
                        <a:gd name="T20" fmla="*/ 182 w 184"/>
                        <a:gd name="T21" fmla="*/ 13 h 82"/>
                        <a:gd name="T22" fmla="*/ 184 w 184"/>
                        <a:gd name="T23" fmla="*/ 32 h 82"/>
                        <a:gd name="T24" fmla="*/ 175 w 184"/>
                        <a:gd name="T25" fmla="*/ 45 h 82"/>
                        <a:gd name="T26" fmla="*/ 141 w 184"/>
                        <a:gd name="T27" fmla="*/ 43 h 82"/>
                        <a:gd name="T28" fmla="*/ 118 w 184"/>
                        <a:gd name="T29" fmla="*/ 39 h 82"/>
                        <a:gd name="T30" fmla="*/ 105 w 184"/>
                        <a:gd name="T31" fmla="*/ 48 h 82"/>
                        <a:gd name="T32" fmla="*/ 91 w 184"/>
                        <a:gd name="T33" fmla="*/ 67 h 82"/>
                        <a:gd name="T34" fmla="*/ 66 w 184"/>
                        <a:gd name="T35" fmla="*/ 62 h 82"/>
                        <a:gd name="T36" fmla="*/ 54 w 184"/>
                        <a:gd name="T37" fmla="*/ 56 h 82"/>
                        <a:gd name="T38" fmla="*/ 45 w 184"/>
                        <a:gd name="T39" fmla="*/ 63 h 82"/>
                        <a:gd name="T40" fmla="*/ 32 w 184"/>
                        <a:gd name="T41" fmla="*/ 76 h 82"/>
                        <a:gd name="T42" fmla="*/ 13 w 184"/>
                        <a:gd name="T43" fmla="*/ 82 h 82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84"/>
                        <a:gd name="T67" fmla="*/ 0 h 82"/>
                        <a:gd name="T68" fmla="*/ 184 w 184"/>
                        <a:gd name="T69" fmla="*/ 82 h 82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84" h="82">
                          <a:moveTo>
                            <a:pt x="13" y="82"/>
                          </a:moveTo>
                          <a:lnTo>
                            <a:pt x="0" y="71"/>
                          </a:lnTo>
                          <a:lnTo>
                            <a:pt x="0" y="45"/>
                          </a:lnTo>
                          <a:lnTo>
                            <a:pt x="16" y="17"/>
                          </a:lnTo>
                          <a:lnTo>
                            <a:pt x="36" y="9"/>
                          </a:lnTo>
                          <a:lnTo>
                            <a:pt x="61" y="22"/>
                          </a:lnTo>
                          <a:lnTo>
                            <a:pt x="86" y="19"/>
                          </a:lnTo>
                          <a:lnTo>
                            <a:pt x="102" y="0"/>
                          </a:lnTo>
                          <a:lnTo>
                            <a:pt x="123" y="2"/>
                          </a:lnTo>
                          <a:lnTo>
                            <a:pt x="155" y="15"/>
                          </a:lnTo>
                          <a:lnTo>
                            <a:pt x="182" y="13"/>
                          </a:lnTo>
                          <a:lnTo>
                            <a:pt x="184" y="32"/>
                          </a:lnTo>
                          <a:lnTo>
                            <a:pt x="175" y="45"/>
                          </a:lnTo>
                          <a:lnTo>
                            <a:pt x="141" y="43"/>
                          </a:lnTo>
                          <a:lnTo>
                            <a:pt x="118" y="39"/>
                          </a:lnTo>
                          <a:lnTo>
                            <a:pt x="105" y="48"/>
                          </a:lnTo>
                          <a:lnTo>
                            <a:pt x="91" y="67"/>
                          </a:lnTo>
                          <a:lnTo>
                            <a:pt x="66" y="62"/>
                          </a:lnTo>
                          <a:lnTo>
                            <a:pt x="54" y="56"/>
                          </a:lnTo>
                          <a:lnTo>
                            <a:pt x="45" y="63"/>
                          </a:lnTo>
                          <a:lnTo>
                            <a:pt x="32" y="76"/>
                          </a:lnTo>
                          <a:lnTo>
                            <a:pt x="13" y="82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63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1654" y="1193"/>
                      <a:ext cx="178" cy="114"/>
                    </a:xfrm>
                    <a:custGeom>
                      <a:avLst/>
                      <a:gdLst>
                        <a:gd name="T0" fmla="*/ 23 w 178"/>
                        <a:gd name="T1" fmla="*/ 114 h 114"/>
                        <a:gd name="T2" fmla="*/ 11 w 178"/>
                        <a:gd name="T3" fmla="*/ 108 h 114"/>
                        <a:gd name="T4" fmla="*/ 0 w 178"/>
                        <a:gd name="T5" fmla="*/ 79 h 114"/>
                        <a:gd name="T6" fmla="*/ 11 w 178"/>
                        <a:gd name="T7" fmla="*/ 51 h 114"/>
                        <a:gd name="T8" fmla="*/ 27 w 178"/>
                        <a:gd name="T9" fmla="*/ 39 h 114"/>
                        <a:gd name="T10" fmla="*/ 56 w 178"/>
                        <a:gd name="T11" fmla="*/ 42 h 114"/>
                        <a:gd name="T12" fmla="*/ 76 w 178"/>
                        <a:gd name="T13" fmla="*/ 35 h 114"/>
                        <a:gd name="T14" fmla="*/ 90 w 178"/>
                        <a:gd name="T15" fmla="*/ 13 h 114"/>
                        <a:gd name="T16" fmla="*/ 111 w 178"/>
                        <a:gd name="T17" fmla="*/ 4 h 114"/>
                        <a:gd name="T18" fmla="*/ 146 w 178"/>
                        <a:gd name="T19" fmla="*/ 9 h 114"/>
                        <a:gd name="T20" fmla="*/ 171 w 178"/>
                        <a:gd name="T21" fmla="*/ 0 h 114"/>
                        <a:gd name="T22" fmla="*/ 178 w 178"/>
                        <a:gd name="T23" fmla="*/ 17 h 114"/>
                        <a:gd name="T24" fmla="*/ 171 w 178"/>
                        <a:gd name="T25" fmla="*/ 33 h 114"/>
                        <a:gd name="T26" fmla="*/ 140 w 178"/>
                        <a:gd name="T27" fmla="*/ 42 h 114"/>
                        <a:gd name="T28" fmla="*/ 120 w 178"/>
                        <a:gd name="T29" fmla="*/ 40 h 114"/>
                        <a:gd name="T30" fmla="*/ 108 w 178"/>
                        <a:gd name="T31" fmla="*/ 57 h 114"/>
                        <a:gd name="T32" fmla="*/ 97 w 178"/>
                        <a:gd name="T33" fmla="*/ 79 h 114"/>
                        <a:gd name="T34" fmla="*/ 72 w 178"/>
                        <a:gd name="T35" fmla="*/ 81 h 114"/>
                        <a:gd name="T36" fmla="*/ 59 w 178"/>
                        <a:gd name="T37" fmla="*/ 79 h 114"/>
                        <a:gd name="T38" fmla="*/ 47 w 178"/>
                        <a:gd name="T39" fmla="*/ 88 h 114"/>
                        <a:gd name="T40" fmla="*/ 41 w 178"/>
                        <a:gd name="T41" fmla="*/ 99 h 114"/>
                        <a:gd name="T42" fmla="*/ 23 w 178"/>
                        <a:gd name="T43" fmla="*/ 114 h 114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78"/>
                        <a:gd name="T67" fmla="*/ 0 h 114"/>
                        <a:gd name="T68" fmla="*/ 178 w 178"/>
                        <a:gd name="T69" fmla="*/ 114 h 114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78" h="114">
                          <a:moveTo>
                            <a:pt x="23" y="114"/>
                          </a:moveTo>
                          <a:lnTo>
                            <a:pt x="11" y="108"/>
                          </a:lnTo>
                          <a:lnTo>
                            <a:pt x="0" y="79"/>
                          </a:lnTo>
                          <a:lnTo>
                            <a:pt x="11" y="51"/>
                          </a:lnTo>
                          <a:lnTo>
                            <a:pt x="27" y="39"/>
                          </a:lnTo>
                          <a:lnTo>
                            <a:pt x="56" y="42"/>
                          </a:lnTo>
                          <a:lnTo>
                            <a:pt x="76" y="35"/>
                          </a:lnTo>
                          <a:lnTo>
                            <a:pt x="90" y="13"/>
                          </a:lnTo>
                          <a:lnTo>
                            <a:pt x="111" y="4"/>
                          </a:lnTo>
                          <a:lnTo>
                            <a:pt x="146" y="9"/>
                          </a:lnTo>
                          <a:lnTo>
                            <a:pt x="171" y="0"/>
                          </a:lnTo>
                          <a:lnTo>
                            <a:pt x="178" y="17"/>
                          </a:lnTo>
                          <a:lnTo>
                            <a:pt x="171" y="33"/>
                          </a:lnTo>
                          <a:lnTo>
                            <a:pt x="140" y="42"/>
                          </a:lnTo>
                          <a:lnTo>
                            <a:pt x="120" y="40"/>
                          </a:lnTo>
                          <a:lnTo>
                            <a:pt x="108" y="57"/>
                          </a:lnTo>
                          <a:lnTo>
                            <a:pt x="97" y="79"/>
                          </a:lnTo>
                          <a:lnTo>
                            <a:pt x="72" y="81"/>
                          </a:lnTo>
                          <a:lnTo>
                            <a:pt x="59" y="79"/>
                          </a:lnTo>
                          <a:lnTo>
                            <a:pt x="47" y="88"/>
                          </a:lnTo>
                          <a:lnTo>
                            <a:pt x="41" y="99"/>
                          </a:lnTo>
                          <a:lnTo>
                            <a:pt x="23" y="114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64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1630" y="1154"/>
                      <a:ext cx="161" cy="138"/>
                    </a:xfrm>
                    <a:custGeom>
                      <a:avLst/>
                      <a:gdLst>
                        <a:gd name="T0" fmla="*/ 31 w 161"/>
                        <a:gd name="T1" fmla="*/ 138 h 138"/>
                        <a:gd name="T2" fmla="*/ 16 w 161"/>
                        <a:gd name="T3" fmla="*/ 133 h 138"/>
                        <a:gd name="T4" fmla="*/ 0 w 161"/>
                        <a:gd name="T5" fmla="*/ 109 h 138"/>
                        <a:gd name="T6" fmla="*/ 5 w 161"/>
                        <a:gd name="T7" fmla="*/ 78 h 138"/>
                        <a:gd name="T8" fmla="*/ 16 w 161"/>
                        <a:gd name="T9" fmla="*/ 65 h 138"/>
                        <a:gd name="T10" fmla="*/ 43 w 161"/>
                        <a:gd name="T11" fmla="*/ 62 h 138"/>
                        <a:gd name="T12" fmla="*/ 65 w 161"/>
                        <a:gd name="T13" fmla="*/ 51 h 138"/>
                        <a:gd name="T14" fmla="*/ 72 w 161"/>
                        <a:gd name="T15" fmla="*/ 25 h 138"/>
                        <a:gd name="T16" fmla="*/ 92 w 161"/>
                        <a:gd name="T17" fmla="*/ 15 h 138"/>
                        <a:gd name="T18" fmla="*/ 127 w 161"/>
                        <a:gd name="T19" fmla="*/ 13 h 138"/>
                        <a:gd name="T20" fmla="*/ 148 w 161"/>
                        <a:gd name="T21" fmla="*/ 0 h 138"/>
                        <a:gd name="T22" fmla="*/ 161 w 161"/>
                        <a:gd name="T23" fmla="*/ 13 h 138"/>
                        <a:gd name="T24" fmla="*/ 156 w 161"/>
                        <a:gd name="T25" fmla="*/ 25 h 138"/>
                        <a:gd name="T26" fmla="*/ 128 w 161"/>
                        <a:gd name="T27" fmla="*/ 44 h 138"/>
                        <a:gd name="T28" fmla="*/ 107 w 161"/>
                        <a:gd name="T29" fmla="*/ 49 h 138"/>
                        <a:gd name="T30" fmla="*/ 99 w 161"/>
                        <a:gd name="T31" fmla="*/ 65 h 138"/>
                        <a:gd name="T32" fmla="*/ 94 w 161"/>
                        <a:gd name="T33" fmla="*/ 91 h 138"/>
                        <a:gd name="T34" fmla="*/ 69 w 161"/>
                        <a:gd name="T35" fmla="*/ 98 h 138"/>
                        <a:gd name="T36" fmla="*/ 54 w 161"/>
                        <a:gd name="T37" fmla="*/ 94 h 138"/>
                        <a:gd name="T38" fmla="*/ 45 w 161"/>
                        <a:gd name="T39" fmla="*/ 105 h 138"/>
                        <a:gd name="T40" fmla="*/ 40 w 161"/>
                        <a:gd name="T41" fmla="*/ 123 h 138"/>
                        <a:gd name="T42" fmla="*/ 31 w 161"/>
                        <a:gd name="T43" fmla="*/ 138 h 138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61"/>
                        <a:gd name="T67" fmla="*/ 0 h 138"/>
                        <a:gd name="T68" fmla="*/ 161 w 161"/>
                        <a:gd name="T69" fmla="*/ 138 h 138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61" h="138">
                          <a:moveTo>
                            <a:pt x="31" y="138"/>
                          </a:moveTo>
                          <a:lnTo>
                            <a:pt x="16" y="133"/>
                          </a:lnTo>
                          <a:lnTo>
                            <a:pt x="0" y="109"/>
                          </a:lnTo>
                          <a:lnTo>
                            <a:pt x="5" y="78"/>
                          </a:lnTo>
                          <a:lnTo>
                            <a:pt x="16" y="65"/>
                          </a:lnTo>
                          <a:lnTo>
                            <a:pt x="43" y="62"/>
                          </a:lnTo>
                          <a:lnTo>
                            <a:pt x="65" y="51"/>
                          </a:lnTo>
                          <a:lnTo>
                            <a:pt x="72" y="25"/>
                          </a:lnTo>
                          <a:lnTo>
                            <a:pt x="92" y="15"/>
                          </a:lnTo>
                          <a:lnTo>
                            <a:pt x="127" y="13"/>
                          </a:lnTo>
                          <a:lnTo>
                            <a:pt x="148" y="0"/>
                          </a:lnTo>
                          <a:lnTo>
                            <a:pt x="161" y="13"/>
                          </a:lnTo>
                          <a:lnTo>
                            <a:pt x="156" y="25"/>
                          </a:lnTo>
                          <a:lnTo>
                            <a:pt x="128" y="44"/>
                          </a:lnTo>
                          <a:lnTo>
                            <a:pt x="107" y="49"/>
                          </a:lnTo>
                          <a:lnTo>
                            <a:pt x="99" y="65"/>
                          </a:lnTo>
                          <a:lnTo>
                            <a:pt x="94" y="91"/>
                          </a:lnTo>
                          <a:lnTo>
                            <a:pt x="69" y="98"/>
                          </a:lnTo>
                          <a:lnTo>
                            <a:pt x="54" y="94"/>
                          </a:lnTo>
                          <a:lnTo>
                            <a:pt x="45" y="105"/>
                          </a:lnTo>
                          <a:lnTo>
                            <a:pt x="40" y="123"/>
                          </a:lnTo>
                          <a:lnTo>
                            <a:pt x="31" y="13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65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1590" y="1104"/>
                      <a:ext cx="123" cy="174"/>
                    </a:xfrm>
                    <a:custGeom>
                      <a:avLst/>
                      <a:gdLst>
                        <a:gd name="T0" fmla="*/ 48 w 123"/>
                        <a:gd name="T1" fmla="*/ 172 h 174"/>
                        <a:gd name="T2" fmla="*/ 31 w 123"/>
                        <a:gd name="T3" fmla="*/ 174 h 174"/>
                        <a:gd name="T4" fmla="*/ 9 w 123"/>
                        <a:gd name="T5" fmla="*/ 158 h 174"/>
                        <a:gd name="T6" fmla="*/ 0 w 123"/>
                        <a:gd name="T7" fmla="*/ 131 h 174"/>
                        <a:gd name="T8" fmla="*/ 4 w 123"/>
                        <a:gd name="T9" fmla="*/ 113 h 174"/>
                        <a:gd name="T10" fmla="*/ 29 w 123"/>
                        <a:gd name="T11" fmla="*/ 97 h 174"/>
                        <a:gd name="T12" fmla="*/ 46 w 123"/>
                        <a:gd name="T13" fmla="*/ 79 h 174"/>
                        <a:gd name="T14" fmla="*/ 46 w 123"/>
                        <a:gd name="T15" fmla="*/ 52 h 174"/>
                        <a:gd name="T16" fmla="*/ 59 w 123"/>
                        <a:gd name="T17" fmla="*/ 39 h 174"/>
                        <a:gd name="T18" fmla="*/ 90 w 123"/>
                        <a:gd name="T19" fmla="*/ 22 h 174"/>
                        <a:gd name="T20" fmla="*/ 106 w 123"/>
                        <a:gd name="T21" fmla="*/ 0 h 174"/>
                        <a:gd name="T22" fmla="*/ 121 w 123"/>
                        <a:gd name="T23" fmla="*/ 7 h 174"/>
                        <a:gd name="T24" fmla="*/ 123 w 123"/>
                        <a:gd name="T25" fmla="*/ 22 h 174"/>
                        <a:gd name="T26" fmla="*/ 105 w 123"/>
                        <a:gd name="T27" fmla="*/ 47 h 174"/>
                        <a:gd name="T28" fmla="*/ 84 w 123"/>
                        <a:gd name="T29" fmla="*/ 61 h 174"/>
                        <a:gd name="T30" fmla="*/ 86 w 123"/>
                        <a:gd name="T31" fmla="*/ 81 h 174"/>
                        <a:gd name="T32" fmla="*/ 90 w 123"/>
                        <a:gd name="T33" fmla="*/ 104 h 174"/>
                        <a:gd name="T34" fmla="*/ 68 w 123"/>
                        <a:gd name="T35" fmla="*/ 118 h 174"/>
                        <a:gd name="T36" fmla="*/ 59 w 123"/>
                        <a:gd name="T37" fmla="*/ 124 h 174"/>
                        <a:gd name="T38" fmla="*/ 51 w 123"/>
                        <a:gd name="T39" fmla="*/ 138 h 174"/>
                        <a:gd name="T40" fmla="*/ 50 w 123"/>
                        <a:gd name="T41" fmla="*/ 152 h 174"/>
                        <a:gd name="T42" fmla="*/ 48 w 123"/>
                        <a:gd name="T43" fmla="*/ 172 h 174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23"/>
                        <a:gd name="T67" fmla="*/ 0 h 174"/>
                        <a:gd name="T68" fmla="*/ 123 w 123"/>
                        <a:gd name="T69" fmla="*/ 174 h 174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23" h="174">
                          <a:moveTo>
                            <a:pt x="48" y="172"/>
                          </a:moveTo>
                          <a:lnTo>
                            <a:pt x="31" y="174"/>
                          </a:lnTo>
                          <a:lnTo>
                            <a:pt x="9" y="158"/>
                          </a:lnTo>
                          <a:lnTo>
                            <a:pt x="0" y="131"/>
                          </a:lnTo>
                          <a:lnTo>
                            <a:pt x="4" y="113"/>
                          </a:lnTo>
                          <a:lnTo>
                            <a:pt x="29" y="97"/>
                          </a:lnTo>
                          <a:lnTo>
                            <a:pt x="46" y="79"/>
                          </a:lnTo>
                          <a:lnTo>
                            <a:pt x="46" y="52"/>
                          </a:lnTo>
                          <a:lnTo>
                            <a:pt x="59" y="39"/>
                          </a:lnTo>
                          <a:lnTo>
                            <a:pt x="90" y="22"/>
                          </a:lnTo>
                          <a:lnTo>
                            <a:pt x="106" y="0"/>
                          </a:lnTo>
                          <a:lnTo>
                            <a:pt x="121" y="7"/>
                          </a:lnTo>
                          <a:lnTo>
                            <a:pt x="123" y="22"/>
                          </a:lnTo>
                          <a:lnTo>
                            <a:pt x="105" y="47"/>
                          </a:lnTo>
                          <a:lnTo>
                            <a:pt x="84" y="61"/>
                          </a:lnTo>
                          <a:lnTo>
                            <a:pt x="86" y="81"/>
                          </a:lnTo>
                          <a:lnTo>
                            <a:pt x="90" y="104"/>
                          </a:lnTo>
                          <a:lnTo>
                            <a:pt x="68" y="118"/>
                          </a:lnTo>
                          <a:lnTo>
                            <a:pt x="59" y="124"/>
                          </a:lnTo>
                          <a:lnTo>
                            <a:pt x="51" y="138"/>
                          </a:lnTo>
                          <a:lnTo>
                            <a:pt x="50" y="152"/>
                          </a:lnTo>
                          <a:lnTo>
                            <a:pt x="48" y="172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4349" name="Group 34"/>
                <p:cNvGrpSpPr>
                  <a:grpSpLocks/>
                </p:cNvGrpSpPr>
                <p:nvPr/>
              </p:nvGrpSpPr>
              <p:grpSpPr bwMode="auto">
                <a:xfrm rot="4286940" flipH="1">
                  <a:off x="1038" y="766"/>
                  <a:ext cx="141" cy="50"/>
                  <a:chOff x="4032" y="2817"/>
                  <a:chExt cx="417" cy="635"/>
                </a:xfrm>
              </p:grpSpPr>
              <p:sp>
                <p:nvSpPr>
                  <p:cNvPr id="14353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817"/>
                    <a:ext cx="417" cy="635"/>
                  </a:xfrm>
                  <a:prstGeom prst="ellipse">
                    <a:avLst/>
                  </a:prstGeom>
                  <a:solidFill>
                    <a:schemeClr val="tx2"/>
                  </a:solidFill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354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928"/>
                    <a:ext cx="240" cy="240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4350" name="Group 37"/>
                <p:cNvGrpSpPr>
                  <a:grpSpLocks/>
                </p:cNvGrpSpPr>
                <p:nvPr/>
              </p:nvGrpSpPr>
              <p:grpSpPr bwMode="auto">
                <a:xfrm rot="4286940" flipH="1">
                  <a:off x="962" y="766"/>
                  <a:ext cx="141" cy="50"/>
                  <a:chOff x="4032" y="2817"/>
                  <a:chExt cx="417" cy="635"/>
                </a:xfrm>
              </p:grpSpPr>
              <p:sp>
                <p:nvSpPr>
                  <p:cNvPr id="14351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817"/>
                    <a:ext cx="417" cy="635"/>
                  </a:xfrm>
                  <a:prstGeom prst="ellipse">
                    <a:avLst/>
                  </a:prstGeom>
                  <a:solidFill>
                    <a:schemeClr val="tx2"/>
                  </a:solidFill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352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928"/>
                    <a:ext cx="240" cy="240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4347" name="Oval 40"/>
              <p:cNvSpPr>
                <a:spLocks noChangeArrowheads="1"/>
              </p:cNvSpPr>
              <p:nvPr/>
            </p:nvSpPr>
            <p:spPr bwMode="auto">
              <a:xfrm>
                <a:off x="1098" y="1008"/>
                <a:ext cx="198" cy="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 i="0"/>
              </a:p>
            </p:txBody>
          </p:sp>
        </p:grpSp>
        <p:sp>
          <p:nvSpPr>
            <p:cNvPr id="14344" name="Freeform 41"/>
            <p:cNvSpPr>
              <a:spLocks noChangeAspect="1"/>
            </p:cNvSpPr>
            <p:nvPr/>
          </p:nvSpPr>
          <p:spPr bwMode="auto">
            <a:xfrm>
              <a:off x="1153" y="2448"/>
              <a:ext cx="446" cy="375"/>
            </a:xfrm>
            <a:custGeom>
              <a:avLst/>
              <a:gdLst>
                <a:gd name="T0" fmla="*/ 194 w 446"/>
                <a:gd name="T1" fmla="*/ 93 h 375"/>
                <a:gd name="T2" fmla="*/ 183 w 446"/>
                <a:gd name="T3" fmla="*/ 57 h 375"/>
                <a:gd name="T4" fmla="*/ 164 w 446"/>
                <a:gd name="T5" fmla="*/ 22 h 375"/>
                <a:gd name="T6" fmla="*/ 131 w 446"/>
                <a:gd name="T7" fmla="*/ 0 h 375"/>
                <a:gd name="T8" fmla="*/ 93 w 446"/>
                <a:gd name="T9" fmla="*/ 0 h 375"/>
                <a:gd name="T10" fmla="*/ 54 w 446"/>
                <a:gd name="T11" fmla="*/ 13 h 375"/>
                <a:gd name="T12" fmla="*/ 2 w 446"/>
                <a:gd name="T13" fmla="*/ 57 h 375"/>
                <a:gd name="T14" fmla="*/ 0 w 446"/>
                <a:gd name="T15" fmla="*/ 79 h 375"/>
                <a:gd name="T16" fmla="*/ 16 w 446"/>
                <a:gd name="T17" fmla="*/ 115 h 375"/>
                <a:gd name="T18" fmla="*/ 68 w 446"/>
                <a:gd name="T19" fmla="*/ 159 h 375"/>
                <a:gd name="T20" fmla="*/ 68 w 446"/>
                <a:gd name="T21" fmla="*/ 177 h 375"/>
                <a:gd name="T22" fmla="*/ 46 w 446"/>
                <a:gd name="T23" fmla="*/ 203 h 375"/>
                <a:gd name="T24" fmla="*/ 49 w 446"/>
                <a:gd name="T25" fmla="*/ 225 h 375"/>
                <a:gd name="T26" fmla="*/ 63 w 446"/>
                <a:gd name="T27" fmla="*/ 234 h 375"/>
                <a:gd name="T28" fmla="*/ 80 w 446"/>
                <a:gd name="T29" fmla="*/ 243 h 375"/>
                <a:gd name="T30" fmla="*/ 80 w 446"/>
                <a:gd name="T31" fmla="*/ 265 h 375"/>
                <a:gd name="T32" fmla="*/ 52 w 446"/>
                <a:gd name="T33" fmla="*/ 305 h 375"/>
                <a:gd name="T34" fmla="*/ 54 w 446"/>
                <a:gd name="T35" fmla="*/ 322 h 375"/>
                <a:gd name="T36" fmla="*/ 82 w 446"/>
                <a:gd name="T37" fmla="*/ 344 h 375"/>
                <a:gd name="T38" fmla="*/ 123 w 446"/>
                <a:gd name="T39" fmla="*/ 327 h 375"/>
                <a:gd name="T40" fmla="*/ 142 w 446"/>
                <a:gd name="T41" fmla="*/ 331 h 375"/>
                <a:gd name="T42" fmla="*/ 189 w 446"/>
                <a:gd name="T43" fmla="*/ 340 h 375"/>
                <a:gd name="T44" fmla="*/ 232 w 446"/>
                <a:gd name="T45" fmla="*/ 366 h 375"/>
                <a:gd name="T46" fmla="*/ 259 w 446"/>
                <a:gd name="T47" fmla="*/ 375 h 375"/>
                <a:gd name="T48" fmla="*/ 355 w 446"/>
                <a:gd name="T49" fmla="*/ 356 h 375"/>
                <a:gd name="T50" fmla="*/ 446 w 446"/>
                <a:gd name="T51" fmla="*/ 273 h 375"/>
                <a:gd name="T52" fmla="*/ 408 w 446"/>
                <a:gd name="T53" fmla="*/ 349 h 375"/>
                <a:gd name="T54" fmla="*/ 325 w 446"/>
                <a:gd name="T55" fmla="*/ 364 h 375"/>
                <a:gd name="T56" fmla="*/ 431 w 446"/>
                <a:gd name="T57" fmla="*/ 303 h 375"/>
                <a:gd name="T58" fmla="*/ 393 w 446"/>
                <a:gd name="T59" fmla="*/ 273 h 375"/>
                <a:gd name="T60" fmla="*/ 281 w 446"/>
                <a:gd name="T61" fmla="*/ 260 h 375"/>
                <a:gd name="T62" fmla="*/ 197 w 446"/>
                <a:gd name="T63" fmla="*/ 247 h 375"/>
                <a:gd name="T64" fmla="*/ 153 w 446"/>
                <a:gd name="T65" fmla="*/ 238 h 375"/>
                <a:gd name="T66" fmla="*/ 161 w 446"/>
                <a:gd name="T67" fmla="*/ 221 h 375"/>
                <a:gd name="T68" fmla="*/ 186 w 446"/>
                <a:gd name="T69" fmla="*/ 199 h 375"/>
                <a:gd name="T70" fmla="*/ 180 w 446"/>
                <a:gd name="T71" fmla="*/ 172 h 375"/>
                <a:gd name="T72" fmla="*/ 156 w 446"/>
                <a:gd name="T73" fmla="*/ 146 h 375"/>
                <a:gd name="T74" fmla="*/ 156 w 446"/>
                <a:gd name="T75" fmla="*/ 124 h 375"/>
                <a:gd name="T76" fmla="*/ 169 w 446"/>
                <a:gd name="T77" fmla="*/ 75 h 375"/>
                <a:gd name="T78" fmla="*/ 147 w 446"/>
                <a:gd name="T79" fmla="*/ 167 h 37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46"/>
                <a:gd name="T121" fmla="*/ 0 h 375"/>
                <a:gd name="T122" fmla="*/ 446 w 446"/>
                <a:gd name="T123" fmla="*/ 375 h 37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46" h="375">
                  <a:moveTo>
                    <a:pt x="194" y="93"/>
                  </a:moveTo>
                  <a:lnTo>
                    <a:pt x="183" y="57"/>
                  </a:lnTo>
                  <a:lnTo>
                    <a:pt x="164" y="22"/>
                  </a:lnTo>
                  <a:lnTo>
                    <a:pt x="131" y="0"/>
                  </a:lnTo>
                  <a:lnTo>
                    <a:pt x="93" y="0"/>
                  </a:lnTo>
                  <a:lnTo>
                    <a:pt x="54" y="13"/>
                  </a:lnTo>
                  <a:lnTo>
                    <a:pt x="2" y="57"/>
                  </a:lnTo>
                  <a:lnTo>
                    <a:pt x="0" y="79"/>
                  </a:lnTo>
                  <a:lnTo>
                    <a:pt x="16" y="115"/>
                  </a:lnTo>
                  <a:lnTo>
                    <a:pt x="68" y="159"/>
                  </a:lnTo>
                  <a:lnTo>
                    <a:pt x="68" y="177"/>
                  </a:lnTo>
                  <a:lnTo>
                    <a:pt x="46" y="203"/>
                  </a:lnTo>
                  <a:lnTo>
                    <a:pt x="49" y="225"/>
                  </a:lnTo>
                  <a:lnTo>
                    <a:pt x="63" y="234"/>
                  </a:lnTo>
                  <a:lnTo>
                    <a:pt x="80" y="243"/>
                  </a:lnTo>
                  <a:lnTo>
                    <a:pt x="80" y="265"/>
                  </a:lnTo>
                  <a:lnTo>
                    <a:pt x="52" y="305"/>
                  </a:lnTo>
                  <a:lnTo>
                    <a:pt x="54" y="322"/>
                  </a:lnTo>
                  <a:lnTo>
                    <a:pt x="82" y="344"/>
                  </a:lnTo>
                  <a:lnTo>
                    <a:pt x="123" y="327"/>
                  </a:lnTo>
                  <a:lnTo>
                    <a:pt x="142" y="331"/>
                  </a:lnTo>
                  <a:lnTo>
                    <a:pt x="189" y="340"/>
                  </a:lnTo>
                  <a:lnTo>
                    <a:pt x="232" y="366"/>
                  </a:lnTo>
                  <a:lnTo>
                    <a:pt x="259" y="375"/>
                  </a:lnTo>
                  <a:lnTo>
                    <a:pt x="355" y="356"/>
                  </a:lnTo>
                  <a:lnTo>
                    <a:pt x="446" y="273"/>
                  </a:lnTo>
                  <a:lnTo>
                    <a:pt x="408" y="349"/>
                  </a:lnTo>
                  <a:lnTo>
                    <a:pt x="325" y="364"/>
                  </a:lnTo>
                  <a:lnTo>
                    <a:pt x="431" y="303"/>
                  </a:lnTo>
                  <a:lnTo>
                    <a:pt x="393" y="273"/>
                  </a:lnTo>
                  <a:lnTo>
                    <a:pt x="281" y="260"/>
                  </a:lnTo>
                  <a:lnTo>
                    <a:pt x="197" y="247"/>
                  </a:lnTo>
                  <a:lnTo>
                    <a:pt x="153" y="238"/>
                  </a:lnTo>
                  <a:lnTo>
                    <a:pt x="161" y="221"/>
                  </a:lnTo>
                  <a:lnTo>
                    <a:pt x="186" y="199"/>
                  </a:lnTo>
                  <a:lnTo>
                    <a:pt x="180" y="172"/>
                  </a:lnTo>
                  <a:lnTo>
                    <a:pt x="156" y="146"/>
                  </a:lnTo>
                  <a:lnTo>
                    <a:pt x="156" y="124"/>
                  </a:lnTo>
                  <a:lnTo>
                    <a:pt x="169" y="75"/>
                  </a:lnTo>
                  <a:lnTo>
                    <a:pt x="147" y="167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5" name="Freeform 42"/>
            <p:cNvSpPr>
              <a:spLocks/>
            </p:cNvSpPr>
            <p:nvPr/>
          </p:nvSpPr>
          <p:spPr bwMode="auto">
            <a:xfrm>
              <a:off x="1440" y="2304"/>
              <a:ext cx="470" cy="320"/>
            </a:xfrm>
            <a:custGeom>
              <a:avLst/>
              <a:gdLst>
                <a:gd name="T0" fmla="*/ 88 w 470"/>
                <a:gd name="T1" fmla="*/ 0 h 320"/>
                <a:gd name="T2" fmla="*/ 48 w 470"/>
                <a:gd name="T3" fmla="*/ 9 h 320"/>
                <a:gd name="T4" fmla="*/ 13 w 470"/>
                <a:gd name="T5" fmla="*/ 77 h 320"/>
                <a:gd name="T6" fmla="*/ 0 w 470"/>
                <a:gd name="T7" fmla="*/ 133 h 320"/>
                <a:gd name="T8" fmla="*/ 8 w 470"/>
                <a:gd name="T9" fmla="*/ 133 h 320"/>
                <a:gd name="T10" fmla="*/ 19 w 470"/>
                <a:gd name="T11" fmla="*/ 124 h 320"/>
                <a:gd name="T12" fmla="*/ 31 w 470"/>
                <a:gd name="T13" fmla="*/ 133 h 320"/>
                <a:gd name="T14" fmla="*/ 25 w 470"/>
                <a:gd name="T15" fmla="*/ 152 h 320"/>
                <a:gd name="T16" fmla="*/ 17 w 470"/>
                <a:gd name="T17" fmla="*/ 181 h 320"/>
                <a:gd name="T18" fmla="*/ 23 w 470"/>
                <a:gd name="T19" fmla="*/ 206 h 320"/>
                <a:gd name="T20" fmla="*/ 35 w 470"/>
                <a:gd name="T21" fmla="*/ 200 h 320"/>
                <a:gd name="T22" fmla="*/ 40 w 470"/>
                <a:gd name="T23" fmla="*/ 220 h 320"/>
                <a:gd name="T24" fmla="*/ 35 w 470"/>
                <a:gd name="T25" fmla="*/ 253 h 320"/>
                <a:gd name="T26" fmla="*/ 40 w 470"/>
                <a:gd name="T27" fmla="*/ 301 h 320"/>
                <a:gd name="T28" fmla="*/ 48 w 470"/>
                <a:gd name="T29" fmla="*/ 320 h 320"/>
                <a:gd name="T30" fmla="*/ 65 w 470"/>
                <a:gd name="T31" fmla="*/ 320 h 320"/>
                <a:gd name="T32" fmla="*/ 88 w 470"/>
                <a:gd name="T33" fmla="*/ 306 h 320"/>
                <a:gd name="T34" fmla="*/ 103 w 470"/>
                <a:gd name="T35" fmla="*/ 301 h 320"/>
                <a:gd name="T36" fmla="*/ 111 w 470"/>
                <a:gd name="T37" fmla="*/ 291 h 320"/>
                <a:gd name="T38" fmla="*/ 132 w 470"/>
                <a:gd name="T39" fmla="*/ 282 h 320"/>
                <a:gd name="T40" fmla="*/ 178 w 470"/>
                <a:gd name="T41" fmla="*/ 291 h 320"/>
                <a:gd name="T42" fmla="*/ 195 w 470"/>
                <a:gd name="T43" fmla="*/ 301 h 320"/>
                <a:gd name="T44" fmla="*/ 204 w 470"/>
                <a:gd name="T45" fmla="*/ 277 h 320"/>
                <a:gd name="T46" fmla="*/ 394 w 470"/>
                <a:gd name="T47" fmla="*/ 264 h 320"/>
                <a:gd name="T48" fmla="*/ 470 w 470"/>
                <a:gd name="T49" fmla="*/ 219 h 320"/>
                <a:gd name="T50" fmla="*/ 341 w 470"/>
                <a:gd name="T51" fmla="*/ 205 h 320"/>
                <a:gd name="T52" fmla="*/ 265 w 470"/>
                <a:gd name="T53" fmla="*/ 205 h 320"/>
                <a:gd name="T54" fmla="*/ 197 w 470"/>
                <a:gd name="T55" fmla="*/ 205 h 320"/>
                <a:gd name="T56" fmla="*/ 181 w 470"/>
                <a:gd name="T57" fmla="*/ 177 h 320"/>
                <a:gd name="T58" fmla="*/ 135 w 470"/>
                <a:gd name="T59" fmla="*/ 177 h 320"/>
                <a:gd name="T60" fmla="*/ 120 w 470"/>
                <a:gd name="T61" fmla="*/ 172 h 320"/>
                <a:gd name="T62" fmla="*/ 101 w 470"/>
                <a:gd name="T63" fmla="*/ 162 h 320"/>
                <a:gd name="T64" fmla="*/ 94 w 470"/>
                <a:gd name="T65" fmla="*/ 143 h 320"/>
                <a:gd name="T66" fmla="*/ 97 w 470"/>
                <a:gd name="T67" fmla="*/ 124 h 320"/>
                <a:gd name="T68" fmla="*/ 93 w 470"/>
                <a:gd name="T69" fmla="*/ 106 h 320"/>
                <a:gd name="T70" fmla="*/ 84 w 470"/>
                <a:gd name="T71" fmla="*/ 91 h 320"/>
                <a:gd name="T72" fmla="*/ 90 w 470"/>
                <a:gd name="T73" fmla="*/ 67 h 320"/>
                <a:gd name="T74" fmla="*/ 107 w 470"/>
                <a:gd name="T75" fmla="*/ 52 h 320"/>
                <a:gd name="T76" fmla="*/ 105 w 470"/>
                <a:gd name="T77" fmla="*/ 29 h 320"/>
                <a:gd name="T78" fmla="*/ 88 w 470"/>
                <a:gd name="T79" fmla="*/ 0 h 32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70"/>
                <a:gd name="T121" fmla="*/ 0 h 320"/>
                <a:gd name="T122" fmla="*/ 470 w 470"/>
                <a:gd name="T123" fmla="*/ 320 h 32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70" h="320">
                  <a:moveTo>
                    <a:pt x="88" y="0"/>
                  </a:moveTo>
                  <a:lnTo>
                    <a:pt x="48" y="9"/>
                  </a:lnTo>
                  <a:lnTo>
                    <a:pt x="13" y="77"/>
                  </a:lnTo>
                  <a:lnTo>
                    <a:pt x="0" y="133"/>
                  </a:lnTo>
                  <a:lnTo>
                    <a:pt x="8" y="133"/>
                  </a:lnTo>
                  <a:lnTo>
                    <a:pt x="19" y="124"/>
                  </a:lnTo>
                  <a:lnTo>
                    <a:pt x="31" y="133"/>
                  </a:lnTo>
                  <a:lnTo>
                    <a:pt x="25" y="152"/>
                  </a:lnTo>
                  <a:lnTo>
                    <a:pt x="17" y="181"/>
                  </a:lnTo>
                  <a:lnTo>
                    <a:pt x="23" y="206"/>
                  </a:lnTo>
                  <a:lnTo>
                    <a:pt x="35" y="200"/>
                  </a:lnTo>
                  <a:lnTo>
                    <a:pt x="40" y="220"/>
                  </a:lnTo>
                  <a:lnTo>
                    <a:pt x="35" y="253"/>
                  </a:lnTo>
                  <a:lnTo>
                    <a:pt x="40" y="301"/>
                  </a:lnTo>
                  <a:lnTo>
                    <a:pt x="48" y="320"/>
                  </a:lnTo>
                  <a:lnTo>
                    <a:pt x="65" y="320"/>
                  </a:lnTo>
                  <a:lnTo>
                    <a:pt x="88" y="306"/>
                  </a:lnTo>
                  <a:lnTo>
                    <a:pt x="103" y="301"/>
                  </a:lnTo>
                  <a:lnTo>
                    <a:pt x="111" y="291"/>
                  </a:lnTo>
                  <a:lnTo>
                    <a:pt x="132" y="282"/>
                  </a:lnTo>
                  <a:lnTo>
                    <a:pt x="178" y="291"/>
                  </a:lnTo>
                  <a:lnTo>
                    <a:pt x="195" y="301"/>
                  </a:lnTo>
                  <a:lnTo>
                    <a:pt x="204" y="277"/>
                  </a:lnTo>
                  <a:lnTo>
                    <a:pt x="394" y="264"/>
                  </a:lnTo>
                  <a:lnTo>
                    <a:pt x="470" y="219"/>
                  </a:lnTo>
                  <a:lnTo>
                    <a:pt x="341" y="205"/>
                  </a:lnTo>
                  <a:lnTo>
                    <a:pt x="265" y="205"/>
                  </a:lnTo>
                  <a:lnTo>
                    <a:pt x="197" y="205"/>
                  </a:lnTo>
                  <a:lnTo>
                    <a:pt x="181" y="177"/>
                  </a:lnTo>
                  <a:lnTo>
                    <a:pt x="135" y="177"/>
                  </a:lnTo>
                  <a:lnTo>
                    <a:pt x="120" y="172"/>
                  </a:lnTo>
                  <a:lnTo>
                    <a:pt x="101" y="162"/>
                  </a:lnTo>
                  <a:lnTo>
                    <a:pt x="94" y="143"/>
                  </a:lnTo>
                  <a:lnTo>
                    <a:pt x="97" y="124"/>
                  </a:lnTo>
                  <a:lnTo>
                    <a:pt x="93" y="106"/>
                  </a:lnTo>
                  <a:lnTo>
                    <a:pt x="84" y="91"/>
                  </a:lnTo>
                  <a:lnTo>
                    <a:pt x="90" y="67"/>
                  </a:lnTo>
                  <a:lnTo>
                    <a:pt x="107" y="52"/>
                  </a:lnTo>
                  <a:lnTo>
                    <a:pt x="105" y="29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2" name="Rectangle 45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i="0">
                <a:solidFill>
                  <a:schemeClr val="tx2"/>
                </a:solidFill>
              </a:rPr>
              <a:t>Together</a:t>
            </a:r>
            <a:endParaRPr lang="en-CA" altLang="en-US" sz="4400" b="1" i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2" grpId="0" animBg="1"/>
      <p:bldP spid="26625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08238"/>
            <a:ext cx="2655888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1410" name="AutoShape 2"/>
          <p:cNvSpPr>
            <a:spLocks noChangeArrowheads="1"/>
          </p:cNvSpPr>
          <p:nvPr/>
        </p:nvSpPr>
        <p:spPr bwMode="auto">
          <a:xfrm>
            <a:off x="2590800" y="1219200"/>
            <a:ext cx="6400800" cy="1143000"/>
          </a:xfrm>
          <a:prstGeom prst="wedgeRoundRectCallout">
            <a:avLst>
              <a:gd name="adj1" fmla="val -63639"/>
              <a:gd name="adj2" fmla="val 88056"/>
              <a:gd name="adj3" fmla="val 1666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i="0"/>
              <a:t>Some students feel too intimidated to talk to the professor.</a:t>
            </a:r>
          </a:p>
        </p:txBody>
      </p:sp>
      <p:sp>
        <p:nvSpPr>
          <p:cNvPr id="401426" name="AutoShape 18"/>
          <p:cNvSpPr>
            <a:spLocks noChangeArrowheads="1"/>
          </p:cNvSpPr>
          <p:nvPr/>
        </p:nvSpPr>
        <p:spPr bwMode="auto">
          <a:xfrm>
            <a:off x="2743200" y="4800600"/>
            <a:ext cx="5029200" cy="1752600"/>
          </a:xfrm>
          <a:prstGeom prst="wedgeRoundRectCallout">
            <a:avLst>
              <a:gd name="adj1" fmla="val 58144"/>
              <a:gd name="adj2" fmla="val -97375"/>
              <a:gd name="adj3" fmla="val 16667"/>
            </a:avLst>
          </a:prstGeom>
          <a:solidFill>
            <a:srgbClr val="99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i="0"/>
              <a:t>Actually, he is just a guy</a:t>
            </a:r>
            <a:br>
              <a:rPr lang="en-US" altLang="en-US" i="0"/>
            </a:br>
            <a:r>
              <a:rPr lang="en-US" altLang="en-US" i="0"/>
              <a:t>who has been doing this for a while.</a:t>
            </a:r>
          </a:p>
        </p:txBody>
      </p:sp>
      <p:grpSp>
        <p:nvGrpSpPr>
          <p:cNvPr id="15365" name="Group 19"/>
          <p:cNvGrpSpPr>
            <a:grpSpLocks/>
          </p:cNvGrpSpPr>
          <p:nvPr/>
        </p:nvGrpSpPr>
        <p:grpSpPr bwMode="auto">
          <a:xfrm flipH="1">
            <a:off x="7483475" y="3114675"/>
            <a:ext cx="1660525" cy="3743325"/>
            <a:chOff x="864" y="465"/>
            <a:chExt cx="1046" cy="2358"/>
          </a:xfrm>
        </p:grpSpPr>
        <p:grpSp>
          <p:nvGrpSpPr>
            <p:cNvPr id="15367" name="Group 20"/>
            <p:cNvGrpSpPr>
              <a:grpSpLocks/>
            </p:cNvGrpSpPr>
            <p:nvPr/>
          </p:nvGrpSpPr>
          <p:grpSpPr bwMode="auto">
            <a:xfrm>
              <a:off x="864" y="465"/>
              <a:ext cx="1008" cy="2319"/>
              <a:chOff x="587" y="528"/>
              <a:chExt cx="1008" cy="2319"/>
            </a:xfrm>
          </p:grpSpPr>
          <p:grpSp>
            <p:nvGrpSpPr>
              <p:cNvPr id="15370" name="Group 21"/>
              <p:cNvGrpSpPr>
                <a:grpSpLocks/>
              </p:cNvGrpSpPr>
              <p:nvPr/>
            </p:nvGrpSpPr>
            <p:grpSpPr bwMode="auto">
              <a:xfrm>
                <a:off x="587" y="528"/>
                <a:ext cx="1008" cy="2319"/>
                <a:chOff x="587" y="528"/>
                <a:chExt cx="1008" cy="2319"/>
              </a:xfrm>
            </p:grpSpPr>
            <p:grpSp>
              <p:nvGrpSpPr>
                <p:cNvPr id="15372" name="Group 22"/>
                <p:cNvGrpSpPr>
                  <a:grpSpLocks/>
                </p:cNvGrpSpPr>
                <p:nvPr/>
              </p:nvGrpSpPr>
              <p:grpSpPr bwMode="auto">
                <a:xfrm>
                  <a:off x="587" y="528"/>
                  <a:ext cx="1008" cy="2319"/>
                  <a:chOff x="1151" y="1104"/>
                  <a:chExt cx="686" cy="1741"/>
                </a:xfrm>
              </p:grpSpPr>
              <p:sp>
                <p:nvSpPr>
                  <p:cNvPr id="15379" name="Freeform 23"/>
                  <p:cNvSpPr>
                    <a:spLocks/>
                  </p:cNvSpPr>
                  <p:nvPr/>
                </p:nvSpPr>
                <p:spPr bwMode="auto">
                  <a:xfrm flipH="1">
                    <a:off x="1321" y="1581"/>
                    <a:ext cx="304" cy="566"/>
                  </a:xfrm>
                  <a:custGeom>
                    <a:avLst/>
                    <a:gdLst>
                      <a:gd name="T0" fmla="*/ 7 w 304"/>
                      <a:gd name="T1" fmla="*/ 174 h 566"/>
                      <a:gd name="T2" fmla="*/ 18 w 304"/>
                      <a:gd name="T3" fmla="*/ 122 h 566"/>
                      <a:gd name="T4" fmla="*/ 42 w 304"/>
                      <a:gd name="T5" fmla="*/ 83 h 566"/>
                      <a:gd name="T6" fmla="*/ 81 w 304"/>
                      <a:gd name="T7" fmla="*/ 45 h 566"/>
                      <a:gd name="T8" fmla="*/ 148 w 304"/>
                      <a:gd name="T9" fmla="*/ 7 h 566"/>
                      <a:gd name="T10" fmla="*/ 205 w 304"/>
                      <a:gd name="T11" fmla="*/ 0 h 566"/>
                      <a:gd name="T12" fmla="*/ 255 w 304"/>
                      <a:gd name="T13" fmla="*/ 10 h 566"/>
                      <a:gd name="T14" fmla="*/ 290 w 304"/>
                      <a:gd name="T15" fmla="*/ 31 h 566"/>
                      <a:gd name="T16" fmla="*/ 304 w 304"/>
                      <a:gd name="T17" fmla="*/ 59 h 566"/>
                      <a:gd name="T18" fmla="*/ 304 w 304"/>
                      <a:gd name="T19" fmla="*/ 87 h 566"/>
                      <a:gd name="T20" fmla="*/ 290 w 304"/>
                      <a:gd name="T21" fmla="*/ 118 h 566"/>
                      <a:gd name="T22" fmla="*/ 262 w 304"/>
                      <a:gd name="T23" fmla="*/ 146 h 566"/>
                      <a:gd name="T24" fmla="*/ 223 w 304"/>
                      <a:gd name="T25" fmla="*/ 181 h 566"/>
                      <a:gd name="T26" fmla="*/ 201 w 304"/>
                      <a:gd name="T27" fmla="*/ 215 h 566"/>
                      <a:gd name="T28" fmla="*/ 194 w 304"/>
                      <a:gd name="T29" fmla="*/ 240 h 566"/>
                      <a:gd name="T30" fmla="*/ 194 w 304"/>
                      <a:gd name="T31" fmla="*/ 260 h 566"/>
                      <a:gd name="T32" fmla="*/ 205 w 304"/>
                      <a:gd name="T33" fmla="*/ 295 h 566"/>
                      <a:gd name="T34" fmla="*/ 230 w 304"/>
                      <a:gd name="T35" fmla="*/ 344 h 566"/>
                      <a:gd name="T36" fmla="*/ 247 w 304"/>
                      <a:gd name="T37" fmla="*/ 399 h 566"/>
                      <a:gd name="T38" fmla="*/ 251 w 304"/>
                      <a:gd name="T39" fmla="*/ 438 h 566"/>
                      <a:gd name="T40" fmla="*/ 244 w 304"/>
                      <a:gd name="T41" fmla="*/ 479 h 566"/>
                      <a:gd name="T42" fmla="*/ 233 w 304"/>
                      <a:gd name="T43" fmla="*/ 510 h 566"/>
                      <a:gd name="T44" fmla="*/ 201 w 304"/>
                      <a:gd name="T45" fmla="*/ 545 h 566"/>
                      <a:gd name="T46" fmla="*/ 173 w 304"/>
                      <a:gd name="T47" fmla="*/ 559 h 566"/>
                      <a:gd name="T48" fmla="*/ 141 w 304"/>
                      <a:gd name="T49" fmla="*/ 566 h 566"/>
                      <a:gd name="T50" fmla="*/ 113 w 304"/>
                      <a:gd name="T51" fmla="*/ 563 h 566"/>
                      <a:gd name="T52" fmla="*/ 92 w 304"/>
                      <a:gd name="T53" fmla="*/ 549 h 566"/>
                      <a:gd name="T54" fmla="*/ 67 w 304"/>
                      <a:gd name="T55" fmla="*/ 521 h 566"/>
                      <a:gd name="T56" fmla="*/ 42 w 304"/>
                      <a:gd name="T57" fmla="*/ 472 h 566"/>
                      <a:gd name="T58" fmla="*/ 14 w 304"/>
                      <a:gd name="T59" fmla="*/ 392 h 566"/>
                      <a:gd name="T60" fmla="*/ 4 w 304"/>
                      <a:gd name="T61" fmla="*/ 333 h 566"/>
                      <a:gd name="T62" fmla="*/ 0 w 304"/>
                      <a:gd name="T63" fmla="*/ 257 h 566"/>
                      <a:gd name="T64" fmla="*/ 0 w 304"/>
                      <a:gd name="T65" fmla="*/ 222 h 566"/>
                      <a:gd name="T66" fmla="*/ 7 w 304"/>
                      <a:gd name="T67" fmla="*/ 174 h 56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304"/>
                      <a:gd name="T103" fmla="*/ 0 h 566"/>
                      <a:gd name="T104" fmla="*/ 304 w 304"/>
                      <a:gd name="T105" fmla="*/ 566 h 566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304" h="566">
                        <a:moveTo>
                          <a:pt x="7" y="174"/>
                        </a:moveTo>
                        <a:lnTo>
                          <a:pt x="18" y="122"/>
                        </a:lnTo>
                        <a:lnTo>
                          <a:pt x="42" y="83"/>
                        </a:lnTo>
                        <a:lnTo>
                          <a:pt x="81" y="45"/>
                        </a:lnTo>
                        <a:lnTo>
                          <a:pt x="148" y="7"/>
                        </a:lnTo>
                        <a:lnTo>
                          <a:pt x="205" y="0"/>
                        </a:lnTo>
                        <a:lnTo>
                          <a:pt x="255" y="10"/>
                        </a:lnTo>
                        <a:lnTo>
                          <a:pt x="290" y="31"/>
                        </a:lnTo>
                        <a:lnTo>
                          <a:pt x="304" y="59"/>
                        </a:lnTo>
                        <a:lnTo>
                          <a:pt x="304" y="87"/>
                        </a:lnTo>
                        <a:lnTo>
                          <a:pt x="290" y="118"/>
                        </a:lnTo>
                        <a:lnTo>
                          <a:pt x="262" y="146"/>
                        </a:lnTo>
                        <a:lnTo>
                          <a:pt x="223" y="181"/>
                        </a:lnTo>
                        <a:lnTo>
                          <a:pt x="201" y="215"/>
                        </a:lnTo>
                        <a:lnTo>
                          <a:pt x="194" y="240"/>
                        </a:lnTo>
                        <a:lnTo>
                          <a:pt x="194" y="260"/>
                        </a:lnTo>
                        <a:lnTo>
                          <a:pt x="205" y="295"/>
                        </a:lnTo>
                        <a:lnTo>
                          <a:pt x="230" y="344"/>
                        </a:lnTo>
                        <a:lnTo>
                          <a:pt x="247" y="399"/>
                        </a:lnTo>
                        <a:lnTo>
                          <a:pt x="251" y="438"/>
                        </a:lnTo>
                        <a:lnTo>
                          <a:pt x="244" y="479"/>
                        </a:lnTo>
                        <a:lnTo>
                          <a:pt x="233" y="510"/>
                        </a:lnTo>
                        <a:lnTo>
                          <a:pt x="201" y="545"/>
                        </a:lnTo>
                        <a:lnTo>
                          <a:pt x="173" y="559"/>
                        </a:lnTo>
                        <a:lnTo>
                          <a:pt x="141" y="566"/>
                        </a:lnTo>
                        <a:lnTo>
                          <a:pt x="113" y="563"/>
                        </a:lnTo>
                        <a:lnTo>
                          <a:pt x="92" y="549"/>
                        </a:lnTo>
                        <a:lnTo>
                          <a:pt x="67" y="521"/>
                        </a:lnTo>
                        <a:lnTo>
                          <a:pt x="42" y="472"/>
                        </a:lnTo>
                        <a:lnTo>
                          <a:pt x="14" y="392"/>
                        </a:lnTo>
                        <a:lnTo>
                          <a:pt x="4" y="333"/>
                        </a:lnTo>
                        <a:lnTo>
                          <a:pt x="0" y="257"/>
                        </a:lnTo>
                        <a:lnTo>
                          <a:pt x="0" y="222"/>
                        </a:lnTo>
                        <a:lnTo>
                          <a:pt x="7" y="17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80" name="Freeform 24"/>
                  <p:cNvSpPr>
                    <a:spLocks/>
                  </p:cNvSpPr>
                  <p:nvPr/>
                </p:nvSpPr>
                <p:spPr bwMode="auto">
                  <a:xfrm flipH="1">
                    <a:off x="1151" y="1619"/>
                    <a:ext cx="249" cy="572"/>
                  </a:xfrm>
                  <a:custGeom>
                    <a:avLst/>
                    <a:gdLst>
                      <a:gd name="T0" fmla="*/ 25 w 249"/>
                      <a:gd name="T1" fmla="*/ 65 h 572"/>
                      <a:gd name="T2" fmla="*/ 7 w 249"/>
                      <a:gd name="T3" fmla="*/ 44 h 572"/>
                      <a:gd name="T4" fmla="*/ 0 w 249"/>
                      <a:gd name="T5" fmla="*/ 27 h 572"/>
                      <a:gd name="T6" fmla="*/ 11 w 249"/>
                      <a:gd name="T7" fmla="*/ 7 h 572"/>
                      <a:gd name="T8" fmla="*/ 28 w 249"/>
                      <a:gd name="T9" fmla="*/ 0 h 572"/>
                      <a:gd name="T10" fmla="*/ 60 w 249"/>
                      <a:gd name="T11" fmla="*/ 0 h 572"/>
                      <a:gd name="T12" fmla="*/ 96 w 249"/>
                      <a:gd name="T13" fmla="*/ 24 h 572"/>
                      <a:gd name="T14" fmla="*/ 132 w 249"/>
                      <a:gd name="T15" fmla="*/ 61 h 572"/>
                      <a:gd name="T16" fmla="*/ 192 w 249"/>
                      <a:gd name="T17" fmla="*/ 140 h 572"/>
                      <a:gd name="T18" fmla="*/ 231 w 249"/>
                      <a:gd name="T19" fmla="*/ 204 h 572"/>
                      <a:gd name="T20" fmla="*/ 249 w 249"/>
                      <a:gd name="T21" fmla="*/ 255 h 572"/>
                      <a:gd name="T22" fmla="*/ 245 w 249"/>
                      <a:gd name="T23" fmla="*/ 283 h 572"/>
                      <a:gd name="T24" fmla="*/ 224 w 249"/>
                      <a:gd name="T25" fmla="*/ 320 h 572"/>
                      <a:gd name="T26" fmla="*/ 181 w 249"/>
                      <a:gd name="T27" fmla="*/ 347 h 572"/>
                      <a:gd name="T28" fmla="*/ 110 w 249"/>
                      <a:gd name="T29" fmla="*/ 371 h 572"/>
                      <a:gd name="T30" fmla="*/ 75 w 249"/>
                      <a:gd name="T31" fmla="*/ 395 h 572"/>
                      <a:gd name="T32" fmla="*/ 60 w 249"/>
                      <a:gd name="T33" fmla="*/ 415 h 572"/>
                      <a:gd name="T34" fmla="*/ 68 w 249"/>
                      <a:gd name="T35" fmla="*/ 436 h 572"/>
                      <a:gd name="T36" fmla="*/ 107 w 249"/>
                      <a:gd name="T37" fmla="*/ 456 h 572"/>
                      <a:gd name="T38" fmla="*/ 139 w 249"/>
                      <a:gd name="T39" fmla="*/ 497 h 572"/>
                      <a:gd name="T40" fmla="*/ 153 w 249"/>
                      <a:gd name="T41" fmla="*/ 538 h 572"/>
                      <a:gd name="T42" fmla="*/ 149 w 249"/>
                      <a:gd name="T43" fmla="*/ 558 h 572"/>
                      <a:gd name="T44" fmla="*/ 117 w 249"/>
                      <a:gd name="T45" fmla="*/ 572 h 572"/>
                      <a:gd name="T46" fmla="*/ 107 w 249"/>
                      <a:gd name="T47" fmla="*/ 572 h 572"/>
                      <a:gd name="T48" fmla="*/ 92 w 249"/>
                      <a:gd name="T49" fmla="*/ 535 h 572"/>
                      <a:gd name="T50" fmla="*/ 85 w 249"/>
                      <a:gd name="T51" fmla="*/ 494 h 572"/>
                      <a:gd name="T52" fmla="*/ 64 w 249"/>
                      <a:gd name="T53" fmla="*/ 463 h 572"/>
                      <a:gd name="T54" fmla="*/ 32 w 249"/>
                      <a:gd name="T55" fmla="*/ 446 h 572"/>
                      <a:gd name="T56" fmla="*/ 21 w 249"/>
                      <a:gd name="T57" fmla="*/ 426 h 572"/>
                      <a:gd name="T58" fmla="*/ 25 w 249"/>
                      <a:gd name="T59" fmla="*/ 405 h 572"/>
                      <a:gd name="T60" fmla="*/ 53 w 249"/>
                      <a:gd name="T61" fmla="*/ 371 h 572"/>
                      <a:gd name="T62" fmla="*/ 107 w 249"/>
                      <a:gd name="T63" fmla="*/ 351 h 572"/>
                      <a:gd name="T64" fmla="*/ 157 w 249"/>
                      <a:gd name="T65" fmla="*/ 320 h 572"/>
                      <a:gd name="T66" fmla="*/ 196 w 249"/>
                      <a:gd name="T67" fmla="*/ 286 h 572"/>
                      <a:gd name="T68" fmla="*/ 210 w 249"/>
                      <a:gd name="T69" fmla="*/ 252 h 572"/>
                      <a:gd name="T70" fmla="*/ 206 w 249"/>
                      <a:gd name="T71" fmla="*/ 238 h 572"/>
                      <a:gd name="T72" fmla="*/ 189 w 249"/>
                      <a:gd name="T73" fmla="*/ 208 h 572"/>
                      <a:gd name="T74" fmla="*/ 157 w 249"/>
                      <a:gd name="T75" fmla="*/ 163 h 572"/>
                      <a:gd name="T76" fmla="*/ 121 w 249"/>
                      <a:gd name="T77" fmla="*/ 136 h 572"/>
                      <a:gd name="T78" fmla="*/ 82 w 249"/>
                      <a:gd name="T79" fmla="*/ 106 h 572"/>
                      <a:gd name="T80" fmla="*/ 53 w 249"/>
                      <a:gd name="T81" fmla="*/ 89 h 572"/>
                      <a:gd name="T82" fmla="*/ 25 w 249"/>
                      <a:gd name="T83" fmla="*/ 65 h 572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249"/>
                      <a:gd name="T127" fmla="*/ 0 h 572"/>
                      <a:gd name="T128" fmla="*/ 249 w 249"/>
                      <a:gd name="T129" fmla="*/ 572 h 572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249" h="572">
                        <a:moveTo>
                          <a:pt x="25" y="65"/>
                        </a:moveTo>
                        <a:lnTo>
                          <a:pt x="7" y="44"/>
                        </a:lnTo>
                        <a:lnTo>
                          <a:pt x="0" y="27"/>
                        </a:lnTo>
                        <a:lnTo>
                          <a:pt x="11" y="7"/>
                        </a:lnTo>
                        <a:lnTo>
                          <a:pt x="28" y="0"/>
                        </a:lnTo>
                        <a:lnTo>
                          <a:pt x="60" y="0"/>
                        </a:lnTo>
                        <a:lnTo>
                          <a:pt x="96" y="24"/>
                        </a:lnTo>
                        <a:lnTo>
                          <a:pt x="132" y="61"/>
                        </a:lnTo>
                        <a:lnTo>
                          <a:pt x="192" y="140"/>
                        </a:lnTo>
                        <a:lnTo>
                          <a:pt x="231" y="204"/>
                        </a:lnTo>
                        <a:lnTo>
                          <a:pt x="249" y="255"/>
                        </a:lnTo>
                        <a:lnTo>
                          <a:pt x="245" y="283"/>
                        </a:lnTo>
                        <a:lnTo>
                          <a:pt x="224" y="320"/>
                        </a:lnTo>
                        <a:lnTo>
                          <a:pt x="181" y="347"/>
                        </a:lnTo>
                        <a:lnTo>
                          <a:pt x="110" y="371"/>
                        </a:lnTo>
                        <a:lnTo>
                          <a:pt x="75" y="395"/>
                        </a:lnTo>
                        <a:lnTo>
                          <a:pt x="60" y="415"/>
                        </a:lnTo>
                        <a:lnTo>
                          <a:pt x="68" y="436"/>
                        </a:lnTo>
                        <a:lnTo>
                          <a:pt x="107" y="456"/>
                        </a:lnTo>
                        <a:lnTo>
                          <a:pt x="139" y="497"/>
                        </a:lnTo>
                        <a:lnTo>
                          <a:pt x="153" y="538"/>
                        </a:lnTo>
                        <a:lnTo>
                          <a:pt x="149" y="558"/>
                        </a:lnTo>
                        <a:lnTo>
                          <a:pt x="117" y="572"/>
                        </a:lnTo>
                        <a:lnTo>
                          <a:pt x="107" y="572"/>
                        </a:lnTo>
                        <a:lnTo>
                          <a:pt x="92" y="535"/>
                        </a:lnTo>
                        <a:lnTo>
                          <a:pt x="85" y="494"/>
                        </a:lnTo>
                        <a:lnTo>
                          <a:pt x="64" y="463"/>
                        </a:lnTo>
                        <a:lnTo>
                          <a:pt x="32" y="446"/>
                        </a:lnTo>
                        <a:lnTo>
                          <a:pt x="21" y="426"/>
                        </a:lnTo>
                        <a:lnTo>
                          <a:pt x="25" y="405"/>
                        </a:lnTo>
                        <a:lnTo>
                          <a:pt x="53" y="371"/>
                        </a:lnTo>
                        <a:lnTo>
                          <a:pt x="107" y="351"/>
                        </a:lnTo>
                        <a:lnTo>
                          <a:pt x="157" y="320"/>
                        </a:lnTo>
                        <a:lnTo>
                          <a:pt x="196" y="286"/>
                        </a:lnTo>
                        <a:lnTo>
                          <a:pt x="210" y="252"/>
                        </a:lnTo>
                        <a:lnTo>
                          <a:pt x="206" y="238"/>
                        </a:lnTo>
                        <a:lnTo>
                          <a:pt x="189" y="208"/>
                        </a:lnTo>
                        <a:lnTo>
                          <a:pt x="157" y="163"/>
                        </a:lnTo>
                        <a:lnTo>
                          <a:pt x="121" y="136"/>
                        </a:lnTo>
                        <a:lnTo>
                          <a:pt x="82" y="106"/>
                        </a:lnTo>
                        <a:lnTo>
                          <a:pt x="53" y="89"/>
                        </a:lnTo>
                        <a:lnTo>
                          <a:pt x="25" y="6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81" name="Freeform 25"/>
                  <p:cNvSpPr>
                    <a:spLocks/>
                  </p:cNvSpPr>
                  <p:nvPr/>
                </p:nvSpPr>
                <p:spPr bwMode="auto">
                  <a:xfrm flipH="1">
                    <a:off x="1447" y="1581"/>
                    <a:ext cx="362" cy="499"/>
                  </a:xfrm>
                  <a:custGeom>
                    <a:avLst/>
                    <a:gdLst>
                      <a:gd name="T0" fmla="*/ 151 w 362"/>
                      <a:gd name="T1" fmla="*/ 35 h 499"/>
                      <a:gd name="T2" fmla="*/ 221 w 362"/>
                      <a:gd name="T3" fmla="*/ 0 h 499"/>
                      <a:gd name="T4" fmla="*/ 281 w 362"/>
                      <a:gd name="T5" fmla="*/ 0 h 499"/>
                      <a:gd name="T6" fmla="*/ 344 w 362"/>
                      <a:gd name="T7" fmla="*/ 14 h 499"/>
                      <a:gd name="T8" fmla="*/ 362 w 362"/>
                      <a:gd name="T9" fmla="*/ 35 h 499"/>
                      <a:gd name="T10" fmla="*/ 351 w 362"/>
                      <a:gd name="T11" fmla="*/ 59 h 499"/>
                      <a:gd name="T12" fmla="*/ 334 w 362"/>
                      <a:gd name="T13" fmla="*/ 91 h 499"/>
                      <a:gd name="T14" fmla="*/ 302 w 362"/>
                      <a:gd name="T15" fmla="*/ 87 h 499"/>
                      <a:gd name="T16" fmla="*/ 274 w 362"/>
                      <a:gd name="T17" fmla="*/ 77 h 499"/>
                      <a:gd name="T18" fmla="*/ 253 w 362"/>
                      <a:gd name="T19" fmla="*/ 63 h 499"/>
                      <a:gd name="T20" fmla="*/ 232 w 362"/>
                      <a:gd name="T21" fmla="*/ 59 h 499"/>
                      <a:gd name="T22" fmla="*/ 193 w 362"/>
                      <a:gd name="T23" fmla="*/ 70 h 499"/>
                      <a:gd name="T24" fmla="*/ 137 w 362"/>
                      <a:gd name="T25" fmla="*/ 94 h 499"/>
                      <a:gd name="T26" fmla="*/ 91 w 362"/>
                      <a:gd name="T27" fmla="*/ 136 h 499"/>
                      <a:gd name="T28" fmla="*/ 70 w 362"/>
                      <a:gd name="T29" fmla="*/ 164 h 499"/>
                      <a:gd name="T30" fmla="*/ 60 w 362"/>
                      <a:gd name="T31" fmla="*/ 185 h 499"/>
                      <a:gd name="T32" fmla="*/ 60 w 362"/>
                      <a:gd name="T33" fmla="*/ 202 h 499"/>
                      <a:gd name="T34" fmla="*/ 74 w 362"/>
                      <a:gd name="T35" fmla="*/ 220 h 499"/>
                      <a:gd name="T36" fmla="*/ 116 w 362"/>
                      <a:gd name="T37" fmla="*/ 248 h 499"/>
                      <a:gd name="T38" fmla="*/ 155 w 362"/>
                      <a:gd name="T39" fmla="*/ 286 h 499"/>
                      <a:gd name="T40" fmla="*/ 179 w 362"/>
                      <a:gd name="T41" fmla="*/ 325 h 499"/>
                      <a:gd name="T42" fmla="*/ 193 w 362"/>
                      <a:gd name="T43" fmla="*/ 352 h 499"/>
                      <a:gd name="T44" fmla="*/ 186 w 362"/>
                      <a:gd name="T45" fmla="*/ 370 h 499"/>
                      <a:gd name="T46" fmla="*/ 169 w 362"/>
                      <a:gd name="T47" fmla="*/ 387 h 499"/>
                      <a:gd name="T48" fmla="*/ 134 w 362"/>
                      <a:gd name="T49" fmla="*/ 398 h 499"/>
                      <a:gd name="T50" fmla="*/ 95 w 362"/>
                      <a:gd name="T51" fmla="*/ 412 h 499"/>
                      <a:gd name="T52" fmla="*/ 77 w 362"/>
                      <a:gd name="T53" fmla="*/ 433 h 499"/>
                      <a:gd name="T54" fmla="*/ 81 w 362"/>
                      <a:gd name="T55" fmla="*/ 468 h 499"/>
                      <a:gd name="T56" fmla="*/ 53 w 362"/>
                      <a:gd name="T57" fmla="*/ 499 h 499"/>
                      <a:gd name="T58" fmla="*/ 39 w 362"/>
                      <a:gd name="T59" fmla="*/ 489 h 499"/>
                      <a:gd name="T60" fmla="*/ 42 w 362"/>
                      <a:gd name="T61" fmla="*/ 429 h 499"/>
                      <a:gd name="T62" fmla="*/ 67 w 362"/>
                      <a:gd name="T63" fmla="*/ 398 h 499"/>
                      <a:gd name="T64" fmla="*/ 102 w 362"/>
                      <a:gd name="T65" fmla="*/ 373 h 499"/>
                      <a:gd name="T66" fmla="*/ 137 w 362"/>
                      <a:gd name="T67" fmla="*/ 359 h 499"/>
                      <a:gd name="T68" fmla="*/ 155 w 362"/>
                      <a:gd name="T69" fmla="*/ 352 h 499"/>
                      <a:gd name="T70" fmla="*/ 158 w 362"/>
                      <a:gd name="T71" fmla="*/ 342 h 499"/>
                      <a:gd name="T72" fmla="*/ 148 w 362"/>
                      <a:gd name="T73" fmla="*/ 325 h 499"/>
                      <a:gd name="T74" fmla="*/ 112 w 362"/>
                      <a:gd name="T75" fmla="*/ 290 h 499"/>
                      <a:gd name="T76" fmla="*/ 70 w 362"/>
                      <a:gd name="T77" fmla="*/ 262 h 499"/>
                      <a:gd name="T78" fmla="*/ 35 w 362"/>
                      <a:gd name="T79" fmla="*/ 241 h 499"/>
                      <a:gd name="T80" fmla="*/ 7 w 362"/>
                      <a:gd name="T81" fmla="*/ 220 h 499"/>
                      <a:gd name="T82" fmla="*/ 0 w 362"/>
                      <a:gd name="T83" fmla="*/ 195 h 499"/>
                      <a:gd name="T84" fmla="*/ 18 w 362"/>
                      <a:gd name="T85" fmla="*/ 157 h 499"/>
                      <a:gd name="T86" fmla="*/ 56 w 362"/>
                      <a:gd name="T87" fmla="*/ 108 h 499"/>
                      <a:gd name="T88" fmla="*/ 95 w 362"/>
                      <a:gd name="T89" fmla="*/ 70 h 499"/>
                      <a:gd name="T90" fmla="*/ 123 w 362"/>
                      <a:gd name="T91" fmla="*/ 52 h 499"/>
                      <a:gd name="T92" fmla="*/ 151 w 362"/>
                      <a:gd name="T93" fmla="*/ 35 h 499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362"/>
                      <a:gd name="T142" fmla="*/ 0 h 499"/>
                      <a:gd name="T143" fmla="*/ 362 w 362"/>
                      <a:gd name="T144" fmla="*/ 499 h 499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362" h="499">
                        <a:moveTo>
                          <a:pt x="151" y="35"/>
                        </a:moveTo>
                        <a:lnTo>
                          <a:pt x="221" y="0"/>
                        </a:lnTo>
                        <a:lnTo>
                          <a:pt x="281" y="0"/>
                        </a:lnTo>
                        <a:lnTo>
                          <a:pt x="344" y="14"/>
                        </a:lnTo>
                        <a:lnTo>
                          <a:pt x="362" y="35"/>
                        </a:lnTo>
                        <a:lnTo>
                          <a:pt x="351" y="59"/>
                        </a:lnTo>
                        <a:lnTo>
                          <a:pt x="334" y="91"/>
                        </a:lnTo>
                        <a:lnTo>
                          <a:pt x="302" y="87"/>
                        </a:lnTo>
                        <a:lnTo>
                          <a:pt x="274" y="77"/>
                        </a:lnTo>
                        <a:lnTo>
                          <a:pt x="253" y="63"/>
                        </a:lnTo>
                        <a:lnTo>
                          <a:pt x="232" y="59"/>
                        </a:lnTo>
                        <a:lnTo>
                          <a:pt x="193" y="70"/>
                        </a:lnTo>
                        <a:lnTo>
                          <a:pt x="137" y="94"/>
                        </a:lnTo>
                        <a:lnTo>
                          <a:pt x="91" y="136"/>
                        </a:lnTo>
                        <a:lnTo>
                          <a:pt x="70" y="164"/>
                        </a:lnTo>
                        <a:lnTo>
                          <a:pt x="60" y="185"/>
                        </a:lnTo>
                        <a:lnTo>
                          <a:pt x="60" y="202"/>
                        </a:lnTo>
                        <a:lnTo>
                          <a:pt x="74" y="220"/>
                        </a:lnTo>
                        <a:lnTo>
                          <a:pt x="116" y="248"/>
                        </a:lnTo>
                        <a:lnTo>
                          <a:pt x="155" y="286"/>
                        </a:lnTo>
                        <a:lnTo>
                          <a:pt x="179" y="325"/>
                        </a:lnTo>
                        <a:lnTo>
                          <a:pt x="193" y="352"/>
                        </a:lnTo>
                        <a:lnTo>
                          <a:pt x="186" y="370"/>
                        </a:lnTo>
                        <a:lnTo>
                          <a:pt x="169" y="387"/>
                        </a:lnTo>
                        <a:lnTo>
                          <a:pt x="134" y="398"/>
                        </a:lnTo>
                        <a:lnTo>
                          <a:pt x="95" y="412"/>
                        </a:lnTo>
                        <a:lnTo>
                          <a:pt x="77" y="433"/>
                        </a:lnTo>
                        <a:lnTo>
                          <a:pt x="81" y="468"/>
                        </a:lnTo>
                        <a:lnTo>
                          <a:pt x="53" y="499"/>
                        </a:lnTo>
                        <a:lnTo>
                          <a:pt x="39" y="489"/>
                        </a:lnTo>
                        <a:lnTo>
                          <a:pt x="42" y="429"/>
                        </a:lnTo>
                        <a:lnTo>
                          <a:pt x="67" y="398"/>
                        </a:lnTo>
                        <a:lnTo>
                          <a:pt x="102" y="373"/>
                        </a:lnTo>
                        <a:lnTo>
                          <a:pt x="137" y="359"/>
                        </a:lnTo>
                        <a:lnTo>
                          <a:pt x="155" y="352"/>
                        </a:lnTo>
                        <a:lnTo>
                          <a:pt x="158" y="342"/>
                        </a:lnTo>
                        <a:lnTo>
                          <a:pt x="148" y="325"/>
                        </a:lnTo>
                        <a:lnTo>
                          <a:pt x="112" y="290"/>
                        </a:lnTo>
                        <a:lnTo>
                          <a:pt x="70" y="262"/>
                        </a:lnTo>
                        <a:lnTo>
                          <a:pt x="35" y="241"/>
                        </a:lnTo>
                        <a:lnTo>
                          <a:pt x="7" y="220"/>
                        </a:lnTo>
                        <a:lnTo>
                          <a:pt x="0" y="195"/>
                        </a:lnTo>
                        <a:lnTo>
                          <a:pt x="18" y="157"/>
                        </a:lnTo>
                        <a:lnTo>
                          <a:pt x="56" y="108"/>
                        </a:lnTo>
                        <a:lnTo>
                          <a:pt x="95" y="70"/>
                        </a:lnTo>
                        <a:lnTo>
                          <a:pt x="123" y="52"/>
                        </a:lnTo>
                        <a:lnTo>
                          <a:pt x="151" y="3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82" name="Freeform 26"/>
                  <p:cNvSpPr>
                    <a:spLocks/>
                  </p:cNvSpPr>
                  <p:nvPr/>
                </p:nvSpPr>
                <p:spPr bwMode="auto">
                  <a:xfrm flipH="1">
                    <a:off x="1376" y="2005"/>
                    <a:ext cx="229" cy="840"/>
                  </a:xfrm>
                  <a:custGeom>
                    <a:avLst/>
                    <a:gdLst>
                      <a:gd name="T0" fmla="*/ 132 w 229"/>
                      <a:gd name="T1" fmla="*/ 69 h 840"/>
                      <a:gd name="T2" fmla="*/ 136 w 229"/>
                      <a:gd name="T3" fmla="*/ 21 h 840"/>
                      <a:gd name="T4" fmla="*/ 168 w 229"/>
                      <a:gd name="T5" fmla="*/ 0 h 840"/>
                      <a:gd name="T6" fmla="*/ 204 w 229"/>
                      <a:gd name="T7" fmla="*/ 3 h 840"/>
                      <a:gd name="T8" fmla="*/ 225 w 229"/>
                      <a:gd name="T9" fmla="*/ 21 h 840"/>
                      <a:gd name="T10" fmla="*/ 229 w 229"/>
                      <a:gd name="T11" fmla="*/ 90 h 840"/>
                      <a:gd name="T12" fmla="*/ 218 w 229"/>
                      <a:gd name="T13" fmla="*/ 266 h 840"/>
                      <a:gd name="T14" fmla="*/ 204 w 229"/>
                      <a:gd name="T15" fmla="*/ 373 h 840"/>
                      <a:gd name="T16" fmla="*/ 222 w 229"/>
                      <a:gd name="T17" fmla="*/ 460 h 840"/>
                      <a:gd name="T18" fmla="*/ 225 w 229"/>
                      <a:gd name="T19" fmla="*/ 546 h 840"/>
                      <a:gd name="T20" fmla="*/ 215 w 229"/>
                      <a:gd name="T21" fmla="*/ 633 h 840"/>
                      <a:gd name="T22" fmla="*/ 197 w 229"/>
                      <a:gd name="T23" fmla="*/ 743 h 840"/>
                      <a:gd name="T24" fmla="*/ 204 w 229"/>
                      <a:gd name="T25" fmla="*/ 802 h 840"/>
                      <a:gd name="T26" fmla="*/ 186 w 229"/>
                      <a:gd name="T27" fmla="*/ 812 h 840"/>
                      <a:gd name="T28" fmla="*/ 72 w 229"/>
                      <a:gd name="T29" fmla="*/ 833 h 840"/>
                      <a:gd name="T30" fmla="*/ 43 w 229"/>
                      <a:gd name="T31" fmla="*/ 840 h 840"/>
                      <a:gd name="T32" fmla="*/ 0 w 229"/>
                      <a:gd name="T33" fmla="*/ 816 h 840"/>
                      <a:gd name="T34" fmla="*/ 0 w 229"/>
                      <a:gd name="T35" fmla="*/ 802 h 840"/>
                      <a:gd name="T36" fmla="*/ 125 w 229"/>
                      <a:gd name="T37" fmla="*/ 795 h 840"/>
                      <a:gd name="T38" fmla="*/ 168 w 229"/>
                      <a:gd name="T39" fmla="*/ 778 h 840"/>
                      <a:gd name="T40" fmla="*/ 172 w 229"/>
                      <a:gd name="T41" fmla="*/ 740 h 840"/>
                      <a:gd name="T42" fmla="*/ 175 w 229"/>
                      <a:gd name="T43" fmla="*/ 622 h 840"/>
                      <a:gd name="T44" fmla="*/ 165 w 229"/>
                      <a:gd name="T45" fmla="*/ 525 h 840"/>
                      <a:gd name="T46" fmla="*/ 154 w 229"/>
                      <a:gd name="T47" fmla="*/ 408 h 840"/>
                      <a:gd name="T48" fmla="*/ 157 w 229"/>
                      <a:gd name="T49" fmla="*/ 335 h 840"/>
                      <a:gd name="T50" fmla="*/ 165 w 229"/>
                      <a:gd name="T51" fmla="*/ 242 h 840"/>
                      <a:gd name="T52" fmla="*/ 147 w 229"/>
                      <a:gd name="T53" fmla="*/ 152 h 840"/>
                      <a:gd name="T54" fmla="*/ 132 w 229"/>
                      <a:gd name="T55" fmla="*/ 69 h 840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229"/>
                      <a:gd name="T85" fmla="*/ 0 h 840"/>
                      <a:gd name="T86" fmla="*/ 229 w 229"/>
                      <a:gd name="T87" fmla="*/ 840 h 840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229" h="840">
                        <a:moveTo>
                          <a:pt x="132" y="69"/>
                        </a:moveTo>
                        <a:lnTo>
                          <a:pt x="136" y="21"/>
                        </a:lnTo>
                        <a:lnTo>
                          <a:pt x="168" y="0"/>
                        </a:lnTo>
                        <a:lnTo>
                          <a:pt x="204" y="3"/>
                        </a:lnTo>
                        <a:lnTo>
                          <a:pt x="225" y="21"/>
                        </a:lnTo>
                        <a:lnTo>
                          <a:pt x="229" y="90"/>
                        </a:lnTo>
                        <a:lnTo>
                          <a:pt x="218" y="266"/>
                        </a:lnTo>
                        <a:lnTo>
                          <a:pt x="204" y="373"/>
                        </a:lnTo>
                        <a:lnTo>
                          <a:pt x="222" y="460"/>
                        </a:lnTo>
                        <a:lnTo>
                          <a:pt x="225" y="546"/>
                        </a:lnTo>
                        <a:lnTo>
                          <a:pt x="215" y="633"/>
                        </a:lnTo>
                        <a:lnTo>
                          <a:pt x="197" y="743"/>
                        </a:lnTo>
                        <a:lnTo>
                          <a:pt x="204" y="802"/>
                        </a:lnTo>
                        <a:lnTo>
                          <a:pt x="186" y="812"/>
                        </a:lnTo>
                        <a:lnTo>
                          <a:pt x="72" y="833"/>
                        </a:lnTo>
                        <a:lnTo>
                          <a:pt x="43" y="840"/>
                        </a:lnTo>
                        <a:lnTo>
                          <a:pt x="0" y="816"/>
                        </a:lnTo>
                        <a:lnTo>
                          <a:pt x="0" y="802"/>
                        </a:lnTo>
                        <a:lnTo>
                          <a:pt x="125" y="795"/>
                        </a:lnTo>
                        <a:lnTo>
                          <a:pt x="168" y="778"/>
                        </a:lnTo>
                        <a:lnTo>
                          <a:pt x="172" y="740"/>
                        </a:lnTo>
                        <a:lnTo>
                          <a:pt x="175" y="622"/>
                        </a:lnTo>
                        <a:lnTo>
                          <a:pt x="165" y="525"/>
                        </a:lnTo>
                        <a:lnTo>
                          <a:pt x="154" y="408"/>
                        </a:lnTo>
                        <a:lnTo>
                          <a:pt x="157" y="335"/>
                        </a:lnTo>
                        <a:lnTo>
                          <a:pt x="165" y="242"/>
                        </a:lnTo>
                        <a:lnTo>
                          <a:pt x="147" y="152"/>
                        </a:lnTo>
                        <a:lnTo>
                          <a:pt x="132" y="6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83" name="Freeform 27"/>
                  <p:cNvSpPr>
                    <a:spLocks/>
                  </p:cNvSpPr>
                  <p:nvPr/>
                </p:nvSpPr>
                <p:spPr bwMode="auto">
                  <a:xfrm flipH="1">
                    <a:off x="1390" y="2033"/>
                    <a:ext cx="447" cy="658"/>
                  </a:xfrm>
                  <a:custGeom>
                    <a:avLst/>
                    <a:gdLst>
                      <a:gd name="T0" fmla="*/ 212 w 447"/>
                      <a:gd name="T1" fmla="*/ 268 h 658"/>
                      <a:gd name="T2" fmla="*/ 212 w 447"/>
                      <a:gd name="T3" fmla="*/ 233 h 658"/>
                      <a:gd name="T4" fmla="*/ 230 w 447"/>
                      <a:gd name="T5" fmla="*/ 174 h 658"/>
                      <a:gd name="T6" fmla="*/ 284 w 447"/>
                      <a:gd name="T7" fmla="*/ 80 h 658"/>
                      <a:gd name="T8" fmla="*/ 370 w 447"/>
                      <a:gd name="T9" fmla="*/ 0 h 658"/>
                      <a:gd name="T10" fmla="*/ 424 w 447"/>
                      <a:gd name="T11" fmla="*/ 0 h 658"/>
                      <a:gd name="T12" fmla="*/ 447 w 447"/>
                      <a:gd name="T13" fmla="*/ 38 h 658"/>
                      <a:gd name="T14" fmla="*/ 415 w 447"/>
                      <a:gd name="T15" fmla="*/ 91 h 658"/>
                      <a:gd name="T16" fmla="*/ 348 w 447"/>
                      <a:gd name="T17" fmla="*/ 129 h 658"/>
                      <a:gd name="T18" fmla="*/ 307 w 447"/>
                      <a:gd name="T19" fmla="*/ 167 h 658"/>
                      <a:gd name="T20" fmla="*/ 266 w 447"/>
                      <a:gd name="T21" fmla="*/ 223 h 658"/>
                      <a:gd name="T22" fmla="*/ 257 w 447"/>
                      <a:gd name="T23" fmla="*/ 261 h 658"/>
                      <a:gd name="T24" fmla="*/ 262 w 447"/>
                      <a:gd name="T25" fmla="*/ 303 h 658"/>
                      <a:gd name="T26" fmla="*/ 284 w 447"/>
                      <a:gd name="T27" fmla="*/ 373 h 658"/>
                      <a:gd name="T28" fmla="*/ 289 w 447"/>
                      <a:gd name="T29" fmla="*/ 449 h 658"/>
                      <a:gd name="T30" fmla="*/ 280 w 447"/>
                      <a:gd name="T31" fmla="*/ 547 h 658"/>
                      <a:gd name="T32" fmla="*/ 257 w 447"/>
                      <a:gd name="T33" fmla="*/ 616 h 658"/>
                      <a:gd name="T34" fmla="*/ 217 w 447"/>
                      <a:gd name="T35" fmla="*/ 658 h 658"/>
                      <a:gd name="T36" fmla="*/ 190 w 447"/>
                      <a:gd name="T37" fmla="*/ 658 h 658"/>
                      <a:gd name="T38" fmla="*/ 104 w 447"/>
                      <a:gd name="T39" fmla="*/ 637 h 658"/>
                      <a:gd name="T40" fmla="*/ 27 w 447"/>
                      <a:gd name="T41" fmla="*/ 634 h 658"/>
                      <a:gd name="T42" fmla="*/ 0 w 447"/>
                      <a:gd name="T43" fmla="*/ 620 h 658"/>
                      <a:gd name="T44" fmla="*/ 50 w 447"/>
                      <a:gd name="T45" fmla="*/ 606 h 658"/>
                      <a:gd name="T46" fmla="*/ 131 w 447"/>
                      <a:gd name="T47" fmla="*/ 609 h 658"/>
                      <a:gd name="T48" fmla="*/ 181 w 447"/>
                      <a:gd name="T49" fmla="*/ 623 h 658"/>
                      <a:gd name="T50" fmla="*/ 212 w 447"/>
                      <a:gd name="T51" fmla="*/ 613 h 658"/>
                      <a:gd name="T52" fmla="*/ 244 w 447"/>
                      <a:gd name="T53" fmla="*/ 557 h 658"/>
                      <a:gd name="T54" fmla="*/ 248 w 447"/>
                      <a:gd name="T55" fmla="*/ 477 h 658"/>
                      <a:gd name="T56" fmla="*/ 239 w 447"/>
                      <a:gd name="T57" fmla="*/ 404 h 658"/>
                      <a:gd name="T58" fmla="*/ 212 w 447"/>
                      <a:gd name="T59" fmla="*/ 317 h 658"/>
                      <a:gd name="T60" fmla="*/ 212 w 447"/>
                      <a:gd name="T61" fmla="*/ 268 h 658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447"/>
                      <a:gd name="T94" fmla="*/ 0 h 658"/>
                      <a:gd name="T95" fmla="*/ 447 w 447"/>
                      <a:gd name="T96" fmla="*/ 658 h 658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447" h="658">
                        <a:moveTo>
                          <a:pt x="212" y="268"/>
                        </a:moveTo>
                        <a:lnTo>
                          <a:pt x="212" y="233"/>
                        </a:lnTo>
                        <a:lnTo>
                          <a:pt x="230" y="174"/>
                        </a:lnTo>
                        <a:lnTo>
                          <a:pt x="284" y="80"/>
                        </a:lnTo>
                        <a:lnTo>
                          <a:pt x="370" y="0"/>
                        </a:lnTo>
                        <a:lnTo>
                          <a:pt x="424" y="0"/>
                        </a:lnTo>
                        <a:lnTo>
                          <a:pt x="447" y="38"/>
                        </a:lnTo>
                        <a:lnTo>
                          <a:pt x="415" y="91"/>
                        </a:lnTo>
                        <a:lnTo>
                          <a:pt x="348" y="129"/>
                        </a:lnTo>
                        <a:lnTo>
                          <a:pt x="307" y="167"/>
                        </a:lnTo>
                        <a:lnTo>
                          <a:pt x="266" y="223"/>
                        </a:lnTo>
                        <a:lnTo>
                          <a:pt x="257" y="261"/>
                        </a:lnTo>
                        <a:lnTo>
                          <a:pt x="262" y="303"/>
                        </a:lnTo>
                        <a:lnTo>
                          <a:pt x="284" y="373"/>
                        </a:lnTo>
                        <a:lnTo>
                          <a:pt x="289" y="449"/>
                        </a:lnTo>
                        <a:lnTo>
                          <a:pt x="280" y="547"/>
                        </a:lnTo>
                        <a:lnTo>
                          <a:pt x="257" y="616"/>
                        </a:lnTo>
                        <a:lnTo>
                          <a:pt x="217" y="658"/>
                        </a:lnTo>
                        <a:lnTo>
                          <a:pt x="190" y="658"/>
                        </a:lnTo>
                        <a:lnTo>
                          <a:pt x="104" y="637"/>
                        </a:lnTo>
                        <a:lnTo>
                          <a:pt x="27" y="634"/>
                        </a:lnTo>
                        <a:lnTo>
                          <a:pt x="0" y="620"/>
                        </a:lnTo>
                        <a:lnTo>
                          <a:pt x="50" y="606"/>
                        </a:lnTo>
                        <a:lnTo>
                          <a:pt x="131" y="609"/>
                        </a:lnTo>
                        <a:lnTo>
                          <a:pt x="181" y="623"/>
                        </a:lnTo>
                        <a:lnTo>
                          <a:pt x="212" y="613"/>
                        </a:lnTo>
                        <a:lnTo>
                          <a:pt x="244" y="557"/>
                        </a:lnTo>
                        <a:lnTo>
                          <a:pt x="248" y="477"/>
                        </a:lnTo>
                        <a:lnTo>
                          <a:pt x="239" y="404"/>
                        </a:lnTo>
                        <a:lnTo>
                          <a:pt x="212" y="317"/>
                        </a:lnTo>
                        <a:lnTo>
                          <a:pt x="212" y="26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84" name="Freeform 28"/>
                  <p:cNvSpPr>
                    <a:spLocks/>
                  </p:cNvSpPr>
                  <p:nvPr/>
                </p:nvSpPr>
                <p:spPr bwMode="auto">
                  <a:xfrm flipH="1">
                    <a:off x="1353" y="1223"/>
                    <a:ext cx="282" cy="326"/>
                  </a:xfrm>
                  <a:custGeom>
                    <a:avLst/>
                    <a:gdLst>
                      <a:gd name="T0" fmla="*/ 81 w 282"/>
                      <a:gd name="T1" fmla="*/ 137 h 326"/>
                      <a:gd name="T2" fmla="*/ 78 w 282"/>
                      <a:gd name="T3" fmla="*/ 84 h 326"/>
                      <a:gd name="T4" fmla="*/ 88 w 282"/>
                      <a:gd name="T5" fmla="*/ 35 h 326"/>
                      <a:gd name="T6" fmla="*/ 127 w 282"/>
                      <a:gd name="T7" fmla="*/ 7 h 326"/>
                      <a:gd name="T8" fmla="*/ 173 w 282"/>
                      <a:gd name="T9" fmla="*/ 0 h 326"/>
                      <a:gd name="T10" fmla="*/ 208 w 282"/>
                      <a:gd name="T11" fmla="*/ 4 h 326"/>
                      <a:gd name="T12" fmla="*/ 240 w 282"/>
                      <a:gd name="T13" fmla="*/ 25 h 326"/>
                      <a:gd name="T14" fmla="*/ 257 w 282"/>
                      <a:gd name="T15" fmla="*/ 60 h 326"/>
                      <a:gd name="T16" fmla="*/ 278 w 282"/>
                      <a:gd name="T17" fmla="*/ 130 h 326"/>
                      <a:gd name="T18" fmla="*/ 282 w 282"/>
                      <a:gd name="T19" fmla="*/ 207 h 326"/>
                      <a:gd name="T20" fmla="*/ 271 w 282"/>
                      <a:gd name="T21" fmla="*/ 263 h 326"/>
                      <a:gd name="T22" fmla="*/ 250 w 282"/>
                      <a:gd name="T23" fmla="*/ 298 h 326"/>
                      <a:gd name="T24" fmla="*/ 215 w 282"/>
                      <a:gd name="T25" fmla="*/ 319 h 326"/>
                      <a:gd name="T26" fmla="*/ 187 w 282"/>
                      <a:gd name="T27" fmla="*/ 326 h 326"/>
                      <a:gd name="T28" fmla="*/ 145 w 282"/>
                      <a:gd name="T29" fmla="*/ 315 h 326"/>
                      <a:gd name="T30" fmla="*/ 123 w 282"/>
                      <a:gd name="T31" fmla="*/ 284 h 326"/>
                      <a:gd name="T32" fmla="*/ 102 w 282"/>
                      <a:gd name="T33" fmla="*/ 238 h 326"/>
                      <a:gd name="T34" fmla="*/ 85 w 282"/>
                      <a:gd name="T35" fmla="*/ 186 h 326"/>
                      <a:gd name="T36" fmla="*/ 53 w 282"/>
                      <a:gd name="T37" fmla="*/ 207 h 326"/>
                      <a:gd name="T38" fmla="*/ 18 w 282"/>
                      <a:gd name="T39" fmla="*/ 221 h 326"/>
                      <a:gd name="T40" fmla="*/ 4 w 282"/>
                      <a:gd name="T41" fmla="*/ 221 h 326"/>
                      <a:gd name="T42" fmla="*/ 0 w 282"/>
                      <a:gd name="T43" fmla="*/ 207 h 326"/>
                      <a:gd name="T44" fmla="*/ 7 w 282"/>
                      <a:gd name="T45" fmla="*/ 189 h 326"/>
                      <a:gd name="T46" fmla="*/ 60 w 282"/>
                      <a:gd name="T47" fmla="*/ 168 h 326"/>
                      <a:gd name="T48" fmla="*/ 81 w 282"/>
                      <a:gd name="T49" fmla="*/ 137 h 32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82"/>
                      <a:gd name="T76" fmla="*/ 0 h 326"/>
                      <a:gd name="T77" fmla="*/ 282 w 282"/>
                      <a:gd name="T78" fmla="*/ 326 h 32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82" h="326">
                        <a:moveTo>
                          <a:pt x="81" y="137"/>
                        </a:moveTo>
                        <a:lnTo>
                          <a:pt x="78" y="84"/>
                        </a:lnTo>
                        <a:lnTo>
                          <a:pt x="88" y="35"/>
                        </a:lnTo>
                        <a:lnTo>
                          <a:pt x="127" y="7"/>
                        </a:lnTo>
                        <a:lnTo>
                          <a:pt x="173" y="0"/>
                        </a:lnTo>
                        <a:lnTo>
                          <a:pt x="208" y="4"/>
                        </a:lnTo>
                        <a:lnTo>
                          <a:pt x="240" y="25"/>
                        </a:lnTo>
                        <a:lnTo>
                          <a:pt x="257" y="60"/>
                        </a:lnTo>
                        <a:lnTo>
                          <a:pt x="278" y="130"/>
                        </a:lnTo>
                        <a:lnTo>
                          <a:pt x="282" y="207"/>
                        </a:lnTo>
                        <a:lnTo>
                          <a:pt x="271" y="263"/>
                        </a:lnTo>
                        <a:lnTo>
                          <a:pt x="250" y="298"/>
                        </a:lnTo>
                        <a:lnTo>
                          <a:pt x="215" y="319"/>
                        </a:lnTo>
                        <a:lnTo>
                          <a:pt x="187" y="326"/>
                        </a:lnTo>
                        <a:lnTo>
                          <a:pt x="145" y="315"/>
                        </a:lnTo>
                        <a:lnTo>
                          <a:pt x="123" y="284"/>
                        </a:lnTo>
                        <a:lnTo>
                          <a:pt x="102" y="238"/>
                        </a:lnTo>
                        <a:lnTo>
                          <a:pt x="85" y="186"/>
                        </a:lnTo>
                        <a:lnTo>
                          <a:pt x="53" y="207"/>
                        </a:lnTo>
                        <a:lnTo>
                          <a:pt x="18" y="221"/>
                        </a:lnTo>
                        <a:lnTo>
                          <a:pt x="4" y="221"/>
                        </a:lnTo>
                        <a:lnTo>
                          <a:pt x="0" y="207"/>
                        </a:lnTo>
                        <a:lnTo>
                          <a:pt x="7" y="189"/>
                        </a:lnTo>
                        <a:lnTo>
                          <a:pt x="60" y="168"/>
                        </a:lnTo>
                        <a:lnTo>
                          <a:pt x="81" y="137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5385" name="Group 29"/>
                  <p:cNvGrpSpPr>
                    <a:grpSpLocks/>
                  </p:cNvGrpSpPr>
                  <p:nvPr/>
                </p:nvGrpSpPr>
                <p:grpSpPr bwMode="auto">
                  <a:xfrm flipH="1">
                    <a:off x="1212" y="1104"/>
                    <a:ext cx="277" cy="235"/>
                    <a:chOff x="1590" y="1104"/>
                    <a:chExt cx="277" cy="235"/>
                  </a:xfrm>
                </p:grpSpPr>
                <p:sp>
                  <p:nvSpPr>
                    <p:cNvPr id="15386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1683" y="1257"/>
                      <a:ext cx="184" cy="82"/>
                    </a:xfrm>
                    <a:custGeom>
                      <a:avLst/>
                      <a:gdLst>
                        <a:gd name="T0" fmla="*/ 13 w 184"/>
                        <a:gd name="T1" fmla="*/ 82 h 82"/>
                        <a:gd name="T2" fmla="*/ 0 w 184"/>
                        <a:gd name="T3" fmla="*/ 71 h 82"/>
                        <a:gd name="T4" fmla="*/ 0 w 184"/>
                        <a:gd name="T5" fmla="*/ 45 h 82"/>
                        <a:gd name="T6" fmla="*/ 16 w 184"/>
                        <a:gd name="T7" fmla="*/ 17 h 82"/>
                        <a:gd name="T8" fmla="*/ 36 w 184"/>
                        <a:gd name="T9" fmla="*/ 9 h 82"/>
                        <a:gd name="T10" fmla="*/ 61 w 184"/>
                        <a:gd name="T11" fmla="*/ 22 h 82"/>
                        <a:gd name="T12" fmla="*/ 86 w 184"/>
                        <a:gd name="T13" fmla="*/ 19 h 82"/>
                        <a:gd name="T14" fmla="*/ 102 w 184"/>
                        <a:gd name="T15" fmla="*/ 0 h 82"/>
                        <a:gd name="T16" fmla="*/ 123 w 184"/>
                        <a:gd name="T17" fmla="*/ 2 h 82"/>
                        <a:gd name="T18" fmla="*/ 155 w 184"/>
                        <a:gd name="T19" fmla="*/ 15 h 82"/>
                        <a:gd name="T20" fmla="*/ 182 w 184"/>
                        <a:gd name="T21" fmla="*/ 13 h 82"/>
                        <a:gd name="T22" fmla="*/ 184 w 184"/>
                        <a:gd name="T23" fmla="*/ 32 h 82"/>
                        <a:gd name="T24" fmla="*/ 175 w 184"/>
                        <a:gd name="T25" fmla="*/ 45 h 82"/>
                        <a:gd name="T26" fmla="*/ 141 w 184"/>
                        <a:gd name="T27" fmla="*/ 43 h 82"/>
                        <a:gd name="T28" fmla="*/ 118 w 184"/>
                        <a:gd name="T29" fmla="*/ 39 h 82"/>
                        <a:gd name="T30" fmla="*/ 105 w 184"/>
                        <a:gd name="T31" fmla="*/ 48 h 82"/>
                        <a:gd name="T32" fmla="*/ 91 w 184"/>
                        <a:gd name="T33" fmla="*/ 67 h 82"/>
                        <a:gd name="T34" fmla="*/ 66 w 184"/>
                        <a:gd name="T35" fmla="*/ 62 h 82"/>
                        <a:gd name="T36" fmla="*/ 54 w 184"/>
                        <a:gd name="T37" fmla="*/ 56 h 82"/>
                        <a:gd name="T38" fmla="*/ 45 w 184"/>
                        <a:gd name="T39" fmla="*/ 63 h 82"/>
                        <a:gd name="T40" fmla="*/ 32 w 184"/>
                        <a:gd name="T41" fmla="*/ 76 h 82"/>
                        <a:gd name="T42" fmla="*/ 13 w 184"/>
                        <a:gd name="T43" fmla="*/ 82 h 82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84"/>
                        <a:gd name="T67" fmla="*/ 0 h 82"/>
                        <a:gd name="T68" fmla="*/ 184 w 184"/>
                        <a:gd name="T69" fmla="*/ 82 h 82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84" h="82">
                          <a:moveTo>
                            <a:pt x="13" y="82"/>
                          </a:moveTo>
                          <a:lnTo>
                            <a:pt x="0" y="71"/>
                          </a:lnTo>
                          <a:lnTo>
                            <a:pt x="0" y="45"/>
                          </a:lnTo>
                          <a:lnTo>
                            <a:pt x="16" y="17"/>
                          </a:lnTo>
                          <a:lnTo>
                            <a:pt x="36" y="9"/>
                          </a:lnTo>
                          <a:lnTo>
                            <a:pt x="61" y="22"/>
                          </a:lnTo>
                          <a:lnTo>
                            <a:pt x="86" y="19"/>
                          </a:lnTo>
                          <a:lnTo>
                            <a:pt x="102" y="0"/>
                          </a:lnTo>
                          <a:lnTo>
                            <a:pt x="123" y="2"/>
                          </a:lnTo>
                          <a:lnTo>
                            <a:pt x="155" y="15"/>
                          </a:lnTo>
                          <a:lnTo>
                            <a:pt x="182" y="13"/>
                          </a:lnTo>
                          <a:lnTo>
                            <a:pt x="184" y="32"/>
                          </a:lnTo>
                          <a:lnTo>
                            <a:pt x="175" y="45"/>
                          </a:lnTo>
                          <a:lnTo>
                            <a:pt x="141" y="43"/>
                          </a:lnTo>
                          <a:lnTo>
                            <a:pt x="118" y="39"/>
                          </a:lnTo>
                          <a:lnTo>
                            <a:pt x="105" y="48"/>
                          </a:lnTo>
                          <a:lnTo>
                            <a:pt x="91" y="67"/>
                          </a:lnTo>
                          <a:lnTo>
                            <a:pt x="66" y="62"/>
                          </a:lnTo>
                          <a:lnTo>
                            <a:pt x="54" y="56"/>
                          </a:lnTo>
                          <a:lnTo>
                            <a:pt x="45" y="63"/>
                          </a:lnTo>
                          <a:lnTo>
                            <a:pt x="32" y="76"/>
                          </a:lnTo>
                          <a:lnTo>
                            <a:pt x="13" y="82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87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1654" y="1193"/>
                      <a:ext cx="178" cy="114"/>
                    </a:xfrm>
                    <a:custGeom>
                      <a:avLst/>
                      <a:gdLst>
                        <a:gd name="T0" fmla="*/ 23 w 178"/>
                        <a:gd name="T1" fmla="*/ 114 h 114"/>
                        <a:gd name="T2" fmla="*/ 11 w 178"/>
                        <a:gd name="T3" fmla="*/ 108 h 114"/>
                        <a:gd name="T4" fmla="*/ 0 w 178"/>
                        <a:gd name="T5" fmla="*/ 79 h 114"/>
                        <a:gd name="T6" fmla="*/ 11 w 178"/>
                        <a:gd name="T7" fmla="*/ 51 h 114"/>
                        <a:gd name="T8" fmla="*/ 27 w 178"/>
                        <a:gd name="T9" fmla="*/ 39 h 114"/>
                        <a:gd name="T10" fmla="*/ 56 w 178"/>
                        <a:gd name="T11" fmla="*/ 42 h 114"/>
                        <a:gd name="T12" fmla="*/ 76 w 178"/>
                        <a:gd name="T13" fmla="*/ 35 h 114"/>
                        <a:gd name="T14" fmla="*/ 90 w 178"/>
                        <a:gd name="T15" fmla="*/ 13 h 114"/>
                        <a:gd name="T16" fmla="*/ 111 w 178"/>
                        <a:gd name="T17" fmla="*/ 4 h 114"/>
                        <a:gd name="T18" fmla="*/ 146 w 178"/>
                        <a:gd name="T19" fmla="*/ 9 h 114"/>
                        <a:gd name="T20" fmla="*/ 171 w 178"/>
                        <a:gd name="T21" fmla="*/ 0 h 114"/>
                        <a:gd name="T22" fmla="*/ 178 w 178"/>
                        <a:gd name="T23" fmla="*/ 17 h 114"/>
                        <a:gd name="T24" fmla="*/ 171 w 178"/>
                        <a:gd name="T25" fmla="*/ 33 h 114"/>
                        <a:gd name="T26" fmla="*/ 140 w 178"/>
                        <a:gd name="T27" fmla="*/ 42 h 114"/>
                        <a:gd name="T28" fmla="*/ 120 w 178"/>
                        <a:gd name="T29" fmla="*/ 40 h 114"/>
                        <a:gd name="T30" fmla="*/ 108 w 178"/>
                        <a:gd name="T31" fmla="*/ 57 h 114"/>
                        <a:gd name="T32" fmla="*/ 97 w 178"/>
                        <a:gd name="T33" fmla="*/ 79 h 114"/>
                        <a:gd name="T34" fmla="*/ 72 w 178"/>
                        <a:gd name="T35" fmla="*/ 81 h 114"/>
                        <a:gd name="T36" fmla="*/ 59 w 178"/>
                        <a:gd name="T37" fmla="*/ 79 h 114"/>
                        <a:gd name="T38" fmla="*/ 47 w 178"/>
                        <a:gd name="T39" fmla="*/ 88 h 114"/>
                        <a:gd name="T40" fmla="*/ 41 w 178"/>
                        <a:gd name="T41" fmla="*/ 99 h 114"/>
                        <a:gd name="T42" fmla="*/ 23 w 178"/>
                        <a:gd name="T43" fmla="*/ 114 h 114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78"/>
                        <a:gd name="T67" fmla="*/ 0 h 114"/>
                        <a:gd name="T68" fmla="*/ 178 w 178"/>
                        <a:gd name="T69" fmla="*/ 114 h 114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78" h="114">
                          <a:moveTo>
                            <a:pt x="23" y="114"/>
                          </a:moveTo>
                          <a:lnTo>
                            <a:pt x="11" y="108"/>
                          </a:lnTo>
                          <a:lnTo>
                            <a:pt x="0" y="79"/>
                          </a:lnTo>
                          <a:lnTo>
                            <a:pt x="11" y="51"/>
                          </a:lnTo>
                          <a:lnTo>
                            <a:pt x="27" y="39"/>
                          </a:lnTo>
                          <a:lnTo>
                            <a:pt x="56" y="42"/>
                          </a:lnTo>
                          <a:lnTo>
                            <a:pt x="76" y="35"/>
                          </a:lnTo>
                          <a:lnTo>
                            <a:pt x="90" y="13"/>
                          </a:lnTo>
                          <a:lnTo>
                            <a:pt x="111" y="4"/>
                          </a:lnTo>
                          <a:lnTo>
                            <a:pt x="146" y="9"/>
                          </a:lnTo>
                          <a:lnTo>
                            <a:pt x="171" y="0"/>
                          </a:lnTo>
                          <a:lnTo>
                            <a:pt x="178" y="17"/>
                          </a:lnTo>
                          <a:lnTo>
                            <a:pt x="171" y="33"/>
                          </a:lnTo>
                          <a:lnTo>
                            <a:pt x="140" y="42"/>
                          </a:lnTo>
                          <a:lnTo>
                            <a:pt x="120" y="40"/>
                          </a:lnTo>
                          <a:lnTo>
                            <a:pt x="108" y="57"/>
                          </a:lnTo>
                          <a:lnTo>
                            <a:pt x="97" y="79"/>
                          </a:lnTo>
                          <a:lnTo>
                            <a:pt x="72" y="81"/>
                          </a:lnTo>
                          <a:lnTo>
                            <a:pt x="59" y="79"/>
                          </a:lnTo>
                          <a:lnTo>
                            <a:pt x="47" y="88"/>
                          </a:lnTo>
                          <a:lnTo>
                            <a:pt x="41" y="99"/>
                          </a:lnTo>
                          <a:lnTo>
                            <a:pt x="23" y="114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88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1630" y="1154"/>
                      <a:ext cx="161" cy="138"/>
                    </a:xfrm>
                    <a:custGeom>
                      <a:avLst/>
                      <a:gdLst>
                        <a:gd name="T0" fmla="*/ 31 w 161"/>
                        <a:gd name="T1" fmla="*/ 138 h 138"/>
                        <a:gd name="T2" fmla="*/ 16 w 161"/>
                        <a:gd name="T3" fmla="*/ 133 h 138"/>
                        <a:gd name="T4" fmla="*/ 0 w 161"/>
                        <a:gd name="T5" fmla="*/ 109 h 138"/>
                        <a:gd name="T6" fmla="*/ 5 w 161"/>
                        <a:gd name="T7" fmla="*/ 78 h 138"/>
                        <a:gd name="T8" fmla="*/ 16 w 161"/>
                        <a:gd name="T9" fmla="*/ 65 h 138"/>
                        <a:gd name="T10" fmla="*/ 43 w 161"/>
                        <a:gd name="T11" fmla="*/ 62 h 138"/>
                        <a:gd name="T12" fmla="*/ 65 w 161"/>
                        <a:gd name="T13" fmla="*/ 51 h 138"/>
                        <a:gd name="T14" fmla="*/ 72 w 161"/>
                        <a:gd name="T15" fmla="*/ 25 h 138"/>
                        <a:gd name="T16" fmla="*/ 92 w 161"/>
                        <a:gd name="T17" fmla="*/ 15 h 138"/>
                        <a:gd name="T18" fmla="*/ 127 w 161"/>
                        <a:gd name="T19" fmla="*/ 13 h 138"/>
                        <a:gd name="T20" fmla="*/ 148 w 161"/>
                        <a:gd name="T21" fmla="*/ 0 h 138"/>
                        <a:gd name="T22" fmla="*/ 161 w 161"/>
                        <a:gd name="T23" fmla="*/ 13 h 138"/>
                        <a:gd name="T24" fmla="*/ 156 w 161"/>
                        <a:gd name="T25" fmla="*/ 25 h 138"/>
                        <a:gd name="T26" fmla="*/ 128 w 161"/>
                        <a:gd name="T27" fmla="*/ 44 h 138"/>
                        <a:gd name="T28" fmla="*/ 107 w 161"/>
                        <a:gd name="T29" fmla="*/ 49 h 138"/>
                        <a:gd name="T30" fmla="*/ 99 w 161"/>
                        <a:gd name="T31" fmla="*/ 65 h 138"/>
                        <a:gd name="T32" fmla="*/ 94 w 161"/>
                        <a:gd name="T33" fmla="*/ 91 h 138"/>
                        <a:gd name="T34" fmla="*/ 69 w 161"/>
                        <a:gd name="T35" fmla="*/ 98 h 138"/>
                        <a:gd name="T36" fmla="*/ 54 w 161"/>
                        <a:gd name="T37" fmla="*/ 94 h 138"/>
                        <a:gd name="T38" fmla="*/ 45 w 161"/>
                        <a:gd name="T39" fmla="*/ 105 h 138"/>
                        <a:gd name="T40" fmla="*/ 40 w 161"/>
                        <a:gd name="T41" fmla="*/ 123 h 138"/>
                        <a:gd name="T42" fmla="*/ 31 w 161"/>
                        <a:gd name="T43" fmla="*/ 138 h 138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61"/>
                        <a:gd name="T67" fmla="*/ 0 h 138"/>
                        <a:gd name="T68" fmla="*/ 161 w 161"/>
                        <a:gd name="T69" fmla="*/ 138 h 138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61" h="138">
                          <a:moveTo>
                            <a:pt x="31" y="138"/>
                          </a:moveTo>
                          <a:lnTo>
                            <a:pt x="16" y="133"/>
                          </a:lnTo>
                          <a:lnTo>
                            <a:pt x="0" y="109"/>
                          </a:lnTo>
                          <a:lnTo>
                            <a:pt x="5" y="78"/>
                          </a:lnTo>
                          <a:lnTo>
                            <a:pt x="16" y="65"/>
                          </a:lnTo>
                          <a:lnTo>
                            <a:pt x="43" y="62"/>
                          </a:lnTo>
                          <a:lnTo>
                            <a:pt x="65" y="51"/>
                          </a:lnTo>
                          <a:lnTo>
                            <a:pt x="72" y="25"/>
                          </a:lnTo>
                          <a:lnTo>
                            <a:pt x="92" y="15"/>
                          </a:lnTo>
                          <a:lnTo>
                            <a:pt x="127" y="13"/>
                          </a:lnTo>
                          <a:lnTo>
                            <a:pt x="148" y="0"/>
                          </a:lnTo>
                          <a:lnTo>
                            <a:pt x="161" y="13"/>
                          </a:lnTo>
                          <a:lnTo>
                            <a:pt x="156" y="25"/>
                          </a:lnTo>
                          <a:lnTo>
                            <a:pt x="128" y="44"/>
                          </a:lnTo>
                          <a:lnTo>
                            <a:pt x="107" y="49"/>
                          </a:lnTo>
                          <a:lnTo>
                            <a:pt x="99" y="65"/>
                          </a:lnTo>
                          <a:lnTo>
                            <a:pt x="94" y="91"/>
                          </a:lnTo>
                          <a:lnTo>
                            <a:pt x="69" y="98"/>
                          </a:lnTo>
                          <a:lnTo>
                            <a:pt x="54" y="94"/>
                          </a:lnTo>
                          <a:lnTo>
                            <a:pt x="45" y="105"/>
                          </a:lnTo>
                          <a:lnTo>
                            <a:pt x="40" y="123"/>
                          </a:lnTo>
                          <a:lnTo>
                            <a:pt x="31" y="13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89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1590" y="1104"/>
                      <a:ext cx="123" cy="174"/>
                    </a:xfrm>
                    <a:custGeom>
                      <a:avLst/>
                      <a:gdLst>
                        <a:gd name="T0" fmla="*/ 48 w 123"/>
                        <a:gd name="T1" fmla="*/ 172 h 174"/>
                        <a:gd name="T2" fmla="*/ 31 w 123"/>
                        <a:gd name="T3" fmla="*/ 174 h 174"/>
                        <a:gd name="T4" fmla="*/ 9 w 123"/>
                        <a:gd name="T5" fmla="*/ 158 h 174"/>
                        <a:gd name="T6" fmla="*/ 0 w 123"/>
                        <a:gd name="T7" fmla="*/ 131 h 174"/>
                        <a:gd name="T8" fmla="*/ 4 w 123"/>
                        <a:gd name="T9" fmla="*/ 113 h 174"/>
                        <a:gd name="T10" fmla="*/ 29 w 123"/>
                        <a:gd name="T11" fmla="*/ 97 h 174"/>
                        <a:gd name="T12" fmla="*/ 46 w 123"/>
                        <a:gd name="T13" fmla="*/ 79 h 174"/>
                        <a:gd name="T14" fmla="*/ 46 w 123"/>
                        <a:gd name="T15" fmla="*/ 52 h 174"/>
                        <a:gd name="T16" fmla="*/ 59 w 123"/>
                        <a:gd name="T17" fmla="*/ 39 h 174"/>
                        <a:gd name="T18" fmla="*/ 90 w 123"/>
                        <a:gd name="T19" fmla="*/ 22 h 174"/>
                        <a:gd name="T20" fmla="*/ 106 w 123"/>
                        <a:gd name="T21" fmla="*/ 0 h 174"/>
                        <a:gd name="T22" fmla="*/ 121 w 123"/>
                        <a:gd name="T23" fmla="*/ 7 h 174"/>
                        <a:gd name="T24" fmla="*/ 123 w 123"/>
                        <a:gd name="T25" fmla="*/ 22 h 174"/>
                        <a:gd name="T26" fmla="*/ 105 w 123"/>
                        <a:gd name="T27" fmla="*/ 47 h 174"/>
                        <a:gd name="T28" fmla="*/ 84 w 123"/>
                        <a:gd name="T29" fmla="*/ 61 h 174"/>
                        <a:gd name="T30" fmla="*/ 86 w 123"/>
                        <a:gd name="T31" fmla="*/ 81 h 174"/>
                        <a:gd name="T32" fmla="*/ 90 w 123"/>
                        <a:gd name="T33" fmla="*/ 104 h 174"/>
                        <a:gd name="T34" fmla="*/ 68 w 123"/>
                        <a:gd name="T35" fmla="*/ 118 h 174"/>
                        <a:gd name="T36" fmla="*/ 59 w 123"/>
                        <a:gd name="T37" fmla="*/ 124 h 174"/>
                        <a:gd name="T38" fmla="*/ 51 w 123"/>
                        <a:gd name="T39" fmla="*/ 138 h 174"/>
                        <a:gd name="T40" fmla="*/ 50 w 123"/>
                        <a:gd name="T41" fmla="*/ 152 h 174"/>
                        <a:gd name="T42" fmla="*/ 48 w 123"/>
                        <a:gd name="T43" fmla="*/ 172 h 174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23"/>
                        <a:gd name="T67" fmla="*/ 0 h 174"/>
                        <a:gd name="T68" fmla="*/ 123 w 123"/>
                        <a:gd name="T69" fmla="*/ 174 h 174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23" h="174">
                          <a:moveTo>
                            <a:pt x="48" y="172"/>
                          </a:moveTo>
                          <a:lnTo>
                            <a:pt x="31" y="174"/>
                          </a:lnTo>
                          <a:lnTo>
                            <a:pt x="9" y="158"/>
                          </a:lnTo>
                          <a:lnTo>
                            <a:pt x="0" y="131"/>
                          </a:lnTo>
                          <a:lnTo>
                            <a:pt x="4" y="113"/>
                          </a:lnTo>
                          <a:lnTo>
                            <a:pt x="29" y="97"/>
                          </a:lnTo>
                          <a:lnTo>
                            <a:pt x="46" y="79"/>
                          </a:lnTo>
                          <a:lnTo>
                            <a:pt x="46" y="52"/>
                          </a:lnTo>
                          <a:lnTo>
                            <a:pt x="59" y="39"/>
                          </a:lnTo>
                          <a:lnTo>
                            <a:pt x="90" y="22"/>
                          </a:lnTo>
                          <a:lnTo>
                            <a:pt x="106" y="0"/>
                          </a:lnTo>
                          <a:lnTo>
                            <a:pt x="121" y="7"/>
                          </a:lnTo>
                          <a:lnTo>
                            <a:pt x="123" y="22"/>
                          </a:lnTo>
                          <a:lnTo>
                            <a:pt x="105" y="47"/>
                          </a:lnTo>
                          <a:lnTo>
                            <a:pt x="84" y="61"/>
                          </a:lnTo>
                          <a:lnTo>
                            <a:pt x="86" y="81"/>
                          </a:lnTo>
                          <a:lnTo>
                            <a:pt x="90" y="104"/>
                          </a:lnTo>
                          <a:lnTo>
                            <a:pt x="68" y="118"/>
                          </a:lnTo>
                          <a:lnTo>
                            <a:pt x="59" y="124"/>
                          </a:lnTo>
                          <a:lnTo>
                            <a:pt x="51" y="138"/>
                          </a:lnTo>
                          <a:lnTo>
                            <a:pt x="50" y="152"/>
                          </a:lnTo>
                          <a:lnTo>
                            <a:pt x="48" y="172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5373" name="Group 34"/>
                <p:cNvGrpSpPr>
                  <a:grpSpLocks/>
                </p:cNvGrpSpPr>
                <p:nvPr/>
              </p:nvGrpSpPr>
              <p:grpSpPr bwMode="auto">
                <a:xfrm rot="4286940" flipH="1">
                  <a:off x="1038" y="766"/>
                  <a:ext cx="141" cy="50"/>
                  <a:chOff x="4032" y="2817"/>
                  <a:chExt cx="417" cy="635"/>
                </a:xfrm>
              </p:grpSpPr>
              <p:sp>
                <p:nvSpPr>
                  <p:cNvPr id="15377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817"/>
                    <a:ext cx="417" cy="635"/>
                  </a:xfrm>
                  <a:prstGeom prst="ellipse">
                    <a:avLst/>
                  </a:prstGeom>
                  <a:solidFill>
                    <a:schemeClr val="tx2"/>
                  </a:solidFill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378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928"/>
                    <a:ext cx="240" cy="240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5374" name="Group 37"/>
                <p:cNvGrpSpPr>
                  <a:grpSpLocks/>
                </p:cNvGrpSpPr>
                <p:nvPr/>
              </p:nvGrpSpPr>
              <p:grpSpPr bwMode="auto">
                <a:xfrm rot="4286940" flipH="1">
                  <a:off x="962" y="766"/>
                  <a:ext cx="141" cy="50"/>
                  <a:chOff x="4032" y="2817"/>
                  <a:chExt cx="417" cy="635"/>
                </a:xfrm>
              </p:grpSpPr>
              <p:sp>
                <p:nvSpPr>
                  <p:cNvPr id="15375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817"/>
                    <a:ext cx="417" cy="635"/>
                  </a:xfrm>
                  <a:prstGeom prst="ellipse">
                    <a:avLst/>
                  </a:prstGeom>
                  <a:solidFill>
                    <a:schemeClr val="tx2"/>
                  </a:solidFill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376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928"/>
                    <a:ext cx="240" cy="240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5371" name="Oval 40"/>
              <p:cNvSpPr>
                <a:spLocks noChangeArrowheads="1"/>
              </p:cNvSpPr>
              <p:nvPr/>
            </p:nvSpPr>
            <p:spPr bwMode="auto">
              <a:xfrm>
                <a:off x="1098" y="1008"/>
                <a:ext cx="198" cy="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 i="0"/>
              </a:p>
            </p:txBody>
          </p:sp>
        </p:grpSp>
        <p:sp>
          <p:nvSpPr>
            <p:cNvPr id="15368" name="Freeform 41"/>
            <p:cNvSpPr>
              <a:spLocks noChangeAspect="1"/>
            </p:cNvSpPr>
            <p:nvPr/>
          </p:nvSpPr>
          <p:spPr bwMode="auto">
            <a:xfrm>
              <a:off x="1153" y="2448"/>
              <a:ext cx="446" cy="375"/>
            </a:xfrm>
            <a:custGeom>
              <a:avLst/>
              <a:gdLst>
                <a:gd name="T0" fmla="*/ 194 w 446"/>
                <a:gd name="T1" fmla="*/ 93 h 375"/>
                <a:gd name="T2" fmla="*/ 183 w 446"/>
                <a:gd name="T3" fmla="*/ 57 h 375"/>
                <a:gd name="T4" fmla="*/ 164 w 446"/>
                <a:gd name="T5" fmla="*/ 22 h 375"/>
                <a:gd name="T6" fmla="*/ 131 w 446"/>
                <a:gd name="T7" fmla="*/ 0 h 375"/>
                <a:gd name="T8" fmla="*/ 93 w 446"/>
                <a:gd name="T9" fmla="*/ 0 h 375"/>
                <a:gd name="T10" fmla="*/ 54 w 446"/>
                <a:gd name="T11" fmla="*/ 13 h 375"/>
                <a:gd name="T12" fmla="*/ 2 w 446"/>
                <a:gd name="T13" fmla="*/ 57 h 375"/>
                <a:gd name="T14" fmla="*/ 0 w 446"/>
                <a:gd name="T15" fmla="*/ 79 h 375"/>
                <a:gd name="T16" fmla="*/ 16 w 446"/>
                <a:gd name="T17" fmla="*/ 115 h 375"/>
                <a:gd name="T18" fmla="*/ 68 w 446"/>
                <a:gd name="T19" fmla="*/ 159 h 375"/>
                <a:gd name="T20" fmla="*/ 68 w 446"/>
                <a:gd name="T21" fmla="*/ 177 h 375"/>
                <a:gd name="T22" fmla="*/ 46 w 446"/>
                <a:gd name="T23" fmla="*/ 203 h 375"/>
                <a:gd name="T24" fmla="*/ 49 w 446"/>
                <a:gd name="T25" fmla="*/ 225 h 375"/>
                <a:gd name="T26" fmla="*/ 63 w 446"/>
                <a:gd name="T27" fmla="*/ 234 h 375"/>
                <a:gd name="T28" fmla="*/ 80 w 446"/>
                <a:gd name="T29" fmla="*/ 243 h 375"/>
                <a:gd name="T30" fmla="*/ 80 w 446"/>
                <a:gd name="T31" fmla="*/ 265 h 375"/>
                <a:gd name="T32" fmla="*/ 52 w 446"/>
                <a:gd name="T33" fmla="*/ 305 h 375"/>
                <a:gd name="T34" fmla="*/ 54 w 446"/>
                <a:gd name="T35" fmla="*/ 322 h 375"/>
                <a:gd name="T36" fmla="*/ 82 w 446"/>
                <a:gd name="T37" fmla="*/ 344 h 375"/>
                <a:gd name="T38" fmla="*/ 123 w 446"/>
                <a:gd name="T39" fmla="*/ 327 h 375"/>
                <a:gd name="T40" fmla="*/ 142 w 446"/>
                <a:gd name="T41" fmla="*/ 331 h 375"/>
                <a:gd name="T42" fmla="*/ 189 w 446"/>
                <a:gd name="T43" fmla="*/ 340 h 375"/>
                <a:gd name="T44" fmla="*/ 232 w 446"/>
                <a:gd name="T45" fmla="*/ 366 h 375"/>
                <a:gd name="T46" fmla="*/ 259 w 446"/>
                <a:gd name="T47" fmla="*/ 375 h 375"/>
                <a:gd name="T48" fmla="*/ 355 w 446"/>
                <a:gd name="T49" fmla="*/ 356 h 375"/>
                <a:gd name="T50" fmla="*/ 446 w 446"/>
                <a:gd name="T51" fmla="*/ 273 h 375"/>
                <a:gd name="T52" fmla="*/ 408 w 446"/>
                <a:gd name="T53" fmla="*/ 349 h 375"/>
                <a:gd name="T54" fmla="*/ 325 w 446"/>
                <a:gd name="T55" fmla="*/ 364 h 375"/>
                <a:gd name="T56" fmla="*/ 431 w 446"/>
                <a:gd name="T57" fmla="*/ 303 h 375"/>
                <a:gd name="T58" fmla="*/ 393 w 446"/>
                <a:gd name="T59" fmla="*/ 273 h 375"/>
                <a:gd name="T60" fmla="*/ 281 w 446"/>
                <a:gd name="T61" fmla="*/ 260 h 375"/>
                <a:gd name="T62" fmla="*/ 197 w 446"/>
                <a:gd name="T63" fmla="*/ 247 h 375"/>
                <a:gd name="T64" fmla="*/ 153 w 446"/>
                <a:gd name="T65" fmla="*/ 238 h 375"/>
                <a:gd name="T66" fmla="*/ 161 w 446"/>
                <a:gd name="T67" fmla="*/ 221 h 375"/>
                <a:gd name="T68" fmla="*/ 186 w 446"/>
                <a:gd name="T69" fmla="*/ 199 h 375"/>
                <a:gd name="T70" fmla="*/ 180 w 446"/>
                <a:gd name="T71" fmla="*/ 172 h 375"/>
                <a:gd name="T72" fmla="*/ 156 w 446"/>
                <a:gd name="T73" fmla="*/ 146 h 375"/>
                <a:gd name="T74" fmla="*/ 156 w 446"/>
                <a:gd name="T75" fmla="*/ 124 h 375"/>
                <a:gd name="T76" fmla="*/ 169 w 446"/>
                <a:gd name="T77" fmla="*/ 75 h 375"/>
                <a:gd name="T78" fmla="*/ 147 w 446"/>
                <a:gd name="T79" fmla="*/ 167 h 37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46"/>
                <a:gd name="T121" fmla="*/ 0 h 375"/>
                <a:gd name="T122" fmla="*/ 446 w 446"/>
                <a:gd name="T123" fmla="*/ 375 h 37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46" h="375">
                  <a:moveTo>
                    <a:pt x="194" y="93"/>
                  </a:moveTo>
                  <a:lnTo>
                    <a:pt x="183" y="57"/>
                  </a:lnTo>
                  <a:lnTo>
                    <a:pt x="164" y="22"/>
                  </a:lnTo>
                  <a:lnTo>
                    <a:pt x="131" y="0"/>
                  </a:lnTo>
                  <a:lnTo>
                    <a:pt x="93" y="0"/>
                  </a:lnTo>
                  <a:lnTo>
                    <a:pt x="54" y="13"/>
                  </a:lnTo>
                  <a:lnTo>
                    <a:pt x="2" y="57"/>
                  </a:lnTo>
                  <a:lnTo>
                    <a:pt x="0" y="79"/>
                  </a:lnTo>
                  <a:lnTo>
                    <a:pt x="16" y="115"/>
                  </a:lnTo>
                  <a:lnTo>
                    <a:pt x="68" y="159"/>
                  </a:lnTo>
                  <a:lnTo>
                    <a:pt x="68" y="177"/>
                  </a:lnTo>
                  <a:lnTo>
                    <a:pt x="46" y="203"/>
                  </a:lnTo>
                  <a:lnTo>
                    <a:pt x="49" y="225"/>
                  </a:lnTo>
                  <a:lnTo>
                    <a:pt x="63" y="234"/>
                  </a:lnTo>
                  <a:lnTo>
                    <a:pt x="80" y="243"/>
                  </a:lnTo>
                  <a:lnTo>
                    <a:pt x="80" y="265"/>
                  </a:lnTo>
                  <a:lnTo>
                    <a:pt x="52" y="305"/>
                  </a:lnTo>
                  <a:lnTo>
                    <a:pt x="54" y="322"/>
                  </a:lnTo>
                  <a:lnTo>
                    <a:pt x="82" y="344"/>
                  </a:lnTo>
                  <a:lnTo>
                    <a:pt x="123" y="327"/>
                  </a:lnTo>
                  <a:lnTo>
                    <a:pt x="142" y="331"/>
                  </a:lnTo>
                  <a:lnTo>
                    <a:pt x="189" y="340"/>
                  </a:lnTo>
                  <a:lnTo>
                    <a:pt x="232" y="366"/>
                  </a:lnTo>
                  <a:lnTo>
                    <a:pt x="259" y="375"/>
                  </a:lnTo>
                  <a:lnTo>
                    <a:pt x="355" y="356"/>
                  </a:lnTo>
                  <a:lnTo>
                    <a:pt x="446" y="273"/>
                  </a:lnTo>
                  <a:lnTo>
                    <a:pt x="408" y="349"/>
                  </a:lnTo>
                  <a:lnTo>
                    <a:pt x="325" y="364"/>
                  </a:lnTo>
                  <a:lnTo>
                    <a:pt x="431" y="303"/>
                  </a:lnTo>
                  <a:lnTo>
                    <a:pt x="393" y="273"/>
                  </a:lnTo>
                  <a:lnTo>
                    <a:pt x="281" y="260"/>
                  </a:lnTo>
                  <a:lnTo>
                    <a:pt x="197" y="247"/>
                  </a:lnTo>
                  <a:lnTo>
                    <a:pt x="153" y="238"/>
                  </a:lnTo>
                  <a:lnTo>
                    <a:pt x="161" y="221"/>
                  </a:lnTo>
                  <a:lnTo>
                    <a:pt x="186" y="199"/>
                  </a:lnTo>
                  <a:lnTo>
                    <a:pt x="180" y="172"/>
                  </a:lnTo>
                  <a:lnTo>
                    <a:pt x="156" y="146"/>
                  </a:lnTo>
                  <a:lnTo>
                    <a:pt x="156" y="124"/>
                  </a:lnTo>
                  <a:lnTo>
                    <a:pt x="169" y="75"/>
                  </a:lnTo>
                  <a:lnTo>
                    <a:pt x="147" y="167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Freeform 42"/>
            <p:cNvSpPr>
              <a:spLocks/>
            </p:cNvSpPr>
            <p:nvPr/>
          </p:nvSpPr>
          <p:spPr bwMode="auto">
            <a:xfrm>
              <a:off x="1440" y="2304"/>
              <a:ext cx="470" cy="320"/>
            </a:xfrm>
            <a:custGeom>
              <a:avLst/>
              <a:gdLst>
                <a:gd name="T0" fmla="*/ 88 w 470"/>
                <a:gd name="T1" fmla="*/ 0 h 320"/>
                <a:gd name="T2" fmla="*/ 48 w 470"/>
                <a:gd name="T3" fmla="*/ 9 h 320"/>
                <a:gd name="T4" fmla="*/ 13 w 470"/>
                <a:gd name="T5" fmla="*/ 77 h 320"/>
                <a:gd name="T6" fmla="*/ 0 w 470"/>
                <a:gd name="T7" fmla="*/ 133 h 320"/>
                <a:gd name="T8" fmla="*/ 8 w 470"/>
                <a:gd name="T9" fmla="*/ 133 h 320"/>
                <a:gd name="T10" fmla="*/ 19 w 470"/>
                <a:gd name="T11" fmla="*/ 124 h 320"/>
                <a:gd name="T12" fmla="*/ 31 w 470"/>
                <a:gd name="T13" fmla="*/ 133 h 320"/>
                <a:gd name="T14" fmla="*/ 25 w 470"/>
                <a:gd name="T15" fmla="*/ 152 h 320"/>
                <a:gd name="T16" fmla="*/ 17 w 470"/>
                <a:gd name="T17" fmla="*/ 181 h 320"/>
                <a:gd name="T18" fmla="*/ 23 w 470"/>
                <a:gd name="T19" fmla="*/ 206 h 320"/>
                <a:gd name="T20" fmla="*/ 35 w 470"/>
                <a:gd name="T21" fmla="*/ 200 h 320"/>
                <a:gd name="T22" fmla="*/ 40 w 470"/>
                <a:gd name="T23" fmla="*/ 220 h 320"/>
                <a:gd name="T24" fmla="*/ 35 w 470"/>
                <a:gd name="T25" fmla="*/ 253 h 320"/>
                <a:gd name="T26" fmla="*/ 40 w 470"/>
                <a:gd name="T27" fmla="*/ 301 h 320"/>
                <a:gd name="T28" fmla="*/ 48 w 470"/>
                <a:gd name="T29" fmla="*/ 320 h 320"/>
                <a:gd name="T30" fmla="*/ 65 w 470"/>
                <a:gd name="T31" fmla="*/ 320 h 320"/>
                <a:gd name="T32" fmla="*/ 88 w 470"/>
                <a:gd name="T33" fmla="*/ 306 h 320"/>
                <a:gd name="T34" fmla="*/ 103 w 470"/>
                <a:gd name="T35" fmla="*/ 301 h 320"/>
                <a:gd name="T36" fmla="*/ 111 w 470"/>
                <a:gd name="T37" fmla="*/ 291 h 320"/>
                <a:gd name="T38" fmla="*/ 132 w 470"/>
                <a:gd name="T39" fmla="*/ 282 h 320"/>
                <a:gd name="T40" fmla="*/ 178 w 470"/>
                <a:gd name="T41" fmla="*/ 291 h 320"/>
                <a:gd name="T42" fmla="*/ 195 w 470"/>
                <a:gd name="T43" fmla="*/ 301 h 320"/>
                <a:gd name="T44" fmla="*/ 204 w 470"/>
                <a:gd name="T45" fmla="*/ 277 h 320"/>
                <a:gd name="T46" fmla="*/ 394 w 470"/>
                <a:gd name="T47" fmla="*/ 264 h 320"/>
                <a:gd name="T48" fmla="*/ 470 w 470"/>
                <a:gd name="T49" fmla="*/ 219 h 320"/>
                <a:gd name="T50" fmla="*/ 341 w 470"/>
                <a:gd name="T51" fmla="*/ 205 h 320"/>
                <a:gd name="T52" fmla="*/ 265 w 470"/>
                <a:gd name="T53" fmla="*/ 205 h 320"/>
                <a:gd name="T54" fmla="*/ 197 w 470"/>
                <a:gd name="T55" fmla="*/ 205 h 320"/>
                <a:gd name="T56" fmla="*/ 181 w 470"/>
                <a:gd name="T57" fmla="*/ 177 h 320"/>
                <a:gd name="T58" fmla="*/ 135 w 470"/>
                <a:gd name="T59" fmla="*/ 177 h 320"/>
                <a:gd name="T60" fmla="*/ 120 w 470"/>
                <a:gd name="T61" fmla="*/ 172 h 320"/>
                <a:gd name="T62" fmla="*/ 101 w 470"/>
                <a:gd name="T63" fmla="*/ 162 h 320"/>
                <a:gd name="T64" fmla="*/ 94 w 470"/>
                <a:gd name="T65" fmla="*/ 143 h 320"/>
                <a:gd name="T66" fmla="*/ 97 w 470"/>
                <a:gd name="T67" fmla="*/ 124 h 320"/>
                <a:gd name="T68" fmla="*/ 93 w 470"/>
                <a:gd name="T69" fmla="*/ 106 h 320"/>
                <a:gd name="T70" fmla="*/ 84 w 470"/>
                <a:gd name="T71" fmla="*/ 91 h 320"/>
                <a:gd name="T72" fmla="*/ 90 w 470"/>
                <a:gd name="T73" fmla="*/ 67 h 320"/>
                <a:gd name="T74" fmla="*/ 107 w 470"/>
                <a:gd name="T75" fmla="*/ 52 h 320"/>
                <a:gd name="T76" fmla="*/ 105 w 470"/>
                <a:gd name="T77" fmla="*/ 29 h 320"/>
                <a:gd name="T78" fmla="*/ 88 w 470"/>
                <a:gd name="T79" fmla="*/ 0 h 32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70"/>
                <a:gd name="T121" fmla="*/ 0 h 320"/>
                <a:gd name="T122" fmla="*/ 470 w 470"/>
                <a:gd name="T123" fmla="*/ 320 h 32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70" h="320">
                  <a:moveTo>
                    <a:pt x="88" y="0"/>
                  </a:moveTo>
                  <a:lnTo>
                    <a:pt x="48" y="9"/>
                  </a:lnTo>
                  <a:lnTo>
                    <a:pt x="13" y="77"/>
                  </a:lnTo>
                  <a:lnTo>
                    <a:pt x="0" y="133"/>
                  </a:lnTo>
                  <a:lnTo>
                    <a:pt x="8" y="133"/>
                  </a:lnTo>
                  <a:lnTo>
                    <a:pt x="19" y="124"/>
                  </a:lnTo>
                  <a:lnTo>
                    <a:pt x="31" y="133"/>
                  </a:lnTo>
                  <a:lnTo>
                    <a:pt x="25" y="152"/>
                  </a:lnTo>
                  <a:lnTo>
                    <a:pt x="17" y="181"/>
                  </a:lnTo>
                  <a:lnTo>
                    <a:pt x="23" y="206"/>
                  </a:lnTo>
                  <a:lnTo>
                    <a:pt x="35" y="200"/>
                  </a:lnTo>
                  <a:lnTo>
                    <a:pt x="40" y="220"/>
                  </a:lnTo>
                  <a:lnTo>
                    <a:pt x="35" y="253"/>
                  </a:lnTo>
                  <a:lnTo>
                    <a:pt x="40" y="301"/>
                  </a:lnTo>
                  <a:lnTo>
                    <a:pt x="48" y="320"/>
                  </a:lnTo>
                  <a:lnTo>
                    <a:pt x="65" y="320"/>
                  </a:lnTo>
                  <a:lnTo>
                    <a:pt x="88" y="306"/>
                  </a:lnTo>
                  <a:lnTo>
                    <a:pt x="103" y="301"/>
                  </a:lnTo>
                  <a:lnTo>
                    <a:pt x="111" y="291"/>
                  </a:lnTo>
                  <a:lnTo>
                    <a:pt x="132" y="282"/>
                  </a:lnTo>
                  <a:lnTo>
                    <a:pt x="178" y="291"/>
                  </a:lnTo>
                  <a:lnTo>
                    <a:pt x="195" y="301"/>
                  </a:lnTo>
                  <a:lnTo>
                    <a:pt x="204" y="277"/>
                  </a:lnTo>
                  <a:lnTo>
                    <a:pt x="394" y="264"/>
                  </a:lnTo>
                  <a:lnTo>
                    <a:pt x="470" y="219"/>
                  </a:lnTo>
                  <a:lnTo>
                    <a:pt x="341" y="205"/>
                  </a:lnTo>
                  <a:lnTo>
                    <a:pt x="265" y="205"/>
                  </a:lnTo>
                  <a:lnTo>
                    <a:pt x="197" y="205"/>
                  </a:lnTo>
                  <a:lnTo>
                    <a:pt x="181" y="177"/>
                  </a:lnTo>
                  <a:lnTo>
                    <a:pt x="135" y="177"/>
                  </a:lnTo>
                  <a:lnTo>
                    <a:pt x="120" y="172"/>
                  </a:lnTo>
                  <a:lnTo>
                    <a:pt x="101" y="162"/>
                  </a:lnTo>
                  <a:lnTo>
                    <a:pt x="94" y="143"/>
                  </a:lnTo>
                  <a:lnTo>
                    <a:pt x="97" y="124"/>
                  </a:lnTo>
                  <a:lnTo>
                    <a:pt x="93" y="106"/>
                  </a:lnTo>
                  <a:lnTo>
                    <a:pt x="84" y="91"/>
                  </a:lnTo>
                  <a:lnTo>
                    <a:pt x="90" y="67"/>
                  </a:lnTo>
                  <a:lnTo>
                    <a:pt x="107" y="52"/>
                  </a:lnTo>
                  <a:lnTo>
                    <a:pt x="105" y="29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66" name="Rectangle 43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i="0">
                <a:solidFill>
                  <a:schemeClr val="tx2"/>
                </a:solidFill>
              </a:rPr>
              <a:t>Together</a:t>
            </a:r>
            <a:endParaRPr lang="en-CA" altLang="en-US" sz="4400" b="1" i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1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1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1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1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0" grpId="0" animBg="1"/>
      <p:bldP spid="4014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08238"/>
            <a:ext cx="2655888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1410" name="AutoShape 2"/>
          <p:cNvSpPr>
            <a:spLocks noChangeArrowheads="1"/>
          </p:cNvSpPr>
          <p:nvPr/>
        </p:nvSpPr>
        <p:spPr bwMode="auto">
          <a:xfrm>
            <a:off x="2590800" y="1219200"/>
            <a:ext cx="6248400" cy="1905000"/>
          </a:xfrm>
          <a:prstGeom prst="wedgeRoundRectCallout">
            <a:avLst>
              <a:gd name="adj1" fmla="val -63972"/>
              <a:gd name="adj2" fmla="val 32833"/>
              <a:gd name="adj3" fmla="val 1666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2400" i="0"/>
              <a:t>Office hours: </a:t>
            </a:r>
            <a:br>
              <a:rPr lang="en-CA" altLang="en-US" sz="2400" i="0"/>
            </a:br>
            <a:r>
              <a:rPr lang="en-CA" altLang="en-US" sz="2400" i="0"/>
              <a:t>Before/after class tend to be the best time.</a:t>
            </a:r>
            <a:br>
              <a:rPr lang="en-CA" altLang="en-US" sz="2400" i="0"/>
            </a:br>
            <a:r>
              <a:rPr lang="en-CA" altLang="en-US" sz="2400" i="0"/>
              <a:t>Longer or private questions, when requested, </a:t>
            </a:r>
            <a:br>
              <a:rPr lang="en-CA" altLang="en-US" sz="2400" i="0"/>
            </a:br>
            <a:r>
              <a:rPr lang="en-CA" altLang="en-US" sz="2400" i="0"/>
              <a:t>can be taken back to my office, CSB 3044. </a:t>
            </a:r>
            <a:br>
              <a:rPr lang="en-CA" altLang="en-US" sz="2400" i="0"/>
            </a:br>
            <a:endParaRPr lang="en-CA" altLang="en-US" sz="2400" i="0"/>
          </a:p>
        </p:txBody>
      </p:sp>
      <p:grpSp>
        <p:nvGrpSpPr>
          <p:cNvPr id="16388" name="Group 19"/>
          <p:cNvGrpSpPr>
            <a:grpSpLocks/>
          </p:cNvGrpSpPr>
          <p:nvPr/>
        </p:nvGrpSpPr>
        <p:grpSpPr bwMode="auto">
          <a:xfrm flipH="1">
            <a:off x="7483475" y="3114675"/>
            <a:ext cx="1660525" cy="3743325"/>
            <a:chOff x="864" y="465"/>
            <a:chExt cx="1046" cy="2358"/>
          </a:xfrm>
        </p:grpSpPr>
        <p:grpSp>
          <p:nvGrpSpPr>
            <p:cNvPr id="16390" name="Group 20"/>
            <p:cNvGrpSpPr>
              <a:grpSpLocks/>
            </p:cNvGrpSpPr>
            <p:nvPr/>
          </p:nvGrpSpPr>
          <p:grpSpPr bwMode="auto">
            <a:xfrm>
              <a:off x="864" y="465"/>
              <a:ext cx="1008" cy="2319"/>
              <a:chOff x="587" y="528"/>
              <a:chExt cx="1008" cy="2319"/>
            </a:xfrm>
          </p:grpSpPr>
          <p:grpSp>
            <p:nvGrpSpPr>
              <p:cNvPr id="16393" name="Group 21"/>
              <p:cNvGrpSpPr>
                <a:grpSpLocks/>
              </p:cNvGrpSpPr>
              <p:nvPr/>
            </p:nvGrpSpPr>
            <p:grpSpPr bwMode="auto">
              <a:xfrm>
                <a:off x="587" y="528"/>
                <a:ext cx="1008" cy="2319"/>
                <a:chOff x="587" y="528"/>
                <a:chExt cx="1008" cy="2319"/>
              </a:xfrm>
            </p:grpSpPr>
            <p:grpSp>
              <p:nvGrpSpPr>
                <p:cNvPr id="16395" name="Group 22"/>
                <p:cNvGrpSpPr>
                  <a:grpSpLocks/>
                </p:cNvGrpSpPr>
                <p:nvPr/>
              </p:nvGrpSpPr>
              <p:grpSpPr bwMode="auto">
                <a:xfrm>
                  <a:off x="587" y="528"/>
                  <a:ext cx="1008" cy="2319"/>
                  <a:chOff x="1151" y="1104"/>
                  <a:chExt cx="686" cy="1741"/>
                </a:xfrm>
              </p:grpSpPr>
              <p:sp>
                <p:nvSpPr>
                  <p:cNvPr id="16402" name="Freeform 23"/>
                  <p:cNvSpPr>
                    <a:spLocks/>
                  </p:cNvSpPr>
                  <p:nvPr/>
                </p:nvSpPr>
                <p:spPr bwMode="auto">
                  <a:xfrm flipH="1">
                    <a:off x="1321" y="1581"/>
                    <a:ext cx="304" cy="566"/>
                  </a:xfrm>
                  <a:custGeom>
                    <a:avLst/>
                    <a:gdLst>
                      <a:gd name="T0" fmla="*/ 7 w 304"/>
                      <a:gd name="T1" fmla="*/ 174 h 566"/>
                      <a:gd name="T2" fmla="*/ 18 w 304"/>
                      <a:gd name="T3" fmla="*/ 122 h 566"/>
                      <a:gd name="T4" fmla="*/ 42 w 304"/>
                      <a:gd name="T5" fmla="*/ 83 h 566"/>
                      <a:gd name="T6" fmla="*/ 81 w 304"/>
                      <a:gd name="T7" fmla="*/ 45 h 566"/>
                      <a:gd name="T8" fmla="*/ 148 w 304"/>
                      <a:gd name="T9" fmla="*/ 7 h 566"/>
                      <a:gd name="T10" fmla="*/ 205 w 304"/>
                      <a:gd name="T11" fmla="*/ 0 h 566"/>
                      <a:gd name="T12" fmla="*/ 255 w 304"/>
                      <a:gd name="T13" fmla="*/ 10 h 566"/>
                      <a:gd name="T14" fmla="*/ 290 w 304"/>
                      <a:gd name="T15" fmla="*/ 31 h 566"/>
                      <a:gd name="T16" fmla="*/ 304 w 304"/>
                      <a:gd name="T17" fmla="*/ 59 h 566"/>
                      <a:gd name="T18" fmla="*/ 304 w 304"/>
                      <a:gd name="T19" fmla="*/ 87 h 566"/>
                      <a:gd name="T20" fmla="*/ 290 w 304"/>
                      <a:gd name="T21" fmla="*/ 118 h 566"/>
                      <a:gd name="T22" fmla="*/ 262 w 304"/>
                      <a:gd name="T23" fmla="*/ 146 h 566"/>
                      <a:gd name="T24" fmla="*/ 223 w 304"/>
                      <a:gd name="T25" fmla="*/ 181 h 566"/>
                      <a:gd name="T26" fmla="*/ 201 w 304"/>
                      <a:gd name="T27" fmla="*/ 215 h 566"/>
                      <a:gd name="T28" fmla="*/ 194 w 304"/>
                      <a:gd name="T29" fmla="*/ 240 h 566"/>
                      <a:gd name="T30" fmla="*/ 194 w 304"/>
                      <a:gd name="T31" fmla="*/ 260 h 566"/>
                      <a:gd name="T32" fmla="*/ 205 w 304"/>
                      <a:gd name="T33" fmla="*/ 295 h 566"/>
                      <a:gd name="T34" fmla="*/ 230 w 304"/>
                      <a:gd name="T35" fmla="*/ 344 h 566"/>
                      <a:gd name="T36" fmla="*/ 247 w 304"/>
                      <a:gd name="T37" fmla="*/ 399 h 566"/>
                      <a:gd name="T38" fmla="*/ 251 w 304"/>
                      <a:gd name="T39" fmla="*/ 438 h 566"/>
                      <a:gd name="T40" fmla="*/ 244 w 304"/>
                      <a:gd name="T41" fmla="*/ 479 h 566"/>
                      <a:gd name="T42" fmla="*/ 233 w 304"/>
                      <a:gd name="T43" fmla="*/ 510 h 566"/>
                      <a:gd name="T44" fmla="*/ 201 w 304"/>
                      <a:gd name="T45" fmla="*/ 545 h 566"/>
                      <a:gd name="T46" fmla="*/ 173 w 304"/>
                      <a:gd name="T47" fmla="*/ 559 h 566"/>
                      <a:gd name="T48" fmla="*/ 141 w 304"/>
                      <a:gd name="T49" fmla="*/ 566 h 566"/>
                      <a:gd name="T50" fmla="*/ 113 w 304"/>
                      <a:gd name="T51" fmla="*/ 563 h 566"/>
                      <a:gd name="T52" fmla="*/ 92 w 304"/>
                      <a:gd name="T53" fmla="*/ 549 h 566"/>
                      <a:gd name="T54" fmla="*/ 67 w 304"/>
                      <a:gd name="T55" fmla="*/ 521 h 566"/>
                      <a:gd name="T56" fmla="*/ 42 w 304"/>
                      <a:gd name="T57" fmla="*/ 472 h 566"/>
                      <a:gd name="T58" fmla="*/ 14 w 304"/>
                      <a:gd name="T59" fmla="*/ 392 h 566"/>
                      <a:gd name="T60" fmla="*/ 4 w 304"/>
                      <a:gd name="T61" fmla="*/ 333 h 566"/>
                      <a:gd name="T62" fmla="*/ 0 w 304"/>
                      <a:gd name="T63" fmla="*/ 257 h 566"/>
                      <a:gd name="T64" fmla="*/ 0 w 304"/>
                      <a:gd name="T65" fmla="*/ 222 h 566"/>
                      <a:gd name="T66" fmla="*/ 7 w 304"/>
                      <a:gd name="T67" fmla="*/ 174 h 56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304"/>
                      <a:gd name="T103" fmla="*/ 0 h 566"/>
                      <a:gd name="T104" fmla="*/ 304 w 304"/>
                      <a:gd name="T105" fmla="*/ 566 h 566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304" h="566">
                        <a:moveTo>
                          <a:pt x="7" y="174"/>
                        </a:moveTo>
                        <a:lnTo>
                          <a:pt x="18" y="122"/>
                        </a:lnTo>
                        <a:lnTo>
                          <a:pt x="42" y="83"/>
                        </a:lnTo>
                        <a:lnTo>
                          <a:pt x="81" y="45"/>
                        </a:lnTo>
                        <a:lnTo>
                          <a:pt x="148" y="7"/>
                        </a:lnTo>
                        <a:lnTo>
                          <a:pt x="205" y="0"/>
                        </a:lnTo>
                        <a:lnTo>
                          <a:pt x="255" y="10"/>
                        </a:lnTo>
                        <a:lnTo>
                          <a:pt x="290" y="31"/>
                        </a:lnTo>
                        <a:lnTo>
                          <a:pt x="304" y="59"/>
                        </a:lnTo>
                        <a:lnTo>
                          <a:pt x="304" y="87"/>
                        </a:lnTo>
                        <a:lnTo>
                          <a:pt x="290" y="118"/>
                        </a:lnTo>
                        <a:lnTo>
                          <a:pt x="262" y="146"/>
                        </a:lnTo>
                        <a:lnTo>
                          <a:pt x="223" y="181"/>
                        </a:lnTo>
                        <a:lnTo>
                          <a:pt x="201" y="215"/>
                        </a:lnTo>
                        <a:lnTo>
                          <a:pt x="194" y="240"/>
                        </a:lnTo>
                        <a:lnTo>
                          <a:pt x="194" y="260"/>
                        </a:lnTo>
                        <a:lnTo>
                          <a:pt x="205" y="295"/>
                        </a:lnTo>
                        <a:lnTo>
                          <a:pt x="230" y="344"/>
                        </a:lnTo>
                        <a:lnTo>
                          <a:pt x="247" y="399"/>
                        </a:lnTo>
                        <a:lnTo>
                          <a:pt x="251" y="438"/>
                        </a:lnTo>
                        <a:lnTo>
                          <a:pt x="244" y="479"/>
                        </a:lnTo>
                        <a:lnTo>
                          <a:pt x="233" y="510"/>
                        </a:lnTo>
                        <a:lnTo>
                          <a:pt x="201" y="545"/>
                        </a:lnTo>
                        <a:lnTo>
                          <a:pt x="173" y="559"/>
                        </a:lnTo>
                        <a:lnTo>
                          <a:pt x="141" y="566"/>
                        </a:lnTo>
                        <a:lnTo>
                          <a:pt x="113" y="563"/>
                        </a:lnTo>
                        <a:lnTo>
                          <a:pt x="92" y="549"/>
                        </a:lnTo>
                        <a:lnTo>
                          <a:pt x="67" y="521"/>
                        </a:lnTo>
                        <a:lnTo>
                          <a:pt x="42" y="472"/>
                        </a:lnTo>
                        <a:lnTo>
                          <a:pt x="14" y="392"/>
                        </a:lnTo>
                        <a:lnTo>
                          <a:pt x="4" y="333"/>
                        </a:lnTo>
                        <a:lnTo>
                          <a:pt x="0" y="257"/>
                        </a:lnTo>
                        <a:lnTo>
                          <a:pt x="0" y="222"/>
                        </a:lnTo>
                        <a:lnTo>
                          <a:pt x="7" y="17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03" name="Freeform 24"/>
                  <p:cNvSpPr>
                    <a:spLocks/>
                  </p:cNvSpPr>
                  <p:nvPr/>
                </p:nvSpPr>
                <p:spPr bwMode="auto">
                  <a:xfrm flipH="1">
                    <a:off x="1151" y="1619"/>
                    <a:ext cx="249" cy="572"/>
                  </a:xfrm>
                  <a:custGeom>
                    <a:avLst/>
                    <a:gdLst>
                      <a:gd name="T0" fmla="*/ 25 w 249"/>
                      <a:gd name="T1" fmla="*/ 65 h 572"/>
                      <a:gd name="T2" fmla="*/ 7 w 249"/>
                      <a:gd name="T3" fmla="*/ 44 h 572"/>
                      <a:gd name="T4" fmla="*/ 0 w 249"/>
                      <a:gd name="T5" fmla="*/ 27 h 572"/>
                      <a:gd name="T6" fmla="*/ 11 w 249"/>
                      <a:gd name="T7" fmla="*/ 7 h 572"/>
                      <a:gd name="T8" fmla="*/ 28 w 249"/>
                      <a:gd name="T9" fmla="*/ 0 h 572"/>
                      <a:gd name="T10" fmla="*/ 60 w 249"/>
                      <a:gd name="T11" fmla="*/ 0 h 572"/>
                      <a:gd name="T12" fmla="*/ 96 w 249"/>
                      <a:gd name="T13" fmla="*/ 24 h 572"/>
                      <a:gd name="T14" fmla="*/ 132 w 249"/>
                      <a:gd name="T15" fmla="*/ 61 h 572"/>
                      <a:gd name="T16" fmla="*/ 192 w 249"/>
                      <a:gd name="T17" fmla="*/ 140 h 572"/>
                      <a:gd name="T18" fmla="*/ 231 w 249"/>
                      <a:gd name="T19" fmla="*/ 204 h 572"/>
                      <a:gd name="T20" fmla="*/ 249 w 249"/>
                      <a:gd name="T21" fmla="*/ 255 h 572"/>
                      <a:gd name="T22" fmla="*/ 245 w 249"/>
                      <a:gd name="T23" fmla="*/ 283 h 572"/>
                      <a:gd name="T24" fmla="*/ 224 w 249"/>
                      <a:gd name="T25" fmla="*/ 320 h 572"/>
                      <a:gd name="T26" fmla="*/ 181 w 249"/>
                      <a:gd name="T27" fmla="*/ 347 h 572"/>
                      <a:gd name="T28" fmla="*/ 110 w 249"/>
                      <a:gd name="T29" fmla="*/ 371 h 572"/>
                      <a:gd name="T30" fmla="*/ 75 w 249"/>
                      <a:gd name="T31" fmla="*/ 395 h 572"/>
                      <a:gd name="T32" fmla="*/ 60 w 249"/>
                      <a:gd name="T33" fmla="*/ 415 h 572"/>
                      <a:gd name="T34" fmla="*/ 68 w 249"/>
                      <a:gd name="T35" fmla="*/ 436 h 572"/>
                      <a:gd name="T36" fmla="*/ 107 w 249"/>
                      <a:gd name="T37" fmla="*/ 456 h 572"/>
                      <a:gd name="T38" fmla="*/ 139 w 249"/>
                      <a:gd name="T39" fmla="*/ 497 h 572"/>
                      <a:gd name="T40" fmla="*/ 153 w 249"/>
                      <a:gd name="T41" fmla="*/ 538 h 572"/>
                      <a:gd name="T42" fmla="*/ 149 w 249"/>
                      <a:gd name="T43" fmla="*/ 558 h 572"/>
                      <a:gd name="T44" fmla="*/ 117 w 249"/>
                      <a:gd name="T45" fmla="*/ 572 h 572"/>
                      <a:gd name="T46" fmla="*/ 107 w 249"/>
                      <a:gd name="T47" fmla="*/ 572 h 572"/>
                      <a:gd name="T48" fmla="*/ 92 w 249"/>
                      <a:gd name="T49" fmla="*/ 535 h 572"/>
                      <a:gd name="T50" fmla="*/ 85 w 249"/>
                      <a:gd name="T51" fmla="*/ 494 h 572"/>
                      <a:gd name="T52" fmla="*/ 64 w 249"/>
                      <a:gd name="T53" fmla="*/ 463 h 572"/>
                      <a:gd name="T54" fmla="*/ 32 w 249"/>
                      <a:gd name="T55" fmla="*/ 446 h 572"/>
                      <a:gd name="T56" fmla="*/ 21 w 249"/>
                      <a:gd name="T57" fmla="*/ 426 h 572"/>
                      <a:gd name="T58" fmla="*/ 25 w 249"/>
                      <a:gd name="T59" fmla="*/ 405 h 572"/>
                      <a:gd name="T60" fmla="*/ 53 w 249"/>
                      <a:gd name="T61" fmla="*/ 371 h 572"/>
                      <a:gd name="T62" fmla="*/ 107 w 249"/>
                      <a:gd name="T63" fmla="*/ 351 h 572"/>
                      <a:gd name="T64" fmla="*/ 157 w 249"/>
                      <a:gd name="T65" fmla="*/ 320 h 572"/>
                      <a:gd name="T66" fmla="*/ 196 w 249"/>
                      <a:gd name="T67" fmla="*/ 286 h 572"/>
                      <a:gd name="T68" fmla="*/ 210 w 249"/>
                      <a:gd name="T69" fmla="*/ 252 h 572"/>
                      <a:gd name="T70" fmla="*/ 206 w 249"/>
                      <a:gd name="T71" fmla="*/ 238 h 572"/>
                      <a:gd name="T72" fmla="*/ 189 w 249"/>
                      <a:gd name="T73" fmla="*/ 208 h 572"/>
                      <a:gd name="T74" fmla="*/ 157 w 249"/>
                      <a:gd name="T75" fmla="*/ 163 h 572"/>
                      <a:gd name="T76" fmla="*/ 121 w 249"/>
                      <a:gd name="T77" fmla="*/ 136 h 572"/>
                      <a:gd name="T78" fmla="*/ 82 w 249"/>
                      <a:gd name="T79" fmla="*/ 106 h 572"/>
                      <a:gd name="T80" fmla="*/ 53 w 249"/>
                      <a:gd name="T81" fmla="*/ 89 h 572"/>
                      <a:gd name="T82" fmla="*/ 25 w 249"/>
                      <a:gd name="T83" fmla="*/ 65 h 572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249"/>
                      <a:gd name="T127" fmla="*/ 0 h 572"/>
                      <a:gd name="T128" fmla="*/ 249 w 249"/>
                      <a:gd name="T129" fmla="*/ 572 h 572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249" h="572">
                        <a:moveTo>
                          <a:pt x="25" y="65"/>
                        </a:moveTo>
                        <a:lnTo>
                          <a:pt x="7" y="44"/>
                        </a:lnTo>
                        <a:lnTo>
                          <a:pt x="0" y="27"/>
                        </a:lnTo>
                        <a:lnTo>
                          <a:pt x="11" y="7"/>
                        </a:lnTo>
                        <a:lnTo>
                          <a:pt x="28" y="0"/>
                        </a:lnTo>
                        <a:lnTo>
                          <a:pt x="60" y="0"/>
                        </a:lnTo>
                        <a:lnTo>
                          <a:pt x="96" y="24"/>
                        </a:lnTo>
                        <a:lnTo>
                          <a:pt x="132" y="61"/>
                        </a:lnTo>
                        <a:lnTo>
                          <a:pt x="192" y="140"/>
                        </a:lnTo>
                        <a:lnTo>
                          <a:pt x="231" y="204"/>
                        </a:lnTo>
                        <a:lnTo>
                          <a:pt x="249" y="255"/>
                        </a:lnTo>
                        <a:lnTo>
                          <a:pt x="245" y="283"/>
                        </a:lnTo>
                        <a:lnTo>
                          <a:pt x="224" y="320"/>
                        </a:lnTo>
                        <a:lnTo>
                          <a:pt x="181" y="347"/>
                        </a:lnTo>
                        <a:lnTo>
                          <a:pt x="110" y="371"/>
                        </a:lnTo>
                        <a:lnTo>
                          <a:pt x="75" y="395"/>
                        </a:lnTo>
                        <a:lnTo>
                          <a:pt x="60" y="415"/>
                        </a:lnTo>
                        <a:lnTo>
                          <a:pt x="68" y="436"/>
                        </a:lnTo>
                        <a:lnTo>
                          <a:pt x="107" y="456"/>
                        </a:lnTo>
                        <a:lnTo>
                          <a:pt x="139" y="497"/>
                        </a:lnTo>
                        <a:lnTo>
                          <a:pt x="153" y="538"/>
                        </a:lnTo>
                        <a:lnTo>
                          <a:pt x="149" y="558"/>
                        </a:lnTo>
                        <a:lnTo>
                          <a:pt x="117" y="572"/>
                        </a:lnTo>
                        <a:lnTo>
                          <a:pt x="107" y="572"/>
                        </a:lnTo>
                        <a:lnTo>
                          <a:pt x="92" y="535"/>
                        </a:lnTo>
                        <a:lnTo>
                          <a:pt x="85" y="494"/>
                        </a:lnTo>
                        <a:lnTo>
                          <a:pt x="64" y="463"/>
                        </a:lnTo>
                        <a:lnTo>
                          <a:pt x="32" y="446"/>
                        </a:lnTo>
                        <a:lnTo>
                          <a:pt x="21" y="426"/>
                        </a:lnTo>
                        <a:lnTo>
                          <a:pt x="25" y="405"/>
                        </a:lnTo>
                        <a:lnTo>
                          <a:pt x="53" y="371"/>
                        </a:lnTo>
                        <a:lnTo>
                          <a:pt x="107" y="351"/>
                        </a:lnTo>
                        <a:lnTo>
                          <a:pt x="157" y="320"/>
                        </a:lnTo>
                        <a:lnTo>
                          <a:pt x="196" y="286"/>
                        </a:lnTo>
                        <a:lnTo>
                          <a:pt x="210" y="252"/>
                        </a:lnTo>
                        <a:lnTo>
                          <a:pt x="206" y="238"/>
                        </a:lnTo>
                        <a:lnTo>
                          <a:pt x="189" y="208"/>
                        </a:lnTo>
                        <a:lnTo>
                          <a:pt x="157" y="163"/>
                        </a:lnTo>
                        <a:lnTo>
                          <a:pt x="121" y="136"/>
                        </a:lnTo>
                        <a:lnTo>
                          <a:pt x="82" y="106"/>
                        </a:lnTo>
                        <a:lnTo>
                          <a:pt x="53" y="89"/>
                        </a:lnTo>
                        <a:lnTo>
                          <a:pt x="25" y="6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04" name="Freeform 25"/>
                  <p:cNvSpPr>
                    <a:spLocks/>
                  </p:cNvSpPr>
                  <p:nvPr/>
                </p:nvSpPr>
                <p:spPr bwMode="auto">
                  <a:xfrm flipH="1">
                    <a:off x="1447" y="1581"/>
                    <a:ext cx="362" cy="499"/>
                  </a:xfrm>
                  <a:custGeom>
                    <a:avLst/>
                    <a:gdLst>
                      <a:gd name="T0" fmla="*/ 151 w 362"/>
                      <a:gd name="T1" fmla="*/ 35 h 499"/>
                      <a:gd name="T2" fmla="*/ 221 w 362"/>
                      <a:gd name="T3" fmla="*/ 0 h 499"/>
                      <a:gd name="T4" fmla="*/ 281 w 362"/>
                      <a:gd name="T5" fmla="*/ 0 h 499"/>
                      <a:gd name="T6" fmla="*/ 344 w 362"/>
                      <a:gd name="T7" fmla="*/ 14 h 499"/>
                      <a:gd name="T8" fmla="*/ 362 w 362"/>
                      <a:gd name="T9" fmla="*/ 35 h 499"/>
                      <a:gd name="T10" fmla="*/ 351 w 362"/>
                      <a:gd name="T11" fmla="*/ 59 h 499"/>
                      <a:gd name="T12" fmla="*/ 334 w 362"/>
                      <a:gd name="T13" fmla="*/ 91 h 499"/>
                      <a:gd name="T14" fmla="*/ 302 w 362"/>
                      <a:gd name="T15" fmla="*/ 87 h 499"/>
                      <a:gd name="T16" fmla="*/ 274 w 362"/>
                      <a:gd name="T17" fmla="*/ 77 h 499"/>
                      <a:gd name="T18" fmla="*/ 253 w 362"/>
                      <a:gd name="T19" fmla="*/ 63 h 499"/>
                      <a:gd name="T20" fmla="*/ 232 w 362"/>
                      <a:gd name="T21" fmla="*/ 59 h 499"/>
                      <a:gd name="T22" fmla="*/ 193 w 362"/>
                      <a:gd name="T23" fmla="*/ 70 h 499"/>
                      <a:gd name="T24" fmla="*/ 137 w 362"/>
                      <a:gd name="T25" fmla="*/ 94 h 499"/>
                      <a:gd name="T26" fmla="*/ 91 w 362"/>
                      <a:gd name="T27" fmla="*/ 136 h 499"/>
                      <a:gd name="T28" fmla="*/ 70 w 362"/>
                      <a:gd name="T29" fmla="*/ 164 h 499"/>
                      <a:gd name="T30" fmla="*/ 60 w 362"/>
                      <a:gd name="T31" fmla="*/ 185 h 499"/>
                      <a:gd name="T32" fmla="*/ 60 w 362"/>
                      <a:gd name="T33" fmla="*/ 202 h 499"/>
                      <a:gd name="T34" fmla="*/ 74 w 362"/>
                      <a:gd name="T35" fmla="*/ 220 h 499"/>
                      <a:gd name="T36" fmla="*/ 116 w 362"/>
                      <a:gd name="T37" fmla="*/ 248 h 499"/>
                      <a:gd name="T38" fmla="*/ 155 w 362"/>
                      <a:gd name="T39" fmla="*/ 286 h 499"/>
                      <a:gd name="T40" fmla="*/ 179 w 362"/>
                      <a:gd name="T41" fmla="*/ 325 h 499"/>
                      <a:gd name="T42" fmla="*/ 193 w 362"/>
                      <a:gd name="T43" fmla="*/ 352 h 499"/>
                      <a:gd name="T44" fmla="*/ 186 w 362"/>
                      <a:gd name="T45" fmla="*/ 370 h 499"/>
                      <a:gd name="T46" fmla="*/ 169 w 362"/>
                      <a:gd name="T47" fmla="*/ 387 h 499"/>
                      <a:gd name="T48" fmla="*/ 134 w 362"/>
                      <a:gd name="T49" fmla="*/ 398 h 499"/>
                      <a:gd name="T50" fmla="*/ 95 w 362"/>
                      <a:gd name="T51" fmla="*/ 412 h 499"/>
                      <a:gd name="T52" fmla="*/ 77 w 362"/>
                      <a:gd name="T53" fmla="*/ 433 h 499"/>
                      <a:gd name="T54" fmla="*/ 81 w 362"/>
                      <a:gd name="T55" fmla="*/ 468 h 499"/>
                      <a:gd name="T56" fmla="*/ 53 w 362"/>
                      <a:gd name="T57" fmla="*/ 499 h 499"/>
                      <a:gd name="T58" fmla="*/ 39 w 362"/>
                      <a:gd name="T59" fmla="*/ 489 h 499"/>
                      <a:gd name="T60" fmla="*/ 42 w 362"/>
                      <a:gd name="T61" fmla="*/ 429 h 499"/>
                      <a:gd name="T62" fmla="*/ 67 w 362"/>
                      <a:gd name="T63" fmla="*/ 398 h 499"/>
                      <a:gd name="T64" fmla="*/ 102 w 362"/>
                      <a:gd name="T65" fmla="*/ 373 h 499"/>
                      <a:gd name="T66" fmla="*/ 137 w 362"/>
                      <a:gd name="T67" fmla="*/ 359 h 499"/>
                      <a:gd name="T68" fmla="*/ 155 w 362"/>
                      <a:gd name="T69" fmla="*/ 352 h 499"/>
                      <a:gd name="T70" fmla="*/ 158 w 362"/>
                      <a:gd name="T71" fmla="*/ 342 h 499"/>
                      <a:gd name="T72" fmla="*/ 148 w 362"/>
                      <a:gd name="T73" fmla="*/ 325 h 499"/>
                      <a:gd name="T74" fmla="*/ 112 w 362"/>
                      <a:gd name="T75" fmla="*/ 290 h 499"/>
                      <a:gd name="T76" fmla="*/ 70 w 362"/>
                      <a:gd name="T77" fmla="*/ 262 h 499"/>
                      <a:gd name="T78" fmla="*/ 35 w 362"/>
                      <a:gd name="T79" fmla="*/ 241 h 499"/>
                      <a:gd name="T80" fmla="*/ 7 w 362"/>
                      <a:gd name="T81" fmla="*/ 220 h 499"/>
                      <a:gd name="T82" fmla="*/ 0 w 362"/>
                      <a:gd name="T83" fmla="*/ 195 h 499"/>
                      <a:gd name="T84" fmla="*/ 18 w 362"/>
                      <a:gd name="T85" fmla="*/ 157 h 499"/>
                      <a:gd name="T86" fmla="*/ 56 w 362"/>
                      <a:gd name="T87" fmla="*/ 108 h 499"/>
                      <a:gd name="T88" fmla="*/ 95 w 362"/>
                      <a:gd name="T89" fmla="*/ 70 h 499"/>
                      <a:gd name="T90" fmla="*/ 123 w 362"/>
                      <a:gd name="T91" fmla="*/ 52 h 499"/>
                      <a:gd name="T92" fmla="*/ 151 w 362"/>
                      <a:gd name="T93" fmla="*/ 35 h 499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362"/>
                      <a:gd name="T142" fmla="*/ 0 h 499"/>
                      <a:gd name="T143" fmla="*/ 362 w 362"/>
                      <a:gd name="T144" fmla="*/ 499 h 499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362" h="499">
                        <a:moveTo>
                          <a:pt x="151" y="35"/>
                        </a:moveTo>
                        <a:lnTo>
                          <a:pt x="221" y="0"/>
                        </a:lnTo>
                        <a:lnTo>
                          <a:pt x="281" y="0"/>
                        </a:lnTo>
                        <a:lnTo>
                          <a:pt x="344" y="14"/>
                        </a:lnTo>
                        <a:lnTo>
                          <a:pt x="362" y="35"/>
                        </a:lnTo>
                        <a:lnTo>
                          <a:pt x="351" y="59"/>
                        </a:lnTo>
                        <a:lnTo>
                          <a:pt x="334" y="91"/>
                        </a:lnTo>
                        <a:lnTo>
                          <a:pt x="302" y="87"/>
                        </a:lnTo>
                        <a:lnTo>
                          <a:pt x="274" y="77"/>
                        </a:lnTo>
                        <a:lnTo>
                          <a:pt x="253" y="63"/>
                        </a:lnTo>
                        <a:lnTo>
                          <a:pt x="232" y="59"/>
                        </a:lnTo>
                        <a:lnTo>
                          <a:pt x="193" y="70"/>
                        </a:lnTo>
                        <a:lnTo>
                          <a:pt x="137" y="94"/>
                        </a:lnTo>
                        <a:lnTo>
                          <a:pt x="91" y="136"/>
                        </a:lnTo>
                        <a:lnTo>
                          <a:pt x="70" y="164"/>
                        </a:lnTo>
                        <a:lnTo>
                          <a:pt x="60" y="185"/>
                        </a:lnTo>
                        <a:lnTo>
                          <a:pt x="60" y="202"/>
                        </a:lnTo>
                        <a:lnTo>
                          <a:pt x="74" y="220"/>
                        </a:lnTo>
                        <a:lnTo>
                          <a:pt x="116" y="248"/>
                        </a:lnTo>
                        <a:lnTo>
                          <a:pt x="155" y="286"/>
                        </a:lnTo>
                        <a:lnTo>
                          <a:pt x="179" y="325"/>
                        </a:lnTo>
                        <a:lnTo>
                          <a:pt x="193" y="352"/>
                        </a:lnTo>
                        <a:lnTo>
                          <a:pt x="186" y="370"/>
                        </a:lnTo>
                        <a:lnTo>
                          <a:pt x="169" y="387"/>
                        </a:lnTo>
                        <a:lnTo>
                          <a:pt x="134" y="398"/>
                        </a:lnTo>
                        <a:lnTo>
                          <a:pt x="95" y="412"/>
                        </a:lnTo>
                        <a:lnTo>
                          <a:pt x="77" y="433"/>
                        </a:lnTo>
                        <a:lnTo>
                          <a:pt x="81" y="468"/>
                        </a:lnTo>
                        <a:lnTo>
                          <a:pt x="53" y="499"/>
                        </a:lnTo>
                        <a:lnTo>
                          <a:pt x="39" y="489"/>
                        </a:lnTo>
                        <a:lnTo>
                          <a:pt x="42" y="429"/>
                        </a:lnTo>
                        <a:lnTo>
                          <a:pt x="67" y="398"/>
                        </a:lnTo>
                        <a:lnTo>
                          <a:pt x="102" y="373"/>
                        </a:lnTo>
                        <a:lnTo>
                          <a:pt x="137" y="359"/>
                        </a:lnTo>
                        <a:lnTo>
                          <a:pt x="155" y="352"/>
                        </a:lnTo>
                        <a:lnTo>
                          <a:pt x="158" y="342"/>
                        </a:lnTo>
                        <a:lnTo>
                          <a:pt x="148" y="325"/>
                        </a:lnTo>
                        <a:lnTo>
                          <a:pt x="112" y="290"/>
                        </a:lnTo>
                        <a:lnTo>
                          <a:pt x="70" y="262"/>
                        </a:lnTo>
                        <a:lnTo>
                          <a:pt x="35" y="241"/>
                        </a:lnTo>
                        <a:lnTo>
                          <a:pt x="7" y="220"/>
                        </a:lnTo>
                        <a:lnTo>
                          <a:pt x="0" y="195"/>
                        </a:lnTo>
                        <a:lnTo>
                          <a:pt x="18" y="157"/>
                        </a:lnTo>
                        <a:lnTo>
                          <a:pt x="56" y="108"/>
                        </a:lnTo>
                        <a:lnTo>
                          <a:pt x="95" y="70"/>
                        </a:lnTo>
                        <a:lnTo>
                          <a:pt x="123" y="52"/>
                        </a:lnTo>
                        <a:lnTo>
                          <a:pt x="151" y="3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05" name="Freeform 26"/>
                  <p:cNvSpPr>
                    <a:spLocks/>
                  </p:cNvSpPr>
                  <p:nvPr/>
                </p:nvSpPr>
                <p:spPr bwMode="auto">
                  <a:xfrm flipH="1">
                    <a:off x="1376" y="2005"/>
                    <a:ext cx="229" cy="840"/>
                  </a:xfrm>
                  <a:custGeom>
                    <a:avLst/>
                    <a:gdLst>
                      <a:gd name="T0" fmla="*/ 132 w 229"/>
                      <a:gd name="T1" fmla="*/ 69 h 840"/>
                      <a:gd name="T2" fmla="*/ 136 w 229"/>
                      <a:gd name="T3" fmla="*/ 21 h 840"/>
                      <a:gd name="T4" fmla="*/ 168 w 229"/>
                      <a:gd name="T5" fmla="*/ 0 h 840"/>
                      <a:gd name="T6" fmla="*/ 204 w 229"/>
                      <a:gd name="T7" fmla="*/ 3 h 840"/>
                      <a:gd name="T8" fmla="*/ 225 w 229"/>
                      <a:gd name="T9" fmla="*/ 21 h 840"/>
                      <a:gd name="T10" fmla="*/ 229 w 229"/>
                      <a:gd name="T11" fmla="*/ 90 h 840"/>
                      <a:gd name="T12" fmla="*/ 218 w 229"/>
                      <a:gd name="T13" fmla="*/ 266 h 840"/>
                      <a:gd name="T14" fmla="*/ 204 w 229"/>
                      <a:gd name="T15" fmla="*/ 373 h 840"/>
                      <a:gd name="T16" fmla="*/ 222 w 229"/>
                      <a:gd name="T17" fmla="*/ 460 h 840"/>
                      <a:gd name="T18" fmla="*/ 225 w 229"/>
                      <a:gd name="T19" fmla="*/ 546 h 840"/>
                      <a:gd name="T20" fmla="*/ 215 w 229"/>
                      <a:gd name="T21" fmla="*/ 633 h 840"/>
                      <a:gd name="T22" fmla="*/ 197 w 229"/>
                      <a:gd name="T23" fmla="*/ 743 h 840"/>
                      <a:gd name="T24" fmla="*/ 204 w 229"/>
                      <a:gd name="T25" fmla="*/ 802 h 840"/>
                      <a:gd name="T26" fmla="*/ 186 w 229"/>
                      <a:gd name="T27" fmla="*/ 812 h 840"/>
                      <a:gd name="T28" fmla="*/ 72 w 229"/>
                      <a:gd name="T29" fmla="*/ 833 h 840"/>
                      <a:gd name="T30" fmla="*/ 43 w 229"/>
                      <a:gd name="T31" fmla="*/ 840 h 840"/>
                      <a:gd name="T32" fmla="*/ 0 w 229"/>
                      <a:gd name="T33" fmla="*/ 816 h 840"/>
                      <a:gd name="T34" fmla="*/ 0 w 229"/>
                      <a:gd name="T35" fmla="*/ 802 h 840"/>
                      <a:gd name="T36" fmla="*/ 125 w 229"/>
                      <a:gd name="T37" fmla="*/ 795 h 840"/>
                      <a:gd name="T38" fmla="*/ 168 w 229"/>
                      <a:gd name="T39" fmla="*/ 778 h 840"/>
                      <a:gd name="T40" fmla="*/ 172 w 229"/>
                      <a:gd name="T41" fmla="*/ 740 h 840"/>
                      <a:gd name="T42" fmla="*/ 175 w 229"/>
                      <a:gd name="T43" fmla="*/ 622 h 840"/>
                      <a:gd name="T44" fmla="*/ 165 w 229"/>
                      <a:gd name="T45" fmla="*/ 525 h 840"/>
                      <a:gd name="T46" fmla="*/ 154 w 229"/>
                      <a:gd name="T47" fmla="*/ 408 h 840"/>
                      <a:gd name="T48" fmla="*/ 157 w 229"/>
                      <a:gd name="T49" fmla="*/ 335 h 840"/>
                      <a:gd name="T50" fmla="*/ 165 w 229"/>
                      <a:gd name="T51" fmla="*/ 242 h 840"/>
                      <a:gd name="T52" fmla="*/ 147 w 229"/>
                      <a:gd name="T53" fmla="*/ 152 h 840"/>
                      <a:gd name="T54" fmla="*/ 132 w 229"/>
                      <a:gd name="T55" fmla="*/ 69 h 840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229"/>
                      <a:gd name="T85" fmla="*/ 0 h 840"/>
                      <a:gd name="T86" fmla="*/ 229 w 229"/>
                      <a:gd name="T87" fmla="*/ 840 h 840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229" h="840">
                        <a:moveTo>
                          <a:pt x="132" y="69"/>
                        </a:moveTo>
                        <a:lnTo>
                          <a:pt x="136" y="21"/>
                        </a:lnTo>
                        <a:lnTo>
                          <a:pt x="168" y="0"/>
                        </a:lnTo>
                        <a:lnTo>
                          <a:pt x="204" y="3"/>
                        </a:lnTo>
                        <a:lnTo>
                          <a:pt x="225" y="21"/>
                        </a:lnTo>
                        <a:lnTo>
                          <a:pt x="229" y="90"/>
                        </a:lnTo>
                        <a:lnTo>
                          <a:pt x="218" y="266"/>
                        </a:lnTo>
                        <a:lnTo>
                          <a:pt x="204" y="373"/>
                        </a:lnTo>
                        <a:lnTo>
                          <a:pt x="222" y="460"/>
                        </a:lnTo>
                        <a:lnTo>
                          <a:pt x="225" y="546"/>
                        </a:lnTo>
                        <a:lnTo>
                          <a:pt x="215" y="633"/>
                        </a:lnTo>
                        <a:lnTo>
                          <a:pt x="197" y="743"/>
                        </a:lnTo>
                        <a:lnTo>
                          <a:pt x="204" y="802"/>
                        </a:lnTo>
                        <a:lnTo>
                          <a:pt x="186" y="812"/>
                        </a:lnTo>
                        <a:lnTo>
                          <a:pt x="72" y="833"/>
                        </a:lnTo>
                        <a:lnTo>
                          <a:pt x="43" y="840"/>
                        </a:lnTo>
                        <a:lnTo>
                          <a:pt x="0" y="816"/>
                        </a:lnTo>
                        <a:lnTo>
                          <a:pt x="0" y="802"/>
                        </a:lnTo>
                        <a:lnTo>
                          <a:pt x="125" y="795"/>
                        </a:lnTo>
                        <a:lnTo>
                          <a:pt x="168" y="778"/>
                        </a:lnTo>
                        <a:lnTo>
                          <a:pt x="172" y="740"/>
                        </a:lnTo>
                        <a:lnTo>
                          <a:pt x="175" y="622"/>
                        </a:lnTo>
                        <a:lnTo>
                          <a:pt x="165" y="525"/>
                        </a:lnTo>
                        <a:lnTo>
                          <a:pt x="154" y="408"/>
                        </a:lnTo>
                        <a:lnTo>
                          <a:pt x="157" y="335"/>
                        </a:lnTo>
                        <a:lnTo>
                          <a:pt x="165" y="242"/>
                        </a:lnTo>
                        <a:lnTo>
                          <a:pt x="147" y="152"/>
                        </a:lnTo>
                        <a:lnTo>
                          <a:pt x="132" y="6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06" name="Freeform 27"/>
                  <p:cNvSpPr>
                    <a:spLocks/>
                  </p:cNvSpPr>
                  <p:nvPr/>
                </p:nvSpPr>
                <p:spPr bwMode="auto">
                  <a:xfrm flipH="1">
                    <a:off x="1390" y="2033"/>
                    <a:ext cx="447" cy="658"/>
                  </a:xfrm>
                  <a:custGeom>
                    <a:avLst/>
                    <a:gdLst>
                      <a:gd name="T0" fmla="*/ 212 w 447"/>
                      <a:gd name="T1" fmla="*/ 268 h 658"/>
                      <a:gd name="T2" fmla="*/ 212 w 447"/>
                      <a:gd name="T3" fmla="*/ 233 h 658"/>
                      <a:gd name="T4" fmla="*/ 230 w 447"/>
                      <a:gd name="T5" fmla="*/ 174 h 658"/>
                      <a:gd name="T6" fmla="*/ 284 w 447"/>
                      <a:gd name="T7" fmla="*/ 80 h 658"/>
                      <a:gd name="T8" fmla="*/ 370 w 447"/>
                      <a:gd name="T9" fmla="*/ 0 h 658"/>
                      <a:gd name="T10" fmla="*/ 424 w 447"/>
                      <a:gd name="T11" fmla="*/ 0 h 658"/>
                      <a:gd name="T12" fmla="*/ 447 w 447"/>
                      <a:gd name="T13" fmla="*/ 38 h 658"/>
                      <a:gd name="T14" fmla="*/ 415 w 447"/>
                      <a:gd name="T15" fmla="*/ 91 h 658"/>
                      <a:gd name="T16" fmla="*/ 348 w 447"/>
                      <a:gd name="T17" fmla="*/ 129 h 658"/>
                      <a:gd name="T18" fmla="*/ 307 w 447"/>
                      <a:gd name="T19" fmla="*/ 167 h 658"/>
                      <a:gd name="T20" fmla="*/ 266 w 447"/>
                      <a:gd name="T21" fmla="*/ 223 h 658"/>
                      <a:gd name="T22" fmla="*/ 257 w 447"/>
                      <a:gd name="T23" fmla="*/ 261 h 658"/>
                      <a:gd name="T24" fmla="*/ 262 w 447"/>
                      <a:gd name="T25" fmla="*/ 303 h 658"/>
                      <a:gd name="T26" fmla="*/ 284 w 447"/>
                      <a:gd name="T27" fmla="*/ 373 h 658"/>
                      <a:gd name="T28" fmla="*/ 289 w 447"/>
                      <a:gd name="T29" fmla="*/ 449 h 658"/>
                      <a:gd name="T30" fmla="*/ 280 w 447"/>
                      <a:gd name="T31" fmla="*/ 547 h 658"/>
                      <a:gd name="T32" fmla="*/ 257 w 447"/>
                      <a:gd name="T33" fmla="*/ 616 h 658"/>
                      <a:gd name="T34" fmla="*/ 217 w 447"/>
                      <a:gd name="T35" fmla="*/ 658 h 658"/>
                      <a:gd name="T36" fmla="*/ 190 w 447"/>
                      <a:gd name="T37" fmla="*/ 658 h 658"/>
                      <a:gd name="T38" fmla="*/ 104 w 447"/>
                      <a:gd name="T39" fmla="*/ 637 h 658"/>
                      <a:gd name="T40" fmla="*/ 27 w 447"/>
                      <a:gd name="T41" fmla="*/ 634 h 658"/>
                      <a:gd name="T42" fmla="*/ 0 w 447"/>
                      <a:gd name="T43" fmla="*/ 620 h 658"/>
                      <a:gd name="T44" fmla="*/ 50 w 447"/>
                      <a:gd name="T45" fmla="*/ 606 h 658"/>
                      <a:gd name="T46" fmla="*/ 131 w 447"/>
                      <a:gd name="T47" fmla="*/ 609 h 658"/>
                      <a:gd name="T48" fmla="*/ 181 w 447"/>
                      <a:gd name="T49" fmla="*/ 623 h 658"/>
                      <a:gd name="T50" fmla="*/ 212 w 447"/>
                      <a:gd name="T51" fmla="*/ 613 h 658"/>
                      <a:gd name="T52" fmla="*/ 244 w 447"/>
                      <a:gd name="T53" fmla="*/ 557 h 658"/>
                      <a:gd name="T54" fmla="*/ 248 w 447"/>
                      <a:gd name="T55" fmla="*/ 477 h 658"/>
                      <a:gd name="T56" fmla="*/ 239 w 447"/>
                      <a:gd name="T57" fmla="*/ 404 h 658"/>
                      <a:gd name="T58" fmla="*/ 212 w 447"/>
                      <a:gd name="T59" fmla="*/ 317 h 658"/>
                      <a:gd name="T60" fmla="*/ 212 w 447"/>
                      <a:gd name="T61" fmla="*/ 268 h 658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447"/>
                      <a:gd name="T94" fmla="*/ 0 h 658"/>
                      <a:gd name="T95" fmla="*/ 447 w 447"/>
                      <a:gd name="T96" fmla="*/ 658 h 658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447" h="658">
                        <a:moveTo>
                          <a:pt x="212" y="268"/>
                        </a:moveTo>
                        <a:lnTo>
                          <a:pt x="212" y="233"/>
                        </a:lnTo>
                        <a:lnTo>
                          <a:pt x="230" y="174"/>
                        </a:lnTo>
                        <a:lnTo>
                          <a:pt x="284" y="80"/>
                        </a:lnTo>
                        <a:lnTo>
                          <a:pt x="370" y="0"/>
                        </a:lnTo>
                        <a:lnTo>
                          <a:pt x="424" y="0"/>
                        </a:lnTo>
                        <a:lnTo>
                          <a:pt x="447" y="38"/>
                        </a:lnTo>
                        <a:lnTo>
                          <a:pt x="415" y="91"/>
                        </a:lnTo>
                        <a:lnTo>
                          <a:pt x="348" y="129"/>
                        </a:lnTo>
                        <a:lnTo>
                          <a:pt x="307" y="167"/>
                        </a:lnTo>
                        <a:lnTo>
                          <a:pt x="266" y="223"/>
                        </a:lnTo>
                        <a:lnTo>
                          <a:pt x="257" y="261"/>
                        </a:lnTo>
                        <a:lnTo>
                          <a:pt x="262" y="303"/>
                        </a:lnTo>
                        <a:lnTo>
                          <a:pt x="284" y="373"/>
                        </a:lnTo>
                        <a:lnTo>
                          <a:pt x="289" y="449"/>
                        </a:lnTo>
                        <a:lnTo>
                          <a:pt x="280" y="547"/>
                        </a:lnTo>
                        <a:lnTo>
                          <a:pt x="257" y="616"/>
                        </a:lnTo>
                        <a:lnTo>
                          <a:pt x="217" y="658"/>
                        </a:lnTo>
                        <a:lnTo>
                          <a:pt x="190" y="658"/>
                        </a:lnTo>
                        <a:lnTo>
                          <a:pt x="104" y="637"/>
                        </a:lnTo>
                        <a:lnTo>
                          <a:pt x="27" y="634"/>
                        </a:lnTo>
                        <a:lnTo>
                          <a:pt x="0" y="620"/>
                        </a:lnTo>
                        <a:lnTo>
                          <a:pt x="50" y="606"/>
                        </a:lnTo>
                        <a:lnTo>
                          <a:pt x="131" y="609"/>
                        </a:lnTo>
                        <a:lnTo>
                          <a:pt x="181" y="623"/>
                        </a:lnTo>
                        <a:lnTo>
                          <a:pt x="212" y="613"/>
                        </a:lnTo>
                        <a:lnTo>
                          <a:pt x="244" y="557"/>
                        </a:lnTo>
                        <a:lnTo>
                          <a:pt x="248" y="477"/>
                        </a:lnTo>
                        <a:lnTo>
                          <a:pt x="239" y="404"/>
                        </a:lnTo>
                        <a:lnTo>
                          <a:pt x="212" y="317"/>
                        </a:lnTo>
                        <a:lnTo>
                          <a:pt x="212" y="26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07" name="Freeform 28"/>
                  <p:cNvSpPr>
                    <a:spLocks/>
                  </p:cNvSpPr>
                  <p:nvPr/>
                </p:nvSpPr>
                <p:spPr bwMode="auto">
                  <a:xfrm flipH="1">
                    <a:off x="1353" y="1223"/>
                    <a:ext cx="282" cy="326"/>
                  </a:xfrm>
                  <a:custGeom>
                    <a:avLst/>
                    <a:gdLst>
                      <a:gd name="T0" fmla="*/ 81 w 282"/>
                      <a:gd name="T1" fmla="*/ 137 h 326"/>
                      <a:gd name="T2" fmla="*/ 78 w 282"/>
                      <a:gd name="T3" fmla="*/ 84 h 326"/>
                      <a:gd name="T4" fmla="*/ 88 w 282"/>
                      <a:gd name="T5" fmla="*/ 35 h 326"/>
                      <a:gd name="T6" fmla="*/ 127 w 282"/>
                      <a:gd name="T7" fmla="*/ 7 h 326"/>
                      <a:gd name="T8" fmla="*/ 173 w 282"/>
                      <a:gd name="T9" fmla="*/ 0 h 326"/>
                      <a:gd name="T10" fmla="*/ 208 w 282"/>
                      <a:gd name="T11" fmla="*/ 4 h 326"/>
                      <a:gd name="T12" fmla="*/ 240 w 282"/>
                      <a:gd name="T13" fmla="*/ 25 h 326"/>
                      <a:gd name="T14" fmla="*/ 257 w 282"/>
                      <a:gd name="T15" fmla="*/ 60 h 326"/>
                      <a:gd name="T16" fmla="*/ 278 w 282"/>
                      <a:gd name="T17" fmla="*/ 130 h 326"/>
                      <a:gd name="T18" fmla="*/ 282 w 282"/>
                      <a:gd name="T19" fmla="*/ 207 h 326"/>
                      <a:gd name="T20" fmla="*/ 271 w 282"/>
                      <a:gd name="T21" fmla="*/ 263 h 326"/>
                      <a:gd name="T22" fmla="*/ 250 w 282"/>
                      <a:gd name="T23" fmla="*/ 298 h 326"/>
                      <a:gd name="T24" fmla="*/ 215 w 282"/>
                      <a:gd name="T25" fmla="*/ 319 h 326"/>
                      <a:gd name="T26" fmla="*/ 187 w 282"/>
                      <a:gd name="T27" fmla="*/ 326 h 326"/>
                      <a:gd name="T28" fmla="*/ 145 w 282"/>
                      <a:gd name="T29" fmla="*/ 315 h 326"/>
                      <a:gd name="T30" fmla="*/ 123 w 282"/>
                      <a:gd name="T31" fmla="*/ 284 h 326"/>
                      <a:gd name="T32" fmla="*/ 102 w 282"/>
                      <a:gd name="T33" fmla="*/ 238 h 326"/>
                      <a:gd name="T34" fmla="*/ 85 w 282"/>
                      <a:gd name="T35" fmla="*/ 186 h 326"/>
                      <a:gd name="T36" fmla="*/ 53 w 282"/>
                      <a:gd name="T37" fmla="*/ 207 h 326"/>
                      <a:gd name="T38" fmla="*/ 18 w 282"/>
                      <a:gd name="T39" fmla="*/ 221 h 326"/>
                      <a:gd name="T40" fmla="*/ 4 w 282"/>
                      <a:gd name="T41" fmla="*/ 221 h 326"/>
                      <a:gd name="T42" fmla="*/ 0 w 282"/>
                      <a:gd name="T43" fmla="*/ 207 h 326"/>
                      <a:gd name="T44" fmla="*/ 7 w 282"/>
                      <a:gd name="T45" fmla="*/ 189 h 326"/>
                      <a:gd name="T46" fmla="*/ 60 w 282"/>
                      <a:gd name="T47" fmla="*/ 168 h 326"/>
                      <a:gd name="T48" fmla="*/ 81 w 282"/>
                      <a:gd name="T49" fmla="*/ 137 h 32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82"/>
                      <a:gd name="T76" fmla="*/ 0 h 326"/>
                      <a:gd name="T77" fmla="*/ 282 w 282"/>
                      <a:gd name="T78" fmla="*/ 326 h 32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82" h="326">
                        <a:moveTo>
                          <a:pt x="81" y="137"/>
                        </a:moveTo>
                        <a:lnTo>
                          <a:pt x="78" y="84"/>
                        </a:lnTo>
                        <a:lnTo>
                          <a:pt x="88" y="35"/>
                        </a:lnTo>
                        <a:lnTo>
                          <a:pt x="127" y="7"/>
                        </a:lnTo>
                        <a:lnTo>
                          <a:pt x="173" y="0"/>
                        </a:lnTo>
                        <a:lnTo>
                          <a:pt x="208" y="4"/>
                        </a:lnTo>
                        <a:lnTo>
                          <a:pt x="240" y="25"/>
                        </a:lnTo>
                        <a:lnTo>
                          <a:pt x="257" y="60"/>
                        </a:lnTo>
                        <a:lnTo>
                          <a:pt x="278" y="130"/>
                        </a:lnTo>
                        <a:lnTo>
                          <a:pt x="282" y="207"/>
                        </a:lnTo>
                        <a:lnTo>
                          <a:pt x="271" y="263"/>
                        </a:lnTo>
                        <a:lnTo>
                          <a:pt x="250" y="298"/>
                        </a:lnTo>
                        <a:lnTo>
                          <a:pt x="215" y="319"/>
                        </a:lnTo>
                        <a:lnTo>
                          <a:pt x="187" y="326"/>
                        </a:lnTo>
                        <a:lnTo>
                          <a:pt x="145" y="315"/>
                        </a:lnTo>
                        <a:lnTo>
                          <a:pt x="123" y="284"/>
                        </a:lnTo>
                        <a:lnTo>
                          <a:pt x="102" y="238"/>
                        </a:lnTo>
                        <a:lnTo>
                          <a:pt x="85" y="186"/>
                        </a:lnTo>
                        <a:lnTo>
                          <a:pt x="53" y="207"/>
                        </a:lnTo>
                        <a:lnTo>
                          <a:pt x="18" y="221"/>
                        </a:lnTo>
                        <a:lnTo>
                          <a:pt x="4" y="221"/>
                        </a:lnTo>
                        <a:lnTo>
                          <a:pt x="0" y="207"/>
                        </a:lnTo>
                        <a:lnTo>
                          <a:pt x="7" y="189"/>
                        </a:lnTo>
                        <a:lnTo>
                          <a:pt x="60" y="168"/>
                        </a:lnTo>
                        <a:lnTo>
                          <a:pt x="81" y="137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6408" name="Group 29"/>
                  <p:cNvGrpSpPr>
                    <a:grpSpLocks/>
                  </p:cNvGrpSpPr>
                  <p:nvPr/>
                </p:nvGrpSpPr>
                <p:grpSpPr bwMode="auto">
                  <a:xfrm flipH="1">
                    <a:off x="1212" y="1104"/>
                    <a:ext cx="277" cy="235"/>
                    <a:chOff x="1590" y="1104"/>
                    <a:chExt cx="277" cy="235"/>
                  </a:xfrm>
                </p:grpSpPr>
                <p:sp>
                  <p:nvSpPr>
                    <p:cNvPr id="16409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1683" y="1257"/>
                      <a:ext cx="184" cy="82"/>
                    </a:xfrm>
                    <a:custGeom>
                      <a:avLst/>
                      <a:gdLst>
                        <a:gd name="T0" fmla="*/ 13 w 184"/>
                        <a:gd name="T1" fmla="*/ 82 h 82"/>
                        <a:gd name="T2" fmla="*/ 0 w 184"/>
                        <a:gd name="T3" fmla="*/ 71 h 82"/>
                        <a:gd name="T4" fmla="*/ 0 w 184"/>
                        <a:gd name="T5" fmla="*/ 45 h 82"/>
                        <a:gd name="T6" fmla="*/ 16 w 184"/>
                        <a:gd name="T7" fmla="*/ 17 h 82"/>
                        <a:gd name="T8" fmla="*/ 36 w 184"/>
                        <a:gd name="T9" fmla="*/ 9 h 82"/>
                        <a:gd name="T10" fmla="*/ 61 w 184"/>
                        <a:gd name="T11" fmla="*/ 22 h 82"/>
                        <a:gd name="T12" fmla="*/ 86 w 184"/>
                        <a:gd name="T13" fmla="*/ 19 h 82"/>
                        <a:gd name="T14" fmla="*/ 102 w 184"/>
                        <a:gd name="T15" fmla="*/ 0 h 82"/>
                        <a:gd name="T16" fmla="*/ 123 w 184"/>
                        <a:gd name="T17" fmla="*/ 2 h 82"/>
                        <a:gd name="T18" fmla="*/ 155 w 184"/>
                        <a:gd name="T19" fmla="*/ 15 h 82"/>
                        <a:gd name="T20" fmla="*/ 182 w 184"/>
                        <a:gd name="T21" fmla="*/ 13 h 82"/>
                        <a:gd name="T22" fmla="*/ 184 w 184"/>
                        <a:gd name="T23" fmla="*/ 32 h 82"/>
                        <a:gd name="T24" fmla="*/ 175 w 184"/>
                        <a:gd name="T25" fmla="*/ 45 h 82"/>
                        <a:gd name="T26" fmla="*/ 141 w 184"/>
                        <a:gd name="T27" fmla="*/ 43 h 82"/>
                        <a:gd name="T28" fmla="*/ 118 w 184"/>
                        <a:gd name="T29" fmla="*/ 39 h 82"/>
                        <a:gd name="T30" fmla="*/ 105 w 184"/>
                        <a:gd name="T31" fmla="*/ 48 h 82"/>
                        <a:gd name="T32" fmla="*/ 91 w 184"/>
                        <a:gd name="T33" fmla="*/ 67 h 82"/>
                        <a:gd name="T34" fmla="*/ 66 w 184"/>
                        <a:gd name="T35" fmla="*/ 62 h 82"/>
                        <a:gd name="T36" fmla="*/ 54 w 184"/>
                        <a:gd name="T37" fmla="*/ 56 h 82"/>
                        <a:gd name="T38" fmla="*/ 45 w 184"/>
                        <a:gd name="T39" fmla="*/ 63 h 82"/>
                        <a:gd name="T40" fmla="*/ 32 w 184"/>
                        <a:gd name="T41" fmla="*/ 76 h 82"/>
                        <a:gd name="T42" fmla="*/ 13 w 184"/>
                        <a:gd name="T43" fmla="*/ 82 h 82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84"/>
                        <a:gd name="T67" fmla="*/ 0 h 82"/>
                        <a:gd name="T68" fmla="*/ 184 w 184"/>
                        <a:gd name="T69" fmla="*/ 82 h 82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84" h="82">
                          <a:moveTo>
                            <a:pt x="13" y="82"/>
                          </a:moveTo>
                          <a:lnTo>
                            <a:pt x="0" y="71"/>
                          </a:lnTo>
                          <a:lnTo>
                            <a:pt x="0" y="45"/>
                          </a:lnTo>
                          <a:lnTo>
                            <a:pt x="16" y="17"/>
                          </a:lnTo>
                          <a:lnTo>
                            <a:pt x="36" y="9"/>
                          </a:lnTo>
                          <a:lnTo>
                            <a:pt x="61" y="22"/>
                          </a:lnTo>
                          <a:lnTo>
                            <a:pt x="86" y="19"/>
                          </a:lnTo>
                          <a:lnTo>
                            <a:pt x="102" y="0"/>
                          </a:lnTo>
                          <a:lnTo>
                            <a:pt x="123" y="2"/>
                          </a:lnTo>
                          <a:lnTo>
                            <a:pt x="155" y="15"/>
                          </a:lnTo>
                          <a:lnTo>
                            <a:pt x="182" y="13"/>
                          </a:lnTo>
                          <a:lnTo>
                            <a:pt x="184" y="32"/>
                          </a:lnTo>
                          <a:lnTo>
                            <a:pt x="175" y="45"/>
                          </a:lnTo>
                          <a:lnTo>
                            <a:pt x="141" y="43"/>
                          </a:lnTo>
                          <a:lnTo>
                            <a:pt x="118" y="39"/>
                          </a:lnTo>
                          <a:lnTo>
                            <a:pt x="105" y="48"/>
                          </a:lnTo>
                          <a:lnTo>
                            <a:pt x="91" y="67"/>
                          </a:lnTo>
                          <a:lnTo>
                            <a:pt x="66" y="62"/>
                          </a:lnTo>
                          <a:lnTo>
                            <a:pt x="54" y="56"/>
                          </a:lnTo>
                          <a:lnTo>
                            <a:pt x="45" y="63"/>
                          </a:lnTo>
                          <a:lnTo>
                            <a:pt x="32" y="76"/>
                          </a:lnTo>
                          <a:lnTo>
                            <a:pt x="13" y="82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10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1654" y="1193"/>
                      <a:ext cx="178" cy="114"/>
                    </a:xfrm>
                    <a:custGeom>
                      <a:avLst/>
                      <a:gdLst>
                        <a:gd name="T0" fmla="*/ 23 w 178"/>
                        <a:gd name="T1" fmla="*/ 114 h 114"/>
                        <a:gd name="T2" fmla="*/ 11 w 178"/>
                        <a:gd name="T3" fmla="*/ 108 h 114"/>
                        <a:gd name="T4" fmla="*/ 0 w 178"/>
                        <a:gd name="T5" fmla="*/ 79 h 114"/>
                        <a:gd name="T6" fmla="*/ 11 w 178"/>
                        <a:gd name="T7" fmla="*/ 51 h 114"/>
                        <a:gd name="T8" fmla="*/ 27 w 178"/>
                        <a:gd name="T9" fmla="*/ 39 h 114"/>
                        <a:gd name="T10" fmla="*/ 56 w 178"/>
                        <a:gd name="T11" fmla="*/ 42 h 114"/>
                        <a:gd name="T12" fmla="*/ 76 w 178"/>
                        <a:gd name="T13" fmla="*/ 35 h 114"/>
                        <a:gd name="T14" fmla="*/ 90 w 178"/>
                        <a:gd name="T15" fmla="*/ 13 h 114"/>
                        <a:gd name="T16" fmla="*/ 111 w 178"/>
                        <a:gd name="T17" fmla="*/ 4 h 114"/>
                        <a:gd name="T18" fmla="*/ 146 w 178"/>
                        <a:gd name="T19" fmla="*/ 9 h 114"/>
                        <a:gd name="T20" fmla="*/ 171 w 178"/>
                        <a:gd name="T21" fmla="*/ 0 h 114"/>
                        <a:gd name="T22" fmla="*/ 178 w 178"/>
                        <a:gd name="T23" fmla="*/ 17 h 114"/>
                        <a:gd name="T24" fmla="*/ 171 w 178"/>
                        <a:gd name="T25" fmla="*/ 33 h 114"/>
                        <a:gd name="T26" fmla="*/ 140 w 178"/>
                        <a:gd name="T27" fmla="*/ 42 h 114"/>
                        <a:gd name="T28" fmla="*/ 120 w 178"/>
                        <a:gd name="T29" fmla="*/ 40 h 114"/>
                        <a:gd name="T30" fmla="*/ 108 w 178"/>
                        <a:gd name="T31" fmla="*/ 57 h 114"/>
                        <a:gd name="T32" fmla="*/ 97 w 178"/>
                        <a:gd name="T33" fmla="*/ 79 h 114"/>
                        <a:gd name="T34" fmla="*/ 72 w 178"/>
                        <a:gd name="T35" fmla="*/ 81 h 114"/>
                        <a:gd name="T36" fmla="*/ 59 w 178"/>
                        <a:gd name="T37" fmla="*/ 79 h 114"/>
                        <a:gd name="T38" fmla="*/ 47 w 178"/>
                        <a:gd name="T39" fmla="*/ 88 h 114"/>
                        <a:gd name="T40" fmla="*/ 41 w 178"/>
                        <a:gd name="T41" fmla="*/ 99 h 114"/>
                        <a:gd name="T42" fmla="*/ 23 w 178"/>
                        <a:gd name="T43" fmla="*/ 114 h 114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78"/>
                        <a:gd name="T67" fmla="*/ 0 h 114"/>
                        <a:gd name="T68" fmla="*/ 178 w 178"/>
                        <a:gd name="T69" fmla="*/ 114 h 114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78" h="114">
                          <a:moveTo>
                            <a:pt x="23" y="114"/>
                          </a:moveTo>
                          <a:lnTo>
                            <a:pt x="11" y="108"/>
                          </a:lnTo>
                          <a:lnTo>
                            <a:pt x="0" y="79"/>
                          </a:lnTo>
                          <a:lnTo>
                            <a:pt x="11" y="51"/>
                          </a:lnTo>
                          <a:lnTo>
                            <a:pt x="27" y="39"/>
                          </a:lnTo>
                          <a:lnTo>
                            <a:pt x="56" y="42"/>
                          </a:lnTo>
                          <a:lnTo>
                            <a:pt x="76" y="35"/>
                          </a:lnTo>
                          <a:lnTo>
                            <a:pt x="90" y="13"/>
                          </a:lnTo>
                          <a:lnTo>
                            <a:pt x="111" y="4"/>
                          </a:lnTo>
                          <a:lnTo>
                            <a:pt x="146" y="9"/>
                          </a:lnTo>
                          <a:lnTo>
                            <a:pt x="171" y="0"/>
                          </a:lnTo>
                          <a:lnTo>
                            <a:pt x="178" y="17"/>
                          </a:lnTo>
                          <a:lnTo>
                            <a:pt x="171" y="33"/>
                          </a:lnTo>
                          <a:lnTo>
                            <a:pt x="140" y="42"/>
                          </a:lnTo>
                          <a:lnTo>
                            <a:pt x="120" y="40"/>
                          </a:lnTo>
                          <a:lnTo>
                            <a:pt x="108" y="57"/>
                          </a:lnTo>
                          <a:lnTo>
                            <a:pt x="97" y="79"/>
                          </a:lnTo>
                          <a:lnTo>
                            <a:pt x="72" y="81"/>
                          </a:lnTo>
                          <a:lnTo>
                            <a:pt x="59" y="79"/>
                          </a:lnTo>
                          <a:lnTo>
                            <a:pt x="47" y="88"/>
                          </a:lnTo>
                          <a:lnTo>
                            <a:pt x="41" y="99"/>
                          </a:lnTo>
                          <a:lnTo>
                            <a:pt x="23" y="114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11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1630" y="1154"/>
                      <a:ext cx="161" cy="138"/>
                    </a:xfrm>
                    <a:custGeom>
                      <a:avLst/>
                      <a:gdLst>
                        <a:gd name="T0" fmla="*/ 31 w 161"/>
                        <a:gd name="T1" fmla="*/ 138 h 138"/>
                        <a:gd name="T2" fmla="*/ 16 w 161"/>
                        <a:gd name="T3" fmla="*/ 133 h 138"/>
                        <a:gd name="T4" fmla="*/ 0 w 161"/>
                        <a:gd name="T5" fmla="*/ 109 h 138"/>
                        <a:gd name="T6" fmla="*/ 5 w 161"/>
                        <a:gd name="T7" fmla="*/ 78 h 138"/>
                        <a:gd name="T8" fmla="*/ 16 w 161"/>
                        <a:gd name="T9" fmla="*/ 65 h 138"/>
                        <a:gd name="T10" fmla="*/ 43 w 161"/>
                        <a:gd name="T11" fmla="*/ 62 h 138"/>
                        <a:gd name="T12" fmla="*/ 65 w 161"/>
                        <a:gd name="T13" fmla="*/ 51 h 138"/>
                        <a:gd name="T14" fmla="*/ 72 w 161"/>
                        <a:gd name="T15" fmla="*/ 25 h 138"/>
                        <a:gd name="T16" fmla="*/ 92 w 161"/>
                        <a:gd name="T17" fmla="*/ 15 h 138"/>
                        <a:gd name="T18" fmla="*/ 127 w 161"/>
                        <a:gd name="T19" fmla="*/ 13 h 138"/>
                        <a:gd name="T20" fmla="*/ 148 w 161"/>
                        <a:gd name="T21" fmla="*/ 0 h 138"/>
                        <a:gd name="T22" fmla="*/ 161 w 161"/>
                        <a:gd name="T23" fmla="*/ 13 h 138"/>
                        <a:gd name="T24" fmla="*/ 156 w 161"/>
                        <a:gd name="T25" fmla="*/ 25 h 138"/>
                        <a:gd name="T26" fmla="*/ 128 w 161"/>
                        <a:gd name="T27" fmla="*/ 44 h 138"/>
                        <a:gd name="T28" fmla="*/ 107 w 161"/>
                        <a:gd name="T29" fmla="*/ 49 h 138"/>
                        <a:gd name="T30" fmla="*/ 99 w 161"/>
                        <a:gd name="T31" fmla="*/ 65 h 138"/>
                        <a:gd name="T32" fmla="*/ 94 w 161"/>
                        <a:gd name="T33" fmla="*/ 91 h 138"/>
                        <a:gd name="T34" fmla="*/ 69 w 161"/>
                        <a:gd name="T35" fmla="*/ 98 h 138"/>
                        <a:gd name="T36" fmla="*/ 54 w 161"/>
                        <a:gd name="T37" fmla="*/ 94 h 138"/>
                        <a:gd name="T38" fmla="*/ 45 w 161"/>
                        <a:gd name="T39" fmla="*/ 105 h 138"/>
                        <a:gd name="T40" fmla="*/ 40 w 161"/>
                        <a:gd name="T41" fmla="*/ 123 h 138"/>
                        <a:gd name="T42" fmla="*/ 31 w 161"/>
                        <a:gd name="T43" fmla="*/ 138 h 138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61"/>
                        <a:gd name="T67" fmla="*/ 0 h 138"/>
                        <a:gd name="T68" fmla="*/ 161 w 161"/>
                        <a:gd name="T69" fmla="*/ 138 h 138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61" h="138">
                          <a:moveTo>
                            <a:pt x="31" y="138"/>
                          </a:moveTo>
                          <a:lnTo>
                            <a:pt x="16" y="133"/>
                          </a:lnTo>
                          <a:lnTo>
                            <a:pt x="0" y="109"/>
                          </a:lnTo>
                          <a:lnTo>
                            <a:pt x="5" y="78"/>
                          </a:lnTo>
                          <a:lnTo>
                            <a:pt x="16" y="65"/>
                          </a:lnTo>
                          <a:lnTo>
                            <a:pt x="43" y="62"/>
                          </a:lnTo>
                          <a:lnTo>
                            <a:pt x="65" y="51"/>
                          </a:lnTo>
                          <a:lnTo>
                            <a:pt x="72" y="25"/>
                          </a:lnTo>
                          <a:lnTo>
                            <a:pt x="92" y="15"/>
                          </a:lnTo>
                          <a:lnTo>
                            <a:pt x="127" y="13"/>
                          </a:lnTo>
                          <a:lnTo>
                            <a:pt x="148" y="0"/>
                          </a:lnTo>
                          <a:lnTo>
                            <a:pt x="161" y="13"/>
                          </a:lnTo>
                          <a:lnTo>
                            <a:pt x="156" y="25"/>
                          </a:lnTo>
                          <a:lnTo>
                            <a:pt x="128" y="44"/>
                          </a:lnTo>
                          <a:lnTo>
                            <a:pt x="107" y="49"/>
                          </a:lnTo>
                          <a:lnTo>
                            <a:pt x="99" y="65"/>
                          </a:lnTo>
                          <a:lnTo>
                            <a:pt x="94" y="91"/>
                          </a:lnTo>
                          <a:lnTo>
                            <a:pt x="69" y="98"/>
                          </a:lnTo>
                          <a:lnTo>
                            <a:pt x="54" y="94"/>
                          </a:lnTo>
                          <a:lnTo>
                            <a:pt x="45" y="105"/>
                          </a:lnTo>
                          <a:lnTo>
                            <a:pt x="40" y="123"/>
                          </a:lnTo>
                          <a:lnTo>
                            <a:pt x="31" y="13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12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1590" y="1104"/>
                      <a:ext cx="123" cy="174"/>
                    </a:xfrm>
                    <a:custGeom>
                      <a:avLst/>
                      <a:gdLst>
                        <a:gd name="T0" fmla="*/ 48 w 123"/>
                        <a:gd name="T1" fmla="*/ 172 h 174"/>
                        <a:gd name="T2" fmla="*/ 31 w 123"/>
                        <a:gd name="T3" fmla="*/ 174 h 174"/>
                        <a:gd name="T4" fmla="*/ 9 w 123"/>
                        <a:gd name="T5" fmla="*/ 158 h 174"/>
                        <a:gd name="T6" fmla="*/ 0 w 123"/>
                        <a:gd name="T7" fmla="*/ 131 h 174"/>
                        <a:gd name="T8" fmla="*/ 4 w 123"/>
                        <a:gd name="T9" fmla="*/ 113 h 174"/>
                        <a:gd name="T10" fmla="*/ 29 w 123"/>
                        <a:gd name="T11" fmla="*/ 97 h 174"/>
                        <a:gd name="T12" fmla="*/ 46 w 123"/>
                        <a:gd name="T13" fmla="*/ 79 h 174"/>
                        <a:gd name="T14" fmla="*/ 46 w 123"/>
                        <a:gd name="T15" fmla="*/ 52 h 174"/>
                        <a:gd name="T16" fmla="*/ 59 w 123"/>
                        <a:gd name="T17" fmla="*/ 39 h 174"/>
                        <a:gd name="T18" fmla="*/ 90 w 123"/>
                        <a:gd name="T19" fmla="*/ 22 h 174"/>
                        <a:gd name="T20" fmla="*/ 106 w 123"/>
                        <a:gd name="T21" fmla="*/ 0 h 174"/>
                        <a:gd name="T22" fmla="*/ 121 w 123"/>
                        <a:gd name="T23" fmla="*/ 7 h 174"/>
                        <a:gd name="T24" fmla="*/ 123 w 123"/>
                        <a:gd name="T25" fmla="*/ 22 h 174"/>
                        <a:gd name="T26" fmla="*/ 105 w 123"/>
                        <a:gd name="T27" fmla="*/ 47 h 174"/>
                        <a:gd name="T28" fmla="*/ 84 w 123"/>
                        <a:gd name="T29" fmla="*/ 61 h 174"/>
                        <a:gd name="T30" fmla="*/ 86 w 123"/>
                        <a:gd name="T31" fmla="*/ 81 h 174"/>
                        <a:gd name="T32" fmla="*/ 90 w 123"/>
                        <a:gd name="T33" fmla="*/ 104 h 174"/>
                        <a:gd name="T34" fmla="*/ 68 w 123"/>
                        <a:gd name="T35" fmla="*/ 118 h 174"/>
                        <a:gd name="T36" fmla="*/ 59 w 123"/>
                        <a:gd name="T37" fmla="*/ 124 h 174"/>
                        <a:gd name="T38" fmla="*/ 51 w 123"/>
                        <a:gd name="T39" fmla="*/ 138 h 174"/>
                        <a:gd name="T40" fmla="*/ 50 w 123"/>
                        <a:gd name="T41" fmla="*/ 152 h 174"/>
                        <a:gd name="T42" fmla="*/ 48 w 123"/>
                        <a:gd name="T43" fmla="*/ 172 h 174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23"/>
                        <a:gd name="T67" fmla="*/ 0 h 174"/>
                        <a:gd name="T68" fmla="*/ 123 w 123"/>
                        <a:gd name="T69" fmla="*/ 174 h 174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23" h="174">
                          <a:moveTo>
                            <a:pt x="48" y="172"/>
                          </a:moveTo>
                          <a:lnTo>
                            <a:pt x="31" y="174"/>
                          </a:lnTo>
                          <a:lnTo>
                            <a:pt x="9" y="158"/>
                          </a:lnTo>
                          <a:lnTo>
                            <a:pt x="0" y="131"/>
                          </a:lnTo>
                          <a:lnTo>
                            <a:pt x="4" y="113"/>
                          </a:lnTo>
                          <a:lnTo>
                            <a:pt x="29" y="97"/>
                          </a:lnTo>
                          <a:lnTo>
                            <a:pt x="46" y="79"/>
                          </a:lnTo>
                          <a:lnTo>
                            <a:pt x="46" y="52"/>
                          </a:lnTo>
                          <a:lnTo>
                            <a:pt x="59" y="39"/>
                          </a:lnTo>
                          <a:lnTo>
                            <a:pt x="90" y="22"/>
                          </a:lnTo>
                          <a:lnTo>
                            <a:pt x="106" y="0"/>
                          </a:lnTo>
                          <a:lnTo>
                            <a:pt x="121" y="7"/>
                          </a:lnTo>
                          <a:lnTo>
                            <a:pt x="123" y="22"/>
                          </a:lnTo>
                          <a:lnTo>
                            <a:pt x="105" y="47"/>
                          </a:lnTo>
                          <a:lnTo>
                            <a:pt x="84" y="61"/>
                          </a:lnTo>
                          <a:lnTo>
                            <a:pt x="86" y="81"/>
                          </a:lnTo>
                          <a:lnTo>
                            <a:pt x="90" y="104"/>
                          </a:lnTo>
                          <a:lnTo>
                            <a:pt x="68" y="118"/>
                          </a:lnTo>
                          <a:lnTo>
                            <a:pt x="59" y="124"/>
                          </a:lnTo>
                          <a:lnTo>
                            <a:pt x="51" y="138"/>
                          </a:lnTo>
                          <a:lnTo>
                            <a:pt x="50" y="152"/>
                          </a:lnTo>
                          <a:lnTo>
                            <a:pt x="48" y="172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6396" name="Group 34"/>
                <p:cNvGrpSpPr>
                  <a:grpSpLocks/>
                </p:cNvGrpSpPr>
                <p:nvPr/>
              </p:nvGrpSpPr>
              <p:grpSpPr bwMode="auto">
                <a:xfrm rot="4286940" flipH="1">
                  <a:off x="1038" y="766"/>
                  <a:ext cx="141" cy="50"/>
                  <a:chOff x="4032" y="2817"/>
                  <a:chExt cx="417" cy="635"/>
                </a:xfrm>
              </p:grpSpPr>
              <p:sp>
                <p:nvSpPr>
                  <p:cNvPr id="16400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817"/>
                    <a:ext cx="417" cy="635"/>
                  </a:xfrm>
                  <a:prstGeom prst="ellipse">
                    <a:avLst/>
                  </a:prstGeom>
                  <a:solidFill>
                    <a:schemeClr val="tx2"/>
                  </a:solidFill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401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928"/>
                    <a:ext cx="240" cy="240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6397" name="Group 37"/>
                <p:cNvGrpSpPr>
                  <a:grpSpLocks/>
                </p:cNvGrpSpPr>
                <p:nvPr/>
              </p:nvGrpSpPr>
              <p:grpSpPr bwMode="auto">
                <a:xfrm rot="4286940" flipH="1">
                  <a:off x="962" y="766"/>
                  <a:ext cx="141" cy="50"/>
                  <a:chOff x="4032" y="2817"/>
                  <a:chExt cx="417" cy="635"/>
                </a:xfrm>
              </p:grpSpPr>
              <p:sp>
                <p:nvSpPr>
                  <p:cNvPr id="16398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817"/>
                    <a:ext cx="417" cy="635"/>
                  </a:xfrm>
                  <a:prstGeom prst="ellipse">
                    <a:avLst/>
                  </a:prstGeom>
                  <a:solidFill>
                    <a:schemeClr val="tx2"/>
                  </a:solidFill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399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928"/>
                    <a:ext cx="240" cy="240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6394" name="Oval 40"/>
              <p:cNvSpPr>
                <a:spLocks noChangeArrowheads="1"/>
              </p:cNvSpPr>
              <p:nvPr/>
            </p:nvSpPr>
            <p:spPr bwMode="auto">
              <a:xfrm>
                <a:off x="1098" y="1008"/>
                <a:ext cx="198" cy="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 i="0"/>
              </a:p>
            </p:txBody>
          </p:sp>
        </p:grpSp>
        <p:sp>
          <p:nvSpPr>
            <p:cNvPr id="16391" name="Freeform 41"/>
            <p:cNvSpPr>
              <a:spLocks noChangeAspect="1"/>
            </p:cNvSpPr>
            <p:nvPr/>
          </p:nvSpPr>
          <p:spPr bwMode="auto">
            <a:xfrm>
              <a:off x="1153" y="2448"/>
              <a:ext cx="446" cy="375"/>
            </a:xfrm>
            <a:custGeom>
              <a:avLst/>
              <a:gdLst>
                <a:gd name="T0" fmla="*/ 194 w 446"/>
                <a:gd name="T1" fmla="*/ 93 h 375"/>
                <a:gd name="T2" fmla="*/ 183 w 446"/>
                <a:gd name="T3" fmla="*/ 57 h 375"/>
                <a:gd name="T4" fmla="*/ 164 w 446"/>
                <a:gd name="T5" fmla="*/ 22 h 375"/>
                <a:gd name="T6" fmla="*/ 131 w 446"/>
                <a:gd name="T7" fmla="*/ 0 h 375"/>
                <a:gd name="T8" fmla="*/ 93 w 446"/>
                <a:gd name="T9" fmla="*/ 0 h 375"/>
                <a:gd name="T10" fmla="*/ 54 w 446"/>
                <a:gd name="T11" fmla="*/ 13 h 375"/>
                <a:gd name="T12" fmla="*/ 2 w 446"/>
                <a:gd name="T13" fmla="*/ 57 h 375"/>
                <a:gd name="T14" fmla="*/ 0 w 446"/>
                <a:gd name="T15" fmla="*/ 79 h 375"/>
                <a:gd name="T16" fmla="*/ 16 w 446"/>
                <a:gd name="T17" fmla="*/ 115 h 375"/>
                <a:gd name="T18" fmla="*/ 68 w 446"/>
                <a:gd name="T19" fmla="*/ 159 h 375"/>
                <a:gd name="T20" fmla="*/ 68 w 446"/>
                <a:gd name="T21" fmla="*/ 177 h 375"/>
                <a:gd name="T22" fmla="*/ 46 w 446"/>
                <a:gd name="T23" fmla="*/ 203 h 375"/>
                <a:gd name="T24" fmla="*/ 49 w 446"/>
                <a:gd name="T25" fmla="*/ 225 h 375"/>
                <a:gd name="T26" fmla="*/ 63 w 446"/>
                <a:gd name="T27" fmla="*/ 234 h 375"/>
                <a:gd name="T28" fmla="*/ 80 w 446"/>
                <a:gd name="T29" fmla="*/ 243 h 375"/>
                <a:gd name="T30" fmla="*/ 80 w 446"/>
                <a:gd name="T31" fmla="*/ 265 h 375"/>
                <a:gd name="T32" fmla="*/ 52 w 446"/>
                <a:gd name="T33" fmla="*/ 305 h 375"/>
                <a:gd name="T34" fmla="*/ 54 w 446"/>
                <a:gd name="T35" fmla="*/ 322 h 375"/>
                <a:gd name="T36" fmla="*/ 82 w 446"/>
                <a:gd name="T37" fmla="*/ 344 h 375"/>
                <a:gd name="T38" fmla="*/ 123 w 446"/>
                <a:gd name="T39" fmla="*/ 327 h 375"/>
                <a:gd name="T40" fmla="*/ 142 w 446"/>
                <a:gd name="T41" fmla="*/ 331 h 375"/>
                <a:gd name="T42" fmla="*/ 189 w 446"/>
                <a:gd name="T43" fmla="*/ 340 h 375"/>
                <a:gd name="T44" fmla="*/ 232 w 446"/>
                <a:gd name="T45" fmla="*/ 366 h 375"/>
                <a:gd name="T46" fmla="*/ 259 w 446"/>
                <a:gd name="T47" fmla="*/ 375 h 375"/>
                <a:gd name="T48" fmla="*/ 355 w 446"/>
                <a:gd name="T49" fmla="*/ 356 h 375"/>
                <a:gd name="T50" fmla="*/ 446 w 446"/>
                <a:gd name="T51" fmla="*/ 273 h 375"/>
                <a:gd name="T52" fmla="*/ 408 w 446"/>
                <a:gd name="T53" fmla="*/ 349 h 375"/>
                <a:gd name="T54" fmla="*/ 325 w 446"/>
                <a:gd name="T55" fmla="*/ 364 h 375"/>
                <a:gd name="T56" fmla="*/ 431 w 446"/>
                <a:gd name="T57" fmla="*/ 303 h 375"/>
                <a:gd name="T58" fmla="*/ 393 w 446"/>
                <a:gd name="T59" fmla="*/ 273 h 375"/>
                <a:gd name="T60" fmla="*/ 281 w 446"/>
                <a:gd name="T61" fmla="*/ 260 h 375"/>
                <a:gd name="T62" fmla="*/ 197 w 446"/>
                <a:gd name="T63" fmla="*/ 247 h 375"/>
                <a:gd name="T64" fmla="*/ 153 w 446"/>
                <a:gd name="T65" fmla="*/ 238 h 375"/>
                <a:gd name="T66" fmla="*/ 161 w 446"/>
                <a:gd name="T67" fmla="*/ 221 h 375"/>
                <a:gd name="T68" fmla="*/ 186 w 446"/>
                <a:gd name="T69" fmla="*/ 199 h 375"/>
                <a:gd name="T70" fmla="*/ 180 w 446"/>
                <a:gd name="T71" fmla="*/ 172 h 375"/>
                <a:gd name="T72" fmla="*/ 156 w 446"/>
                <a:gd name="T73" fmla="*/ 146 h 375"/>
                <a:gd name="T74" fmla="*/ 156 w 446"/>
                <a:gd name="T75" fmla="*/ 124 h 375"/>
                <a:gd name="T76" fmla="*/ 169 w 446"/>
                <a:gd name="T77" fmla="*/ 75 h 375"/>
                <a:gd name="T78" fmla="*/ 147 w 446"/>
                <a:gd name="T79" fmla="*/ 167 h 37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46"/>
                <a:gd name="T121" fmla="*/ 0 h 375"/>
                <a:gd name="T122" fmla="*/ 446 w 446"/>
                <a:gd name="T123" fmla="*/ 375 h 37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46" h="375">
                  <a:moveTo>
                    <a:pt x="194" y="93"/>
                  </a:moveTo>
                  <a:lnTo>
                    <a:pt x="183" y="57"/>
                  </a:lnTo>
                  <a:lnTo>
                    <a:pt x="164" y="22"/>
                  </a:lnTo>
                  <a:lnTo>
                    <a:pt x="131" y="0"/>
                  </a:lnTo>
                  <a:lnTo>
                    <a:pt x="93" y="0"/>
                  </a:lnTo>
                  <a:lnTo>
                    <a:pt x="54" y="13"/>
                  </a:lnTo>
                  <a:lnTo>
                    <a:pt x="2" y="57"/>
                  </a:lnTo>
                  <a:lnTo>
                    <a:pt x="0" y="79"/>
                  </a:lnTo>
                  <a:lnTo>
                    <a:pt x="16" y="115"/>
                  </a:lnTo>
                  <a:lnTo>
                    <a:pt x="68" y="159"/>
                  </a:lnTo>
                  <a:lnTo>
                    <a:pt x="68" y="177"/>
                  </a:lnTo>
                  <a:lnTo>
                    <a:pt x="46" y="203"/>
                  </a:lnTo>
                  <a:lnTo>
                    <a:pt x="49" y="225"/>
                  </a:lnTo>
                  <a:lnTo>
                    <a:pt x="63" y="234"/>
                  </a:lnTo>
                  <a:lnTo>
                    <a:pt x="80" y="243"/>
                  </a:lnTo>
                  <a:lnTo>
                    <a:pt x="80" y="265"/>
                  </a:lnTo>
                  <a:lnTo>
                    <a:pt x="52" y="305"/>
                  </a:lnTo>
                  <a:lnTo>
                    <a:pt x="54" y="322"/>
                  </a:lnTo>
                  <a:lnTo>
                    <a:pt x="82" y="344"/>
                  </a:lnTo>
                  <a:lnTo>
                    <a:pt x="123" y="327"/>
                  </a:lnTo>
                  <a:lnTo>
                    <a:pt x="142" y="331"/>
                  </a:lnTo>
                  <a:lnTo>
                    <a:pt x="189" y="340"/>
                  </a:lnTo>
                  <a:lnTo>
                    <a:pt x="232" y="366"/>
                  </a:lnTo>
                  <a:lnTo>
                    <a:pt x="259" y="375"/>
                  </a:lnTo>
                  <a:lnTo>
                    <a:pt x="355" y="356"/>
                  </a:lnTo>
                  <a:lnTo>
                    <a:pt x="446" y="273"/>
                  </a:lnTo>
                  <a:lnTo>
                    <a:pt x="408" y="349"/>
                  </a:lnTo>
                  <a:lnTo>
                    <a:pt x="325" y="364"/>
                  </a:lnTo>
                  <a:lnTo>
                    <a:pt x="431" y="303"/>
                  </a:lnTo>
                  <a:lnTo>
                    <a:pt x="393" y="273"/>
                  </a:lnTo>
                  <a:lnTo>
                    <a:pt x="281" y="260"/>
                  </a:lnTo>
                  <a:lnTo>
                    <a:pt x="197" y="247"/>
                  </a:lnTo>
                  <a:lnTo>
                    <a:pt x="153" y="238"/>
                  </a:lnTo>
                  <a:lnTo>
                    <a:pt x="161" y="221"/>
                  </a:lnTo>
                  <a:lnTo>
                    <a:pt x="186" y="199"/>
                  </a:lnTo>
                  <a:lnTo>
                    <a:pt x="180" y="172"/>
                  </a:lnTo>
                  <a:lnTo>
                    <a:pt x="156" y="146"/>
                  </a:lnTo>
                  <a:lnTo>
                    <a:pt x="156" y="124"/>
                  </a:lnTo>
                  <a:lnTo>
                    <a:pt x="169" y="75"/>
                  </a:lnTo>
                  <a:lnTo>
                    <a:pt x="147" y="167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2" name="Freeform 42"/>
            <p:cNvSpPr>
              <a:spLocks/>
            </p:cNvSpPr>
            <p:nvPr/>
          </p:nvSpPr>
          <p:spPr bwMode="auto">
            <a:xfrm>
              <a:off x="1440" y="2304"/>
              <a:ext cx="470" cy="320"/>
            </a:xfrm>
            <a:custGeom>
              <a:avLst/>
              <a:gdLst>
                <a:gd name="T0" fmla="*/ 88 w 470"/>
                <a:gd name="T1" fmla="*/ 0 h 320"/>
                <a:gd name="T2" fmla="*/ 48 w 470"/>
                <a:gd name="T3" fmla="*/ 9 h 320"/>
                <a:gd name="T4" fmla="*/ 13 w 470"/>
                <a:gd name="T5" fmla="*/ 77 h 320"/>
                <a:gd name="T6" fmla="*/ 0 w 470"/>
                <a:gd name="T7" fmla="*/ 133 h 320"/>
                <a:gd name="T8" fmla="*/ 8 w 470"/>
                <a:gd name="T9" fmla="*/ 133 h 320"/>
                <a:gd name="T10" fmla="*/ 19 w 470"/>
                <a:gd name="T11" fmla="*/ 124 h 320"/>
                <a:gd name="T12" fmla="*/ 31 w 470"/>
                <a:gd name="T13" fmla="*/ 133 h 320"/>
                <a:gd name="T14" fmla="*/ 25 w 470"/>
                <a:gd name="T15" fmla="*/ 152 h 320"/>
                <a:gd name="T16" fmla="*/ 17 w 470"/>
                <a:gd name="T17" fmla="*/ 181 h 320"/>
                <a:gd name="T18" fmla="*/ 23 w 470"/>
                <a:gd name="T19" fmla="*/ 206 h 320"/>
                <a:gd name="T20" fmla="*/ 35 w 470"/>
                <a:gd name="T21" fmla="*/ 200 h 320"/>
                <a:gd name="T22" fmla="*/ 40 w 470"/>
                <a:gd name="T23" fmla="*/ 220 h 320"/>
                <a:gd name="T24" fmla="*/ 35 w 470"/>
                <a:gd name="T25" fmla="*/ 253 h 320"/>
                <a:gd name="T26" fmla="*/ 40 w 470"/>
                <a:gd name="T27" fmla="*/ 301 h 320"/>
                <a:gd name="T28" fmla="*/ 48 w 470"/>
                <a:gd name="T29" fmla="*/ 320 h 320"/>
                <a:gd name="T30" fmla="*/ 65 w 470"/>
                <a:gd name="T31" fmla="*/ 320 h 320"/>
                <a:gd name="T32" fmla="*/ 88 w 470"/>
                <a:gd name="T33" fmla="*/ 306 h 320"/>
                <a:gd name="T34" fmla="*/ 103 w 470"/>
                <a:gd name="T35" fmla="*/ 301 h 320"/>
                <a:gd name="T36" fmla="*/ 111 w 470"/>
                <a:gd name="T37" fmla="*/ 291 h 320"/>
                <a:gd name="T38" fmla="*/ 132 w 470"/>
                <a:gd name="T39" fmla="*/ 282 h 320"/>
                <a:gd name="T40" fmla="*/ 178 w 470"/>
                <a:gd name="T41" fmla="*/ 291 h 320"/>
                <a:gd name="T42" fmla="*/ 195 w 470"/>
                <a:gd name="T43" fmla="*/ 301 h 320"/>
                <a:gd name="T44" fmla="*/ 204 w 470"/>
                <a:gd name="T45" fmla="*/ 277 h 320"/>
                <a:gd name="T46" fmla="*/ 394 w 470"/>
                <a:gd name="T47" fmla="*/ 264 h 320"/>
                <a:gd name="T48" fmla="*/ 470 w 470"/>
                <a:gd name="T49" fmla="*/ 219 h 320"/>
                <a:gd name="T50" fmla="*/ 341 w 470"/>
                <a:gd name="T51" fmla="*/ 205 h 320"/>
                <a:gd name="T52" fmla="*/ 265 w 470"/>
                <a:gd name="T53" fmla="*/ 205 h 320"/>
                <a:gd name="T54" fmla="*/ 197 w 470"/>
                <a:gd name="T55" fmla="*/ 205 h 320"/>
                <a:gd name="T56" fmla="*/ 181 w 470"/>
                <a:gd name="T57" fmla="*/ 177 h 320"/>
                <a:gd name="T58" fmla="*/ 135 w 470"/>
                <a:gd name="T59" fmla="*/ 177 h 320"/>
                <a:gd name="T60" fmla="*/ 120 w 470"/>
                <a:gd name="T61" fmla="*/ 172 h 320"/>
                <a:gd name="T62" fmla="*/ 101 w 470"/>
                <a:gd name="T63" fmla="*/ 162 h 320"/>
                <a:gd name="T64" fmla="*/ 94 w 470"/>
                <a:gd name="T65" fmla="*/ 143 h 320"/>
                <a:gd name="T66" fmla="*/ 97 w 470"/>
                <a:gd name="T67" fmla="*/ 124 h 320"/>
                <a:gd name="T68" fmla="*/ 93 w 470"/>
                <a:gd name="T69" fmla="*/ 106 h 320"/>
                <a:gd name="T70" fmla="*/ 84 w 470"/>
                <a:gd name="T71" fmla="*/ 91 h 320"/>
                <a:gd name="T72" fmla="*/ 90 w 470"/>
                <a:gd name="T73" fmla="*/ 67 h 320"/>
                <a:gd name="T74" fmla="*/ 107 w 470"/>
                <a:gd name="T75" fmla="*/ 52 h 320"/>
                <a:gd name="T76" fmla="*/ 105 w 470"/>
                <a:gd name="T77" fmla="*/ 29 h 320"/>
                <a:gd name="T78" fmla="*/ 88 w 470"/>
                <a:gd name="T79" fmla="*/ 0 h 32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70"/>
                <a:gd name="T121" fmla="*/ 0 h 320"/>
                <a:gd name="T122" fmla="*/ 470 w 470"/>
                <a:gd name="T123" fmla="*/ 320 h 32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70" h="320">
                  <a:moveTo>
                    <a:pt x="88" y="0"/>
                  </a:moveTo>
                  <a:lnTo>
                    <a:pt x="48" y="9"/>
                  </a:lnTo>
                  <a:lnTo>
                    <a:pt x="13" y="77"/>
                  </a:lnTo>
                  <a:lnTo>
                    <a:pt x="0" y="133"/>
                  </a:lnTo>
                  <a:lnTo>
                    <a:pt x="8" y="133"/>
                  </a:lnTo>
                  <a:lnTo>
                    <a:pt x="19" y="124"/>
                  </a:lnTo>
                  <a:lnTo>
                    <a:pt x="31" y="133"/>
                  </a:lnTo>
                  <a:lnTo>
                    <a:pt x="25" y="152"/>
                  </a:lnTo>
                  <a:lnTo>
                    <a:pt x="17" y="181"/>
                  </a:lnTo>
                  <a:lnTo>
                    <a:pt x="23" y="206"/>
                  </a:lnTo>
                  <a:lnTo>
                    <a:pt x="35" y="200"/>
                  </a:lnTo>
                  <a:lnTo>
                    <a:pt x="40" y="220"/>
                  </a:lnTo>
                  <a:lnTo>
                    <a:pt x="35" y="253"/>
                  </a:lnTo>
                  <a:lnTo>
                    <a:pt x="40" y="301"/>
                  </a:lnTo>
                  <a:lnTo>
                    <a:pt x="48" y="320"/>
                  </a:lnTo>
                  <a:lnTo>
                    <a:pt x="65" y="320"/>
                  </a:lnTo>
                  <a:lnTo>
                    <a:pt x="88" y="306"/>
                  </a:lnTo>
                  <a:lnTo>
                    <a:pt x="103" y="301"/>
                  </a:lnTo>
                  <a:lnTo>
                    <a:pt x="111" y="291"/>
                  </a:lnTo>
                  <a:lnTo>
                    <a:pt x="132" y="282"/>
                  </a:lnTo>
                  <a:lnTo>
                    <a:pt x="178" y="291"/>
                  </a:lnTo>
                  <a:lnTo>
                    <a:pt x="195" y="301"/>
                  </a:lnTo>
                  <a:lnTo>
                    <a:pt x="204" y="277"/>
                  </a:lnTo>
                  <a:lnTo>
                    <a:pt x="394" y="264"/>
                  </a:lnTo>
                  <a:lnTo>
                    <a:pt x="470" y="219"/>
                  </a:lnTo>
                  <a:lnTo>
                    <a:pt x="341" y="205"/>
                  </a:lnTo>
                  <a:lnTo>
                    <a:pt x="265" y="205"/>
                  </a:lnTo>
                  <a:lnTo>
                    <a:pt x="197" y="205"/>
                  </a:lnTo>
                  <a:lnTo>
                    <a:pt x="181" y="177"/>
                  </a:lnTo>
                  <a:lnTo>
                    <a:pt x="135" y="177"/>
                  </a:lnTo>
                  <a:lnTo>
                    <a:pt x="120" y="172"/>
                  </a:lnTo>
                  <a:lnTo>
                    <a:pt x="101" y="162"/>
                  </a:lnTo>
                  <a:lnTo>
                    <a:pt x="94" y="143"/>
                  </a:lnTo>
                  <a:lnTo>
                    <a:pt x="97" y="124"/>
                  </a:lnTo>
                  <a:lnTo>
                    <a:pt x="93" y="106"/>
                  </a:lnTo>
                  <a:lnTo>
                    <a:pt x="84" y="91"/>
                  </a:lnTo>
                  <a:lnTo>
                    <a:pt x="90" y="67"/>
                  </a:lnTo>
                  <a:lnTo>
                    <a:pt x="107" y="52"/>
                  </a:lnTo>
                  <a:lnTo>
                    <a:pt x="105" y="29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89" name="Rectangle 43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i="0">
                <a:solidFill>
                  <a:schemeClr val="tx2"/>
                </a:solidFill>
              </a:rPr>
              <a:t>Together</a:t>
            </a:r>
            <a:endParaRPr lang="en-CA" altLang="en-US" sz="4400" b="1" i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1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1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6">
            <a:extLst>
              <a:ext uri="{FF2B5EF4-FFF2-40B4-BE49-F238E27FC236}">
                <a16:creationId xmlns:a16="http://schemas.microsoft.com/office/drawing/2014/main" id="{7E7FAA40-4138-40DC-B6EC-A95151496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08238"/>
            <a:ext cx="2655888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1410" name="AutoShape 2"/>
          <p:cNvSpPr>
            <a:spLocks noChangeArrowheads="1"/>
          </p:cNvSpPr>
          <p:nvPr/>
        </p:nvSpPr>
        <p:spPr bwMode="auto">
          <a:xfrm>
            <a:off x="2286000" y="991162"/>
            <a:ext cx="6781800" cy="2134469"/>
          </a:xfrm>
          <a:prstGeom prst="wedgeRoundRectCallout">
            <a:avLst>
              <a:gd name="adj1" fmla="val -55179"/>
              <a:gd name="adj2" fmla="val 48976"/>
              <a:gd name="adj3" fmla="val 1666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CA" altLang="en-US" sz="2400" i="0" dirty="0"/>
              <a:t>Sorry: </a:t>
            </a:r>
          </a:p>
          <a:p>
            <a:pPr marL="342900" indent="-342900" eaLnBrk="1" hangingPunct="1">
              <a:spcBef>
                <a:spcPts val="0"/>
              </a:spcBef>
            </a:pPr>
            <a:r>
              <a:rPr lang="en-CA" altLang="en-US" sz="2400" i="0" dirty="0"/>
              <a:t>Given a problem </a:t>
            </a:r>
            <a:br>
              <a:rPr lang="en-CA" altLang="en-US" sz="2400" i="0" dirty="0"/>
            </a:br>
            <a:r>
              <a:rPr lang="en-CA" altLang="en-US" sz="2400" i="0" dirty="0"/>
              <a:t>  that the teacher knows a simple answer for </a:t>
            </a:r>
          </a:p>
          <a:p>
            <a:pPr marL="342900" indent="-342900" eaLnBrk="1" hangingPunct="1">
              <a:spcBef>
                <a:spcPts val="0"/>
              </a:spcBef>
            </a:pPr>
            <a:r>
              <a:rPr lang="en-CA" altLang="en-US" sz="2400" i="0" dirty="0"/>
              <a:t>Determining </a:t>
            </a:r>
            <a:r>
              <a:rPr lang="en-CA" altLang="en-US" sz="2400" i="0" dirty="0">
                <a:solidFill>
                  <a:schemeClr val="tx2"/>
                </a:solidFill>
              </a:rPr>
              <a:t>how hard </a:t>
            </a:r>
            <a:r>
              <a:rPr lang="en-CA" altLang="en-US" sz="2400" i="0" dirty="0"/>
              <a:t>it will be for other people.</a:t>
            </a:r>
          </a:p>
          <a:p>
            <a:pPr marL="342900" indent="-342900" eaLnBrk="1" hangingPunct="1">
              <a:spcBef>
                <a:spcPts val="0"/>
              </a:spcBef>
            </a:pPr>
            <a:r>
              <a:rPr lang="en-CA" altLang="en-US" sz="2400" i="0" dirty="0"/>
              <a:t>Is very HARD.</a:t>
            </a:r>
          </a:p>
        </p:txBody>
      </p:sp>
      <p:sp>
        <p:nvSpPr>
          <p:cNvPr id="16389" name="Rectangle 43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i="0">
                <a:solidFill>
                  <a:schemeClr val="tx2"/>
                </a:solidFill>
              </a:rPr>
              <a:t>Together</a:t>
            </a:r>
            <a:endParaRPr lang="en-CA" altLang="en-US" sz="4400" b="1" i="0">
              <a:solidFill>
                <a:schemeClr val="tx2"/>
              </a:solidFill>
            </a:endParaRPr>
          </a:p>
        </p:txBody>
      </p:sp>
      <p:pic>
        <p:nvPicPr>
          <p:cNvPr id="68610" name="Picture 2" descr="Image result for how hard is this problem">
            <a:extLst>
              <a:ext uri="{FF2B5EF4-FFF2-40B4-BE49-F238E27FC236}">
                <a16:creationId xmlns:a16="http://schemas.microsoft.com/office/drawing/2014/main" id="{7C397DF8-BE2F-4F3E-85E0-D1B8DECED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12" y="3305425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AutoShape 2">
            <a:extLst>
              <a:ext uri="{FF2B5EF4-FFF2-40B4-BE49-F238E27FC236}">
                <a16:creationId xmlns:a16="http://schemas.microsoft.com/office/drawing/2014/main" id="{ABE7A44B-77CC-424B-953D-D4A1D547C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8584" y="3529877"/>
            <a:ext cx="3145538" cy="1351323"/>
          </a:xfrm>
          <a:prstGeom prst="wedgeRoundRectCallout">
            <a:avLst>
              <a:gd name="adj1" fmla="val -62991"/>
              <a:gd name="adj2" fmla="val 11726"/>
              <a:gd name="adj3" fmla="val 1666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en-US" sz="2400" i="0" dirty="0"/>
              <a:t>Sure it is easy AFTER we see the solution!</a:t>
            </a:r>
            <a:br>
              <a:rPr lang="en-CA" altLang="en-US" sz="2400" i="0" dirty="0"/>
            </a:br>
            <a:r>
              <a:rPr lang="en-CA" altLang="en-US" sz="2400" i="0" dirty="0"/>
              <a:t>Hindsight is 20-20!</a:t>
            </a:r>
          </a:p>
        </p:txBody>
      </p:sp>
      <p:sp>
        <p:nvSpPr>
          <p:cNvPr id="31" name="AutoShape 2">
            <a:extLst>
              <a:ext uri="{FF2B5EF4-FFF2-40B4-BE49-F238E27FC236}">
                <a16:creationId xmlns:a16="http://schemas.microsoft.com/office/drawing/2014/main" id="{7518ACD4-B64F-4C81-A085-6C058C8DA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9130" y="5334000"/>
            <a:ext cx="5940287" cy="1296269"/>
          </a:xfrm>
          <a:prstGeom prst="wedgeRoundRectCallout">
            <a:avLst>
              <a:gd name="adj1" fmla="val -56071"/>
              <a:gd name="adj2" fmla="val -60414"/>
              <a:gd name="adj3" fmla="val 1666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CA" altLang="en-US" sz="2400" i="0" dirty="0"/>
              <a:t>I ALWAYS panic that I have made it too easy</a:t>
            </a:r>
            <a:br>
              <a:rPr lang="en-CA" altLang="en-US" sz="2400" i="0" dirty="0"/>
            </a:br>
            <a:r>
              <a:rPr lang="en-CA" altLang="en-US" sz="2400" i="0" dirty="0"/>
              <a:t>and everyone will get perfect.</a:t>
            </a:r>
            <a:br>
              <a:rPr lang="en-CA" altLang="en-US" sz="2400" i="0" dirty="0"/>
            </a:br>
            <a:r>
              <a:rPr lang="en-CA" altLang="en-US" sz="2400" i="0" dirty="0"/>
              <a:t>Then everyone fails. </a:t>
            </a:r>
            <a:r>
              <a:rPr lang="en-CA" altLang="en-US" sz="2400" i="0" dirty="0">
                <a:sym typeface="Wingdings" panose="05000000000000000000" pitchFamily="2" charset="2"/>
              </a:rPr>
              <a:t></a:t>
            </a:r>
            <a:endParaRPr lang="en-CA" altLang="en-US" sz="2400" i="0" dirty="0"/>
          </a:p>
        </p:txBody>
      </p:sp>
    </p:spTree>
    <p:extLst>
      <p:ext uri="{BB962C8B-B14F-4D97-AF65-F5344CB8AC3E}">
        <p14:creationId xmlns:p14="http://schemas.microsoft.com/office/powerpoint/2010/main" val="112660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1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1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0" grpId="0" animBg="1"/>
      <p:bldP spid="30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457200" y="2895600"/>
            <a:ext cx="8686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CA" altLang="en-US" sz="2800" i="0">
                <a:solidFill>
                  <a:schemeClr val="tx2"/>
                </a:solidFill>
              </a:rPr>
              <a:t>Pros</a:t>
            </a:r>
          </a:p>
          <a:p>
            <a:pPr eaLnBrk="1" hangingPunct="1"/>
            <a:r>
              <a:rPr lang="en-CA" altLang="en-US" sz="2800" i="0"/>
              <a:t>Don’t have to take notes.</a:t>
            </a:r>
          </a:p>
          <a:p>
            <a:pPr eaLnBrk="1" hangingPunct="1"/>
            <a:r>
              <a:rPr lang="en-CA" altLang="en-US" sz="2800" i="0"/>
              <a:t>Lower fear level that you will miss something.</a:t>
            </a:r>
          </a:p>
          <a:p>
            <a:pPr eaLnBrk="1" hangingPunct="1"/>
            <a:r>
              <a:rPr lang="en-CA" altLang="en-US" sz="2800" i="0"/>
              <a:t>Flexible to miss a class or two </a:t>
            </a:r>
            <a:br>
              <a:rPr lang="en-CA" altLang="en-US" sz="2800" i="0"/>
            </a:br>
            <a:r>
              <a:rPr lang="en-CA" altLang="en-US" sz="2800" i="0"/>
              <a:t>if working, parenting, sick, …</a:t>
            </a:r>
          </a:p>
          <a:p>
            <a:pPr eaLnBrk="1" hangingPunct="1"/>
            <a:r>
              <a:rPr lang="en-CA" altLang="en-US" sz="2800" i="0"/>
              <a:t>Read/watch ahead to be prepared for a good discussion.</a:t>
            </a:r>
          </a:p>
          <a:p>
            <a:pPr eaLnBrk="1" hangingPunct="1"/>
            <a:r>
              <a:rPr lang="en-CA" altLang="en-US" sz="2800" i="0"/>
              <a:t>Read/watch after to review and as a reference.</a:t>
            </a:r>
          </a:p>
        </p:txBody>
      </p:sp>
      <p:grpSp>
        <p:nvGrpSpPr>
          <p:cNvPr id="174084" name="Group 4"/>
          <p:cNvGrpSpPr>
            <a:grpSpLocks/>
          </p:cNvGrpSpPr>
          <p:nvPr/>
        </p:nvGrpSpPr>
        <p:grpSpPr bwMode="auto">
          <a:xfrm>
            <a:off x="1828800" y="838200"/>
            <a:ext cx="5400675" cy="1954213"/>
            <a:chOff x="1872" y="528"/>
            <a:chExt cx="3402" cy="1231"/>
          </a:xfrm>
        </p:grpSpPr>
        <p:pic>
          <p:nvPicPr>
            <p:cNvPr id="1741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528"/>
              <a:ext cx="1632" cy="1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415" name="Picture 7" descr="Captur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576"/>
              <a:ext cx="1530" cy="1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2" name="Rectangle 43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i="0">
                <a:solidFill>
                  <a:schemeClr val="tx2"/>
                </a:solidFill>
              </a:rPr>
              <a:t>Together</a:t>
            </a:r>
            <a:endParaRPr lang="en-CA" altLang="en-US" sz="4400" b="1" i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stretch>
            <a:fillRect l="18000" t="-5000" r="1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4DF6E6-9AA2-4807-8426-FB85C55A1659}"/>
              </a:ext>
            </a:extLst>
          </p:cNvPr>
          <p:cNvSpPr txBox="1"/>
          <p:nvPr/>
        </p:nvSpPr>
        <p:spPr>
          <a:xfrm>
            <a:off x="1632857" y="1314449"/>
            <a:ext cx="677635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CA" sz="3300" b="1" i="0" u="sng" dirty="0">
                <a:solidFill>
                  <a:srgbClr val="0070C0"/>
                </a:solidFill>
                <a:latin typeface="Calibri" panose="020F0502020204030204"/>
              </a:rPr>
              <a:t>SOS Class Representative Position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52BC95-652F-4A1D-9C1F-096EC3AF29EB}"/>
              </a:ext>
            </a:extLst>
          </p:cNvPr>
          <p:cNvSpPr txBox="1"/>
          <p:nvPr/>
        </p:nvSpPr>
        <p:spPr>
          <a:xfrm>
            <a:off x="2212522" y="2081894"/>
            <a:ext cx="47189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800" i="0" dirty="0">
                <a:solidFill>
                  <a:prstClr val="black"/>
                </a:solidFill>
                <a:latin typeface="Calibri" panose="020F0502020204030204"/>
              </a:rPr>
              <a:t>Take on </a:t>
            </a:r>
            <a:r>
              <a:rPr lang="en-CA" sz="1800" b="1" i="0" dirty="0">
                <a:solidFill>
                  <a:prstClr val="black"/>
                </a:solidFill>
                <a:latin typeface="Calibri" panose="020F0502020204030204"/>
              </a:rPr>
              <a:t>a leadership role </a:t>
            </a:r>
            <a:r>
              <a:rPr lang="en-CA" sz="1800" i="0" dirty="0">
                <a:solidFill>
                  <a:prstClr val="black"/>
                </a:solidFill>
                <a:latin typeface="Calibri" panose="020F0502020204030204"/>
              </a:rPr>
              <a:t>in the classroom 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800" i="0" dirty="0">
              <a:solidFill>
                <a:prstClr val="black"/>
              </a:solidFill>
              <a:latin typeface="Calibri" panose="020F0502020204030204"/>
            </a:endParaRP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800" i="0" dirty="0">
                <a:solidFill>
                  <a:prstClr val="black"/>
                </a:solidFill>
                <a:latin typeface="Calibri" panose="020F0502020204030204"/>
              </a:rPr>
              <a:t>Engage with students and with your professor 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800" i="0" dirty="0">
              <a:solidFill>
                <a:prstClr val="black"/>
              </a:solidFill>
              <a:latin typeface="Calibri" panose="020F0502020204030204"/>
            </a:endParaRP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800" b="1" i="0" dirty="0">
                <a:solidFill>
                  <a:prstClr val="black"/>
                </a:solidFill>
                <a:latin typeface="Calibri" panose="020F0502020204030204"/>
              </a:rPr>
              <a:t>Get involved </a:t>
            </a:r>
            <a:r>
              <a:rPr lang="en-CA" sz="1800" i="0" dirty="0">
                <a:solidFill>
                  <a:prstClr val="black"/>
                </a:solidFill>
                <a:latin typeface="Calibri" panose="020F0502020204030204"/>
              </a:rPr>
              <a:t>in the Bethune Community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F7D17F-AB97-4752-9016-CDFDE9C20DA5}"/>
              </a:ext>
            </a:extLst>
          </p:cNvPr>
          <p:cNvSpPr txBox="1"/>
          <p:nvPr/>
        </p:nvSpPr>
        <p:spPr>
          <a:xfrm>
            <a:off x="404131" y="3883297"/>
            <a:ext cx="8335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CA" sz="1800" i="0" dirty="0">
                <a:solidFill>
                  <a:srgbClr val="7030A0"/>
                </a:solidFill>
                <a:latin typeface="Calibri" panose="020F0502020204030204"/>
              </a:rPr>
              <a:t>Applications are OPEN they are </a:t>
            </a:r>
            <a:r>
              <a:rPr lang="en-CA" sz="1800" b="1" i="0" u="sng" dirty="0">
                <a:solidFill>
                  <a:srgbClr val="7030A0"/>
                </a:solidFill>
                <a:latin typeface="Calibri" panose="020F0502020204030204"/>
              </a:rPr>
              <a:t>DUE ON MONDAY SEPTEMBER 16</a:t>
            </a:r>
            <a:r>
              <a:rPr lang="en-CA" sz="1800" b="1" i="0" u="sng" baseline="30000" dirty="0">
                <a:solidFill>
                  <a:srgbClr val="7030A0"/>
                </a:solidFill>
                <a:latin typeface="Calibri" panose="020F0502020204030204"/>
              </a:rPr>
              <a:t>TH</a:t>
            </a:r>
            <a:r>
              <a:rPr lang="en-CA" sz="1800" b="1" i="0" u="sng" dirty="0">
                <a:solidFill>
                  <a:srgbClr val="7030A0"/>
                </a:solidFill>
                <a:latin typeface="Calibri" panose="020F0502020204030204"/>
              </a:rPr>
              <a:t> 2019 </a:t>
            </a:r>
            <a:r>
              <a:rPr lang="en-CA" sz="1800" i="0" dirty="0">
                <a:solidFill>
                  <a:srgbClr val="7030A0"/>
                </a:solidFill>
                <a:latin typeface="Calibri" panose="020F0502020204030204"/>
              </a:rPr>
              <a:t>FOR FALL AND YEAR LONG COURSES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BA390C-01A4-4DA2-BFDE-9316334FEE23}"/>
              </a:ext>
            </a:extLst>
          </p:cNvPr>
          <p:cNvSpPr txBox="1"/>
          <p:nvPr/>
        </p:nvSpPr>
        <p:spPr>
          <a:xfrm>
            <a:off x="208188" y="4853704"/>
            <a:ext cx="89358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CA" sz="3000" b="1" i="0" dirty="0">
                <a:solidFill>
                  <a:srgbClr val="FF0000"/>
                </a:solidFill>
                <a:latin typeface="Calibri" panose="020F0502020204030204"/>
              </a:rPr>
              <a:t>Go to </a:t>
            </a:r>
            <a:r>
              <a:rPr lang="en-CA" sz="3000" b="1" i="0" dirty="0">
                <a:solidFill>
                  <a:srgbClr val="FF0000"/>
                </a:solidFill>
                <a:latin typeface="Calibri" panose="020F05020202040302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http://bethune.yorku.ca/classreps/recruitment/</a:t>
            </a:r>
            <a:endParaRPr lang="en-CA" sz="3000" b="1" i="0" dirty="0">
              <a:solidFill>
                <a:srgbClr val="FF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96400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Rectangle 3"/>
          <p:cNvSpPr>
            <a:spLocks noChangeArrowheads="1"/>
          </p:cNvSpPr>
          <p:nvPr/>
        </p:nvSpPr>
        <p:spPr bwMode="auto">
          <a:xfrm>
            <a:off x="457200" y="2895600"/>
            <a:ext cx="8686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CA" altLang="en-US" sz="2800" i="0">
                <a:solidFill>
                  <a:schemeClr val="tx2"/>
                </a:solidFill>
              </a:rPr>
              <a:t>Pros</a:t>
            </a:r>
          </a:p>
          <a:p>
            <a:pPr eaLnBrk="1" hangingPunct="1"/>
            <a:r>
              <a:rPr lang="en-CA" altLang="en-US" sz="2800" i="0"/>
              <a:t>REALLY good students might feel they don’t have to come to class (some might be right).</a:t>
            </a:r>
          </a:p>
          <a:p>
            <a:pPr algn="ctr" eaLnBrk="1" hangingPunct="1">
              <a:buFontTx/>
              <a:buNone/>
            </a:pPr>
            <a:r>
              <a:rPr lang="en-CA" altLang="en-US" sz="2800" i="0">
                <a:solidFill>
                  <a:schemeClr val="tx2"/>
                </a:solidFill>
              </a:rPr>
              <a:t>Cons</a:t>
            </a:r>
          </a:p>
          <a:p>
            <a:pPr eaLnBrk="1" hangingPunct="1"/>
            <a:r>
              <a:rPr lang="en-CA" altLang="en-US" sz="2800" i="0"/>
              <a:t>Cocky students will think they don’t need to come class</a:t>
            </a:r>
            <a:br>
              <a:rPr lang="en-CA" altLang="en-US" sz="2800" i="0"/>
            </a:br>
            <a:r>
              <a:rPr lang="en-CA" altLang="en-US" sz="2800" i="0"/>
              <a:t>but are wrong.</a:t>
            </a:r>
          </a:p>
          <a:p>
            <a:pPr eaLnBrk="1" hangingPunct="1"/>
            <a:r>
              <a:rPr lang="en-CA" altLang="en-US" sz="2800" i="0"/>
              <a:t>Lazy students will use them as an excuse to skip class</a:t>
            </a:r>
            <a:br>
              <a:rPr lang="en-CA" altLang="en-US" sz="2800" i="0"/>
            </a:br>
            <a:r>
              <a:rPr lang="en-CA" altLang="en-US" sz="2800" i="0"/>
              <a:t>and then never really get to them.</a:t>
            </a:r>
          </a:p>
        </p:txBody>
      </p:sp>
      <p:sp>
        <p:nvSpPr>
          <p:cNvPr id="18437" name="Rectangle 43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i="0">
                <a:solidFill>
                  <a:schemeClr val="tx2"/>
                </a:solidFill>
              </a:rPr>
              <a:t>Together</a:t>
            </a:r>
            <a:endParaRPr lang="en-CA" altLang="en-US" sz="4400" b="1" i="0">
              <a:solidFill>
                <a:schemeClr val="tx2"/>
              </a:solidFill>
            </a:endParaRP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A83A0688-26F8-4A1F-A5D8-201B216B7113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838200"/>
            <a:ext cx="5400675" cy="1954213"/>
            <a:chOff x="1872" y="528"/>
            <a:chExt cx="3402" cy="1231"/>
          </a:xfrm>
        </p:grpSpPr>
        <p:pic>
          <p:nvPicPr>
            <p:cNvPr id="10" name="Picture 6">
              <a:extLst>
                <a:ext uri="{FF2B5EF4-FFF2-40B4-BE49-F238E27FC236}">
                  <a16:creationId xmlns:a16="http://schemas.microsoft.com/office/drawing/2014/main" id="{DA969E1A-309C-4E0A-9F53-FD3213C8F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528"/>
              <a:ext cx="1632" cy="1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" name="Picture 7" descr="Capture">
              <a:extLst>
                <a:ext uri="{FF2B5EF4-FFF2-40B4-BE49-F238E27FC236}">
                  <a16:creationId xmlns:a16="http://schemas.microsoft.com/office/drawing/2014/main" id="{43C45F17-B16A-45C0-B5F8-59EA0D6B9B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576"/>
              <a:ext cx="1530" cy="1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j0116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209800"/>
            <a:ext cx="26320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2131" name="AutoShape 3"/>
          <p:cNvSpPr>
            <a:spLocks noChangeArrowheads="1"/>
          </p:cNvSpPr>
          <p:nvPr/>
        </p:nvSpPr>
        <p:spPr bwMode="auto">
          <a:xfrm>
            <a:off x="2590800" y="1219200"/>
            <a:ext cx="5791200" cy="762000"/>
          </a:xfrm>
          <a:prstGeom prst="wedgeRoundRectCallout">
            <a:avLst>
              <a:gd name="adj1" fmla="val -65079"/>
              <a:gd name="adj2" fmla="val 157083"/>
              <a:gd name="adj3" fmla="val 1666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i="0"/>
              <a:t>Please interact with me in class.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i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i="0"/>
          </a:p>
        </p:txBody>
      </p:sp>
      <p:grpSp>
        <p:nvGrpSpPr>
          <p:cNvPr id="19460" name="Group 5"/>
          <p:cNvGrpSpPr>
            <a:grpSpLocks/>
          </p:cNvGrpSpPr>
          <p:nvPr/>
        </p:nvGrpSpPr>
        <p:grpSpPr bwMode="auto">
          <a:xfrm flipH="1">
            <a:off x="7483475" y="3114675"/>
            <a:ext cx="1660525" cy="3743325"/>
            <a:chOff x="864" y="465"/>
            <a:chExt cx="1046" cy="2358"/>
          </a:xfrm>
        </p:grpSpPr>
        <p:grpSp>
          <p:nvGrpSpPr>
            <p:cNvPr id="19464" name="Group 6"/>
            <p:cNvGrpSpPr>
              <a:grpSpLocks/>
            </p:cNvGrpSpPr>
            <p:nvPr/>
          </p:nvGrpSpPr>
          <p:grpSpPr bwMode="auto">
            <a:xfrm>
              <a:off x="864" y="465"/>
              <a:ext cx="1008" cy="2319"/>
              <a:chOff x="587" y="528"/>
              <a:chExt cx="1008" cy="2319"/>
            </a:xfrm>
          </p:grpSpPr>
          <p:grpSp>
            <p:nvGrpSpPr>
              <p:cNvPr id="19467" name="Group 7"/>
              <p:cNvGrpSpPr>
                <a:grpSpLocks/>
              </p:cNvGrpSpPr>
              <p:nvPr/>
            </p:nvGrpSpPr>
            <p:grpSpPr bwMode="auto">
              <a:xfrm>
                <a:off x="587" y="528"/>
                <a:ext cx="1008" cy="2319"/>
                <a:chOff x="587" y="528"/>
                <a:chExt cx="1008" cy="2319"/>
              </a:xfrm>
            </p:grpSpPr>
            <p:grpSp>
              <p:nvGrpSpPr>
                <p:cNvPr id="19469" name="Group 8"/>
                <p:cNvGrpSpPr>
                  <a:grpSpLocks/>
                </p:cNvGrpSpPr>
                <p:nvPr/>
              </p:nvGrpSpPr>
              <p:grpSpPr bwMode="auto">
                <a:xfrm>
                  <a:off x="587" y="528"/>
                  <a:ext cx="1008" cy="2319"/>
                  <a:chOff x="1151" y="1104"/>
                  <a:chExt cx="686" cy="1741"/>
                </a:xfrm>
              </p:grpSpPr>
              <p:sp>
                <p:nvSpPr>
                  <p:cNvPr id="19476" name="Freeform 9"/>
                  <p:cNvSpPr>
                    <a:spLocks/>
                  </p:cNvSpPr>
                  <p:nvPr/>
                </p:nvSpPr>
                <p:spPr bwMode="auto">
                  <a:xfrm flipH="1">
                    <a:off x="1321" y="1581"/>
                    <a:ext cx="304" cy="566"/>
                  </a:xfrm>
                  <a:custGeom>
                    <a:avLst/>
                    <a:gdLst>
                      <a:gd name="T0" fmla="*/ 7 w 304"/>
                      <a:gd name="T1" fmla="*/ 174 h 566"/>
                      <a:gd name="T2" fmla="*/ 18 w 304"/>
                      <a:gd name="T3" fmla="*/ 122 h 566"/>
                      <a:gd name="T4" fmla="*/ 42 w 304"/>
                      <a:gd name="T5" fmla="*/ 83 h 566"/>
                      <a:gd name="T6" fmla="*/ 81 w 304"/>
                      <a:gd name="T7" fmla="*/ 45 h 566"/>
                      <a:gd name="T8" fmla="*/ 148 w 304"/>
                      <a:gd name="T9" fmla="*/ 7 h 566"/>
                      <a:gd name="T10" fmla="*/ 205 w 304"/>
                      <a:gd name="T11" fmla="*/ 0 h 566"/>
                      <a:gd name="T12" fmla="*/ 255 w 304"/>
                      <a:gd name="T13" fmla="*/ 10 h 566"/>
                      <a:gd name="T14" fmla="*/ 290 w 304"/>
                      <a:gd name="T15" fmla="*/ 31 h 566"/>
                      <a:gd name="T16" fmla="*/ 304 w 304"/>
                      <a:gd name="T17" fmla="*/ 59 h 566"/>
                      <a:gd name="T18" fmla="*/ 304 w 304"/>
                      <a:gd name="T19" fmla="*/ 87 h 566"/>
                      <a:gd name="T20" fmla="*/ 290 w 304"/>
                      <a:gd name="T21" fmla="*/ 118 h 566"/>
                      <a:gd name="T22" fmla="*/ 262 w 304"/>
                      <a:gd name="T23" fmla="*/ 146 h 566"/>
                      <a:gd name="T24" fmla="*/ 223 w 304"/>
                      <a:gd name="T25" fmla="*/ 181 h 566"/>
                      <a:gd name="T26" fmla="*/ 201 w 304"/>
                      <a:gd name="T27" fmla="*/ 215 h 566"/>
                      <a:gd name="T28" fmla="*/ 194 w 304"/>
                      <a:gd name="T29" fmla="*/ 240 h 566"/>
                      <a:gd name="T30" fmla="*/ 194 w 304"/>
                      <a:gd name="T31" fmla="*/ 260 h 566"/>
                      <a:gd name="T32" fmla="*/ 205 w 304"/>
                      <a:gd name="T33" fmla="*/ 295 h 566"/>
                      <a:gd name="T34" fmla="*/ 230 w 304"/>
                      <a:gd name="T35" fmla="*/ 344 h 566"/>
                      <a:gd name="T36" fmla="*/ 247 w 304"/>
                      <a:gd name="T37" fmla="*/ 399 h 566"/>
                      <a:gd name="T38" fmla="*/ 251 w 304"/>
                      <a:gd name="T39" fmla="*/ 438 h 566"/>
                      <a:gd name="T40" fmla="*/ 244 w 304"/>
                      <a:gd name="T41" fmla="*/ 479 h 566"/>
                      <a:gd name="T42" fmla="*/ 233 w 304"/>
                      <a:gd name="T43" fmla="*/ 510 h 566"/>
                      <a:gd name="T44" fmla="*/ 201 w 304"/>
                      <a:gd name="T45" fmla="*/ 545 h 566"/>
                      <a:gd name="T46" fmla="*/ 173 w 304"/>
                      <a:gd name="T47" fmla="*/ 559 h 566"/>
                      <a:gd name="T48" fmla="*/ 141 w 304"/>
                      <a:gd name="T49" fmla="*/ 566 h 566"/>
                      <a:gd name="T50" fmla="*/ 113 w 304"/>
                      <a:gd name="T51" fmla="*/ 563 h 566"/>
                      <a:gd name="T52" fmla="*/ 92 w 304"/>
                      <a:gd name="T53" fmla="*/ 549 h 566"/>
                      <a:gd name="T54" fmla="*/ 67 w 304"/>
                      <a:gd name="T55" fmla="*/ 521 h 566"/>
                      <a:gd name="T56" fmla="*/ 42 w 304"/>
                      <a:gd name="T57" fmla="*/ 472 h 566"/>
                      <a:gd name="T58" fmla="*/ 14 w 304"/>
                      <a:gd name="T59" fmla="*/ 392 h 566"/>
                      <a:gd name="T60" fmla="*/ 4 w 304"/>
                      <a:gd name="T61" fmla="*/ 333 h 566"/>
                      <a:gd name="T62" fmla="*/ 0 w 304"/>
                      <a:gd name="T63" fmla="*/ 257 h 566"/>
                      <a:gd name="T64" fmla="*/ 0 w 304"/>
                      <a:gd name="T65" fmla="*/ 222 h 566"/>
                      <a:gd name="T66" fmla="*/ 7 w 304"/>
                      <a:gd name="T67" fmla="*/ 174 h 56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304"/>
                      <a:gd name="T103" fmla="*/ 0 h 566"/>
                      <a:gd name="T104" fmla="*/ 304 w 304"/>
                      <a:gd name="T105" fmla="*/ 566 h 566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304" h="566">
                        <a:moveTo>
                          <a:pt x="7" y="174"/>
                        </a:moveTo>
                        <a:lnTo>
                          <a:pt x="18" y="122"/>
                        </a:lnTo>
                        <a:lnTo>
                          <a:pt x="42" y="83"/>
                        </a:lnTo>
                        <a:lnTo>
                          <a:pt x="81" y="45"/>
                        </a:lnTo>
                        <a:lnTo>
                          <a:pt x="148" y="7"/>
                        </a:lnTo>
                        <a:lnTo>
                          <a:pt x="205" y="0"/>
                        </a:lnTo>
                        <a:lnTo>
                          <a:pt x="255" y="10"/>
                        </a:lnTo>
                        <a:lnTo>
                          <a:pt x="290" y="31"/>
                        </a:lnTo>
                        <a:lnTo>
                          <a:pt x="304" y="59"/>
                        </a:lnTo>
                        <a:lnTo>
                          <a:pt x="304" y="87"/>
                        </a:lnTo>
                        <a:lnTo>
                          <a:pt x="290" y="118"/>
                        </a:lnTo>
                        <a:lnTo>
                          <a:pt x="262" y="146"/>
                        </a:lnTo>
                        <a:lnTo>
                          <a:pt x="223" y="181"/>
                        </a:lnTo>
                        <a:lnTo>
                          <a:pt x="201" y="215"/>
                        </a:lnTo>
                        <a:lnTo>
                          <a:pt x="194" y="240"/>
                        </a:lnTo>
                        <a:lnTo>
                          <a:pt x="194" y="260"/>
                        </a:lnTo>
                        <a:lnTo>
                          <a:pt x="205" y="295"/>
                        </a:lnTo>
                        <a:lnTo>
                          <a:pt x="230" y="344"/>
                        </a:lnTo>
                        <a:lnTo>
                          <a:pt x="247" y="399"/>
                        </a:lnTo>
                        <a:lnTo>
                          <a:pt x="251" y="438"/>
                        </a:lnTo>
                        <a:lnTo>
                          <a:pt x="244" y="479"/>
                        </a:lnTo>
                        <a:lnTo>
                          <a:pt x="233" y="510"/>
                        </a:lnTo>
                        <a:lnTo>
                          <a:pt x="201" y="545"/>
                        </a:lnTo>
                        <a:lnTo>
                          <a:pt x="173" y="559"/>
                        </a:lnTo>
                        <a:lnTo>
                          <a:pt x="141" y="566"/>
                        </a:lnTo>
                        <a:lnTo>
                          <a:pt x="113" y="563"/>
                        </a:lnTo>
                        <a:lnTo>
                          <a:pt x="92" y="549"/>
                        </a:lnTo>
                        <a:lnTo>
                          <a:pt x="67" y="521"/>
                        </a:lnTo>
                        <a:lnTo>
                          <a:pt x="42" y="472"/>
                        </a:lnTo>
                        <a:lnTo>
                          <a:pt x="14" y="392"/>
                        </a:lnTo>
                        <a:lnTo>
                          <a:pt x="4" y="333"/>
                        </a:lnTo>
                        <a:lnTo>
                          <a:pt x="0" y="257"/>
                        </a:lnTo>
                        <a:lnTo>
                          <a:pt x="0" y="222"/>
                        </a:lnTo>
                        <a:lnTo>
                          <a:pt x="7" y="17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477" name="Freeform 10"/>
                  <p:cNvSpPr>
                    <a:spLocks/>
                  </p:cNvSpPr>
                  <p:nvPr/>
                </p:nvSpPr>
                <p:spPr bwMode="auto">
                  <a:xfrm flipH="1">
                    <a:off x="1151" y="1619"/>
                    <a:ext cx="249" cy="572"/>
                  </a:xfrm>
                  <a:custGeom>
                    <a:avLst/>
                    <a:gdLst>
                      <a:gd name="T0" fmla="*/ 25 w 249"/>
                      <a:gd name="T1" fmla="*/ 65 h 572"/>
                      <a:gd name="T2" fmla="*/ 7 w 249"/>
                      <a:gd name="T3" fmla="*/ 44 h 572"/>
                      <a:gd name="T4" fmla="*/ 0 w 249"/>
                      <a:gd name="T5" fmla="*/ 27 h 572"/>
                      <a:gd name="T6" fmla="*/ 11 w 249"/>
                      <a:gd name="T7" fmla="*/ 7 h 572"/>
                      <a:gd name="T8" fmla="*/ 28 w 249"/>
                      <a:gd name="T9" fmla="*/ 0 h 572"/>
                      <a:gd name="T10" fmla="*/ 60 w 249"/>
                      <a:gd name="T11" fmla="*/ 0 h 572"/>
                      <a:gd name="T12" fmla="*/ 96 w 249"/>
                      <a:gd name="T13" fmla="*/ 24 h 572"/>
                      <a:gd name="T14" fmla="*/ 132 w 249"/>
                      <a:gd name="T15" fmla="*/ 61 h 572"/>
                      <a:gd name="T16" fmla="*/ 192 w 249"/>
                      <a:gd name="T17" fmla="*/ 140 h 572"/>
                      <a:gd name="T18" fmla="*/ 231 w 249"/>
                      <a:gd name="T19" fmla="*/ 204 h 572"/>
                      <a:gd name="T20" fmla="*/ 249 w 249"/>
                      <a:gd name="T21" fmla="*/ 255 h 572"/>
                      <a:gd name="T22" fmla="*/ 245 w 249"/>
                      <a:gd name="T23" fmla="*/ 283 h 572"/>
                      <a:gd name="T24" fmla="*/ 224 w 249"/>
                      <a:gd name="T25" fmla="*/ 320 h 572"/>
                      <a:gd name="T26" fmla="*/ 181 w 249"/>
                      <a:gd name="T27" fmla="*/ 347 h 572"/>
                      <a:gd name="T28" fmla="*/ 110 w 249"/>
                      <a:gd name="T29" fmla="*/ 371 h 572"/>
                      <a:gd name="T30" fmla="*/ 75 w 249"/>
                      <a:gd name="T31" fmla="*/ 395 h 572"/>
                      <a:gd name="T32" fmla="*/ 60 w 249"/>
                      <a:gd name="T33" fmla="*/ 415 h 572"/>
                      <a:gd name="T34" fmla="*/ 68 w 249"/>
                      <a:gd name="T35" fmla="*/ 436 h 572"/>
                      <a:gd name="T36" fmla="*/ 107 w 249"/>
                      <a:gd name="T37" fmla="*/ 456 h 572"/>
                      <a:gd name="T38" fmla="*/ 139 w 249"/>
                      <a:gd name="T39" fmla="*/ 497 h 572"/>
                      <a:gd name="T40" fmla="*/ 153 w 249"/>
                      <a:gd name="T41" fmla="*/ 538 h 572"/>
                      <a:gd name="T42" fmla="*/ 149 w 249"/>
                      <a:gd name="T43" fmla="*/ 558 h 572"/>
                      <a:gd name="T44" fmla="*/ 117 w 249"/>
                      <a:gd name="T45" fmla="*/ 572 h 572"/>
                      <a:gd name="T46" fmla="*/ 107 w 249"/>
                      <a:gd name="T47" fmla="*/ 572 h 572"/>
                      <a:gd name="T48" fmla="*/ 92 w 249"/>
                      <a:gd name="T49" fmla="*/ 535 h 572"/>
                      <a:gd name="T50" fmla="*/ 85 w 249"/>
                      <a:gd name="T51" fmla="*/ 494 h 572"/>
                      <a:gd name="T52" fmla="*/ 64 w 249"/>
                      <a:gd name="T53" fmla="*/ 463 h 572"/>
                      <a:gd name="T54" fmla="*/ 32 w 249"/>
                      <a:gd name="T55" fmla="*/ 446 h 572"/>
                      <a:gd name="T56" fmla="*/ 21 w 249"/>
                      <a:gd name="T57" fmla="*/ 426 h 572"/>
                      <a:gd name="T58" fmla="*/ 25 w 249"/>
                      <a:gd name="T59" fmla="*/ 405 h 572"/>
                      <a:gd name="T60" fmla="*/ 53 w 249"/>
                      <a:gd name="T61" fmla="*/ 371 h 572"/>
                      <a:gd name="T62" fmla="*/ 107 w 249"/>
                      <a:gd name="T63" fmla="*/ 351 h 572"/>
                      <a:gd name="T64" fmla="*/ 157 w 249"/>
                      <a:gd name="T65" fmla="*/ 320 h 572"/>
                      <a:gd name="T66" fmla="*/ 196 w 249"/>
                      <a:gd name="T67" fmla="*/ 286 h 572"/>
                      <a:gd name="T68" fmla="*/ 210 w 249"/>
                      <a:gd name="T69" fmla="*/ 252 h 572"/>
                      <a:gd name="T70" fmla="*/ 206 w 249"/>
                      <a:gd name="T71" fmla="*/ 238 h 572"/>
                      <a:gd name="T72" fmla="*/ 189 w 249"/>
                      <a:gd name="T73" fmla="*/ 208 h 572"/>
                      <a:gd name="T74" fmla="*/ 157 w 249"/>
                      <a:gd name="T75" fmla="*/ 163 h 572"/>
                      <a:gd name="T76" fmla="*/ 121 w 249"/>
                      <a:gd name="T77" fmla="*/ 136 h 572"/>
                      <a:gd name="T78" fmla="*/ 82 w 249"/>
                      <a:gd name="T79" fmla="*/ 106 h 572"/>
                      <a:gd name="T80" fmla="*/ 53 w 249"/>
                      <a:gd name="T81" fmla="*/ 89 h 572"/>
                      <a:gd name="T82" fmla="*/ 25 w 249"/>
                      <a:gd name="T83" fmla="*/ 65 h 572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249"/>
                      <a:gd name="T127" fmla="*/ 0 h 572"/>
                      <a:gd name="T128" fmla="*/ 249 w 249"/>
                      <a:gd name="T129" fmla="*/ 572 h 572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249" h="572">
                        <a:moveTo>
                          <a:pt x="25" y="65"/>
                        </a:moveTo>
                        <a:lnTo>
                          <a:pt x="7" y="44"/>
                        </a:lnTo>
                        <a:lnTo>
                          <a:pt x="0" y="27"/>
                        </a:lnTo>
                        <a:lnTo>
                          <a:pt x="11" y="7"/>
                        </a:lnTo>
                        <a:lnTo>
                          <a:pt x="28" y="0"/>
                        </a:lnTo>
                        <a:lnTo>
                          <a:pt x="60" y="0"/>
                        </a:lnTo>
                        <a:lnTo>
                          <a:pt x="96" y="24"/>
                        </a:lnTo>
                        <a:lnTo>
                          <a:pt x="132" y="61"/>
                        </a:lnTo>
                        <a:lnTo>
                          <a:pt x="192" y="140"/>
                        </a:lnTo>
                        <a:lnTo>
                          <a:pt x="231" y="204"/>
                        </a:lnTo>
                        <a:lnTo>
                          <a:pt x="249" y="255"/>
                        </a:lnTo>
                        <a:lnTo>
                          <a:pt x="245" y="283"/>
                        </a:lnTo>
                        <a:lnTo>
                          <a:pt x="224" y="320"/>
                        </a:lnTo>
                        <a:lnTo>
                          <a:pt x="181" y="347"/>
                        </a:lnTo>
                        <a:lnTo>
                          <a:pt x="110" y="371"/>
                        </a:lnTo>
                        <a:lnTo>
                          <a:pt x="75" y="395"/>
                        </a:lnTo>
                        <a:lnTo>
                          <a:pt x="60" y="415"/>
                        </a:lnTo>
                        <a:lnTo>
                          <a:pt x="68" y="436"/>
                        </a:lnTo>
                        <a:lnTo>
                          <a:pt x="107" y="456"/>
                        </a:lnTo>
                        <a:lnTo>
                          <a:pt x="139" y="497"/>
                        </a:lnTo>
                        <a:lnTo>
                          <a:pt x="153" y="538"/>
                        </a:lnTo>
                        <a:lnTo>
                          <a:pt x="149" y="558"/>
                        </a:lnTo>
                        <a:lnTo>
                          <a:pt x="117" y="572"/>
                        </a:lnTo>
                        <a:lnTo>
                          <a:pt x="107" y="572"/>
                        </a:lnTo>
                        <a:lnTo>
                          <a:pt x="92" y="535"/>
                        </a:lnTo>
                        <a:lnTo>
                          <a:pt x="85" y="494"/>
                        </a:lnTo>
                        <a:lnTo>
                          <a:pt x="64" y="463"/>
                        </a:lnTo>
                        <a:lnTo>
                          <a:pt x="32" y="446"/>
                        </a:lnTo>
                        <a:lnTo>
                          <a:pt x="21" y="426"/>
                        </a:lnTo>
                        <a:lnTo>
                          <a:pt x="25" y="405"/>
                        </a:lnTo>
                        <a:lnTo>
                          <a:pt x="53" y="371"/>
                        </a:lnTo>
                        <a:lnTo>
                          <a:pt x="107" y="351"/>
                        </a:lnTo>
                        <a:lnTo>
                          <a:pt x="157" y="320"/>
                        </a:lnTo>
                        <a:lnTo>
                          <a:pt x="196" y="286"/>
                        </a:lnTo>
                        <a:lnTo>
                          <a:pt x="210" y="252"/>
                        </a:lnTo>
                        <a:lnTo>
                          <a:pt x="206" y="238"/>
                        </a:lnTo>
                        <a:lnTo>
                          <a:pt x="189" y="208"/>
                        </a:lnTo>
                        <a:lnTo>
                          <a:pt x="157" y="163"/>
                        </a:lnTo>
                        <a:lnTo>
                          <a:pt x="121" y="136"/>
                        </a:lnTo>
                        <a:lnTo>
                          <a:pt x="82" y="106"/>
                        </a:lnTo>
                        <a:lnTo>
                          <a:pt x="53" y="89"/>
                        </a:lnTo>
                        <a:lnTo>
                          <a:pt x="25" y="6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478" name="Freeform 11"/>
                  <p:cNvSpPr>
                    <a:spLocks/>
                  </p:cNvSpPr>
                  <p:nvPr/>
                </p:nvSpPr>
                <p:spPr bwMode="auto">
                  <a:xfrm flipH="1">
                    <a:off x="1447" y="1581"/>
                    <a:ext cx="362" cy="499"/>
                  </a:xfrm>
                  <a:custGeom>
                    <a:avLst/>
                    <a:gdLst>
                      <a:gd name="T0" fmla="*/ 151 w 362"/>
                      <a:gd name="T1" fmla="*/ 35 h 499"/>
                      <a:gd name="T2" fmla="*/ 221 w 362"/>
                      <a:gd name="T3" fmla="*/ 0 h 499"/>
                      <a:gd name="T4" fmla="*/ 281 w 362"/>
                      <a:gd name="T5" fmla="*/ 0 h 499"/>
                      <a:gd name="T6" fmla="*/ 344 w 362"/>
                      <a:gd name="T7" fmla="*/ 14 h 499"/>
                      <a:gd name="T8" fmla="*/ 362 w 362"/>
                      <a:gd name="T9" fmla="*/ 35 h 499"/>
                      <a:gd name="T10" fmla="*/ 351 w 362"/>
                      <a:gd name="T11" fmla="*/ 59 h 499"/>
                      <a:gd name="T12" fmla="*/ 334 w 362"/>
                      <a:gd name="T13" fmla="*/ 91 h 499"/>
                      <a:gd name="T14" fmla="*/ 302 w 362"/>
                      <a:gd name="T15" fmla="*/ 87 h 499"/>
                      <a:gd name="T16" fmla="*/ 274 w 362"/>
                      <a:gd name="T17" fmla="*/ 77 h 499"/>
                      <a:gd name="T18" fmla="*/ 253 w 362"/>
                      <a:gd name="T19" fmla="*/ 63 h 499"/>
                      <a:gd name="T20" fmla="*/ 232 w 362"/>
                      <a:gd name="T21" fmla="*/ 59 h 499"/>
                      <a:gd name="T22" fmla="*/ 193 w 362"/>
                      <a:gd name="T23" fmla="*/ 70 h 499"/>
                      <a:gd name="T24" fmla="*/ 137 w 362"/>
                      <a:gd name="T25" fmla="*/ 94 h 499"/>
                      <a:gd name="T26" fmla="*/ 91 w 362"/>
                      <a:gd name="T27" fmla="*/ 136 h 499"/>
                      <a:gd name="T28" fmla="*/ 70 w 362"/>
                      <a:gd name="T29" fmla="*/ 164 h 499"/>
                      <a:gd name="T30" fmla="*/ 60 w 362"/>
                      <a:gd name="T31" fmla="*/ 185 h 499"/>
                      <a:gd name="T32" fmla="*/ 60 w 362"/>
                      <a:gd name="T33" fmla="*/ 202 h 499"/>
                      <a:gd name="T34" fmla="*/ 74 w 362"/>
                      <a:gd name="T35" fmla="*/ 220 h 499"/>
                      <a:gd name="T36" fmla="*/ 116 w 362"/>
                      <a:gd name="T37" fmla="*/ 248 h 499"/>
                      <a:gd name="T38" fmla="*/ 155 w 362"/>
                      <a:gd name="T39" fmla="*/ 286 h 499"/>
                      <a:gd name="T40" fmla="*/ 179 w 362"/>
                      <a:gd name="T41" fmla="*/ 325 h 499"/>
                      <a:gd name="T42" fmla="*/ 193 w 362"/>
                      <a:gd name="T43" fmla="*/ 352 h 499"/>
                      <a:gd name="T44" fmla="*/ 186 w 362"/>
                      <a:gd name="T45" fmla="*/ 370 h 499"/>
                      <a:gd name="T46" fmla="*/ 169 w 362"/>
                      <a:gd name="T47" fmla="*/ 387 h 499"/>
                      <a:gd name="T48" fmla="*/ 134 w 362"/>
                      <a:gd name="T49" fmla="*/ 398 h 499"/>
                      <a:gd name="T50" fmla="*/ 95 w 362"/>
                      <a:gd name="T51" fmla="*/ 412 h 499"/>
                      <a:gd name="T52" fmla="*/ 77 w 362"/>
                      <a:gd name="T53" fmla="*/ 433 h 499"/>
                      <a:gd name="T54" fmla="*/ 81 w 362"/>
                      <a:gd name="T55" fmla="*/ 468 h 499"/>
                      <a:gd name="T56" fmla="*/ 53 w 362"/>
                      <a:gd name="T57" fmla="*/ 499 h 499"/>
                      <a:gd name="T58" fmla="*/ 39 w 362"/>
                      <a:gd name="T59" fmla="*/ 489 h 499"/>
                      <a:gd name="T60" fmla="*/ 42 w 362"/>
                      <a:gd name="T61" fmla="*/ 429 h 499"/>
                      <a:gd name="T62" fmla="*/ 67 w 362"/>
                      <a:gd name="T63" fmla="*/ 398 h 499"/>
                      <a:gd name="T64" fmla="*/ 102 w 362"/>
                      <a:gd name="T65" fmla="*/ 373 h 499"/>
                      <a:gd name="T66" fmla="*/ 137 w 362"/>
                      <a:gd name="T67" fmla="*/ 359 h 499"/>
                      <a:gd name="T68" fmla="*/ 155 w 362"/>
                      <a:gd name="T69" fmla="*/ 352 h 499"/>
                      <a:gd name="T70" fmla="*/ 158 w 362"/>
                      <a:gd name="T71" fmla="*/ 342 h 499"/>
                      <a:gd name="T72" fmla="*/ 148 w 362"/>
                      <a:gd name="T73" fmla="*/ 325 h 499"/>
                      <a:gd name="T74" fmla="*/ 112 w 362"/>
                      <a:gd name="T75" fmla="*/ 290 h 499"/>
                      <a:gd name="T76" fmla="*/ 70 w 362"/>
                      <a:gd name="T77" fmla="*/ 262 h 499"/>
                      <a:gd name="T78" fmla="*/ 35 w 362"/>
                      <a:gd name="T79" fmla="*/ 241 h 499"/>
                      <a:gd name="T80" fmla="*/ 7 w 362"/>
                      <a:gd name="T81" fmla="*/ 220 h 499"/>
                      <a:gd name="T82" fmla="*/ 0 w 362"/>
                      <a:gd name="T83" fmla="*/ 195 h 499"/>
                      <a:gd name="T84" fmla="*/ 18 w 362"/>
                      <a:gd name="T85" fmla="*/ 157 h 499"/>
                      <a:gd name="T86" fmla="*/ 56 w 362"/>
                      <a:gd name="T87" fmla="*/ 108 h 499"/>
                      <a:gd name="T88" fmla="*/ 95 w 362"/>
                      <a:gd name="T89" fmla="*/ 70 h 499"/>
                      <a:gd name="T90" fmla="*/ 123 w 362"/>
                      <a:gd name="T91" fmla="*/ 52 h 499"/>
                      <a:gd name="T92" fmla="*/ 151 w 362"/>
                      <a:gd name="T93" fmla="*/ 35 h 499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362"/>
                      <a:gd name="T142" fmla="*/ 0 h 499"/>
                      <a:gd name="T143" fmla="*/ 362 w 362"/>
                      <a:gd name="T144" fmla="*/ 499 h 499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362" h="499">
                        <a:moveTo>
                          <a:pt x="151" y="35"/>
                        </a:moveTo>
                        <a:lnTo>
                          <a:pt x="221" y="0"/>
                        </a:lnTo>
                        <a:lnTo>
                          <a:pt x="281" y="0"/>
                        </a:lnTo>
                        <a:lnTo>
                          <a:pt x="344" y="14"/>
                        </a:lnTo>
                        <a:lnTo>
                          <a:pt x="362" y="35"/>
                        </a:lnTo>
                        <a:lnTo>
                          <a:pt x="351" y="59"/>
                        </a:lnTo>
                        <a:lnTo>
                          <a:pt x="334" y="91"/>
                        </a:lnTo>
                        <a:lnTo>
                          <a:pt x="302" y="87"/>
                        </a:lnTo>
                        <a:lnTo>
                          <a:pt x="274" y="77"/>
                        </a:lnTo>
                        <a:lnTo>
                          <a:pt x="253" y="63"/>
                        </a:lnTo>
                        <a:lnTo>
                          <a:pt x="232" y="59"/>
                        </a:lnTo>
                        <a:lnTo>
                          <a:pt x="193" y="70"/>
                        </a:lnTo>
                        <a:lnTo>
                          <a:pt x="137" y="94"/>
                        </a:lnTo>
                        <a:lnTo>
                          <a:pt x="91" y="136"/>
                        </a:lnTo>
                        <a:lnTo>
                          <a:pt x="70" y="164"/>
                        </a:lnTo>
                        <a:lnTo>
                          <a:pt x="60" y="185"/>
                        </a:lnTo>
                        <a:lnTo>
                          <a:pt x="60" y="202"/>
                        </a:lnTo>
                        <a:lnTo>
                          <a:pt x="74" y="220"/>
                        </a:lnTo>
                        <a:lnTo>
                          <a:pt x="116" y="248"/>
                        </a:lnTo>
                        <a:lnTo>
                          <a:pt x="155" y="286"/>
                        </a:lnTo>
                        <a:lnTo>
                          <a:pt x="179" y="325"/>
                        </a:lnTo>
                        <a:lnTo>
                          <a:pt x="193" y="352"/>
                        </a:lnTo>
                        <a:lnTo>
                          <a:pt x="186" y="370"/>
                        </a:lnTo>
                        <a:lnTo>
                          <a:pt x="169" y="387"/>
                        </a:lnTo>
                        <a:lnTo>
                          <a:pt x="134" y="398"/>
                        </a:lnTo>
                        <a:lnTo>
                          <a:pt x="95" y="412"/>
                        </a:lnTo>
                        <a:lnTo>
                          <a:pt x="77" y="433"/>
                        </a:lnTo>
                        <a:lnTo>
                          <a:pt x="81" y="468"/>
                        </a:lnTo>
                        <a:lnTo>
                          <a:pt x="53" y="499"/>
                        </a:lnTo>
                        <a:lnTo>
                          <a:pt x="39" y="489"/>
                        </a:lnTo>
                        <a:lnTo>
                          <a:pt x="42" y="429"/>
                        </a:lnTo>
                        <a:lnTo>
                          <a:pt x="67" y="398"/>
                        </a:lnTo>
                        <a:lnTo>
                          <a:pt x="102" y="373"/>
                        </a:lnTo>
                        <a:lnTo>
                          <a:pt x="137" y="359"/>
                        </a:lnTo>
                        <a:lnTo>
                          <a:pt x="155" y="352"/>
                        </a:lnTo>
                        <a:lnTo>
                          <a:pt x="158" y="342"/>
                        </a:lnTo>
                        <a:lnTo>
                          <a:pt x="148" y="325"/>
                        </a:lnTo>
                        <a:lnTo>
                          <a:pt x="112" y="290"/>
                        </a:lnTo>
                        <a:lnTo>
                          <a:pt x="70" y="262"/>
                        </a:lnTo>
                        <a:lnTo>
                          <a:pt x="35" y="241"/>
                        </a:lnTo>
                        <a:lnTo>
                          <a:pt x="7" y="220"/>
                        </a:lnTo>
                        <a:lnTo>
                          <a:pt x="0" y="195"/>
                        </a:lnTo>
                        <a:lnTo>
                          <a:pt x="18" y="157"/>
                        </a:lnTo>
                        <a:lnTo>
                          <a:pt x="56" y="108"/>
                        </a:lnTo>
                        <a:lnTo>
                          <a:pt x="95" y="70"/>
                        </a:lnTo>
                        <a:lnTo>
                          <a:pt x="123" y="52"/>
                        </a:lnTo>
                        <a:lnTo>
                          <a:pt x="151" y="3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479" name="Freeform 12"/>
                  <p:cNvSpPr>
                    <a:spLocks/>
                  </p:cNvSpPr>
                  <p:nvPr/>
                </p:nvSpPr>
                <p:spPr bwMode="auto">
                  <a:xfrm flipH="1">
                    <a:off x="1376" y="2005"/>
                    <a:ext cx="229" cy="840"/>
                  </a:xfrm>
                  <a:custGeom>
                    <a:avLst/>
                    <a:gdLst>
                      <a:gd name="T0" fmla="*/ 132 w 229"/>
                      <a:gd name="T1" fmla="*/ 69 h 840"/>
                      <a:gd name="T2" fmla="*/ 136 w 229"/>
                      <a:gd name="T3" fmla="*/ 21 h 840"/>
                      <a:gd name="T4" fmla="*/ 168 w 229"/>
                      <a:gd name="T5" fmla="*/ 0 h 840"/>
                      <a:gd name="T6" fmla="*/ 204 w 229"/>
                      <a:gd name="T7" fmla="*/ 3 h 840"/>
                      <a:gd name="T8" fmla="*/ 225 w 229"/>
                      <a:gd name="T9" fmla="*/ 21 h 840"/>
                      <a:gd name="T10" fmla="*/ 229 w 229"/>
                      <a:gd name="T11" fmla="*/ 90 h 840"/>
                      <a:gd name="T12" fmla="*/ 218 w 229"/>
                      <a:gd name="T13" fmla="*/ 266 h 840"/>
                      <a:gd name="T14" fmla="*/ 204 w 229"/>
                      <a:gd name="T15" fmla="*/ 373 h 840"/>
                      <a:gd name="T16" fmla="*/ 222 w 229"/>
                      <a:gd name="T17" fmla="*/ 460 h 840"/>
                      <a:gd name="T18" fmla="*/ 225 w 229"/>
                      <a:gd name="T19" fmla="*/ 546 h 840"/>
                      <a:gd name="T20" fmla="*/ 215 w 229"/>
                      <a:gd name="T21" fmla="*/ 633 h 840"/>
                      <a:gd name="T22" fmla="*/ 197 w 229"/>
                      <a:gd name="T23" fmla="*/ 743 h 840"/>
                      <a:gd name="T24" fmla="*/ 204 w 229"/>
                      <a:gd name="T25" fmla="*/ 802 h 840"/>
                      <a:gd name="T26" fmla="*/ 186 w 229"/>
                      <a:gd name="T27" fmla="*/ 812 h 840"/>
                      <a:gd name="T28" fmla="*/ 72 w 229"/>
                      <a:gd name="T29" fmla="*/ 833 h 840"/>
                      <a:gd name="T30" fmla="*/ 43 w 229"/>
                      <a:gd name="T31" fmla="*/ 840 h 840"/>
                      <a:gd name="T32" fmla="*/ 0 w 229"/>
                      <a:gd name="T33" fmla="*/ 816 h 840"/>
                      <a:gd name="T34" fmla="*/ 0 w 229"/>
                      <a:gd name="T35" fmla="*/ 802 h 840"/>
                      <a:gd name="T36" fmla="*/ 125 w 229"/>
                      <a:gd name="T37" fmla="*/ 795 h 840"/>
                      <a:gd name="T38" fmla="*/ 168 w 229"/>
                      <a:gd name="T39" fmla="*/ 778 h 840"/>
                      <a:gd name="T40" fmla="*/ 172 w 229"/>
                      <a:gd name="T41" fmla="*/ 740 h 840"/>
                      <a:gd name="T42" fmla="*/ 175 w 229"/>
                      <a:gd name="T43" fmla="*/ 622 h 840"/>
                      <a:gd name="T44" fmla="*/ 165 w 229"/>
                      <a:gd name="T45" fmla="*/ 525 h 840"/>
                      <a:gd name="T46" fmla="*/ 154 w 229"/>
                      <a:gd name="T47" fmla="*/ 408 h 840"/>
                      <a:gd name="T48" fmla="*/ 157 w 229"/>
                      <a:gd name="T49" fmla="*/ 335 h 840"/>
                      <a:gd name="T50" fmla="*/ 165 w 229"/>
                      <a:gd name="T51" fmla="*/ 242 h 840"/>
                      <a:gd name="T52" fmla="*/ 147 w 229"/>
                      <a:gd name="T53" fmla="*/ 152 h 840"/>
                      <a:gd name="T54" fmla="*/ 132 w 229"/>
                      <a:gd name="T55" fmla="*/ 69 h 840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229"/>
                      <a:gd name="T85" fmla="*/ 0 h 840"/>
                      <a:gd name="T86" fmla="*/ 229 w 229"/>
                      <a:gd name="T87" fmla="*/ 840 h 840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229" h="840">
                        <a:moveTo>
                          <a:pt x="132" y="69"/>
                        </a:moveTo>
                        <a:lnTo>
                          <a:pt x="136" y="21"/>
                        </a:lnTo>
                        <a:lnTo>
                          <a:pt x="168" y="0"/>
                        </a:lnTo>
                        <a:lnTo>
                          <a:pt x="204" y="3"/>
                        </a:lnTo>
                        <a:lnTo>
                          <a:pt x="225" y="21"/>
                        </a:lnTo>
                        <a:lnTo>
                          <a:pt x="229" y="90"/>
                        </a:lnTo>
                        <a:lnTo>
                          <a:pt x="218" y="266"/>
                        </a:lnTo>
                        <a:lnTo>
                          <a:pt x="204" y="373"/>
                        </a:lnTo>
                        <a:lnTo>
                          <a:pt x="222" y="460"/>
                        </a:lnTo>
                        <a:lnTo>
                          <a:pt x="225" y="546"/>
                        </a:lnTo>
                        <a:lnTo>
                          <a:pt x="215" y="633"/>
                        </a:lnTo>
                        <a:lnTo>
                          <a:pt x="197" y="743"/>
                        </a:lnTo>
                        <a:lnTo>
                          <a:pt x="204" y="802"/>
                        </a:lnTo>
                        <a:lnTo>
                          <a:pt x="186" y="812"/>
                        </a:lnTo>
                        <a:lnTo>
                          <a:pt x="72" y="833"/>
                        </a:lnTo>
                        <a:lnTo>
                          <a:pt x="43" y="840"/>
                        </a:lnTo>
                        <a:lnTo>
                          <a:pt x="0" y="816"/>
                        </a:lnTo>
                        <a:lnTo>
                          <a:pt x="0" y="802"/>
                        </a:lnTo>
                        <a:lnTo>
                          <a:pt x="125" y="795"/>
                        </a:lnTo>
                        <a:lnTo>
                          <a:pt x="168" y="778"/>
                        </a:lnTo>
                        <a:lnTo>
                          <a:pt x="172" y="740"/>
                        </a:lnTo>
                        <a:lnTo>
                          <a:pt x="175" y="622"/>
                        </a:lnTo>
                        <a:lnTo>
                          <a:pt x="165" y="525"/>
                        </a:lnTo>
                        <a:lnTo>
                          <a:pt x="154" y="408"/>
                        </a:lnTo>
                        <a:lnTo>
                          <a:pt x="157" y="335"/>
                        </a:lnTo>
                        <a:lnTo>
                          <a:pt x="165" y="242"/>
                        </a:lnTo>
                        <a:lnTo>
                          <a:pt x="147" y="152"/>
                        </a:lnTo>
                        <a:lnTo>
                          <a:pt x="132" y="6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480" name="Freeform 13"/>
                  <p:cNvSpPr>
                    <a:spLocks/>
                  </p:cNvSpPr>
                  <p:nvPr/>
                </p:nvSpPr>
                <p:spPr bwMode="auto">
                  <a:xfrm flipH="1">
                    <a:off x="1390" y="2033"/>
                    <a:ext cx="447" cy="658"/>
                  </a:xfrm>
                  <a:custGeom>
                    <a:avLst/>
                    <a:gdLst>
                      <a:gd name="T0" fmla="*/ 212 w 447"/>
                      <a:gd name="T1" fmla="*/ 268 h 658"/>
                      <a:gd name="T2" fmla="*/ 212 w 447"/>
                      <a:gd name="T3" fmla="*/ 233 h 658"/>
                      <a:gd name="T4" fmla="*/ 230 w 447"/>
                      <a:gd name="T5" fmla="*/ 174 h 658"/>
                      <a:gd name="T6" fmla="*/ 284 w 447"/>
                      <a:gd name="T7" fmla="*/ 80 h 658"/>
                      <a:gd name="T8" fmla="*/ 370 w 447"/>
                      <a:gd name="T9" fmla="*/ 0 h 658"/>
                      <a:gd name="T10" fmla="*/ 424 w 447"/>
                      <a:gd name="T11" fmla="*/ 0 h 658"/>
                      <a:gd name="T12" fmla="*/ 447 w 447"/>
                      <a:gd name="T13" fmla="*/ 38 h 658"/>
                      <a:gd name="T14" fmla="*/ 415 w 447"/>
                      <a:gd name="T15" fmla="*/ 91 h 658"/>
                      <a:gd name="T16" fmla="*/ 348 w 447"/>
                      <a:gd name="T17" fmla="*/ 129 h 658"/>
                      <a:gd name="T18" fmla="*/ 307 w 447"/>
                      <a:gd name="T19" fmla="*/ 167 h 658"/>
                      <a:gd name="T20" fmla="*/ 266 w 447"/>
                      <a:gd name="T21" fmla="*/ 223 h 658"/>
                      <a:gd name="T22" fmla="*/ 257 w 447"/>
                      <a:gd name="T23" fmla="*/ 261 h 658"/>
                      <a:gd name="T24" fmla="*/ 262 w 447"/>
                      <a:gd name="T25" fmla="*/ 303 h 658"/>
                      <a:gd name="T26" fmla="*/ 284 w 447"/>
                      <a:gd name="T27" fmla="*/ 373 h 658"/>
                      <a:gd name="T28" fmla="*/ 289 w 447"/>
                      <a:gd name="T29" fmla="*/ 449 h 658"/>
                      <a:gd name="T30" fmla="*/ 280 w 447"/>
                      <a:gd name="T31" fmla="*/ 547 h 658"/>
                      <a:gd name="T32" fmla="*/ 257 w 447"/>
                      <a:gd name="T33" fmla="*/ 616 h 658"/>
                      <a:gd name="T34" fmla="*/ 217 w 447"/>
                      <a:gd name="T35" fmla="*/ 658 h 658"/>
                      <a:gd name="T36" fmla="*/ 190 w 447"/>
                      <a:gd name="T37" fmla="*/ 658 h 658"/>
                      <a:gd name="T38" fmla="*/ 104 w 447"/>
                      <a:gd name="T39" fmla="*/ 637 h 658"/>
                      <a:gd name="T40" fmla="*/ 27 w 447"/>
                      <a:gd name="T41" fmla="*/ 634 h 658"/>
                      <a:gd name="T42" fmla="*/ 0 w 447"/>
                      <a:gd name="T43" fmla="*/ 620 h 658"/>
                      <a:gd name="T44" fmla="*/ 50 w 447"/>
                      <a:gd name="T45" fmla="*/ 606 h 658"/>
                      <a:gd name="T46" fmla="*/ 131 w 447"/>
                      <a:gd name="T47" fmla="*/ 609 h 658"/>
                      <a:gd name="T48" fmla="*/ 181 w 447"/>
                      <a:gd name="T49" fmla="*/ 623 h 658"/>
                      <a:gd name="T50" fmla="*/ 212 w 447"/>
                      <a:gd name="T51" fmla="*/ 613 h 658"/>
                      <a:gd name="T52" fmla="*/ 244 w 447"/>
                      <a:gd name="T53" fmla="*/ 557 h 658"/>
                      <a:gd name="T54" fmla="*/ 248 w 447"/>
                      <a:gd name="T55" fmla="*/ 477 h 658"/>
                      <a:gd name="T56" fmla="*/ 239 w 447"/>
                      <a:gd name="T57" fmla="*/ 404 h 658"/>
                      <a:gd name="T58" fmla="*/ 212 w 447"/>
                      <a:gd name="T59" fmla="*/ 317 h 658"/>
                      <a:gd name="T60" fmla="*/ 212 w 447"/>
                      <a:gd name="T61" fmla="*/ 268 h 658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447"/>
                      <a:gd name="T94" fmla="*/ 0 h 658"/>
                      <a:gd name="T95" fmla="*/ 447 w 447"/>
                      <a:gd name="T96" fmla="*/ 658 h 658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447" h="658">
                        <a:moveTo>
                          <a:pt x="212" y="268"/>
                        </a:moveTo>
                        <a:lnTo>
                          <a:pt x="212" y="233"/>
                        </a:lnTo>
                        <a:lnTo>
                          <a:pt x="230" y="174"/>
                        </a:lnTo>
                        <a:lnTo>
                          <a:pt x="284" y="80"/>
                        </a:lnTo>
                        <a:lnTo>
                          <a:pt x="370" y="0"/>
                        </a:lnTo>
                        <a:lnTo>
                          <a:pt x="424" y="0"/>
                        </a:lnTo>
                        <a:lnTo>
                          <a:pt x="447" y="38"/>
                        </a:lnTo>
                        <a:lnTo>
                          <a:pt x="415" y="91"/>
                        </a:lnTo>
                        <a:lnTo>
                          <a:pt x="348" y="129"/>
                        </a:lnTo>
                        <a:lnTo>
                          <a:pt x="307" y="167"/>
                        </a:lnTo>
                        <a:lnTo>
                          <a:pt x="266" y="223"/>
                        </a:lnTo>
                        <a:lnTo>
                          <a:pt x="257" y="261"/>
                        </a:lnTo>
                        <a:lnTo>
                          <a:pt x="262" y="303"/>
                        </a:lnTo>
                        <a:lnTo>
                          <a:pt x="284" y="373"/>
                        </a:lnTo>
                        <a:lnTo>
                          <a:pt x="289" y="449"/>
                        </a:lnTo>
                        <a:lnTo>
                          <a:pt x="280" y="547"/>
                        </a:lnTo>
                        <a:lnTo>
                          <a:pt x="257" y="616"/>
                        </a:lnTo>
                        <a:lnTo>
                          <a:pt x="217" y="658"/>
                        </a:lnTo>
                        <a:lnTo>
                          <a:pt x="190" y="658"/>
                        </a:lnTo>
                        <a:lnTo>
                          <a:pt x="104" y="637"/>
                        </a:lnTo>
                        <a:lnTo>
                          <a:pt x="27" y="634"/>
                        </a:lnTo>
                        <a:lnTo>
                          <a:pt x="0" y="620"/>
                        </a:lnTo>
                        <a:lnTo>
                          <a:pt x="50" y="606"/>
                        </a:lnTo>
                        <a:lnTo>
                          <a:pt x="131" y="609"/>
                        </a:lnTo>
                        <a:lnTo>
                          <a:pt x="181" y="623"/>
                        </a:lnTo>
                        <a:lnTo>
                          <a:pt x="212" y="613"/>
                        </a:lnTo>
                        <a:lnTo>
                          <a:pt x="244" y="557"/>
                        </a:lnTo>
                        <a:lnTo>
                          <a:pt x="248" y="477"/>
                        </a:lnTo>
                        <a:lnTo>
                          <a:pt x="239" y="404"/>
                        </a:lnTo>
                        <a:lnTo>
                          <a:pt x="212" y="317"/>
                        </a:lnTo>
                        <a:lnTo>
                          <a:pt x="212" y="26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481" name="Freeform 14"/>
                  <p:cNvSpPr>
                    <a:spLocks/>
                  </p:cNvSpPr>
                  <p:nvPr/>
                </p:nvSpPr>
                <p:spPr bwMode="auto">
                  <a:xfrm flipH="1">
                    <a:off x="1353" y="1223"/>
                    <a:ext cx="282" cy="326"/>
                  </a:xfrm>
                  <a:custGeom>
                    <a:avLst/>
                    <a:gdLst>
                      <a:gd name="T0" fmla="*/ 81 w 282"/>
                      <a:gd name="T1" fmla="*/ 137 h 326"/>
                      <a:gd name="T2" fmla="*/ 78 w 282"/>
                      <a:gd name="T3" fmla="*/ 84 h 326"/>
                      <a:gd name="T4" fmla="*/ 88 w 282"/>
                      <a:gd name="T5" fmla="*/ 35 h 326"/>
                      <a:gd name="T6" fmla="*/ 127 w 282"/>
                      <a:gd name="T7" fmla="*/ 7 h 326"/>
                      <a:gd name="T8" fmla="*/ 173 w 282"/>
                      <a:gd name="T9" fmla="*/ 0 h 326"/>
                      <a:gd name="T10" fmla="*/ 208 w 282"/>
                      <a:gd name="T11" fmla="*/ 4 h 326"/>
                      <a:gd name="T12" fmla="*/ 240 w 282"/>
                      <a:gd name="T13" fmla="*/ 25 h 326"/>
                      <a:gd name="T14" fmla="*/ 257 w 282"/>
                      <a:gd name="T15" fmla="*/ 60 h 326"/>
                      <a:gd name="T16" fmla="*/ 278 w 282"/>
                      <a:gd name="T17" fmla="*/ 130 h 326"/>
                      <a:gd name="T18" fmla="*/ 282 w 282"/>
                      <a:gd name="T19" fmla="*/ 207 h 326"/>
                      <a:gd name="T20" fmla="*/ 271 w 282"/>
                      <a:gd name="T21" fmla="*/ 263 h 326"/>
                      <a:gd name="T22" fmla="*/ 250 w 282"/>
                      <a:gd name="T23" fmla="*/ 298 h 326"/>
                      <a:gd name="T24" fmla="*/ 215 w 282"/>
                      <a:gd name="T25" fmla="*/ 319 h 326"/>
                      <a:gd name="T26" fmla="*/ 187 w 282"/>
                      <a:gd name="T27" fmla="*/ 326 h 326"/>
                      <a:gd name="T28" fmla="*/ 145 w 282"/>
                      <a:gd name="T29" fmla="*/ 315 h 326"/>
                      <a:gd name="T30" fmla="*/ 123 w 282"/>
                      <a:gd name="T31" fmla="*/ 284 h 326"/>
                      <a:gd name="T32" fmla="*/ 102 w 282"/>
                      <a:gd name="T33" fmla="*/ 238 h 326"/>
                      <a:gd name="T34" fmla="*/ 85 w 282"/>
                      <a:gd name="T35" fmla="*/ 186 h 326"/>
                      <a:gd name="T36" fmla="*/ 53 w 282"/>
                      <a:gd name="T37" fmla="*/ 207 h 326"/>
                      <a:gd name="T38" fmla="*/ 18 w 282"/>
                      <a:gd name="T39" fmla="*/ 221 h 326"/>
                      <a:gd name="T40" fmla="*/ 4 w 282"/>
                      <a:gd name="T41" fmla="*/ 221 h 326"/>
                      <a:gd name="T42" fmla="*/ 0 w 282"/>
                      <a:gd name="T43" fmla="*/ 207 h 326"/>
                      <a:gd name="T44" fmla="*/ 7 w 282"/>
                      <a:gd name="T45" fmla="*/ 189 h 326"/>
                      <a:gd name="T46" fmla="*/ 60 w 282"/>
                      <a:gd name="T47" fmla="*/ 168 h 326"/>
                      <a:gd name="T48" fmla="*/ 81 w 282"/>
                      <a:gd name="T49" fmla="*/ 137 h 32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82"/>
                      <a:gd name="T76" fmla="*/ 0 h 326"/>
                      <a:gd name="T77" fmla="*/ 282 w 282"/>
                      <a:gd name="T78" fmla="*/ 326 h 32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82" h="326">
                        <a:moveTo>
                          <a:pt x="81" y="137"/>
                        </a:moveTo>
                        <a:lnTo>
                          <a:pt x="78" y="84"/>
                        </a:lnTo>
                        <a:lnTo>
                          <a:pt x="88" y="35"/>
                        </a:lnTo>
                        <a:lnTo>
                          <a:pt x="127" y="7"/>
                        </a:lnTo>
                        <a:lnTo>
                          <a:pt x="173" y="0"/>
                        </a:lnTo>
                        <a:lnTo>
                          <a:pt x="208" y="4"/>
                        </a:lnTo>
                        <a:lnTo>
                          <a:pt x="240" y="25"/>
                        </a:lnTo>
                        <a:lnTo>
                          <a:pt x="257" y="60"/>
                        </a:lnTo>
                        <a:lnTo>
                          <a:pt x="278" y="130"/>
                        </a:lnTo>
                        <a:lnTo>
                          <a:pt x="282" y="207"/>
                        </a:lnTo>
                        <a:lnTo>
                          <a:pt x="271" y="263"/>
                        </a:lnTo>
                        <a:lnTo>
                          <a:pt x="250" y="298"/>
                        </a:lnTo>
                        <a:lnTo>
                          <a:pt x="215" y="319"/>
                        </a:lnTo>
                        <a:lnTo>
                          <a:pt x="187" y="326"/>
                        </a:lnTo>
                        <a:lnTo>
                          <a:pt x="145" y="315"/>
                        </a:lnTo>
                        <a:lnTo>
                          <a:pt x="123" y="284"/>
                        </a:lnTo>
                        <a:lnTo>
                          <a:pt x="102" y="238"/>
                        </a:lnTo>
                        <a:lnTo>
                          <a:pt x="85" y="186"/>
                        </a:lnTo>
                        <a:lnTo>
                          <a:pt x="53" y="207"/>
                        </a:lnTo>
                        <a:lnTo>
                          <a:pt x="18" y="221"/>
                        </a:lnTo>
                        <a:lnTo>
                          <a:pt x="4" y="221"/>
                        </a:lnTo>
                        <a:lnTo>
                          <a:pt x="0" y="207"/>
                        </a:lnTo>
                        <a:lnTo>
                          <a:pt x="7" y="189"/>
                        </a:lnTo>
                        <a:lnTo>
                          <a:pt x="60" y="168"/>
                        </a:lnTo>
                        <a:lnTo>
                          <a:pt x="81" y="137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9482" name="Group 15"/>
                  <p:cNvGrpSpPr>
                    <a:grpSpLocks/>
                  </p:cNvGrpSpPr>
                  <p:nvPr/>
                </p:nvGrpSpPr>
                <p:grpSpPr bwMode="auto">
                  <a:xfrm flipH="1">
                    <a:off x="1212" y="1104"/>
                    <a:ext cx="277" cy="235"/>
                    <a:chOff x="1590" y="1104"/>
                    <a:chExt cx="277" cy="235"/>
                  </a:xfrm>
                </p:grpSpPr>
                <p:sp>
                  <p:nvSpPr>
                    <p:cNvPr id="19483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1683" y="1257"/>
                      <a:ext cx="184" cy="82"/>
                    </a:xfrm>
                    <a:custGeom>
                      <a:avLst/>
                      <a:gdLst>
                        <a:gd name="T0" fmla="*/ 13 w 184"/>
                        <a:gd name="T1" fmla="*/ 82 h 82"/>
                        <a:gd name="T2" fmla="*/ 0 w 184"/>
                        <a:gd name="T3" fmla="*/ 71 h 82"/>
                        <a:gd name="T4" fmla="*/ 0 w 184"/>
                        <a:gd name="T5" fmla="*/ 45 h 82"/>
                        <a:gd name="T6" fmla="*/ 16 w 184"/>
                        <a:gd name="T7" fmla="*/ 17 h 82"/>
                        <a:gd name="T8" fmla="*/ 36 w 184"/>
                        <a:gd name="T9" fmla="*/ 9 h 82"/>
                        <a:gd name="T10" fmla="*/ 61 w 184"/>
                        <a:gd name="T11" fmla="*/ 22 h 82"/>
                        <a:gd name="T12" fmla="*/ 86 w 184"/>
                        <a:gd name="T13" fmla="*/ 19 h 82"/>
                        <a:gd name="T14" fmla="*/ 102 w 184"/>
                        <a:gd name="T15" fmla="*/ 0 h 82"/>
                        <a:gd name="T16" fmla="*/ 123 w 184"/>
                        <a:gd name="T17" fmla="*/ 2 h 82"/>
                        <a:gd name="T18" fmla="*/ 155 w 184"/>
                        <a:gd name="T19" fmla="*/ 15 h 82"/>
                        <a:gd name="T20" fmla="*/ 182 w 184"/>
                        <a:gd name="T21" fmla="*/ 13 h 82"/>
                        <a:gd name="T22" fmla="*/ 184 w 184"/>
                        <a:gd name="T23" fmla="*/ 32 h 82"/>
                        <a:gd name="T24" fmla="*/ 175 w 184"/>
                        <a:gd name="T25" fmla="*/ 45 h 82"/>
                        <a:gd name="T26" fmla="*/ 141 w 184"/>
                        <a:gd name="T27" fmla="*/ 43 h 82"/>
                        <a:gd name="T28" fmla="*/ 118 w 184"/>
                        <a:gd name="T29" fmla="*/ 39 h 82"/>
                        <a:gd name="T30" fmla="*/ 105 w 184"/>
                        <a:gd name="T31" fmla="*/ 48 h 82"/>
                        <a:gd name="T32" fmla="*/ 91 w 184"/>
                        <a:gd name="T33" fmla="*/ 67 h 82"/>
                        <a:gd name="T34" fmla="*/ 66 w 184"/>
                        <a:gd name="T35" fmla="*/ 62 h 82"/>
                        <a:gd name="T36" fmla="*/ 54 w 184"/>
                        <a:gd name="T37" fmla="*/ 56 h 82"/>
                        <a:gd name="T38" fmla="*/ 45 w 184"/>
                        <a:gd name="T39" fmla="*/ 63 h 82"/>
                        <a:gd name="T40" fmla="*/ 32 w 184"/>
                        <a:gd name="T41" fmla="*/ 76 h 82"/>
                        <a:gd name="T42" fmla="*/ 13 w 184"/>
                        <a:gd name="T43" fmla="*/ 82 h 82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84"/>
                        <a:gd name="T67" fmla="*/ 0 h 82"/>
                        <a:gd name="T68" fmla="*/ 184 w 184"/>
                        <a:gd name="T69" fmla="*/ 82 h 82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84" h="82">
                          <a:moveTo>
                            <a:pt x="13" y="82"/>
                          </a:moveTo>
                          <a:lnTo>
                            <a:pt x="0" y="71"/>
                          </a:lnTo>
                          <a:lnTo>
                            <a:pt x="0" y="45"/>
                          </a:lnTo>
                          <a:lnTo>
                            <a:pt x="16" y="17"/>
                          </a:lnTo>
                          <a:lnTo>
                            <a:pt x="36" y="9"/>
                          </a:lnTo>
                          <a:lnTo>
                            <a:pt x="61" y="22"/>
                          </a:lnTo>
                          <a:lnTo>
                            <a:pt x="86" y="19"/>
                          </a:lnTo>
                          <a:lnTo>
                            <a:pt x="102" y="0"/>
                          </a:lnTo>
                          <a:lnTo>
                            <a:pt x="123" y="2"/>
                          </a:lnTo>
                          <a:lnTo>
                            <a:pt x="155" y="15"/>
                          </a:lnTo>
                          <a:lnTo>
                            <a:pt x="182" y="13"/>
                          </a:lnTo>
                          <a:lnTo>
                            <a:pt x="184" y="32"/>
                          </a:lnTo>
                          <a:lnTo>
                            <a:pt x="175" y="45"/>
                          </a:lnTo>
                          <a:lnTo>
                            <a:pt x="141" y="43"/>
                          </a:lnTo>
                          <a:lnTo>
                            <a:pt x="118" y="39"/>
                          </a:lnTo>
                          <a:lnTo>
                            <a:pt x="105" y="48"/>
                          </a:lnTo>
                          <a:lnTo>
                            <a:pt x="91" y="67"/>
                          </a:lnTo>
                          <a:lnTo>
                            <a:pt x="66" y="62"/>
                          </a:lnTo>
                          <a:lnTo>
                            <a:pt x="54" y="56"/>
                          </a:lnTo>
                          <a:lnTo>
                            <a:pt x="45" y="63"/>
                          </a:lnTo>
                          <a:lnTo>
                            <a:pt x="32" y="76"/>
                          </a:lnTo>
                          <a:lnTo>
                            <a:pt x="13" y="82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484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1654" y="1193"/>
                      <a:ext cx="178" cy="114"/>
                    </a:xfrm>
                    <a:custGeom>
                      <a:avLst/>
                      <a:gdLst>
                        <a:gd name="T0" fmla="*/ 23 w 178"/>
                        <a:gd name="T1" fmla="*/ 114 h 114"/>
                        <a:gd name="T2" fmla="*/ 11 w 178"/>
                        <a:gd name="T3" fmla="*/ 108 h 114"/>
                        <a:gd name="T4" fmla="*/ 0 w 178"/>
                        <a:gd name="T5" fmla="*/ 79 h 114"/>
                        <a:gd name="T6" fmla="*/ 11 w 178"/>
                        <a:gd name="T7" fmla="*/ 51 h 114"/>
                        <a:gd name="T8" fmla="*/ 27 w 178"/>
                        <a:gd name="T9" fmla="*/ 39 h 114"/>
                        <a:gd name="T10" fmla="*/ 56 w 178"/>
                        <a:gd name="T11" fmla="*/ 42 h 114"/>
                        <a:gd name="T12" fmla="*/ 76 w 178"/>
                        <a:gd name="T13" fmla="*/ 35 h 114"/>
                        <a:gd name="T14" fmla="*/ 90 w 178"/>
                        <a:gd name="T15" fmla="*/ 13 h 114"/>
                        <a:gd name="T16" fmla="*/ 111 w 178"/>
                        <a:gd name="T17" fmla="*/ 4 h 114"/>
                        <a:gd name="T18" fmla="*/ 146 w 178"/>
                        <a:gd name="T19" fmla="*/ 9 h 114"/>
                        <a:gd name="T20" fmla="*/ 171 w 178"/>
                        <a:gd name="T21" fmla="*/ 0 h 114"/>
                        <a:gd name="T22" fmla="*/ 178 w 178"/>
                        <a:gd name="T23" fmla="*/ 17 h 114"/>
                        <a:gd name="T24" fmla="*/ 171 w 178"/>
                        <a:gd name="T25" fmla="*/ 33 h 114"/>
                        <a:gd name="T26" fmla="*/ 140 w 178"/>
                        <a:gd name="T27" fmla="*/ 42 h 114"/>
                        <a:gd name="T28" fmla="*/ 120 w 178"/>
                        <a:gd name="T29" fmla="*/ 40 h 114"/>
                        <a:gd name="T30" fmla="*/ 108 w 178"/>
                        <a:gd name="T31" fmla="*/ 57 h 114"/>
                        <a:gd name="T32" fmla="*/ 97 w 178"/>
                        <a:gd name="T33" fmla="*/ 79 h 114"/>
                        <a:gd name="T34" fmla="*/ 72 w 178"/>
                        <a:gd name="T35" fmla="*/ 81 h 114"/>
                        <a:gd name="T36" fmla="*/ 59 w 178"/>
                        <a:gd name="T37" fmla="*/ 79 h 114"/>
                        <a:gd name="T38" fmla="*/ 47 w 178"/>
                        <a:gd name="T39" fmla="*/ 88 h 114"/>
                        <a:gd name="T40" fmla="*/ 41 w 178"/>
                        <a:gd name="T41" fmla="*/ 99 h 114"/>
                        <a:gd name="T42" fmla="*/ 23 w 178"/>
                        <a:gd name="T43" fmla="*/ 114 h 114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78"/>
                        <a:gd name="T67" fmla="*/ 0 h 114"/>
                        <a:gd name="T68" fmla="*/ 178 w 178"/>
                        <a:gd name="T69" fmla="*/ 114 h 114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78" h="114">
                          <a:moveTo>
                            <a:pt x="23" y="114"/>
                          </a:moveTo>
                          <a:lnTo>
                            <a:pt x="11" y="108"/>
                          </a:lnTo>
                          <a:lnTo>
                            <a:pt x="0" y="79"/>
                          </a:lnTo>
                          <a:lnTo>
                            <a:pt x="11" y="51"/>
                          </a:lnTo>
                          <a:lnTo>
                            <a:pt x="27" y="39"/>
                          </a:lnTo>
                          <a:lnTo>
                            <a:pt x="56" y="42"/>
                          </a:lnTo>
                          <a:lnTo>
                            <a:pt x="76" y="35"/>
                          </a:lnTo>
                          <a:lnTo>
                            <a:pt x="90" y="13"/>
                          </a:lnTo>
                          <a:lnTo>
                            <a:pt x="111" y="4"/>
                          </a:lnTo>
                          <a:lnTo>
                            <a:pt x="146" y="9"/>
                          </a:lnTo>
                          <a:lnTo>
                            <a:pt x="171" y="0"/>
                          </a:lnTo>
                          <a:lnTo>
                            <a:pt x="178" y="17"/>
                          </a:lnTo>
                          <a:lnTo>
                            <a:pt x="171" y="33"/>
                          </a:lnTo>
                          <a:lnTo>
                            <a:pt x="140" y="42"/>
                          </a:lnTo>
                          <a:lnTo>
                            <a:pt x="120" y="40"/>
                          </a:lnTo>
                          <a:lnTo>
                            <a:pt x="108" y="57"/>
                          </a:lnTo>
                          <a:lnTo>
                            <a:pt x="97" y="79"/>
                          </a:lnTo>
                          <a:lnTo>
                            <a:pt x="72" y="81"/>
                          </a:lnTo>
                          <a:lnTo>
                            <a:pt x="59" y="79"/>
                          </a:lnTo>
                          <a:lnTo>
                            <a:pt x="47" y="88"/>
                          </a:lnTo>
                          <a:lnTo>
                            <a:pt x="41" y="99"/>
                          </a:lnTo>
                          <a:lnTo>
                            <a:pt x="23" y="114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485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1630" y="1154"/>
                      <a:ext cx="161" cy="138"/>
                    </a:xfrm>
                    <a:custGeom>
                      <a:avLst/>
                      <a:gdLst>
                        <a:gd name="T0" fmla="*/ 31 w 161"/>
                        <a:gd name="T1" fmla="*/ 138 h 138"/>
                        <a:gd name="T2" fmla="*/ 16 w 161"/>
                        <a:gd name="T3" fmla="*/ 133 h 138"/>
                        <a:gd name="T4" fmla="*/ 0 w 161"/>
                        <a:gd name="T5" fmla="*/ 109 h 138"/>
                        <a:gd name="T6" fmla="*/ 5 w 161"/>
                        <a:gd name="T7" fmla="*/ 78 h 138"/>
                        <a:gd name="T8" fmla="*/ 16 w 161"/>
                        <a:gd name="T9" fmla="*/ 65 h 138"/>
                        <a:gd name="T10" fmla="*/ 43 w 161"/>
                        <a:gd name="T11" fmla="*/ 62 h 138"/>
                        <a:gd name="T12" fmla="*/ 65 w 161"/>
                        <a:gd name="T13" fmla="*/ 51 h 138"/>
                        <a:gd name="T14" fmla="*/ 72 w 161"/>
                        <a:gd name="T15" fmla="*/ 25 h 138"/>
                        <a:gd name="T16" fmla="*/ 92 w 161"/>
                        <a:gd name="T17" fmla="*/ 15 h 138"/>
                        <a:gd name="T18" fmla="*/ 127 w 161"/>
                        <a:gd name="T19" fmla="*/ 13 h 138"/>
                        <a:gd name="T20" fmla="*/ 148 w 161"/>
                        <a:gd name="T21" fmla="*/ 0 h 138"/>
                        <a:gd name="T22" fmla="*/ 161 w 161"/>
                        <a:gd name="T23" fmla="*/ 13 h 138"/>
                        <a:gd name="T24" fmla="*/ 156 w 161"/>
                        <a:gd name="T25" fmla="*/ 25 h 138"/>
                        <a:gd name="T26" fmla="*/ 128 w 161"/>
                        <a:gd name="T27" fmla="*/ 44 h 138"/>
                        <a:gd name="T28" fmla="*/ 107 w 161"/>
                        <a:gd name="T29" fmla="*/ 49 h 138"/>
                        <a:gd name="T30" fmla="*/ 99 w 161"/>
                        <a:gd name="T31" fmla="*/ 65 h 138"/>
                        <a:gd name="T32" fmla="*/ 94 w 161"/>
                        <a:gd name="T33" fmla="*/ 91 h 138"/>
                        <a:gd name="T34" fmla="*/ 69 w 161"/>
                        <a:gd name="T35" fmla="*/ 98 h 138"/>
                        <a:gd name="T36" fmla="*/ 54 w 161"/>
                        <a:gd name="T37" fmla="*/ 94 h 138"/>
                        <a:gd name="T38" fmla="*/ 45 w 161"/>
                        <a:gd name="T39" fmla="*/ 105 h 138"/>
                        <a:gd name="T40" fmla="*/ 40 w 161"/>
                        <a:gd name="T41" fmla="*/ 123 h 138"/>
                        <a:gd name="T42" fmla="*/ 31 w 161"/>
                        <a:gd name="T43" fmla="*/ 138 h 138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61"/>
                        <a:gd name="T67" fmla="*/ 0 h 138"/>
                        <a:gd name="T68" fmla="*/ 161 w 161"/>
                        <a:gd name="T69" fmla="*/ 138 h 138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61" h="138">
                          <a:moveTo>
                            <a:pt x="31" y="138"/>
                          </a:moveTo>
                          <a:lnTo>
                            <a:pt x="16" y="133"/>
                          </a:lnTo>
                          <a:lnTo>
                            <a:pt x="0" y="109"/>
                          </a:lnTo>
                          <a:lnTo>
                            <a:pt x="5" y="78"/>
                          </a:lnTo>
                          <a:lnTo>
                            <a:pt x="16" y="65"/>
                          </a:lnTo>
                          <a:lnTo>
                            <a:pt x="43" y="62"/>
                          </a:lnTo>
                          <a:lnTo>
                            <a:pt x="65" y="51"/>
                          </a:lnTo>
                          <a:lnTo>
                            <a:pt x="72" y="25"/>
                          </a:lnTo>
                          <a:lnTo>
                            <a:pt x="92" y="15"/>
                          </a:lnTo>
                          <a:lnTo>
                            <a:pt x="127" y="13"/>
                          </a:lnTo>
                          <a:lnTo>
                            <a:pt x="148" y="0"/>
                          </a:lnTo>
                          <a:lnTo>
                            <a:pt x="161" y="13"/>
                          </a:lnTo>
                          <a:lnTo>
                            <a:pt x="156" y="25"/>
                          </a:lnTo>
                          <a:lnTo>
                            <a:pt x="128" y="44"/>
                          </a:lnTo>
                          <a:lnTo>
                            <a:pt x="107" y="49"/>
                          </a:lnTo>
                          <a:lnTo>
                            <a:pt x="99" y="65"/>
                          </a:lnTo>
                          <a:lnTo>
                            <a:pt x="94" y="91"/>
                          </a:lnTo>
                          <a:lnTo>
                            <a:pt x="69" y="98"/>
                          </a:lnTo>
                          <a:lnTo>
                            <a:pt x="54" y="94"/>
                          </a:lnTo>
                          <a:lnTo>
                            <a:pt x="45" y="105"/>
                          </a:lnTo>
                          <a:lnTo>
                            <a:pt x="40" y="123"/>
                          </a:lnTo>
                          <a:lnTo>
                            <a:pt x="31" y="13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486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1590" y="1104"/>
                      <a:ext cx="123" cy="174"/>
                    </a:xfrm>
                    <a:custGeom>
                      <a:avLst/>
                      <a:gdLst>
                        <a:gd name="T0" fmla="*/ 48 w 123"/>
                        <a:gd name="T1" fmla="*/ 172 h 174"/>
                        <a:gd name="T2" fmla="*/ 31 w 123"/>
                        <a:gd name="T3" fmla="*/ 174 h 174"/>
                        <a:gd name="T4" fmla="*/ 9 w 123"/>
                        <a:gd name="T5" fmla="*/ 158 h 174"/>
                        <a:gd name="T6" fmla="*/ 0 w 123"/>
                        <a:gd name="T7" fmla="*/ 131 h 174"/>
                        <a:gd name="T8" fmla="*/ 4 w 123"/>
                        <a:gd name="T9" fmla="*/ 113 h 174"/>
                        <a:gd name="T10" fmla="*/ 29 w 123"/>
                        <a:gd name="T11" fmla="*/ 97 h 174"/>
                        <a:gd name="T12" fmla="*/ 46 w 123"/>
                        <a:gd name="T13" fmla="*/ 79 h 174"/>
                        <a:gd name="T14" fmla="*/ 46 w 123"/>
                        <a:gd name="T15" fmla="*/ 52 h 174"/>
                        <a:gd name="T16" fmla="*/ 59 w 123"/>
                        <a:gd name="T17" fmla="*/ 39 h 174"/>
                        <a:gd name="T18" fmla="*/ 90 w 123"/>
                        <a:gd name="T19" fmla="*/ 22 h 174"/>
                        <a:gd name="T20" fmla="*/ 106 w 123"/>
                        <a:gd name="T21" fmla="*/ 0 h 174"/>
                        <a:gd name="T22" fmla="*/ 121 w 123"/>
                        <a:gd name="T23" fmla="*/ 7 h 174"/>
                        <a:gd name="T24" fmla="*/ 123 w 123"/>
                        <a:gd name="T25" fmla="*/ 22 h 174"/>
                        <a:gd name="T26" fmla="*/ 105 w 123"/>
                        <a:gd name="T27" fmla="*/ 47 h 174"/>
                        <a:gd name="T28" fmla="*/ 84 w 123"/>
                        <a:gd name="T29" fmla="*/ 61 h 174"/>
                        <a:gd name="T30" fmla="*/ 86 w 123"/>
                        <a:gd name="T31" fmla="*/ 81 h 174"/>
                        <a:gd name="T32" fmla="*/ 90 w 123"/>
                        <a:gd name="T33" fmla="*/ 104 h 174"/>
                        <a:gd name="T34" fmla="*/ 68 w 123"/>
                        <a:gd name="T35" fmla="*/ 118 h 174"/>
                        <a:gd name="T36" fmla="*/ 59 w 123"/>
                        <a:gd name="T37" fmla="*/ 124 h 174"/>
                        <a:gd name="T38" fmla="*/ 51 w 123"/>
                        <a:gd name="T39" fmla="*/ 138 h 174"/>
                        <a:gd name="T40" fmla="*/ 50 w 123"/>
                        <a:gd name="T41" fmla="*/ 152 h 174"/>
                        <a:gd name="T42" fmla="*/ 48 w 123"/>
                        <a:gd name="T43" fmla="*/ 172 h 174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23"/>
                        <a:gd name="T67" fmla="*/ 0 h 174"/>
                        <a:gd name="T68" fmla="*/ 123 w 123"/>
                        <a:gd name="T69" fmla="*/ 174 h 174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23" h="174">
                          <a:moveTo>
                            <a:pt x="48" y="172"/>
                          </a:moveTo>
                          <a:lnTo>
                            <a:pt x="31" y="174"/>
                          </a:lnTo>
                          <a:lnTo>
                            <a:pt x="9" y="158"/>
                          </a:lnTo>
                          <a:lnTo>
                            <a:pt x="0" y="131"/>
                          </a:lnTo>
                          <a:lnTo>
                            <a:pt x="4" y="113"/>
                          </a:lnTo>
                          <a:lnTo>
                            <a:pt x="29" y="97"/>
                          </a:lnTo>
                          <a:lnTo>
                            <a:pt x="46" y="79"/>
                          </a:lnTo>
                          <a:lnTo>
                            <a:pt x="46" y="52"/>
                          </a:lnTo>
                          <a:lnTo>
                            <a:pt x="59" y="39"/>
                          </a:lnTo>
                          <a:lnTo>
                            <a:pt x="90" y="22"/>
                          </a:lnTo>
                          <a:lnTo>
                            <a:pt x="106" y="0"/>
                          </a:lnTo>
                          <a:lnTo>
                            <a:pt x="121" y="7"/>
                          </a:lnTo>
                          <a:lnTo>
                            <a:pt x="123" y="22"/>
                          </a:lnTo>
                          <a:lnTo>
                            <a:pt x="105" y="47"/>
                          </a:lnTo>
                          <a:lnTo>
                            <a:pt x="84" y="61"/>
                          </a:lnTo>
                          <a:lnTo>
                            <a:pt x="86" y="81"/>
                          </a:lnTo>
                          <a:lnTo>
                            <a:pt x="90" y="104"/>
                          </a:lnTo>
                          <a:lnTo>
                            <a:pt x="68" y="118"/>
                          </a:lnTo>
                          <a:lnTo>
                            <a:pt x="59" y="124"/>
                          </a:lnTo>
                          <a:lnTo>
                            <a:pt x="51" y="138"/>
                          </a:lnTo>
                          <a:lnTo>
                            <a:pt x="50" y="152"/>
                          </a:lnTo>
                          <a:lnTo>
                            <a:pt x="48" y="172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9470" name="Group 20"/>
                <p:cNvGrpSpPr>
                  <a:grpSpLocks/>
                </p:cNvGrpSpPr>
                <p:nvPr/>
              </p:nvGrpSpPr>
              <p:grpSpPr bwMode="auto">
                <a:xfrm rot="4286940" flipH="1">
                  <a:off x="1038" y="766"/>
                  <a:ext cx="141" cy="50"/>
                  <a:chOff x="4032" y="2817"/>
                  <a:chExt cx="417" cy="635"/>
                </a:xfrm>
              </p:grpSpPr>
              <p:sp>
                <p:nvSpPr>
                  <p:cNvPr id="19474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817"/>
                    <a:ext cx="417" cy="635"/>
                  </a:xfrm>
                  <a:prstGeom prst="ellipse">
                    <a:avLst/>
                  </a:prstGeom>
                  <a:solidFill>
                    <a:schemeClr val="tx2"/>
                  </a:solidFill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475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928"/>
                    <a:ext cx="240" cy="240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9471" name="Group 23"/>
                <p:cNvGrpSpPr>
                  <a:grpSpLocks/>
                </p:cNvGrpSpPr>
                <p:nvPr/>
              </p:nvGrpSpPr>
              <p:grpSpPr bwMode="auto">
                <a:xfrm rot="4286940" flipH="1">
                  <a:off x="962" y="766"/>
                  <a:ext cx="141" cy="50"/>
                  <a:chOff x="4032" y="2817"/>
                  <a:chExt cx="417" cy="635"/>
                </a:xfrm>
              </p:grpSpPr>
              <p:sp>
                <p:nvSpPr>
                  <p:cNvPr id="19472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817"/>
                    <a:ext cx="417" cy="635"/>
                  </a:xfrm>
                  <a:prstGeom prst="ellipse">
                    <a:avLst/>
                  </a:prstGeom>
                  <a:solidFill>
                    <a:schemeClr val="tx2"/>
                  </a:solidFill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473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928"/>
                    <a:ext cx="240" cy="240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9468" name="Oval 26"/>
              <p:cNvSpPr>
                <a:spLocks noChangeArrowheads="1"/>
              </p:cNvSpPr>
              <p:nvPr/>
            </p:nvSpPr>
            <p:spPr bwMode="auto">
              <a:xfrm>
                <a:off x="1098" y="1008"/>
                <a:ext cx="198" cy="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 i="0"/>
              </a:p>
            </p:txBody>
          </p:sp>
        </p:grpSp>
        <p:sp>
          <p:nvSpPr>
            <p:cNvPr id="19465" name="Freeform 27"/>
            <p:cNvSpPr>
              <a:spLocks noChangeAspect="1"/>
            </p:cNvSpPr>
            <p:nvPr/>
          </p:nvSpPr>
          <p:spPr bwMode="auto">
            <a:xfrm>
              <a:off x="1153" y="2448"/>
              <a:ext cx="446" cy="375"/>
            </a:xfrm>
            <a:custGeom>
              <a:avLst/>
              <a:gdLst>
                <a:gd name="T0" fmla="*/ 194 w 446"/>
                <a:gd name="T1" fmla="*/ 93 h 375"/>
                <a:gd name="T2" fmla="*/ 183 w 446"/>
                <a:gd name="T3" fmla="*/ 57 h 375"/>
                <a:gd name="T4" fmla="*/ 164 w 446"/>
                <a:gd name="T5" fmla="*/ 22 h 375"/>
                <a:gd name="T6" fmla="*/ 131 w 446"/>
                <a:gd name="T7" fmla="*/ 0 h 375"/>
                <a:gd name="T8" fmla="*/ 93 w 446"/>
                <a:gd name="T9" fmla="*/ 0 h 375"/>
                <a:gd name="T10" fmla="*/ 54 w 446"/>
                <a:gd name="T11" fmla="*/ 13 h 375"/>
                <a:gd name="T12" fmla="*/ 2 w 446"/>
                <a:gd name="T13" fmla="*/ 57 h 375"/>
                <a:gd name="T14" fmla="*/ 0 w 446"/>
                <a:gd name="T15" fmla="*/ 79 h 375"/>
                <a:gd name="T16" fmla="*/ 16 w 446"/>
                <a:gd name="T17" fmla="*/ 115 h 375"/>
                <a:gd name="T18" fmla="*/ 68 w 446"/>
                <a:gd name="T19" fmla="*/ 159 h 375"/>
                <a:gd name="T20" fmla="*/ 68 w 446"/>
                <a:gd name="T21" fmla="*/ 177 h 375"/>
                <a:gd name="T22" fmla="*/ 46 w 446"/>
                <a:gd name="T23" fmla="*/ 203 h 375"/>
                <a:gd name="T24" fmla="*/ 49 w 446"/>
                <a:gd name="T25" fmla="*/ 225 h 375"/>
                <a:gd name="T26" fmla="*/ 63 w 446"/>
                <a:gd name="T27" fmla="*/ 234 h 375"/>
                <a:gd name="T28" fmla="*/ 80 w 446"/>
                <a:gd name="T29" fmla="*/ 243 h 375"/>
                <a:gd name="T30" fmla="*/ 80 w 446"/>
                <a:gd name="T31" fmla="*/ 265 h 375"/>
                <a:gd name="T32" fmla="*/ 52 w 446"/>
                <a:gd name="T33" fmla="*/ 305 h 375"/>
                <a:gd name="T34" fmla="*/ 54 w 446"/>
                <a:gd name="T35" fmla="*/ 322 h 375"/>
                <a:gd name="T36" fmla="*/ 82 w 446"/>
                <a:gd name="T37" fmla="*/ 344 h 375"/>
                <a:gd name="T38" fmla="*/ 123 w 446"/>
                <a:gd name="T39" fmla="*/ 327 h 375"/>
                <a:gd name="T40" fmla="*/ 142 w 446"/>
                <a:gd name="T41" fmla="*/ 331 h 375"/>
                <a:gd name="T42" fmla="*/ 189 w 446"/>
                <a:gd name="T43" fmla="*/ 340 h 375"/>
                <a:gd name="T44" fmla="*/ 232 w 446"/>
                <a:gd name="T45" fmla="*/ 366 h 375"/>
                <a:gd name="T46" fmla="*/ 259 w 446"/>
                <a:gd name="T47" fmla="*/ 375 h 375"/>
                <a:gd name="T48" fmla="*/ 355 w 446"/>
                <a:gd name="T49" fmla="*/ 356 h 375"/>
                <a:gd name="T50" fmla="*/ 446 w 446"/>
                <a:gd name="T51" fmla="*/ 273 h 375"/>
                <a:gd name="T52" fmla="*/ 408 w 446"/>
                <a:gd name="T53" fmla="*/ 349 h 375"/>
                <a:gd name="T54" fmla="*/ 325 w 446"/>
                <a:gd name="T55" fmla="*/ 364 h 375"/>
                <a:gd name="T56" fmla="*/ 431 w 446"/>
                <a:gd name="T57" fmla="*/ 303 h 375"/>
                <a:gd name="T58" fmla="*/ 393 w 446"/>
                <a:gd name="T59" fmla="*/ 273 h 375"/>
                <a:gd name="T60" fmla="*/ 281 w 446"/>
                <a:gd name="T61" fmla="*/ 260 h 375"/>
                <a:gd name="T62" fmla="*/ 197 w 446"/>
                <a:gd name="T63" fmla="*/ 247 h 375"/>
                <a:gd name="T64" fmla="*/ 153 w 446"/>
                <a:gd name="T65" fmla="*/ 238 h 375"/>
                <a:gd name="T66" fmla="*/ 161 w 446"/>
                <a:gd name="T67" fmla="*/ 221 h 375"/>
                <a:gd name="T68" fmla="*/ 186 w 446"/>
                <a:gd name="T69" fmla="*/ 199 h 375"/>
                <a:gd name="T70" fmla="*/ 180 w 446"/>
                <a:gd name="T71" fmla="*/ 172 h 375"/>
                <a:gd name="T72" fmla="*/ 156 w 446"/>
                <a:gd name="T73" fmla="*/ 146 h 375"/>
                <a:gd name="T74" fmla="*/ 156 w 446"/>
                <a:gd name="T75" fmla="*/ 124 h 375"/>
                <a:gd name="T76" fmla="*/ 169 w 446"/>
                <a:gd name="T77" fmla="*/ 75 h 375"/>
                <a:gd name="T78" fmla="*/ 147 w 446"/>
                <a:gd name="T79" fmla="*/ 167 h 37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46"/>
                <a:gd name="T121" fmla="*/ 0 h 375"/>
                <a:gd name="T122" fmla="*/ 446 w 446"/>
                <a:gd name="T123" fmla="*/ 375 h 37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46" h="375">
                  <a:moveTo>
                    <a:pt x="194" y="93"/>
                  </a:moveTo>
                  <a:lnTo>
                    <a:pt x="183" y="57"/>
                  </a:lnTo>
                  <a:lnTo>
                    <a:pt x="164" y="22"/>
                  </a:lnTo>
                  <a:lnTo>
                    <a:pt x="131" y="0"/>
                  </a:lnTo>
                  <a:lnTo>
                    <a:pt x="93" y="0"/>
                  </a:lnTo>
                  <a:lnTo>
                    <a:pt x="54" y="13"/>
                  </a:lnTo>
                  <a:lnTo>
                    <a:pt x="2" y="57"/>
                  </a:lnTo>
                  <a:lnTo>
                    <a:pt x="0" y="79"/>
                  </a:lnTo>
                  <a:lnTo>
                    <a:pt x="16" y="115"/>
                  </a:lnTo>
                  <a:lnTo>
                    <a:pt x="68" y="159"/>
                  </a:lnTo>
                  <a:lnTo>
                    <a:pt x="68" y="177"/>
                  </a:lnTo>
                  <a:lnTo>
                    <a:pt x="46" y="203"/>
                  </a:lnTo>
                  <a:lnTo>
                    <a:pt x="49" y="225"/>
                  </a:lnTo>
                  <a:lnTo>
                    <a:pt x="63" y="234"/>
                  </a:lnTo>
                  <a:lnTo>
                    <a:pt x="80" y="243"/>
                  </a:lnTo>
                  <a:lnTo>
                    <a:pt x="80" y="265"/>
                  </a:lnTo>
                  <a:lnTo>
                    <a:pt x="52" y="305"/>
                  </a:lnTo>
                  <a:lnTo>
                    <a:pt x="54" y="322"/>
                  </a:lnTo>
                  <a:lnTo>
                    <a:pt x="82" y="344"/>
                  </a:lnTo>
                  <a:lnTo>
                    <a:pt x="123" y="327"/>
                  </a:lnTo>
                  <a:lnTo>
                    <a:pt x="142" y="331"/>
                  </a:lnTo>
                  <a:lnTo>
                    <a:pt x="189" y="340"/>
                  </a:lnTo>
                  <a:lnTo>
                    <a:pt x="232" y="366"/>
                  </a:lnTo>
                  <a:lnTo>
                    <a:pt x="259" y="375"/>
                  </a:lnTo>
                  <a:lnTo>
                    <a:pt x="355" y="356"/>
                  </a:lnTo>
                  <a:lnTo>
                    <a:pt x="446" y="273"/>
                  </a:lnTo>
                  <a:lnTo>
                    <a:pt x="408" y="349"/>
                  </a:lnTo>
                  <a:lnTo>
                    <a:pt x="325" y="364"/>
                  </a:lnTo>
                  <a:lnTo>
                    <a:pt x="431" y="303"/>
                  </a:lnTo>
                  <a:lnTo>
                    <a:pt x="393" y="273"/>
                  </a:lnTo>
                  <a:lnTo>
                    <a:pt x="281" y="260"/>
                  </a:lnTo>
                  <a:lnTo>
                    <a:pt x="197" y="247"/>
                  </a:lnTo>
                  <a:lnTo>
                    <a:pt x="153" y="238"/>
                  </a:lnTo>
                  <a:lnTo>
                    <a:pt x="161" y="221"/>
                  </a:lnTo>
                  <a:lnTo>
                    <a:pt x="186" y="199"/>
                  </a:lnTo>
                  <a:lnTo>
                    <a:pt x="180" y="172"/>
                  </a:lnTo>
                  <a:lnTo>
                    <a:pt x="156" y="146"/>
                  </a:lnTo>
                  <a:lnTo>
                    <a:pt x="156" y="124"/>
                  </a:lnTo>
                  <a:lnTo>
                    <a:pt x="169" y="75"/>
                  </a:lnTo>
                  <a:lnTo>
                    <a:pt x="147" y="167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6" name="Freeform 28"/>
            <p:cNvSpPr>
              <a:spLocks/>
            </p:cNvSpPr>
            <p:nvPr/>
          </p:nvSpPr>
          <p:spPr bwMode="auto">
            <a:xfrm>
              <a:off x="1440" y="2304"/>
              <a:ext cx="470" cy="320"/>
            </a:xfrm>
            <a:custGeom>
              <a:avLst/>
              <a:gdLst>
                <a:gd name="T0" fmla="*/ 88 w 470"/>
                <a:gd name="T1" fmla="*/ 0 h 320"/>
                <a:gd name="T2" fmla="*/ 48 w 470"/>
                <a:gd name="T3" fmla="*/ 9 h 320"/>
                <a:gd name="T4" fmla="*/ 13 w 470"/>
                <a:gd name="T5" fmla="*/ 77 h 320"/>
                <a:gd name="T6" fmla="*/ 0 w 470"/>
                <a:gd name="T7" fmla="*/ 133 h 320"/>
                <a:gd name="T8" fmla="*/ 8 w 470"/>
                <a:gd name="T9" fmla="*/ 133 h 320"/>
                <a:gd name="T10" fmla="*/ 19 w 470"/>
                <a:gd name="T11" fmla="*/ 124 h 320"/>
                <a:gd name="T12" fmla="*/ 31 w 470"/>
                <a:gd name="T13" fmla="*/ 133 h 320"/>
                <a:gd name="T14" fmla="*/ 25 w 470"/>
                <a:gd name="T15" fmla="*/ 152 h 320"/>
                <a:gd name="T16" fmla="*/ 17 w 470"/>
                <a:gd name="T17" fmla="*/ 181 h 320"/>
                <a:gd name="T18" fmla="*/ 23 w 470"/>
                <a:gd name="T19" fmla="*/ 206 h 320"/>
                <a:gd name="T20" fmla="*/ 35 w 470"/>
                <a:gd name="T21" fmla="*/ 200 h 320"/>
                <a:gd name="T22" fmla="*/ 40 w 470"/>
                <a:gd name="T23" fmla="*/ 220 h 320"/>
                <a:gd name="T24" fmla="*/ 35 w 470"/>
                <a:gd name="T25" fmla="*/ 253 h 320"/>
                <a:gd name="T26" fmla="*/ 40 w 470"/>
                <a:gd name="T27" fmla="*/ 301 h 320"/>
                <a:gd name="T28" fmla="*/ 48 w 470"/>
                <a:gd name="T29" fmla="*/ 320 h 320"/>
                <a:gd name="T30" fmla="*/ 65 w 470"/>
                <a:gd name="T31" fmla="*/ 320 h 320"/>
                <a:gd name="T32" fmla="*/ 88 w 470"/>
                <a:gd name="T33" fmla="*/ 306 h 320"/>
                <a:gd name="T34" fmla="*/ 103 w 470"/>
                <a:gd name="T35" fmla="*/ 301 h 320"/>
                <a:gd name="T36" fmla="*/ 111 w 470"/>
                <a:gd name="T37" fmla="*/ 291 h 320"/>
                <a:gd name="T38" fmla="*/ 132 w 470"/>
                <a:gd name="T39" fmla="*/ 282 h 320"/>
                <a:gd name="T40" fmla="*/ 178 w 470"/>
                <a:gd name="T41" fmla="*/ 291 h 320"/>
                <a:gd name="T42" fmla="*/ 195 w 470"/>
                <a:gd name="T43" fmla="*/ 301 h 320"/>
                <a:gd name="T44" fmla="*/ 204 w 470"/>
                <a:gd name="T45" fmla="*/ 277 h 320"/>
                <a:gd name="T46" fmla="*/ 394 w 470"/>
                <a:gd name="T47" fmla="*/ 264 h 320"/>
                <a:gd name="T48" fmla="*/ 470 w 470"/>
                <a:gd name="T49" fmla="*/ 219 h 320"/>
                <a:gd name="T50" fmla="*/ 341 w 470"/>
                <a:gd name="T51" fmla="*/ 205 h 320"/>
                <a:gd name="T52" fmla="*/ 265 w 470"/>
                <a:gd name="T53" fmla="*/ 205 h 320"/>
                <a:gd name="T54" fmla="*/ 197 w 470"/>
                <a:gd name="T55" fmla="*/ 205 h 320"/>
                <a:gd name="T56" fmla="*/ 181 w 470"/>
                <a:gd name="T57" fmla="*/ 177 h 320"/>
                <a:gd name="T58" fmla="*/ 135 w 470"/>
                <a:gd name="T59" fmla="*/ 177 h 320"/>
                <a:gd name="T60" fmla="*/ 120 w 470"/>
                <a:gd name="T61" fmla="*/ 172 h 320"/>
                <a:gd name="T62" fmla="*/ 101 w 470"/>
                <a:gd name="T63" fmla="*/ 162 h 320"/>
                <a:gd name="T64" fmla="*/ 94 w 470"/>
                <a:gd name="T65" fmla="*/ 143 h 320"/>
                <a:gd name="T66" fmla="*/ 97 w 470"/>
                <a:gd name="T67" fmla="*/ 124 h 320"/>
                <a:gd name="T68" fmla="*/ 93 w 470"/>
                <a:gd name="T69" fmla="*/ 106 h 320"/>
                <a:gd name="T70" fmla="*/ 84 w 470"/>
                <a:gd name="T71" fmla="*/ 91 h 320"/>
                <a:gd name="T72" fmla="*/ 90 w 470"/>
                <a:gd name="T73" fmla="*/ 67 h 320"/>
                <a:gd name="T74" fmla="*/ 107 w 470"/>
                <a:gd name="T75" fmla="*/ 52 h 320"/>
                <a:gd name="T76" fmla="*/ 105 w 470"/>
                <a:gd name="T77" fmla="*/ 29 h 320"/>
                <a:gd name="T78" fmla="*/ 88 w 470"/>
                <a:gd name="T79" fmla="*/ 0 h 32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70"/>
                <a:gd name="T121" fmla="*/ 0 h 320"/>
                <a:gd name="T122" fmla="*/ 470 w 470"/>
                <a:gd name="T123" fmla="*/ 320 h 32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70" h="320">
                  <a:moveTo>
                    <a:pt x="88" y="0"/>
                  </a:moveTo>
                  <a:lnTo>
                    <a:pt x="48" y="9"/>
                  </a:lnTo>
                  <a:lnTo>
                    <a:pt x="13" y="77"/>
                  </a:lnTo>
                  <a:lnTo>
                    <a:pt x="0" y="133"/>
                  </a:lnTo>
                  <a:lnTo>
                    <a:pt x="8" y="133"/>
                  </a:lnTo>
                  <a:lnTo>
                    <a:pt x="19" y="124"/>
                  </a:lnTo>
                  <a:lnTo>
                    <a:pt x="31" y="133"/>
                  </a:lnTo>
                  <a:lnTo>
                    <a:pt x="25" y="152"/>
                  </a:lnTo>
                  <a:lnTo>
                    <a:pt x="17" y="181"/>
                  </a:lnTo>
                  <a:lnTo>
                    <a:pt x="23" y="206"/>
                  </a:lnTo>
                  <a:lnTo>
                    <a:pt x="35" y="200"/>
                  </a:lnTo>
                  <a:lnTo>
                    <a:pt x="40" y="220"/>
                  </a:lnTo>
                  <a:lnTo>
                    <a:pt x="35" y="253"/>
                  </a:lnTo>
                  <a:lnTo>
                    <a:pt x="40" y="301"/>
                  </a:lnTo>
                  <a:lnTo>
                    <a:pt x="48" y="320"/>
                  </a:lnTo>
                  <a:lnTo>
                    <a:pt x="65" y="320"/>
                  </a:lnTo>
                  <a:lnTo>
                    <a:pt x="88" y="306"/>
                  </a:lnTo>
                  <a:lnTo>
                    <a:pt x="103" y="301"/>
                  </a:lnTo>
                  <a:lnTo>
                    <a:pt x="111" y="291"/>
                  </a:lnTo>
                  <a:lnTo>
                    <a:pt x="132" y="282"/>
                  </a:lnTo>
                  <a:lnTo>
                    <a:pt x="178" y="291"/>
                  </a:lnTo>
                  <a:lnTo>
                    <a:pt x="195" y="301"/>
                  </a:lnTo>
                  <a:lnTo>
                    <a:pt x="204" y="277"/>
                  </a:lnTo>
                  <a:lnTo>
                    <a:pt x="394" y="264"/>
                  </a:lnTo>
                  <a:lnTo>
                    <a:pt x="470" y="219"/>
                  </a:lnTo>
                  <a:lnTo>
                    <a:pt x="341" y="205"/>
                  </a:lnTo>
                  <a:lnTo>
                    <a:pt x="265" y="205"/>
                  </a:lnTo>
                  <a:lnTo>
                    <a:pt x="197" y="205"/>
                  </a:lnTo>
                  <a:lnTo>
                    <a:pt x="181" y="177"/>
                  </a:lnTo>
                  <a:lnTo>
                    <a:pt x="135" y="177"/>
                  </a:lnTo>
                  <a:lnTo>
                    <a:pt x="120" y="172"/>
                  </a:lnTo>
                  <a:lnTo>
                    <a:pt x="101" y="162"/>
                  </a:lnTo>
                  <a:lnTo>
                    <a:pt x="94" y="143"/>
                  </a:lnTo>
                  <a:lnTo>
                    <a:pt x="97" y="124"/>
                  </a:lnTo>
                  <a:lnTo>
                    <a:pt x="93" y="106"/>
                  </a:lnTo>
                  <a:lnTo>
                    <a:pt x="84" y="91"/>
                  </a:lnTo>
                  <a:lnTo>
                    <a:pt x="90" y="67"/>
                  </a:lnTo>
                  <a:lnTo>
                    <a:pt x="107" y="52"/>
                  </a:lnTo>
                  <a:lnTo>
                    <a:pt x="105" y="29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2157" name="AutoShape 29"/>
          <p:cNvSpPr>
            <a:spLocks noChangeArrowheads="1"/>
          </p:cNvSpPr>
          <p:nvPr/>
        </p:nvSpPr>
        <p:spPr bwMode="auto">
          <a:xfrm>
            <a:off x="2743200" y="2362200"/>
            <a:ext cx="5105400" cy="2895600"/>
          </a:xfrm>
          <a:prstGeom prst="wedgeRectCallout">
            <a:avLst>
              <a:gd name="adj1" fmla="val -70431"/>
              <a:gd name="adj2" fmla="val -30042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CC00FF"/>
              </a:solidFill>
            </a:endParaRPr>
          </a:p>
        </p:txBody>
      </p:sp>
      <p:sp>
        <p:nvSpPr>
          <p:cNvPr id="432158" name="Text Box 30"/>
          <p:cNvSpPr txBox="1">
            <a:spLocks noChangeArrowheads="1"/>
          </p:cNvSpPr>
          <p:nvPr/>
        </p:nvSpPr>
        <p:spPr bwMode="auto">
          <a:xfrm>
            <a:off x="3276600" y="2438400"/>
            <a:ext cx="4179888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i="0" dirty="0"/>
              <a:t>Help me know what people </a:t>
            </a:r>
            <a:br>
              <a:rPr lang="en-US" altLang="en-US" sz="2800" i="0" dirty="0"/>
            </a:br>
            <a:r>
              <a:rPr lang="en-US" altLang="en-US" sz="2800" i="0" dirty="0"/>
              <a:t>   are not understanding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i="0" dirty="0"/>
              <a:t>Slow down the slides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i="0" dirty="0"/>
              <a:t>(Though we do have </a:t>
            </a:r>
            <a:br>
              <a:rPr lang="en-US" altLang="en-US" sz="2800" i="0" dirty="0"/>
            </a:br>
            <a:r>
              <a:rPr lang="en-US" altLang="en-US" sz="2800" i="0" dirty="0"/>
              <a:t>   a lot of material to cover)</a:t>
            </a:r>
          </a:p>
        </p:txBody>
      </p:sp>
      <p:sp>
        <p:nvSpPr>
          <p:cNvPr id="19463" name="Rectangle 31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i="0">
                <a:solidFill>
                  <a:schemeClr val="tx2"/>
                </a:solidFill>
              </a:rPr>
              <a:t>Together</a:t>
            </a:r>
            <a:endParaRPr lang="en-CA" altLang="en-US" sz="4400" b="1" i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2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2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2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2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2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2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2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2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2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2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31" grpId="0" animBg="1"/>
      <p:bldP spid="432157" grpId="0" animBg="1"/>
      <p:bldP spid="43215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utoShape 3"/>
          <p:cNvSpPr>
            <a:spLocks noChangeArrowheads="1"/>
          </p:cNvSpPr>
          <p:nvPr/>
        </p:nvSpPr>
        <p:spPr bwMode="auto">
          <a:xfrm>
            <a:off x="2590800" y="1219200"/>
            <a:ext cx="4267200" cy="762000"/>
          </a:xfrm>
          <a:prstGeom prst="wedgeRoundRectCallout">
            <a:avLst>
              <a:gd name="adj1" fmla="val -70463"/>
              <a:gd name="adj2" fmla="val 157083"/>
              <a:gd name="adj3" fmla="val 1666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i="0"/>
              <a:t>Please ask questions!</a:t>
            </a:r>
          </a:p>
        </p:txBody>
      </p:sp>
      <p:grpSp>
        <p:nvGrpSpPr>
          <p:cNvPr id="20483" name="Group 2"/>
          <p:cNvGrpSpPr>
            <a:grpSpLocks/>
          </p:cNvGrpSpPr>
          <p:nvPr/>
        </p:nvGrpSpPr>
        <p:grpSpPr bwMode="auto">
          <a:xfrm>
            <a:off x="7483475" y="3114675"/>
            <a:ext cx="1736725" cy="3743325"/>
            <a:chOff x="4714" y="1962"/>
            <a:chExt cx="1094" cy="2358"/>
          </a:xfrm>
        </p:grpSpPr>
        <p:sp>
          <p:nvSpPr>
            <p:cNvPr id="20492" name="Freeform 3"/>
            <p:cNvSpPr>
              <a:spLocks/>
            </p:cNvSpPr>
            <p:nvPr/>
          </p:nvSpPr>
          <p:spPr bwMode="auto">
            <a:xfrm>
              <a:off x="5064" y="2597"/>
              <a:ext cx="446" cy="754"/>
            </a:xfrm>
            <a:custGeom>
              <a:avLst/>
              <a:gdLst>
                <a:gd name="T0" fmla="*/ 217 w 304"/>
                <a:gd name="T1" fmla="*/ 2303 h 566"/>
                <a:gd name="T2" fmla="*/ 556 w 304"/>
                <a:gd name="T3" fmla="*/ 1615 h 566"/>
                <a:gd name="T4" fmla="*/ 1339 w 304"/>
                <a:gd name="T5" fmla="*/ 1099 h 566"/>
                <a:gd name="T6" fmla="*/ 2562 w 304"/>
                <a:gd name="T7" fmla="*/ 598 h 566"/>
                <a:gd name="T8" fmla="*/ 4655 w 304"/>
                <a:gd name="T9" fmla="*/ 87 h 566"/>
                <a:gd name="T10" fmla="*/ 6464 w 304"/>
                <a:gd name="T11" fmla="*/ 0 h 566"/>
                <a:gd name="T12" fmla="*/ 8027 w 304"/>
                <a:gd name="T13" fmla="*/ 129 h 566"/>
                <a:gd name="T14" fmla="*/ 9122 w 304"/>
                <a:gd name="T15" fmla="*/ 406 h 566"/>
                <a:gd name="T16" fmla="*/ 9561 w 304"/>
                <a:gd name="T17" fmla="*/ 785 h 566"/>
                <a:gd name="T18" fmla="*/ 9561 w 304"/>
                <a:gd name="T19" fmla="*/ 1148 h 566"/>
                <a:gd name="T20" fmla="*/ 9122 w 304"/>
                <a:gd name="T21" fmla="*/ 1553 h 566"/>
                <a:gd name="T22" fmla="*/ 8239 w 304"/>
                <a:gd name="T23" fmla="*/ 1922 h 566"/>
                <a:gd name="T24" fmla="*/ 7023 w 304"/>
                <a:gd name="T25" fmla="*/ 2390 h 566"/>
                <a:gd name="T26" fmla="*/ 6335 w 304"/>
                <a:gd name="T27" fmla="*/ 2841 h 566"/>
                <a:gd name="T28" fmla="*/ 6110 w 304"/>
                <a:gd name="T29" fmla="*/ 3168 h 566"/>
                <a:gd name="T30" fmla="*/ 6110 w 304"/>
                <a:gd name="T31" fmla="*/ 3432 h 566"/>
                <a:gd name="T32" fmla="*/ 6464 w 304"/>
                <a:gd name="T33" fmla="*/ 3902 h 566"/>
                <a:gd name="T34" fmla="*/ 7231 w 304"/>
                <a:gd name="T35" fmla="*/ 4543 h 566"/>
                <a:gd name="T36" fmla="*/ 7768 w 304"/>
                <a:gd name="T37" fmla="*/ 5279 h 566"/>
                <a:gd name="T38" fmla="*/ 7897 w 304"/>
                <a:gd name="T39" fmla="*/ 5786 h 566"/>
                <a:gd name="T40" fmla="*/ 7680 w 304"/>
                <a:gd name="T41" fmla="*/ 6326 h 566"/>
                <a:gd name="T42" fmla="*/ 7340 w 304"/>
                <a:gd name="T43" fmla="*/ 6742 h 566"/>
                <a:gd name="T44" fmla="*/ 6335 w 304"/>
                <a:gd name="T45" fmla="*/ 7198 h 566"/>
                <a:gd name="T46" fmla="*/ 5456 w 304"/>
                <a:gd name="T47" fmla="*/ 7385 h 566"/>
                <a:gd name="T48" fmla="*/ 4442 w 304"/>
                <a:gd name="T49" fmla="*/ 7473 h 566"/>
                <a:gd name="T50" fmla="*/ 3568 w 304"/>
                <a:gd name="T51" fmla="*/ 7439 h 566"/>
                <a:gd name="T52" fmla="*/ 2889 w 304"/>
                <a:gd name="T53" fmla="*/ 7254 h 566"/>
                <a:gd name="T54" fmla="*/ 2110 w 304"/>
                <a:gd name="T55" fmla="*/ 6883 h 566"/>
                <a:gd name="T56" fmla="*/ 1339 w 304"/>
                <a:gd name="T57" fmla="*/ 6240 h 566"/>
                <a:gd name="T58" fmla="*/ 447 w 304"/>
                <a:gd name="T59" fmla="*/ 5177 h 566"/>
                <a:gd name="T60" fmla="*/ 129 w 304"/>
                <a:gd name="T61" fmla="*/ 4397 h 566"/>
                <a:gd name="T62" fmla="*/ 0 w 304"/>
                <a:gd name="T63" fmla="*/ 3394 h 566"/>
                <a:gd name="T64" fmla="*/ 0 w 304"/>
                <a:gd name="T65" fmla="*/ 2932 h 566"/>
                <a:gd name="T66" fmla="*/ 217 w 304"/>
                <a:gd name="T67" fmla="*/ 2303 h 56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04"/>
                <a:gd name="T103" fmla="*/ 0 h 566"/>
                <a:gd name="T104" fmla="*/ 304 w 304"/>
                <a:gd name="T105" fmla="*/ 566 h 56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04" h="566">
                  <a:moveTo>
                    <a:pt x="7" y="174"/>
                  </a:moveTo>
                  <a:lnTo>
                    <a:pt x="18" y="122"/>
                  </a:lnTo>
                  <a:lnTo>
                    <a:pt x="42" y="83"/>
                  </a:lnTo>
                  <a:lnTo>
                    <a:pt x="81" y="45"/>
                  </a:lnTo>
                  <a:lnTo>
                    <a:pt x="148" y="7"/>
                  </a:lnTo>
                  <a:lnTo>
                    <a:pt x="205" y="0"/>
                  </a:lnTo>
                  <a:lnTo>
                    <a:pt x="255" y="10"/>
                  </a:lnTo>
                  <a:lnTo>
                    <a:pt x="290" y="31"/>
                  </a:lnTo>
                  <a:lnTo>
                    <a:pt x="304" y="59"/>
                  </a:lnTo>
                  <a:lnTo>
                    <a:pt x="304" y="87"/>
                  </a:lnTo>
                  <a:lnTo>
                    <a:pt x="290" y="118"/>
                  </a:lnTo>
                  <a:lnTo>
                    <a:pt x="262" y="146"/>
                  </a:lnTo>
                  <a:lnTo>
                    <a:pt x="223" y="181"/>
                  </a:lnTo>
                  <a:lnTo>
                    <a:pt x="201" y="215"/>
                  </a:lnTo>
                  <a:lnTo>
                    <a:pt x="194" y="240"/>
                  </a:lnTo>
                  <a:lnTo>
                    <a:pt x="194" y="260"/>
                  </a:lnTo>
                  <a:lnTo>
                    <a:pt x="205" y="295"/>
                  </a:lnTo>
                  <a:lnTo>
                    <a:pt x="230" y="344"/>
                  </a:lnTo>
                  <a:lnTo>
                    <a:pt x="247" y="399"/>
                  </a:lnTo>
                  <a:lnTo>
                    <a:pt x="251" y="438"/>
                  </a:lnTo>
                  <a:lnTo>
                    <a:pt x="244" y="479"/>
                  </a:lnTo>
                  <a:lnTo>
                    <a:pt x="233" y="510"/>
                  </a:lnTo>
                  <a:lnTo>
                    <a:pt x="201" y="545"/>
                  </a:lnTo>
                  <a:lnTo>
                    <a:pt x="173" y="559"/>
                  </a:lnTo>
                  <a:lnTo>
                    <a:pt x="141" y="566"/>
                  </a:lnTo>
                  <a:lnTo>
                    <a:pt x="113" y="563"/>
                  </a:lnTo>
                  <a:lnTo>
                    <a:pt x="92" y="549"/>
                  </a:lnTo>
                  <a:lnTo>
                    <a:pt x="67" y="521"/>
                  </a:lnTo>
                  <a:lnTo>
                    <a:pt x="42" y="472"/>
                  </a:lnTo>
                  <a:lnTo>
                    <a:pt x="14" y="392"/>
                  </a:lnTo>
                  <a:lnTo>
                    <a:pt x="4" y="333"/>
                  </a:lnTo>
                  <a:lnTo>
                    <a:pt x="0" y="257"/>
                  </a:lnTo>
                  <a:lnTo>
                    <a:pt x="0" y="222"/>
                  </a:lnTo>
                  <a:lnTo>
                    <a:pt x="7" y="1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3" name="Freeform 4"/>
            <p:cNvSpPr>
              <a:spLocks/>
            </p:cNvSpPr>
            <p:nvPr/>
          </p:nvSpPr>
          <p:spPr bwMode="auto">
            <a:xfrm rot="1569694" flipV="1">
              <a:off x="5442" y="2022"/>
              <a:ext cx="366" cy="762"/>
            </a:xfrm>
            <a:custGeom>
              <a:avLst/>
              <a:gdLst>
                <a:gd name="T0" fmla="*/ 797 w 249"/>
                <a:gd name="T1" fmla="*/ 862 h 572"/>
                <a:gd name="T2" fmla="*/ 218 w 249"/>
                <a:gd name="T3" fmla="*/ 589 h 572"/>
                <a:gd name="T4" fmla="*/ 0 w 249"/>
                <a:gd name="T5" fmla="*/ 357 h 572"/>
                <a:gd name="T6" fmla="*/ 350 w 249"/>
                <a:gd name="T7" fmla="*/ 87 h 572"/>
                <a:gd name="T8" fmla="*/ 886 w 249"/>
                <a:gd name="T9" fmla="*/ 0 h 572"/>
                <a:gd name="T10" fmla="*/ 1914 w 249"/>
                <a:gd name="T11" fmla="*/ 0 h 572"/>
                <a:gd name="T12" fmla="*/ 3068 w 249"/>
                <a:gd name="T13" fmla="*/ 320 h 572"/>
                <a:gd name="T14" fmla="*/ 4224 w 249"/>
                <a:gd name="T15" fmla="*/ 806 h 572"/>
                <a:gd name="T16" fmla="*/ 6151 w 249"/>
                <a:gd name="T17" fmla="*/ 1856 h 572"/>
                <a:gd name="T18" fmla="*/ 7408 w 249"/>
                <a:gd name="T19" fmla="*/ 2692 h 572"/>
                <a:gd name="T20" fmla="*/ 7977 w 249"/>
                <a:gd name="T21" fmla="*/ 3368 h 572"/>
                <a:gd name="T22" fmla="*/ 7852 w 249"/>
                <a:gd name="T23" fmla="*/ 3738 h 572"/>
                <a:gd name="T24" fmla="*/ 7172 w 249"/>
                <a:gd name="T25" fmla="*/ 4230 h 572"/>
                <a:gd name="T26" fmla="*/ 5799 w 249"/>
                <a:gd name="T27" fmla="*/ 4577 h 572"/>
                <a:gd name="T28" fmla="*/ 3528 w 249"/>
                <a:gd name="T29" fmla="*/ 4901 h 572"/>
                <a:gd name="T30" fmla="*/ 2400 w 249"/>
                <a:gd name="T31" fmla="*/ 5218 h 572"/>
                <a:gd name="T32" fmla="*/ 1914 w 249"/>
                <a:gd name="T33" fmla="*/ 5487 h 572"/>
                <a:gd name="T34" fmla="*/ 2175 w 249"/>
                <a:gd name="T35" fmla="*/ 5760 h 572"/>
                <a:gd name="T36" fmla="*/ 3429 w 249"/>
                <a:gd name="T37" fmla="*/ 6023 h 572"/>
                <a:gd name="T38" fmla="*/ 4442 w 249"/>
                <a:gd name="T39" fmla="*/ 6568 h 572"/>
                <a:gd name="T40" fmla="*/ 4909 w 249"/>
                <a:gd name="T41" fmla="*/ 7111 h 572"/>
                <a:gd name="T42" fmla="*/ 4770 w 249"/>
                <a:gd name="T43" fmla="*/ 7374 h 572"/>
                <a:gd name="T44" fmla="*/ 3753 w 249"/>
                <a:gd name="T45" fmla="*/ 7556 h 572"/>
                <a:gd name="T46" fmla="*/ 3429 w 249"/>
                <a:gd name="T47" fmla="*/ 7556 h 572"/>
                <a:gd name="T48" fmla="*/ 2938 w 249"/>
                <a:gd name="T49" fmla="*/ 7075 h 572"/>
                <a:gd name="T50" fmla="*/ 2725 w 249"/>
                <a:gd name="T51" fmla="*/ 6529 h 572"/>
                <a:gd name="T52" fmla="*/ 2046 w 249"/>
                <a:gd name="T53" fmla="*/ 6123 h 572"/>
                <a:gd name="T54" fmla="*/ 1016 w 249"/>
                <a:gd name="T55" fmla="*/ 5888 h 572"/>
                <a:gd name="T56" fmla="*/ 685 w 249"/>
                <a:gd name="T57" fmla="*/ 5635 h 572"/>
                <a:gd name="T58" fmla="*/ 797 w 249"/>
                <a:gd name="T59" fmla="*/ 5354 h 572"/>
                <a:gd name="T60" fmla="*/ 1705 w 249"/>
                <a:gd name="T61" fmla="*/ 4901 h 572"/>
                <a:gd name="T62" fmla="*/ 3429 w 249"/>
                <a:gd name="T63" fmla="*/ 4639 h 572"/>
                <a:gd name="T64" fmla="*/ 5040 w 249"/>
                <a:gd name="T65" fmla="*/ 4230 h 572"/>
                <a:gd name="T66" fmla="*/ 6271 w 249"/>
                <a:gd name="T67" fmla="*/ 3786 h 572"/>
                <a:gd name="T68" fmla="*/ 6723 w 249"/>
                <a:gd name="T69" fmla="*/ 3336 h 572"/>
                <a:gd name="T70" fmla="*/ 6597 w 249"/>
                <a:gd name="T71" fmla="*/ 3145 h 572"/>
                <a:gd name="T72" fmla="*/ 6060 w 249"/>
                <a:gd name="T73" fmla="*/ 2750 h 572"/>
                <a:gd name="T74" fmla="*/ 5040 w 249"/>
                <a:gd name="T75" fmla="*/ 2151 h 572"/>
                <a:gd name="T76" fmla="*/ 3885 w 249"/>
                <a:gd name="T77" fmla="*/ 1794 h 572"/>
                <a:gd name="T78" fmla="*/ 2643 w 249"/>
                <a:gd name="T79" fmla="*/ 1396 h 572"/>
                <a:gd name="T80" fmla="*/ 1705 w 249"/>
                <a:gd name="T81" fmla="*/ 1184 h 572"/>
                <a:gd name="T82" fmla="*/ 797 w 249"/>
                <a:gd name="T83" fmla="*/ 862 h 5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49"/>
                <a:gd name="T127" fmla="*/ 0 h 572"/>
                <a:gd name="T128" fmla="*/ 249 w 249"/>
                <a:gd name="T129" fmla="*/ 572 h 57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49" h="572">
                  <a:moveTo>
                    <a:pt x="25" y="65"/>
                  </a:moveTo>
                  <a:lnTo>
                    <a:pt x="7" y="44"/>
                  </a:lnTo>
                  <a:lnTo>
                    <a:pt x="0" y="27"/>
                  </a:lnTo>
                  <a:lnTo>
                    <a:pt x="11" y="7"/>
                  </a:lnTo>
                  <a:lnTo>
                    <a:pt x="28" y="0"/>
                  </a:lnTo>
                  <a:lnTo>
                    <a:pt x="60" y="0"/>
                  </a:lnTo>
                  <a:lnTo>
                    <a:pt x="96" y="24"/>
                  </a:lnTo>
                  <a:lnTo>
                    <a:pt x="132" y="61"/>
                  </a:lnTo>
                  <a:lnTo>
                    <a:pt x="192" y="140"/>
                  </a:lnTo>
                  <a:lnTo>
                    <a:pt x="231" y="204"/>
                  </a:lnTo>
                  <a:lnTo>
                    <a:pt x="249" y="255"/>
                  </a:lnTo>
                  <a:lnTo>
                    <a:pt x="245" y="283"/>
                  </a:lnTo>
                  <a:lnTo>
                    <a:pt x="224" y="320"/>
                  </a:lnTo>
                  <a:lnTo>
                    <a:pt x="181" y="347"/>
                  </a:lnTo>
                  <a:lnTo>
                    <a:pt x="110" y="371"/>
                  </a:lnTo>
                  <a:lnTo>
                    <a:pt x="75" y="395"/>
                  </a:lnTo>
                  <a:lnTo>
                    <a:pt x="60" y="415"/>
                  </a:lnTo>
                  <a:lnTo>
                    <a:pt x="68" y="436"/>
                  </a:lnTo>
                  <a:lnTo>
                    <a:pt x="107" y="456"/>
                  </a:lnTo>
                  <a:lnTo>
                    <a:pt x="139" y="497"/>
                  </a:lnTo>
                  <a:lnTo>
                    <a:pt x="153" y="538"/>
                  </a:lnTo>
                  <a:lnTo>
                    <a:pt x="149" y="558"/>
                  </a:lnTo>
                  <a:lnTo>
                    <a:pt x="117" y="572"/>
                  </a:lnTo>
                  <a:lnTo>
                    <a:pt x="107" y="572"/>
                  </a:lnTo>
                  <a:lnTo>
                    <a:pt x="92" y="535"/>
                  </a:lnTo>
                  <a:lnTo>
                    <a:pt x="85" y="494"/>
                  </a:lnTo>
                  <a:lnTo>
                    <a:pt x="64" y="463"/>
                  </a:lnTo>
                  <a:lnTo>
                    <a:pt x="32" y="446"/>
                  </a:lnTo>
                  <a:lnTo>
                    <a:pt x="21" y="426"/>
                  </a:lnTo>
                  <a:lnTo>
                    <a:pt x="25" y="405"/>
                  </a:lnTo>
                  <a:lnTo>
                    <a:pt x="53" y="371"/>
                  </a:lnTo>
                  <a:lnTo>
                    <a:pt x="107" y="351"/>
                  </a:lnTo>
                  <a:lnTo>
                    <a:pt x="157" y="320"/>
                  </a:lnTo>
                  <a:lnTo>
                    <a:pt x="196" y="286"/>
                  </a:lnTo>
                  <a:lnTo>
                    <a:pt x="210" y="252"/>
                  </a:lnTo>
                  <a:lnTo>
                    <a:pt x="206" y="238"/>
                  </a:lnTo>
                  <a:lnTo>
                    <a:pt x="189" y="208"/>
                  </a:lnTo>
                  <a:lnTo>
                    <a:pt x="157" y="163"/>
                  </a:lnTo>
                  <a:lnTo>
                    <a:pt x="121" y="136"/>
                  </a:lnTo>
                  <a:lnTo>
                    <a:pt x="82" y="106"/>
                  </a:lnTo>
                  <a:lnTo>
                    <a:pt x="53" y="89"/>
                  </a:lnTo>
                  <a:lnTo>
                    <a:pt x="25" y="6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4" name="Freeform 5"/>
            <p:cNvSpPr>
              <a:spLocks/>
            </p:cNvSpPr>
            <p:nvPr/>
          </p:nvSpPr>
          <p:spPr bwMode="auto">
            <a:xfrm>
              <a:off x="4793" y="2597"/>
              <a:ext cx="532" cy="665"/>
            </a:xfrm>
            <a:custGeom>
              <a:avLst/>
              <a:gdLst>
                <a:gd name="T0" fmla="*/ 4828 w 362"/>
                <a:gd name="T1" fmla="*/ 470 h 499"/>
                <a:gd name="T2" fmla="*/ 7075 w 362"/>
                <a:gd name="T3" fmla="*/ 0 h 499"/>
                <a:gd name="T4" fmla="*/ 8990 w 362"/>
                <a:gd name="T5" fmla="*/ 0 h 499"/>
                <a:gd name="T6" fmla="*/ 11009 w 362"/>
                <a:gd name="T7" fmla="*/ 187 h 499"/>
                <a:gd name="T8" fmla="*/ 11579 w 362"/>
                <a:gd name="T9" fmla="*/ 470 h 499"/>
                <a:gd name="T10" fmla="*/ 11225 w 362"/>
                <a:gd name="T11" fmla="*/ 785 h 499"/>
                <a:gd name="T12" fmla="*/ 10687 w 362"/>
                <a:gd name="T13" fmla="*/ 1205 h 499"/>
                <a:gd name="T14" fmla="*/ 9673 w 362"/>
                <a:gd name="T15" fmla="*/ 1159 h 499"/>
                <a:gd name="T16" fmla="*/ 8771 w 362"/>
                <a:gd name="T17" fmla="*/ 1025 h 499"/>
                <a:gd name="T18" fmla="*/ 8103 w 362"/>
                <a:gd name="T19" fmla="*/ 834 h 499"/>
                <a:gd name="T20" fmla="*/ 7417 w 362"/>
                <a:gd name="T21" fmla="*/ 785 h 499"/>
                <a:gd name="T22" fmla="*/ 6177 w 362"/>
                <a:gd name="T23" fmla="*/ 924 h 499"/>
                <a:gd name="T24" fmla="*/ 4374 w 362"/>
                <a:gd name="T25" fmla="*/ 1250 h 499"/>
                <a:gd name="T26" fmla="*/ 2920 w 362"/>
                <a:gd name="T27" fmla="*/ 1799 h 499"/>
                <a:gd name="T28" fmla="*/ 2235 w 362"/>
                <a:gd name="T29" fmla="*/ 2178 h 499"/>
                <a:gd name="T30" fmla="*/ 1913 w 362"/>
                <a:gd name="T31" fmla="*/ 2455 h 499"/>
                <a:gd name="T32" fmla="*/ 1913 w 362"/>
                <a:gd name="T33" fmla="*/ 2675 h 499"/>
                <a:gd name="T34" fmla="*/ 2365 w 362"/>
                <a:gd name="T35" fmla="*/ 2915 h 499"/>
                <a:gd name="T36" fmla="*/ 3696 w 362"/>
                <a:gd name="T37" fmla="*/ 3296 h 499"/>
                <a:gd name="T38" fmla="*/ 4958 w 362"/>
                <a:gd name="T39" fmla="*/ 3791 h 499"/>
                <a:gd name="T40" fmla="*/ 5731 w 362"/>
                <a:gd name="T41" fmla="*/ 4307 h 499"/>
                <a:gd name="T42" fmla="*/ 6177 w 362"/>
                <a:gd name="T43" fmla="*/ 4666 h 499"/>
                <a:gd name="T44" fmla="*/ 5939 w 362"/>
                <a:gd name="T45" fmla="*/ 4903 h 499"/>
                <a:gd name="T46" fmla="*/ 5386 w 362"/>
                <a:gd name="T47" fmla="*/ 5137 h 499"/>
                <a:gd name="T48" fmla="*/ 4291 w 362"/>
                <a:gd name="T49" fmla="*/ 5271 h 499"/>
                <a:gd name="T50" fmla="*/ 3049 w 362"/>
                <a:gd name="T51" fmla="*/ 5471 h 499"/>
                <a:gd name="T52" fmla="*/ 2462 w 362"/>
                <a:gd name="T53" fmla="*/ 5740 h 499"/>
                <a:gd name="T54" fmla="*/ 2594 w 362"/>
                <a:gd name="T55" fmla="*/ 6213 h 499"/>
                <a:gd name="T56" fmla="*/ 1697 w 362"/>
                <a:gd name="T57" fmla="*/ 6618 h 499"/>
                <a:gd name="T58" fmla="*/ 1242 w 362"/>
                <a:gd name="T59" fmla="*/ 6486 h 499"/>
                <a:gd name="T60" fmla="*/ 1352 w 362"/>
                <a:gd name="T61" fmla="*/ 5686 h 499"/>
                <a:gd name="T62" fmla="*/ 2143 w 362"/>
                <a:gd name="T63" fmla="*/ 5271 h 499"/>
                <a:gd name="T64" fmla="*/ 3257 w 362"/>
                <a:gd name="T65" fmla="*/ 4939 h 499"/>
                <a:gd name="T66" fmla="*/ 4374 w 362"/>
                <a:gd name="T67" fmla="*/ 4752 h 499"/>
                <a:gd name="T68" fmla="*/ 4958 w 362"/>
                <a:gd name="T69" fmla="*/ 4666 h 499"/>
                <a:gd name="T70" fmla="*/ 5047 w 362"/>
                <a:gd name="T71" fmla="*/ 4534 h 499"/>
                <a:gd name="T72" fmla="*/ 4738 w 362"/>
                <a:gd name="T73" fmla="*/ 4307 h 499"/>
                <a:gd name="T74" fmla="*/ 3587 w 362"/>
                <a:gd name="T75" fmla="*/ 3839 h 499"/>
                <a:gd name="T76" fmla="*/ 2235 w 362"/>
                <a:gd name="T77" fmla="*/ 3472 h 499"/>
                <a:gd name="T78" fmla="*/ 1110 w 362"/>
                <a:gd name="T79" fmla="*/ 3194 h 499"/>
                <a:gd name="T80" fmla="*/ 218 w 362"/>
                <a:gd name="T81" fmla="*/ 2915 h 499"/>
                <a:gd name="T82" fmla="*/ 0 w 362"/>
                <a:gd name="T83" fmla="*/ 2580 h 499"/>
                <a:gd name="T84" fmla="*/ 566 w 362"/>
                <a:gd name="T85" fmla="*/ 2086 h 499"/>
                <a:gd name="T86" fmla="*/ 1797 w 362"/>
                <a:gd name="T87" fmla="*/ 1431 h 499"/>
                <a:gd name="T88" fmla="*/ 3049 w 362"/>
                <a:gd name="T89" fmla="*/ 924 h 499"/>
                <a:gd name="T90" fmla="*/ 3942 w 362"/>
                <a:gd name="T91" fmla="*/ 690 h 499"/>
                <a:gd name="T92" fmla="*/ 4828 w 362"/>
                <a:gd name="T93" fmla="*/ 470 h 49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62"/>
                <a:gd name="T142" fmla="*/ 0 h 499"/>
                <a:gd name="T143" fmla="*/ 362 w 362"/>
                <a:gd name="T144" fmla="*/ 499 h 49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62" h="499">
                  <a:moveTo>
                    <a:pt x="151" y="35"/>
                  </a:moveTo>
                  <a:lnTo>
                    <a:pt x="221" y="0"/>
                  </a:lnTo>
                  <a:lnTo>
                    <a:pt x="281" y="0"/>
                  </a:lnTo>
                  <a:lnTo>
                    <a:pt x="344" y="14"/>
                  </a:lnTo>
                  <a:lnTo>
                    <a:pt x="362" y="35"/>
                  </a:lnTo>
                  <a:lnTo>
                    <a:pt x="351" y="59"/>
                  </a:lnTo>
                  <a:lnTo>
                    <a:pt x="334" y="91"/>
                  </a:lnTo>
                  <a:lnTo>
                    <a:pt x="302" y="87"/>
                  </a:lnTo>
                  <a:lnTo>
                    <a:pt x="274" y="77"/>
                  </a:lnTo>
                  <a:lnTo>
                    <a:pt x="253" y="63"/>
                  </a:lnTo>
                  <a:lnTo>
                    <a:pt x="232" y="59"/>
                  </a:lnTo>
                  <a:lnTo>
                    <a:pt x="193" y="70"/>
                  </a:lnTo>
                  <a:lnTo>
                    <a:pt x="137" y="94"/>
                  </a:lnTo>
                  <a:lnTo>
                    <a:pt x="91" y="136"/>
                  </a:lnTo>
                  <a:lnTo>
                    <a:pt x="70" y="164"/>
                  </a:lnTo>
                  <a:lnTo>
                    <a:pt x="60" y="185"/>
                  </a:lnTo>
                  <a:lnTo>
                    <a:pt x="60" y="202"/>
                  </a:lnTo>
                  <a:lnTo>
                    <a:pt x="74" y="220"/>
                  </a:lnTo>
                  <a:lnTo>
                    <a:pt x="116" y="248"/>
                  </a:lnTo>
                  <a:lnTo>
                    <a:pt x="155" y="286"/>
                  </a:lnTo>
                  <a:lnTo>
                    <a:pt x="179" y="325"/>
                  </a:lnTo>
                  <a:lnTo>
                    <a:pt x="193" y="352"/>
                  </a:lnTo>
                  <a:lnTo>
                    <a:pt x="186" y="370"/>
                  </a:lnTo>
                  <a:lnTo>
                    <a:pt x="169" y="387"/>
                  </a:lnTo>
                  <a:lnTo>
                    <a:pt x="134" y="398"/>
                  </a:lnTo>
                  <a:lnTo>
                    <a:pt x="95" y="412"/>
                  </a:lnTo>
                  <a:lnTo>
                    <a:pt x="77" y="433"/>
                  </a:lnTo>
                  <a:lnTo>
                    <a:pt x="81" y="468"/>
                  </a:lnTo>
                  <a:lnTo>
                    <a:pt x="53" y="499"/>
                  </a:lnTo>
                  <a:lnTo>
                    <a:pt x="39" y="489"/>
                  </a:lnTo>
                  <a:lnTo>
                    <a:pt x="42" y="429"/>
                  </a:lnTo>
                  <a:lnTo>
                    <a:pt x="67" y="398"/>
                  </a:lnTo>
                  <a:lnTo>
                    <a:pt x="102" y="373"/>
                  </a:lnTo>
                  <a:lnTo>
                    <a:pt x="137" y="359"/>
                  </a:lnTo>
                  <a:lnTo>
                    <a:pt x="155" y="352"/>
                  </a:lnTo>
                  <a:lnTo>
                    <a:pt x="158" y="342"/>
                  </a:lnTo>
                  <a:lnTo>
                    <a:pt x="148" y="325"/>
                  </a:lnTo>
                  <a:lnTo>
                    <a:pt x="112" y="290"/>
                  </a:lnTo>
                  <a:lnTo>
                    <a:pt x="70" y="262"/>
                  </a:lnTo>
                  <a:lnTo>
                    <a:pt x="35" y="241"/>
                  </a:lnTo>
                  <a:lnTo>
                    <a:pt x="7" y="220"/>
                  </a:lnTo>
                  <a:lnTo>
                    <a:pt x="0" y="195"/>
                  </a:lnTo>
                  <a:lnTo>
                    <a:pt x="18" y="157"/>
                  </a:lnTo>
                  <a:lnTo>
                    <a:pt x="56" y="108"/>
                  </a:lnTo>
                  <a:lnTo>
                    <a:pt x="95" y="70"/>
                  </a:lnTo>
                  <a:lnTo>
                    <a:pt x="123" y="52"/>
                  </a:lnTo>
                  <a:lnTo>
                    <a:pt x="151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5" name="Freeform 6"/>
            <p:cNvSpPr>
              <a:spLocks/>
            </p:cNvSpPr>
            <p:nvPr/>
          </p:nvSpPr>
          <p:spPr bwMode="auto">
            <a:xfrm>
              <a:off x="5093" y="3162"/>
              <a:ext cx="336" cy="1119"/>
            </a:xfrm>
            <a:custGeom>
              <a:avLst/>
              <a:gdLst>
                <a:gd name="T0" fmla="*/ 4166 w 229"/>
                <a:gd name="T1" fmla="*/ 913 h 840"/>
                <a:gd name="T2" fmla="*/ 4293 w 229"/>
                <a:gd name="T3" fmla="*/ 274 h 840"/>
                <a:gd name="T4" fmla="*/ 5294 w 229"/>
                <a:gd name="T5" fmla="*/ 0 h 840"/>
                <a:gd name="T6" fmla="*/ 6428 w 229"/>
                <a:gd name="T7" fmla="*/ 37 h 840"/>
                <a:gd name="T8" fmla="*/ 7085 w 229"/>
                <a:gd name="T9" fmla="*/ 274 h 840"/>
                <a:gd name="T10" fmla="*/ 7219 w 229"/>
                <a:gd name="T11" fmla="*/ 1191 h 840"/>
                <a:gd name="T12" fmla="*/ 6883 w 229"/>
                <a:gd name="T13" fmla="*/ 3516 h 840"/>
                <a:gd name="T14" fmla="*/ 6428 w 229"/>
                <a:gd name="T15" fmla="*/ 4930 h 840"/>
                <a:gd name="T16" fmla="*/ 6999 w 229"/>
                <a:gd name="T17" fmla="*/ 6079 h 840"/>
                <a:gd name="T18" fmla="*/ 7085 w 229"/>
                <a:gd name="T19" fmla="*/ 7208 h 840"/>
                <a:gd name="T20" fmla="*/ 6767 w 229"/>
                <a:gd name="T21" fmla="*/ 8362 h 840"/>
                <a:gd name="T22" fmla="*/ 6211 w 229"/>
                <a:gd name="T23" fmla="*/ 9822 h 840"/>
                <a:gd name="T24" fmla="*/ 6428 w 229"/>
                <a:gd name="T25" fmla="*/ 10599 h 840"/>
                <a:gd name="T26" fmla="*/ 5869 w 229"/>
                <a:gd name="T27" fmla="*/ 10733 h 840"/>
                <a:gd name="T28" fmla="*/ 2285 w 229"/>
                <a:gd name="T29" fmla="*/ 11010 h 840"/>
                <a:gd name="T30" fmla="*/ 1350 w 229"/>
                <a:gd name="T31" fmla="*/ 11102 h 840"/>
                <a:gd name="T32" fmla="*/ 0 w 229"/>
                <a:gd name="T33" fmla="*/ 10782 h 840"/>
                <a:gd name="T34" fmla="*/ 0 w 229"/>
                <a:gd name="T35" fmla="*/ 10599 h 840"/>
                <a:gd name="T36" fmla="*/ 3945 w 229"/>
                <a:gd name="T37" fmla="*/ 10505 h 840"/>
                <a:gd name="T38" fmla="*/ 5294 w 229"/>
                <a:gd name="T39" fmla="*/ 10269 h 840"/>
                <a:gd name="T40" fmla="*/ 5417 w 229"/>
                <a:gd name="T41" fmla="*/ 9774 h 840"/>
                <a:gd name="T42" fmla="*/ 5515 w 229"/>
                <a:gd name="T43" fmla="*/ 8222 h 840"/>
                <a:gd name="T44" fmla="*/ 5197 w 229"/>
                <a:gd name="T45" fmla="*/ 6931 h 840"/>
                <a:gd name="T46" fmla="*/ 4861 w 229"/>
                <a:gd name="T47" fmla="*/ 5397 h 840"/>
                <a:gd name="T48" fmla="*/ 4930 w 229"/>
                <a:gd name="T49" fmla="*/ 4420 h 840"/>
                <a:gd name="T50" fmla="*/ 5197 w 229"/>
                <a:gd name="T51" fmla="*/ 3194 h 840"/>
                <a:gd name="T52" fmla="*/ 4639 w 229"/>
                <a:gd name="T53" fmla="*/ 2000 h 840"/>
                <a:gd name="T54" fmla="*/ 4166 w 229"/>
                <a:gd name="T55" fmla="*/ 913 h 84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29"/>
                <a:gd name="T85" fmla="*/ 0 h 840"/>
                <a:gd name="T86" fmla="*/ 229 w 229"/>
                <a:gd name="T87" fmla="*/ 840 h 84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29" h="840">
                  <a:moveTo>
                    <a:pt x="132" y="69"/>
                  </a:moveTo>
                  <a:lnTo>
                    <a:pt x="136" y="21"/>
                  </a:lnTo>
                  <a:lnTo>
                    <a:pt x="168" y="0"/>
                  </a:lnTo>
                  <a:lnTo>
                    <a:pt x="204" y="3"/>
                  </a:lnTo>
                  <a:lnTo>
                    <a:pt x="225" y="21"/>
                  </a:lnTo>
                  <a:lnTo>
                    <a:pt x="229" y="90"/>
                  </a:lnTo>
                  <a:lnTo>
                    <a:pt x="218" y="266"/>
                  </a:lnTo>
                  <a:lnTo>
                    <a:pt x="204" y="373"/>
                  </a:lnTo>
                  <a:lnTo>
                    <a:pt x="222" y="460"/>
                  </a:lnTo>
                  <a:lnTo>
                    <a:pt x="225" y="546"/>
                  </a:lnTo>
                  <a:lnTo>
                    <a:pt x="215" y="633"/>
                  </a:lnTo>
                  <a:lnTo>
                    <a:pt x="197" y="743"/>
                  </a:lnTo>
                  <a:lnTo>
                    <a:pt x="204" y="802"/>
                  </a:lnTo>
                  <a:lnTo>
                    <a:pt x="186" y="812"/>
                  </a:lnTo>
                  <a:lnTo>
                    <a:pt x="72" y="833"/>
                  </a:lnTo>
                  <a:lnTo>
                    <a:pt x="43" y="840"/>
                  </a:lnTo>
                  <a:lnTo>
                    <a:pt x="0" y="816"/>
                  </a:lnTo>
                  <a:lnTo>
                    <a:pt x="0" y="802"/>
                  </a:lnTo>
                  <a:lnTo>
                    <a:pt x="125" y="795"/>
                  </a:lnTo>
                  <a:lnTo>
                    <a:pt x="168" y="778"/>
                  </a:lnTo>
                  <a:lnTo>
                    <a:pt x="172" y="740"/>
                  </a:lnTo>
                  <a:lnTo>
                    <a:pt x="175" y="622"/>
                  </a:lnTo>
                  <a:lnTo>
                    <a:pt x="165" y="525"/>
                  </a:lnTo>
                  <a:lnTo>
                    <a:pt x="154" y="408"/>
                  </a:lnTo>
                  <a:lnTo>
                    <a:pt x="157" y="335"/>
                  </a:lnTo>
                  <a:lnTo>
                    <a:pt x="165" y="242"/>
                  </a:lnTo>
                  <a:lnTo>
                    <a:pt x="147" y="152"/>
                  </a:lnTo>
                  <a:lnTo>
                    <a:pt x="132" y="6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6" name="Freeform 7"/>
            <p:cNvSpPr>
              <a:spLocks/>
            </p:cNvSpPr>
            <p:nvPr/>
          </p:nvSpPr>
          <p:spPr bwMode="auto">
            <a:xfrm>
              <a:off x="4752" y="3199"/>
              <a:ext cx="657" cy="877"/>
            </a:xfrm>
            <a:custGeom>
              <a:avLst/>
              <a:gdLst>
                <a:gd name="T0" fmla="*/ 6805 w 447"/>
                <a:gd name="T1" fmla="*/ 3555 h 658"/>
                <a:gd name="T2" fmla="*/ 6805 w 447"/>
                <a:gd name="T3" fmla="*/ 3100 h 658"/>
                <a:gd name="T4" fmla="*/ 7361 w 447"/>
                <a:gd name="T5" fmla="*/ 2311 h 658"/>
                <a:gd name="T6" fmla="*/ 9082 w 447"/>
                <a:gd name="T7" fmla="*/ 1073 h 658"/>
                <a:gd name="T8" fmla="*/ 11854 w 447"/>
                <a:gd name="T9" fmla="*/ 0 h 658"/>
                <a:gd name="T10" fmla="*/ 13566 w 447"/>
                <a:gd name="T11" fmla="*/ 0 h 658"/>
                <a:gd name="T12" fmla="*/ 14314 w 447"/>
                <a:gd name="T13" fmla="*/ 510 h 658"/>
                <a:gd name="T14" fmla="*/ 13288 w 447"/>
                <a:gd name="T15" fmla="*/ 1208 h 658"/>
                <a:gd name="T16" fmla="*/ 11129 w 447"/>
                <a:gd name="T17" fmla="*/ 1709 h 658"/>
                <a:gd name="T18" fmla="*/ 9826 w 447"/>
                <a:gd name="T19" fmla="*/ 2220 h 658"/>
                <a:gd name="T20" fmla="*/ 8516 w 447"/>
                <a:gd name="T21" fmla="*/ 2959 h 658"/>
                <a:gd name="T22" fmla="*/ 8237 w 447"/>
                <a:gd name="T23" fmla="*/ 3464 h 658"/>
                <a:gd name="T24" fmla="*/ 8393 w 447"/>
                <a:gd name="T25" fmla="*/ 4020 h 658"/>
                <a:gd name="T26" fmla="*/ 9082 w 447"/>
                <a:gd name="T27" fmla="*/ 4946 h 658"/>
                <a:gd name="T28" fmla="*/ 9267 w 447"/>
                <a:gd name="T29" fmla="*/ 5952 h 658"/>
                <a:gd name="T30" fmla="*/ 8982 w 447"/>
                <a:gd name="T31" fmla="*/ 7264 h 658"/>
                <a:gd name="T32" fmla="*/ 8237 w 447"/>
                <a:gd name="T33" fmla="*/ 8173 h 658"/>
                <a:gd name="T34" fmla="*/ 6949 w 447"/>
                <a:gd name="T35" fmla="*/ 8735 h 658"/>
                <a:gd name="T36" fmla="*/ 6078 w 447"/>
                <a:gd name="T37" fmla="*/ 8735 h 658"/>
                <a:gd name="T38" fmla="*/ 3339 w 447"/>
                <a:gd name="T39" fmla="*/ 8458 h 658"/>
                <a:gd name="T40" fmla="*/ 877 w 447"/>
                <a:gd name="T41" fmla="*/ 8417 h 658"/>
                <a:gd name="T42" fmla="*/ 0 w 447"/>
                <a:gd name="T43" fmla="*/ 8224 h 658"/>
                <a:gd name="T44" fmla="*/ 1587 w 447"/>
                <a:gd name="T45" fmla="*/ 8048 h 658"/>
                <a:gd name="T46" fmla="*/ 4204 w 447"/>
                <a:gd name="T47" fmla="*/ 8086 h 658"/>
                <a:gd name="T48" fmla="*/ 5794 w 447"/>
                <a:gd name="T49" fmla="*/ 8266 h 658"/>
                <a:gd name="T50" fmla="*/ 6805 w 447"/>
                <a:gd name="T51" fmla="*/ 8136 h 658"/>
                <a:gd name="T52" fmla="*/ 7827 w 447"/>
                <a:gd name="T53" fmla="*/ 7391 h 658"/>
                <a:gd name="T54" fmla="*/ 7943 w 447"/>
                <a:gd name="T55" fmla="*/ 6334 h 658"/>
                <a:gd name="T56" fmla="*/ 7639 w 447"/>
                <a:gd name="T57" fmla="*/ 5358 h 658"/>
                <a:gd name="T58" fmla="*/ 6805 w 447"/>
                <a:gd name="T59" fmla="*/ 4212 h 658"/>
                <a:gd name="T60" fmla="*/ 6805 w 447"/>
                <a:gd name="T61" fmla="*/ 3555 h 65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47"/>
                <a:gd name="T94" fmla="*/ 0 h 658"/>
                <a:gd name="T95" fmla="*/ 447 w 447"/>
                <a:gd name="T96" fmla="*/ 658 h 65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47" h="658">
                  <a:moveTo>
                    <a:pt x="212" y="268"/>
                  </a:moveTo>
                  <a:lnTo>
                    <a:pt x="212" y="233"/>
                  </a:lnTo>
                  <a:lnTo>
                    <a:pt x="230" y="174"/>
                  </a:lnTo>
                  <a:lnTo>
                    <a:pt x="284" y="80"/>
                  </a:lnTo>
                  <a:lnTo>
                    <a:pt x="370" y="0"/>
                  </a:lnTo>
                  <a:lnTo>
                    <a:pt x="424" y="0"/>
                  </a:lnTo>
                  <a:lnTo>
                    <a:pt x="447" y="38"/>
                  </a:lnTo>
                  <a:lnTo>
                    <a:pt x="415" y="91"/>
                  </a:lnTo>
                  <a:lnTo>
                    <a:pt x="348" y="129"/>
                  </a:lnTo>
                  <a:lnTo>
                    <a:pt x="307" y="167"/>
                  </a:lnTo>
                  <a:lnTo>
                    <a:pt x="266" y="223"/>
                  </a:lnTo>
                  <a:lnTo>
                    <a:pt x="257" y="261"/>
                  </a:lnTo>
                  <a:lnTo>
                    <a:pt x="262" y="303"/>
                  </a:lnTo>
                  <a:lnTo>
                    <a:pt x="284" y="373"/>
                  </a:lnTo>
                  <a:lnTo>
                    <a:pt x="289" y="449"/>
                  </a:lnTo>
                  <a:lnTo>
                    <a:pt x="280" y="547"/>
                  </a:lnTo>
                  <a:lnTo>
                    <a:pt x="257" y="616"/>
                  </a:lnTo>
                  <a:lnTo>
                    <a:pt x="217" y="658"/>
                  </a:lnTo>
                  <a:lnTo>
                    <a:pt x="190" y="658"/>
                  </a:lnTo>
                  <a:lnTo>
                    <a:pt x="104" y="637"/>
                  </a:lnTo>
                  <a:lnTo>
                    <a:pt x="27" y="634"/>
                  </a:lnTo>
                  <a:lnTo>
                    <a:pt x="0" y="620"/>
                  </a:lnTo>
                  <a:lnTo>
                    <a:pt x="50" y="606"/>
                  </a:lnTo>
                  <a:lnTo>
                    <a:pt x="131" y="609"/>
                  </a:lnTo>
                  <a:lnTo>
                    <a:pt x="181" y="623"/>
                  </a:lnTo>
                  <a:lnTo>
                    <a:pt x="212" y="613"/>
                  </a:lnTo>
                  <a:lnTo>
                    <a:pt x="244" y="557"/>
                  </a:lnTo>
                  <a:lnTo>
                    <a:pt x="248" y="477"/>
                  </a:lnTo>
                  <a:lnTo>
                    <a:pt x="239" y="404"/>
                  </a:lnTo>
                  <a:lnTo>
                    <a:pt x="212" y="317"/>
                  </a:lnTo>
                  <a:lnTo>
                    <a:pt x="212" y="2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Freeform 8"/>
            <p:cNvSpPr>
              <a:spLocks/>
            </p:cNvSpPr>
            <p:nvPr/>
          </p:nvSpPr>
          <p:spPr bwMode="auto">
            <a:xfrm>
              <a:off x="5049" y="2121"/>
              <a:ext cx="414" cy="434"/>
            </a:xfrm>
            <a:custGeom>
              <a:avLst/>
              <a:gdLst>
                <a:gd name="T0" fmla="*/ 2569 w 282"/>
                <a:gd name="T1" fmla="*/ 1793 h 326"/>
                <a:gd name="T2" fmla="*/ 2481 w 282"/>
                <a:gd name="T3" fmla="*/ 1102 h 326"/>
                <a:gd name="T4" fmla="*/ 2778 w 282"/>
                <a:gd name="T5" fmla="*/ 467 h 326"/>
                <a:gd name="T6" fmla="*/ 4018 w 282"/>
                <a:gd name="T7" fmla="*/ 87 h 326"/>
                <a:gd name="T8" fmla="*/ 5489 w 282"/>
                <a:gd name="T9" fmla="*/ 0 h 326"/>
                <a:gd name="T10" fmla="*/ 6589 w 282"/>
                <a:gd name="T11" fmla="*/ 49 h 326"/>
                <a:gd name="T12" fmla="*/ 7593 w 282"/>
                <a:gd name="T13" fmla="*/ 330 h 326"/>
                <a:gd name="T14" fmla="*/ 8130 w 282"/>
                <a:gd name="T15" fmla="*/ 791 h 326"/>
                <a:gd name="T16" fmla="*/ 8800 w 282"/>
                <a:gd name="T17" fmla="*/ 1703 h 326"/>
                <a:gd name="T18" fmla="*/ 8942 w 282"/>
                <a:gd name="T19" fmla="*/ 2722 h 326"/>
                <a:gd name="T20" fmla="*/ 8579 w 282"/>
                <a:gd name="T21" fmla="*/ 3449 h 326"/>
                <a:gd name="T22" fmla="*/ 7916 w 282"/>
                <a:gd name="T23" fmla="*/ 3917 h 326"/>
                <a:gd name="T24" fmla="*/ 6819 w 282"/>
                <a:gd name="T25" fmla="*/ 4200 h 326"/>
                <a:gd name="T26" fmla="*/ 5943 w 282"/>
                <a:gd name="T27" fmla="*/ 4281 h 326"/>
                <a:gd name="T28" fmla="*/ 4604 w 282"/>
                <a:gd name="T29" fmla="*/ 4136 h 326"/>
                <a:gd name="T30" fmla="*/ 3917 w 282"/>
                <a:gd name="T31" fmla="*/ 3733 h 326"/>
                <a:gd name="T32" fmla="*/ 3233 w 282"/>
                <a:gd name="T33" fmla="*/ 3129 h 326"/>
                <a:gd name="T34" fmla="*/ 2698 w 282"/>
                <a:gd name="T35" fmla="*/ 2440 h 326"/>
                <a:gd name="T36" fmla="*/ 1690 w 282"/>
                <a:gd name="T37" fmla="*/ 2722 h 326"/>
                <a:gd name="T38" fmla="*/ 556 w 282"/>
                <a:gd name="T39" fmla="*/ 2901 h 326"/>
                <a:gd name="T40" fmla="*/ 129 w 282"/>
                <a:gd name="T41" fmla="*/ 2901 h 326"/>
                <a:gd name="T42" fmla="*/ 0 w 282"/>
                <a:gd name="T43" fmla="*/ 2722 h 326"/>
                <a:gd name="T44" fmla="*/ 217 w 282"/>
                <a:gd name="T45" fmla="*/ 2484 h 326"/>
                <a:gd name="T46" fmla="*/ 1892 w 282"/>
                <a:gd name="T47" fmla="*/ 2210 h 326"/>
                <a:gd name="T48" fmla="*/ 2569 w 282"/>
                <a:gd name="T49" fmla="*/ 1793 h 3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2"/>
                <a:gd name="T76" fmla="*/ 0 h 326"/>
                <a:gd name="T77" fmla="*/ 282 w 282"/>
                <a:gd name="T78" fmla="*/ 326 h 3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2" h="326">
                  <a:moveTo>
                    <a:pt x="81" y="137"/>
                  </a:moveTo>
                  <a:lnTo>
                    <a:pt x="78" y="84"/>
                  </a:lnTo>
                  <a:lnTo>
                    <a:pt x="88" y="35"/>
                  </a:lnTo>
                  <a:lnTo>
                    <a:pt x="127" y="7"/>
                  </a:lnTo>
                  <a:lnTo>
                    <a:pt x="173" y="0"/>
                  </a:lnTo>
                  <a:lnTo>
                    <a:pt x="208" y="4"/>
                  </a:lnTo>
                  <a:lnTo>
                    <a:pt x="240" y="25"/>
                  </a:lnTo>
                  <a:lnTo>
                    <a:pt x="257" y="60"/>
                  </a:lnTo>
                  <a:lnTo>
                    <a:pt x="278" y="130"/>
                  </a:lnTo>
                  <a:lnTo>
                    <a:pt x="282" y="207"/>
                  </a:lnTo>
                  <a:lnTo>
                    <a:pt x="271" y="263"/>
                  </a:lnTo>
                  <a:lnTo>
                    <a:pt x="250" y="298"/>
                  </a:lnTo>
                  <a:lnTo>
                    <a:pt x="215" y="319"/>
                  </a:lnTo>
                  <a:lnTo>
                    <a:pt x="187" y="326"/>
                  </a:lnTo>
                  <a:lnTo>
                    <a:pt x="145" y="315"/>
                  </a:lnTo>
                  <a:lnTo>
                    <a:pt x="123" y="284"/>
                  </a:lnTo>
                  <a:lnTo>
                    <a:pt x="102" y="238"/>
                  </a:lnTo>
                  <a:lnTo>
                    <a:pt x="85" y="186"/>
                  </a:lnTo>
                  <a:lnTo>
                    <a:pt x="53" y="207"/>
                  </a:lnTo>
                  <a:lnTo>
                    <a:pt x="18" y="221"/>
                  </a:lnTo>
                  <a:lnTo>
                    <a:pt x="4" y="221"/>
                  </a:lnTo>
                  <a:lnTo>
                    <a:pt x="0" y="207"/>
                  </a:lnTo>
                  <a:lnTo>
                    <a:pt x="7" y="189"/>
                  </a:lnTo>
                  <a:lnTo>
                    <a:pt x="60" y="168"/>
                  </a:lnTo>
                  <a:lnTo>
                    <a:pt x="81" y="13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498" name="Group 9"/>
            <p:cNvGrpSpPr>
              <a:grpSpLocks/>
            </p:cNvGrpSpPr>
            <p:nvPr/>
          </p:nvGrpSpPr>
          <p:grpSpPr bwMode="auto">
            <a:xfrm>
              <a:off x="5263" y="1962"/>
              <a:ext cx="407" cy="313"/>
              <a:chOff x="1590" y="1104"/>
              <a:chExt cx="277" cy="235"/>
            </a:xfrm>
          </p:grpSpPr>
          <p:sp>
            <p:nvSpPr>
              <p:cNvPr id="20506" name="Freeform 10"/>
              <p:cNvSpPr>
                <a:spLocks/>
              </p:cNvSpPr>
              <p:nvPr/>
            </p:nvSpPr>
            <p:spPr bwMode="auto">
              <a:xfrm>
                <a:off x="1683" y="1257"/>
                <a:ext cx="184" cy="82"/>
              </a:xfrm>
              <a:custGeom>
                <a:avLst/>
                <a:gdLst>
                  <a:gd name="T0" fmla="*/ 13 w 184"/>
                  <a:gd name="T1" fmla="*/ 82 h 82"/>
                  <a:gd name="T2" fmla="*/ 0 w 184"/>
                  <a:gd name="T3" fmla="*/ 71 h 82"/>
                  <a:gd name="T4" fmla="*/ 0 w 184"/>
                  <a:gd name="T5" fmla="*/ 45 h 82"/>
                  <a:gd name="T6" fmla="*/ 16 w 184"/>
                  <a:gd name="T7" fmla="*/ 17 h 82"/>
                  <a:gd name="T8" fmla="*/ 36 w 184"/>
                  <a:gd name="T9" fmla="*/ 9 h 82"/>
                  <a:gd name="T10" fmla="*/ 61 w 184"/>
                  <a:gd name="T11" fmla="*/ 22 h 82"/>
                  <a:gd name="T12" fmla="*/ 86 w 184"/>
                  <a:gd name="T13" fmla="*/ 19 h 82"/>
                  <a:gd name="T14" fmla="*/ 102 w 184"/>
                  <a:gd name="T15" fmla="*/ 0 h 82"/>
                  <a:gd name="T16" fmla="*/ 123 w 184"/>
                  <a:gd name="T17" fmla="*/ 2 h 82"/>
                  <a:gd name="T18" fmla="*/ 155 w 184"/>
                  <a:gd name="T19" fmla="*/ 15 h 82"/>
                  <a:gd name="T20" fmla="*/ 182 w 184"/>
                  <a:gd name="T21" fmla="*/ 13 h 82"/>
                  <a:gd name="T22" fmla="*/ 184 w 184"/>
                  <a:gd name="T23" fmla="*/ 32 h 82"/>
                  <a:gd name="T24" fmla="*/ 175 w 184"/>
                  <a:gd name="T25" fmla="*/ 45 h 82"/>
                  <a:gd name="T26" fmla="*/ 141 w 184"/>
                  <a:gd name="T27" fmla="*/ 43 h 82"/>
                  <a:gd name="T28" fmla="*/ 118 w 184"/>
                  <a:gd name="T29" fmla="*/ 39 h 82"/>
                  <a:gd name="T30" fmla="*/ 105 w 184"/>
                  <a:gd name="T31" fmla="*/ 48 h 82"/>
                  <a:gd name="T32" fmla="*/ 91 w 184"/>
                  <a:gd name="T33" fmla="*/ 67 h 82"/>
                  <a:gd name="T34" fmla="*/ 66 w 184"/>
                  <a:gd name="T35" fmla="*/ 62 h 82"/>
                  <a:gd name="T36" fmla="*/ 54 w 184"/>
                  <a:gd name="T37" fmla="*/ 56 h 82"/>
                  <a:gd name="T38" fmla="*/ 45 w 184"/>
                  <a:gd name="T39" fmla="*/ 63 h 82"/>
                  <a:gd name="T40" fmla="*/ 32 w 184"/>
                  <a:gd name="T41" fmla="*/ 76 h 82"/>
                  <a:gd name="T42" fmla="*/ 13 w 184"/>
                  <a:gd name="T43" fmla="*/ 82 h 8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84"/>
                  <a:gd name="T67" fmla="*/ 0 h 82"/>
                  <a:gd name="T68" fmla="*/ 184 w 184"/>
                  <a:gd name="T69" fmla="*/ 82 h 8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84" h="82">
                    <a:moveTo>
                      <a:pt x="13" y="82"/>
                    </a:moveTo>
                    <a:lnTo>
                      <a:pt x="0" y="71"/>
                    </a:lnTo>
                    <a:lnTo>
                      <a:pt x="0" y="45"/>
                    </a:lnTo>
                    <a:lnTo>
                      <a:pt x="16" y="17"/>
                    </a:lnTo>
                    <a:lnTo>
                      <a:pt x="36" y="9"/>
                    </a:lnTo>
                    <a:lnTo>
                      <a:pt x="61" y="22"/>
                    </a:lnTo>
                    <a:lnTo>
                      <a:pt x="86" y="19"/>
                    </a:lnTo>
                    <a:lnTo>
                      <a:pt x="102" y="0"/>
                    </a:lnTo>
                    <a:lnTo>
                      <a:pt x="123" y="2"/>
                    </a:lnTo>
                    <a:lnTo>
                      <a:pt x="155" y="15"/>
                    </a:lnTo>
                    <a:lnTo>
                      <a:pt x="182" y="13"/>
                    </a:lnTo>
                    <a:lnTo>
                      <a:pt x="184" y="32"/>
                    </a:lnTo>
                    <a:lnTo>
                      <a:pt x="175" y="45"/>
                    </a:lnTo>
                    <a:lnTo>
                      <a:pt x="141" y="43"/>
                    </a:lnTo>
                    <a:lnTo>
                      <a:pt x="118" y="39"/>
                    </a:lnTo>
                    <a:lnTo>
                      <a:pt x="105" y="48"/>
                    </a:lnTo>
                    <a:lnTo>
                      <a:pt x="91" y="67"/>
                    </a:lnTo>
                    <a:lnTo>
                      <a:pt x="66" y="62"/>
                    </a:lnTo>
                    <a:lnTo>
                      <a:pt x="54" y="56"/>
                    </a:lnTo>
                    <a:lnTo>
                      <a:pt x="45" y="63"/>
                    </a:lnTo>
                    <a:lnTo>
                      <a:pt x="32" y="76"/>
                    </a:lnTo>
                    <a:lnTo>
                      <a:pt x="13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7" name="Freeform 11"/>
              <p:cNvSpPr>
                <a:spLocks/>
              </p:cNvSpPr>
              <p:nvPr/>
            </p:nvSpPr>
            <p:spPr bwMode="auto">
              <a:xfrm>
                <a:off x="1654" y="1193"/>
                <a:ext cx="178" cy="114"/>
              </a:xfrm>
              <a:custGeom>
                <a:avLst/>
                <a:gdLst>
                  <a:gd name="T0" fmla="*/ 23 w 178"/>
                  <a:gd name="T1" fmla="*/ 114 h 114"/>
                  <a:gd name="T2" fmla="*/ 11 w 178"/>
                  <a:gd name="T3" fmla="*/ 108 h 114"/>
                  <a:gd name="T4" fmla="*/ 0 w 178"/>
                  <a:gd name="T5" fmla="*/ 79 h 114"/>
                  <a:gd name="T6" fmla="*/ 11 w 178"/>
                  <a:gd name="T7" fmla="*/ 51 h 114"/>
                  <a:gd name="T8" fmla="*/ 27 w 178"/>
                  <a:gd name="T9" fmla="*/ 39 h 114"/>
                  <a:gd name="T10" fmla="*/ 56 w 178"/>
                  <a:gd name="T11" fmla="*/ 42 h 114"/>
                  <a:gd name="T12" fmla="*/ 76 w 178"/>
                  <a:gd name="T13" fmla="*/ 35 h 114"/>
                  <a:gd name="T14" fmla="*/ 90 w 178"/>
                  <a:gd name="T15" fmla="*/ 13 h 114"/>
                  <a:gd name="T16" fmla="*/ 111 w 178"/>
                  <a:gd name="T17" fmla="*/ 4 h 114"/>
                  <a:gd name="T18" fmla="*/ 146 w 178"/>
                  <a:gd name="T19" fmla="*/ 9 h 114"/>
                  <a:gd name="T20" fmla="*/ 171 w 178"/>
                  <a:gd name="T21" fmla="*/ 0 h 114"/>
                  <a:gd name="T22" fmla="*/ 178 w 178"/>
                  <a:gd name="T23" fmla="*/ 17 h 114"/>
                  <a:gd name="T24" fmla="*/ 171 w 178"/>
                  <a:gd name="T25" fmla="*/ 33 h 114"/>
                  <a:gd name="T26" fmla="*/ 140 w 178"/>
                  <a:gd name="T27" fmla="*/ 42 h 114"/>
                  <a:gd name="T28" fmla="*/ 120 w 178"/>
                  <a:gd name="T29" fmla="*/ 40 h 114"/>
                  <a:gd name="T30" fmla="*/ 108 w 178"/>
                  <a:gd name="T31" fmla="*/ 57 h 114"/>
                  <a:gd name="T32" fmla="*/ 97 w 178"/>
                  <a:gd name="T33" fmla="*/ 79 h 114"/>
                  <a:gd name="T34" fmla="*/ 72 w 178"/>
                  <a:gd name="T35" fmla="*/ 81 h 114"/>
                  <a:gd name="T36" fmla="*/ 59 w 178"/>
                  <a:gd name="T37" fmla="*/ 79 h 114"/>
                  <a:gd name="T38" fmla="*/ 47 w 178"/>
                  <a:gd name="T39" fmla="*/ 88 h 114"/>
                  <a:gd name="T40" fmla="*/ 41 w 178"/>
                  <a:gd name="T41" fmla="*/ 99 h 114"/>
                  <a:gd name="T42" fmla="*/ 23 w 178"/>
                  <a:gd name="T43" fmla="*/ 114 h 1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8"/>
                  <a:gd name="T67" fmla="*/ 0 h 114"/>
                  <a:gd name="T68" fmla="*/ 178 w 178"/>
                  <a:gd name="T69" fmla="*/ 114 h 11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8" h="114">
                    <a:moveTo>
                      <a:pt x="23" y="114"/>
                    </a:moveTo>
                    <a:lnTo>
                      <a:pt x="11" y="108"/>
                    </a:lnTo>
                    <a:lnTo>
                      <a:pt x="0" y="79"/>
                    </a:lnTo>
                    <a:lnTo>
                      <a:pt x="11" y="51"/>
                    </a:lnTo>
                    <a:lnTo>
                      <a:pt x="27" y="39"/>
                    </a:lnTo>
                    <a:lnTo>
                      <a:pt x="56" y="42"/>
                    </a:lnTo>
                    <a:lnTo>
                      <a:pt x="76" y="35"/>
                    </a:lnTo>
                    <a:lnTo>
                      <a:pt x="90" y="13"/>
                    </a:lnTo>
                    <a:lnTo>
                      <a:pt x="111" y="4"/>
                    </a:lnTo>
                    <a:lnTo>
                      <a:pt x="146" y="9"/>
                    </a:lnTo>
                    <a:lnTo>
                      <a:pt x="171" y="0"/>
                    </a:lnTo>
                    <a:lnTo>
                      <a:pt x="178" y="17"/>
                    </a:lnTo>
                    <a:lnTo>
                      <a:pt x="171" y="33"/>
                    </a:lnTo>
                    <a:lnTo>
                      <a:pt x="140" y="42"/>
                    </a:lnTo>
                    <a:lnTo>
                      <a:pt x="120" y="40"/>
                    </a:lnTo>
                    <a:lnTo>
                      <a:pt x="108" y="57"/>
                    </a:lnTo>
                    <a:lnTo>
                      <a:pt x="97" y="79"/>
                    </a:lnTo>
                    <a:lnTo>
                      <a:pt x="72" y="81"/>
                    </a:lnTo>
                    <a:lnTo>
                      <a:pt x="59" y="79"/>
                    </a:lnTo>
                    <a:lnTo>
                      <a:pt x="47" y="88"/>
                    </a:lnTo>
                    <a:lnTo>
                      <a:pt x="41" y="99"/>
                    </a:lnTo>
                    <a:lnTo>
                      <a:pt x="23" y="11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8" name="Freeform 12"/>
              <p:cNvSpPr>
                <a:spLocks/>
              </p:cNvSpPr>
              <p:nvPr/>
            </p:nvSpPr>
            <p:spPr bwMode="auto">
              <a:xfrm>
                <a:off x="1630" y="1154"/>
                <a:ext cx="161" cy="138"/>
              </a:xfrm>
              <a:custGeom>
                <a:avLst/>
                <a:gdLst>
                  <a:gd name="T0" fmla="*/ 31 w 161"/>
                  <a:gd name="T1" fmla="*/ 138 h 138"/>
                  <a:gd name="T2" fmla="*/ 16 w 161"/>
                  <a:gd name="T3" fmla="*/ 133 h 138"/>
                  <a:gd name="T4" fmla="*/ 0 w 161"/>
                  <a:gd name="T5" fmla="*/ 109 h 138"/>
                  <a:gd name="T6" fmla="*/ 5 w 161"/>
                  <a:gd name="T7" fmla="*/ 78 h 138"/>
                  <a:gd name="T8" fmla="*/ 16 w 161"/>
                  <a:gd name="T9" fmla="*/ 65 h 138"/>
                  <a:gd name="T10" fmla="*/ 43 w 161"/>
                  <a:gd name="T11" fmla="*/ 62 h 138"/>
                  <a:gd name="T12" fmla="*/ 65 w 161"/>
                  <a:gd name="T13" fmla="*/ 51 h 138"/>
                  <a:gd name="T14" fmla="*/ 72 w 161"/>
                  <a:gd name="T15" fmla="*/ 25 h 138"/>
                  <a:gd name="T16" fmla="*/ 92 w 161"/>
                  <a:gd name="T17" fmla="*/ 15 h 138"/>
                  <a:gd name="T18" fmla="*/ 127 w 161"/>
                  <a:gd name="T19" fmla="*/ 13 h 138"/>
                  <a:gd name="T20" fmla="*/ 148 w 161"/>
                  <a:gd name="T21" fmla="*/ 0 h 138"/>
                  <a:gd name="T22" fmla="*/ 161 w 161"/>
                  <a:gd name="T23" fmla="*/ 13 h 138"/>
                  <a:gd name="T24" fmla="*/ 156 w 161"/>
                  <a:gd name="T25" fmla="*/ 25 h 138"/>
                  <a:gd name="T26" fmla="*/ 128 w 161"/>
                  <a:gd name="T27" fmla="*/ 44 h 138"/>
                  <a:gd name="T28" fmla="*/ 107 w 161"/>
                  <a:gd name="T29" fmla="*/ 49 h 138"/>
                  <a:gd name="T30" fmla="*/ 99 w 161"/>
                  <a:gd name="T31" fmla="*/ 65 h 138"/>
                  <a:gd name="T32" fmla="*/ 94 w 161"/>
                  <a:gd name="T33" fmla="*/ 91 h 138"/>
                  <a:gd name="T34" fmla="*/ 69 w 161"/>
                  <a:gd name="T35" fmla="*/ 98 h 138"/>
                  <a:gd name="T36" fmla="*/ 54 w 161"/>
                  <a:gd name="T37" fmla="*/ 94 h 138"/>
                  <a:gd name="T38" fmla="*/ 45 w 161"/>
                  <a:gd name="T39" fmla="*/ 105 h 138"/>
                  <a:gd name="T40" fmla="*/ 40 w 161"/>
                  <a:gd name="T41" fmla="*/ 123 h 138"/>
                  <a:gd name="T42" fmla="*/ 31 w 161"/>
                  <a:gd name="T43" fmla="*/ 138 h 13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61"/>
                  <a:gd name="T67" fmla="*/ 0 h 138"/>
                  <a:gd name="T68" fmla="*/ 161 w 161"/>
                  <a:gd name="T69" fmla="*/ 138 h 13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61" h="138">
                    <a:moveTo>
                      <a:pt x="31" y="138"/>
                    </a:moveTo>
                    <a:lnTo>
                      <a:pt x="16" y="133"/>
                    </a:lnTo>
                    <a:lnTo>
                      <a:pt x="0" y="109"/>
                    </a:lnTo>
                    <a:lnTo>
                      <a:pt x="5" y="78"/>
                    </a:lnTo>
                    <a:lnTo>
                      <a:pt x="16" y="65"/>
                    </a:lnTo>
                    <a:lnTo>
                      <a:pt x="43" y="62"/>
                    </a:lnTo>
                    <a:lnTo>
                      <a:pt x="65" y="51"/>
                    </a:lnTo>
                    <a:lnTo>
                      <a:pt x="72" y="25"/>
                    </a:lnTo>
                    <a:lnTo>
                      <a:pt x="92" y="15"/>
                    </a:lnTo>
                    <a:lnTo>
                      <a:pt x="127" y="13"/>
                    </a:lnTo>
                    <a:lnTo>
                      <a:pt x="148" y="0"/>
                    </a:lnTo>
                    <a:lnTo>
                      <a:pt x="161" y="13"/>
                    </a:lnTo>
                    <a:lnTo>
                      <a:pt x="156" y="25"/>
                    </a:lnTo>
                    <a:lnTo>
                      <a:pt x="128" y="44"/>
                    </a:lnTo>
                    <a:lnTo>
                      <a:pt x="107" y="49"/>
                    </a:lnTo>
                    <a:lnTo>
                      <a:pt x="99" y="65"/>
                    </a:lnTo>
                    <a:lnTo>
                      <a:pt x="94" y="91"/>
                    </a:lnTo>
                    <a:lnTo>
                      <a:pt x="69" y="98"/>
                    </a:lnTo>
                    <a:lnTo>
                      <a:pt x="54" y="94"/>
                    </a:lnTo>
                    <a:lnTo>
                      <a:pt x="45" y="105"/>
                    </a:lnTo>
                    <a:lnTo>
                      <a:pt x="40" y="123"/>
                    </a:lnTo>
                    <a:lnTo>
                      <a:pt x="31" y="13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9" name="Freeform 13"/>
              <p:cNvSpPr>
                <a:spLocks/>
              </p:cNvSpPr>
              <p:nvPr/>
            </p:nvSpPr>
            <p:spPr bwMode="auto">
              <a:xfrm>
                <a:off x="1590" y="1104"/>
                <a:ext cx="123" cy="174"/>
              </a:xfrm>
              <a:custGeom>
                <a:avLst/>
                <a:gdLst>
                  <a:gd name="T0" fmla="*/ 48 w 123"/>
                  <a:gd name="T1" fmla="*/ 172 h 174"/>
                  <a:gd name="T2" fmla="*/ 31 w 123"/>
                  <a:gd name="T3" fmla="*/ 174 h 174"/>
                  <a:gd name="T4" fmla="*/ 9 w 123"/>
                  <a:gd name="T5" fmla="*/ 158 h 174"/>
                  <a:gd name="T6" fmla="*/ 0 w 123"/>
                  <a:gd name="T7" fmla="*/ 131 h 174"/>
                  <a:gd name="T8" fmla="*/ 4 w 123"/>
                  <a:gd name="T9" fmla="*/ 113 h 174"/>
                  <a:gd name="T10" fmla="*/ 29 w 123"/>
                  <a:gd name="T11" fmla="*/ 97 h 174"/>
                  <a:gd name="T12" fmla="*/ 46 w 123"/>
                  <a:gd name="T13" fmla="*/ 79 h 174"/>
                  <a:gd name="T14" fmla="*/ 46 w 123"/>
                  <a:gd name="T15" fmla="*/ 52 h 174"/>
                  <a:gd name="T16" fmla="*/ 59 w 123"/>
                  <a:gd name="T17" fmla="*/ 39 h 174"/>
                  <a:gd name="T18" fmla="*/ 90 w 123"/>
                  <a:gd name="T19" fmla="*/ 22 h 174"/>
                  <a:gd name="T20" fmla="*/ 106 w 123"/>
                  <a:gd name="T21" fmla="*/ 0 h 174"/>
                  <a:gd name="T22" fmla="*/ 121 w 123"/>
                  <a:gd name="T23" fmla="*/ 7 h 174"/>
                  <a:gd name="T24" fmla="*/ 123 w 123"/>
                  <a:gd name="T25" fmla="*/ 22 h 174"/>
                  <a:gd name="T26" fmla="*/ 105 w 123"/>
                  <a:gd name="T27" fmla="*/ 47 h 174"/>
                  <a:gd name="T28" fmla="*/ 84 w 123"/>
                  <a:gd name="T29" fmla="*/ 61 h 174"/>
                  <a:gd name="T30" fmla="*/ 86 w 123"/>
                  <a:gd name="T31" fmla="*/ 81 h 174"/>
                  <a:gd name="T32" fmla="*/ 90 w 123"/>
                  <a:gd name="T33" fmla="*/ 104 h 174"/>
                  <a:gd name="T34" fmla="*/ 68 w 123"/>
                  <a:gd name="T35" fmla="*/ 118 h 174"/>
                  <a:gd name="T36" fmla="*/ 59 w 123"/>
                  <a:gd name="T37" fmla="*/ 124 h 174"/>
                  <a:gd name="T38" fmla="*/ 51 w 123"/>
                  <a:gd name="T39" fmla="*/ 138 h 174"/>
                  <a:gd name="T40" fmla="*/ 50 w 123"/>
                  <a:gd name="T41" fmla="*/ 152 h 174"/>
                  <a:gd name="T42" fmla="*/ 48 w 123"/>
                  <a:gd name="T43" fmla="*/ 172 h 17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23"/>
                  <a:gd name="T67" fmla="*/ 0 h 174"/>
                  <a:gd name="T68" fmla="*/ 123 w 123"/>
                  <a:gd name="T69" fmla="*/ 174 h 17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23" h="174">
                    <a:moveTo>
                      <a:pt x="48" y="172"/>
                    </a:moveTo>
                    <a:lnTo>
                      <a:pt x="31" y="174"/>
                    </a:lnTo>
                    <a:lnTo>
                      <a:pt x="9" y="158"/>
                    </a:lnTo>
                    <a:lnTo>
                      <a:pt x="0" y="131"/>
                    </a:lnTo>
                    <a:lnTo>
                      <a:pt x="4" y="113"/>
                    </a:lnTo>
                    <a:lnTo>
                      <a:pt x="29" y="97"/>
                    </a:lnTo>
                    <a:lnTo>
                      <a:pt x="46" y="79"/>
                    </a:lnTo>
                    <a:lnTo>
                      <a:pt x="46" y="52"/>
                    </a:lnTo>
                    <a:lnTo>
                      <a:pt x="59" y="39"/>
                    </a:lnTo>
                    <a:lnTo>
                      <a:pt x="90" y="22"/>
                    </a:lnTo>
                    <a:lnTo>
                      <a:pt x="106" y="0"/>
                    </a:lnTo>
                    <a:lnTo>
                      <a:pt x="121" y="7"/>
                    </a:lnTo>
                    <a:lnTo>
                      <a:pt x="123" y="22"/>
                    </a:lnTo>
                    <a:lnTo>
                      <a:pt x="105" y="47"/>
                    </a:lnTo>
                    <a:lnTo>
                      <a:pt x="84" y="61"/>
                    </a:lnTo>
                    <a:lnTo>
                      <a:pt x="86" y="81"/>
                    </a:lnTo>
                    <a:lnTo>
                      <a:pt x="90" y="104"/>
                    </a:lnTo>
                    <a:lnTo>
                      <a:pt x="68" y="118"/>
                    </a:lnTo>
                    <a:lnTo>
                      <a:pt x="59" y="124"/>
                    </a:lnTo>
                    <a:lnTo>
                      <a:pt x="51" y="138"/>
                    </a:lnTo>
                    <a:lnTo>
                      <a:pt x="50" y="152"/>
                    </a:lnTo>
                    <a:lnTo>
                      <a:pt x="48" y="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499" name="Oval 14"/>
            <p:cNvSpPr>
              <a:spLocks noChangeArrowheads="1"/>
            </p:cNvSpPr>
            <p:nvPr/>
          </p:nvSpPr>
          <p:spPr bwMode="auto">
            <a:xfrm rot="-4286940">
              <a:off x="5167" y="2200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00" name="Oval 15"/>
            <p:cNvSpPr>
              <a:spLocks noChangeArrowheads="1"/>
            </p:cNvSpPr>
            <p:nvPr/>
          </p:nvSpPr>
          <p:spPr bwMode="auto">
            <a:xfrm rot="-4286940">
              <a:off x="5186" y="2226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01" name="Oval 16"/>
            <p:cNvSpPr>
              <a:spLocks noChangeArrowheads="1"/>
            </p:cNvSpPr>
            <p:nvPr/>
          </p:nvSpPr>
          <p:spPr bwMode="auto">
            <a:xfrm rot="-4286940">
              <a:off x="5243" y="2200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02" name="Oval 17"/>
            <p:cNvSpPr>
              <a:spLocks noChangeArrowheads="1"/>
            </p:cNvSpPr>
            <p:nvPr/>
          </p:nvSpPr>
          <p:spPr bwMode="auto">
            <a:xfrm rot="-4286940">
              <a:off x="5262" y="2226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03" name="Oval 18"/>
            <p:cNvSpPr>
              <a:spLocks noChangeArrowheads="1"/>
            </p:cNvSpPr>
            <p:nvPr/>
          </p:nvSpPr>
          <p:spPr bwMode="auto">
            <a:xfrm flipH="1">
              <a:off x="5051" y="2442"/>
              <a:ext cx="198" cy="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i="0"/>
            </a:p>
          </p:txBody>
        </p:sp>
        <p:sp>
          <p:nvSpPr>
            <p:cNvPr id="20504" name="Freeform 19"/>
            <p:cNvSpPr>
              <a:spLocks noChangeAspect="1"/>
            </p:cNvSpPr>
            <p:nvPr/>
          </p:nvSpPr>
          <p:spPr bwMode="auto">
            <a:xfrm flipH="1">
              <a:off x="5025" y="3945"/>
              <a:ext cx="446" cy="375"/>
            </a:xfrm>
            <a:custGeom>
              <a:avLst/>
              <a:gdLst>
                <a:gd name="T0" fmla="*/ 194 w 446"/>
                <a:gd name="T1" fmla="*/ 93 h 375"/>
                <a:gd name="T2" fmla="*/ 183 w 446"/>
                <a:gd name="T3" fmla="*/ 57 h 375"/>
                <a:gd name="T4" fmla="*/ 164 w 446"/>
                <a:gd name="T5" fmla="*/ 22 h 375"/>
                <a:gd name="T6" fmla="*/ 131 w 446"/>
                <a:gd name="T7" fmla="*/ 0 h 375"/>
                <a:gd name="T8" fmla="*/ 93 w 446"/>
                <a:gd name="T9" fmla="*/ 0 h 375"/>
                <a:gd name="T10" fmla="*/ 54 w 446"/>
                <a:gd name="T11" fmla="*/ 13 h 375"/>
                <a:gd name="T12" fmla="*/ 2 w 446"/>
                <a:gd name="T13" fmla="*/ 57 h 375"/>
                <a:gd name="T14" fmla="*/ 0 w 446"/>
                <a:gd name="T15" fmla="*/ 79 h 375"/>
                <a:gd name="T16" fmla="*/ 16 w 446"/>
                <a:gd name="T17" fmla="*/ 115 h 375"/>
                <a:gd name="T18" fmla="*/ 68 w 446"/>
                <a:gd name="T19" fmla="*/ 159 h 375"/>
                <a:gd name="T20" fmla="*/ 68 w 446"/>
                <a:gd name="T21" fmla="*/ 177 h 375"/>
                <a:gd name="T22" fmla="*/ 46 w 446"/>
                <a:gd name="T23" fmla="*/ 203 h 375"/>
                <a:gd name="T24" fmla="*/ 49 w 446"/>
                <a:gd name="T25" fmla="*/ 225 h 375"/>
                <a:gd name="T26" fmla="*/ 63 w 446"/>
                <a:gd name="T27" fmla="*/ 234 h 375"/>
                <a:gd name="T28" fmla="*/ 80 w 446"/>
                <a:gd name="T29" fmla="*/ 243 h 375"/>
                <a:gd name="T30" fmla="*/ 80 w 446"/>
                <a:gd name="T31" fmla="*/ 265 h 375"/>
                <a:gd name="T32" fmla="*/ 52 w 446"/>
                <a:gd name="T33" fmla="*/ 305 h 375"/>
                <a:gd name="T34" fmla="*/ 54 w 446"/>
                <a:gd name="T35" fmla="*/ 322 h 375"/>
                <a:gd name="T36" fmla="*/ 82 w 446"/>
                <a:gd name="T37" fmla="*/ 344 h 375"/>
                <a:gd name="T38" fmla="*/ 123 w 446"/>
                <a:gd name="T39" fmla="*/ 327 h 375"/>
                <a:gd name="T40" fmla="*/ 142 w 446"/>
                <a:gd name="T41" fmla="*/ 331 h 375"/>
                <a:gd name="T42" fmla="*/ 189 w 446"/>
                <a:gd name="T43" fmla="*/ 340 h 375"/>
                <a:gd name="T44" fmla="*/ 232 w 446"/>
                <a:gd name="T45" fmla="*/ 366 h 375"/>
                <a:gd name="T46" fmla="*/ 259 w 446"/>
                <a:gd name="T47" fmla="*/ 375 h 375"/>
                <a:gd name="T48" fmla="*/ 355 w 446"/>
                <a:gd name="T49" fmla="*/ 356 h 375"/>
                <a:gd name="T50" fmla="*/ 446 w 446"/>
                <a:gd name="T51" fmla="*/ 273 h 375"/>
                <a:gd name="T52" fmla="*/ 408 w 446"/>
                <a:gd name="T53" fmla="*/ 349 h 375"/>
                <a:gd name="T54" fmla="*/ 325 w 446"/>
                <a:gd name="T55" fmla="*/ 364 h 375"/>
                <a:gd name="T56" fmla="*/ 431 w 446"/>
                <a:gd name="T57" fmla="*/ 303 h 375"/>
                <a:gd name="T58" fmla="*/ 393 w 446"/>
                <a:gd name="T59" fmla="*/ 273 h 375"/>
                <a:gd name="T60" fmla="*/ 281 w 446"/>
                <a:gd name="T61" fmla="*/ 260 h 375"/>
                <a:gd name="T62" fmla="*/ 197 w 446"/>
                <a:gd name="T63" fmla="*/ 247 h 375"/>
                <a:gd name="T64" fmla="*/ 153 w 446"/>
                <a:gd name="T65" fmla="*/ 238 h 375"/>
                <a:gd name="T66" fmla="*/ 161 w 446"/>
                <a:gd name="T67" fmla="*/ 221 h 375"/>
                <a:gd name="T68" fmla="*/ 186 w 446"/>
                <a:gd name="T69" fmla="*/ 199 h 375"/>
                <a:gd name="T70" fmla="*/ 180 w 446"/>
                <a:gd name="T71" fmla="*/ 172 h 375"/>
                <a:gd name="T72" fmla="*/ 156 w 446"/>
                <a:gd name="T73" fmla="*/ 146 h 375"/>
                <a:gd name="T74" fmla="*/ 156 w 446"/>
                <a:gd name="T75" fmla="*/ 124 h 375"/>
                <a:gd name="T76" fmla="*/ 169 w 446"/>
                <a:gd name="T77" fmla="*/ 75 h 375"/>
                <a:gd name="T78" fmla="*/ 147 w 446"/>
                <a:gd name="T79" fmla="*/ 167 h 37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46"/>
                <a:gd name="T121" fmla="*/ 0 h 375"/>
                <a:gd name="T122" fmla="*/ 446 w 446"/>
                <a:gd name="T123" fmla="*/ 375 h 37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46" h="375">
                  <a:moveTo>
                    <a:pt x="194" y="93"/>
                  </a:moveTo>
                  <a:lnTo>
                    <a:pt x="183" y="57"/>
                  </a:lnTo>
                  <a:lnTo>
                    <a:pt x="164" y="22"/>
                  </a:lnTo>
                  <a:lnTo>
                    <a:pt x="131" y="0"/>
                  </a:lnTo>
                  <a:lnTo>
                    <a:pt x="93" y="0"/>
                  </a:lnTo>
                  <a:lnTo>
                    <a:pt x="54" y="13"/>
                  </a:lnTo>
                  <a:lnTo>
                    <a:pt x="2" y="57"/>
                  </a:lnTo>
                  <a:lnTo>
                    <a:pt x="0" y="79"/>
                  </a:lnTo>
                  <a:lnTo>
                    <a:pt x="16" y="115"/>
                  </a:lnTo>
                  <a:lnTo>
                    <a:pt x="68" y="159"/>
                  </a:lnTo>
                  <a:lnTo>
                    <a:pt x="68" y="177"/>
                  </a:lnTo>
                  <a:lnTo>
                    <a:pt x="46" y="203"/>
                  </a:lnTo>
                  <a:lnTo>
                    <a:pt x="49" y="225"/>
                  </a:lnTo>
                  <a:lnTo>
                    <a:pt x="63" y="234"/>
                  </a:lnTo>
                  <a:lnTo>
                    <a:pt x="80" y="243"/>
                  </a:lnTo>
                  <a:lnTo>
                    <a:pt x="80" y="265"/>
                  </a:lnTo>
                  <a:lnTo>
                    <a:pt x="52" y="305"/>
                  </a:lnTo>
                  <a:lnTo>
                    <a:pt x="54" y="322"/>
                  </a:lnTo>
                  <a:lnTo>
                    <a:pt x="82" y="344"/>
                  </a:lnTo>
                  <a:lnTo>
                    <a:pt x="123" y="327"/>
                  </a:lnTo>
                  <a:lnTo>
                    <a:pt x="142" y="331"/>
                  </a:lnTo>
                  <a:lnTo>
                    <a:pt x="189" y="340"/>
                  </a:lnTo>
                  <a:lnTo>
                    <a:pt x="232" y="366"/>
                  </a:lnTo>
                  <a:lnTo>
                    <a:pt x="259" y="375"/>
                  </a:lnTo>
                  <a:lnTo>
                    <a:pt x="355" y="356"/>
                  </a:lnTo>
                  <a:lnTo>
                    <a:pt x="446" y="273"/>
                  </a:lnTo>
                  <a:lnTo>
                    <a:pt x="408" y="349"/>
                  </a:lnTo>
                  <a:lnTo>
                    <a:pt x="325" y="364"/>
                  </a:lnTo>
                  <a:lnTo>
                    <a:pt x="431" y="303"/>
                  </a:lnTo>
                  <a:lnTo>
                    <a:pt x="393" y="273"/>
                  </a:lnTo>
                  <a:lnTo>
                    <a:pt x="281" y="260"/>
                  </a:lnTo>
                  <a:lnTo>
                    <a:pt x="197" y="247"/>
                  </a:lnTo>
                  <a:lnTo>
                    <a:pt x="153" y="238"/>
                  </a:lnTo>
                  <a:lnTo>
                    <a:pt x="161" y="221"/>
                  </a:lnTo>
                  <a:lnTo>
                    <a:pt x="186" y="199"/>
                  </a:lnTo>
                  <a:lnTo>
                    <a:pt x="180" y="172"/>
                  </a:lnTo>
                  <a:lnTo>
                    <a:pt x="156" y="146"/>
                  </a:lnTo>
                  <a:lnTo>
                    <a:pt x="156" y="124"/>
                  </a:lnTo>
                  <a:lnTo>
                    <a:pt x="169" y="75"/>
                  </a:lnTo>
                  <a:lnTo>
                    <a:pt x="147" y="167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5" name="Freeform 20"/>
            <p:cNvSpPr>
              <a:spLocks/>
            </p:cNvSpPr>
            <p:nvPr/>
          </p:nvSpPr>
          <p:spPr bwMode="auto">
            <a:xfrm flipH="1">
              <a:off x="4714" y="3801"/>
              <a:ext cx="470" cy="320"/>
            </a:xfrm>
            <a:custGeom>
              <a:avLst/>
              <a:gdLst>
                <a:gd name="T0" fmla="*/ 88 w 470"/>
                <a:gd name="T1" fmla="*/ 0 h 320"/>
                <a:gd name="T2" fmla="*/ 48 w 470"/>
                <a:gd name="T3" fmla="*/ 9 h 320"/>
                <a:gd name="T4" fmla="*/ 13 w 470"/>
                <a:gd name="T5" fmla="*/ 77 h 320"/>
                <a:gd name="T6" fmla="*/ 0 w 470"/>
                <a:gd name="T7" fmla="*/ 133 h 320"/>
                <a:gd name="T8" fmla="*/ 8 w 470"/>
                <a:gd name="T9" fmla="*/ 133 h 320"/>
                <a:gd name="T10" fmla="*/ 19 w 470"/>
                <a:gd name="T11" fmla="*/ 124 h 320"/>
                <a:gd name="T12" fmla="*/ 31 w 470"/>
                <a:gd name="T13" fmla="*/ 133 h 320"/>
                <a:gd name="T14" fmla="*/ 25 w 470"/>
                <a:gd name="T15" fmla="*/ 152 h 320"/>
                <a:gd name="T16" fmla="*/ 17 w 470"/>
                <a:gd name="T17" fmla="*/ 181 h 320"/>
                <a:gd name="T18" fmla="*/ 23 w 470"/>
                <a:gd name="T19" fmla="*/ 206 h 320"/>
                <a:gd name="T20" fmla="*/ 35 w 470"/>
                <a:gd name="T21" fmla="*/ 200 h 320"/>
                <a:gd name="T22" fmla="*/ 40 w 470"/>
                <a:gd name="T23" fmla="*/ 220 h 320"/>
                <a:gd name="T24" fmla="*/ 35 w 470"/>
                <a:gd name="T25" fmla="*/ 253 h 320"/>
                <a:gd name="T26" fmla="*/ 40 w 470"/>
                <a:gd name="T27" fmla="*/ 301 h 320"/>
                <a:gd name="T28" fmla="*/ 48 w 470"/>
                <a:gd name="T29" fmla="*/ 320 h 320"/>
                <a:gd name="T30" fmla="*/ 65 w 470"/>
                <a:gd name="T31" fmla="*/ 320 h 320"/>
                <a:gd name="T32" fmla="*/ 88 w 470"/>
                <a:gd name="T33" fmla="*/ 306 h 320"/>
                <a:gd name="T34" fmla="*/ 103 w 470"/>
                <a:gd name="T35" fmla="*/ 301 h 320"/>
                <a:gd name="T36" fmla="*/ 111 w 470"/>
                <a:gd name="T37" fmla="*/ 291 h 320"/>
                <a:gd name="T38" fmla="*/ 132 w 470"/>
                <a:gd name="T39" fmla="*/ 282 h 320"/>
                <a:gd name="T40" fmla="*/ 178 w 470"/>
                <a:gd name="T41" fmla="*/ 291 h 320"/>
                <a:gd name="T42" fmla="*/ 195 w 470"/>
                <a:gd name="T43" fmla="*/ 301 h 320"/>
                <a:gd name="T44" fmla="*/ 204 w 470"/>
                <a:gd name="T45" fmla="*/ 277 h 320"/>
                <a:gd name="T46" fmla="*/ 394 w 470"/>
                <a:gd name="T47" fmla="*/ 264 h 320"/>
                <a:gd name="T48" fmla="*/ 470 w 470"/>
                <a:gd name="T49" fmla="*/ 219 h 320"/>
                <a:gd name="T50" fmla="*/ 341 w 470"/>
                <a:gd name="T51" fmla="*/ 205 h 320"/>
                <a:gd name="T52" fmla="*/ 265 w 470"/>
                <a:gd name="T53" fmla="*/ 205 h 320"/>
                <a:gd name="T54" fmla="*/ 197 w 470"/>
                <a:gd name="T55" fmla="*/ 205 h 320"/>
                <a:gd name="T56" fmla="*/ 181 w 470"/>
                <a:gd name="T57" fmla="*/ 177 h 320"/>
                <a:gd name="T58" fmla="*/ 135 w 470"/>
                <a:gd name="T59" fmla="*/ 177 h 320"/>
                <a:gd name="T60" fmla="*/ 120 w 470"/>
                <a:gd name="T61" fmla="*/ 172 h 320"/>
                <a:gd name="T62" fmla="*/ 101 w 470"/>
                <a:gd name="T63" fmla="*/ 162 h 320"/>
                <a:gd name="T64" fmla="*/ 94 w 470"/>
                <a:gd name="T65" fmla="*/ 143 h 320"/>
                <a:gd name="T66" fmla="*/ 97 w 470"/>
                <a:gd name="T67" fmla="*/ 124 h 320"/>
                <a:gd name="T68" fmla="*/ 93 w 470"/>
                <a:gd name="T69" fmla="*/ 106 h 320"/>
                <a:gd name="T70" fmla="*/ 84 w 470"/>
                <a:gd name="T71" fmla="*/ 91 h 320"/>
                <a:gd name="T72" fmla="*/ 90 w 470"/>
                <a:gd name="T73" fmla="*/ 67 h 320"/>
                <a:gd name="T74" fmla="*/ 107 w 470"/>
                <a:gd name="T75" fmla="*/ 52 h 320"/>
                <a:gd name="T76" fmla="*/ 105 w 470"/>
                <a:gd name="T77" fmla="*/ 29 h 320"/>
                <a:gd name="T78" fmla="*/ 88 w 470"/>
                <a:gd name="T79" fmla="*/ 0 h 32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70"/>
                <a:gd name="T121" fmla="*/ 0 h 320"/>
                <a:gd name="T122" fmla="*/ 470 w 470"/>
                <a:gd name="T123" fmla="*/ 320 h 32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70" h="320">
                  <a:moveTo>
                    <a:pt x="88" y="0"/>
                  </a:moveTo>
                  <a:lnTo>
                    <a:pt x="48" y="9"/>
                  </a:lnTo>
                  <a:lnTo>
                    <a:pt x="13" y="77"/>
                  </a:lnTo>
                  <a:lnTo>
                    <a:pt x="0" y="133"/>
                  </a:lnTo>
                  <a:lnTo>
                    <a:pt x="8" y="133"/>
                  </a:lnTo>
                  <a:lnTo>
                    <a:pt x="19" y="124"/>
                  </a:lnTo>
                  <a:lnTo>
                    <a:pt x="31" y="133"/>
                  </a:lnTo>
                  <a:lnTo>
                    <a:pt x="25" y="152"/>
                  </a:lnTo>
                  <a:lnTo>
                    <a:pt x="17" y="181"/>
                  </a:lnTo>
                  <a:lnTo>
                    <a:pt x="23" y="206"/>
                  </a:lnTo>
                  <a:lnTo>
                    <a:pt x="35" y="200"/>
                  </a:lnTo>
                  <a:lnTo>
                    <a:pt x="40" y="220"/>
                  </a:lnTo>
                  <a:lnTo>
                    <a:pt x="35" y="253"/>
                  </a:lnTo>
                  <a:lnTo>
                    <a:pt x="40" y="301"/>
                  </a:lnTo>
                  <a:lnTo>
                    <a:pt x="48" y="320"/>
                  </a:lnTo>
                  <a:lnTo>
                    <a:pt x="65" y="320"/>
                  </a:lnTo>
                  <a:lnTo>
                    <a:pt x="88" y="306"/>
                  </a:lnTo>
                  <a:lnTo>
                    <a:pt x="103" y="301"/>
                  </a:lnTo>
                  <a:lnTo>
                    <a:pt x="111" y="291"/>
                  </a:lnTo>
                  <a:lnTo>
                    <a:pt x="132" y="282"/>
                  </a:lnTo>
                  <a:lnTo>
                    <a:pt x="178" y="291"/>
                  </a:lnTo>
                  <a:lnTo>
                    <a:pt x="195" y="301"/>
                  </a:lnTo>
                  <a:lnTo>
                    <a:pt x="204" y="277"/>
                  </a:lnTo>
                  <a:lnTo>
                    <a:pt x="394" y="264"/>
                  </a:lnTo>
                  <a:lnTo>
                    <a:pt x="470" y="219"/>
                  </a:lnTo>
                  <a:lnTo>
                    <a:pt x="341" y="205"/>
                  </a:lnTo>
                  <a:lnTo>
                    <a:pt x="265" y="205"/>
                  </a:lnTo>
                  <a:lnTo>
                    <a:pt x="197" y="205"/>
                  </a:lnTo>
                  <a:lnTo>
                    <a:pt x="181" y="177"/>
                  </a:lnTo>
                  <a:lnTo>
                    <a:pt x="135" y="177"/>
                  </a:lnTo>
                  <a:lnTo>
                    <a:pt x="120" y="172"/>
                  </a:lnTo>
                  <a:lnTo>
                    <a:pt x="101" y="162"/>
                  </a:lnTo>
                  <a:lnTo>
                    <a:pt x="94" y="143"/>
                  </a:lnTo>
                  <a:lnTo>
                    <a:pt x="97" y="124"/>
                  </a:lnTo>
                  <a:lnTo>
                    <a:pt x="93" y="106"/>
                  </a:lnTo>
                  <a:lnTo>
                    <a:pt x="84" y="91"/>
                  </a:lnTo>
                  <a:lnTo>
                    <a:pt x="90" y="67"/>
                  </a:lnTo>
                  <a:lnTo>
                    <a:pt x="107" y="52"/>
                  </a:lnTo>
                  <a:lnTo>
                    <a:pt x="105" y="29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484" name="Picture 21" descr="j0116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209800"/>
            <a:ext cx="26320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8548688" y="3214688"/>
            <a:ext cx="885825" cy="1209675"/>
            <a:chOff x="5328" y="2016"/>
            <a:chExt cx="558" cy="762"/>
          </a:xfrm>
        </p:grpSpPr>
        <p:sp>
          <p:nvSpPr>
            <p:cNvPr id="20489" name="Freeform 25"/>
            <p:cNvSpPr>
              <a:spLocks/>
            </p:cNvSpPr>
            <p:nvPr/>
          </p:nvSpPr>
          <p:spPr bwMode="auto">
            <a:xfrm rot="1569694" flipV="1">
              <a:off x="5394" y="2016"/>
              <a:ext cx="366" cy="762"/>
            </a:xfrm>
            <a:custGeom>
              <a:avLst/>
              <a:gdLst>
                <a:gd name="T0" fmla="*/ 797 w 249"/>
                <a:gd name="T1" fmla="*/ 862 h 572"/>
                <a:gd name="T2" fmla="*/ 218 w 249"/>
                <a:gd name="T3" fmla="*/ 589 h 572"/>
                <a:gd name="T4" fmla="*/ 0 w 249"/>
                <a:gd name="T5" fmla="*/ 357 h 572"/>
                <a:gd name="T6" fmla="*/ 350 w 249"/>
                <a:gd name="T7" fmla="*/ 87 h 572"/>
                <a:gd name="T8" fmla="*/ 886 w 249"/>
                <a:gd name="T9" fmla="*/ 0 h 572"/>
                <a:gd name="T10" fmla="*/ 1914 w 249"/>
                <a:gd name="T11" fmla="*/ 0 h 572"/>
                <a:gd name="T12" fmla="*/ 3068 w 249"/>
                <a:gd name="T13" fmla="*/ 320 h 572"/>
                <a:gd name="T14" fmla="*/ 4224 w 249"/>
                <a:gd name="T15" fmla="*/ 806 h 572"/>
                <a:gd name="T16" fmla="*/ 6151 w 249"/>
                <a:gd name="T17" fmla="*/ 1856 h 572"/>
                <a:gd name="T18" fmla="*/ 7408 w 249"/>
                <a:gd name="T19" fmla="*/ 2692 h 572"/>
                <a:gd name="T20" fmla="*/ 7977 w 249"/>
                <a:gd name="T21" fmla="*/ 3368 h 572"/>
                <a:gd name="T22" fmla="*/ 7852 w 249"/>
                <a:gd name="T23" fmla="*/ 3738 h 572"/>
                <a:gd name="T24" fmla="*/ 7172 w 249"/>
                <a:gd name="T25" fmla="*/ 4230 h 572"/>
                <a:gd name="T26" fmla="*/ 5799 w 249"/>
                <a:gd name="T27" fmla="*/ 4577 h 572"/>
                <a:gd name="T28" fmla="*/ 3528 w 249"/>
                <a:gd name="T29" fmla="*/ 4901 h 572"/>
                <a:gd name="T30" fmla="*/ 2400 w 249"/>
                <a:gd name="T31" fmla="*/ 5218 h 572"/>
                <a:gd name="T32" fmla="*/ 1914 w 249"/>
                <a:gd name="T33" fmla="*/ 5487 h 572"/>
                <a:gd name="T34" fmla="*/ 2175 w 249"/>
                <a:gd name="T35" fmla="*/ 5760 h 572"/>
                <a:gd name="T36" fmla="*/ 3429 w 249"/>
                <a:gd name="T37" fmla="*/ 6023 h 572"/>
                <a:gd name="T38" fmla="*/ 4442 w 249"/>
                <a:gd name="T39" fmla="*/ 6568 h 572"/>
                <a:gd name="T40" fmla="*/ 4909 w 249"/>
                <a:gd name="T41" fmla="*/ 7111 h 572"/>
                <a:gd name="T42" fmla="*/ 4770 w 249"/>
                <a:gd name="T43" fmla="*/ 7374 h 572"/>
                <a:gd name="T44" fmla="*/ 3753 w 249"/>
                <a:gd name="T45" fmla="*/ 7556 h 572"/>
                <a:gd name="T46" fmla="*/ 3429 w 249"/>
                <a:gd name="T47" fmla="*/ 7556 h 572"/>
                <a:gd name="T48" fmla="*/ 2938 w 249"/>
                <a:gd name="T49" fmla="*/ 7075 h 572"/>
                <a:gd name="T50" fmla="*/ 2725 w 249"/>
                <a:gd name="T51" fmla="*/ 6529 h 572"/>
                <a:gd name="T52" fmla="*/ 2046 w 249"/>
                <a:gd name="T53" fmla="*/ 6123 h 572"/>
                <a:gd name="T54" fmla="*/ 1016 w 249"/>
                <a:gd name="T55" fmla="*/ 5888 h 572"/>
                <a:gd name="T56" fmla="*/ 685 w 249"/>
                <a:gd name="T57" fmla="*/ 5635 h 572"/>
                <a:gd name="T58" fmla="*/ 797 w 249"/>
                <a:gd name="T59" fmla="*/ 5354 h 572"/>
                <a:gd name="T60" fmla="*/ 1705 w 249"/>
                <a:gd name="T61" fmla="*/ 4901 h 572"/>
                <a:gd name="T62" fmla="*/ 3429 w 249"/>
                <a:gd name="T63" fmla="*/ 4639 h 572"/>
                <a:gd name="T64" fmla="*/ 5040 w 249"/>
                <a:gd name="T65" fmla="*/ 4230 h 572"/>
                <a:gd name="T66" fmla="*/ 6271 w 249"/>
                <a:gd name="T67" fmla="*/ 3786 h 572"/>
                <a:gd name="T68" fmla="*/ 6723 w 249"/>
                <a:gd name="T69" fmla="*/ 3336 h 572"/>
                <a:gd name="T70" fmla="*/ 6597 w 249"/>
                <a:gd name="T71" fmla="*/ 3145 h 572"/>
                <a:gd name="T72" fmla="*/ 6060 w 249"/>
                <a:gd name="T73" fmla="*/ 2750 h 572"/>
                <a:gd name="T74" fmla="*/ 5040 w 249"/>
                <a:gd name="T75" fmla="*/ 2151 h 572"/>
                <a:gd name="T76" fmla="*/ 3885 w 249"/>
                <a:gd name="T77" fmla="*/ 1794 h 572"/>
                <a:gd name="T78" fmla="*/ 2643 w 249"/>
                <a:gd name="T79" fmla="*/ 1396 h 572"/>
                <a:gd name="T80" fmla="*/ 1705 w 249"/>
                <a:gd name="T81" fmla="*/ 1184 h 572"/>
                <a:gd name="T82" fmla="*/ 797 w 249"/>
                <a:gd name="T83" fmla="*/ 862 h 5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49"/>
                <a:gd name="T127" fmla="*/ 0 h 572"/>
                <a:gd name="T128" fmla="*/ 249 w 249"/>
                <a:gd name="T129" fmla="*/ 572 h 57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49" h="572">
                  <a:moveTo>
                    <a:pt x="25" y="65"/>
                  </a:moveTo>
                  <a:lnTo>
                    <a:pt x="7" y="44"/>
                  </a:lnTo>
                  <a:lnTo>
                    <a:pt x="0" y="27"/>
                  </a:lnTo>
                  <a:lnTo>
                    <a:pt x="11" y="7"/>
                  </a:lnTo>
                  <a:lnTo>
                    <a:pt x="28" y="0"/>
                  </a:lnTo>
                  <a:lnTo>
                    <a:pt x="60" y="0"/>
                  </a:lnTo>
                  <a:lnTo>
                    <a:pt x="96" y="24"/>
                  </a:lnTo>
                  <a:lnTo>
                    <a:pt x="132" y="61"/>
                  </a:lnTo>
                  <a:lnTo>
                    <a:pt x="192" y="140"/>
                  </a:lnTo>
                  <a:lnTo>
                    <a:pt x="231" y="204"/>
                  </a:lnTo>
                  <a:lnTo>
                    <a:pt x="249" y="255"/>
                  </a:lnTo>
                  <a:lnTo>
                    <a:pt x="245" y="283"/>
                  </a:lnTo>
                  <a:lnTo>
                    <a:pt x="224" y="320"/>
                  </a:lnTo>
                  <a:lnTo>
                    <a:pt x="181" y="347"/>
                  </a:lnTo>
                  <a:lnTo>
                    <a:pt x="110" y="371"/>
                  </a:lnTo>
                  <a:lnTo>
                    <a:pt x="75" y="395"/>
                  </a:lnTo>
                  <a:lnTo>
                    <a:pt x="60" y="415"/>
                  </a:lnTo>
                  <a:lnTo>
                    <a:pt x="68" y="436"/>
                  </a:lnTo>
                  <a:lnTo>
                    <a:pt x="107" y="456"/>
                  </a:lnTo>
                  <a:lnTo>
                    <a:pt x="139" y="497"/>
                  </a:lnTo>
                  <a:lnTo>
                    <a:pt x="153" y="538"/>
                  </a:lnTo>
                  <a:lnTo>
                    <a:pt x="149" y="558"/>
                  </a:lnTo>
                  <a:lnTo>
                    <a:pt x="117" y="572"/>
                  </a:lnTo>
                  <a:lnTo>
                    <a:pt x="107" y="572"/>
                  </a:lnTo>
                  <a:lnTo>
                    <a:pt x="92" y="535"/>
                  </a:lnTo>
                  <a:lnTo>
                    <a:pt x="85" y="494"/>
                  </a:lnTo>
                  <a:lnTo>
                    <a:pt x="64" y="463"/>
                  </a:lnTo>
                  <a:lnTo>
                    <a:pt x="32" y="446"/>
                  </a:lnTo>
                  <a:lnTo>
                    <a:pt x="21" y="426"/>
                  </a:lnTo>
                  <a:lnTo>
                    <a:pt x="25" y="405"/>
                  </a:lnTo>
                  <a:lnTo>
                    <a:pt x="53" y="371"/>
                  </a:lnTo>
                  <a:lnTo>
                    <a:pt x="107" y="351"/>
                  </a:lnTo>
                  <a:lnTo>
                    <a:pt x="157" y="320"/>
                  </a:lnTo>
                  <a:lnTo>
                    <a:pt x="196" y="286"/>
                  </a:lnTo>
                  <a:lnTo>
                    <a:pt x="210" y="252"/>
                  </a:lnTo>
                  <a:lnTo>
                    <a:pt x="206" y="238"/>
                  </a:lnTo>
                  <a:lnTo>
                    <a:pt x="189" y="208"/>
                  </a:lnTo>
                  <a:lnTo>
                    <a:pt x="157" y="163"/>
                  </a:lnTo>
                  <a:lnTo>
                    <a:pt x="121" y="136"/>
                  </a:lnTo>
                  <a:lnTo>
                    <a:pt x="82" y="106"/>
                  </a:lnTo>
                  <a:lnTo>
                    <a:pt x="53" y="89"/>
                  </a:lnTo>
                  <a:lnTo>
                    <a:pt x="25" y="6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0" name="Freeform 26"/>
            <p:cNvSpPr>
              <a:spLocks/>
            </p:cNvSpPr>
            <p:nvPr/>
          </p:nvSpPr>
          <p:spPr bwMode="auto">
            <a:xfrm rot="1569694" flipV="1">
              <a:off x="5520" y="2016"/>
              <a:ext cx="366" cy="762"/>
            </a:xfrm>
            <a:custGeom>
              <a:avLst/>
              <a:gdLst>
                <a:gd name="T0" fmla="*/ 797 w 249"/>
                <a:gd name="T1" fmla="*/ 862 h 572"/>
                <a:gd name="T2" fmla="*/ 218 w 249"/>
                <a:gd name="T3" fmla="*/ 589 h 572"/>
                <a:gd name="T4" fmla="*/ 0 w 249"/>
                <a:gd name="T5" fmla="*/ 357 h 572"/>
                <a:gd name="T6" fmla="*/ 350 w 249"/>
                <a:gd name="T7" fmla="*/ 87 h 572"/>
                <a:gd name="T8" fmla="*/ 886 w 249"/>
                <a:gd name="T9" fmla="*/ 0 h 572"/>
                <a:gd name="T10" fmla="*/ 1914 w 249"/>
                <a:gd name="T11" fmla="*/ 0 h 572"/>
                <a:gd name="T12" fmla="*/ 3068 w 249"/>
                <a:gd name="T13" fmla="*/ 320 h 572"/>
                <a:gd name="T14" fmla="*/ 4224 w 249"/>
                <a:gd name="T15" fmla="*/ 806 h 572"/>
                <a:gd name="T16" fmla="*/ 6151 w 249"/>
                <a:gd name="T17" fmla="*/ 1856 h 572"/>
                <a:gd name="T18" fmla="*/ 7408 w 249"/>
                <a:gd name="T19" fmla="*/ 2692 h 572"/>
                <a:gd name="T20" fmla="*/ 7977 w 249"/>
                <a:gd name="T21" fmla="*/ 3368 h 572"/>
                <a:gd name="T22" fmla="*/ 7852 w 249"/>
                <a:gd name="T23" fmla="*/ 3738 h 572"/>
                <a:gd name="T24" fmla="*/ 7172 w 249"/>
                <a:gd name="T25" fmla="*/ 4230 h 572"/>
                <a:gd name="T26" fmla="*/ 5799 w 249"/>
                <a:gd name="T27" fmla="*/ 4577 h 572"/>
                <a:gd name="T28" fmla="*/ 3528 w 249"/>
                <a:gd name="T29" fmla="*/ 4901 h 572"/>
                <a:gd name="T30" fmla="*/ 2400 w 249"/>
                <a:gd name="T31" fmla="*/ 5218 h 572"/>
                <a:gd name="T32" fmla="*/ 1914 w 249"/>
                <a:gd name="T33" fmla="*/ 5487 h 572"/>
                <a:gd name="T34" fmla="*/ 2175 w 249"/>
                <a:gd name="T35" fmla="*/ 5760 h 572"/>
                <a:gd name="T36" fmla="*/ 3429 w 249"/>
                <a:gd name="T37" fmla="*/ 6023 h 572"/>
                <a:gd name="T38" fmla="*/ 4442 w 249"/>
                <a:gd name="T39" fmla="*/ 6568 h 572"/>
                <a:gd name="T40" fmla="*/ 4909 w 249"/>
                <a:gd name="T41" fmla="*/ 7111 h 572"/>
                <a:gd name="T42" fmla="*/ 4770 w 249"/>
                <a:gd name="T43" fmla="*/ 7374 h 572"/>
                <a:gd name="T44" fmla="*/ 3753 w 249"/>
                <a:gd name="T45" fmla="*/ 7556 h 572"/>
                <a:gd name="T46" fmla="*/ 3429 w 249"/>
                <a:gd name="T47" fmla="*/ 7556 h 572"/>
                <a:gd name="T48" fmla="*/ 2938 w 249"/>
                <a:gd name="T49" fmla="*/ 7075 h 572"/>
                <a:gd name="T50" fmla="*/ 2725 w 249"/>
                <a:gd name="T51" fmla="*/ 6529 h 572"/>
                <a:gd name="T52" fmla="*/ 2046 w 249"/>
                <a:gd name="T53" fmla="*/ 6123 h 572"/>
                <a:gd name="T54" fmla="*/ 1016 w 249"/>
                <a:gd name="T55" fmla="*/ 5888 h 572"/>
                <a:gd name="T56" fmla="*/ 685 w 249"/>
                <a:gd name="T57" fmla="*/ 5635 h 572"/>
                <a:gd name="T58" fmla="*/ 797 w 249"/>
                <a:gd name="T59" fmla="*/ 5354 h 572"/>
                <a:gd name="T60" fmla="*/ 1705 w 249"/>
                <a:gd name="T61" fmla="*/ 4901 h 572"/>
                <a:gd name="T62" fmla="*/ 3429 w 249"/>
                <a:gd name="T63" fmla="*/ 4639 h 572"/>
                <a:gd name="T64" fmla="*/ 5040 w 249"/>
                <a:gd name="T65" fmla="*/ 4230 h 572"/>
                <a:gd name="T66" fmla="*/ 6271 w 249"/>
                <a:gd name="T67" fmla="*/ 3786 h 572"/>
                <a:gd name="T68" fmla="*/ 6723 w 249"/>
                <a:gd name="T69" fmla="*/ 3336 h 572"/>
                <a:gd name="T70" fmla="*/ 6597 w 249"/>
                <a:gd name="T71" fmla="*/ 3145 h 572"/>
                <a:gd name="T72" fmla="*/ 6060 w 249"/>
                <a:gd name="T73" fmla="*/ 2750 h 572"/>
                <a:gd name="T74" fmla="*/ 5040 w 249"/>
                <a:gd name="T75" fmla="*/ 2151 h 572"/>
                <a:gd name="T76" fmla="*/ 3885 w 249"/>
                <a:gd name="T77" fmla="*/ 1794 h 572"/>
                <a:gd name="T78" fmla="*/ 2643 w 249"/>
                <a:gd name="T79" fmla="*/ 1396 h 572"/>
                <a:gd name="T80" fmla="*/ 1705 w 249"/>
                <a:gd name="T81" fmla="*/ 1184 h 572"/>
                <a:gd name="T82" fmla="*/ 797 w 249"/>
                <a:gd name="T83" fmla="*/ 862 h 5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49"/>
                <a:gd name="T127" fmla="*/ 0 h 572"/>
                <a:gd name="T128" fmla="*/ 249 w 249"/>
                <a:gd name="T129" fmla="*/ 572 h 57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49" h="572">
                  <a:moveTo>
                    <a:pt x="25" y="65"/>
                  </a:moveTo>
                  <a:lnTo>
                    <a:pt x="7" y="44"/>
                  </a:lnTo>
                  <a:lnTo>
                    <a:pt x="0" y="27"/>
                  </a:lnTo>
                  <a:lnTo>
                    <a:pt x="11" y="7"/>
                  </a:lnTo>
                  <a:lnTo>
                    <a:pt x="28" y="0"/>
                  </a:lnTo>
                  <a:lnTo>
                    <a:pt x="60" y="0"/>
                  </a:lnTo>
                  <a:lnTo>
                    <a:pt x="96" y="24"/>
                  </a:lnTo>
                  <a:lnTo>
                    <a:pt x="132" y="61"/>
                  </a:lnTo>
                  <a:lnTo>
                    <a:pt x="192" y="140"/>
                  </a:lnTo>
                  <a:lnTo>
                    <a:pt x="231" y="204"/>
                  </a:lnTo>
                  <a:lnTo>
                    <a:pt x="249" y="255"/>
                  </a:lnTo>
                  <a:lnTo>
                    <a:pt x="245" y="283"/>
                  </a:lnTo>
                  <a:lnTo>
                    <a:pt x="224" y="320"/>
                  </a:lnTo>
                  <a:lnTo>
                    <a:pt x="181" y="347"/>
                  </a:lnTo>
                  <a:lnTo>
                    <a:pt x="110" y="371"/>
                  </a:lnTo>
                  <a:lnTo>
                    <a:pt x="75" y="395"/>
                  </a:lnTo>
                  <a:lnTo>
                    <a:pt x="60" y="415"/>
                  </a:lnTo>
                  <a:lnTo>
                    <a:pt x="68" y="436"/>
                  </a:lnTo>
                  <a:lnTo>
                    <a:pt x="107" y="456"/>
                  </a:lnTo>
                  <a:lnTo>
                    <a:pt x="139" y="497"/>
                  </a:lnTo>
                  <a:lnTo>
                    <a:pt x="153" y="538"/>
                  </a:lnTo>
                  <a:lnTo>
                    <a:pt x="149" y="558"/>
                  </a:lnTo>
                  <a:lnTo>
                    <a:pt x="117" y="572"/>
                  </a:lnTo>
                  <a:lnTo>
                    <a:pt x="107" y="572"/>
                  </a:lnTo>
                  <a:lnTo>
                    <a:pt x="92" y="535"/>
                  </a:lnTo>
                  <a:lnTo>
                    <a:pt x="85" y="494"/>
                  </a:lnTo>
                  <a:lnTo>
                    <a:pt x="64" y="463"/>
                  </a:lnTo>
                  <a:lnTo>
                    <a:pt x="32" y="446"/>
                  </a:lnTo>
                  <a:lnTo>
                    <a:pt x="21" y="426"/>
                  </a:lnTo>
                  <a:lnTo>
                    <a:pt x="25" y="405"/>
                  </a:lnTo>
                  <a:lnTo>
                    <a:pt x="53" y="371"/>
                  </a:lnTo>
                  <a:lnTo>
                    <a:pt x="107" y="351"/>
                  </a:lnTo>
                  <a:lnTo>
                    <a:pt x="157" y="320"/>
                  </a:lnTo>
                  <a:lnTo>
                    <a:pt x="196" y="286"/>
                  </a:lnTo>
                  <a:lnTo>
                    <a:pt x="210" y="252"/>
                  </a:lnTo>
                  <a:lnTo>
                    <a:pt x="206" y="238"/>
                  </a:lnTo>
                  <a:lnTo>
                    <a:pt x="189" y="208"/>
                  </a:lnTo>
                  <a:lnTo>
                    <a:pt x="157" y="163"/>
                  </a:lnTo>
                  <a:lnTo>
                    <a:pt x="121" y="136"/>
                  </a:lnTo>
                  <a:lnTo>
                    <a:pt x="82" y="106"/>
                  </a:lnTo>
                  <a:lnTo>
                    <a:pt x="53" y="89"/>
                  </a:lnTo>
                  <a:lnTo>
                    <a:pt x="25" y="6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1" name="Freeform 27"/>
            <p:cNvSpPr>
              <a:spLocks/>
            </p:cNvSpPr>
            <p:nvPr/>
          </p:nvSpPr>
          <p:spPr bwMode="auto">
            <a:xfrm rot="20944828" flipV="1">
              <a:off x="5328" y="2025"/>
              <a:ext cx="336" cy="666"/>
            </a:xfrm>
            <a:custGeom>
              <a:avLst/>
              <a:gdLst>
                <a:gd name="T0" fmla="*/ 374 w 249"/>
                <a:gd name="T1" fmla="*/ 256 h 572"/>
                <a:gd name="T2" fmla="*/ 99 w 249"/>
                <a:gd name="T3" fmla="*/ 171 h 572"/>
                <a:gd name="T4" fmla="*/ 0 w 249"/>
                <a:gd name="T5" fmla="*/ 105 h 572"/>
                <a:gd name="T6" fmla="*/ 162 w 249"/>
                <a:gd name="T7" fmla="*/ 26 h 572"/>
                <a:gd name="T8" fmla="*/ 416 w 249"/>
                <a:gd name="T9" fmla="*/ 0 h 572"/>
                <a:gd name="T10" fmla="*/ 885 w 249"/>
                <a:gd name="T11" fmla="*/ 0 h 572"/>
                <a:gd name="T12" fmla="*/ 1422 w 249"/>
                <a:gd name="T13" fmla="*/ 93 h 572"/>
                <a:gd name="T14" fmla="*/ 1955 w 249"/>
                <a:gd name="T15" fmla="*/ 242 h 572"/>
                <a:gd name="T16" fmla="*/ 2846 w 249"/>
                <a:gd name="T17" fmla="*/ 550 h 572"/>
                <a:gd name="T18" fmla="*/ 3427 w 249"/>
                <a:gd name="T19" fmla="*/ 806 h 572"/>
                <a:gd name="T20" fmla="*/ 3688 w 249"/>
                <a:gd name="T21" fmla="*/ 1005 h 572"/>
                <a:gd name="T22" fmla="*/ 3642 w 249"/>
                <a:gd name="T23" fmla="*/ 1112 h 572"/>
                <a:gd name="T24" fmla="*/ 3329 w 249"/>
                <a:gd name="T25" fmla="*/ 1260 h 572"/>
                <a:gd name="T26" fmla="*/ 2679 w 249"/>
                <a:gd name="T27" fmla="*/ 1363 h 572"/>
                <a:gd name="T28" fmla="*/ 1630 w 249"/>
                <a:gd name="T29" fmla="*/ 1459 h 572"/>
                <a:gd name="T30" fmla="*/ 1111 w 249"/>
                <a:gd name="T31" fmla="*/ 1554 h 572"/>
                <a:gd name="T32" fmla="*/ 885 w 249"/>
                <a:gd name="T33" fmla="*/ 1630 h 572"/>
                <a:gd name="T34" fmla="*/ 1007 w 249"/>
                <a:gd name="T35" fmla="*/ 1714 h 572"/>
                <a:gd name="T36" fmla="*/ 1584 w 249"/>
                <a:gd name="T37" fmla="*/ 1793 h 572"/>
                <a:gd name="T38" fmla="*/ 2073 w 249"/>
                <a:gd name="T39" fmla="*/ 1956 h 572"/>
                <a:gd name="T40" fmla="*/ 2266 w 249"/>
                <a:gd name="T41" fmla="*/ 2117 h 572"/>
                <a:gd name="T42" fmla="*/ 2210 w 249"/>
                <a:gd name="T43" fmla="*/ 2196 h 572"/>
                <a:gd name="T44" fmla="*/ 1730 w 249"/>
                <a:gd name="T45" fmla="*/ 2247 h 572"/>
                <a:gd name="T46" fmla="*/ 1584 w 249"/>
                <a:gd name="T47" fmla="*/ 2247 h 572"/>
                <a:gd name="T48" fmla="*/ 1359 w 249"/>
                <a:gd name="T49" fmla="*/ 2104 h 572"/>
                <a:gd name="T50" fmla="*/ 1263 w 249"/>
                <a:gd name="T51" fmla="*/ 1941 h 572"/>
                <a:gd name="T52" fmla="*/ 949 w 249"/>
                <a:gd name="T53" fmla="*/ 1822 h 572"/>
                <a:gd name="T54" fmla="*/ 471 w 249"/>
                <a:gd name="T55" fmla="*/ 1755 h 572"/>
                <a:gd name="T56" fmla="*/ 308 w 249"/>
                <a:gd name="T57" fmla="*/ 1678 h 572"/>
                <a:gd name="T58" fmla="*/ 374 w 249"/>
                <a:gd name="T59" fmla="*/ 1593 h 572"/>
                <a:gd name="T60" fmla="*/ 793 w 249"/>
                <a:gd name="T61" fmla="*/ 1459 h 572"/>
                <a:gd name="T62" fmla="*/ 1584 w 249"/>
                <a:gd name="T63" fmla="*/ 1380 h 572"/>
                <a:gd name="T64" fmla="*/ 2333 w 249"/>
                <a:gd name="T65" fmla="*/ 1260 h 572"/>
                <a:gd name="T66" fmla="*/ 2897 w 249"/>
                <a:gd name="T67" fmla="*/ 1125 h 572"/>
                <a:gd name="T68" fmla="*/ 3110 w 249"/>
                <a:gd name="T69" fmla="*/ 989 h 572"/>
                <a:gd name="T70" fmla="*/ 3058 w 249"/>
                <a:gd name="T71" fmla="*/ 938 h 572"/>
                <a:gd name="T72" fmla="*/ 2800 w 249"/>
                <a:gd name="T73" fmla="*/ 817 h 572"/>
                <a:gd name="T74" fmla="*/ 2333 w 249"/>
                <a:gd name="T75" fmla="*/ 640 h 572"/>
                <a:gd name="T76" fmla="*/ 1793 w 249"/>
                <a:gd name="T77" fmla="*/ 534 h 572"/>
                <a:gd name="T78" fmla="*/ 1221 w 249"/>
                <a:gd name="T79" fmla="*/ 415 h 572"/>
                <a:gd name="T80" fmla="*/ 793 w 249"/>
                <a:gd name="T81" fmla="*/ 349 h 572"/>
                <a:gd name="T82" fmla="*/ 374 w 249"/>
                <a:gd name="T83" fmla="*/ 256 h 5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49"/>
                <a:gd name="T127" fmla="*/ 0 h 572"/>
                <a:gd name="T128" fmla="*/ 249 w 249"/>
                <a:gd name="T129" fmla="*/ 572 h 57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49" h="572">
                  <a:moveTo>
                    <a:pt x="25" y="65"/>
                  </a:moveTo>
                  <a:lnTo>
                    <a:pt x="7" y="44"/>
                  </a:lnTo>
                  <a:lnTo>
                    <a:pt x="0" y="27"/>
                  </a:lnTo>
                  <a:lnTo>
                    <a:pt x="11" y="7"/>
                  </a:lnTo>
                  <a:lnTo>
                    <a:pt x="28" y="0"/>
                  </a:lnTo>
                  <a:lnTo>
                    <a:pt x="60" y="0"/>
                  </a:lnTo>
                  <a:lnTo>
                    <a:pt x="96" y="24"/>
                  </a:lnTo>
                  <a:lnTo>
                    <a:pt x="132" y="61"/>
                  </a:lnTo>
                  <a:lnTo>
                    <a:pt x="192" y="140"/>
                  </a:lnTo>
                  <a:lnTo>
                    <a:pt x="231" y="204"/>
                  </a:lnTo>
                  <a:lnTo>
                    <a:pt x="249" y="255"/>
                  </a:lnTo>
                  <a:lnTo>
                    <a:pt x="245" y="283"/>
                  </a:lnTo>
                  <a:lnTo>
                    <a:pt x="224" y="320"/>
                  </a:lnTo>
                  <a:lnTo>
                    <a:pt x="181" y="347"/>
                  </a:lnTo>
                  <a:lnTo>
                    <a:pt x="110" y="371"/>
                  </a:lnTo>
                  <a:lnTo>
                    <a:pt x="75" y="395"/>
                  </a:lnTo>
                  <a:lnTo>
                    <a:pt x="60" y="415"/>
                  </a:lnTo>
                  <a:lnTo>
                    <a:pt x="68" y="436"/>
                  </a:lnTo>
                  <a:lnTo>
                    <a:pt x="107" y="456"/>
                  </a:lnTo>
                  <a:lnTo>
                    <a:pt x="139" y="497"/>
                  </a:lnTo>
                  <a:lnTo>
                    <a:pt x="153" y="538"/>
                  </a:lnTo>
                  <a:lnTo>
                    <a:pt x="149" y="558"/>
                  </a:lnTo>
                  <a:lnTo>
                    <a:pt x="117" y="572"/>
                  </a:lnTo>
                  <a:lnTo>
                    <a:pt x="107" y="572"/>
                  </a:lnTo>
                  <a:lnTo>
                    <a:pt x="92" y="535"/>
                  </a:lnTo>
                  <a:lnTo>
                    <a:pt x="85" y="494"/>
                  </a:lnTo>
                  <a:lnTo>
                    <a:pt x="64" y="463"/>
                  </a:lnTo>
                  <a:lnTo>
                    <a:pt x="32" y="446"/>
                  </a:lnTo>
                  <a:lnTo>
                    <a:pt x="21" y="426"/>
                  </a:lnTo>
                  <a:lnTo>
                    <a:pt x="25" y="405"/>
                  </a:lnTo>
                  <a:lnTo>
                    <a:pt x="53" y="371"/>
                  </a:lnTo>
                  <a:lnTo>
                    <a:pt x="107" y="351"/>
                  </a:lnTo>
                  <a:lnTo>
                    <a:pt x="157" y="320"/>
                  </a:lnTo>
                  <a:lnTo>
                    <a:pt x="196" y="286"/>
                  </a:lnTo>
                  <a:lnTo>
                    <a:pt x="210" y="252"/>
                  </a:lnTo>
                  <a:lnTo>
                    <a:pt x="206" y="238"/>
                  </a:lnTo>
                  <a:lnTo>
                    <a:pt x="189" y="208"/>
                  </a:lnTo>
                  <a:lnTo>
                    <a:pt x="157" y="163"/>
                  </a:lnTo>
                  <a:lnTo>
                    <a:pt x="121" y="136"/>
                  </a:lnTo>
                  <a:lnTo>
                    <a:pt x="82" y="106"/>
                  </a:lnTo>
                  <a:lnTo>
                    <a:pt x="53" y="89"/>
                  </a:lnTo>
                  <a:lnTo>
                    <a:pt x="25" y="6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6252" name="AutoShape 28"/>
          <p:cNvSpPr>
            <a:spLocks noChangeArrowheads="1"/>
          </p:cNvSpPr>
          <p:nvPr/>
        </p:nvSpPr>
        <p:spPr bwMode="auto">
          <a:xfrm>
            <a:off x="2743200" y="2362200"/>
            <a:ext cx="4740275" cy="3429000"/>
          </a:xfrm>
          <a:prstGeom prst="wedgeRectCallout">
            <a:avLst>
              <a:gd name="adj1" fmla="val -72440"/>
              <a:gd name="adj2" fmla="val -29505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CC00FF"/>
              </a:solidFill>
            </a:endParaRPr>
          </a:p>
        </p:txBody>
      </p:sp>
      <p:sp>
        <p:nvSpPr>
          <p:cNvPr id="436253" name="Text Box 29"/>
          <p:cNvSpPr txBox="1">
            <a:spLocks noChangeArrowheads="1"/>
          </p:cNvSpPr>
          <p:nvPr/>
        </p:nvSpPr>
        <p:spPr bwMode="auto">
          <a:xfrm>
            <a:off x="3276600" y="2438400"/>
            <a:ext cx="480060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i="0" dirty="0"/>
              <a:t>To keep the flow going</a:t>
            </a:r>
          </a:p>
          <a:p>
            <a:pPr>
              <a:buFontTx/>
              <a:buChar char="•"/>
              <a:defRPr/>
            </a:pPr>
            <a:r>
              <a:rPr lang="en-US" sz="2800" i="0" dirty="0"/>
              <a:t>Wiggly hand: </a:t>
            </a:r>
            <a:br>
              <a:rPr lang="en-US" sz="2800" i="0" dirty="0"/>
            </a:br>
            <a:r>
              <a:rPr lang="en-US" sz="2800" i="0" dirty="0"/>
              <a:t>    </a:t>
            </a:r>
            <a:r>
              <a:rPr lang="en-US" i="0" dirty="0"/>
              <a:t>relevant to current slide.</a:t>
            </a:r>
            <a:endParaRPr lang="en-US" i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en-US" sz="2800" i="0" dirty="0"/>
              <a:t>Stationary hand:</a:t>
            </a:r>
            <a:br>
              <a:rPr lang="en-US" sz="2800" i="0" dirty="0"/>
            </a:br>
            <a:r>
              <a:rPr lang="en-US" sz="2800" i="0" dirty="0"/>
              <a:t>   </a:t>
            </a:r>
            <a:r>
              <a:rPr lang="en-US" i="0" dirty="0"/>
              <a:t>question about past material.</a:t>
            </a:r>
          </a:p>
          <a:p>
            <a:pPr>
              <a:buFontTx/>
              <a:buChar char="•"/>
              <a:defRPr/>
            </a:pPr>
            <a:r>
              <a:rPr lang="en-US" i="0" dirty="0"/>
              <a:t>Avoid getting off topic.</a:t>
            </a:r>
          </a:p>
        </p:txBody>
      </p:sp>
      <p:sp>
        <p:nvSpPr>
          <p:cNvPr id="20488" name="Rectangle 30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i="0">
                <a:solidFill>
                  <a:schemeClr val="tx2"/>
                </a:solidFill>
              </a:rPr>
              <a:t>Together</a:t>
            </a:r>
            <a:endParaRPr lang="en-CA" altLang="en-US" sz="4400" b="1" i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6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6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6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6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6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6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6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6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6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6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36252" grpId="0" animBg="1"/>
      <p:bldP spid="43625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AutoShape 2"/>
          <p:cNvSpPr>
            <a:spLocks noChangeArrowheads="1"/>
          </p:cNvSpPr>
          <p:nvPr/>
        </p:nvSpPr>
        <p:spPr bwMode="auto">
          <a:xfrm>
            <a:off x="2743200" y="2362200"/>
            <a:ext cx="5029200" cy="1066800"/>
          </a:xfrm>
          <a:prstGeom prst="wedgeRectCallout">
            <a:avLst>
              <a:gd name="adj1" fmla="val -70741"/>
              <a:gd name="adj2" fmla="val 4167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CC00FF"/>
              </a:solidFill>
            </a:endParaRPr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2590800" y="1219200"/>
            <a:ext cx="4267200" cy="1066800"/>
          </a:xfrm>
          <a:prstGeom prst="wedgeRoundRectCallout">
            <a:avLst>
              <a:gd name="adj1" fmla="val -70463"/>
              <a:gd name="adj2" fmla="val 97917"/>
              <a:gd name="adj3" fmla="val 1666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i="0"/>
              <a:t>When I ask a question </a:t>
            </a:r>
            <a:br>
              <a:rPr lang="en-US" altLang="en-US" i="0"/>
            </a:br>
            <a:r>
              <a:rPr lang="en-US" altLang="en-US" i="0"/>
              <a:t>to the class.</a:t>
            </a:r>
          </a:p>
        </p:txBody>
      </p:sp>
      <p:sp>
        <p:nvSpPr>
          <p:cNvPr id="440325" name="Text Box 5"/>
          <p:cNvSpPr txBox="1">
            <a:spLocks noChangeArrowheads="1"/>
          </p:cNvSpPr>
          <p:nvPr/>
        </p:nvSpPr>
        <p:spPr bwMode="auto">
          <a:xfrm>
            <a:off x="2819400" y="2438400"/>
            <a:ext cx="5029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i="0"/>
              <a:t>Please don’t shout out answers. </a:t>
            </a:r>
            <a:br>
              <a:rPr lang="en-US" altLang="en-US" sz="2800" i="0"/>
            </a:br>
            <a:r>
              <a:rPr lang="en-US" altLang="en-US" sz="2800" i="0"/>
              <a:t>So others can think.</a:t>
            </a:r>
          </a:p>
        </p:txBody>
      </p:sp>
      <p:grpSp>
        <p:nvGrpSpPr>
          <p:cNvPr id="21509" name="Group 6"/>
          <p:cNvGrpSpPr>
            <a:grpSpLocks/>
          </p:cNvGrpSpPr>
          <p:nvPr/>
        </p:nvGrpSpPr>
        <p:grpSpPr bwMode="auto">
          <a:xfrm>
            <a:off x="0" y="2362200"/>
            <a:ext cx="2584450" cy="3155950"/>
            <a:chOff x="2065" y="1551"/>
            <a:chExt cx="1628" cy="1988"/>
          </a:xfrm>
        </p:grpSpPr>
        <p:sp>
          <p:nvSpPr>
            <p:cNvPr id="21511" name="Freeform 7"/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2" name="Freeform 8"/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3" name="Freeform 9"/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4" name="Freeform 10"/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5" name="Freeform 11"/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6" name="Freeform 12"/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7" name="Freeform 13"/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8" name="Freeform 14"/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9" name="Freeform 15"/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0" name="Freeform 16"/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1" name="Freeform 17"/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2" name="Freeform 18"/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3" name="Freeform 19"/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4" name="Freeform 20"/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5" name="Freeform 21"/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6" name="Freeform 22"/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7" name="Freeform 23"/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10" name="Rectangle 24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i="0">
                <a:solidFill>
                  <a:schemeClr val="tx2"/>
                </a:solidFill>
              </a:rPr>
              <a:t>Together</a:t>
            </a:r>
            <a:endParaRPr lang="en-CA" altLang="en-US" sz="4400" b="1" i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2" grpId="0" animBg="1"/>
      <p:bldP spid="44032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AutoShape 2"/>
          <p:cNvSpPr>
            <a:spLocks noChangeArrowheads="1"/>
          </p:cNvSpPr>
          <p:nvPr/>
        </p:nvSpPr>
        <p:spPr bwMode="auto">
          <a:xfrm>
            <a:off x="2743200" y="3505200"/>
            <a:ext cx="4953000" cy="2057400"/>
          </a:xfrm>
          <a:prstGeom prst="wedgeRectCallout">
            <a:avLst>
              <a:gd name="adj1" fmla="val -70741"/>
              <a:gd name="adj2" fmla="val 6671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CC00FF"/>
              </a:solidFill>
            </a:endParaRPr>
          </a:p>
        </p:txBody>
      </p:sp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2590800" y="1219200"/>
            <a:ext cx="4267200" cy="1752600"/>
          </a:xfrm>
          <a:prstGeom prst="wedgeRoundRectCallout">
            <a:avLst>
              <a:gd name="adj1" fmla="val -70463"/>
              <a:gd name="adj2" fmla="val 97917"/>
              <a:gd name="adj3" fmla="val 1666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i="0"/>
              <a:t>In every class,</a:t>
            </a:r>
            <a:br>
              <a:rPr lang="en-US" altLang="en-US" i="0"/>
            </a:br>
            <a:r>
              <a:rPr lang="en-US" altLang="en-US" i="0"/>
              <a:t>there is one student</a:t>
            </a:r>
            <a:br>
              <a:rPr lang="en-US" altLang="en-US" i="0"/>
            </a:br>
            <a:r>
              <a:rPr lang="en-US" altLang="en-US" i="0"/>
              <a:t>I don’t like.</a:t>
            </a:r>
          </a:p>
        </p:txBody>
      </p:sp>
      <p:sp>
        <p:nvSpPr>
          <p:cNvPr id="440325" name="Text Box 5"/>
          <p:cNvSpPr txBox="1">
            <a:spLocks noChangeArrowheads="1"/>
          </p:cNvSpPr>
          <p:nvPr/>
        </p:nvSpPr>
        <p:spPr bwMode="auto">
          <a:xfrm>
            <a:off x="2819400" y="3549650"/>
            <a:ext cx="502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i="0"/>
              <a:t>The key when talking in class is</a:t>
            </a:r>
          </a:p>
        </p:txBody>
      </p:sp>
      <p:grpSp>
        <p:nvGrpSpPr>
          <p:cNvPr id="22533" name="Group 6"/>
          <p:cNvGrpSpPr>
            <a:grpSpLocks/>
          </p:cNvGrpSpPr>
          <p:nvPr/>
        </p:nvGrpSpPr>
        <p:grpSpPr bwMode="auto">
          <a:xfrm>
            <a:off x="0" y="2362200"/>
            <a:ext cx="2584450" cy="3155950"/>
            <a:chOff x="2065" y="1551"/>
            <a:chExt cx="1628" cy="1988"/>
          </a:xfrm>
        </p:grpSpPr>
        <p:sp>
          <p:nvSpPr>
            <p:cNvPr id="22536" name="Freeform 7"/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7" name="Freeform 8"/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8" name="Freeform 9"/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9" name="Freeform 10"/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0" name="Freeform 11"/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1" name="Freeform 12"/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2" name="Freeform 13"/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3" name="Freeform 14"/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4" name="Freeform 15"/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5" name="Freeform 16"/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6" name="Freeform 17"/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7" name="Freeform 18"/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8" name="Freeform 19"/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9" name="Freeform 20"/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0" name="Freeform 21"/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1" name="Freeform 22"/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2" name="Freeform 23"/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34" name="Rectangle 24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i="0">
                <a:solidFill>
                  <a:schemeClr val="tx2"/>
                </a:solidFill>
              </a:rPr>
              <a:t>Together</a:t>
            </a:r>
            <a:endParaRPr lang="en-CA" altLang="en-US" sz="4400" b="1" i="0">
              <a:solidFill>
                <a:schemeClr val="tx2"/>
              </a:solidFill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2819400" y="4048125"/>
            <a:ext cx="50292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i="0"/>
              <a:t>Are you trying to </a:t>
            </a:r>
            <a:br>
              <a:rPr lang="en-US" altLang="en-US" sz="2800" i="0"/>
            </a:br>
            <a:r>
              <a:rPr lang="en-US" altLang="en-US" sz="2800" i="0"/>
              <a:t>help me and the class</a:t>
            </a:r>
            <a:br>
              <a:rPr lang="en-US" altLang="en-US" sz="2800" i="0"/>
            </a:br>
            <a:r>
              <a:rPr lang="en-US" altLang="en-US" sz="2800" i="0"/>
              <a:t>or win some compitition?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2" grpId="0" animBg="1"/>
      <p:bldP spid="440325" grpId="0" build="p"/>
      <p:bldP spid="2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Text Box 2"/>
          <p:cNvSpPr txBox="1">
            <a:spLocks noChangeArrowheads="1"/>
          </p:cNvSpPr>
          <p:nvPr/>
        </p:nvSpPr>
        <p:spPr bwMode="auto">
          <a:xfrm>
            <a:off x="304800" y="2205038"/>
            <a:ext cx="8104188" cy="350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i="0"/>
              <a:t>Winter 06, the average of one section was much higher </a:t>
            </a:r>
            <a:br>
              <a:rPr lang="en-US" altLang="en-US" sz="2800" i="0"/>
            </a:br>
            <a:r>
              <a:rPr lang="en-US" altLang="en-US" sz="2800" i="0"/>
              <a:t>  than the average of the other.</a:t>
            </a:r>
            <a:br>
              <a:rPr lang="en-US" altLang="en-US" sz="2800" i="0"/>
            </a:br>
            <a:r>
              <a:rPr lang="en-US" altLang="en-US" sz="2800" i="0"/>
              <a:t>  (I taught them both)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i="0"/>
              <a:t>My theory was that it was because a student,</a:t>
            </a:r>
            <a:br>
              <a:rPr lang="en-US" altLang="en-US" sz="2800" i="0"/>
            </a:br>
            <a:r>
              <a:rPr lang="en-US" altLang="en-US" sz="2800" i="0"/>
              <a:t> Gertruda, constantly asked great questions </a:t>
            </a:r>
            <a:br>
              <a:rPr lang="en-US" altLang="en-US" sz="2800" i="0"/>
            </a:br>
            <a:r>
              <a:rPr lang="en-US" altLang="en-US" sz="2800" i="0"/>
              <a:t>  and everyone learned from them.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i="0"/>
              <a:t>Ask questions for everyone’s sake.</a:t>
            </a:r>
          </a:p>
        </p:txBody>
      </p:sp>
      <p:pic>
        <p:nvPicPr>
          <p:cNvPr id="444419" name="Picture 3" descr="p2006_0512_215252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0400" y="2743200"/>
            <a:ext cx="1931988" cy="2819400"/>
          </a:xfrm>
          <a:noFill/>
        </p:spPr>
      </p:pic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2590800" y="1219200"/>
            <a:ext cx="4267200" cy="762000"/>
          </a:xfrm>
          <a:prstGeom prst="wedgeRoundRectCallout">
            <a:avLst>
              <a:gd name="adj1" fmla="val -44009"/>
              <a:gd name="adj2" fmla="val 25833"/>
              <a:gd name="adj3" fmla="val 1666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i="0"/>
              <a:t>Please ask questions!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i="0">
                <a:solidFill>
                  <a:schemeClr val="tx2"/>
                </a:solidFill>
              </a:rPr>
              <a:t>Together</a:t>
            </a:r>
            <a:endParaRPr lang="en-CA" altLang="en-US" sz="4400" b="1" i="0">
              <a:solidFill>
                <a:schemeClr val="tx2"/>
              </a:solidFill>
            </a:endParaRP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304800" y="6019800"/>
            <a:ext cx="5072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0"/>
              <a:t>10% of your mark is class participation!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4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4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4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4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4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4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4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4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B3D488A-6E5A-E40E-5906-3253A0D17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787" y="26894"/>
            <a:ext cx="6448425" cy="885825"/>
          </a:xfrm>
          <a:prstGeom prst="rect">
            <a:avLst/>
          </a:prstGeom>
        </p:spPr>
      </p:pic>
      <p:pic>
        <p:nvPicPr>
          <p:cNvPr id="1026" name="Picture 2" descr="May be an image of 3 people">
            <a:extLst>
              <a:ext uri="{FF2B5EF4-FFF2-40B4-BE49-F238E27FC236}">
                <a16:creationId xmlns:a16="http://schemas.microsoft.com/office/drawing/2014/main" id="{253DB175-5B24-CD28-0799-8D1843750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8" t="20370" r="12222" b="2593"/>
          <a:stretch/>
        </p:blipFill>
        <p:spPr bwMode="auto">
          <a:xfrm>
            <a:off x="2590800" y="2819400"/>
            <a:ext cx="4114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04091AB-2833-B99E-1DFB-4BCCBD28E628}"/>
              </a:ext>
            </a:extLst>
          </p:cNvPr>
          <p:cNvGrpSpPr/>
          <p:nvPr/>
        </p:nvGrpSpPr>
        <p:grpSpPr>
          <a:xfrm>
            <a:off x="13447" y="1143000"/>
            <a:ext cx="9421905" cy="1609392"/>
            <a:chOff x="0" y="2624304"/>
            <a:chExt cx="9421905" cy="160939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F21AAF6-6B4C-4335-B933-44A0ECB0A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2624304"/>
              <a:ext cx="9144000" cy="1609392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7B6B04-F477-52FC-8A32-C77DB9B8CD4E}"/>
                </a:ext>
              </a:extLst>
            </p:cNvPr>
            <p:cNvSpPr/>
            <p:nvPr/>
          </p:nvSpPr>
          <p:spPr bwMode="auto">
            <a:xfrm>
              <a:off x="6983505" y="2631140"/>
              <a:ext cx="2438400" cy="7284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>
                <a:spcBef>
                  <a:spcPts val="0"/>
                </a:spcBef>
              </a:pPr>
              <a:endParaRPr lang="en-CA" sz="2800" i="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316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ChangeArrowheads="1"/>
          </p:cNvSpPr>
          <p:nvPr/>
        </p:nvSpPr>
        <p:spPr bwMode="auto">
          <a:xfrm>
            <a:off x="533400" y="1410285"/>
            <a:ext cx="81534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b="1" i="0" dirty="0"/>
              <a:t>What:</a:t>
            </a:r>
            <a:r>
              <a:rPr lang="en-US" altLang="en-US" i="0" dirty="0"/>
              <a:t> 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i="0" dirty="0"/>
              <a:t>Submit a photo on line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i="0" dirty="0"/>
              <a:t>Add a photo to your forum account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i="0" dirty="0"/>
              <a:t>If you would like a better rapport with your emails, </a:t>
            </a:r>
            <a:br>
              <a:rPr lang="en-US" altLang="en-US" i="0" dirty="0"/>
            </a:br>
            <a:r>
              <a:rPr lang="en-US" altLang="en-US" i="0" dirty="0"/>
              <a:t> please include a photo.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b="1" i="0" dirty="0"/>
              <a:t>Why:</a:t>
            </a:r>
            <a:endParaRPr lang="en-US" altLang="en-US" i="0" dirty="0"/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i="0" dirty="0"/>
              <a:t>I am very bad with names. (Sorry)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i="0" dirty="0"/>
              <a:t>Emails and tests are effectively anonymous.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i="0" dirty="0"/>
              <a:t>Needed for 10% participation mark. 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i="0" dirty="0"/>
              <a:t>You can see the class list.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b="1" i="0" dirty="0"/>
              <a:t>How: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i="0" dirty="0"/>
              <a:t>Submit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i="0" dirty="0"/>
              <a:t>          - cp photo.jpg Smith_John.jpg </a:t>
            </a:r>
            <a:endParaRPr lang="en-US" altLang="en-US" dirty="0"/>
          </a:p>
          <a:p>
            <a:pPr eaLnBrk="1" hangingPunct="1">
              <a:spcBef>
                <a:spcPct val="0"/>
              </a:spcBef>
            </a:pPr>
            <a:r>
              <a:rPr lang="en-US" altLang="en-US" i="0" dirty="0"/>
              <a:t>          - submit 2011A photos Smith_John.jpg </a:t>
            </a:r>
          </a:p>
        </p:txBody>
      </p:sp>
      <p:pic>
        <p:nvPicPr>
          <p:cNvPr id="24579" name="Picture 3" descr="je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38150"/>
            <a:ext cx="17811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Rectangle 5"/>
          <p:cNvSpPr>
            <a:spLocks noChangeArrowheads="1"/>
          </p:cNvSpPr>
          <p:nvPr/>
        </p:nvSpPr>
        <p:spPr bwMode="auto">
          <a:xfrm>
            <a:off x="685800" y="7016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i="0">
                <a:solidFill>
                  <a:srgbClr val="FF0000"/>
                </a:solidFill>
              </a:rPr>
              <a:t>Submit a Photo</a:t>
            </a:r>
            <a:endParaRPr lang="en-CA" altLang="en-US" sz="4400" b="1" i="0">
              <a:solidFill>
                <a:srgbClr val="FF0000"/>
              </a:solidFill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i="0">
                <a:solidFill>
                  <a:schemeClr val="tx2"/>
                </a:solidFill>
              </a:rPr>
              <a:t>Together</a:t>
            </a:r>
            <a:endParaRPr lang="en-CA" altLang="en-US" sz="4400" b="1" i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2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2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2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2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2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2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2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2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2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2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2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2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2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2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2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2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22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22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22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22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22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22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22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22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22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22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ChangeArrowheads="1"/>
          </p:cNvSpPr>
          <p:nvPr/>
        </p:nvSpPr>
        <p:spPr bwMode="auto">
          <a:xfrm>
            <a:off x="533400" y="1816100"/>
            <a:ext cx="81534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 i="0"/>
              <a:t>I communicate to you via the Forum. 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 i="0"/>
              <a:t>You are also encouraged to talk to each other this way. 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 i="0"/>
              <a:t>To be sure that you know when something has been posted, </a:t>
            </a:r>
            <a:br>
              <a:rPr lang="en-US" altLang="en-US" sz="2400" i="0"/>
            </a:br>
            <a:r>
              <a:rPr lang="en-US" altLang="en-US" sz="2400" i="0"/>
              <a:t>it is important to subscribe to the course forum. </a:t>
            </a:r>
          </a:p>
        </p:txBody>
      </p:sp>
      <p:sp>
        <p:nvSpPr>
          <p:cNvPr id="61443" name="Rectangle 5"/>
          <p:cNvSpPr>
            <a:spLocks noChangeArrowheads="1"/>
          </p:cNvSpPr>
          <p:nvPr/>
        </p:nvSpPr>
        <p:spPr bwMode="auto">
          <a:xfrm>
            <a:off x="685800" y="7016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i="0">
                <a:solidFill>
                  <a:srgbClr val="FF0000"/>
                </a:solidFill>
              </a:rPr>
              <a:t>Forum</a:t>
            </a:r>
            <a:endParaRPr lang="en-CA" altLang="en-US" sz="4400" b="1" i="0">
              <a:solidFill>
                <a:srgbClr val="FF0000"/>
              </a:solidFill>
            </a:endParaRPr>
          </a:p>
        </p:txBody>
      </p:sp>
      <p:pic>
        <p:nvPicPr>
          <p:cNvPr id="184326" name="Picture 6" descr="subscribe_for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3663950"/>
            <a:ext cx="371475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27" name="Rectangle 7"/>
          <p:cNvSpPr>
            <a:spLocks noChangeArrowheads="1"/>
          </p:cNvSpPr>
          <p:nvPr/>
        </p:nvSpPr>
        <p:spPr bwMode="auto">
          <a:xfrm>
            <a:off x="2438400" y="5959475"/>
            <a:ext cx="52816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 i="0"/>
              <a:t>Be sure to subscribe to the course forum </a:t>
            </a:r>
            <a:br>
              <a:rPr lang="en-US" altLang="en-US" sz="2400" i="0"/>
            </a:br>
            <a:r>
              <a:rPr lang="en-US" altLang="en-US" sz="2400" i="0"/>
              <a:t> and not just to one of  its topics</a:t>
            </a:r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i="0">
                <a:solidFill>
                  <a:schemeClr val="tx2"/>
                </a:solidFill>
              </a:rPr>
              <a:t>Together</a:t>
            </a:r>
            <a:endParaRPr lang="en-CA" altLang="en-US" sz="4400" b="1" i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/>
      <p:bldP spid="61443" grpId="0"/>
      <p:bldP spid="1843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24A5E3D-DA02-4E0C-832A-6DA409B69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29" y="824948"/>
            <a:ext cx="7686675" cy="5514975"/>
          </a:xfrm>
          <a:prstGeom prst="rect">
            <a:avLst/>
          </a:prstGeom>
        </p:spPr>
      </p:pic>
      <p:sp>
        <p:nvSpPr>
          <p:cNvPr id="156678" name="Rectangle 6"/>
          <p:cNvSpPr>
            <a:spLocks noChangeArrowheads="1"/>
          </p:cNvSpPr>
          <p:nvPr/>
        </p:nvSpPr>
        <p:spPr bwMode="auto">
          <a:xfrm>
            <a:off x="1119188" y="6248400"/>
            <a:ext cx="60757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0" dirty="0"/>
              <a:t>www.cse.yorku.ca\~jeff\courses\02001\syllabus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9EF7136-CAAE-41EA-A462-42FA2EF9F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CA" altLang="en-US" i="0" kern="0"/>
              <a:t>Topics Covered.</a:t>
            </a:r>
            <a:endParaRPr lang="en-CA" altLang="en-US" i="0" kern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116507-C274-43C4-9DE2-7B925ECF2C80}"/>
              </a:ext>
            </a:extLst>
          </p:cNvPr>
          <p:cNvSpPr/>
          <p:nvPr/>
        </p:nvSpPr>
        <p:spPr bwMode="auto">
          <a:xfrm>
            <a:off x="838200" y="2057400"/>
            <a:ext cx="1676400" cy="383411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B6AF11-4083-47AF-8670-2FE716D9E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831" y="1598381"/>
            <a:ext cx="525117" cy="26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74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ChangeArrowheads="1"/>
          </p:cNvSpPr>
          <p:nvPr/>
        </p:nvSpPr>
        <p:spPr bwMode="auto">
          <a:xfrm>
            <a:off x="1219200" y="4648200"/>
            <a:ext cx="7499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CA" altLang="en-US" sz="2400" i="0" dirty="0"/>
              <a:t>Steps, Assignments, Practice Tests, Unit Tests, Exam	</a:t>
            </a:r>
          </a:p>
        </p:txBody>
      </p:sp>
      <p:grpSp>
        <p:nvGrpSpPr>
          <p:cNvPr id="154638" name="Group 14"/>
          <p:cNvGrpSpPr>
            <a:grpSpLocks/>
          </p:cNvGrpSpPr>
          <p:nvPr/>
        </p:nvGrpSpPr>
        <p:grpSpPr bwMode="auto">
          <a:xfrm>
            <a:off x="6105525" y="1295400"/>
            <a:ext cx="2428875" cy="2957513"/>
            <a:chOff x="3846" y="816"/>
            <a:chExt cx="1530" cy="1863"/>
          </a:xfrm>
        </p:grpSpPr>
        <p:pic>
          <p:nvPicPr>
            <p:cNvPr id="3084" name="Picture 5" descr="Captur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6" y="816"/>
              <a:ext cx="1530" cy="1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5" name="Rectangle 7"/>
            <p:cNvSpPr>
              <a:spLocks noChangeArrowheads="1"/>
            </p:cNvSpPr>
            <p:nvPr/>
          </p:nvSpPr>
          <p:spPr bwMode="auto">
            <a:xfrm>
              <a:off x="4151" y="1962"/>
              <a:ext cx="972" cy="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CA" altLang="en-US" sz="2400" i="0"/>
                <a:t>Slides</a:t>
              </a:r>
              <a:br>
                <a:rPr lang="en-CA" altLang="en-US" sz="2400" i="0"/>
              </a:br>
              <a:r>
                <a:rPr lang="en-CA" altLang="en-US" sz="2400" i="0"/>
                <a:t>Videos </a:t>
              </a:r>
              <a:br>
                <a:rPr lang="en-CA" altLang="en-US" sz="2400" i="0"/>
              </a:br>
              <a:r>
                <a:rPr lang="en-CA" altLang="en-US" sz="2000" i="0"/>
                <a:t>(Remind me)</a:t>
              </a:r>
              <a:endParaRPr lang="en-US" altLang="en-US" sz="2000" i="0"/>
            </a:p>
          </p:txBody>
        </p:sp>
      </p:grpSp>
      <p:sp>
        <p:nvSpPr>
          <p:cNvPr id="154633" name="Rectangle 9"/>
          <p:cNvSpPr>
            <a:spLocks noChangeArrowheads="1"/>
          </p:cNvSpPr>
          <p:nvPr/>
        </p:nvSpPr>
        <p:spPr bwMode="auto">
          <a:xfrm>
            <a:off x="1441450" y="5334000"/>
            <a:ext cx="633095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2400" i="0"/>
              <a:t>Extra Text: Cormen, Leiserson, Rivest, and Stein  </a:t>
            </a:r>
            <a:br>
              <a:rPr lang="en-CA" altLang="en-US" sz="2400" i="0"/>
            </a:br>
            <a:r>
              <a:rPr lang="en-CA" altLang="en-US" sz="2400" i="0"/>
              <a:t>   </a:t>
            </a:r>
            <a:r>
              <a:rPr lang="en-CA" altLang="en-US" sz="2400" u="sng"/>
              <a:t>"Introductin to Algorithms"</a:t>
            </a:r>
            <a:r>
              <a:rPr lang="en-CA" altLang="en-US" sz="2400"/>
              <a:t>,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2400" i="0"/>
              <a:t>Good to have, but not needed for this  course.</a:t>
            </a:r>
            <a:endParaRPr lang="en-US" altLang="en-US" sz="2400" i="0"/>
          </a:p>
        </p:txBody>
      </p:sp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685800" y="-76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i="0">
                <a:solidFill>
                  <a:schemeClr val="tx2"/>
                </a:solidFill>
              </a:rPr>
              <a:t>Course Material</a:t>
            </a:r>
            <a:endParaRPr lang="en-CA" altLang="en-US" sz="4400" b="1" i="0">
              <a:solidFill>
                <a:schemeClr val="tx2"/>
              </a:solidFill>
            </a:endParaRPr>
          </a:p>
        </p:txBody>
      </p:sp>
      <p:grpSp>
        <p:nvGrpSpPr>
          <p:cNvPr id="15" name="Group 11"/>
          <p:cNvGrpSpPr>
            <a:grpSpLocks/>
          </p:cNvGrpSpPr>
          <p:nvPr/>
        </p:nvGrpSpPr>
        <p:grpSpPr bwMode="auto">
          <a:xfrm>
            <a:off x="3463925" y="728663"/>
            <a:ext cx="2160588" cy="3657600"/>
            <a:chOff x="415" y="480"/>
            <a:chExt cx="1361" cy="2304"/>
          </a:xfrm>
        </p:grpSpPr>
        <p:pic>
          <p:nvPicPr>
            <p:cNvPr id="308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480"/>
              <a:ext cx="1361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3" name="Rectangle 8"/>
            <p:cNvSpPr>
              <a:spLocks noChangeArrowheads="1"/>
            </p:cNvSpPr>
            <p:nvPr/>
          </p:nvSpPr>
          <p:spPr bwMode="auto">
            <a:xfrm>
              <a:off x="768" y="2496"/>
              <a:ext cx="4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CA" altLang="en-US" sz="2400" i="0"/>
                <a:t>Text</a:t>
              </a:r>
              <a:endParaRPr lang="en-US" altLang="en-US" sz="2400" i="0"/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20688" y="812800"/>
            <a:ext cx="2400300" cy="3606800"/>
            <a:chOff x="420914" y="813332"/>
            <a:chExt cx="2400300" cy="3606268"/>
          </a:xfrm>
        </p:grpSpPr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1219200" y="3962400"/>
              <a:ext cx="74136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CA" altLang="en-US" sz="2400" i="0"/>
                <a:t>Text</a:t>
              </a:r>
              <a:endParaRPr lang="en-US" altLang="en-US" sz="2400" i="0"/>
            </a:p>
          </p:txBody>
        </p:sp>
        <p:pic>
          <p:nvPicPr>
            <p:cNvPr id="3081" name="Picture 15" descr="Data Structures and Algorithms in Java 6/e (EHEP002900) cover imag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914" y="813332"/>
              <a:ext cx="2400300" cy="3104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 autoUpdateAnimBg="0"/>
      <p:bldP spid="154633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4AF225-A9BA-4744-BEE6-883385ACD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762000"/>
            <a:ext cx="8812491" cy="5410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C9872FD-03BD-4DA1-95D1-658E65DEE049}"/>
              </a:ext>
            </a:extLst>
          </p:cNvPr>
          <p:cNvSpPr/>
          <p:nvPr/>
        </p:nvSpPr>
        <p:spPr bwMode="auto">
          <a:xfrm>
            <a:off x="1371600" y="1143000"/>
            <a:ext cx="2895600" cy="4876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6D14817C-1783-4B4A-8EDC-34FDE29DC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CA" altLang="en-US" i="0" kern="0"/>
              <a:t>Topics Covered.</a:t>
            </a:r>
            <a:endParaRPr lang="en-CA" altLang="en-US" i="0" kern="0" dirty="0"/>
          </a:p>
        </p:txBody>
      </p:sp>
    </p:spTree>
    <p:extLst>
      <p:ext uri="{BB962C8B-B14F-4D97-AF65-F5344CB8AC3E}">
        <p14:creationId xmlns:p14="http://schemas.microsoft.com/office/powerpoint/2010/main" val="41367699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Andy Mirzaian">
            <a:extLst>
              <a:ext uri="{FF2B5EF4-FFF2-40B4-BE49-F238E27FC236}">
                <a16:creationId xmlns:a16="http://schemas.microsoft.com/office/drawing/2014/main" id="{FCC08ADF-6411-454B-AAB1-31F9A0170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073675"/>
            <a:ext cx="2223693" cy="296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B60C422-3CD4-4159-9FE2-BCBAED4A92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073675"/>
            <a:ext cx="5362114" cy="2999021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33FCDCCA-94E5-4B41-BE44-3549D7BCA2A7}"/>
              </a:ext>
            </a:extLst>
          </p:cNvPr>
          <p:cNvSpPr txBox="1">
            <a:spLocks/>
          </p:cNvSpPr>
          <p:nvPr/>
        </p:nvSpPr>
        <p:spPr bwMode="auto">
          <a:xfrm>
            <a:off x="336136" y="162340"/>
            <a:ext cx="861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i="0" dirty="0">
                <a:solidFill>
                  <a:schemeClr val="tx2"/>
                </a:solidFill>
              </a:rPr>
              <a:t>Java Primer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F28C261-DBA7-47C3-A54F-BBA5A20C6A17}"/>
              </a:ext>
            </a:extLst>
          </p:cNvPr>
          <p:cNvSpPr txBox="1">
            <a:spLocks/>
          </p:cNvSpPr>
          <p:nvPr/>
        </p:nvSpPr>
        <p:spPr bwMode="auto">
          <a:xfrm>
            <a:off x="646044" y="4038600"/>
            <a:ext cx="7772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800" i="0" kern="0" dirty="0"/>
              <a:t>Slides copied directly from Andy</a:t>
            </a:r>
            <a:br>
              <a:rPr lang="en-US" sz="2800" i="0" kern="0" dirty="0"/>
            </a:br>
            <a:r>
              <a:rPr lang="en-US" sz="2000" i="0" kern="0" dirty="0"/>
              <a:t>(And not covered by Jeff) </a:t>
            </a:r>
            <a:endParaRPr lang="en-US" sz="2800" i="0" kern="0" dirty="0"/>
          </a:p>
          <a:p>
            <a:pPr fontAlgn="auto">
              <a:spcAft>
                <a:spcPts val="0"/>
              </a:spcAft>
            </a:pPr>
            <a:r>
              <a:rPr lang="en-US" sz="2800" i="0" kern="0" dirty="0"/>
              <a:t>We “should” know Java, but I am sure we are rusty.</a:t>
            </a:r>
          </a:p>
          <a:p>
            <a:pPr fontAlgn="auto">
              <a:spcAft>
                <a:spcPts val="0"/>
              </a:spcAft>
            </a:pPr>
            <a:r>
              <a:rPr lang="en-US" sz="2800" i="0" kern="0" dirty="0"/>
              <a:t>We will struggle through code notation together.</a:t>
            </a:r>
          </a:p>
          <a:p>
            <a:pPr fontAlgn="auto">
              <a:spcAft>
                <a:spcPts val="0"/>
              </a:spcAft>
            </a:pPr>
            <a:r>
              <a:rPr lang="en-US" sz="2800" i="0" kern="0" dirty="0"/>
              <a:t>Ask if you have questions as we go along. </a:t>
            </a:r>
          </a:p>
        </p:txBody>
      </p:sp>
    </p:spTree>
    <p:extLst>
      <p:ext uri="{BB962C8B-B14F-4D97-AF65-F5344CB8AC3E}">
        <p14:creationId xmlns:p14="http://schemas.microsoft.com/office/powerpoint/2010/main" val="195733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33FCDCCA-94E5-4B41-BE44-3549D7BCA2A7}"/>
              </a:ext>
            </a:extLst>
          </p:cNvPr>
          <p:cNvSpPr txBox="1">
            <a:spLocks/>
          </p:cNvSpPr>
          <p:nvPr/>
        </p:nvSpPr>
        <p:spPr bwMode="auto">
          <a:xfrm>
            <a:off x="336136" y="162340"/>
            <a:ext cx="861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i="0" dirty="0">
                <a:solidFill>
                  <a:schemeClr val="tx2"/>
                </a:solidFill>
              </a:rPr>
              <a:t>Object-Oriented Programming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3B5B33D-4187-4D24-9F0E-EF4B048523B5}"/>
              </a:ext>
            </a:extLst>
          </p:cNvPr>
          <p:cNvSpPr txBox="1">
            <a:spLocks/>
          </p:cNvSpPr>
          <p:nvPr/>
        </p:nvSpPr>
        <p:spPr bwMode="auto">
          <a:xfrm>
            <a:off x="228600" y="4038600"/>
            <a:ext cx="8610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800" i="0" kern="0" dirty="0"/>
              <a:t>Slides copied directly from Andy</a:t>
            </a:r>
            <a:br>
              <a:rPr lang="en-US" sz="2800" i="0" kern="0" dirty="0"/>
            </a:br>
            <a:r>
              <a:rPr lang="en-US" sz="2000" i="0" kern="0" dirty="0"/>
              <a:t>(And not covered by Jeff) </a:t>
            </a:r>
            <a:endParaRPr lang="en-US" sz="2800" i="0" kern="0" dirty="0"/>
          </a:p>
          <a:p>
            <a:pPr fontAlgn="auto">
              <a:spcAft>
                <a:spcPts val="0"/>
              </a:spcAft>
            </a:pPr>
            <a:r>
              <a:rPr lang="en-US" sz="2800" i="0" kern="0" dirty="0"/>
              <a:t>I would like to say that YOU “should” know this.</a:t>
            </a:r>
          </a:p>
          <a:p>
            <a:pPr fontAlgn="auto">
              <a:spcAft>
                <a:spcPts val="0"/>
              </a:spcAft>
            </a:pPr>
            <a:r>
              <a:rPr lang="en-US" sz="2800" i="0" kern="0" dirty="0"/>
              <a:t>Truth is I don’t know it all.</a:t>
            </a:r>
          </a:p>
          <a:p>
            <a:pPr fontAlgn="auto">
              <a:spcAft>
                <a:spcPts val="0"/>
              </a:spcAft>
            </a:pPr>
            <a:r>
              <a:rPr lang="en-US" sz="2800" i="0" kern="0" dirty="0"/>
              <a:t>I cover what I will test you on.</a:t>
            </a:r>
          </a:p>
          <a:p>
            <a:pPr fontAlgn="auto">
              <a:spcAft>
                <a:spcPts val="0"/>
              </a:spcAft>
            </a:pPr>
            <a:r>
              <a:rPr lang="en-US" sz="2800" i="0" kern="0" dirty="0"/>
              <a:t>Let me know if you think I should learn/cover more of it.</a:t>
            </a:r>
          </a:p>
        </p:txBody>
      </p:sp>
      <p:pic>
        <p:nvPicPr>
          <p:cNvPr id="9" name="Picture 2" descr="Andy Mirzaian">
            <a:extLst>
              <a:ext uri="{FF2B5EF4-FFF2-40B4-BE49-F238E27FC236}">
                <a16:creationId xmlns:a16="http://schemas.microsoft.com/office/drawing/2014/main" id="{B10B7988-1C61-4AC6-91CD-BB91B3016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073675"/>
            <a:ext cx="2223693" cy="296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3BDC9F0-EF8F-47A2-9436-1D22A73ADE4A}"/>
              </a:ext>
            </a:extLst>
          </p:cNvPr>
          <p:cNvSpPr txBox="1">
            <a:spLocks/>
          </p:cNvSpPr>
          <p:nvPr/>
        </p:nvSpPr>
        <p:spPr bwMode="auto">
          <a:xfrm>
            <a:off x="990600" y="1524000"/>
            <a:ext cx="4724400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2800" b="1" i="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Inheritance</a:t>
            </a:r>
          </a:p>
          <a:p>
            <a:pPr algn="r"/>
            <a:r>
              <a:rPr lang="en-US" sz="2800" b="1" i="0" kern="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Polymorphism</a:t>
            </a:r>
          </a:p>
          <a:p>
            <a:pPr algn="r"/>
            <a:r>
              <a:rPr lang="en-US" sz="2800" b="1" i="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Dynamic dispatch</a:t>
            </a:r>
          </a:p>
          <a:p>
            <a:pPr algn="r"/>
            <a:r>
              <a:rPr lang="en-US" sz="2800" b="1" i="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Overriding  vs  overloading</a:t>
            </a:r>
            <a:endParaRPr lang="en-US" sz="2800" b="1" i="0" kern="0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12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5" name="Object 4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2355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0470" name="Text Box 6"/>
          <p:cNvSpPr txBox="1">
            <a:spLocks noChangeArrowheads="1"/>
          </p:cNvSpPr>
          <p:nvPr/>
        </p:nvSpPr>
        <p:spPr bwMode="auto">
          <a:xfrm>
            <a:off x="0" y="6399213"/>
            <a:ext cx="195897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274301" tIns="45717" rIns="274301" bIns="45717" anchor="ctr">
            <a:spAutoFit/>
          </a:bodyPr>
          <a:lstStyle/>
          <a:p>
            <a:pPr algn="ctr" eaLnBrk="0" hangingPunct="0">
              <a:defRPr/>
            </a:pPr>
            <a:r>
              <a:rPr lang="en-US" sz="2400" b="1" i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Lecture</a:t>
            </a:r>
            <a:r>
              <a:rPr lang="en-US" sz="2400" i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en-US" sz="2400" b="1" i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1</a:t>
            </a:r>
            <a:endParaRPr lang="en-US" sz="2400" i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3558" name="Text Box 12"/>
          <p:cNvSpPr txBox="1">
            <a:spLocks noChangeArrowheads="1"/>
          </p:cNvSpPr>
          <p:nvPr/>
        </p:nvSpPr>
        <p:spPr bwMode="auto">
          <a:xfrm>
            <a:off x="4495800" y="1905000"/>
            <a:ext cx="352532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hlinkClick r:id="rId5" action="ppaction://hlinksldjump"/>
              </a:rPr>
              <a:t>Abstractions (Hierarchy)</a:t>
            </a:r>
            <a:endParaRPr lang="en-US" altLang="en-US" sz="2400" i="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hlinkClick r:id="rId6" action="ppaction://hlinksldjump"/>
              </a:rPr>
              <a:t>Elements</a:t>
            </a:r>
            <a:endParaRPr lang="en-US" altLang="en-US" sz="2400" i="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hlinkClick r:id="rId7" action="ppaction://hlinksldjump"/>
              </a:rPr>
              <a:t>Sets</a:t>
            </a:r>
            <a:endParaRPr lang="en-US" altLang="en-US" sz="2400" i="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hlinkClick r:id="rId8" action="ppaction://hlinksldjump"/>
              </a:rPr>
              <a:t>Lists, Stacks, &amp; Queues</a:t>
            </a:r>
            <a:endParaRPr lang="en-US" altLang="en-US" sz="2400" i="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hlinkClick r:id="rId9" action="ppaction://hlinksldjump"/>
              </a:rPr>
              <a:t>Trees</a:t>
            </a:r>
            <a:endParaRPr lang="en-US" altLang="en-US" sz="2400" i="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hlinkClick r:id="" action="ppaction://noaction"/>
              </a:rPr>
              <a:t>Graphs</a:t>
            </a:r>
            <a:endParaRPr lang="en-US" altLang="en-US" sz="2400" i="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i="0" dirty="0">
                <a:hlinkClick r:id="" action="ppaction://noaction"/>
              </a:rPr>
              <a:t>Iterators</a:t>
            </a:r>
            <a:endParaRPr lang="en-US" altLang="en-US" sz="2400" i="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hlinkClick r:id="" action="ppaction://noaction"/>
              </a:rPr>
              <a:t>Abstract Positions/Pointers</a:t>
            </a:r>
            <a:endParaRPr lang="en-US" altLang="en-US" sz="2400" i="0" dirty="0"/>
          </a:p>
        </p:txBody>
      </p:sp>
      <p:sp>
        <p:nvSpPr>
          <p:cNvPr id="23559" name="Title 1"/>
          <p:cNvSpPr txBox="1">
            <a:spLocks/>
          </p:cNvSpPr>
          <p:nvPr/>
        </p:nvSpPr>
        <p:spPr bwMode="auto">
          <a:xfrm>
            <a:off x="228600" y="158750"/>
            <a:ext cx="861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i="0">
                <a:solidFill>
                  <a:schemeClr val="tx2"/>
                </a:solidFill>
              </a:rPr>
              <a:t>Abstract Data Types</a:t>
            </a:r>
          </a:p>
        </p:txBody>
      </p:sp>
      <p:pic>
        <p:nvPicPr>
          <p:cNvPr id="23560" name="Picture 6" descr="http://library.gatech.edu/research-data/sites/library.gatech.edu.research-data/files/images/database_digitalpreservati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62" y="1104976"/>
            <a:ext cx="96322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http://eli.thegreenplace.net/images/2011/02/plates.png">
            <a:extLst>
              <a:ext uri="{FF2B5EF4-FFF2-40B4-BE49-F238E27FC236}">
                <a16:creationId xmlns:a16="http://schemas.microsoft.com/office/drawing/2014/main" id="{5D02FEAB-B8E5-4DFB-AE79-802A0EF83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97898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http://upload.wikimedia.org/wikipedia/en/6/68/Parsing_Example.png">
            <a:extLst>
              <a:ext uri="{FF2B5EF4-FFF2-40B4-BE49-F238E27FC236}">
                <a16:creationId xmlns:a16="http://schemas.microsoft.com/office/drawing/2014/main" id="{C976542A-F9AA-471C-9422-FA5CDB854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830" y="2590800"/>
            <a:ext cx="101990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://ashleydickson.com/images/IMG_20150114_113414_1-683x1024.jpg">
            <a:extLst>
              <a:ext uri="{FF2B5EF4-FFF2-40B4-BE49-F238E27FC236}">
                <a16:creationId xmlns:a16="http://schemas.microsoft.com/office/drawing/2014/main" id="{7E2E5013-54C8-46EE-806D-DB4BAF0EF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804" y="1098195"/>
            <a:ext cx="91459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C:\Users\andy\AppData\Local\Microsoft\Windows\Temporary Internet Files\Content.IE5\68J688KY\MP900422553[1].jpg">
            <a:extLst>
              <a:ext uri="{FF2B5EF4-FFF2-40B4-BE49-F238E27FC236}">
                <a16:creationId xmlns:a16="http://schemas.microsoft.com/office/drawing/2014/main" id="{06723766-0B9E-4B16-AE14-104653AB2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41" y="108117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mathworld.wolfram.com/images/eps-gif/OctahedralGraphEmbeddings_1000.gif">
            <a:extLst>
              <a:ext uri="{FF2B5EF4-FFF2-40B4-BE49-F238E27FC236}">
                <a16:creationId xmlns:a16="http://schemas.microsoft.com/office/drawing/2014/main" id="{8B194F0D-5928-4857-B1C3-F03D7633A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263" y="2590800"/>
            <a:ext cx="1815669" cy="1371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E5265B75-8372-4E47-A8EF-2C0C346E375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038600"/>
            <a:ext cx="1001053" cy="137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http://www.peianc.com/sitefiles/Image/Content/Guide/documents/sin.jpg">
            <a:extLst>
              <a:ext uri="{FF2B5EF4-FFF2-40B4-BE49-F238E27FC236}">
                <a16:creationId xmlns:a16="http://schemas.microsoft.com/office/drawing/2014/main" id="{5BA99CFD-C3FA-43F0-9EC8-6ACC5C451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47" y="4038600"/>
            <a:ext cx="1126806" cy="72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 descr="Image result for dictionary">
            <a:extLst>
              <a:ext uri="{FF2B5EF4-FFF2-40B4-BE49-F238E27FC236}">
                <a16:creationId xmlns:a16="http://schemas.microsoft.com/office/drawing/2014/main" id="{D5400F67-5BF9-45F6-A910-3A14775BB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050591"/>
            <a:ext cx="1815669" cy="135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https://drawception.com/pub/panels/2012/10-22/MgHydhZfwE-4.png">
            <a:extLst>
              <a:ext uri="{FF2B5EF4-FFF2-40B4-BE49-F238E27FC236}">
                <a16:creationId xmlns:a16="http://schemas.microsoft.com/office/drawing/2014/main" id="{349C4715-A573-45DF-B06F-704E43362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18502"/>
            <a:ext cx="1331870" cy="110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1" name="Object 4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717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0470" name="Text Box 6"/>
          <p:cNvSpPr txBox="1">
            <a:spLocks noChangeArrowheads="1"/>
          </p:cNvSpPr>
          <p:nvPr/>
        </p:nvSpPr>
        <p:spPr bwMode="auto">
          <a:xfrm>
            <a:off x="0" y="6399213"/>
            <a:ext cx="195897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274301" tIns="45717" rIns="274301" bIns="45717" anchor="ctr">
            <a:spAutoFit/>
          </a:bodyPr>
          <a:lstStyle/>
          <a:p>
            <a:pPr algn="ctr" eaLnBrk="0" hangingPunct="0">
              <a:defRPr/>
            </a:pPr>
            <a:r>
              <a:rPr lang="en-US" sz="2400" b="1" i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Lecture</a:t>
            </a:r>
            <a:r>
              <a:rPr lang="en-US" sz="2400" i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en-US" sz="2400" b="1" i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2</a:t>
            </a:r>
            <a:endParaRPr lang="en-US" sz="2400" i="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7174" name="Text Box 12"/>
          <p:cNvSpPr txBox="1">
            <a:spLocks noChangeArrowheads="1"/>
          </p:cNvSpPr>
          <p:nvPr/>
        </p:nvSpPr>
        <p:spPr bwMode="auto">
          <a:xfrm>
            <a:off x="4646613" y="1981200"/>
            <a:ext cx="449135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i="0" dirty="0">
                <a:hlinkClick r:id="rId5" action="ppaction://hlinksldjump"/>
              </a:rPr>
              <a:t>Copy Value </a:t>
            </a:r>
            <a:r>
              <a:rPr lang="en-US" altLang="en-US" sz="2400" i="0" dirty="0" err="1">
                <a:hlinkClick r:id="rId5" action="ppaction://hlinksldjump"/>
              </a:rPr>
              <a:t>vs</a:t>
            </a:r>
            <a:r>
              <a:rPr lang="en-US" altLang="en-US" sz="2400" i="0" dirty="0">
                <a:hlinkClick r:id="rId5" action="ppaction://hlinksldjump"/>
              </a:rPr>
              <a:t> Copy Reference</a:t>
            </a:r>
            <a:endParaRPr lang="en-US" altLang="en-US" sz="2400" i="0" dirty="0">
              <a:hlinkClick r:id="" action="ppaction://noaction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hlinkClick r:id="" action="ppaction://noaction"/>
              </a:rPr>
              <a:t>Abstract Positions/Pointers</a:t>
            </a:r>
            <a:endParaRPr lang="en-US" altLang="en-US" sz="2400" i="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hlinkClick r:id="rId6" action="ppaction://hlinksldjump"/>
              </a:rPr>
              <a:t>Positions in an Array</a:t>
            </a:r>
            <a:endParaRPr lang="en-US" altLang="en-US" sz="2400" i="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hlinkClick r:id="rId7" action="ppaction://hlinksldjump"/>
              </a:rPr>
              <a:t>Pointer to Node</a:t>
            </a:r>
            <a:endParaRPr lang="en-US" altLang="en-US" sz="2400" i="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400" i="0" dirty="0">
                <a:hlinkClick r:id="rId8" action="ppaction://hlinksldjump"/>
              </a:rPr>
              <a:t>C vs Java vs Python</a:t>
            </a:r>
            <a:endParaRPr lang="fi-FI" altLang="en-US" sz="2400" i="0" dirty="0"/>
          </a:p>
          <a:p>
            <a:pPr eaLnBrk="1" hangingPunct="1">
              <a:spcBef>
                <a:spcPct val="0"/>
              </a:spcBef>
              <a:buNone/>
            </a:pPr>
            <a:r>
              <a:rPr lang="fi-FI" altLang="en-US" sz="2400" i="0" dirty="0">
                <a:hlinkClick r:id="rId9" action="ppaction://hlinksldjump"/>
              </a:rPr>
              <a:t>Building a Linked List</a:t>
            </a:r>
            <a:endParaRPr lang="en-US" altLang="en-US" sz="2400" i="0" dirty="0"/>
          </a:p>
          <a:p>
            <a:pPr eaLnBrk="1" hangingPunct="1">
              <a:spcBef>
                <a:spcPct val="0"/>
              </a:spcBef>
              <a:buNone/>
            </a:pPr>
            <a:r>
              <a:rPr lang="fi-FI" altLang="en-US" sz="2400" i="0" dirty="0">
                <a:hlinkClick r:id="rId10" action="ppaction://hlinksldjump"/>
              </a:rPr>
              <a:t>Walking, Dropping, and Following</a:t>
            </a:r>
            <a:endParaRPr lang="en-US" altLang="en-US" sz="2400" i="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hlinkClick r:id="rId11" action="ppaction://hlinksldjump"/>
              </a:rPr>
              <a:t>Implementing Positions in Trees</a:t>
            </a:r>
            <a:endParaRPr lang="en-US" altLang="en-US" sz="2400" i="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hlinkClick r:id="" action="ppaction://noaction"/>
              </a:rPr>
              <a:t>Building Trees</a:t>
            </a:r>
            <a:endParaRPr lang="en-US" altLang="en-US" sz="2400" i="0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228600" y="158750"/>
            <a:ext cx="861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4000" i="0" kern="0" dirty="0"/>
              <a:t>Positions and Pointers</a:t>
            </a:r>
          </a:p>
        </p:txBody>
      </p:sp>
      <p:pic>
        <p:nvPicPr>
          <p:cNvPr id="7176" name="Picture 2" descr="http://www.teclasap.com.br/wp-content/uploads/2013/07/finger-in-every-pie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222" y="1027421"/>
            <a:ext cx="2178844" cy="170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C64BD1F8-0478-4BC6-9E11-345B9C140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19" y="2795587"/>
            <a:ext cx="3931920" cy="67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D992036E-E08F-4806-A998-400B64DF0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3524518"/>
            <a:ext cx="3931920" cy="234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5" name="Object 4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1331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0470" name="Text Box 6"/>
          <p:cNvSpPr txBox="1">
            <a:spLocks noChangeArrowheads="1"/>
          </p:cNvSpPr>
          <p:nvPr/>
        </p:nvSpPr>
        <p:spPr bwMode="auto">
          <a:xfrm>
            <a:off x="0" y="6399213"/>
            <a:ext cx="195897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274301" tIns="45717" rIns="274301" bIns="45717" anchor="ctr">
            <a:spAutoFit/>
          </a:bodyPr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2400" b="1" i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Lecture</a:t>
            </a:r>
            <a:r>
              <a:rPr lang="en-US" sz="2400" i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i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endParaRPr lang="en-US" sz="2400" i="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18" name="Text Box 12"/>
          <p:cNvSpPr txBox="1">
            <a:spLocks noChangeArrowheads="1"/>
          </p:cNvSpPr>
          <p:nvPr/>
        </p:nvSpPr>
        <p:spPr bwMode="auto">
          <a:xfrm>
            <a:off x="4346521" y="1143000"/>
            <a:ext cx="4568879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hlinkClick r:id="rId5" action="ppaction://hlinksldjump"/>
              </a:rPr>
              <a:t>Contracts</a:t>
            </a:r>
            <a:endParaRPr lang="en-US" altLang="en-US" sz="2400" i="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hlinkClick r:id="rId6" action="ppaction://hlinksldjump"/>
              </a:rPr>
              <a:t>Assertions</a:t>
            </a:r>
            <a:endParaRPr lang="en-US" altLang="en-US" sz="2400" i="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hlinkClick r:id="rId7" action="ppaction://hlinksldjump"/>
              </a:rPr>
              <a:t>Loop Invariants</a:t>
            </a:r>
            <a:endParaRPr lang="en-US" altLang="en-US" sz="2400" i="0" dirty="0">
              <a:hlinkClick r:id="" action="ppaction://noaction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hlinkClick r:id="" action="ppaction://noaction"/>
              </a:rPr>
              <a:t>The Sum of Objects</a:t>
            </a:r>
            <a:endParaRPr lang="en-US" altLang="en-US" sz="2400" i="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hlinkClick r:id="" action="ppaction://noaction"/>
              </a:rPr>
              <a:t>Insertion and Selection Sort</a:t>
            </a:r>
            <a:endParaRPr lang="en-US" altLang="en-US" sz="2400" i="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hlinkClick r:id="" action="ppaction://noaction"/>
              </a:rPr>
              <a:t>Binary Search Like Examples</a:t>
            </a:r>
            <a:endParaRPr lang="en-US" altLang="en-US" sz="2400" i="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hlinkClick r:id="" action="ppaction://noaction"/>
              </a:rPr>
              <a:t>Bucket (Quick) Sort for Humans</a:t>
            </a:r>
            <a:endParaRPr lang="en-US" altLang="en-US" sz="2400" i="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i="0" dirty="0">
                <a:hlinkClick r:id="" action="ppaction://noaction"/>
              </a:rPr>
              <a:t>Reverse Polish Notation (Stack)</a:t>
            </a:r>
            <a:endParaRPr lang="en-US" altLang="en-US" sz="2400" i="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i="0" dirty="0">
                <a:hlinkClick r:id="" action="ppaction://noaction"/>
              </a:rPr>
              <a:t>Whose Blocking your View (Stack)</a:t>
            </a:r>
            <a:endParaRPr lang="en-US" altLang="en-US" sz="2400" i="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i="0" dirty="0">
                <a:hlinkClick r:id="" action="ppaction://noaction"/>
              </a:rPr>
              <a:t>Parsing (Stack)</a:t>
            </a:r>
            <a:endParaRPr lang="en-US" altLang="en-US" sz="2400" i="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hlinkClick r:id="" action="ppaction://noaction"/>
              </a:rPr>
              <a:t>Data Structure Invariants</a:t>
            </a:r>
            <a:endParaRPr lang="en-US" altLang="en-US" sz="2400" i="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hlinkClick r:id="" action="ppaction://noaction"/>
              </a:rPr>
              <a:t>Stack and Queue in an Array</a:t>
            </a:r>
            <a:endParaRPr lang="en-US" altLang="en-US" sz="2400" i="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hlinkClick r:id="" action="ppaction://noaction"/>
              </a:rPr>
              <a:t>Linked Lists</a:t>
            </a:r>
            <a:endParaRPr lang="en-US" altLang="en-US" sz="2400" i="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i="0" dirty="0">
                <a:hlinkClick r:id="" action="ppaction://noaction"/>
              </a:rPr>
              <a:t>More Pointers</a:t>
            </a:r>
            <a:endParaRPr lang="en-US" altLang="en-US" sz="2400" i="0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228600" y="158750"/>
            <a:ext cx="861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CA" altLang="en-US" i="0" kern="0" dirty="0"/>
              <a:t>Contracts, Assertions, and Invariants</a:t>
            </a:r>
            <a:br>
              <a:rPr lang="en-CA" altLang="en-US" i="0" kern="0" dirty="0"/>
            </a:br>
            <a:endParaRPr lang="en-US" i="0" kern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3BB91C-8A93-47BC-AE87-17B1919E14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264821"/>
            <a:ext cx="4449657" cy="307857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23" name="Object 4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18432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0470" name="Text Box 6"/>
          <p:cNvSpPr txBox="1">
            <a:spLocks noChangeArrowheads="1"/>
          </p:cNvSpPr>
          <p:nvPr/>
        </p:nvSpPr>
        <p:spPr bwMode="auto">
          <a:xfrm>
            <a:off x="0" y="6399213"/>
            <a:ext cx="195897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274301" tIns="45717" rIns="274301" bIns="45717" anchor="ctr">
            <a:spAutoFit/>
          </a:bodyPr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2400" b="1" i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Lecture</a:t>
            </a:r>
            <a:r>
              <a:rPr lang="en-US" sz="2400" i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i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endParaRPr lang="en-US" sz="2400" i="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0" y="-152400"/>
            <a:ext cx="906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4000" i="0" dirty="0"/>
              <a:t>Asymptotic Analysis of </a:t>
            </a:r>
            <a:r>
              <a:rPr lang="en-CA" altLang="en-US" sz="4000" i="0" dirty="0"/>
              <a:t>Time Complexity</a:t>
            </a:r>
            <a:endParaRPr lang="en-US" sz="4000" i="0" kern="0" dirty="0"/>
          </a:p>
        </p:txBody>
      </p:sp>
      <p:sp>
        <p:nvSpPr>
          <p:cNvPr id="184328" name="Text Box 9"/>
          <p:cNvSpPr txBox="1">
            <a:spLocks noChangeArrowheads="1"/>
          </p:cNvSpPr>
          <p:nvPr/>
        </p:nvSpPr>
        <p:spPr bwMode="auto">
          <a:xfrm>
            <a:off x="4876800" y="768350"/>
            <a:ext cx="4243388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0">
                <a:hlinkClick r:id="rId5" action="ppaction://hlinksldjump"/>
              </a:rPr>
              <a:t>History of Classifying Problems</a:t>
            </a:r>
            <a:endParaRPr lang="en-US" altLang="en-US" sz="2000" i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0">
                <a:hlinkClick r:id="rId6" action="ppaction://hlinksldjump"/>
              </a:rPr>
              <a:t>Growth Rates</a:t>
            </a:r>
            <a:endParaRPr lang="en-US" altLang="en-US" sz="2000" i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0">
                <a:hlinkClick r:id="rId7" action="ppaction://hlinksldjump"/>
              </a:rPr>
              <a:t>Time Complexity</a:t>
            </a:r>
            <a:endParaRPr lang="en-US" altLang="en-US" sz="2000" i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0">
                <a:hlinkClick r:id="rId8" action="ppaction://hlinksldjump"/>
              </a:rPr>
              <a:t>Linear vs Constant Time</a:t>
            </a:r>
            <a:endParaRPr lang="en-US" altLang="en-US" sz="2000" i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0">
                <a:hlinkClick r:id="rId9" action="ppaction://hlinksldjump"/>
              </a:rPr>
              <a:t>Binary Search Time (logn)</a:t>
            </a:r>
            <a:endParaRPr lang="en-US" altLang="en-US" sz="2000" i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0">
                <a:hlinkClick r:id="rId10" action="ppaction://hlinksldjump"/>
              </a:rPr>
              <a:t>Insertion Sort Time (Quadratic)</a:t>
            </a:r>
            <a:endParaRPr lang="en-US" altLang="en-US" sz="2000" i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0">
                <a:hlinkClick r:id="" action="ppaction://noaction"/>
              </a:rPr>
              <a:t>Don't Redo Work</a:t>
            </a:r>
            <a:endParaRPr lang="en-US" altLang="en-US" sz="2000" i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0">
                <a:hlinkClick r:id="" action="ppaction://noaction"/>
              </a:rPr>
              <a:t>Test (linear) vs Search (Exponential)</a:t>
            </a:r>
            <a:endParaRPr lang="en-US" altLang="en-US" sz="2000" i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0">
                <a:hlinkClick r:id="" action="ppaction://noaction"/>
              </a:rPr>
              <a:t>Multiplying (Quadratic vs Exponential)</a:t>
            </a:r>
            <a:endParaRPr lang="en-US" altLang="en-US" sz="2000" i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0">
                <a:hlinkClick r:id="" action="ppaction://noaction"/>
              </a:rPr>
              <a:t>Bits of Input</a:t>
            </a:r>
            <a:endParaRPr lang="en-US" altLang="en-US" sz="2000" i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0">
                <a:hlinkClick r:id="" action="ppaction://noaction"/>
              </a:rPr>
              <a:t>Cryptography</a:t>
            </a:r>
            <a:endParaRPr lang="en-US" altLang="en-US" sz="2000" i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0">
                <a:hlinkClick r:id="" action="ppaction://noaction"/>
              </a:rPr>
              <a:t>Amortized Time Complexity</a:t>
            </a:r>
            <a:endParaRPr lang="en-US" altLang="en-US" sz="2000" i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0">
                <a:hlinkClick r:id="" action="ppaction://noaction"/>
              </a:rPr>
              <a:t>Worst Case Input</a:t>
            </a:r>
            <a:endParaRPr lang="en-US" altLang="en-US" sz="2000" i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0">
                <a:hlinkClick r:id="" action="ppaction://noaction"/>
              </a:rPr>
              <a:t>Classifying Functions (BigOh)</a:t>
            </a:r>
            <a:endParaRPr lang="en-US" altLang="en-US" sz="2000" i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0">
                <a:hlinkClick r:id="" action="ppaction://noaction"/>
              </a:rPr>
              <a:t>Adding Made Easy</a:t>
            </a:r>
            <a:endParaRPr lang="en-US" altLang="en-US" sz="2000" i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0">
                <a:hlinkClick r:id="" action="ppaction://noaction"/>
              </a:rPr>
              <a:t>Logs and Exponentials</a:t>
            </a:r>
            <a:endParaRPr lang="en-US" altLang="en-US" sz="2000" i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0">
                <a:hlinkClick r:id="" action="ppaction://noaction"/>
              </a:rPr>
              <a:t>Understand Quantifiers</a:t>
            </a:r>
            <a:endParaRPr lang="en-US" altLang="en-US" sz="2000" i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i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783A15-B655-4E63-875D-6A124AA6A4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7971" y="1371600"/>
            <a:ext cx="4921305" cy="3459957"/>
          </a:xfrm>
          <a:prstGeom prst="rect">
            <a:avLst/>
          </a:prstGeom>
        </p:spPr>
      </p:pic>
      <p:pic>
        <p:nvPicPr>
          <p:cNvPr id="184327" name="Picture 9" descr="j007870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4313" y="3276600"/>
            <a:ext cx="1312087" cy="160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-152400"/>
            <a:ext cx="6781800" cy="1066800"/>
          </a:xfrm>
        </p:spPr>
        <p:txBody>
          <a:bodyPr/>
          <a:lstStyle/>
          <a:p>
            <a:pPr eaLnBrk="1" hangingPunct="1"/>
            <a:r>
              <a:rPr lang="en-US" altLang="en-US"/>
              <a:t>Recursion</a:t>
            </a: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20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0" y="6399213"/>
            <a:ext cx="195897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274301" tIns="45717" rIns="274301" bIns="45717" anchor="ctr">
            <a:spAutoFit/>
          </a:bodyPr>
          <a:lstStyle/>
          <a:p>
            <a:pPr algn="ctr" eaLnBrk="0" hangingPunct="0">
              <a:defRPr/>
            </a:pPr>
            <a:r>
              <a:rPr lang="en-US" sz="2400" b="1" i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Lecture</a:t>
            </a:r>
            <a:r>
              <a:rPr lang="en-US" sz="2400" i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en-US" sz="2400" b="1" i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5</a:t>
            </a:r>
            <a:endParaRPr lang="en-US" sz="2400" i="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056" name="Text Box 9"/>
          <p:cNvSpPr txBox="1">
            <a:spLocks noChangeArrowheads="1"/>
          </p:cNvSpPr>
          <p:nvPr/>
        </p:nvSpPr>
        <p:spPr bwMode="auto">
          <a:xfrm>
            <a:off x="5002213" y="914400"/>
            <a:ext cx="3312702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000" i="0" dirty="0">
                <a:hlinkClick r:id="rId5" action="ppaction://hlinksldjump"/>
              </a:rPr>
              <a:t>Ruler Example</a:t>
            </a:r>
            <a:endParaRPr lang="en-US" altLang="en-US" sz="2000" i="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000" i="0" dirty="0">
                <a:hlinkClick r:id="rId6" action="ppaction://hlinksldjump"/>
              </a:rPr>
              <a:t>One Step at a Time</a:t>
            </a:r>
            <a:endParaRPr lang="en-US" altLang="en-US" sz="2000" i="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0" dirty="0">
                <a:hlinkClick r:id="rId7" action="ppaction://hlinksldjump"/>
              </a:rPr>
              <a:t>Stack of Stack Frames</a:t>
            </a:r>
            <a:endParaRPr lang="en-US" altLang="en-US" sz="2000" i="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0" dirty="0">
                <a:hlinkClick r:id="rId8" action="ppaction://hlinksldjump"/>
              </a:rPr>
              <a:t>Friends and Strong Induction</a:t>
            </a:r>
            <a:endParaRPr lang="en-US" altLang="en-US" sz="2000" i="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000" i="0" dirty="0">
                <a:hlinkClick r:id="rId9" action="ppaction://hlinksldjump"/>
              </a:rPr>
              <a:t>Recurrence Relations</a:t>
            </a:r>
            <a:endParaRPr lang="en-US" altLang="en-US" sz="2000" i="0" dirty="0">
              <a:hlinkClick r:id="" action="ppaction://noaction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0" dirty="0">
                <a:hlinkClick r:id="rId10" action="ppaction://hlinksldjump"/>
              </a:rPr>
              <a:t>Towers of Hanoi</a:t>
            </a:r>
            <a:endParaRPr lang="en-US" altLang="en-US" sz="2000" i="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0" dirty="0">
                <a:hlinkClick r:id="" action="ppaction://noaction"/>
              </a:rPr>
              <a:t>Check List</a:t>
            </a:r>
            <a:endParaRPr lang="en-US" altLang="en-US" sz="2000" i="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0" dirty="0">
                <a:hlinkClick r:id="" action="ppaction://noaction"/>
              </a:rPr>
              <a:t>Merge &amp; Quick Sort</a:t>
            </a:r>
            <a:endParaRPr lang="en-US" altLang="en-US" sz="2000" i="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0" dirty="0">
                <a:hlinkClick r:id="" action="ppaction://noaction"/>
              </a:rPr>
              <a:t>Simple Recursion on Trees</a:t>
            </a:r>
            <a:endParaRPr lang="en-US" altLang="en-US" sz="2000" i="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0" dirty="0">
                <a:hlinkClick r:id="" action="ppaction://noaction"/>
              </a:rPr>
              <a:t>Binary Search Tree</a:t>
            </a:r>
            <a:endParaRPr lang="en-US" altLang="en-US" sz="2000" i="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0" dirty="0">
                <a:hlinkClick r:id="" action="ppaction://noaction"/>
              </a:rPr>
              <a:t>Things not to do</a:t>
            </a:r>
            <a:endParaRPr lang="en-US" altLang="en-US" sz="2000" i="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0" dirty="0">
                <a:hlinkClick r:id="" action="ppaction://noaction"/>
              </a:rPr>
              <a:t>Heap Sort &amp; Priority Queues</a:t>
            </a:r>
            <a:endParaRPr lang="en-US" altLang="en-US" sz="2000" i="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0" dirty="0">
                <a:hlinkClick r:id="" action="ppaction://noaction"/>
              </a:rPr>
              <a:t>Trees Representing Equations </a:t>
            </a:r>
            <a:endParaRPr lang="en-US" altLang="en-US" sz="2000" i="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000" i="0" dirty="0">
                <a:hlinkClick r:id="" action="ppaction://noaction"/>
              </a:rPr>
              <a:t>Iterate over all s-t Paths</a:t>
            </a:r>
            <a:endParaRPr lang="en-US" altLang="en-US" sz="2000" i="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0" dirty="0">
                <a:hlinkClick r:id="" action="ppaction://noaction"/>
              </a:rPr>
              <a:t>Recursive Images</a:t>
            </a:r>
            <a:endParaRPr lang="en-US" altLang="en-US" sz="2000" i="0" dirty="0"/>
          </a:p>
        </p:txBody>
      </p:sp>
      <p:pic>
        <p:nvPicPr>
          <p:cNvPr id="2057" name="Picture 11" descr="02-0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068" y="388971"/>
            <a:ext cx="1668034" cy="164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apture10">
            <a:extLst>
              <a:ext uri="{FF2B5EF4-FFF2-40B4-BE49-F238E27FC236}">
                <a16:creationId xmlns:a16="http://schemas.microsoft.com/office/drawing/2014/main" id="{5B4194B9-0E63-4AF4-9A76-62295451C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73" y="2088643"/>
            <a:ext cx="3624227" cy="164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capture6">
            <a:extLst>
              <a:ext uri="{FF2B5EF4-FFF2-40B4-BE49-F238E27FC236}">
                <a16:creationId xmlns:a16="http://schemas.microsoft.com/office/drawing/2014/main" id="{269585C2-9E30-4B08-A20B-2A0B51DB7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11" y="3809176"/>
            <a:ext cx="3362749" cy="164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5347" name="Object 4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18534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0470" name="Text Box 6"/>
          <p:cNvSpPr txBox="1">
            <a:spLocks noChangeArrowheads="1"/>
          </p:cNvSpPr>
          <p:nvPr/>
        </p:nvSpPr>
        <p:spPr bwMode="auto">
          <a:xfrm>
            <a:off x="0" y="6399213"/>
            <a:ext cx="195897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274301" tIns="45717" rIns="274301" bIns="45717"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0" dirty="0">
                <a:solidFill>
                  <a:srgbClr val="00FFFF"/>
                </a:solidFill>
              </a:rPr>
              <a:t>Lecture</a:t>
            </a:r>
            <a:r>
              <a:rPr lang="en-US" sz="2400" i="0" dirty="0">
                <a:solidFill>
                  <a:srgbClr val="00FFFF"/>
                </a:solidFill>
              </a:rPr>
              <a:t> </a:t>
            </a:r>
            <a:r>
              <a:rPr lang="en-US" sz="2400" b="1" i="0" dirty="0">
                <a:solidFill>
                  <a:srgbClr val="00FFFF"/>
                </a:solidFill>
              </a:rPr>
              <a:t>6</a:t>
            </a:r>
            <a:endParaRPr lang="en-US" sz="2400" i="0" dirty="0">
              <a:solidFill>
                <a:srgbClr val="00FFFF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0" y="-152400"/>
            <a:ext cx="906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defTabSz="914400">
              <a:defRPr/>
            </a:pPr>
            <a:r>
              <a:rPr lang="en-US" sz="4000" i="0" dirty="0">
                <a:solidFill>
                  <a:srgbClr val="FFFF00"/>
                </a:solidFill>
              </a:rPr>
              <a:t>Balanced Trees</a:t>
            </a:r>
            <a:endParaRPr lang="en-US" sz="4000" i="0" kern="0" dirty="0">
              <a:solidFill>
                <a:srgbClr val="FFFF00"/>
              </a:solidFill>
            </a:endParaRPr>
          </a:p>
        </p:txBody>
      </p:sp>
      <p:sp>
        <p:nvSpPr>
          <p:cNvPr id="185352" name="Text Box 9"/>
          <p:cNvSpPr txBox="1">
            <a:spLocks noChangeArrowheads="1"/>
          </p:cNvSpPr>
          <p:nvPr/>
        </p:nvSpPr>
        <p:spPr bwMode="auto">
          <a:xfrm>
            <a:off x="5146235" y="1889125"/>
            <a:ext cx="3786806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i="0" dirty="0">
                <a:solidFill>
                  <a:srgbClr val="FFFFFF"/>
                </a:solidFill>
                <a:hlinkClick r:id="rId5" action="ppaction://hlinksldjump"/>
              </a:rPr>
              <a:t>Dictionary/Map ADT</a:t>
            </a:r>
            <a:endParaRPr lang="en-US" altLang="en-US" sz="2000" i="0" dirty="0">
              <a:solidFill>
                <a:srgbClr val="FFFFFF"/>
              </a:solidFill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i="0" dirty="0">
                <a:solidFill>
                  <a:srgbClr val="FFFFFF"/>
                </a:solidFill>
                <a:hlinkClick r:id="rId6" action="ppaction://hlinksldjump"/>
              </a:rPr>
              <a:t>Binary Search Trees</a:t>
            </a:r>
            <a:endParaRPr lang="en-US" altLang="en-US" sz="2000" i="0" dirty="0">
              <a:solidFill>
                <a:srgbClr val="FFFFFF"/>
              </a:solidFill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i="0" dirty="0">
                <a:solidFill>
                  <a:srgbClr val="FFFFFF"/>
                </a:solidFill>
                <a:hlinkClick r:id="rId7" action="ppaction://hlinksldjump"/>
              </a:rPr>
              <a:t>Insertions and Deletions</a:t>
            </a:r>
            <a:endParaRPr lang="en-US" altLang="en-US" sz="2000" i="0" dirty="0">
              <a:solidFill>
                <a:srgbClr val="FFFFFF"/>
              </a:solidFill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i="0" dirty="0">
                <a:solidFill>
                  <a:srgbClr val="FFFFFF"/>
                </a:solidFill>
                <a:hlinkClick r:id="rId8" action="ppaction://hlinksldjump"/>
              </a:rPr>
              <a:t>AVL Trees</a:t>
            </a:r>
            <a:endParaRPr lang="en-US" altLang="en-US" sz="2000" i="0" dirty="0">
              <a:solidFill>
                <a:srgbClr val="FFFFFF"/>
              </a:solidFill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i="0" dirty="0">
                <a:solidFill>
                  <a:srgbClr val="FFFFFF"/>
                </a:solidFill>
                <a:hlinkClick r:id="rId9" action="ppaction://hlinksldjump"/>
              </a:rPr>
              <a:t>Rebalancing AVL Trees</a:t>
            </a:r>
            <a:endParaRPr lang="en-US" altLang="en-US" sz="2000" i="0" dirty="0">
              <a:solidFill>
                <a:srgbClr val="FFFFFF"/>
              </a:solidFill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i="0" dirty="0">
                <a:solidFill>
                  <a:srgbClr val="FFFFFF"/>
                </a:solidFill>
                <a:hlinkClick r:id="" action="ppaction://noaction"/>
              </a:rPr>
              <a:t>Union-Find Partition</a:t>
            </a:r>
            <a:endParaRPr lang="en-US" altLang="en-US" sz="2000" i="0" dirty="0">
              <a:solidFill>
                <a:srgbClr val="FFFFFF"/>
              </a:solidFill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i="0" dirty="0">
                <a:solidFill>
                  <a:srgbClr val="FFFFFF"/>
                </a:solidFill>
                <a:hlinkClick r:id="" action="ppaction://noaction"/>
              </a:rPr>
              <a:t>Heaps &amp; Priority Queues</a:t>
            </a:r>
            <a:endParaRPr lang="en-US" altLang="en-US" sz="2000" i="0" dirty="0">
              <a:solidFill>
                <a:srgbClr val="FFFFFF"/>
              </a:solidFill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en-US" sz="2000" i="0" dirty="0">
                <a:solidFill>
                  <a:srgbClr val="FFFFFF"/>
                </a:solidFill>
                <a:hlinkClick r:id="" action="ppaction://noaction"/>
              </a:rPr>
              <a:t>Communication &amp; Hoffman Codes</a:t>
            </a:r>
            <a:endParaRPr lang="en-US" altLang="en-US" sz="2000" i="0" dirty="0">
              <a:solidFill>
                <a:srgbClr val="FFFFFF"/>
              </a:solidFill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i="0" dirty="0">
                <a:solidFill>
                  <a:srgbClr val="FFFFFF"/>
                </a:solidFill>
                <a:hlinkClick r:id="" action="ppaction://noaction"/>
              </a:rPr>
              <a:t>(Splay Trees)</a:t>
            </a:r>
            <a:endParaRPr lang="en-US" altLang="en-US" sz="2000" i="0" dirty="0">
              <a:solidFill>
                <a:srgbClr val="FFFFFF"/>
              </a:solidFill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58179" y="1889124"/>
            <a:ext cx="4958664" cy="2746375"/>
            <a:chOff x="171450" y="594587"/>
            <a:chExt cx="8801100" cy="3629025"/>
          </a:xfrm>
        </p:grpSpPr>
        <p:pic>
          <p:nvPicPr>
            <p:cNvPr id="60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50" y="594587"/>
              <a:ext cx="8801100" cy="3629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1" name="Straight Arrow Connector 60"/>
            <p:cNvCxnSpPr/>
            <p:nvPr/>
          </p:nvCxnSpPr>
          <p:spPr bwMode="auto">
            <a:xfrm flipH="1">
              <a:off x="2873830" y="1567543"/>
              <a:ext cx="161830" cy="31931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2" name="Straight Arrow Connector 61"/>
            <p:cNvCxnSpPr/>
            <p:nvPr/>
          </p:nvCxnSpPr>
          <p:spPr bwMode="auto">
            <a:xfrm>
              <a:off x="5141319" y="1567543"/>
              <a:ext cx="156962" cy="27316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23" name="Object 4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18432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0470" name="Text Box 6"/>
          <p:cNvSpPr txBox="1">
            <a:spLocks noChangeArrowheads="1"/>
          </p:cNvSpPr>
          <p:nvPr/>
        </p:nvSpPr>
        <p:spPr bwMode="auto">
          <a:xfrm>
            <a:off x="0" y="6399213"/>
            <a:ext cx="195897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274301" tIns="45717" rIns="274301" bIns="45717" anchor="ctr">
            <a:spAutoFit/>
          </a:bodyPr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2400" b="1" i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Lecture</a:t>
            </a:r>
            <a:r>
              <a:rPr lang="en-US" sz="2400" i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i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  <a:endParaRPr lang="en-US" sz="2400" i="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0" y="-152400"/>
            <a:ext cx="906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4000" i="0" dirty="0"/>
              <a:t>Hash Tables</a:t>
            </a:r>
            <a:endParaRPr lang="en-US" sz="4000" i="0" kern="0" dirty="0"/>
          </a:p>
        </p:txBody>
      </p:sp>
      <p:sp>
        <p:nvSpPr>
          <p:cNvPr id="184328" name="Text Box 9"/>
          <p:cNvSpPr txBox="1">
            <a:spLocks noChangeArrowheads="1"/>
          </p:cNvSpPr>
          <p:nvPr/>
        </p:nvSpPr>
        <p:spPr bwMode="auto">
          <a:xfrm>
            <a:off x="4191000" y="1905000"/>
            <a:ext cx="40386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0" dirty="0">
                <a:hlinkClick r:id="rId5" action="ppaction://hlinksldjump"/>
              </a:rPr>
              <a:t>Dictionary/Map ADT</a:t>
            </a:r>
            <a:endParaRPr lang="en-US" altLang="en-US" sz="2000" i="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000" i="0" dirty="0">
                <a:hlinkClick r:id="rId6" action="ppaction://hlinksldjump"/>
              </a:rPr>
              <a:t>Direct Addressing</a:t>
            </a:r>
            <a:endParaRPr lang="en-US" altLang="en-US" sz="2000" i="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000" i="0" dirty="0">
                <a:hlinkClick r:id="rId7" action="ppaction://hlinksldjump"/>
              </a:rPr>
              <a:t>Hash Tables</a:t>
            </a:r>
            <a:endParaRPr lang="en-US" altLang="en-US" sz="2000" i="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000" i="0">
                <a:hlinkClick r:id="rId8" action="ppaction://hlinksldjump"/>
              </a:rPr>
              <a:t>Random </a:t>
            </a:r>
            <a:r>
              <a:rPr lang="en-US" altLang="en-US" sz="2000" i="0" dirty="0">
                <a:hlinkClick r:id="rId8" action="ppaction://hlinksldjump"/>
              </a:rPr>
              <a:t>Algorithms</a:t>
            </a:r>
            <a:endParaRPr lang="en-US" altLang="en-US" sz="2000" i="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000" i="0" dirty="0">
                <a:hlinkClick r:id="rId9" action="ppaction://hlinksldjump"/>
              </a:rPr>
              <a:t>Universal Hash Functions</a:t>
            </a:r>
            <a:endParaRPr lang="en-US" altLang="en-US" sz="2000" i="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000" i="0" dirty="0">
                <a:hlinkClick r:id="rId10" action="ppaction://hlinksldjump"/>
              </a:rPr>
              <a:t>Key to Integer</a:t>
            </a:r>
            <a:endParaRPr lang="en-US" altLang="en-US" sz="2000" i="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000" i="0" dirty="0">
                <a:hlinkClick r:id="rId11" action="ppaction://hlinksldjump"/>
              </a:rPr>
              <a:t>Separate Chaining</a:t>
            </a:r>
            <a:endParaRPr lang="en-US" altLang="en-US" sz="2000" i="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000" i="0" dirty="0">
                <a:hlinkClick r:id="rId12" action="ppaction://hlinksldjump"/>
              </a:rPr>
              <a:t>Probe Sequence</a:t>
            </a:r>
            <a:endParaRPr lang="en-US" altLang="en-US" sz="2000" i="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000" i="0" dirty="0">
                <a:hlinkClick r:id="" action="ppaction://noaction"/>
              </a:rPr>
              <a:t>Put, Get, Del, Iterators</a:t>
            </a:r>
            <a:endParaRPr lang="en-US" altLang="en-US" sz="2000" i="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000" i="0" dirty="0">
                <a:hlinkClick r:id="" action="ppaction://noaction"/>
              </a:rPr>
              <a:t>Running Time</a:t>
            </a:r>
            <a:endParaRPr lang="en-US" altLang="en-US" sz="2000" i="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000" i="0" dirty="0">
                <a:hlinkClick r:id="" action="ppaction://noaction"/>
              </a:rPr>
              <a:t>Simpler Schemes</a:t>
            </a:r>
            <a:endParaRPr lang="en-US" altLang="en-US" sz="2000" i="0" dirty="0"/>
          </a:p>
        </p:txBody>
      </p:sp>
      <p:pic>
        <p:nvPicPr>
          <p:cNvPr id="9" name="Picture 2" descr="http://kidsactivitiesblog.com/wp-content/uploads/2012/07/ball-door-game_qm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1461" y="1899844"/>
            <a:ext cx="289502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4"/>
          <p:cNvSpPr>
            <a:spLocks noChangeArrowheads="1"/>
          </p:cNvSpPr>
          <p:nvPr/>
        </p:nvSpPr>
        <p:spPr bwMode="auto">
          <a:xfrm>
            <a:off x="685800" y="-76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i="0">
                <a:solidFill>
                  <a:schemeClr val="tx2"/>
                </a:solidFill>
              </a:rPr>
              <a:t>Course Material</a:t>
            </a:r>
            <a:endParaRPr lang="en-CA" altLang="en-US" sz="4400" b="1" i="0">
              <a:solidFill>
                <a:schemeClr val="tx2"/>
              </a:solidFill>
            </a:endParaRPr>
          </a:p>
        </p:txBody>
      </p:sp>
      <p:sp>
        <p:nvSpPr>
          <p:cNvPr id="156678" name="Rectangle 6"/>
          <p:cNvSpPr>
            <a:spLocks noChangeArrowheads="1"/>
          </p:cNvSpPr>
          <p:nvPr/>
        </p:nvSpPr>
        <p:spPr bwMode="auto">
          <a:xfrm>
            <a:off x="1119188" y="6248400"/>
            <a:ext cx="60757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0" dirty="0"/>
              <a:t>www.cse.yorku.ca\~jeff\courses\02001\syllabus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B063D4-9C24-4240-94DF-4C5BAF55D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798444"/>
            <a:ext cx="7686675" cy="55149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E15C53-AEDF-4B17-A37A-A1E6478FD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0854" y="1578916"/>
            <a:ext cx="525117" cy="266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685800"/>
            <a:ext cx="7772400" cy="2286000"/>
          </a:xfrm>
        </p:spPr>
        <p:txBody>
          <a:bodyPr/>
          <a:lstStyle/>
          <a:p>
            <a:pPr eaLnBrk="1" hangingPunct="1"/>
            <a:r>
              <a:rPr lang="en-US" altLang="en-US" dirty="0"/>
              <a:t>Graph ADT</a:t>
            </a:r>
            <a:endParaRPr lang="en-US" altLang="en-US" sz="3600" dirty="0"/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20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0470" name="Text Box 6"/>
          <p:cNvSpPr txBox="1">
            <a:spLocks noChangeArrowheads="1"/>
          </p:cNvSpPr>
          <p:nvPr/>
        </p:nvSpPr>
        <p:spPr bwMode="auto">
          <a:xfrm>
            <a:off x="98425" y="6399213"/>
            <a:ext cx="195897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274301" tIns="45717" rIns="274301" bIns="45717" anchor="ctr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400" b="1" i="0" dirty="0">
                <a:solidFill>
                  <a:schemeClr val="accent2"/>
                </a:solidFill>
              </a:rPr>
              <a:t>Lecture</a:t>
            </a:r>
            <a:r>
              <a:rPr lang="en-US" sz="2400" i="0" dirty="0">
                <a:solidFill>
                  <a:schemeClr val="accent2"/>
                </a:solidFill>
              </a:rPr>
              <a:t> </a:t>
            </a:r>
            <a:r>
              <a:rPr lang="en-US" sz="2400" b="1" i="0" dirty="0">
                <a:solidFill>
                  <a:schemeClr val="accent2"/>
                </a:solidFill>
              </a:rPr>
              <a:t>8</a:t>
            </a:r>
            <a:endParaRPr lang="en-US" sz="2400" i="0" dirty="0">
              <a:solidFill>
                <a:schemeClr val="accent2"/>
              </a:solidFill>
            </a:endParaRPr>
          </a:p>
        </p:txBody>
      </p:sp>
      <p:sp>
        <p:nvSpPr>
          <p:cNvPr id="2058" name="Text Box 4"/>
          <p:cNvSpPr txBox="1">
            <a:spLocks noChangeArrowheads="1"/>
          </p:cNvSpPr>
          <p:nvPr/>
        </p:nvSpPr>
        <p:spPr bwMode="auto">
          <a:xfrm>
            <a:off x="4089169" y="2261652"/>
            <a:ext cx="452143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None/>
            </a:pPr>
            <a:r>
              <a:rPr lang="en-US" altLang="en-US" sz="2400" i="0" dirty="0">
                <a:hlinkClick r:id="rId5" action="ppaction://hlinksldjump"/>
              </a:rPr>
              <a:t>Graph ADT</a:t>
            </a:r>
            <a:endParaRPr lang="en-US" altLang="en-US" sz="2400" i="0" dirty="0"/>
          </a:p>
          <a:p>
            <a:pPr eaLnBrk="1" hangingPunct="1">
              <a:buFontTx/>
              <a:buNone/>
            </a:pPr>
            <a:r>
              <a:rPr lang="en-US" altLang="en-US" sz="2400" i="0" dirty="0">
                <a:hlinkClick r:id="rId6" action="ppaction://hlinksldjump"/>
              </a:rPr>
              <a:t>Generic Search</a:t>
            </a:r>
            <a:endParaRPr lang="en-US" altLang="en-US" sz="2400" i="0" dirty="0"/>
          </a:p>
          <a:p>
            <a:pPr eaLnBrk="1" hangingPunct="1">
              <a:buFontTx/>
              <a:buNone/>
            </a:pPr>
            <a:r>
              <a:rPr lang="en-US" altLang="en-US" sz="2400" i="0" dirty="0">
                <a:hlinkClick r:id="rId7" action="ppaction://hlinksldjump"/>
              </a:rPr>
              <a:t>Breadth First Search</a:t>
            </a:r>
            <a:endParaRPr lang="en-US" altLang="en-US" sz="2400" i="0" dirty="0"/>
          </a:p>
          <a:p>
            <a:pPr eaLnBrk="1" hangingPunct="1">
              <a:buFontTx/>
              <a:buNone/>
            </a:pPr>
            <a:r>
              <a:rPr lang="en-US" altLang="en-US" sz="2400" i="0" dirty="0" err="1">
                <a:hlinkClick r:id="" action="ppaction://noaction"/>
              </a:rPr>
              <a:t>Dijkstra's</a:t>
            </a:r>
            <a:r>
              <a:rPr lang="en-US" altLang="en-US" sz="2400" i="0" dirty="0">
                <a:hlinkClick r:id="" action="ppaction://noaction"/>
              </a:rPr>
              <a:t> Shortest Paths Algorithm</a:t>
            </a:r>
            <a:endParaRPr lang="en-US" altLang="en-US" sz="2400" i="0" dirty="0"/>
          </a:p>
          <a:p>
            <a:pPr eaLnBrk="1" hangingPunct="1">
              <a:buNone/>
            </a:pPr>
            <a:r>
              <a:rPr lang="en-US" altLang="en-US" sz="2400" i="0" dirty="0">
                <a:hlinkClick r:id="" action="ppaction://noaction"/>
              </a:rPr>
              <a:t>Depth First Search</a:t>
            </a:r>
            <a:endParaRPr lang="en-US" altLang="en-US" sz="2400" i="0" dirty="0"/>
          </a:p>
          <a:p>
            <a:pPr eaLnBrk="1" hangingPunct="1">
              <a:buFontTx/>
              <a:buNone/>
            </a:pPr>
            <a:r>
              <a:rPr lang="en-US" altLang="en-US" sz="2400" i="0" dirty="0">
                <a:hlinkClick r:id="" action="ppaction://noaction"/>
              </a:rPr>
              <a:t>Linear Order</a:t>
            </a:r>
            <a:endParaRPr lang="en-US" altLang="en-US" sz="2400" i="0" dirty="0"/>
          </a:p>
        </p:txBody>
      </p:sp>
      <p:pic>
        <p:nvPicPr>
          <p:cNvPr id="9" name="Picture 4" descr="http://mathworld.wolfram.com/images/eps-gif/OctahedralGraphEmbeddings_1000.gif">
            <a:extLst>
              <a:ext uri="{FF2B5EF4-FFF2-40B4-BE49-F238E27FC236}">
                <a16:creationId xmlns:a16="http://schemas.microsoft.com/office/drawing/2014/main" id="{6DED88A3-C4EA-4329-85FE-C6869A0FB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53" y="1575852"/>
            <a:ext cx="1815669" cy="1371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http://www.12ahead.com/sites/default/files/styles/article_top_image/public/network.computer.300.fotolia.jpg?itok=t8ZFJQDx">
            <a:extLst>
              <a:ext uri="{FF2B5EF4-FFF2-40B4-BE49-F238E27FC236}">
                <a16:creationId xmlns:a16="http://schemas.microsoft.com/office/drawing/2014/main" id="{98DE1313-18C5-4EA5-89DE-F35F76561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28" y="3039716"/>
            <a:ext cx="3411035" cy="191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www.tilman.de/uni/ws03/alp/gerichtetergraph.gif">
            <a:extLst>
              <a:ext uri="{FF2B5EF4-FFF2-40B4-BE49-F238E27FC236}">
                <a16:creationId xmlns:a16="http://schemas.microsoft.com/office/drawing/2014/main" id="{13A7C2A3-530C-4675-A735-F411C81CC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406" y="1568595"/>
            <a:ext cx="139638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685800"/>
            <a:ext cx="7772400" cy="22860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Algorithmic Paradigms</a:t>
            </a: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20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0470" name="Text Box 6"/>
          <p:cNvSpPr txBox="1">
            <a:spLocks noChangeArrowheads="1"/>
          </p:cNvSpPr>
          <p:nvPr/>
        </p:nvSpPr>
        <p:spPr bwMode="auto">
          <a:xfrm>
            <a:off x="98425" y="6399213"/>
            <a:ext cx="195897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274301" tIns="45717" rIns="274301" bIns="45717" anchor="ctr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400" b="1" i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Lecture</a:t>
            </a:r>
            <a:r>
              <a:rPr lang="en-US" sz="2400" i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i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</a:t>
            </a:r>
            <a:endParaRPr lang="en-US" sz="2400" i="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8" name="Text Box 4"/>
          <p:cNvSpPr txBox="1">
            <a:spLocks noChangeArrowheads="1"/>
          </p:cNvSpPr>
          <p:nvPr/>
        </p:nvSpPr>
        <p:spPr bwMode="auto">
          <a:xfrm>
            <a:off x="3581400" y="1752600"/>
            <a:ext cx="5513304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None/>
            </a:pPr>
            <a:r>
              <a:rPr lang="en-US" altLang="en-US" sz="2400" i="0" dirty="0">
                <a:hlinkClick r:id="rId5" action="ppaction://hlinksldjump"/>
              </a:rPr>
              <a:t>First Order Logic</a:t>
            </a:r>
            <a:endParaRPr lang="en-US" altLang="en-US" sz="2400" i="0" dirty="0"/>
          </a:p>
          <a:p>
            <a:pPr eaLnBrk="1" hangingPunct="1">
              <a:buNone/>
            </a:pPr>
            <a:r>
              <a:rPr lang="en-US" altLang="en-US" sz="2400" i="0" dirty="0">
                <a:hlinkClick r:id="rId5" action="ppaction://hlinksldjump"/>
              </a:rPr>
              <a:t>Brute Force: </a:t>
            </a:r>
            <a:r>
              <a:rPr lang="en-US" altLang="en-US" sz="2400" i="0" dirty="0" err="1">
                <a:hlinkClick r:id="rId5" action="ppaction://hlinksldjump"/>
              </a:rPr>
              <a:t>Optimazation</a:t>
            </a:r>
            <a:r>
              <a:rPr lang="en-US" altLang="en-US" sz="2400" i="0" dirty="0">
                <a:hlinkClick r:id="rId5" action="ppaction://hlinksldjump"/>
              </a:rPr>
              <a:t> Problem</a:t>
            </a:r>
            <a:endParaRPr lang="en-US" altLang="en-US" sz="2400" i="0" dirty="0"/>
          </a:p>
          <a:p>
            <a:pPr eaLnBrk="1" hangingPunct="1">
              <a:buNone/>
            </a:pPr>
            <a:r>
              <a:rPr lang="en-US" altLang="en-US" sz="2400" i="0" dirty="0">
                <a:hlinkClick r:id="rId6" action="ppaction://hlinksldjump"/>
              </a:rPr>
              <a:t>Greedy Algorithm: Minimal Spanning Tree</a:t>
            </a:r>
            <a:endParaRPr lang="en-US" altLang="en-US" sz="2400" i="0" dirty="0"/>
          </a:p>
          <a:p>
            <a:pPr eaLnBrk="1" hangingPunct="1">
              <a:buNone/>
            </a:pPr>
            <a:r>
              <a:rPr lang="en-US" altLang="en-US" sz="2400" i="0" dirty="0">
                <a:hlinkClick r:id="rId7" action="ppaction://hlinksldjump"/>
              </a:rPr>
              <a:t>Dual Hill Climbing: Max Flow / Min Cut</a:t>
            </a:r>
            <a:endParaRPr lang="en-US" altLang="en-US" sz="2400" i="0" dirty="0"/>
          </a:p>
          <a:p>
            <a:pPr eaLnBrk="1" hangingPunct="1">
              <a:buNone/>
            </a:pPr>
            <a:r>
              <a:rPr lang="en-US" altLang="en-US" sz="2400" i="0" dirty="0">
                <a:hlinkClick r:id="" action="ppaction://noaction"/>
              </a:rPr>
              <a:t>Linear Programing: Hotdogs</a:t>
            </a:r>
            <a:endParaRPr lang="en-US" altLang="en-US" sz="2400" i="0" dirty="0"/>
          </a:p>
          <a:p>
            <a:pPr eaLnBrk="1" hangingPunct="1">
              <a:buNone/>
            </a:pPr>
            <a:r>
              <a:rPr lang="en-US" altLang="en-US" sz="2400" i="0" dirty="0">
                <a:hlinkClick r:id="" action="ppaction://noaction"/>
              </a:rPr>
              <a:t>Recursive Back Tracking: Bellman-Ford</a:t>
            </a:r>
            <a:endParaRPr lang="en-US" altLang="en-US" sz="2400" i="0" dirty="0"/>
          </a:p>
          <a:p>
            <a:pPr eaLnBrk="1" hangingPunct="1">
              <a:buNone/>
            </a:pPr>
            <a:r>
              <a:rPr lang="en-US" altLang="en-US" sz="2400" i="0" dirty="0">
                <a:hlinkClick r:id="" action="ppaction://noaction"/>
              </a:rPr>
              <a:t>Dynamic Programing: Bellman-Ford</a:t>
            </a:r>
            <a:endParaRPr lang="en-US" altLang="en-US" sz="2400" i="0" dirty="0"/>
          </a:p>
          <a:p>
            <a:pPr eaLnBrk="1" hangingPunct="1">
              <a:buNone/>
            </a:pPr>
            <a:r>
              <a:rPr lang="en-US" altLang="en-US" sz="2400" i="0" dirty="0">
                <a:hlinkClick r:id="" action="ppaction://noaction"/>
              </a:rPr>
              <a:t>NP-Complete Problems</a:t>
            </a:r>
            <a:endParaRPr lang="en-US" altLang="en-US" sz="2400" i="0" dirty="0"/>
          </a:p>
          <a:p>
            <a:pPr eaLnBrk="1" hangingPunct="1">
              <a:buNone/>
            </a:pPr>
            <a:r>
              <a:rPr lang="en-US" altLang="en-US" sz="2400" i="0" dirty="0">
                <a:hlinkClick r:id="" action="ppaction://noaction"/>
              </a:rPr>
              <a:t>Randomness and Probability</a:t>
            </a:r>
            <a:endParaRPr lang="en-US" altLang="en-US" sz="2400" i="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C081840-1C32-4B09-A4A8-FE1038B5B52A}"/>
              </a:ext>
            </a:extLst>
          </p:cNvPr>
          <p:cNvGrpSpPr/>
          <p:nvPr/>
        </p:nvGrpSpPr>
        <p:grpSpPr>
          <a:xfrm>
            <a:off x="-20183" y="2841201"/>
            <a:ext cx="1812925" cy="1875718"/>
            <a:chOff x="2362200" y="3297238"/>
            <a:chExt cx="4495800" cy="3560762"/>
          </a:xfrm>
        </p:grpSpPr>
        <p:pic>
          <p:nvPicPr>
            <p:cNvPr id="10" name="Picture 3" descr="j0099540">
              <a:extLst>
                <a:ext uri="{FF2B5EF4-FFF2-40B4-BE49-F238E27FC236}">
                  <a16:creationId xmlns:a16="http://schemas.microsoft.com/office/drawing/2014/main" id="{AF38B9B1-FFC3-4614-B39B-E7A5922EE1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829719" y="2829719"/>
              <a:ext cx="3560762" cy="449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2" descr="j0198735">
              <a:extLst>
                <a:ext uri="{FF2B5EF4-FFF2-40B4-BE49-F238E27FC236}">
                  <a16:creationId xmlns:a16="http://schemas.microsoft.com/office/drawing/2014/main" id="{65637233-C56E-45D5-85BA-4904753C98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6100" y="4800600"/>
              <a:ext cx="1138238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3" descr="j0295190">
              <a:extLst>
                <a:ext uri="{FF2B5EF4-FFF2-40B4-BE49-F238E27FC236}">
                  <a16:creationId xmlns:a16="http://schemas.microsoft.com/office/drawing/2014/main" id="{DC2CA38E-2840-4461-8FF7-09DDED6B2A3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362450" y="3722688"/>
              <a:ext cx="1200150" cy="912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3" descr="IMGP2323">
            <a:extLst>
              <a:ext uri="{FF2B5EF4-FFF2-40B4-BE49-F238E27FC236}">
                <a16:creationId xmlns:a16="http://schemas.microsoft.com/office/drawing/2014/main" id="{8BA33584-33B8-4C5B-97B4-730BF2F85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5" y="1562106"/>
            <a:ext cx="1742447" cy="125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68" descr="C:\Documents and Settings\Romil Jain\Desktop\3f 59 dome animation 24 frames.gif">
            <a:extLst>
              <a:ext uri="{FF2B5EF4-FFF2-40B4-BE49-F238E27FC236}">
                <a16:creationId xmlns:a16="http://schemas.microsoft.com/office/drawing/2014/main" id="{2E784E77-14D8-4276-8469-6C35BC2E2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228" y="1828800"/>
            <a:ext cx="1527686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29" descr="00-57b">
            <a:extLst>
              <a:ext uri="{FF2B5EF4-FFF2-40B4-BE49-F238E27FC236}">
                <a16:creationId xmlns:a16="http://schemas.microsoft.com/office/drawing/2014/main" id="{D9A8D9EE-E37F-40A6-ADDB-251208182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5" y="4759679"/>
            <a:ext cx="1761898" cy="156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3CD3728-A5D2-435C-9C77-0696BBA87FF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90684" y="3008558"/>
            <a:ext cx="1546649" cy="1752600"/>
          </a:xfrm>
          <a:prstGeom prst="rect">
            <a:avLst/>
          </a:prstGeom>
        </p:spPr>
      </p:pic>
      <p:sp>
        <p:nvSpPr>
          <p:cNvPr id="19" name="Text Box 44">
            <a:extLst>
              <a:ext uri="{FF2B5EF4-FFF2-40B4-BE49-F238E27FC236}">
                <a16:creationId xmlns:a16="http://schemas.microsoft.com/office/drawing/2014/main" id="{403943AB-B8F8-4953-91D6-645893BF5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020762"/>
            <a:ext cx="3587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i="0" dirty="0">
                <a:solidFill>
                  <a:schemeClr val="accent2"/>
                </a:solidFill>
                <a:latin typeface="Symbol" pitchFamily="18" charset="2"/>
              </a:rPr>
              <a:t>$</a:t>
            </a:r>
            <a:r>
              <a:rPr lang="en-US" altLang="en-US" i="0" dirty="0">
                <a:solidFill>
                  <a:schemeClr val="accent2"/>
                </a:solidFill>
              </a:rPr>
              <a:t> g,</a:t>
            </a:r>
            <a:r>
              <a:rPr lang="en-US" altLang="en-US" i="0" dirty="0"/>
              <a:t> </a:t>
            </a:r>
            <a:r>
              <a:rPr lang="en-US" altLang="en-US" i="0" dirty="0">
                <a:solidFill>
                  <a:schemeClr val="accent2"/>
                </a:solidFill>
                <a:latin typeface="Symbol" pitchFamily="18" charset="2"/>
              </a:rPr>
              <a:t>"</a:t>
            </a:r>
            <a:r>
              <a:rPr lang="en-US" altLang="en-US" i="0" dirty="0">
                <a:solidFill>
                  <a:schemeClr val="accent2"/>
                </a:solidFill>
              </a:rPr>
              <a:t> b, Loves(b, g)</a:t>
            </a:r>
          </a:p>
        </p:txBody>
      </p:sp>
      <p:pic>
        <p:nvPicPr>
          <p:cNvPr id="20" name="Picture 2" descr="Image result for random algorithms">
            <a:extLst>
              <a:ext uri="{FF2B5EF4-FFF2-40B4-BE49-F238E27FC236}">
                <a16:creationId xmlns:a16="http://schemas.microsoft.com/office/drawing/2014/main" id="{0BA4E098-9095-4507-B802-6E52E3C3B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938" y="4808344"/>
            <a:ext cx="1409862" cy="148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789911"/>
              </p:ext>
            </p:extLst>
          </p:nvPr>
        </p:nvGraphicFramePr>
        <p:xfrm>
          <a:off x="4514850" y="26352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205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26352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8" descr="https://resources.inbenta.com/finger%20me%20A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63" y="5141735"/>
            <a:ext cx="3462750" cy="156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" name="Picture 410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21" y="4495800"/>
            <a:ext cx="3463148" cy="230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4114799" y="895406"/>
            <a:ext cx="4766913" cy="4057594"/>
            <a:chOff x="4742568" y="2524780"/>
            <a:chExt cx="4766913" cy="4057594"/>
          </a:xfrm>
        </p:grpSpPr>
        <p:grpSp>
          <p:nvGrpSpPr>
            <p:cNvPr id="14" name="Group 13"/>
            <p:cNvGrpSpPr/>
            <p:nvPr/>
          </p:nvGrpSpPr>
          <p:grpSpPr>
            <a:xfrm>
              <a:off x="4844097" y="3048000"/>
              <a:ext cx="4223703" cy="3534374"/>
              <a:chOff x="4363684" y="3048000"/>
              <a:chExt cx="4223703" cy="3534374"/>
            </a:xfrm>
          </p:grpSpPr>
          <p:pic>
            <p:nvPicPr>
              <p:cNvPr id="16" name="Picture 2" descr="Image result for stochastic gradient descent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3684" y="3048000"/>
                <a:ext cx="4223703" cy="35343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4742568" y="3213308"/>
                <a:ext cx="1948903" cy="461665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CA" sz="2400" i="0" dirty="0"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</p:grpSp>
        <p:sp>
          <p:nvSpPr>
            <p:cNvPr id="15" name="Text Box 33"/>
            <p:cNvSpPr txBox="1">
              <a:spLocks noChangeArrowheads="1"/>
            </p:cNvSpPr>
            <p:nvPr/>
          </p:nvSpPr>
          <p:spPr bwMode="auto">
            <a:xfrm>
              <a:off x="4742568" y="2524780"/>
              <a:ext cx="476691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4320" rIns="274320">
              <a:spAutoFit/>
            </a:bodyPr>
            <a:lstStyle>
              <a:lvl1pPr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800" i="0" dirty="0">
                  <a:latin typeface="Times New Roman" pitchFamily="18" charset="0"/>
                </a:rPr>
                <a:t>Gradient Descent 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-302828" y="864926"/>
            <a:ext cx="4766913" cy="3545820"/>
            <a:chOff x="-381000" y="695980"/>
            <a:chExt cx="4766913" cy="3545820"/>
          </a:xfrm>
        </p:grpSpPr>
        <p:pic>
          <p:nvPicPr>
            <p:cNvPr id="19" name="Picture 6" descr="Related image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12" t="2357" r="8864"/>
            <a:stretch/>
          </p:blipFill>
          <p:spPr bwMode="auto">
            <a:xfrm>
              <a:off x="76201" y="1219200"/>
              <a:ext cx="3886200" cy="302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 Box 33"/>
            <p:cNvSpPr txBox="1">
              <a:spLocks noChangeArrowheads="1"/>
            </p:cNvSpPr>
            <p:nvPr/>
          </p:nvSpPr>
          <p:spPr bwMode="auto">
            <a:xfrm>
              <a:off x="-381000" y="695980"/>
              <a:ext cx="476691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4320" rIns="274320">
              <a:spAutoFit/>
            </a:bodyPr>
            <a:lstStyle>
              <a:lvl1pPr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800" i="0" dirty="0">
                  <a:latin typeface="Times New Roman" pitchFamily="18" charset="0"/>
                </a:rPr>
                <a:t>Supervised Learning</a:t>
              </a:r>
            </a:p>
          </p:txBody>
        </p:sp>
      </p:grpSp>
      <p:sp>
        <p:nvSpPr>
          <p:cNvPr id="22" name="Rectangle 63">
            <a:extLst>
              <a:ext uri="{FF2B5EF4-FFF2-40B4-BE49-F238E27FC236}">
                <a16:creationId xmlns:a16="http://schemas.microsoft.com/office/drawing/2014/main" id="{CCFA8ED8-D776-45AA-9C62-1EBFCBA09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-76200"/>
            <a:ext cx="701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i="0" dirty="0">
                <a:solidFill>
                  <a:schemeClr val="tx2"/>
                </a:solidFill>
                <a:latin typeface="+mj-lt"/>
                <a:cs typeface="+mn-cs"/>
              </a:rPr>
              <a:t>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419238893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Read Ahead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CA" altLang="en-US"/>
              <a:t>You are expected to read the lecture notes</a:t>
            </a:r>
            <a:r>
              <a:rPr lang="en-US" altLang="en-US"/>
              <a:t> </a:t>
            </a:r>
            <a:r>
              <a:rPr lang="en-CA" altLang="en-US" b="1"/>
              <a:t>before</a:t>
            </a:r>
            <a:r>
              <a:rPr lang="en-US" altLang="en-US"/>
              <a:t> t</a:t>
            </a:r>
            <a:r>
              <a:rPr lang="en-CA" altLang="en-US"/>
              <a:t>he lecture</a:t>
            </a:r>
            <a:r>
              <a:rPr lang="en-US" altLang="en-US"/>
              <a:t>.</a:t>
            </a:r>
          </a:p>
          <a:p>
            <a:pPr eaLnBrk="1" hangingPunct="1">
              <a:buFontTx/>
              <a:buNone/>
            </a:pPr>
            <a:r>
              <a:rPr lang="en-CA" altLang="en-US"/>
              <a:t>This will facilitate more productive discussion</a:t>
            </a:r>
            <a:r>
              <a:rPr lang="en-US" altLang="en-US"/>
              <a:t> </a:t>
            </a:r>
            <a:r>
              <a:rPr lang="en-CA" altLang="en-US"/>
              <a:t>during</a:t>
            </a:r>
            <a:r>
              <a:rPr lang="en-US" altLang="en-US"/>
              <a:t> </a:t>
            </a:r>
            <a:r>
              <a:rPr lang="en-CA" altLang="en-US"/>
              <a:t>class.</a:t>
            </a:r>
          </a:p>
        </p:txBody>
      </p:sp>
      <p:pic>
        <p:nvPicPr>
          <p:cNvPr id="50180" name="Picture 4" descr="j015388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86200"/>
            <a:ext cx="27162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500063" y="4648200"/>
            <a:ext cx="231933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i="0"/>
              <a:t>Like in an </a:t>
            </a:r>
            <a:br>
              <a:rPr lang="en-US" altLang="en-US" i="0"/>
            </a:br>
            <a:r>
              <a:rPr lang="en-US" altLang="en-US" i="0"/>
              <a:t>English class</a:t>
            </a:r>
          </a:p>
        </p:txBody>
      </p:sp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6183313" y="4267200"/>
            <a:ext cx="2274887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i="0"/>
              <a:t>Also please </a:t>
            </a:r>
            <a:br>
              <a:rPr lang="en-US" altLang="en-US" i="0"/>
            </a:br>
            <a:r>
              <a:rPr lang="en-US" altLang="en-US" i="0"/>
              <a:t>proof read</a:t>
            </a:r>
            <a:br>
              <a:rPr lang="en-US" altLang="en-US" i="0"/>
            </a:br>
            <a:r>
              <a:rPr lang="en-US" altLang="en-US" i="0"/>
              <a:t>assignments </a:t>
            </a:r>
            <a:br>
              <a:rPr lang="en-US" altLang="en-US" i="0"/>
            </a:br>
            <a:r>
              <a:rPr lang="en-US" altLang="en-US" i="0"/>
              <a:t>&amp; tests.</a:t>
            </a:r>
          </a:p>
        </p:txBody>
      </p:sp>
    </p:spTree>
    <p:extLst>
      <p:ext uri="{BB962C8B-B14F-4D97-AF65-F5344CB8AC3E}">
        <p14:creationId xmlns:p14="http://schemas.microsoft.com/office/powerpoint/2010/main" val="359779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7" grpId="0"/>
      <p:bldP spid="10548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Explaining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114800" cy="4114800"/>
          </a:xfrm>
        </p:spPr>
        <p:txBody>
          <a:bodyPr/>
          <a:lstStyle/>
          <a:p>
            <a:pPr eaLnBrk="1" hangingPunct="1"/>
            <a:r>
              <a:rPr lang="en-CA" altLang="en-US"/>
              <a:t>We are going to test you on your</a:t>
            </a:r>
            <a:r>
              <a:rPr lang="en-US" altLang="en-US"/>
              <a:t> </a:t>
            </a:r>
            <a:r>
              <a:rPr lang="en-CA" altLang="en-US"/>
              <a:t>ability to explain the material. </a:t>
            </a:r>
            <a:endParaRPr lang="en-US" altLang="en-US"/>
          </a:p>
          <a:p>
            <a:pPr eaLnBrk="1" hangingPunct="1"/>
            <a:r>
              <a:rPr lang="en-CA" altLang="en-US"/>
              <a:t>Hence, the best way of studying is to explain the material over and over again out loud to</a:t>
            </a:r>
            <a:r>
              <a:rPr lang="en-US" altLang="en-US"/>
              <a:t> </a:t>
            </a:r>
            <a:r>
              <a:rPr lang="en-CA" altLang="en-US"/>
              <a:t>yourself, to each other, and to your stuffed bear.</a:t>
            </a:r>
          </a:p>
          <a:p>
            <a:pPr eaLnBrk="1" hangingPunct="1"/>
            <a:endParaRPr lang="en-CA" altLang="en-US"/>
          </a:p>
        </p:txBody>
      </p:sp>
      <p:pic>
        <p:nvPicPr>
          <p:cNvPr id="51204" name="Picture 3" descr="christPoo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25" y="2514600"/>
            <a:ext cx="3889375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Day </a:t>
            </a:r>
            <a:r>
              <a:rPr lang="en-CA" altLang="en-US"/>
              <a:t>Dream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905000"/>
            <a:ext cx="4572000" cy="1752600"/>
          </a:xfrm>
        </p:spPr>
        <p:txBody>
          <a:bodyPr/>
          <a:lstStyle/>
          <a:p>
            <a:pPr eaLnBrk="1" hangingPunct="1"/>
            <a:r>
              <a:rPr lang="en-CA" altLang="en-US"/>
              <a:t>Mathematics is not all linear thinking. </a:t>
            </a:r>
            <a:endParaRPr lang="en-US" altLang="en-US"/>
          </a:p>
          <a:p>
            <a:pPr eaLnBrk="1" hangingPunct="1"/>
            <a:r>
              <a:rPr lang="en-US" altLang="en-US"/>
              <a:t> Allow</a:t>
            </a:r>
            <a:r>
              <a:rPr lang="en-CA" altLang="en-US"/>
              <a:t> the essence of the</a:t>
            </a:r>
            <a:r>
              <a:rPr lang="en-US" altLang="en-US"/>
              <a:t> m</a:t>
            </a:r>
            <a:r>
              <a:rPr lang="en-CA" altLang="en-US"/>
              <a:t>aterial</a:t>
            </a:r>
            <a:r>
              <a:rPr lang="en-US" altLang="en-US"/>
              <a:t> </a:t>
            </a:r>
            <a:r>
              <a:rPr lang="en-CA" altLang="en-US"/>
              <a:t>to seep</a:t>
            </a:r>
            <a:r>
              <a:rPr lang="en-US" altLang="en-US"/>
              <a:t> </a:t>
            </a:r>
            <a:r>
              <a:rPr lang="en-CA" altLang="en-US"/>
              <a:t>into your subconscious</a:t>
            </a:r>
            <a:endParaRPr lang="en-US" altLang="en-US"/>
          </a:p>
          <a:p>
            <a:pPr eaLnBrk="1" hangingPunct="1"/>
            <a:r>
              <a:rPr lang="en-US" altLang="en-US"/>
              <a:t> Pursue ideas that </a:t>
            </a:r>
            <a:r>
              <a:rPr lang="en-CA" altLang="en-US"/>
              <a:t>percolate up</a:t>
            </a:r>
            <a:r>
              <a:rPr lang="en-US" altLang="en-US"/>
              <a:t> and </a:t>
            </a:r>
            <a:r>
              <a:rPr lang="en-CA" altLang="en-US"/>
              <a:t>flashes of inspiration</a:t>
            </a:r>
            <a:r>
              <a:rPr lang="en-US" altLang="en-US"/>
              <a:t> that appear.</a:t>
            </a:r>
            <a:endParaRPr lang="en-CA" altLang="en-US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1935163" y="152400"/>
            <a:ext cx="5568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i="0"/>
              <a:t>W</a:t>
            </a:r>
            <a:r>
              <a:rPr lang="en-CA" altLang="en-US" i="0"/>
              <a:t>hile going along with your day</a:t>
            </a:r>
          </a:p>
        </p:txBody>
      </p:sp>
      <p:pic>
        <p:nvPicPr>
          <p:cNvPr id="52229" name="Picture 6" descr="solitu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1752600"/>
            <a:ext cx="4013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Be Creative</a:t>
            </a:r>
            <a:endParaRPr lang="en-CA" alt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828800"/>
            <a:ext cx="8229600" cy="1752600"/>
          </a:xfrm>
        </p:spPr>
        <p:txBody>
          <a:bodyPr/>
          <a:lstStyle/>
          <a:p>
            <a:pPr algn="l" eaLnBrk="1" hangingPunct="1">
              <a:buFontTx/>
              <a:buChar char="•"/>
            </a:pPr>
            <a:r>
              <a:rPr lang="en-CA" altLang="en-US"/>
              <a:t>Ask questions. </a:t>
            </a:r>
            <a:endParaRPr lang="en-US" altLang="en-US"/>
          </a:p>
          <a:p>
            <a:pPr algn="l" eaLnBrk="1" hangingPunct="1">
              <a:buFontTx/>
              <a:buChar char="•"/>
            </a:pPr>
            <a:r>
              <a:rPr lang="en-US" altLang="en-US"/>
              <a:t> </a:t>
            </a:r>
            <a:r>
              <a:rPr lang="en-CA" altLang="en-US"/>
              <a:t>Why is it done this way and not that</a:t>
            </a:r>
            <a:r>
              <a:rPr lang="en-US" altLang="en-US"/>
              <a:t> </a:t>
            </a:r>
            <a:r>
              <a:rPr lang="en-CA" altLang="en-US"/>
              <a:t>way? </a:t>
            </a:r>
            <a:endParaRPr lang="en-US" altLang="en-US"/>
          </a:p>
          <a:p>
            <a:pPr algn="l" eaLnBrk="1" hangingPunct="1"/>
            <a:endParaRPr lang="en-CA" altLang="en-US"/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8" y="3252788"/>
            <a:ext cx="5532437" cy="337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Guesses and Counter Examples</a:t>
            </a:r>
            <a:endParaRPr lang="en-CA" alt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410200" cy="4114800"/>
          </a:xfrm>
        </p:spPr>
        <p:txBody>
          <a:bodyPr/>
          <a:lstStyle/>
          <a:p>
            <a:pPr eaLnBrk="1" hangingPunct="1"/>
            <a:r>
              <a:rPr lang="en-US" altLang="en-US"/>
              <a:t>Guess at potential </a:t>
            </a:r>
            <a:r>
              <a:rPr lang="en-CA" altLang="en-US"/>
              <a:t>algorithms for solving a problem. </a:t>
            </a:r>
            <a:endParaRPr lang="en-US" altLang="en-US"/>
          </a:p>
          <a:p>
            <a:pPr eaLnBrk="1" hangingPunct="1"/>
            <a:r>
              <a:rPr lang="en-US" altLang="en-US"/>
              <a:t> Look</a:t>
            </a:r>
            <a:r>
              <a:rPr lang="en-CA" altLang="en-US"/>
              <a:t> for</a:t>
            </a:r>
            <a:r>
              <a:rPr lang="en-US" altLang="en-US"/>
              <a:t> </a:t>
            </a:r>
            <a:r>
              <a:rPr lang="en-CA" altLang="en-US"/>
              <a:t>input instances for which your algorithm gives the wrong answer.</a:t>
            </a:r>
          </a:p>
          <a:p>
            <a:pPr eaLnBrk="1" hangingPunct="1"/>
            <a:r>
              <a:rPr lang="en-CA" altLang="en-US"/>
              <a:t>Treat it as a game between these two players.</a:t>
            </a:r>
          </a:p>
          <a:p>
            <a:pPr eaLnBrk="1" hangingPunct="1"/>
            <a:endParaRPr lang="en-CA" altLang="en-US"/>
          </a:p>
        </p:txBody>
      </p:sp>
      <p:pic>
        <p:nvPicPr>
          <p:cNvPr id="54276" name="Picture 4" descr="poo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0"/>
            <a:ext cx="325278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382000" cy="1143000"/>
          </a:xfrm>
        </p:spPr>
        <p:txBody>
          <a:bodyPr/>
          <a:lstStyle/>
          <a:p>
            <a:pPr eaLnBrk="1" hangingPunct="1"/>
            <a:r>
              <a:rPr lang="en-US" altLang="en-US"/>
              <a:t>Refinement:</a:t>
            </a:r>
            <a:br>
              <a:rPr lang="en-US" altLang="en-US">
                <a:solidFill>
                  <a:schemeClr val="accent2"/>
                </a:solidFill>
              </a:rPr>
            </a:br>
            <a:r>
              <a:rPr lang="en-US" altLang="en-US">
                <a:solidFill>
                  <a:schemeClr val="tx1"/>
                </a:solidFill>
              </a:rPr>
              <a:t>The best solution comes from a process of repeatedly refining and inventing alternative solutions</a:t>
            </a:r>
            <a:endParaRPr lang="en-US" altLang="en-US"/>
          </a:p>
        </p:txBody>
      </p:sp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2863850" y="2800350"/>
          <a:ext cx="3765550" cy="334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3219551" imgH="2848043" progId="MS_ClipArt_Gallery.2">
                  <p:embed/>
                </p:oleObj>
              </mc:Choice>
              <mc:Fallback>
                <p:oleObj name="Clip" r:id="rId3" imgW="3219551" imgH="2848043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3850" y="2800350"/>
                        <a:ext cx="3765550" cy="334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5402263" y="6577013"/>
            <a:ext cx="3741737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95658" tIns="49638" rIns="595658" bIns="496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FontTx/>
              <a:buChar char=" "/>
            </a:pPr>
            <a:r>
              <a:rPr lang="en-US" altLang="en-US" sz="1200" i="0">
                <a:solidFill>
                  <a:schemeClr val="accent1"/>
                </a:solidFill>
              </a:rPr>
              <a:t>Rudich www.discretemath.com</a:t>
            </a:r>
            <a:endParaRPr lang="en-CA" altLang="en-US" sz="1200" i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End</a:t>
            </a:r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839800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j0116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209800"/>
            <a:ext cx="26320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1176" name="AutoShape 8"/>
          <p:cNvSpPr>
            <a:spLocks noChangeArrowheads="1"/>
          </p:cNvSpPr>
          <p:nvPr/>
        </p:nvSpPr>
        <p:spPr bwMode="auto">
          <a:xfrm>
            <a:off x="2438400" y="1066800"/>
            <a:ext cx="6705600" cy="1524000"/>
          </a:xfrm>
          <a:prstGeom prst="wedgeRectCallout">
            <a:avLst>
              <a:gd name="adj1" fmla="val -60204"/>
              <a:gd name="adj2" fmla="val 89898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b="1" i="0"/>
              <a:t>It deeply saddens me when a third of the class does not learn the material sufficiently to pass.</a:t>
            </a:r>
            <a:r>
              <a:rPr lang="en-CA" altLang="en-US" b="1"/>
              <a:t> </a:t>
            </a:r>
            <a:endParaRPr lang="en-US" altLang="en-US" b="1"/>
          </a:p>
        </p:txBody>
      </p:sp>
      <p:sp>
        <p:nvSpPr>
          <p:cNvPr id="391178" name="AutoShape 10"/>
          <p:cNvSpPr>
            <a:spLocks noChangeArrowheads="1"/>
          </p:cNvSpPr>
          <p:nvPr/>
        </p:nvSpPr>
        <p:spPr bwMode="auto">
          <a:xfrm>
            <a:off x="2438400" y="2819400"/>
            <a:ext cx="6705600" cy="1066800"/>
          </a:xfrm>
          <a:prstGeom prst="wedgeRectCallout">
            <a:avLst>
              <a:gd name="adj1" fmla="val -61009"/>
              <a:gd name="adj2" fmla="val 2083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b="1" i="0"/>
              <a:t>I will do everything in my power to help you learn this material.</a:t>
            </a:r>
            <a:r>
              <a:rPr lang="en-CA" altLang="en-US"/>
              <a:t> </a:t>
            </a:r>
            <a:endParaRPr lang="en-US" altLang="en-US" b="1" i="0"/>
          </a:p>
        </p:txBody>
      </p:sp>
      <p:sp>
        <p:nvSpPr>
          <p:cNvPr id="391179" name="AutoShape 11"/>
          <p:cNvSpPr>
            <a:spLocks noChangeArrowheads="1"/>
          </p:cNvSpPr>
          <p:nvPr/>
        </p:nvSpPr>
        <p:spPr bwMode="auto">
          <a:xfrm>
            <a:off x="2438400" y="4114800"/>
            <a:ext cx="6705600" cy="990600"/>
          </a:xfrm>
          <a:prstGeom prst="wedgeRectCallout">
            <a:avLst>
              <a:gd name="adj1" fmla="val -59708"/>
              <a:gd name="adj2" fmla="val -89903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b="1" i="0"/>
              <a:t>I request that you do everything in your power.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CA" altLang="en-US" b="1" i="0"/>
          </a:p>
        </p:txBody>
      </p:sp>
      <p:sp>
        <p:nvSpPr>
          <p:cNvPr id="5126" name="Rectangle 14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b="1"/>
              <a:t>A Contract to Learn</a:t>
            </a:r>
            <a:endParaRPr lang="en-CA" altLang="en-US" b="1"/>
          </a:p>
        </p:txBody>
      </p:sp>
      <p:sp>
        <p:nvSpPr>
          <p:cNvPr id="391185" name="AutoShape 17"/>
          <p:cNvSpPr>
            <a:spLocks noChangeArrowheads="1"/>
          </p:cNvSpPr>
          <p:nvPr/>
        </p:nvSpPr>
        <p:spPr bwMode="auto">
          <a:xfrm>
            <a:off x="2438400" y="5334000"/>
            <a:ext cx="6705600" cy="609600"/>
          </a:xfrm>
          <a:prstGeom prst="wedgeRectCallout">
            <a:avLst>
              <a:gd name="adj1" fmla="val -62431"/>
              <a:gd name="adj2" fmla="val -275259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i="0"/>
              <a:t>Everyone </a:t>
            </a:r>
            <a:r>
              <a:rPr lang="en-US" altLang="en-US"/>
              <a:t>can</a:t>
            </a:r>
            <a:r>
              <a:rPr lang="en-US" altLang="en-US" b="1" i="0"/>
              <a:t> learn 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1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1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1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1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1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1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1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1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6" grpId="0" animBg="1"/>
      <p:bldP spid="391178" grpId="0" animBg="1"/>
      <p:bldP spid="391179" grpId="0" animBg="1"/>
      <p:bldP spid="39118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2362200"/>
            <a:ext cx="2584450" cy="3155950"/>
            <a:chOff x="2065" y="1551"/>
            <a:chExt cx="1628" cy="1988"/>
          </a:xfrm>
        </p:grpSpPr>
        <p:sp>
          <p:nvSpPr>
            <p:cNvPr id="6151" name="Freeform 3"/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" name="Freeform 4"/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" name="Freeform 5"/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4" name="Freeform 6"/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5" name="Freeform 7"/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Freeform 8"/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Freeform 9"/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Freeform 10"/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Freeform 11"/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Freeform 12"/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Freeform 13"/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Freeform 14"/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Freeform 15"/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Freeform 16"/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5" name="Freeform 17"/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Freeform 18"/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Freeform 19"/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220" name="AutoShape 20"/>
          <p:cNvSpPr>
            <a:spLocks noChangeArrowheads="1"/>
          </p:cNvSpPr>
          <p:nvPr/>
        </p:nvSpPr>
        <p:spPr bwMode="auto">
          <a:xfrm>
            <a:off x="2362200" y="1524000"/>
            <a:ext cx="6629400" cy="1143000"/>
          </a:xfrm>
          <a:prstGeom prst="wedgeRectCallout">
            <a:avLst>
              <a:gd name="adj1" fmla="val -60319"/>
              <a:gd name="adj2" fmla="val 103194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i="0"/>
              <a:t>The last few terms</a:t>
            </a:r>
            <a:br>
              <a:rPr lang="en-CA" altLang="en-US" i="0"/>
            </a:br>
            <a:r>
              <a:rPr lang="en-CA" altLang="en-US" i="0"/>
              <a:t>I threatened them every day. </a:t>
            </a:r>
            <a:endParaRPr lang="en-US" altLang="en-US" i="0"/>
          </a:p>
        </p:txBody>
      </p:sp>
      <p:sp>
        <p:nvSpPr>
          <p:cNvPr id="307225" name="AutoShape 25"/>
          <p:cNvSpPr>
            <a:spLocks noChangeArrowheads="1"/>
          </p:cNvSpPr>
          <p:nvPr/>
        </p:nvSpPr>
        <p:spPr bwMode="auto">
          <a:xfrm>
            <a:off x="2362200" y="2895600"/>
            <a:ext cx="6781800" cy="762000"/>
          </a:xfrm>
          <a:prstGeom prst="wedgeRectCallout">
            <a:avLst>
              <a:gd name="adj1" fmla="val -60884"/>
              <a:gd name="adj2" fmla="val 22917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i="0"/>
              <a:t>They performed better than ever before!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i="0"/>
          </a:p>
        </p:txBody>
      </p:sp>
      <p:sp>
        <p:nvSpPr>
          <p:cNvPr id="307226" name="AutoShape 26"/>
          <p:cNvSpPr>
            <a:spLocks noChangeArrowheads="1"/>
          </p:cNvSpPr>
          <p:nvPr/>
        </p:nvSpPr>
        <p:spPr bwMode="auto">
          <a:xfrm>
            <a:off x="2362200" y="3848100"/>
            <a:ext cx="6705600" cy="800100"/>
          </a:xfrm>
          <a:prstGeom prst="wedgeRectCallout">
            <a:avLst>
              <a:gd name="adj1" fmla="val -59708"/>
              <a:gd name="adj2" fmla="val -99403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i="0"/>
              <a:t>And my course evaluations were better.</a:t>
            </a:r>
          </a:p>
        </p:txBody>
      </p:sp>
      <p:sp>
        <p:nvSpPr>
          <p:cNvPr id="6150" name="Rectangle 3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b="1"/>
              <a:t>Tough Love</a:t>
            </a:r>
            <a:endParaRPr lang="en-CA" alt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0" grpId="0" animBg="1"/>
      <p:bldP spid="307225" grpId="0" animBg="1"/>
      <p:bldP spid="3072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0" y="762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Think about Algorithms </a:t>
            </a:r>
            <a:br>
              <a:rPr lang="en-US" altLang="en-US" sz="4000"/>
            </a:br>
            <a:r>
              <a:rPr lang="en-US" altLang="en-US" sz="4000"/>
              <a:t>Abstractly</a:t>
            </a:r>
          </a:p>
        </p:txBody>
      </p:sp>
      <p:sp>
        <p:nvSpPr>
          <p:cNvPr id="271363" name="Text Box 3"/>
          <p:cNvSpPr txBox="1">
            <a:spLocks noChangeArrowheads="1"/>
          </p:cNvSpPr>
          <p:nvPr/>
        </p:nvSpPr>
        <p:spPr bwMode="auto">
          <a:xfrm>
            <a:off x="2578100" y="4373563"/>
            <a:ext cx="359410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i="0">
                <a:solidFill>
                  <a:schemeClr val="hlink"/>
                </a:solidFill>
              </a:rPr>
              <a:t>Devastated </a:t>
            </a:r>
            <a:br>
              <a:rPr lang="en-US" altLang="en-US" sz="5400" b="1" i="0">
                <a:solidFill>
                  <a:schemeClr val="hlink"/>
                </a:solidFill>
              </a:rPr>
            </a:br>
            <a:r>
              <a:rPr lang="en-US" altLang="en-US" sz="2800" i="0"/>
              <a:t>by the midterm</a:t>
            </a:r>
          </a:p>
        </p:txBody>
      </p:sp>
      <p:sp>
        <p:nvSpPr>
          <p:cNvPr id="271364" name="Text Box 4"/>
          <p:cNvSpPr txBox="1">
            <a:spLocks noChangeArrowheads="1"/>
          </p:cNvSpPr>
          <p:nvPr/>
        </p:nvSpPr>
        <p:spPr bwMode="auto">
          <a:xfrm>
            <a:off x="2514600" y="6086475"/>
            <a:ext cx="4073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0"/>
              <a:t>Change your thinking now.</a:t>
            </a:r>
          </a:p>
        </p:txBody>
      </p:sp>
      <p:sp>
        <p:nvSpPr>
          <p:cNvPr id="271365" name="Rectangle 5"/>
          <p:cNvSpPr>
            <a:spLocks noChangeArrowheads="1"/>
          </p:cNvSpPr>
          <p:nvPr/>
        </p:nvSpPr>
        <p:spPr bwMode="auto">
          <a:xfrm>
            <a:off x="495300" y="2482850"/>
            <a:ext cx="8153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i="0"/>
              <a:t>This course requires completely changing </a:t>
            </a:r>
            <a:br>
              <a:rPr lang="en-US" altLang="en-US" sz="2800" i="0"/>
            </a:br>
            <a:r>
              <a:rPr lang="en-US" altLang="en-US" sz="2800" i="0"/>
              <a:t>the way you think about algorithms.</a:t>
            </a:r>
          </a:p>
        </p:txBody>
      </p:sp>
      <p:sp>
        <p:nvSpPr>
          <p:cNvPr id="271366" name="Rectangle 6"/>
          <p:cNvSpPr>
            <a:spLocks noChangeArrowheads="1"/>
          </p:cNvSpPr>
          <p:nvPr/>
        </p:nvSpPr>
        <p:spPr bwMode="auto">
          <a:xfrm>
            <a:off x="1939925" y="3810000"/>
            <a:ext cx="52625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i="0"/>
              <a:t>Though I keep warning people,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i="0"/>
              <a:t>they tend not to get it until they are</a:t>
            </a:r>
            <a:r>
              <a:rPr lang="en-US" altLang="en-US" sz="2800" b="1" i="0"/>
              <a:t> </a:t>
            </a:r>
          </a:p>
        </p:txBody>
      </p:sp>
      <p:pic>
        <p:nvPicPr>
          <p:cNvPr id="7175" name="Picture 7" descr="dd00786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400"/>
            <a:ext cx="22828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1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1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1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1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1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1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1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1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3" grpId="0"/>
      <p:bldP spid="271364" grpId="0"/>
      <p:bldP spid="271365" grpId="0"/>
      <p:bldP spid="2713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2362200"/>
            <a:ext cx="2584450" cy="3155950"/>
            <a:chOff x="2065" y="1551"/>
            <a:chExt cx="1628" cy="1988"/>
          </a:xfrm>
        </p:grpSpPr>
        <p:sp>
          <p:nvSpPr>
            <p:cNvPr id="8198" name="Freeform 3"/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9" name="Freeform 4"/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0" name="Freeform 5"/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1" name="Freeform 6"/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2" name="Freeform 7"/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3" name="Freeform 8"/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Freeform 9"/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Freeform 10"/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6" name="Freeform 11"/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Freeform 12"/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Freeform 13"/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Freeform 14"/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0" name="Freeform 15"/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1" name="Freeform 16"/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2" name="Freeform 17"/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Freeform 18"/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4" name="Freeform 19"/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7332" name="AutoShape 20"/>
          <p:cNvSpPr>
            <a:spLocks noChangeArrowheads="1"/>
          </p:cNvSpPr>
          <p:nvPr/>
        </p:nvSpPr>
        <p:spPr bwMode="auto">
          <a:xfrm>
            <a:off x="2362200" y="1905000"/>
            <a:ext cx="6477000" cy="1143000"/>
          </a:xfrm>
          <a:prstGeom prst="wedgeRectCallout">
            <a:avLst>
              <a:gd name="adj1" fmla="val -60565"/>
              <a:gd name="adj2" fmla="val 69861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i="0" dirty="0"/>
              <a:t>Don’t just work on coding assignments! </a:t>
            </a:r>
            <a:endParaRPr lang="en-US" altLang="en-US" i="0" dirty="0"/>
          </a:p>
        </p:txBody>
      </p:sp>
      <p:sp>
        <p:nvSpPr>
          <p:cNvPr id="8196" name="Rectangle 23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b="1"/>
              <a:t>Study Now!</a:t>
            </a:r>
            <a:endParaRPr lang="en-CA" altLang="en-US" b="1"/>
          </a:p>
        </p:txBody>
      </p:sp>
      <p:sp>
        <p:nvSpPr>
          <p:cNvPr id="397337" name="AutoShape 25"/>
          <p:cNvSpPr>
            <a:spLocks noChangeArrowheads="1"/>
          </p:cNvSpPr>
          <p:nvPr/>
        </p:nvSpPr>
        <p:spPr bwMode="auto">
          <a:xfrm>
            <a:off x="2416175" y="3810000"/>
            <a:ext cx="6423025" cy="1295400"/>
          </a:xfrm>
          <a:prstGeom prst="wedgeRectCallout">
            <a:avLst>
              <a:gd name="adj1" fmla="val -65472"/>
              <a:gd name="adj2" fmla="val -78472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i="0"/>
              <a:t>Study the material deeply</a:t>
            </a:r>
            <a:br>
              <a:rPr lang="en-CA" altLang="en-US" i="0"/>
            </a:br>
            <a:r>
              <a:rPr lang="en-CA" altLang="en-US" i="0"/>
              <a:t>before you fail the midterm.</a:t>
            </a:r>
            <a:endParaRPr lang="en-US" altLang="en-US" i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7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7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7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7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32" grpId="0" animBg="1"/>
      <p:bldP spid="3973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j011617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209800"/>
            <a:ext cx="26320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3219" name="AutoShape 3"/>
          <p:cNvSpPr>
            <a:spLocks noChangeArrowheads="1"/>
          </p:cNvSpPr>
          <p:nvPr/>
        </p:nvSpPr>
        <p:spPr bwMode="auto">
          <a:xfrm>
            <a:off x="2438400" y="1066800"/>
            <a:ext cx="6705600" cy="4648200"/>
          </a:xfrm>
          <a:prstGeom prst="wedgeRectCallout">
            <a:avLst>
              <a:gd name="adj1" fmla="val -60204"/>
              <a:gd name="adj2" fmla="val -4134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i="0" dirty="0"/>
              <a:t>We will work you HARD:</a:t>
            </a:r>
          </a:p>
          <a:p>
            <a:pPr eaLnBrk="1" hangingPunct="1">
              <a:spcBef>
                <a:spcPct val="0"/>
              </a:spcBef>
            </a:pPr>
            <a:r>
              <a:rPr lang="en-CA" altLang="en-US" i="0" dirty="0"/>
              <a:t> 4 Assignments</a:t>
            </a:r>
          </a:p>
          <a:p>
            <a:pPr eaLnBrk="1" hangingPunct="1">
              <a:spcBef>
                <a:spcPct val="0"/>
              </a:spcBef>
            </a:pPr>
            <a:r>
              <a:rPr lang="en-CA" altLang="en-US" i="0" dirty="0"/>
              <a:t> Midterm </a:t>
            </a:r>
          </a:p>
          <a:p>
            <a:pPr eaLnBrk="1" hangingPunct="1">
              <a:spcBef>
                <a:spcPct val="0"/>
              </a:spcBef>
            </a:pPr>
            <a:r>
              <a:rPr lang="en-CA" altLang="en-US" i="0" dirty="0"/>
              <a:t> Exam</a:t>
            </a:r>
          </a:p>
          <a:p>
            <a:pPr eaLnBrk="1" hangingPunct="1">
              <a:spcBef>
                <a:spcPct val="0"/>
              </a:spcBef>
            </a:pPr>
            <a:r>
              <a:rPr lang="en-CA" altLang="en-US" i="0" dirty="0"/>
              <a:t> Participation</a:t>
            </a:r>
          </a:p>
          <a:p>
            <a:pPr eaLnBrk="1" hangingPunct="1">
              <a:spcBef>
                <a:spcPct val="0"/>
              </a:spcBef>
            </a:pPr>
            <a:r>
              <a:rPr lang="en-CA" altLang="en-US" i="0" dirty="0"/>
              <a:t> </a:t>
            </a:r>
            <a:r>
              <a:rPr lang="en-US" altLang="en-US" i="0" dirty="0"/>
              <a:t>Mark =</a:t>
            </a:r>
            <a:endParaRPr lang="en-US" altLang="en-US" dirty="0"/>
          </a:p>
        </p:txBody>
      </p:sp>
      <p:sp>
        <p:nvSpPr>
          <p:cNvPr id="9220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b="1"/>
              <a:t>Marks</a:t>
            </a:r>
            <a:endParaRPr lang="en-CA" altLang="en-US" b="1"/>
          </a:p>
        </p:txBody>
      </p:sp>
      <p:sp>
        <p:nvSpPr>
          <p:cNvPr id="9221" name="Rectangle 294"/>
          <p:cNvSpPr>
            <a:spLocks noChangeArrowheads="1"/>
          </p:cNvSpPr>
          <p:nvPr/>
        </p:nvSpPr>
        <p:spPr bwMode="auto">
          <a:xfrm>
            <a:off x="493713" y="7540625"/>
            <a:ext cx="184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br>
              <a:rPr lang="en-CA" altLang="en-US" sz="2400"/>
            </a:br>
            <a:endParaRPr lang="en-CA" altLang="en-US" sz="2400" i="0"/>
          </a:p>
        </p:txBody>
      </p:sp>
      <p:sp>
        <p:nvSpPr>
          <p:cNvPr id="26" name="Text Box 41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0" y="25908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i="0" dirty="0">
                <a:solidFill>
                  <a:schemeClr val="accent1"/>
                </a:solidFill>
              </a:rPr>
              <a:t>50% </a:t>
            </a:r>
            <a:r>
              <a:rPr lang="en-US" altLang="en-US" sz="2400" i="0" dirty="0">
                <a:solidFill>
                  <a:schemeClr val="accent1"/>
                </a:solidFill>
                <a:sym typeface="Symbol" pitchFamily="18" charset="2"/>
              </a:rPr>
              <a:t>(+8%)</a:t>
            </a:r>
            <a:r>
              <a:rPr lang="en-US" altLang="en-US" sz="2400" i="0" dirty="0">
                <a:solidFill>
                  <a:schemeClr val="accent1"/>
                </a:solidFill>
              </a:rPr>
              <a:t>   </a:t>
            </a:r>
          </a:p>
        </p:txBody>
      </p:sp>
      <p:sp>
        <p:nvSpPr>
          <p:cNvPr id="2" name="Text Box 41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81625" y="31242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i="0" dirty="0">
                <a:solidFill>
                  <a:schemeClr val="accent1"/>
                </a:solidFill>
              </a:rPr>
              <a:t>2% </a:t>
            </a:r>
            <a:r>
              <a:rPr lang="en-US" altLang="en-US" sz="2400" i="0" dirty="0">
                <a:solidFill>
                  <a:schemeClr val="accent1"/>
                </a:solidFill>
                <a:sym typeface="Symbol" pitchFamily="18" charset="2"/>
              </a:rPr>
              <a:t>(+8%)</a:t>
            </a:r>
            <a:r>
              <a:rPr lang="en-US" altLang="en-US" sz="2400" i="0" dirty="0">
                <a:solidFill>
                  <a:schemeClr val="accent1"/>
                </a:solidFill>
              </a:rPr>
              <a:t>    </a:t>
            </a: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3708400" y="3962400"/>
            <a:ext cx="532923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en-US" sz="2400" i="0" dirty="0" err="1">
                <a:solidFill>
                  <a:schemeClr val="accent1"/>
                </a:solidFill>
              </a:rPr>
              <a:t>Σ</a:t>
            </a:r>
            <a:r>
              <a:rPr lang="en-CA" altLang="en-US" sz="2400" i="0" baseline="-25000" dirty="0" err="1">
                <a:solidFill>
                  <a:schemeClr val="accent1"/>
                </a:solidFill>
              </a:rPr>
              <a:t>i</a:t>
            </a:r>
            <a:r>
              <a:rPr lang="en-CA" altLang="en-US" sz="2400" i="0" baseline="-25000" dirty="0">
                <a:solidFill>
                  <a:schemeClr val="accent1"/>
                </a:solidFill>
              </a:rPr>
              <a:t>=1..4</a:t>
            </a:r>
            <a:r>
              <a:rPr lang="en-CA" altLang="en-US" sz="2400" i="0" dirty="0">
                <a:solidFill>
                  <a:schemeClr val="accent1"/>
                </a:solidFill>
              </a:rPr>
              <a:t> 0.05 </a:t>
            </a:r>
            <a:r>
              <a:rPr lang="en-CA" altLang="en-US" sz="2400" i="0" dirty="0" err="1">
                <a:solidFill>
                  <a:schemeClr val="accent1"/>
                </a:solidFill>
              </a:rPr>
              <a:t>T</a:t>
            </a:r>
            <a:r>
              <a:rPr lang="en-CA" altLang="en-US" sz="2400" i="0" baseline="-25000" dirty="0" err="1">
                <a:solidFill>
                  <a:schemeClr val="accent1"/>
                </a:solidFill>
              </a:rPr>
              <a:t>i</a:t>
            </a:r>
            <a:r>
              <a:rPr lang="en-CA" altLang="en-US" sz="2400" i="0" baseline="-25000" dirty="0">
                <a:solidFill>
                  <a:schemeClr val="accent1"/>
                </a:solidFill>
              </a:rPr>
              <a:t>  </a:t>
            </a:r>
            <a:r>
              <a:rPr lang="en-CA" altLang="en-US" sz="2400" i="0" dirty="0">
                <a:solidFill>
                  <a:schemeClr val="accent1"/>
                </a:solidFill>
              </a:rPr>
              <a:t>+  0.20 M + 0.50 E + 0.02 P</a:t>
            </a:r>
            <a:br>
              <a:rPr lang="en-CA" altLang="en-US" sz="2400" i="0" dirty="0">
                <a:solidFill>
                  <a:schemeClr val="accent1"/>
                </a:solidFill>
              </a:rPr>
            </a:br>
            <a:r>
              <a:rPr lang="en-CA" altLang="en-US" sz="2400" i="0" dirty="0">
                <a:solidFill>
                  <a:schemeClr val="accent1"/>
                </a:solidFill>
              </a:rPr>
              <a:t>+ 0.08 Max(M,E,P)</a:t>
            </a:r>
          </a:p>
        </p:txBody>
      </p:sp>
      <p:sp>
        <p:nvSpPr>
          <p:cNvPr id="12" name="Text Box 41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62575" y="16764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i="0" dirty="0">
                <a:solidFill>
                  <a:schemeClr val="accent1"/>
                </a:solidFill>
              </a:rPr>
              <a:t>5%*4 = 20%    </a:t>
            </a:r>
          </a:p>
        </p:txBody>
      </p:sp>
      <p:sp>
        <p:nvSpPr>
          <p:cNvPr id="13" name="Text Box 4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48288" y="21336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i="0" dirty="0">
                <a:solidFill>
                  <a:schemeClr val="accent1"/>
                </a:solidFill>
              </a:rPr>
              <a:t>20% </a:t>
            </a:r>
            <a:r>
              <a:rPr lang="en-US" altLang="en-US" sz="2400" i="0" dirty="0">
                <a:solidFill>
                  <a:schemeClr val="accent1"/>
                </a:solidFill>
                <a:sym typeface="Symbol" pitchFamily="18" charset="2"/>
              </a:rPr>
              <a:t>(+8%)</a:t>
            </a:r>
            <a:r>
              <a:rPr lang="en-US" altLang="en-US" sz="2400" i="0" dirty="0">
                <a:solidFill>
                  <a:schemeClr val="accent1"/>
                </a:solidFill>
              </a:rPr>
              <a:t> 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32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32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3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3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3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3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3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3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3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3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3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3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19" grpId="0" build="allAtOnce" animBg="1"/>
      <p:bldP spid="26" grpId="0"/>
      <p:bldP spid="2" grpId="0"/>
      <p:bldP spid="13326" grpId="0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  <p:tag name="FONTSIZE" val="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G" val="305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G" val="305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G" val="305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G" val="3050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14927</TotalTime>
  <Words>1929</Words>
  <Application>Microsoft Office PowerPoint</Application>
  <PresentationFormat>On-screen Show (4:3)</PresentationFormat>
  <Paragraphs>360</Paragraphs>
  <Slides>49</Slides>
  <Notes>43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61" baseType="lpstr">
      <vt:lpstr>Arial</vt:lpstr>
      <vt:lpstr>Calibri</vt:lpstr>
      <vt:lpstr>Calibri Light</vt:lpstr>
      <vt:lpstr>Cambria Math</vt:lpstr>
      <vt:lpstr>Script MT Bold</vt:lpstr>
      <vt:lpstr>Symbol</vt:lpstr>
      <vt:lpstr>Tahoma</vt:lpstr>
      <vt:lpstr>Times New Roman</vt:lpstr>
      <vt:lpstr>Default Design</vt:lpstr>
      <vt:lpstr>Office Theme</vt:lpstr>
      <vt:lpstr>Equation</vt:lpstr>
      <vt:lpstr>Clip</vt:lpstr>
      <vt:lpstr>Welcome</vt:lpstr>
      <vt:lpstr>PowerPoint Presentation</vt:lpstr>
      <vt:lpstr>PowerPoint Presentation</vt:lpstr>
      <vt:lpstr>PowerPoint Presentation</vt:lpstr>
      <vt:lpstr>A Contract to Learn</vt:lpstr>
      <vt:lpstr>Tough Love</vt:lpstr>
      <vt:lpstr>Think about Algorithms  Abstractly</vt:lpstr>
      <vt:lpstr>Study Now!</vt:lpstr>
      <vt:lpstr>Marks</vt:lpstr>
      <vt:lpstr>Marks</vt:lpstr>
      <vt:lpstr>PowerPoint Presentation</vt:lpstr>
      <vt:lpstr>PowerPoint Presentation</vt:lpstr>
      <vt:lpstr>Marks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Recursion</vt:lpstr>
      <vt:lpstr>PowerPoint Presentation</vt:lpstr>
      <vt:lpstr>PowerPoint Presentation</vt:lpstr>
      <vt:lpstr>Graph ADT</vt:lpstr>
      <vt:lpstr>Algorithmic Paradigms</vt:lpstr>
      <vt:lpstr>PowerPoint Presentation</vt:lpstr>
      <vt:lpstr>Read Ahead</vt:lpstr>
      <vt:lpstr>Explaining</vt:lpstr>
      <vt:lpstr>Day Dream</vt:lpstr>
      <vt:lpstr>Be Creative</vt:lpstr>
      <vt:lpstr>Guesses and Counter Examples</vt:lpstr>
      <vt:lpstr>Refinement: The best solution comes from a process of repeatedly refining and inventing alternative solutions</vt:lpstr>
      <vt:lpstr>End</vt:lpstr>
    </vt:vector>
  </TitlesOfParts>
  <Company>York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Edmonds</dc:creator>
  <cp:lastModifiedBy>Jeff Edmonds</cp:lastModifiedBy>
  <cp:revision>195</cp:revision>
  <dcterms:created xsi:type="dcterms:W3CDTF">2000-08-14T20:34:24Z</dcterms:created>
  <dcterms:modified xsi:type="dcterms:W3CDTF">2022-10-12T01:10:27Z</dcterms:modified>
</cp:coreProperties>
</file>