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7"/>
  </p:notesMasterIdLst>
  <p:sldIdLst>
    <p:sldId id="256" r:id="rId2"/>
    <p:sldId id="305" r:id="rId3"/>
    <p:sldId id="582" r:id="rId4"/>
    <p:sldId id="257" r:id="rId5"/>
    <p:sldId id="275" r:id="rId6"/>
    <p:sldId id="258" r:id="rId7"/>
    <p:sldId id="274" r:id="rId8"/>
    <p:sldId id="260" r:id="rId9"/>
    <p:sldId id="584" r:id="rId10"/>
    <p:sldId id="261" r:id="rId11"/>
    <p:sldId id="269" r:id="rId12"/>
    <p:sldId id="264" r:id="rId13"/>
    <p:sldId id="265" r:id="rId14"/>
    <p:sldId id="583" r:id="rId15"/>
    <p:sldId id="266" r:id="rId16"/>
    <p:sldId id="276" r:id="rId17"/>
    <p:sldId id="585" r:id="rId18"/>
    <p:sldId id="278" r:id="rId19"/>
    <p:sldId id="279" r:id="rId20"/>
    <p:sldId id="270" r:id="rId21"/>
    <p:sldId id="271" r:id="rId22"/>
    <p:sldId id="306" r:id="rId23"/>
    <p:sldId id="586" r:id="rId24"/>
    <p:sldId id="272" r:id="rId25"/>
    <p:sldId id="30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77496" autoAdjust="0"/>
  </p:normalViewPr>
  <p:slideViewPr>
    <p:cSldViewPr snapToGrid="0">
      <p:cViewPr varScale="1">
        <p:scale>
          <a:sx n="66" d="100"/>
          <a:sy n="66" d="100"/>
        </p:scale>
        <p:origin x="19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39C77-ED6F-43C9-9CB0-E0AC65F43F8E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3ADE2-511F-47CF-A54E-A6A7AF633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233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CS course for non-major students</a:t>
            </a:r>
          </a:p>
          <a:p>
            <a:r>
              <a:rPr lang="en-US" dirty="0"/>
              <a:t>Also told most for bio, </a:t>
            </a:r>
            <a:r>
              <a:rPr lang="en-US" dirty="0" err="1"/>
              <a:t>chemrty</a:t>
            </a:r>
            <a:r>
              <a:rPr lang="en-US" dirty="0"/>
              <a:t>,,, any way  </a:t>
            </a:r>
          </a:p>
          <a:p>
            <a:r>
              <a:rPr lang="en-US" dirty="0"/>
              <a:t>My name is Hui Wang.</a:t>
            </a:r>
          </a:p>
          <a:p>
            <a:endParaRPr lang="en-US" dirty="0"/>
          </a:p>
          <a:p>
            <a:r>
              <a:rPr lang="en-US" dirty="0"/>
              <a:t>EECS  CSE 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30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forms important</a:t>
            </a:r>
          </a:p>
          <a:p>
            <a:endParaRPr lang="en-US" dirty="0"/>
          </a:p>
          <a:p>
            <a:r>
              <a:rPr lang="en-US" dirty="0"/>
              <a:t>Online first, call </a:t>
            </a:r>
          </a:p>
          <a:p>
            <a:endParaRPr lang="en-US" dirty="0"/>
          </a:p>
          <a:p>
            <a:r>
              <a:rPr lang="en-US" dirty="0"/>
              <a:t>Some harsh, some nicer. To be consistent.   </a:t>
            </a:r>
          </a:p>
          <a:p>
            <a:endParaRPr lang="en-US" dirty="0"/>
          </a:p>
          <a:p>
            <a:r>
              <a:rPr lang="en-US" dirty="0"/>
              <a:t>No exception: nearly 1000 students. Be understanding.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13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Just form ok, don’t need to contact him   like call center automatic</a:t>
            </a:r>
          </a:p>
          <a:p>
            <a:r>
              <a:rPr lang="en-US" dirty="0"/>
              <a:t>Don’t be shy</a:t>
            </a:r>
          </a:p>
          <a:p>
            <a:r>
              <a:rPr lang="en-US" dirty="0"/>
              <a:t>EECS1520 does matter where in the title. Even no EECS although better</a:t>
            </a:r>
          </a:p>
          <a:p>
            <a:r>
              <a:rPr lang="en-US" dirty="0"/>
              <a:t>Nature of the problem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50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second. What’s wrong with this email? </a:t>
            </a:r>
            <a:r>
              <a:rPr lang="en-US" dirty="0" err="1"/>
              <a:t>Hofbauser</a:t>
            </a:r>
            <a:r>
              <a:rPr lang="en-US" dirty="0"/>
              <a:t> is a real prof.</a:t>
            </a:r>
          </a:p>
          <a:p>
            <a:endParaRPr lang="en-US" dirty="0"/>
          </a:p>
          <a:p>
            <a:r>
              <a:rPr lang="en-US" dirty="0"/>
              <a:t>In addition to being a bit rude, which I don’t care (seen ruder ones), </a:t>
            </a:r>
          </a:p>
          <a:p>
            <a:r>
              <a:rPr lang="en-US" dirty="0"/>
              <a:t>no course info. </a:t>
            </a:r>
          </a:p>
          <a:p>
            <a:r>
              <a:rPr lang="en-US" dirty="0"/>
              <a:t>can spend 15 minutes search. But</a:t>
            </a:r>
          </a:p>
          <a:p>
            <a:r>
              <a:rPr lang="en-US" dirty="0"/>
              <a:t>No nature of the problem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Also, name should not be different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FDC9-79BF-4F0E-A6D8-774A1DB72A8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41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second. What’s wrong with this email? </a:t>
            </a:r>
            <a:r>
              <a:rPr lang="en-US" dirty="0" err="1"/>
              <a:t>Hofbauser</a:t>
            </a:r>
            <a:r>
              <a:rPr lang="en-US" dirty="0"/>
              <a:t> is a real prof.</a:t>
            </a:r>
          </a:p>
          <a:p>
            <a:endParaRPr lang="en-US" dirty="0"/>
          </a:p>
          <a:p>
            <a:r>
              <a:rPr lang="en-US" dirty="0"/>
              <a:t>In addition to being a bit rude, which I don’t care (seen ruder ones), </a:t>
            </a:r>
          </a:p>
          <a:p>
            <a:r>
              <a:rPr lang="en-US" dirty="0"/>
              <a:t>no course info. </a:t>
            </a:r>
          </a:p>
          <a:p>
            <a:r>
              <a:rPr lang="en-US" dirty="0"/>
              <a:t>can spend 15 minutes search. But</a:t>
            </a:r>
          </a:p>
          <a:p>
            <a:r>
              <a:rPr lang="en-US" dirty="0"/>
              <a:t>No nature of the problem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Also, name should not be different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FDC9-79BF-4F0E-A6D8-774A1DB72A8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820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addition to being polit, This email provide</a:t>
            </a:r>
            <a:r>
              <a:rPr lang="en-US" baseline="0" dirty="0"/>
              <a:t> all the required information. and is written respectfully.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FDC9-79BF-4F0E-A6D8-774A1DB72A8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41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more Important in today’s online lecture</a:t>
            </a:r>
          </a:p>
          <a:p>
            <a:r>
              <a:rPr lang="en-US" dirty="0"/>
              <a:t>Share a story in a moment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824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a negative word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183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Pay attention, don’t know if some of you are chatting, watching movies. </a:t>
            </a:r>
          </a:p>
          <a:p>
            <a:r>
              <a:rPr lang="en-US" dirty="0"/>
              <a:t> know it is hard to concentrate at home, but ….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26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Expand your know. </a:t>
            </a:r>
          </a:p>
          <a:p>
            <a:r>
              <a:rPr lang="en-US" dirty="0"/>
              <a:t>I also rely on Google.</a:t>
            </a:r>
          </a:p>
          <a:p>
            <a:endParaRPr lang="en-US" dirty="0"/>
          </a:p>
          <a:p>
            <a:r>
              <a:rPr lang="en-US" dirty="0"/>
              <a:t>Don’t search “1520 assignment 2”   “midterm 1”.  </a:t>
            </a:r>
          </a:p>
          <a:p>
            <a:r>
              <a:rPr lang="en-US" dirty="0"/>
              <a:t>- illegal, as discussed</a:t>
            </a:r>
          </a:p>
          <a:p>
            <a:r>
              <a:rPr lang="en-US" dirty="0"/>
              <a:t>- We changed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99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want to know more other than google  search, do the book. used to be textbook</a:t>
            </a:r>
          </a:p>
          <a:p>
            <a:r>
              <a:rPr lang="en-US" dirty="0"/>
              <a:t>Other 2 can be considered other versions of the book.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05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No </a:t>
            </a:r>
            <a:r>
              <a:rPr lang="en-US" i="0" dirty="0" err="1"/>
              <a:t>eClass</a:t>
            </a:r>
            <a:r>
              <a:rPr lang="en-US" i="0" dirty="0"/>
              <a:t> message</a:t>
            </a:r>
          </a:p>
          <a:p>
            <a:r>
              <a:rPr lang="en-US" i="0" dirty="0"/>
              <a:t>I will mostly turn off video to ensure smooth streaming,</a:t>
            </a:r>
          </a:p>
          <a:p>
            <a:r>
              <a:rPr lang="en-US" i="0" dirty="0"/>
              <a:t> </a:t>
            </a:r>
            <a:r>
              <a:rPr lang="en-CA" i="0" dirty="0"/>
              <a:t>if you are interested here is what I look, nothing exciting.</a:t>
            </a:r>
          </a:p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97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if you have earlier version, need to download!</a:t>
            </a:r>
          </a:p>
          <a:p>
            <a:r>
              <a:rPr lang="en-US" dirty="0"/>
              <a:t>It is free, newer, why not.</a:t>
            </a:r>
          </a:p>
          <a:p>
            <a:endParaRPr lang="en-US" dirty="0"/>
          </a:p>
          <a:p>
            <a:r>
              <a:rPr lang="en-US" dirty="0"/>
              <a:t>Later gimp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897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if you have earlier version, need to download!</a:t>
            </a:r>
          </a:p>
          <a:p>
            <a:r>
              <a:rPr lang="en-US" dirty="0"/>
              <a:t>It is free, newer, why not.</a:t>
            </a:r>
          </a:p>
          <a:p>
            <a:endParaRPr lang="en-US" dirty="0"/>
          </a:p>
          <a:p>
            <a:r>
              <a:rPr lang="en-US" dirty="0"/>
              <a:t>Show the link, portal</a:t>
            </a:r>
          </a:p>
          <a:p>
            <a:endParaRPr lang="en-US" dirty="0"/>
          </a:p>
          <a:p>
            <a:r>
              <a:rPr lang="en-US" dirty="0"/>
              <a:t>Ass1-5   give PC instruction, MAC slightly different, use forum to discuss</a:t>
            </a:r>
          </a:p>
          <a:p>
            <a:endParaRPr lang="en-US" dirty="0"/>
          </a:p>
          <a:p>
            <a:r>
              <a:rPr lang="en-US" dirty="0"/>
              <a:t>Later gimp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900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case cannot demo live (no time, or slow)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780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Especially you want to ace a </a:t>
            </a:r>
            <a:r>
              <a:rPr lang="en-US" dirty="0" err="1"/>
              <a:t>A</a:t>
            </a:r>
            <a:r>
              <a:rPr lang="en-US" dirty="0"/>
              <a:t>, A+   </a:t>
            </a:r>
          </a:p>
          <a:p>
            <a:r>
              <a:rPr lang="en-US" dirty="0"/>
              <a:t>At least watch videos.</a:t>
            </a:r>
          </a:p>
          <a:p>
            <a:r>
              <a:rPr lang="en-US" dirty="0"/>
              <a:t>Miss one is okay, miss 7 will not be okay.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411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Leave the questions at the end?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1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if don’t want to see video,  turn off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E43881-FD00-4AD6-BD31-8B1CE613DE32}" type="slidenum">
              <a:rPr lang="en-CA" altLang="en-US" smtClean="0"/>
              <a:pPr>
                <a:defRPr/>
              </a:pPr>
              <a:t>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91158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not first year, may seen Moodle before, change last term</a:t>
            </a:r>
          </a:p>
          <a:p>
            <a:r>
              <a:rPr lang="en-US" dirty="0"/>
              <a:t>If first year, just get one.  </a:t>
            </a:r>
          </a:p>
          <a:p>
            <a:endParaRPr lang="en-US" dirty="0"/>
          </a:p>
          <a:p>
            <a:r>
              <a:rPr lang="en-US" dirty="0"/>
              <a:t>Announcement: send to the email associated with. Check that. better use </a:t>
            </a:r>
            <a:r>
              <a:rPr lang="en-US" dirty="0" err="1"/>
              <a:t>yorku</a:t>
            </a:r>
            <a:r>
              <a:rPr lang="en-US" dirty="0"/>
              <a:t> account</a:t>
            </a:r>
          </a:p>
          <a:p>
            <a:endParaRPr lang="en-US" dirty="0"/>
          </a:p>
          <a:p>
            <a:r>
              <a:rPr lang="en-US" dirty="0"/>
              <a:t>[Show </a:t>
            </a:r>
            <a:r>
              <a:rPr lang="en-US" dirty="0" err="1"/>
              <a:t>eClass</a:t>
            </a:r>
            <a:r>
              <a:rPr lang="en-US" dirty="0"/>
              <a:t>.  Brief lecture schedule, office hour]    syllabus- “Assignment 0”</a:t>
            </a:r>
          </a:p>
          <a:p>
            <a:r>
              <a:rPr lang="en-US" dirty="0"/>
              <a:t>Formula can even tell formula but not solutions </a:t>
            </a:r>
          </a:p>
          <a:p>
            <a:endParaRPr lang="en-US" dirty="0"/>
          </a:p>
          <a:p>
            <a:r>
              <a:rPr lang="en-US" dirty="0"/>
              <a:t>BTW, slides are not same as pdf, …..you are responsible for pdf only …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65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Phone, microwave, car all computers</a:t>
            </a:r>
          </a:p>
          <a:p>
            <a:endParaRPr lang="en-US" dirty="0"/>
          </a:p>
          <a:p>
            <a:r>
              <a:rPr lang="en-US" dirty="0"/>
              <a:t>Buy phone, focus on memory 32 64 bits…  buy computer</a:t>
            </a:r>
          </a:p>
          <a:p>
            <a:endParaRPr lang="en-US" dirty="0"/>
          </a:p>
          <a:p>
            <a:r>
              <a:rPr lang="en-US" dirty="0"/>
              <a:t>Show weekly expense.   Sum average, max min    visualize</a:t>
            </a:r>
          </a:p>
          <a:p>
            <a:endParaRPr lang="en-US" dirty="0"/>
          </a:p>
          <a:p>
            <a:r>
              <a:rPr lang="en-US" dirty="0"/>
              <a:t>Sqrt(2) not working     excel: sqrt(16)-4 sqrt(25)-5</a:t>
            </a:r>
          </a:p>
          <a:p>
            <a:r>
              <a:rPr lang="en-CA" dirty="0"/>
              <a:t>https://www.skipser.com/p/2/p/did-you-know-there-is-a-bug-in-windows-calculator.html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01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We know we are not teaching programming, so general knowledge should or better</a:t>
            </a:r>
          </a:p>
          <a:p>
            <a:pPr marL="171450" indent="-171450">
              <a:buFontTx/>
              <a:buChar char="-"/>
            </a:pPr>
            <a:r>
              <a:rPr lang="en-US" dirty="0"/>
              <a:t>Although I like to teach </a:t>
            </a:r>
            <a:r>
              <a:rPr lang="en-US" dirty="0" err="1"/>
              <a:t>progamming</a:t>
            </a:r>
            <a:r>
              <a:rPr lang="en-US" dirty="0"/>
              <a:t> it is easier for me.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Skip 3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713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Detailed topics</a:t>
            </a:r>
          </a:p>
          <a:p>
            <a:endParaRPr lang="en-US" dirty="0"/>
          </a:p>
          <a:p>
            <a:r>
              <a:rPr lang="en-US" dirty="0"/>
              <a:t>History: Big pic how computers developed</a:t>
            </a:r>
          </a:p>
          <a:p>
            <a:r>
              <a:rPr lang="en-US" dirty="0"/>
              <a:t>Audio representation </a:t>
            </a:r>
          </a:p>
          <a:p>
            <a:r>
              <a:rPr lang="en-US" dirty="0"/>
              <a:t>Buy computer, memory,   speed of computer when buy    open word 10 sec vs 3 min,  300$ vs 1000$</a:t>
            </a:r>
          </a:p>
          <a:p>
            <a:r>
              <a:rPr lang="en-US" dirty="0"/>
              <a:t>Ip address router, firewall</a:t>
            </a:r>
          </a:p>
          <a:p>
            <a:endParaRPr lang="en-US" dirty="0"/>
          </a:p>
          <a:p>
            <a:r>
              <a:rPr lang="en-US" dirty="0"/>
              <a:t>Useful   </a:t>
            </a:r>
          </a:p>
          <a:p>
            <a:endParaRPr lang="en-US" dirty="0"/>
          </a:p>
          <a:p>
            <a:r>
              <a:rPr lang="en-US" dirty="0"/>
              <a:t>GIMP can be considered as the free version of Photoshop – retouch pictures</a:t>
            </a:r>
          </a:p>
          <a:p>
            <a:endParaRPr lang="en-US" dirty="0"/>
          </a:p>
          <a:p>
            <a:r>
              <a:rPr lang="en-US" dirty="0"/>
              <a:t>Image near graduate. write report. Use excel data, image , world,  use ppt to present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00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Ass: as said on excel, word, ppt,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r>
              <a:rPr lang="en-US" dirty="0"/>
              <a:t>Asynchronous: Test 4 hours, 45min…   see </a:t>
            </a:r>
            <a:r>
              <a:rPr lang="en-US" dirty="0" err="1"/>
              <a:t>eClass</a:t>
            </a:r>
            <a:r>
              <a:rPr lang="en-US" dirty="0"/>
              <a:t>, outline for details   may not for final exam</a:t>
            </a:r>
          </a:p>
          <a:p>
            <a:endParaRPr lang="en-US" dirty="0"/>
          </a:p>
          <a:p>
            <a:r>
              <a:rPr lang="en-US" dirty="0"/>
              <a:t>Talk more. Don’t want you to worry too much.,..</a:t>
            </a:r>
          </a:p>
          <a:p>
            <a:endParaRPr lang="en-US" dirty="0"/>
          </a:p>
          <a:p>
            <a:r>
              <a:rPr lang="en-US" dirty="0"/>
              <a:t>No medical document needed. But, Deliberately:  assignment easy mark why not  better spread out weightage among different components..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66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Email is for private/sensitive info. </a:t>
            </a:r>
          </a:p>
          <a:p>
            <a:r>
              <a:rPr lang="en-US" dirty="0"/>
              <a:t>Also not efficient for (long) explaining. Also delays, 500 students. 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3ADE2-511F-47CF-A54E-A6A7AF63311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76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tevenc\Desktop\Lassonde_lo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127" y="5992501"/>
            <a:ext cx="5742432" cy="73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577" y="1438761"/>
            <a:ext cx="6088742" cy="104868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C00000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645920" y="4297680"/>
            <a:ext cx="7491077" cy="182880"/>
            <a:chOff x="1652923" y="3697595"/>
            <a:chExt cx="7491077" cy="198995"/>
          </a:xfrm>
        </p:grpSpPr>
        <p:sp>
          <p:nvSpPr>
            <p:cNvPr id="12" name="Rectangle 11"/>
            <p:cNvSpPr/>
            <p:nvPr userDrawn="1"/>
          </p:nvSpPr>
          <p:spPr>
            <a:xfrm rot="16200000">
              <a:off x="2307766" y="3042752"/>
              <a:ext cx="198995" cy="1508681"/>
            </a:xfrm>
            <a:prstGeom prst="rect">
              <a:avLst/>
            </a:prstGeom>
            <a:solidFill>
              <a:srgbClr val="821E64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 rot="16200000">
              <a:off x="6802378" y="3042752"/>
              <a:ext cx="198995" cy="1508681"/>
            </a:xfrm>
            <a:prstGeom prst="rect">
              <a:avLst/>
            </a:prstGeom>
            <a:solidFill>
              <a:srgbClr val="5FA087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 rot="16200000">
              <a:off x="3805970" y="3042752"/>
              <a:ext cx="198995" cy="1508681"/>
            </a:xfrm>
            <a:prstGeom prst="rect">
              <a:avLst/>
            </a:prstGeom>
            <a:solidFill>
              <a:srgbClr val="C32330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 rot="16200000">
              <a:off x="8290162" y="3042752"/>
              <a:ext cx="198995" cy="1508681"/>
            </a:xfrm>
            <a:prstGeom prst="rect">
              <a:avLst/>
            </a:prstGeom>
            <a:solidFill>
              <a:srgbClr val="FFD73C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 rot="16200000">
              <a:off x="5304174" y="3042752"/>
              <a:ext cx="198995" cy="1508681"/>
            </a:xfrm>
            <a:prstGeom prst="rect">
              <a:avLst/>
            </a:prstGeom>
            <a:solidFill>
              <a:srgbClr val="1E5082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546577" y="2487632"/>
            <a:ext cx="6088742" cy="621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261257" y="6313714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9/3/2023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33" y="228599"/>
            <a:ext cx="8474148" cy="919717"/>
          </a:xfrm>
        </p:spPr>
        <p:txBody>
          <a:bodyPr anchor="t">
            <a:normAutofit/>
          </a:bodyPr>
          <a:lstStyle>
            <a:lvl1pPr>
              <a:defRPr sz="3600" b="0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833" y="1148316"/>
            <a:ext cx="8474148" cy="520803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120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833" y="6356349"/>
            <a:ext cx="3055431" cy="365125"/>
          </a:xfrm>
        </p:spPr>
        <p:txBody>
          <a:bodyPr/>
          <a:lstStyle>
            <a:lvl1pPr algn="l">
              <a:defRPr/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4581" y="6356349"/>
            <a:ext cx="2057400" cy="365125"/>
          </a:xfrm>
        </p:spPr>
        <p:txBody>
          <a:bodyPr/>
          <a:lstStyle/>
          <a:p>
            <a:fld id="{4B7206DF-F037-4214-8201-E6BD654D6368}" type="slidenum">
              <a:rPr lang="en-CA" smtClean="0"/>
              <a:pPr/>
              <a:t>‹#›</a:t>
            </a:fld>
            <a:endParaRPr lang="en-CA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602" y="-2"/>
            <a:ext cx="137160" cy="6858001"/>
            <a:chOff x="370874" y="19050"/>
            <a:chExt cx="274320" cy="6810427"/>
          </a:xfrm>
        </p:grpSpPr>
        <p:sp>
          <p:nvSpPr>
            <p:cNvPr id="10" name="Rectangle 9"/>
            <p:cNvSpPr/>
            <p:nvPr userDrawn="1"/>
          </p:nvSpPr>
          <p:spPr>
            <a:xfrm>
              <a:off x="370874" y="19050"/>
              <a:ext cx="274320" cy="1371600"/>
            </a:xfrm>
            <a:prstGeom prst="rect">
              <a:avLst/>
            </a:prstGeom>
            <a:solidFill>
              <a:srgbClr val="821E64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370874" y="4105275"/>
              <a:ext cx="274320" cy="1371600"/>
            </a:xfrm>
            <a:prstGeom prst="rect">
              <a:avLst/>
            </a:prstGeom>
            <a:solidFill>
              <a:srgbClr val="5FA087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370874" y="1381125"/>
              <a:ext cx="274320" cy="1371600"/>
            </a:xfrm>
            <a:prstGeom prst="rect">
              <a:avLst/>
            </a:prstGeom>
            <a:solidFill>
              <a:srgbClr val="C32330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370874" y="5457877"/>
              <a:ext cx="274320" cy="1371600"/>
            </a:xfrm>
            <a:prstGeom prst="rect">
              <a:avLst/>
            </a:prstGeom>
            <a:solidFill>
              <a:srgbClr val="FFD73C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70874" y="2743200"/>
              <a:ext cx="274320" cy="1371600"/>
            </a:xfrm>
            <a:prstGeom prst="rect">
              <a:avLst/>
            </a:prstGeom>
            <a:solidFill>
              <a:srgbClr val="1E5082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300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4581" y="6356349"/>
            <a:ext cx="2057400" cy="365125"/>
          </a:xfrm>
        </p:spPr>
        <p:txBody>
          <a:bodyPr/>
          <a:lstStyle/>
          <a:p>
            <a:fld id="{4B7206DF-F037-4214-8201-E6BD654D6368}" type="slidenum">
              <a:rPr lang="en-CA" smtClean="0"/>
              <a:pPr/>
              <a:t>‹#›</a:t>
            </a:fld>
            <a:endParaRPr lang="en-CA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602" y="-2"/>
            <a:ext cx="137160" cy="6858001"/>
            <a:chOff x="370874" y="19050"/>
            <a:chExt cx="274320" cy="6810427"/>
          </a:xfrm>
        </p:grpSpPr>
        <p:sp>
          <p:nvSpPr>
            <p:cNvPr id="10" name="Rectangle 9"/>
            <p:cNvSpPr/>
            <p:nvPr userDrawn="1"/>
          </p:nvSpPr>
          <p:spPr>
            <a:xfrm>
              <a:off x="370874" y="19050"/>
              <a:ext cx="274320" cy="1371600"/>
            </a:xfrm>
            <a:prstGeom prst="rect">
              <a:avLst/>
            </a:prstGeom>
            <a:solidFill>
              <a:srgbClr val="821E64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370874" y="4105275"/>
              <a:ext cx="274320" cy="1371600"/>
            </a:xfrm>
            <a:prstGeom prst="rect">
              <a:avLst/>
            </a:prstGeom>
            <a:solidFill>
              <a:srgbClr val="5FA087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370874" y="1381125"/>
              <a:ext cx="274320" cy="1371600"/>
            </a:xfrm>
            <a:prstGeom prst="rect">
              <a:avLst/>
            </a:prstGeom>
            <a:solidFill>
              <a:srgbClr val="C32330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370874" y="5457877"/>
              <a:ext cx="274320" cy="1371600"/>
            </a:xfrm>
            <a:prstGeom prst="rect">
              <a:avLst/>
            </a:prstGeom>
            <a:solidFill>
              <a:srgbClr val="FFD73C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70874" y="2743200"/>
              <a:ext cx="274320" cy="1371600"/>
            </a:xfrm>
            <a:prstGeom prst="rect">
              <a:avLst/>
            </a:prstGeom>
            <a:solidFill>
              <a:srgbClr val="1E5082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1393453" y="1758522"/>
            <a:ext cx="6088742" cy="104868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C00000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1393453" y="2807393"/>
            <a:ext cx="6088742" cy="621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902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833" y="1825625"/>
            <a:ext cx="40279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825625"/>
            <a:ext cx="429378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833" y="6356349"/>
            <a:ext cx="3055431" cy="365125"/>
          </a:xfrm>
        </p:spPr>
        <p:txBody>
          <a:bodyPr/>
          <a:lstStyle>
            <a:lvl1pPr algn="l">
              <a:defRPr/>
            </a:lvl1pPr>
          </a:lstStyle>
          <a:p>
            <a:endParaRPr lang="en-C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4581" y="6356349"/>
            <a:ext cx="2057400" cy="365125"/>
          </a:xfrm>
        </p:spPr>
        <p:txBody>
          <a:bodyPr/>
          <a:lstStyle/>
          <a:p>
            <a:fld id="{4B7206DF-F037-4214-8201-E6BD654D6368}" type="slidenum">
              <a:rPr lang="en-CA" smtClean="0"/>
              <a:pPr/>
              <a:t>‹#›</a:t>
            </a:fld>
            <a:endParaRPr lang="en-CA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-602" y="-2"/>
            <a:ext cx="137160" cy="6858001"/>
            <a:chOff x="370874" y="19050"/>
            <a:chExt cx="274320" cy="6810427"/>
          </a:xfrm>
        </p:grpSpPr>
        <p:sp>
          <p:nvSpPr>
            <p:cNvPr id="11" name="Rectangle 10"/>
            <p:cNvSpPr/>
            <p:nvPr userDrawn="1"/>
          </p:nvSpPr>
          <p:spPr>
            <a:xfrm>
              <a:off x="370874" y="19050"/>
              <a:ext cx="274320" cy="1371600"/>
            </a:xfrm>
            <a:prstGeom prst="rect">
              <a:avLst/>
            </a:prstGeom>
            <a:solidFill>
              <a:srgbClr val="821E64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370874" y="4105275"/>
              <a:ext cx="274320" cy="1371600"/>
            </a:xfrm>
            <a:prstGeom prst="rect">
              <a:avLst/>
            </a:prstGeom>
            <a:solidFill>
              <a:srgbClr val="5FA087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370874" y="1381125"/>
              <a:ext cx="274320" cy="1371600"/>
            </a:xfrm>
            <a:prstGeom prst="rect">
              <a:avLst/>
            </a:prstGeom>
            <a:solidFill>
              <a:srgbClr val="C32330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70874" y="5457877"/>
              <a:ext cx="274320" cy="1371600"/>
            </a:xfrm>
            <a:prstGeom prst="rect">
              <a:avLst/>
            </a:prstGeom>
            <a:solidFill>
              <a:srgbClr val="FFD73C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70874" y="2743200"/>
              <a:ext cx="274320" cy="1371600"/>
            </a:xfrm>
            <a:prstGeom prst="rect">
              <a:avLst/>
            </a:prstGeom>
            <a:solidFill>
              <a:srgbClr val="1E5082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67833" y="228599"/>
            <a:ext cx="8474148" cy="919717"/>
          </a:xfrm>
        </p:spPr>
        <p:txBody>
          <a:bodyPr anchor="t">
            <a:normAutofit/>
          </a:bodyPr>
          <a:lstStyle>
            <a:lvl1pPr>
              <a:defRPr sz="3600" b="0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21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834" y="1148316"/>
            <a:ext cx="40311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49" y="1148316"/>
            <a:ext cx="43128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833" y="6356349"/>
            <a:ext cx="3055431" cy="365125"/>
          </a:xfrm>
        </p:spPr>
        <p:txBody>
          <a:bodyPr/>
          <a:lstStyle>
            <a:lvl1pPr algn="l">
              <a:defRPr/>
            </a:lvl1pPr>
          </a:lstStyle>
          <a:p>
            <a:endParaRPr lang="en-CA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4581" y="6356349"/>
            <a:ext cx="2057400" cy="365125"/>
          </a:xfrm>
        </p:spPr>
        <p:txBody>
          <a:bodyPr/>
          <a:lstStyle/>
          <a:p>
            <a:fld id="{4B7206DF-F037-4214-8201-E6BD654D6368}" type="slidenum">
              <a:rPr lang="en-CA" smtClean="0"/>
              <a:pPr/>
              <a:t>‹#›</a:t>
            </a:fld>
            <a:endParaRPr lang="en-CA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-602" y="-2"/>
            <a:ext cx="137160" cy="6858001"/>
            <a:chOff x="370874" y="19050"/>
            <a:chExt cx="274320" cy="6810427"/>
          </a:xfrm>
        </p:grpSpPr>
        <p:sp>
          <p:nvSpPr>
            <p:cNvPr id="13" name="Rectangle 12"/>
            <p:cNvSpPr/>
            <p:nvPr userDrawn="1"/>
          </p:nvSpPr>
          <p:spPr>
            <a:xfrm>
              <a:off x="370874" y="19050"/>
              <a:ext cx="274320" cy="1371600"/>
            </a:xfrm>
            <a:prstGeom prst="rect">
              <a:avLst/>
            </a:prstGeom>
            <a:solidFill>
              <a:srgbClr val="821E64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70874" y="4105275"/>
              <a:ext cx="274320" cy="1371600"/>
            </a:xfrm>
            <a:prstGeom prst="rect">
              <a:avLst/>
            </a:prstGeom>
            <a:solidFill>
              <a:srgbClr val="5FA087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70874" y="1381125"/>
              <a:ext cx="274320" cy="1371600"/>
            </a:xfrm>
            <a:prstGeom prst="rect">
              <a:avLst/>
            </a:prstGeom>
            <a:solidFill>
              <a:srgbClr val="C32330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370874" y="5457877"/>
              <a:ext cx="274320" cy="1371600"/>
            </a:xfrm>
            <a:prstGeom prst="rect">
              <a:avLst/>
            </a:prstGeom>
            <a:solidFill>
              <a:srgbClr val="FFD73C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70874" y="2743200"/>
              <a:ext cx="274320" cy="1371600"/>
            </a:xfrm>
            <a:prstGeom prst="rect">
              <a:avLst/>
            </a:prstGeom>
            <a:solidFill>
              <a:srgbClr val="1E5082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67833" y="228599"/>
            <a:ext cx="8474148" cy="919717"/>
          </a:xfrm>
        </p:spPr>
        <p:txBody>
          <a:bodyPr anchor="t">
            <a:normAutofit/>
          </a:bodyPr>
          <a:lstStyle>
            <a:lvl1pPr>
              <a:defRPr sz="3600" b="0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21" name="Content Placeholder 2"/>
          <p:cNvSpPr>
            <a:spLocks noGrp="1"/>
          </p:cNvSpPr>
          <p:nvPr>
            <p:ph sz="half" idx="13"/>
          </p:nvPr>
        </p:nvSpPr>
        <p:spPr>
          <a:xfrm>
            <a:off x="467833" y="1972227"/>
            <a:ext cx="4022357" cy="4204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972227"/>
            <a:ext cx="4312831" cy="42047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023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833" y="6356349"/>
            <a:ext cx="3055431" cy="365125"/>
          </a:xfrm>
        </p:spPr>
        <p:txBody>
          <a:bodyPr/>
          <a:lstStyle>
            <a:lvl1pPr algn="l">
              <a:defRPr/>
            </a:lvl1pPr>
          </a:lstStyle>
          <a:p>
            <a:endParaRPr lang="en-C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4581" y="6356349"/>
            <a:ext cx="2057400" cy="365125"/>
          </a:xfrm>
        </p:spPr>
        <p:txBody>
          <a:bodyPr/>
          <a:lstStyle/>
          <a:p>
            <a:fld id="{4B7206DF-F037-4214-8201-E6BD654D6368}" type="slidenum">
              <a:rPr lang="en-CA" smtClean="0"/>
              <a:pPr/>
              <a:t>‹#›</a:t>
            </a:fld>
            <a:endParaRPr lang="en-CA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602" y="-2"/>
            <a:ext cx="137160" cy="6858001"/>
            <a:chOff x="370874" y="19050"/>
            <a:chExt cx="274320" cy="6810427"/>
          </a:xfrm>
        </p:grpSpPr>
        <p:sp>
          <p:nvSpPr>
            <p:cNvPr id="9" name="Rectangle 8"/>
            <p:cNvSpPr/>
            <p:nvPr userDrawn="1"/>
          </p:nvSpPr>
          <p:spPr>
            <a:xfrm>
              <a:off x="370874" y="19050"/>
              <a:ext cx="274320" cy="1371600"/>
            </a:xfrm>
            <a:prstGeom prst="rect">
              <a:avLst/>
            </a:prstGeom>
            <a:solidFill>
              <a:srgbClr val="821E64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370874" y="4105275"/>
              <a:ext cx="274320" cy="1371600"/>
            </a:xfrm>
            <a:prstGeom prst="rect">
              <a:avLst/>
            </a:prstGeom>
            <a:solidFill>
              <a:srgbClr val="5FA087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370874" y="1381125"/>
              <a:ext cx="274320" cy="1371600"/>
            </a:xfrm>
            <a:prstGeom prst="rect">
              <a:avLst/>
            </a:prstGeom>
            <a:solidFill>
              <a:srgbClr val="C32330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370874" y="5457877"/>
              <a:ext cx="274320" cy="1371600"/>
            </a:xfrm>
            <a:prstGeom prst="rect">
              <a:avLst/>
            </a:prstGeom>
            <a:solidFill>
              <a:srgbClr val="FFD73C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370874" y="2743200"/>
              <a:ext cx="274320" cy="1371600"/>
            </a:xfrm>
            <a:prstGeom prst="rect">
              <a:avLst/>
            </a:prstGeom>
            <a:solidFill>
              <a:srgbClr val="1E5082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67833" y="228599"/>
            <a:ext cx="8474148" cy="919717"/>
          </a:xfrm>
        </p:spPr>
        <p:txBody>
          <a:bodyPr anchor="t">
            <a:normAutofit/>
          </a:bodyPr>
          <a:lstStyle>
            <a:lvl1pPr>
              <a:defRPr sz="3600" b="0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3984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833" y="6356349"/>
            <a:ext cx="3055431" cy="365125"/>
          </a:xfrm>
        </p:spPr>
        <p:txBody>
          <a:bodyPr/>
          <a:lstStyle>
            <a:lvl1pPr algn="l">
              <a:defRPr/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4581" y="6356349"/>
            <a:ext cx="2057400" cy="365125"/>
          </a:xfrm>
        </p:spPr>
        <p:txBody>
          <a:bodyPr/>
          <a:lstStyle/>
          <a:p>
            <a:fld id="{4B7206DF-F037-4214-8201-E6BD654D6368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997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8636" y="963583"/>
            <a:ext cx="4629150" cy="4873625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833" y="6356349"/>
            <a:ext cx="3055431" cy="365125"/>
          </a:xfrm>
        </p:spPr>
        <p:txBody>
          <a:bodyPr/>
          <a:lstStyle>
            <a:lvl1pPr algn="l">
              <a:defRPr/>
            </a:lvl1pPr>
          </a:lstStyle>
          <a:p>
            <a:endParaRPr lang="en-C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4581" y="6356349"/>
            <a:ext cx="2057400" cy="365125"/>
          </a:xfrm>
        </p:spPr>
        <p:txBody>
          <a:bodyPr/>
          <a:lstStyle/>
          <a:p>
            <a:fld id="{4B7206DF-F037-4214-8201-E6BD654D6368}" type="slidenum">
              <a:rPr lang="en-CA" smtClean="0"/>
              <a:pPr/>
              <a:t>‹#›</a:t>
            </a:fld>
            <a:endParaRPr lang="en-CA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-602" y="-2"/>
            <a:ext cx="137160" cy="6858001"/>
            <a:chOff x="370874" y="19050"/>
            <a:chExt cx="274320" cy="6810427"/>
          </a:xfrm>
        </p:grpSpPr>
        <p:sp>
          <p:nvSpPr>
            <p:cNvPr id="11" name="Rectangle 10"/>
            <p:cNvSpPr/>
            <p:nvPr userDrawn="1"/>
          </p:nvSpPr>
          <p:spPr>
            <a:xfrm>
              <a:off x="370874" y="19050"/>
              <a:ext cx="274320" cy="1371600"/>
            </a:xfrm>
            <a:prstGeom prst="rect">
              <a:avLst/>
            </a:prstGeom>
            <a:solidFill>
              <a:srgbClr val="821E64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370874" y="4105275"/>
              <a:ext cx="274320" cy="1371600"/>
            </a:xfrm>
            <a:prstGeom prst="rect">
              <a:avLst/>
            </a:prstGeom>
            <a:solidFill>
              <a:srgbClr val="5FA087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370874" y="1381125"/>
              <a:ext cx="274320" cy="1371600"/>
            </a:xfrm>
            <a:prstGeom prst="rect">
              <a:avLst/>
            </a:prstGeom>
            <a:solidFill>
              <a:srgbClr val="C32330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70874" y="5457877"/>
              <a:ext cx="274320" cy="1371600"/>
            </a:xfrm>
            <a:prstGeom prst="rect">
              <a:avLst/>
            </a:prstGeom>
            <a:solidFill>
              <a:srgbClr val="FFD73C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70874" y="2743200"/>
              <a:ext cx="274320" cy="1371600"/>
            </a:xfrm>
            <a:prstGeom prst="rect">
              <a:avLst/>
            </a:prstGeom>
            <a:solidFill>
              <a:srgbClr val="1E5082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67834" y="457200"/>
            <a:ext cx="3509526" cy="1012572"/>
          </a:xfrm>
        </p:spPr>
        <p:txBody>
          <a:bodyPr anchor="b"/>
          <a:lstStyle>
            <a:lvl1pPr>
              <a:defRPr sz="3200" b="1">
                <a:solidFill>
                  <a:srgbClr val="C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834" y="1469772"/>
            <a:ext cx="3509526" cy="439921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375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34" y="457200"/>
            <a:ext cx="3509526" cy="1012572"/>
          </a:xfrm>
        </p:spPr>
        <p:txBody>
          <a:bodyPr anchor="b"/>
          <a:lstStyle>
            <a:lvl1pPr>
              <a:defRPr sz="3200" b="1">
                <a:solidFill>
                  <a:srgbClr val="C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12831" y="96348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834" y="1469772"/>
            <a:ext cx="3509526" cy="439921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833" y="6356349"/>
            <a:ext cx="3055431" cy="365125"/>
          </a:xfrm>
        </p:spPr>
        <p:txBody>
          <a:bodyPr/>
          <a:lstStyle>
            <a:lvl1pPr algn="l">
              <a:defRPr/>
            </a:lvl1pPr>
          </a:lstStyle>
          <a:p>
            <a:endParaRPr lang="en-C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4581" y="6356349"/>
            <a:ext cx="2057400" cy="365125"/>
          </a:xfrm>
        </p:spPr>
        <p:txBody>
          <a:bodyPr/>
          <a:lstStyle/>
          <a:p>
            <a:fld id="{4B7206DF-F037-4214-8201-E6BD654D6368}" type="slidenum">
              <a:rPr lang="en-CA" smtClean="0"/>
              <a:pPr/>
              <a:t>‹#›</a:t>
            </a:fld>
            <a:endParaRPr lang="en-CA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-602" y="-2"/>
            <a:ext cx="137160" cy="6858001"/>
            <a:chOff x="370874" y="19050"/>
            <a:chExt cx="274320" cy="6810427"/>
          </a:xfrm>
        </p:grpSpPr>
        <p:sp>
          <p:nvSpPr>
            <p:cNvPr id="11" name="Rectangle 10"/>
            <p:cNvSpPr/>
            <p:nvPr userDrawn="1"/>
          </p:nvSpPr>
          <p:spPr>
            <a:xfrm>
              <a:off x="370874" y="19050"/>
              <a:ext cx="274320" cy="1371600"/>
            </a:xfrm>
            <a:prstGeom prst="rect">
              <a:avLst/>
            </a:prstGeom>
            <a:solidFill>
              <a:srgbClr val="821E64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370874" y="4105275"/>
              <a:ext cx="274320" cy="1371600"/>
            </a:xfrm>
            <a:prstGeom prst="rect">
              <a:avLst/>
            </a:prstGeom>
            <a:solidFill>
              <a:srgbClr val="5FA087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370874" y="1381125"/>
              <a:ext cx="274320" cy="1371600"/>
            </a:xfrm>
            <a:prstGeom prst="rect">
              <a:avLst/>
            </a:prstGeom>
            <a:solidFill>
              <a:srgbClr val="C32330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70874" y="5457877"/>
              <a:ext cx="274320" cy="1371600"/>
            </a:xfrm>
            <a:prstGeom prst="rect">
              <a:avLst/>
            </a:prstGeom>
            <a:solidFill>
              <a:srgbClr val="FFD73C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70874" y="2743200"/>
              <a:ext cx="274320" cy="1371600"/>
            </a:xfrm>
            <a:prstGeom prst="rect">
              <a:avLst/>
            </a:prstGeom>
            <a:solidFill>
              <a:srgbClr val="1E5082"/>
            </a:solidFill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5372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5A03B-C241-4320-BB36-E73AA1FE9DD7}" type="datetimeFigureOut">
              <a:rPr lang="en-CA" smtClean="0"/>
              <a:pPr/>
              <a:t>03/09/2023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206DF-F037-4214-8201-E6BD654D636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330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rku.ca/secretariat/policies/document.php?document=69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ui.wang@yorku.c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hyperlink" Target="mailto:huiwang@eecs.yorku.ca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.computing.yorku.ca/software/free-microsoft-office-365-software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uit.yorku.ca/student-services/software/free-microsoft-office-365-education-software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yorku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EECS1520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577" y="2580398"/>
            <a:ext cx="6088742" cy="621792"/>
          </a:xfrm>
        </p:spPr>
        <p:txBody>
          <a:bodyPr/>
          <a:lstStyle/>
          <a:p>
            <a:r>
              <a:rPr lang="en-US" sz="3600" b="1" dirty="0">
                <a:solidFill>
                  <a:srgbClr val="C00000"/>
                </a:solidFill>
                <a:ea typeface="+mj-ea"/>
                <a:cs typeface="+mj-cs"/>
              </a:rPr>
              <a:t>Computer Use -- Fundamentals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203CCF-AE12-4CEB-AA0C-BC9E09A2550A}"/>
              </a:ext>
            </a:extLst>
          </p:cNvPr>
          <p:cNvSpPr txBox="1"/>
          <p:nvPr/>
        </p:nvSpPr>
        <p:spPr>
          <a:xfrm>
            <a:off x="1669312" y="4635795"/>
            <a:ext cx="446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 2023   Section H.    Hui Wang</a:t>
            </a:r>
            <a:endParaRPr lang="en-CA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A3C3CA9-978A-4B87-B586-7FBC286E76D8}"/>
              </a:ext>
            </a:extLst>
          </p:cNvPr>
          <p:cNvSpPr txBox="1">
            <a:spLocks/>
          </p:cNvSpPr>
          <p:nvPr/>
        </p:nvSpPr>
        <p:spPr>
          <a:xfrm>
            <a:off x="5199434" y="114006"/>
            <a:ext cx="3944566" cy="1749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Sec A:	Taha Sajjad</a:t>
            </a:r>
          </a:p>
          <a:p>
            <a:r>
              <a:rPr lang="en-US" sz="2400" dirty="0">
                <a:solidFill>
                  <a:srgbClr val="0000FF"/>
                </a:solidFill>
              </a:rPr>
              <a:t>Sec B:	</a:t>
            </a:r>
            <a:r>
              <a:rPr lang="en-US" sz="2400" dirty="0" err="1">
                <a:solidFill>
                  <a:srgbClr val="0000FF"/>
                </a:solidFill>
              </a:rPr>
              <a:t>Onoise</a:t>
            </a:r>
            <a:r>
              <a:rPr lang="en-US" sz="2400" dirty="0">
                <a:solidFill>
                  <a:srgbClr val="0000FF"/>
                </a:solidFill>
              </a:rPr>
              <a:t> Gerald Kio</a:t>
            </a:r>
          </a:p>
          <a:p>
            <a:r>
              <a:rPr lang="en-US" sz="2400" dirty="0">
                <a:solidFill>
                  <a:srgbClr val="0000FF"/>
                </a:solidFill>
              </a:rPr>
              <a:t>Sec C:	</a:t>
            </a:r>
            <a:r>
              <a:rPr lang="en-US" sz="2400" dirty="0" err="1">
                <a:solidFill>
                  <a:srgbClr val="0000FF"/>
                </a:solidFill>
              </a:rPr>
              <a:t>Onoise</a:t>
            </a:r>
            <a:r>
              <a:rPr lang="en-US" sz="2400" dirty="0">
                <a:solidFill>
                  <a:srgbClr val="0000FF"/>
                </a:solidFill>
              </a:rPr>
              <a:t> Gerald Kio</a:t>
            </a:r>
          </a:p>
          <a:p>
            <a:r>
              <a:rPr lang="en-US" sz="2400" dirty="0">
                <a:solidFill>
                  <a:srgbClr val="0000FF"/>
                </a:solidFill>
              </a:rPr>
              <a:t>Sec D:	Andriy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Sec H:	Hui Wang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833" y="1148316"/>
            <a:ext cx="8474148" cy="5208033"/>
          </a:xfrm>
        </p:spPr>
        <p:txBody>
          <a:bodyPr>
            <a:normAutofit lnSpcReduction="10000"/>
          </a:bodyPr>
          <a:lstStyle/>
          <a:p>
            <a:r>
              <a:rPr lang="en-CA" sz="3000" dirty="0">
                <a:solidFill>
                  <a:srgbClr val="FF0000"/>
                </a:solidFill>
              </a:rPr>
              <a:t>for theory and practice concepts:</a:t>
            </a:r>
            <a:endParaRPr lang="en-CA" sz="3000" dirty="0"/>
          </a:p>
          <a:p>
            <a:pPr lvl="1"/>
            <a:r>
              <a:rPr lang="en-CA" sz="2600" b="1" dirty="0">
                <a:solidFill>
                  <a:srgbClr val="0070C0"/>
                </a:solidFill>
              </a:rPr>
              <a:t>course </a:t>
            </a:r>
            <a:r>
              <a:rPr lang="en-CA" sz="2600" b="1" dirty="0" err="1">
                <a:solidFill>
                  <a:srgbClr val="0070C0"/>
                </a:solidFill>
              </a:rPr>
              <a:t>eClass</a:t>
            </a:r>
            <a:r>
              <a:rPr lang="en-CA" sz="2600" b="1" dirty="0">
                <a:solidFill>
                  <a:srgbClr val="0070C0"/>
                </a:solidFill>
              </a:rPr>
              <a:t> page</a:t>
            </a:r>
          </a:p>
          <a:p>
            <a:pPr lvl="2"/>
            <a:r>
              <a:rPr lang="en-CA" sz="2400" dirty="0"/>
              <a:t>use slides and other resources available there, such as the online </a:t>
            </a:r>
            <a:r>
              <a:rPr lang="en-CA" sz="2400" b="1" dirty="0">
                <a:highlight>
                  <a:srgbClr val="FFFF00"/>
                </a:highlight>
              </a:rPr>
              <a:t>forum</a:t>
            </a:r>
          </a:p>
          <a:p>
            <a:pPr lvl="2"/>
            <a:endParaRPr lang="en-CA" sz="1200" dirty="0"/>
          </a:p>
          <a:p>
            <a:pPr lvl="1"/>
            <a:r>
              <a:rPr lang="en-CA" sz="2600" b="1" dirty="0">
                <a:solidFill>
                  <a:srgbClr val="0070C0"/>
                </a:solidFill>
              </a:rPr>
              <a:t>office hours</a:t>
            </a:r>
            <a:endParaRPr lang="en-CA" b="1" dirty="0">
              <a:solidFill>
                <a:srgbClr val="0070C0"/>
              </a:solidFill>
            </a:endParaRPr>
          </a:p>
          <a:p>
            <a:pPr lvl="2"/>
            <a:r>
              <a:rPr lang="en-CA" sz="2400" dirty="0"/>
              <a:t>do not let your doubts accumulate</a:t>
            </a:r>
          </a:p>
          <a:p>
            <a:pPr lvl="2"/>
            <a:r>
              <a:rPr lang="en-CA" sz="2400" dirty="0"/>
              <a:t>clarify your doubts during the lectures and office hours on a weekly basis</a:t>
            </a:r>
          </a:p>
          <a:p>
            <a:pPr lvl="2"/>
            <a:r>
              <a:rPr lang="en-CA" sz="2400" dirty="0"/>
              <a:t>note that you can go to  the office hours of </a:t>
            </a:r>
            <a:r>
              <a:rPr lang="en-CA" sz="2400" dirty="0">
                <a:highlight>
                  <a:srgbClr val="FFFF00"/>
                </a:highlight>
              </a:rPr>
              <a:t>any</a:t>
            </a:r>
            <a:r>
              <a:rPr lang="en-CA" sz="2400" dirty="0"/>
              <a:t> instructors of the course  </a:t>
            </a:r>
            <a:r>
              <a:rPr lang="en-CA" sz="2400" dirty="0">
                <a:solidFill>
                  <a:schemeClr val="bg1"/>
                </a:solidFill>
              </a:rPr>
              <a:t>--  everyday have at least one</a:t>
            </a:r>
          </a:p>
          <a:p>
            <a:pPr lvl="2"/>
            <a:endParaRPr lang="en-CA" sz="1200" dirty="0"/>
          </a:p>
          <a:p>
            <a:pPr lvl="1"/>
            <a:r>
              <a:rPr lang="en-CA" sz="2600" b="1" dirty="0">
                <a:solidFill>
                  <a:srgbClr val="0070C0"/>
                </a:solidFill>
              </a:rPr>
              <a:t>email</a:t>
            </a:r>
            <a:r>
              <a:rPr lang="en-CA" sz="2600" dirty="0"/>
              <a:t> </a:t>
            </a:r>
            <a:r>
              <a:rPr lang="en-CA" dirty="0"/>
              <a:t>(to </a:t>
            </a:r>
            <a:r>
              <a:rPr lang="en-CA" dirty="0">
                <a:solidFill>
                  <a:srgbClr val="FF0000"/>
                </a:solidFill>
              </a:rPr>
              <a:t>your course instructor. Short problem</a:t>
            </a:r>
            <a:r>
              <a:rPr lang="en-CA" dirty="0"/>
              <a:t>)</a:t>
            </a:r>
          </a:p>
          <a:p>
            <a:pPr lvl="2"/>
            <a:r>
              <a:rPr lang="en-CA" dirty="0"/>
              <a:t>please note that it may take us 24 hours to reply to emails</a:t>
            </a:r>
          </a:p>
          <a:p>
            <a:pPr lvl="2"/>
            <a:r>
              <a:rPr lang="en-CA" dirty="0"/>
              <a:t>replies may sometimes be delayed before assignments or tests</a:t>
            </a:r>
          </a:p>
          <a:p>
            <a:pPr lvl="1"/>
            <a:endParaRPr lang="en-CA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available help?</a:t>
            </a:r>
          </a:p>
        </p:txBody>
      </p:sp>
    </p:spTree>
    <p:extLst>
      <p:ext uri="{BB962C8B-B14F-4D97-AF65-F5344CB8AC3E}">
        <p14:creationId xmlns:p14="http://schemas.microsoft.com/office/powerpoint/2010/main" val="4229901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833" y="1083712"/>
            <a:ext cx="8474148" cy="520803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CA" sz="3000" dirty="0">
                <a:solidFill>
                  <a:srgbClr val="FF0000"/>
                </a:solidFill>
              </a:rPr>
              <a:t>for administrative matters:</a:t>
            </a:r>
          </a:p>
          <a:p>
            <a:pPr lvl="1"/>
            <a:r>
              <a:rPr lang="en-CA" sz="2600" b="1" dirty="0">
                <a:solidFill>
                  <a:srgbClr val="0070C0"/>
                </a:solidFill>
              </a:rPr>
              <a:t>course </a:t>
            </a:r>
            <a:r>
              <a:rPr lang="en-CA" sz="2600" b="1" dirty="0" err="1">
                <a:solidFill>
                  <a:srgbClr val="0070C0"/>
                </a:solidFill>
              </a:rPr>
              <a:t>eClass</a:t>
            </a:r>
            <a:r>
              <a:rPr lang="en-CA" sz="2600" b="1" dirty="0">
                <a:solidFill>
                  <a:srgbClr val="0070C0"/>
                </a:solidFill>
              </a:rPr>
              <a:t> page</a:t>
            </a:r>
          </a:p>
          <a:p>
            <a:pPr lvl="2"/>
            <a:r>
              <a:rPr lang="en-CA" sz="2400" dirty="0"/>
              <a:t>assignment deadlines and other important dates </a:t>
            </a:r>
          </a:p>
          <a:p>
            <a:pPr lvl="2"/>
            <a:r>
              <a:rPr lang="en-CA" sz="2400" dirty="0"/>
              <a:t>special consideration form are all available in the </a:t>
            </a:r>
            <a:r>
              <a:rPr lang="en-CA" sz="2400" dirty="0" err="1"/>
              <a:t>eClass</a:t>
            </a:r>
            <a:r>
              <a:rPr lang="en-CA" sz="2400" dirty="0"/>
              <a:t> page</a:t>
            </a:r>
          </a:p>
          <a:p>
            <a:pPr lvl="2"/>
            <a:r>
              <a:rPr lang="en-CA" sz="2400" dirty="0">
                <a:solidFill>
                  <a:srgbClr val="FF0000"/>
                </a:solidFill>
              </a:rPr>
              <a:t>deadlines are firm</a:t>
            </a:r>
          </a:p>
          <a:p>
            <a:pPr lvl="2"/>
            <a:r>
              <a:rPr lang="en-CA" sz="2400" dirty="0"/>
              <a:t>if you miss any deadline, we do not accept the work by any other means, such as email</a:t>
            </a:r>
          </a:p>
          <a:p>
            <a:pPr lvl="2"/>
            <a:endParaRPr lang="en-CA" sz="1000" dirty="0"/>
          </a:p>
          <a:p>
            <a:pPr lvl="1"/>
            <a:r>
              <a:rPr lang="en-CA" sz="2600" b="1" dirty="0">
                <a:solidFill>
                  <a:srgbClr val="0070C0"/>
                </a:solidFill>
              </a:rPr>
              <a:t>office hours and emai</a:t>
            </a:r>
            <a:r>
              <a:rPr lang="en-CA" b="1" dirty="0">
                <a:solidFill>
                  <a:srgbClr val="0070C0"/>
                </a:solidFill>
              </a:rPr>
              <a:t>l</a:t>
            </a:r>
            <a:r>
              <a:rPr lang="en-CA" dirty="0"/>
              <a:t> (to </a:t>
            </a:r>
            <a:r>
              <a:rPr lang="en-CA" dirty="0">
                <a:solidFill>
                  <a:srgbClr val="FF0000"/>
                </a:solidFill>
              </a:rPr>
              <a:t>the course coordinator</a:t>
            </a:r>
            <a:r>
              <a:rPr lang="en-CA" dirty="0"/>
              <a:t>)</a:t>
            </a:r>
          </a:p>
          <a:p>
            <a:pPr lvl="2"/>
            <a:r>
              <a:rPr lang="en-CA" dirty="0"/>
              <a:t>for any administrative matter </a:t>
            </a:r>
            <a:r>
              <a:rPr lang="en-CA" u="sng" dirty="0"/>
              <a:t>that is not addressed in the </a:t>
            </a:r>
            <a:r>
              <a:rPr lang="en-CA" u="sng" dirty="0" err="1"/>
              <a:t>eClass</a:t>
            </a:r>
            <a:r>
              <a:rPr lang="en-CA" u="sng" dirty="0"/>
              <a:t> page</a:t>
            </a:r>
            <a:r>
              <a:rPr lang="en-CA" dirty="0"/>
              <a:t>, please contact the course coordinator</a:t>
            </a:r>
          </a:p>
          <a:p>
            <a:pPr lvl="2"/>
            <a:r>
              <a:rPr lang="en-CA" dirty="0"/>
              <a:t>in order to comply to academic integrity and fairness, </a:t>
            </a:r>
            <a:r>
              <a:rPr lang="en-CA" u="sng" dirty="0"/>
              <a:t>we do not make individual exceptions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available help?</a:t>
            </a:r>
          </a:p>
        </p:txBody>
      </p:sp>
    </p:spTree>
    <p:extLst>
      <p:ext uri="{BB962C8B-B14F-4D97-AF65-F5344CB8AC3E}">
        <p14:creationId xmlns:p14="http://schemas.microsoft.com/office/powerpoint/2010/main" val="1084156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4421" y="857955"/>
            <a:ext cx="8575157" cy="6107289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800"/>
              </a:spcBef>
            </a:pPr>
            <a:r>
              <a:rPr lang="en-US" dirty="0"/>
              <a:t>email the course </a:t>
            </a:r>
            <a:r>
              <a:rPr lang="en-US" dirty="0">
                <a:solidFill>
                  <a:srgbClr val="FF0000"/>
                </a:solidFill>
              </a:rPr>
              <a:t>coordinator</a:t>
            </a:r>
            <a:r>
              <a:rPr lang="en-US" dirty="0"/>
              <a:t> only for </a:t>
            </a:r>
            <a:r>
              <a:rPr lang="en-US" u="sng" dirty="0"/>
              <a:t>administrative issues </a:t>
            </a:r>
            <a:r>
              <a:rPr lang="en-US" dirty="0"/>
              <a:t>that have not been addressed in </a:t>
            </a:r>
            <a:r>
              <a:rPr lang="en-US" b="1" dirty="0" err="1"/>
              <a:t>eClass</a:t>
            </a:r>
            <a:r>
              <a:rPr lang="en-US" dirty="0"/>
              <a:t> or </a:t>
            </a:r>
            <a:r>
              <a:rPr lang="en-US" b="1" dirty="0"/>
              <a:t>course outline</a:t>
            </a:r>
            <a:r>
              <a:rPr lang="en-US" dirty="0"/>
              <a:t> or </a:t>
            </a:r>
            <a:r>
              <a:rPr lang="en-US" b="1" dirty="0"/>
              <a:t>course forum</a:t>
            </a:r>
            <a:r>
              <a:rPr lang="en-US" dirty="0"/>
              <a:t> or contain </a:t>
            </a:r>
            <a:r>
              <a:rPr lang="en-US" dirty="0">
                <a:highlight>
                  <a:srgbClr val="C0C0C0"/>
                </a:highlight>
              </a:rPr>
              <a:t>private or sensitive information</a:t>
            </a:r>
          </a:p>
          <a:p>
            <a:pPr lvl="1">
              <a:spcBef>
                <a:spcPts val="1800"/>
              </a:spcBef>
            </a:pPr>
            <a:r>
              <a:rPr lang="en-US" sz="2400" dirty="0"/>
              <a:t>E.g., missing grades, special accommodations</a:t>
            </a:r>
          </a:p>
          <a:p>
            <a:pPr>
              <a:spcBef>
                <a:spcPts val="1800"/>
              </a:spcBef>
            </a:pPr>
            <a:r>
              <a:rPr lang="en-US" dirty="0"/>
              <a:t>email your course </a:t>
            </a:r>
            <a:r>
              <a:rPr lang="en-US" dirty="0">
                <a:solidFill>
                  <a:srgbClr val="FF0000"/>
                </a:solidFill>
              </a:rPr>
              <a:t>instructor</a:t>
            </a:r>
            <a:r>
              <a:rPr lang="en-US" dirty="0"/>
              <a:t> for </a:t>
            </a:r>
            <a:r>
              <a:rPr lang="en-US" dirty="0">
                <a:highlight>
                  <a:srgbClr val="FFFF00"/>
                </a:highlight>
              </a:rPr>
              <a:t>short</a:t>
            </a:r>
            <a:r>
              <a:rPr lang="en-US" dirty="0"/>
              <a:t> </a:t>
            </a:r>
            <a:r>
              <a:rPr lang="en-US" u="sng" dirty="0"/>
              <a:t>conceptual doubts </a:t>
            </a:r>
            <a:r>
              <a:rPr lang="en-US" dirty="0"/>
              <a:t>that have not been addressed in </a:t>
            </a:r>
            <a:r>
              <a:rPr lang="en-US" b="1" dirty="0" err="1"/>
              <a:t>eClass</a:t>
            </a:r>
            <a:r>
              <a:rPr lang="en-US" dirty="0"/>
              <a:t> or </a:t>
            </a:r>
            <a:r>
              <a:rPr lang="en-US" b="1" dirty="0"/>
              <a:t>course outline</a:t>
            </a:r>
            <a:r>
              <a:rPr lang="en-US" dirty="0"/>
              <a:t> or </a:t>
            </a:r>
            <a:r>
              <a:rPr lang="en-US" b="1" dirty="0"/>
              <a:t>course forum</a:t>
            </a:r>
            <a:endParaRPr lang="en-US" u="sng" dirty="0"/>
          </a:p>
          <a:p>
            <a:pPr lvl="1"/>
            <a:r>
              <a:rPr lang="en-US" dirty="0"/>
              <a:t>follow up in person (lecture or office hours) if you have not received a reply within a week</a:t>
            </a:r>
          </a:p>
          <a:p>
            <a:pPr>
              <a:spcBef>
                <a:spcPts val="1800"/>
              </a:spcBef>
            </a:pPr>
            <a:r>
              <a:rPr lang="en-US" dirty="0"/>
              <a:t>use your York email account</a:t>
            </a:r>
          </a:p>
          <a:p>
            <a:pPr lvl="1"/>
            <a:r>
              <a:rPr lang="en-US" dirty="0"/>
              <a:t>emails sent by other accounts (yahoo, </a:t>
            </a:r>
            <a:r>
              <a:rPr lang="en-US" dirty="0" err="1"/>
              <a:t>gmail</a:t>
            </a:r>
            <a:r>
              <a:rPr lang="en-US" dirty="0"/>
              <a:t>, </a:t>
            </a:r>
            <a:r>
              <a:rPr lang="en-US" dirty="0" err="1"/>
              <a:t>hotmail</a:t>
            </a:r>
            <a:r>
              <a:rPr lang="en-US" dirty="0"/>
              <a:t>, etc.) may not be seen or replied</a:t>
            </a:r>
          </a:p>
          <a:p>
            <a:pPr lvl="1"/>
            <a:r>
              <a:rPr lang="en-US" dirty="0"/>
              <a:t>you should set your </a:t>
            </a:r>
            <a:r>
              <a:rPr lang="en-US" dirty="0" err="1"/>
              <a:t>eClass</a:t>
            </a:r>
            <a:r>
              <a:rPr lang="en-US" dirty="0"/>
              <a:t> email to your York account, otherwise you may not receive some announcements (they may be blocked by your spam filters)</a:t>
            </a:r>
          </a:p>
          <a:p>
            <a:pPr lvl="1"/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include “EECS1520” and a brief title in subject line of all your emails</a:t>
            </a:r>
          </a:p>
          <a:p>
            <a:pPr>
              <a:spcBef>
                <a:spcPts val="1800"/>
              </a:spcBef>
            </a:pPr>
            <a:r>
              <a:rPr lang="en-US" dirty="0"/>
              <a:t>include identifying and pertinent information</a:t>
            </a:r>
          </a:p>
          <a:p>
            <a:pPr lvl="1"/>
            <a:r>
              <a:rPr lang="en-US" dirty="0"/>
              <a:t>your name, student number, and lecture section</a:t>
            </a:r>
          </a:p>
          <a:p>
            <a:pPr lvl="1"/>
            <a:r>
              <a:rPr lang="en-US" dirty="0"/>
              <a:t>any other important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BD09-C11D-4F16-BBDB-CCC868705DA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</a:t>
            </a:r>
            <a:r>
              <a:rPr lang="en-US" baseline="0" dirty="0"/>
              <a:t> </a:t>
            </a:r>
            <a:r>
              <a:rPr lang="en-US" dirty="0"/>
              <a:t>p</a:t>
            </a:r>
            <a:r>
              <a:rPr lang="en-US" baseline="0" dirty="0"/>
              <a:t>olicy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184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Date:  	Mon, 3 Dec 2018 18:39:01 -0500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From:  	</a:t>
            </a:r>
            <a:r>
              <a:rPr lang="en-US" sz="2000" i="1" dirty="0"/>
              <a:t>&lt;me@mycloud123.com&gt;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To:  	armstrong@yorku.ca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Subject:  	[No Subject]</a:t>
            </a:r>
          </a:p>
          <a:p>
            <a:pPr marL="109728" indent="0">
              <a:buNone/>
              <a:tabLst>
                <a:tab pos="1377950" algn="l"/>
              </a:tabLst>
            </a:pPr>
            <a:endParaRPr lang="en-US" sz="2000" dirty="0"/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Are the weight of undone assignments transferred to the final exam?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BD09-C11D-4F16-BBDB-CCC868705DA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email example 1</a:t>
            </a:r>
            <a:endParaRPr lang="en-CA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A30BEC6-4656-4F62-B8D7-2C9A99045B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696" y="5322144"/>
            <a:ext cx="1088247" cy="107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192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Date:  	Mon, 3 Dec 2018 18:39:01 -0500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From:  	</a:t>
            </a:r>
            <a:r>
              <a:rPr lang="en-US" sz="2000" i="1" dirty="0"/>
              <a:t>&lt;me@mycloud123.com&gt;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To:  	armstrong@yorku.ca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Subject:  	[No Subject]</a:t>
            </a:r>
          </a:p>
          <a:p>
            <a:pPr marL="109728" indent="0">
              <a:buNone/>
              <a:tabLst>
                <a:tab pos="1377950" algn="l"/>
              </a:tabLst>
            </a:pPr>
            <a:endParaRPr lang="en-US" sz="2000" dirty="0"/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 err="1"/>
              <a:t>Yo</a:t>
            </a:r>
            <a:r>
              <a:rPr lang="en-US" sz="2000" dirty="0"/>
              <a:t> Sir,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>
                <a:solidFill>
                  <a:schemeClr val="bg1">
                    <a:lumMod val="95000"/>
                  </a:schemeClr>
                </a:solidFill>
              </a:rPr>
              <a:t>Are the weight of undone assignments transferred to the exam</a:t>
            </a:r>
            <a:r>
              <a:rPr lang="en-US" sz="2000" dirty="0">
                <a:solidFill>
                  <a:schemeClr val="bg1"/>
                </a:solidFill>
              </a:rPr>
              <a:t>?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R the </a:t>
            </a:r>
            <a:r>
              <a:rPr lang="en-US" sz="2000" dirty="0" err="1"/>
              <a:t>whts</a:t>
            </a:r>
            <a:r>
              <a:rPr lang="en-US" sz="2000" dirty="0"/>
              <a:t> of undone assignments Xferred 2 f exam?</a:t>
            </a:r>
            <a:endParaRPr lang="en-C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BD09-C11D-4F16-BBDB-CCC868705DA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email example 2</a:t>
            </a:r>
            <a:endParaRPr lang="en-CA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A30BEC6-4656-4F62-B8D7-2C9A99045B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696" y="5322144"/>
            <a:ext cx="1088247" cy="107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09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690872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Date:  	Thu, 12 Nov 2015 16:25:06 -0500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From:  	</a:t>
            </a:r>
            <a:r>
              <a:rPr lang="en-US" sz="2000" i="1" dirty="0"/>
              <a:t>&lt;name&gt;@my.yorku.ca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To:  	armstrong@yorku.ca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Subject:  	EECS1520 – Missed test due to personal reasons beyond my control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Parts:	speicalConsiderationForm.pdf  96 KB</a:t>
            </a:r>
          </a:p>
          <a:p>
            <a:pPr marL="109728" indent="0">
              <a:buNone/>
              <a:tabLst>
                <a:tab pos="1377950" algn="l"/>
              </a:tabLst>
            </a:pPr>
            <a:endParaRPr lang="en-US" sz="2000" dirty="0"/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Good Afternoon Prof. Armstrong,</a:t>
            </a:r>
          </a:p>
          <a:p>
            <a:pPr marL="109728" indent="0">
              <a:buNone/>
              <a:tabLst>
                <a:tab pos="1377950" algn="l"/>
              </a:tabLst>
            </a:pPr>
            <a:endParaRPr lang="en-US" sz="2000" dirty="0"/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I was unable to attend Test 2. Unfortunately, I was unable to upload the completed Special Consideration Form in </a:t>
            </a:r>
            <a:r>
              <a:rPr lang="en-US" sz="2000" dirty="0" err="1"/>
              <a:t>eClass</a:t>
            </a:r>
            <a:r>
              <a:rPr lang="en-US" sz="2000" dirty="0"/>
              <a:t> as I missed the deadline. I know you may no longer consider it; yet, I have attached it here for your record. Please let me know if any documents can help to consider transferring the weight of my test2 to my final exam.</a:t>
            </a:r>
          </a:p>
          <a:p>
            <a:pPr marL="109728" indent="0">
              <a:buNone/>
              <a:tabLst>
                <a:tab pos="1377950" algn="l"/>
              </a:tabLst>
            </a:pPr>
            <a:endParaRPr lang="en-US" sz="2000" dirty="0"/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Sincerely,</a:t>
            </a:r>
          </a:p>
          <a:p>
            <a:pPr marL="109728" indent="0">
              <a:buNone/>
              <a:tabLst>
                <a:tab pos="1377950" algn="l"/>
              </a:tabLst>
            </a:pPr>
            <a:r>
              <a:rPr lang="en-US" sz="2000" dirty="0"/>
              <a:t> &lt;name&gt; (student#: &lt;id&gt;), student in EECS1520 Sec C </a:t>
            </a:r>
            <a:endParaRPr lang="en-C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BD09-C11D-4F16-BBDB-CCC868705DA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email example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4679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plagiarism</a:t>
            </a:r>
            <a:endParaRPr lang="en-CA" alt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altLang="en-US" dirty="0"/>
              <a:t>copied work will be assigned a </a:t>
            </a:r>
            <a:r>
              <a:rPr lang="en-CA" altLang="en-US" dirty="0">
                <a:solidFill>
                  <a:srgbClr val="FF0000"/>
                </a:solidFill>
              </a:rPr>
              <a:t>zero</a:t>
            </a:r>
            <a:r>
              <a:rPr lang="en-CA" altLang="en-US" dirty="0"/>
              <a:t> grade</a:t>
            </a:r>
          </a:p>
          <a:p>
            <a:pPr lvl="1"/>
            <a:r>
              <a:rPr lang="en-CA" altLang="en-US" dirty="0"/>
              <a:t>both copy </a:t>
            </a:r>
            <a:r>
              <a:rPr lang="en-CA" altLang="en-US" b="1" dirty="0"/>
              <a:t>and</a:t>
            </a:r>
            <a:r>
              <a:rPr lang="en-CA" altLang="en-US" dirty="0"/>
              <a:t> original</a:t>
            </a:r>
          </a:p>
          <a:p>
            <a:pPr lvl="1"/>
            <a:r>
              <a:rPr lang="en-CA" altLang="en-US" dirty="0"/>
              <a:t>sometimes not immediately</a:t>
            </a:r>
          </a:p>
          <a:p>
            <a:pPr lvl="1"/>
            <a:r>
              <a:rPr lang="en-CA" altLang="en-US" b="1" dirty="0"/>
              <a:t>plagiarism can also result in course failure, suspension, or expulsion</a:t>
            </a:r>
          </a:p>
          <a:p>
            <a:pPr lvl="1">
              <a:buFontTx/>
              <a:buNone/>
            </a:pPr>
            <a:r>
              <a:rPr lang="en-CA" altLang="en-US" dirty="0"/>
              <a:t>Read </a:t>
            </a:r>
            <a:r>
              <a:rPr lang="en-CA" altLang="en-US" dirty="0">
                <a:hlinkClick r:id="rId3"/>
              </a:rPr>
              <a:t>Senate Policy on Academic Honesty</a:t>
            </a:r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350960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collaboration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965" y="1313622"/>
            <a:ext cx="7848600" cy="4419600"/>
          </a:xfrm>
        </p:spPr>
        <p:txBody>
          <a:bodyPr>
            <a:normAutofit lnSpcReduction="10000"/>
          </a:bodyPr>
          <a:lstStyle/>
          <a:p>
            <a:r>
              <a:rPr lang="en-CA" altLang="en-US" dirty="0"/>
              <a:t>assignment discussions: encouraged </a:t>
            </a:r>
          </a:p>
          <a:p>
            <a:pPr lvl="1"/>
            <a:r>
              <a:rPr lang="en-CA" altLang="en-US" dirty="0"/>
              <a:t>however: implement your own solutions and understand it fully – tests usually include questions based on assignments</a:t>
            </a:r>
            <a:endParaRPr lang="en-US" altLang="en-US" dirty="0"/>
          </a:p>
          <a:p>
            <a:pPr lvl="1"/>
            <a:r>
              <a:rPr lang="en-CA" altLang="en-US" dirty="0"/>
              <a:t>may use book(s), lecture slides, internet</a:t>
            </a:r>
          </a:p>
          <a:p>
            <a:pPr lvl="2"/>
            <a:r>
              <a:rPr lang="en-CA" altLang="en-US" dirty="0"/>
              <a:t>however: the use of the above items is just for consultation – </a:t>
            </a:r>
            <a:r>
              <a:rPr lang="en-CA" altLang="en-US" dirty="0">
                <a:highlight>
                  <a:srgbClr val="FFFF00"/>
                </a:highlight>
              </a:rPr>
              <a:t>NEVER COPY </a:t>
            </a:r>
            <a:r>
              <a:rPr lang="en-CA" altLang="en-US" dirty="0"/>
              <a:t>from them</a:t>
            </a:r>
          </a:p>
          <a:p>
            <a:r>
              <a:rPr lang="en-CA" altLang="en-US" dirty="0"/>
              <a:t>NEVER lend/borrow solutions !!!</a:t>
            </a:r>
          </a:p>
          <a:p>
            <a:pPr lvl="1"/>
            <a:r>
              <a:rPr lang="en-CA" altLang="en-US" dirty="0"/>
              <a:t>Changing some characters in a document, replacing some images, moving and resizing some graphs has been shown to not work</a:t>
            </a:r>
          </a:p>
          <a:p>
            <a:r>
              <a:rPr lang="en-US" altLang="en-US" b="1" dirty="0">
                <a:solidFill>
                  <a:srgbClr val="FF0000"/>
                </a:solidFill>
              </a:rPr>
              <a:t>various technological means may be used to ensure academic integrity</a:t>
            </a:r>
            <a:endParaRPr lang="en-CA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773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how to pass EEC</a:t>
            </a:r>
            <a:r>
              <a:rPr lang="en-US" altLang="en-US" dirty="0"/>
              <a:t>S 1520</a:t>
            </a:r>
            <a:endParaRPr lang="en-CA" alt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altLang="en-US" dirty="0"/>
              <a:t>don’t copy assignments. Do it!</a:t>
            </a:r>
          </a:p>
          <a:p>
            <a:r>
              <a:rPr lang="en-CA" altLang="en-US" dirty="0"/>
              <a:t>do attend classes actively</a:t>
            </a:r>
          </a:p>
          <a:p>
            <a:pPr lvl="1"/>
            <a:r>
              <a:rPr lang="en-CA" altLang="en-US" dirty="0"/>
              <a:t>pay attention (no social networks, chats, </a:t>
            </a:r>
            <a:r>
              <a:rPr lang="en-CA" altLang="en-US" dirty="0" err="1"/>
              <a:t>etc</a:t>
            </a:r>
            <a:r>
              <a:rPr lang="en-CA" altLang="en-US" dirty="0"/>
              <a:t>)</a:t>
            </a:r>
          </a:p>
          <a:p>
            <a:r>
              <a:rPr lang="en-CA" altLang="en-US" dirty="0"/>
              <a:t>don’t memorize solutions – understand them</a:t>
            </a:r>
          </a:p>
          <a:p>
            <a:r>
              <a:rPr lang="en-CA" altLang="en-US" dirty="0"/>
              <a:t>ask questions in the online forum (profs, TAs, peers are all here to help)</a:t>
            </a:r>
          </a:p>
          <a:p>
            <a:pPr lvl="1"/>
            <a:r>
              <a:rPr lang="en-CA" altLang="en-US" dirty="0"/>
              <a:t>Still have doubts, see </a:t>
            </a:r>
            <a:r>
              <a:rPr lang="en-CA" altLang="en-US" b="1" dirty="0"/>
              <a:t>any</a:t>
            </a:r>
            <a:r>
              <a:rPr lang="en-CA" altLang="en-US" dirty="0"/>
              <a:t> of in our office hours</a:t>
            </a:r>
          </a:p>
          <a:p>
            <a:r>
              <a:rPr lang="en-CA" altLang="en-US" dirty="0"/>
              <a:t>practice, practice often</a:t>
            </a:r>
          </a:p>
          <a:p>
            <a:r>
              <a:rPr lang="en-CA" altLang="en-US" dirty="0"/>
              <a:t>look it up on the internet 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122707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look it up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altLang="en-US"/>
          </a:p>
        </p:txBody>
      </p:sp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8800"/>
            <a:ext cx="6858000" cy="44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418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C49D2-A7A3-4AA1-B6A4-2AE227741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61E53-AB69-4046-891D-F89C81E03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33" y="919716"/>
            <a:ext cx="8676167" cy="5208033"/>
          </a:xfrm>
        </p:spPr>
        <p:txBody>
          <a:bodyPr/>
          <a:lstStyle/>
          <a:p>
            <a:r>
              <a:rPr lang="en-US" dirty="0"/>
              <a:t>Section H.    MWF 10:30-11:30</a:t>
            </a:r>
          </a:p>
          <a:p>
            <a:r>
              <a:rPr lang="en-CA" dirty="0"/>
              <a:t>LAS B (Mon, Wed)   LAS C (Fri)</a:t>
            </a:r>
            <a:endParaRPr lang="en-US" dirty="0"/>
          </a:p>
          <a:p>
            <a:endParaRPr lang="en-US" dirty="0"/>
          </a:p>
          <a:p>
            <a:r>
              <a:rPr lang="en-US" dirty="0"/>
              <a:t>Email:    </a:t>
            </a:r>
            <a:r>
              <a:rPr lang="en-US" dirty="0">
                <a:hlinkClick r:id="rId3"/>
              </a:rPr>
              <a:t>hui.wang@yorku.ca</a:t>
            </a:r>
            <a:r>
              <a:rPr lang="en-US" dirty="0"/>
              <a:t>      </a:t>
            </a:r>
            <a:r>
              <a:rPr lang="en-US" dirty="0">
                <a:hlinkClick r:id="rId4"/>
              </a:rPr>
              <a:t>huiwang@eecs.yorku.ca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No </a:t>
            </a:r>
            <a:r>
              <a:rPr lang="en-US" dirty="0" err="1"/>
              <a:t>eClass</a:t>
            </a:r>
            <a:r>
              <a:rPr lang="en-US" dirty="0"/>
              <a:t> messages</a:t>
            </a:r>
          </a:p>
          <a:p>
            <a:r>
              <a:rPr lang="en-US" dirty="0"/>
              <a:t>Office hour  </a:t>
            </a:r>
          </a:p>
          <a:p>
            <a:pPr lvl="1"/>
            <a:r>
              <a:rPr lang="en-US" sz="2400" dirty="0"/>
              <a:t>Fri 11:30-12:30pm. LAS2013,  </a:t>
            </a:r>
          </a:p>
          <a:p>
            <a:pPr lvl="1"/>
            <a:r>
              <a:rPr lang="en-US" sz="2400" dirty="0"/>
              <a:t>after class</a:t>
            </a:r>
          </a:p>
          <a:p>
            <a:pPr lvl="1"/>
            <a:r>
              <a:rPr lang="en-US" sz="2400" dirty="0"/>
              <a:t>By appointment.</a:t>
            </a:r>
            <a:endParaRPr lang="en-CA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9A71AA-2B70-478E-BF58-81A22B7634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701" y="4301203"/>
            <a:ext cx="3924300" cy="257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97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We will use many web resources (we do not follow a specific textbook)</a:t>
            </a:r>
          </a:p>
          <a:p>
            <a:r>
              <a:rPr lang="en-US" sz="2400" dirty="0"/>
              <a:t>You may want to read from the following books (but they are not required)</a:t>
            </a:r>
          </a:p>
          <a:p>
            <a:pPr lvl="1"/>
            <a:r>
              <a:rPr lang="en-CA" sz="1800" b="1" i="1" dirty="0">
                <a:solidFill>
                  <a:srgbClr val="0000FF"/>
                </a:solidFill>
              </a:rPr>
              <a:t>Computer Science Illuminated</a:t>
            </a:r>
            <a:br>
              <a:rPr lang="en-CA" sz="1800" i="1" dirty="0"/>
            </a:br>
            <a:r>
              <a:rPr lang="en-CA" sz="1800" dirty="0"/>
              <a:t>by Nell Dale and John Lewis, 6</a:t>
            </a:r>
            <a:r>
              <a:rPr lang="en-CA" sz="1800" baseline="30000" dirty="0"/>
              <a:t>th</a:t>
            </a:r>
            <a:r>
              <a:rPr lang="en-CA" sz="1800" dirty="0"/>
              <a:t> ed. 2016 (or 7</a:t>
            </a:r>
            <a:r>
              <a:rPr lang="en-CA" sz="1800" baseline="30000" dirty="0"/>
              <a:t>th</a:t>
            </a:r>
            <a:r>
              <a:rPr lang="en-CA" sz="1800" dirty="0"/>
              <a:t>,5</a:t>
            </a:r>
            <a:r>
              <a:rPr lang="en-CA" sz="1800" baseline="30000" dirty="0"/>
              <a:t>th</a:t>
            </a:r>
            <a:r>
              <a:rPr lang="en-CA" sz="1800" dirty="0"/>
              <a:t>)</a:t>
            </a:r>
            <a:br>
              <a:rPr lang="en-CA" sz="1800" dirty="0"/>
            </a:br>
            <a:r>
              <a:rPr lang="en-CA" sz="1800" dirty="0"/>
              <a:t>ISBN:  9781284055917</a:t>
            </a:r>
            <a:br>
              <a:rPr lang="en-CA" sz="1800" dirty="0"/>
            </a:br>
            <a:endParaRPr lang="en-US" sz="1800" i="1" dirty="0">
              <a:solidFill>
                <a:srgbClr val="0000FF"/>
              </a:solidFill>
            </a:endParaRPr>
          </a:p>
          <a:p>
            <a:pPr lvl="1"/>
            <a:r>
              <a:rPr lang="en-US" sz="1800" i="1" dirty="0">
                <a:solidFill>
                  <a:srgbClr val="0000FF"/>
                </a:solidFill>
              </a:rPr>
              <a:t>D is for Digital: What a well-informed person should know</a:t>
            </a:r>
          </a:p>
          <a:p>
            <a:pPr marL="457200" lvl="1" indent="0">
              <a:buNone/>
            </a:pPr>
            <a:r>
              <a:rPr lang="en-US" sz="1800" i="1" dirty="0">
                <a:solidFill>
                  <a:srgbClr val="0000FF"/>
                </a:solidFill>
              </a:rPr>
              <a:t>about computers and communications</a:t>
            </a:r>
            <a:br>
              <a:rPr lang="en-US" sz="1800" dirty="0"/>
            </a:br>
            <a:r>
              <a:rPr lang="en-US" sz="1400" dirty="0"/>
              <a:t>by Brian W. Kernighan, </a:t>
            </a:r>
            <a:r>
              <a:rPr lang="en-CA" sz="1400" dirty="0"/>
              <a:t>1</a:t>
            </a:r>
            <a:r>
              <a:rPr lang="en-CA" sz="1400" baseline="30000" dirty="0"/>
              <a:t>st </a:t>
            </a:r>
            <a:r>
              <a:rPr lang="en-CA" sz="1400" dirty="0"/>
              <a:t> ed.  2011 </a:t>
            </a:r>
            <a:br>
              <a:rPr lang="en-CA" sz="1400" dirty="0"/>
            </a:br>
            <a:r>
              <a:rPr lang="en-CA" sz="1400" dirty="0"/>
              <a:t>ISBN:  </a:t>
            </a:r>
            <a:r>
              <a:rPr lang="en-US" sz="1400" dirty="0"/>
              <a:t>9781463733896</a:t>
            </a:r>
            <a:br>
              <a:rPr lang="en-CA" sz="1400" dirty="0"/>
            </a:br>
            <a:endParaRPr lang="en-CA" sz="1800" dirty="0"/>
          </a:p>
          <a:p>
            <a:pPr lvl="1"/>
            <a:r>
              <a:rPr lang="en-CA" sz="1800" i="1" dirty="0">
                <a:solidFill>
                  <a:srgbClr val="0000FF"/>
                </a:solidFill>
              </a:rPr>
              <a:t>Understanding the Digital World: What You Need to Know </a:t>
            </a:r>
          </a:p>
          <a:p>
            <a:pPr marL="457200" lvl="1" indent="0">
              <a:buNone/>
            </a:pPr>
            <a:r>
              <a:rPr lang="en-CA" sz="1800" i="1" dirty="0">
                <a:solidFill>
                  <a:srgbClr val="0000FF"/>
                </a:solidFill>
              </a:rPr>
              <a:t>about Computers, the Internet, Privacy, and Security </a:t>
            </a:r>
            <a:br>
              <a:rPr lang="en-CA" sz="1800" i="1" dirty="0"/>
            </a:br>
            <a:r>
              <a:rPr lang="en-CA" sz="1400" dirty="0"/>
              <a:t>by Brian W. Kernighan, 2</a:t>
            </a:r>
            <a:r>
              <a:rPr lang="en-CA" sz="1400" baseline="30000" dirty="0"/>
              <a:t>nd</a:t>
            </a:r>
            <a:r>
              <a:rPr lang="en-CA" sz="1400" dirty="0"/>
              <a:t>  ed.  2017 </a:t>
            </a:r>
            <a:br>
              <a:rPr lang="en-CA" sz="1400" dirty="0"/>
            </a:br>
            <a:r>
              <a:rPr lang="en-CA" sz="1400" dirty="0"/>
              <a:t>ISBN:  978-0691176543</a:t>
            </a:r>
            <a:br>
              <a:rPr lang="en-CA" sz="1400" dirty="0"/>
            </a:br>
            <a:r>
              <a:rPr lang="en-CA" sz="1800" dirty="0">
                <a:solidFill>
                  <a:srgbClr val="C00000"/>
                </a:solidFill>
              </a:rPr>
              <a:t>[this is the 2nd ed. of  </a:t>
            </a:r>
            <a:r>
              <a:rPr lang="en-CA" sz="1800" i="1" dirty="0">
                <a:solidFill>
                  <a:srgbClr val="C00000"/>
                </a:solidFill>
              </a:rPr>
              <a:t>D is for Digital</a:t>
            </a:r>
            <a:r>
              <a:rPr lang="en-CA" sz="1800" dirty="0">
                <a:solidFill>
                  <a:srgbClr val="C00000"/>
                </a:solidFill>
              </a:rPr>
              <a:t>]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resources</a:t>
            </a:r>
          </a:p>
        </p:txBody>
      </p:sp>
      <p:pic>
        <p:nvPicPr>
          <p:cNvPr id="1026" name="Picture 2" descr="Image result for computer science illuminated 6th edition">
            <a:extLst>
              <a:ext uri="{FF2B5EF4-FFF2-40B4-BE49-F238E27FC236}">
                <a16:creationId xmlns:a16="http://schemas.microsoft.com/office/drawing/2014/main" id="{5B070B0D-7496-4F7F-B653-58D8DC368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3950" y="2479882"/>
            <a:ext cx="2360050" cy="291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266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</a:t>
            </a:r>
            <a:r>
              <a:rPr lang="en-US" dirty="0" err="1"/>
              <a:t>microsoft</a:t>
            </a:r>
            <a:r>
              <a:rPr lang="en-US" dirty="0"/>
              <a:t> office for FREE!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dirty="0">
                <a:hlinkClick r:id="rId3"/>
              </a:rPr>
              <a:t>http://student.computing.yorku.ca/software/free-microsoft-office-365-software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total of 5 devices</a:t>
            </a:r>
          </a:p>
          <a:p>
            <a:r>
              <a:rPr lang="en-US" sz="2800" dirty="0"/>
              <a:t>available for PC, Mac, iOS, Android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2" name="Picture 4" descr="Image result for office 365">
            <a:extLst>
              <a:ext uri="{FF2B5EF4-FFF2-40B4-BE49-F238E27FC236}">
                <a16:creationId xmlns:a16="http://schemas.microsoft.com/office/drawing/2014/main" id="{F4ABE541-D51C-4B92-8A29-A7FF8AE09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377" y="2342309"/>
            <a:ext cx="2965761" cy="217338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41DB44F-756C-47EC-BD50-C42C52A4108A}"/>
              </a:ext>
            </a:extLst>
          </p:cNvPr>
          <p:cNvSpPr/>
          <p:nvPr/>
        </p:nvSpPr>
        <p:spPr>
          <a:xfrm>
            <a:off x="5605153" y="3123210"/>
            <a:ext cx="2066307" cy="64126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069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</a:t>
            </a:r>
            <a:r>
              <a:rPr lang="en-US" dirty="0" err="1"/>
              <a:t>microsoft</a:t>
            </a:r>
            <a:r>
              <a:rPr lang="en-US" dirty="0"/>
              <a:t> office for FREE!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833" y="257799"/>
            <a:ext cx="8556036" cy="5972469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2800" dirty="0">
                <a:hlinkClick r:id="rId3"/>
              </a:rPr>
              <a:t>FREE Microsoft Office 365 software! | University Information Technology (UIT) (yorku.ca)</a:t>
            </a:r>
            <a:endParaRPr lang="en-US" sz="2800" dirty="0">
              <a:solidFill>
                <a:srgbClr val="0000FF"/>
              </a:solidFill>
            </a:endParaRP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https://uit.yorku.ca/student-services/software/free-microsoft-office-365-education-software/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total of 5 devices</a:t>
            </a:r>
          </a:p>
          <a:p>
            <a:r>
              <a:rPr lang="en-US" sz="2800" dirty="0"/>
              <a:t>available for PC, Mac, iOS, Android</a:t>
            </a:r>
            <a:endParaRPr lang="en-US" dirty="0"/>
          </a:p>
          <a:p>
            <a:endParaRPr lang="en-US" dirty="0"/>
          </a:p>
          <a:p>
            <a:r>
              <a:rPr lang="en-US" dirty="0"/>
              <a:t>Used for many assignments</a:t>
            </a:r>
          </a:p>
        </p:txBody>
      </p:sp>
      <p:pic>
        <p:nvPicPr>
          <p:cNvPr id="2052" name="Picture 4" descr="Image result for office 365">
            <a:extLst>
              <a:ext uri="{FF2B5EF4-FFF2-40B4-BE49-F238E27FC236}">
                <a16:creationId xmlns:a16="http://schemas.microsoft.com/office/drawing/2014/main" id="{F4ABE541-D51C-4B92-8A29-A7FF8AE09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220" y="2386248"/>
            <a:ext cx="2965761" cy="217338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4E007A-570A-486C-8876-A5C5AB6C6B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5238" y="2260167"/>
            <a:ext cx="3327724" cy="3970101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41DB44F-756C-47EC-BD50-C42C52A4108A}"/>
              </a:ext>
            </a:extLst>
          </p:cNvPr>
          <p:cNvSpPr/>
          <p:nvPr/>
        </p:nvSpPr>
        <p:spPr>
          <a:xfrm>
            <a:off x="5894332" y="4149525"/>
            <a:ext cx="2528601" cy="44406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E01EC0E-A8D8-450F-B1A1-ADBF93BCAB83}"/>
              </a:ext>
            </a:extLst>
          </p:cNvPr>
          <p:cNvSpPr/>
          <p:nvPr/>
        </p:nvSpPr>
        <p:spPr>
          <a:xfrm>
            <a:off x="5894332" y="4709247"/>
            <a:ext cx="1338982" cy="44406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7CB8F2-B2CB-40E7-869F-8A264250969B}"/>
              </a:ext>
            </a:extLst>
          </p:cNvPr>
          <p:cNvSpPr txBox="1"/>
          <p:nvPr/>
        </p:nvSpPr>
        <p:spPr>
          <a:xfrm>
            <a:off x="6563823" y="6448988"/>
            <a:ext cx="1624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Gimp later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739800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FCBB7-EF21-6965-C40A-CB9FD5802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47D53-E10C-306C-1108-1F7D8A9E5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4C737E-C20A-24D4-5BCB-47478A62D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49" y="0"/>
            <a:ext cx="8509518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0A6EF3-880F-ACDE-3FD0-699F84A919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2541" y="3135086"/>
            <a:ext cx="7084209" cy="372291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52254E1-B069-FB01-D762-BEB68EECAD55}"/>
              </a:ext>
            </a:extLst>
          </p:cNvPr>
          <p:cNvSpPr/>
          <p:nvPr/>
        </p:nvSpPr>
        <p:spPr>
          <a:xfrm>
            <a:off x="6974703" y="3802743"/>
            <a:ext cx="2002648" cy="107405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234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last comments for 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sz="3200" b="1" dirty="0"/>
              <a:t>"..., </a:t>
            </a:r>
            <a:r>
              <a:rPr lang="en-CA" sz="3200" b="1" dirty="0">
                <a:solidFill>
                  <a:srgbClr val="FF0000"/>
                </a:solidFill>
              </a:rPr>
              <a:t>this course is demanding in terms of time, and should not be added to an already heavy load</a:t>
            </a:r>
            <a:r>
              <a:rPr lang="en-CA" sz="3200" b="1" dirty="0"/>
              <a:t>."</a:t>
            </a:r>
            <a:r>
              <a:rPr lang="en-CA" sz="3200" dirty="0"/>
              <a:t>, quoted from the EECS Calendar </a:t>
            </a:r>
          </a:p>
          <a:p>
            <a:endParaRPr lang="en-CA" sz="3200" dirty="0"/>
          </a:p>
          <a:p>
            <a:r>
              <a:rPr lang="en-CA" sz="3200" dirty="0"/>
              <a:t>even though slides and many other resources are available online, </a:t>
            </a:r>
            <a:r>
              <a:rPr lang="en-CA" sz="3200" u="sng" dirty="0"/>
              <a:t>not actively attending lectures, course forum, or office hours could severely impact your grade</a:t>
            </a:r>
          </a:p>
          <a:p>
            <a:endParaRPr lang="en-CA" sz="3200" u="sng" dirty="0"/>
          </a:p>
          <a:p>
            <a:r>
              <a:rPr lang="en-CA" sz="3200" dirty="0"/>
              <a:t>The final average in this course has often been a C in last terms; it’s not easy to get an A or A+.</a:t>
            </a:r>
          </a:p>
          <a:p>
            <a:endParaRPr lang="en-CA" sz="3200" dirty="0"/>
          </a:p>
          <a:p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35726912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714E-36A5-4848-AF93-207293B2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0DFFFF2-4A44-472E-9514-2215FB85A4AD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382000" cy="43434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altLang="en-US" dirty="0"/>
              <a:t>Any questions so far?</a:t>
            </a:r>
          </a:p>
          <a:p>
            <a:pPr lvl="1"/>
            <a:r>
              <a:rPr lang="en-CA" altLang="en-US" dirty="0">
                <a:solidFill>
                  <a:schemeClr val="bg1"/>
                </a:solidFill>
              </a:rPr>
              <a:t>Type in chat box</a:t>
            </a:r>
          </a:p>
          <a:p>
            <a:pPr lvl="1"/>
            <a:r>
              <a:rPr lang="en-CA" altLang="en-US" dirty="0">
                <a:solidFill>
                  <a:schemeClr val="bg1"/>
                </a:solidFill>
              </a:rPr>
              <a:t>Also during lectures</a:t>
            </a:r>
          </a:p>
        </p:txBody>
      </p:sp>
      <p:pic>
        <p:nvPicPr>
          <p:cNvPr id="6" name="Picture 5" descr="C:\Users\Hui Wang\AppData\Local\Microsoft\Windows\Temporary Internet Files\Content.IE5\C30JPBPR\MC900060318[1].wmf">
            <a:extLst>
              <a:ext uri="{FF2B5EF4-FFF2-40B4-BE49-F238E27FC236}">
                <a16:creationId xmlns:a16="http://schemas.microsoft.com/office/drawing/2014/main" id="{83A3C374-0647-4C6C-8D99-4765D7A6E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781300"/>
            <a:ext cx="2460625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8FE6CEB-C9CD-48C5-97E2-AB0E671A3C44}"/>
              </a:ext>
            </a:extLst>
          </p:cNvPr>
          <p:cNvSpPr txBox="1"/>
          <p:nvPr/>
        </p:nvSpPr>
        <p:spPr>
          <a:xfrm>
            <a:off x="622300" y="6211669"/>
            <a:ext cx="184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“Assignment 0”</a:t>
            </a:r>
            <a:br>
              <a:rPr lang="en-US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16143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2960" y="282909"/>
            <a:ext cx="721075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65" dirty="0">
                <a:solidFill>
                  <a:srgbClr val="002060"/>
                </a:solidFill>
              </a:rPr>
              <a:t>zoom online lectures</a:t>
            </a:r>
            <a:r>
              <a:rPr lang="en-US" spc="-165" dirty="0">
                <a:solidFill>
                  <a:srgbClr val="002060"/>
                </a:solidFill>
              </a:rPr>
              <a:t> </a:t>
            </a:r>
            <a:r>
              <a:rPr lang="en-US" sz="2400" spc="-165" dirty="0">
                <a:solidFill>
                  <a:srgbClr val="002060"/>
                </a:solidFill>
              </a:rPr>
              <a:t>(first 3 weeks so far)</a:t>
            </a:r>
            <a:endParaRPr spc="-165" dirty="0">
              <a:solidFill>
                <a:srgbClr val="00206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2960" y="1104109"/>
            <a:ext cx="8064896" cy="583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30" dirty="0">
                <a:latin typeface="Trebuchet MS"/>
                <a:cs typeface="Trebuchet MS"/>
              </a:rPr>
              <a:t>MWF 2:30~3:30, 5:30~6:30 pm     </a:t>
            </a:r>
          </a:p>
          <a:p>
            <a:pPr marL="355600" indent="-34353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endParaRPr lang="en-CA" sz="2400" spc="30" dirty="0">
              <a:latin typeface="Trebuchet MS"/>
              <a:cs typeface="Trebuchet MS"/>
            </a:endParaRPr>
          </a:p>
          <a:p>
            <a:pPr marL="355600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30" dirty="0">
                <a:latin typeface="Trebuchet MS"/>
              </a:rPr>
              <a:t>keep yourself muted</a:t>
            </a:r>
          </a:p>
          <a:p>
            <a:pPr marL="355600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30" dirty="0">
                <a:latin typeface="Trebuchet MS"/>
              </a:rPr>
              <a:t>questions: raise hand or use the chat window</a:t>
            </a:r>
          </a:p>
          <a:p>
            <a:pPr marL="812800" lvl="2" indent="-343535">
              <a:spcBef>
                <a:spcPts val="1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tabLst>
                <a:tab pos="355600" algn="l"/>
                <a:tab pos="356235" algn="l"/>
              </a:tabLst>
            </a:pPr>
            <a:r>
              <a:rPr lang="en-US" sz="2000" spc="30" dirty="0">
                <a:latin typeface="Trebuchet MS"/>
              </a:rPr>
              <a:t>‘real time’ questions will be seen and will be answered ASAP</a:t>
            </a:r>
          </a:p>
          <a:p>
            <a:pPr marL="812800" lvl="2" indent="-343535">
              <a:spcBef>
                <a:spcPts val="1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tabLst>
                <a:tab pos="355600" algn="l"/>
                <a:tab pos="356235" algn="l"/>
              </a:tabLst>
            </a:pPr>
            <a:r>
              <a:rPr lang="en-US" sz="2000" spc="30" dirty="0">
                <a:latin typeface="Trebuchet MS"/>
              </a:rPr>
              <a:t>other questions maybe answered later</a:t>
            </a:r>
          </a:p>
          <a:p>
            <a:pPr marL="355600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CA" sz="2200" spc="30" dirty="0">
                <a:latin typeface="Trebuchet MS"/>
              </a:rPr>
              <a:t>Interrupt me for critical glitches </a:t>
            </a:r>
          </a:p>
          <a:p>
            <a:pPr marL="812800" lvl="2" indent="-343535">
              <a:spcBef>
                <a:spcPts val="1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tabLst>
                <a:tab pos="355600" algn="l"/>
                <a:tab pos="356235" algn="l"/>
              </a:tabLst>
            </a:pPr>
            <a:r>
              <a:rPr lang="en-CA" sz="2000" spc="30" dirty="0">
                <a:latin typeface="Trebuchet MS"/>
              </a:rPr>
              <a:t>Lost of voice, no screen sharing</a:t>
            </a:r>
          </a:p>
          <a:p>
            <a:pPr marL="355600" lvl="1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endParaRPr sz="2200" spc="30" dirty="0">
              <a:latin typeface="Trebuchet MS"/>
            </a:endParaRPr>
          </a:p>
          <a:p>
            <a:pPr marL="355600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30" dirty="0">
                <a:latin typeface="Trebuchet MS"/>
              </a:rPr>
              <a:t>Recorded. videos will be posted hours later</a:t>
            </a:r>
            <a:endParaRPr sz="2200" spc="30" dirty="0">
              <a:latin typeface="Trebuchet MS"/>
            </a:endParaRPr>
          </a:p>
          <a:p>
            <a:pPr marL="355600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endParaRPr lang="en-US" sz="2200" spc="30" dirty="0">
              <a:latin typeface="Trebuchet MS"/>
            </a:endParaRPr>
          </a:p>
          <a:p>
            <a:pPr marL="355600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sz="2200" spc="30" dirty="0">
                <a:latin typeface="Trebuchet MS"/>
              </a:rPr>
              <a:t>privacy</a:t>
            </a:r>
          </a:p>
          <a:p>
            <a:pPr marL="812800" marR="130810" lvl="2" indent="-343535">
              <a:spcBef>
                <a:spcPts val="1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tabLst>
                <a:tab pos="355600" algn="l"/>
                <a:tab pos="356235" algn="l"/>
              </a:tabLst>
            </a:pPr>
            <a:r>
              <a:rPr sz="2000" spc="30" dirty="0">
                <a:latin typeface="Trebuchet MS"/>
              </a:rPr>
              <a:t>if you prefer your face not to ever be seen live, or in the  recordings, disable your video and do not use a picture</a:t>
            </a:r>
          </a:p>
          <a:p>
            <a:pPr marL="355600" lvl="1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endParaRPr sz="2200" spc="30" dirty="0">
              <a:latin typeface="Trebuchet MS"/>
            </a:endParaRPr>
          </a:p>
          <a:p>
            <a:pPr marL="355600" lvl="1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sz="2200" spc="30" dirty="0">
                <a:latin typeface="Trebuchet MS"/>
              </a:rPr>
              <a:t>chat: for lecture-related questions only;</a:t>
            </a:r>
          </a:p>
          <a:p>
            <a:pPr marL="355600" lvl="1" indent="-343535">
              <a:spcBef>
                <a:spcPts val="1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sz="2200" spc="30" dirty="0">
                <a:latin typeface="Trebuchet MS"/>
              </a:rPr>
              <a:t>no web links (use course forum for that)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00192" y="1556854"/>
            <a:ext cx="5029200" cy="513588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7297665" y="-7646"/>
            <a:ext cx="1745234" cy="1564500"/>
            <a:chOff x="6822503" y="109283"/>
            <a:chExt cx="1979295" cy="187706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7182" y="118871"/>
              <a:ext cx="1954773" cy="185775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827266" y="114045"/>
              <a:ext cx="1969770" cy="1867535"/>
            </a:xfrm>
            <a:custGeom>
              <a:avLst/>
              <a:gdLst/>
              <a:ahLst/>
              <a:cxnLst/>
              <a:rect l="l" t="t" r="r" b="b"/>
              <a:pathLst>
                <a:path w="1969770" h="1867535">
                  <a:moveTo>
                    <a:pt x="0" y="1867280"/>
                  </a:moveTo>
                  <a:lnTo>
                    <a:pt x="1969389" y="1867280"/>
                  </a:lnTo>
                  <a:lnTo>
                    <a:pt x="1969389" y="0"/>
                  </a:lnTo>
                  <a:lnTo>
                    <a:pt x="0" y="0"/>
                  </a:lnTo>
                  <a:lnTo>
                    <a:pt x="0" y="1867280"/>
                  </a:lnTo>
                  <a:close/>
                </a:path>
              </a:pathLst>
            </a:custGeom>
            <a:ln w="9525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xfrm>
            <a:off x="7398766" y="6489524"/>
            <a:ext cx="84709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chemeClr val="tx1"/>
                </a:solidFill>
                <a:latin typeface="Tahoma"/>
                <a:ea typeface="+mn-ea"/>
                <a:cs typeface="Tahoma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CA" spc="-5"/>
              <a:t>Introduction</a:t>
            </a:r>
            <a:endParaRPr spc="-5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8379586" y="6495010"/>
            <a:ext cx="256540" cy="210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chemeClr val="tx1"/>
                </a:solidFill>
                <a:latin typeface="Tahoma"/>
                <a:ea typeface="+mn-ea"/>
                <a:cs typeface="Tahoma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lang="en-CA" smtClean="0"/>
              <a:pPr marL="38100">
                <a:lnSpc>
                  <a:spcPct val="100000"/>
                </a:lnSpc>
                <a:spcBef>
                  <a:spcPts val="100"/>
                </a:spcBef>
              </a:pPr>
              <a:t>3</a:t>
            </a:fld>
            <a:endParaRPr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F47E46-85D5-4D0C-A8C3-EA649F4FBA56}"/>
              </a:ext>
            </a:extLst>
          </p:cNvPr>
          <p:cNvCxnSpPr>
            <a:cxnSpLocks/>
          </p:cNvCxnSpPr>
          <p:nvPr/>
        </p:nvCxnSpPr>
        <p:spPr>
          <a:xfrm>
            <a:off x="611560" y="1022701"/>
            <a:ext cx="42484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4" descr="Index of /wp-content/uploads/2019/01/">
            <a:extLst>
              <a:ext uri="{FF2B5EF4-FFF2-40B4-BE49-F238E27FC236}">
                <a16:creationId xmlns:a16="http://schemas.microsoft.com/office/drawing/2014/main" id="{EF233D1A-E380-47CF-ABEA-C142B9254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559" y="3336147"/>
            <a:ext cx="2339752" cy="779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69F38CD-08E8-4360-A142-D87E5FB66066}"/>
              </a:ext>
            </a:extLst>
          </p:cNvPr>
          <p:cNvSpPr/>
          <p:nvPr/>
        </p:nvSpPr>
        <p:spPr>
          <a:xfrm>
            <a:off x="314690" y="6581567"/>
            <a:ext cx="6698192" cy="3600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ln>
                <a:noFill/>
              </a:ln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832" y="902657"/>
            <a:ext cx="8676167" cy="5955343"/>
          </a:xfrm>
        </p:spPr>
        <p:txBody>
          <a:bodyPr>
            <a:normAutofit fontScale="92500" lnSpcReduction="10000"/>
          </a:bodyPr>
          <a:lstStyle/>
          <a:p>
            <a:r>
              <a:rPr lang="en-CA" dirty="0">
                <a:hlinkClick r:id="rId3"/>
              </a:rPr>
              <a:t>https://eClass.yorku.ca</a:t>
            </a:r>
            <a:endParaRPr lang="en-CA" dirty="0"/>
          </a:p>
          <a:p>
            <a:r>
              <a:rPr lang="en-CA" dirty="0"/>
              <a:t>use the </a:t>
            </a:r>
            <a:r>
              <a:rPr lang="en-CA" dirty="0" err="1"/>
              <a:t>eClass</a:t>
            </a:r>
            <a:r>
              <a:rPr lang="en-CA" dirty="0"/>
              <a:t> (formerly Moodle until Sep 2020) page for </a:t>
            </a:r>
          </a:p>
          <a:p>
            <a:pPr lvl="1"/>
            <a:r>
              <a:rPr lang="en-CA" dirty="0"/>
              <a:t>Lecture links, Office hours, video links (common)</a:t>
            </a:r>
          </a:p>
          <a:p>
            <a:pPr lvl="1"/>
            <a:r>
              <a:rPr lang="en-CA" dirty="0"/>
              <a:t>course syllabus and outline, </a:t>
            </a:r>
          </a:p>
          <a:p>
            <a:pPr lvl="1"/>
            <a:r>
              <a:rPr lang="en-CA" dirty="0"/>
              <a:t>slides, </a:t>
            </a:r>
          </a:p>
          <a:p>
            <a:pPr lvl="1"/>
            <a:r>
              <a:rPr lang="en-CA" dirty="0"/>
              <a:t>assignments, submission links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important dates, </a:t>
            </a:r>
          </a:p>
          <a:p>
            <a:pPr lvl="1"/>
            <a:r>
              <a:rPr lang="en-CA" dirty="0"/>
              <a:t>deadlines, </a:t>
            </a:r>
          </a:p>
          <a:p>
            <a:pPr lvl="1"/>
            <a:r>
              <a:rPr lang="en-CA" dirty="0"/>
              <a:t>announcements,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online forum</a:t>
            </a:r>
            <a:r>
              <a:rPr lang="en-CA" dirty="0">
                <a:solidFill>
                  <a:schemeClr val="bg1"/>
                </a:solidFill>
              </a:rPr>
              <a:t>,(encouraged, rather than sending me email) 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your tentative grades, </a:t>
            </a:r>
          </a:p>
          <a:p>
            <a:pPr lvl="1"/>
            <a:r>
              <a:rPr lang="en-CA" dirty="0"/>
              <a:t>special consideration form (use this rather than sending emails),</a:t>
            </a:r>
          </a:p>
          <a:p>
            <a:pPr lvl="1"/>
            <a:r>
              <a:rPr lang="en-CA" dirty="0">
                <a:solidFill>
                  <a:schemeClr val="bg1"/>
                </a:solidFill>
              </a:rPr>
              <a:t>remark-request form, (use this rather than sending emails),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and other resources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3905971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we need this course</a:t>
            </a:r>
            <a:endParaRPr lang="en-CA" alt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Computers are ubiquitous</a:t>
            </a:r>
          </a:p>
          <a:p>
            <a:r>
              <a:rPr lang="en-US" altLang="en-US"/>
              <a:t>Computers are useful</a:t>
            </a:r>
          </a:p>
          <a:p>
            <a:r>
              <a:rPr lang="en-US" altLang="en-US"/>
              <a:t>Most people are not completely aware of their capabilities (and incapabilities)</a:t>
            </a:r>
            <a:endParaRPr lang="en-CA" altLang="en-US"/>
          </a:p>
        </p:txBody>
      </p:sp>
      <p:pic>
        <p:nvPicPr>
          <p:cNvPr id="3074" name="Picture 2" descr="Image result for excel plot">
            <a:extLst>
              <a:ext uri="{FF2B5EF4-FFF2-40B4-BE49-F238E27FC236}">
                <a16:creationId xmlns:a16="http://schemas.microsoft.com/office/drawing/2014/main" id="{1EE503CE-3076-485D-B0B6-2ACF78776D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82" y="3604591"/>
            <a:ext cx="4696622" cy="2945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253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833" y="1148316"/>
            <a:ext cx="8474148" cy="558378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CA" sz="2200" dirty="0"/>
              <a:t>to develop a basic understanding of computer science and computer systems and their applications</a:t>
            </a:r>
          </a:p>
          <a:p>
            <a:pPr lvl="1">
              <a:spcBef>
                <a:spcPts val="1800"/>
              </a:spcBef>
            </a:pPr>
            <a:r>
              <a:rPr lang="en-CA" sz="1800" dirty="0"/>
              <a:t>through direct experience with using a computer system and through the reading of comprehensive resources</a:t>
            </a:r>
          </a:p>
          <a:p>
            <a:pPr lvl="1">
              <a:spcBef>
                <a:spcPts val="1800"/>
              </a:spcBef>
            </a:pPr>
            <a:r>
              <a:rPr lang="en-CA" sz="1800" dirty="0"/>
              <a:t>what this course covers is </a:t>
            </a:r>
            <a:r>
              <a:rPr lang="en-CA" sz="1800" u="sng" dirty="0">
                <a:solidFill>
                  <a:srgbClr val="0000FF"/>
                </a:solidFill>
              </a:rPr>
              <a:t>mostly general</a:t>
            </a:r>
            <a:r>
              <a:rPr lang="en-CA" sz="1800" dirty="0">
                <a:solidFill>
                  <a:srgbClr val="0000FF"/>
                </a:solidFill>
              </a:rPr>
              <a:t> knowledge that everybody should have </a:t>
            </a:r>
          </a:p>
          <a:p>
            <a:pPr>
              <a:spcBef>
                <a:spcPts val="1800"/>
              </a:spcBef>
            </a:pPr>
            <a:endParaRPr lang="en-CA" sz="2200" dirty="0"/>
          </a:p>
          <a:p>
            <a:pPr>
              <a:spcBef>
                <a:spcPts val="1800"/>
              </a:spcBef>
            </a:pPr>
            <a:r>
              <a:rPr lang="en-CA" sz="2200" dirty="0"/>
              <a:t>to develop skills with using common applications</a:t>
            </a:r>
          </a:p>
          <a:p>
            <a:pPr lvl="1">
              <a:spcBef>
                <a:spcPts val="1800"/>
              </a:spcBef>
            </a:pPr>
            <a:r>
              <a:rPr lang="en-CA" sz="1800" dirty="0"/>
              <a:t>such as </a:t>
            </a:r>
            <a:r>
              <a:rPr lang="en-CA" sz="1800" dirty="0">
                <a:solidFill>
                  <a:srgbClr val="0000FF"/>
                </a:solidFill>
              </a:rPr>
              <a:t>spreadsheets</a:t>
            </a:r>
            <a:r>
              <a:rPr lang="en-CA" sz="1800" dirty="0"/>
              <a:t>, </a:t>
            </a:r>
            <a:r>
              <a:rPr lang="en-CA" sz="1800" dirty="0">
                <a:solidFill>
                  <a:srgbClr val="0000FF"/>
                </a:solidFill>
              </a:rPr>
              <a:t>word</a:t>
            </a:r>
            <a:r>
              <a:rPr lang="en-CA" sz="1800" dirty="0"/>
              <a:t> </a:t>
            </a:r>
            <a:r>
              <a:rPr lang="en-CA" sz="1800" dirty="0">
                <a:solidFill>
                  <a:srgbClr val="0000FF"/>
                </a:solidFill>
              </a:rPr>
              <a:t>processors</a:t>
            </a:r>
            <a:r>
              <a:rPr lang="en-CA" sz="1800" dirty="0"/>
              <a:t>, </a:t>
            </a:r>
            <a:r>
              <a:rPr lang="en-CA" sz="1800" dirty="0">
                <a:solidFill>
                  <a:srgbClr val="0000FF"/>
                </a:solidFill>
              </a:rPr>
              <a:t>webpages</a:t>
            </a:r>
            <a:r>
              <a:rPr lang="en-CA" sz="1800" dirty="0"/>
              <a:t>, </a:t>
            </a:r>
            <a:r>
              <a:rPr lang="en-CA" sz="1800" dirty="0">
                <a:solidFill>
                  <a:srgbClr val="0000FF"/>
                </a:solidFill>
              </a:rPr>
              <a:t>image</a:t>
            </a:r>
            <a:r>
              <a:rPr lang="en-CA" sz="1800" dirty="0"/>
              <a:t> </a:t>
            </a:r>
            <a:r>
              <a:rPr lang="en-CA" sz="1800" dirty="0">
                <a:solidFill>
                  <a:srgbClr val="0000FF"/>
                </a:solidFill>
              </a:rPr>
              <a:t>processors</a:t>
            </a:r>
            <a:r>
              <a:rPr lang="en-CA" sz="1800" dirty="0"/>
              <a:t>, …</a:t>
            </a:r>
          </a:p>
          <a:p>
            <a:pPr>
              <a:spcBef>
                <a:spcPts val="1800"/>
              </a:spcBef>
            </a:pPr>
            <a:endParaRPr lang="en-CA" sz="2200" dirty="0"/>
          </a:p>
          <a:p>
            <a:pPr>
              <a:spcBef>
                <a:spcPts val="1800"/>
              </a:spcBef>
            </a:pPr>
            <a:r>
              <a:rPr lang="en-CA" sz="2200" dirty="0"/>
              <a:t>to develop and strengthen general problem solving skills and logical thinking</a:t>
            </a:r>
          </a:p>
          <a:p>
            <a:pPr lvl="1">
              <a:spcBef>
                <a:spcPts val="1800"/>
              </a:spcBef>
            </a:pPr>
            <a:r>
              <a:rPr lang="en-CA" sz="1800" dirty="0"/>
              <a:t>through the use of computer tools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course</a:t>
            </a:r>
            <a:r>
              <a:rPr lang="en-CA" baseline="0" dirty="0"/>
              <a:t> outline </a:t>
            </a:r>
            <a:r>
              <a:rPr lang="en-CA" sz="2400" baseline="0" dirty="0"/>
              <a:t>(at a glance)</a:t>
            </a:r>
            <a:endParaRPr lang="en-CA" sz="2400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6B6226F-E265-450C-BE8D-2B7EE8908797}"/>
              </a:ext>
            </a:extLst>
          </p:cNvPr>
          <p:cNvSpPr/>
          <p:nvPr/>
        </p:nvSpPr>
        <p:spPr>
          <a:xfrm>
            <a:off x="8172006" y="3515096"/>
            <a:ext cx="504161" cy="2731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7585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topics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833" y="1148316"/>
            <a:ext cx="8474148" cy="548108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CA" altLang="en-US" sz="2400" dirty="0"/>
              <a:t>Theory  (focus of lectures)</a:t>
            </a:r>
          </a:p>
          <a:p>
            <a:pPr lvl="1">
              <a:lnSpc>
                <a:spcPct val="90000"/>
              </a:lnSpc>
            </a:pPr>
            <a:r>
              <a:rPr lang="en-CA" altLang="en-US" sz="2000" dirty="0"/>
              <a:t>History of Computing </a:t>
            </a:r>
          </a:p>
          <a:p>
            <a:pPr lvl="1">
              <a:lnSpc>
                <a:spcPct val="90000"/>
              </a:lnSpc>
            </a:pPr>
            <a:r>
              <a:rPr lang="en-CA" altLang="en-US" sz="2000" dirty="0"/>
              <a:t>Digital data representation (e.g., numbers, text, images, audios) </a:t>
            </a:r>
          </a:p>
          <a:p>
            <a:pPr lvl="1">
              <a:lnSpc>
                <a:spcPct val="90000"/>
              </a:lnSpc>
            </a:pPr>
            <a:r>
              <a:rPr lang="en-CA" altLang="en-US" sz="2000" dirty="0"/>
              <a:t>Computer organization (e.g., gates and circuits, stored program concept) </a:t>
            </a:r>
          </a:p>
          <a:p>
            <a:pPr lvl="1">
              <a:lnSpc>
                <a:spcPct val="90000"/>
              </a:lnSpc>
            </a:pPr>
            <a:r>
              <a:rPr lang="en-CA" altLang="en-US" sz="2000" dirty="0"/>
              <a:t>System administration (e.g., operating systems, and file systems) </a:t>
            </a:r>
          </a:p>
          <a:p>
            <a:pPr lvl="1">
              <a:lnSpc>
                <a:spcPct val="90000"/>
              </a:lnSpc>
            </a:pPr>
            <a:r>
              <a:rPr lang="en-CA" altLang="en-US" sz="2000" dirty="0"/>
              <a:t>Computer Networking and the Internet, the WWW </a:t>
            </a:r>
          </a:p>
          <a:p>
            <a:pPr>
              <a:lnSpc>
                <a:spcPct val="90000"/>
              </a:lnSpc>
            </a:pPr>
            <a:endParaRPr lang="en-CA" altLang="en-US" sz="2000" dirty="0"/>
          </a:p>
          <a:p>
            <a:pPr>
              <a:lnSpc>
                <a:spcPct val="90000"/>
              </a:lnSpc>
            </a:pPr>
            <a:r>
              <a:rPr lang="en-CA" altLang="en-US" sz="2400" dirty="0"/>
              <a:t>Practice (assignments + lecture intro)</a:t>
            </a:r>
          </a:p>
          <a:p>
            <a:pPr lvl="1"/>
            <a:r>
              <a:rPr lang="en-CA" altLang="en-US" sz="2000" dirty="0"/>
              <a:t>Document design and creation </a:t>
            </a:r>
            <a:r>
              <a:rPr lang="en-CA" altLang="en-US" sz="2000" dirty="0">
                <a:highlight>
                  <a:srgbClr val="C0C0C0"/>
                </a:highlight>
              </a:rPr>
              <a:t>(MS Word)</a:t>
            </a:r>
          </a:p>
          <a:p>
            <a:pPr lvl="1"/>
            <a:r>
              <a:rPr lang="en-CA" altLang="en-US" sz="2000" dirty="0"/>
              <a:t>Knowledge translation/presentation </a:t>
            </a:r>
            <a:r>
              <a:rPr lang="en-CA" altLang="en-US" sz="2000" dirty="0">
                <a:highlight>
                  <a:srgbClr val="C0C0C0"/>
                </a:highlight>
              </a:rPr>
              <a:t>(MS </a:t>
            </a:r>
            <a:r>
              <a:rPr lang="en-CA" altLang="en-US" sz="2000" dirty="0" err="1">
                <a:highlight>
                  <a:srgbClr val="C0C0C0"/>
                </a:highlight>
              </a:rPr>
              <a:t>Powerpoint</a:t>
            </a:r>
            <a:r>
              <a:rPr lang="en-CA" altLang="en-US" sz="2000" dirty="0">
                <a:highlight>
                  <a:srgbClr val="C0C0C0"/>
                </a:highlight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CA" altLang="en-US" sz="2000" dirty="0"/>
              <a:t>Spreadsheet design and creation </a:t>
            </a:r>
            <a:r>
              <a:rPr lang="en-CA" altLang="en-US" sz="2000" dirty="0">
                <a:highlight>
                  <a:srgbClr val="C0C0C0"/>
                </a:highlight>
              </a:rPr>
              <a:t>(MS Excel)</a:t>
            </a:r>
          </a:p>
          <a:p>
            <a:pPr lvl="1"/>
            <a:r>
              <a:rPr lang="en-CA" altLang="en-US" sz="2000" dirty="0"/>
              <a:t>Still image manipulation </a:t>
            </a:r>
            <a:r>
              <a:rPr lang="en-CA" altLang="en-US" sz="2000" dirty="0">
                <a:highlight>
                  <a:srgbClr val="C0C0C0"/>
                </a:highlight>
              </a:rPr>
              <a:t>(GIMP)</a:t>
            </a:r>
          </a:p>
          <a:p>
            <a:pPr lvl="1"/>
            <a:r>
              <a:rPr lang="en-CA" altLang="en-US" sz="2000" dirty="0"/>
              <a:t>Audio manipulation </a:t>
            </a:r>
          </a:p>
          <a:p>
            <a:pPr lvl="1">
              <a:lnSpc>
                <a:spcPct val="90000"/>
              </a:lnSpc>
            </a:pPr>
            <a:r>
              <a:rPr lang="en-CA" altLang="en-US" sz="2000" dirty="0"/>
              <a:t>(Simple) Webpage design and creation (basic html)</a:t>
            </a:r>
          </a:p>
        </p:txBody>
      </p:sp>
    </p:spTree>
    <p:extLst>
      <p:ext uri="{BB962C8B-B14F-4D97-AF65-F5344CB8AC3E}">
        <p14:creationId xmlns:p14="http://schemas.microsoft.com/office/powerpoint/2010/main" val="4002808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4926" y="954885"/>
            <a:ext cx="8474148" cy="5903115"/>
          </a:xfrm>
        </p:spPr>
        <p:txBody>
          <a:bodyPr>
            <a:normAutofit fontScale="92500" lnSpcReduction="10000"/>
          </a:bodyPr>
          <a:lstStyle/>
          <a:p>
            <a:r>
              <a:rPr lang="en-CA" b="1" dirty="0">
                <a:solidFill>
                  <a:srgbClr val="0000FF"/>
                </a:solidFill>
              </a:rPr>
              <a:t>assignments</a:t>
            </a:r>
            <a:r>
              <a:rPr lang="en-CA" dirty="0"/>
              <a:t>			</a:t>
            </a:r>
            <a:r>
              <a:rPr lang="en-CA" b="1" dirty="0">
                <a:solidFill>
                  <a:srgbClr val="0000FF"/>
                </a:solidFill>
              </a:rPr>
              <a:t>28%</a:t>
            </a:r>
          </a:p>
          <a:p>
            <a:pPr lvl="1"/>
            <a:r>
              <a:rPr lang="en-CA" dirty="0"/>
              <a:t>8, we consider your best 7, each 4%</a:t>
            </a:r>
          </a:p>
          <a:p>
            <a:r>
              <a:rPr lang="en-CA" b="1" dirty="0">
                <a:solidFill>
                  <a:srgbClr val="0000FF"/>
                </a:solidFill>
              </a:rPr>
              <a:t>tests</a:t>
            </a:r>
            <a:r>
              <a:rPr lang="en-CA" dirty="0"/>
              <a:t>				</a:t>
            </a:r>
            <a:r>
              <a:rPr lang="en-CA" b="1" dirty="0">
                <a:solidFill>
                  <a:srgbClr val="0000FF"/>
                </a:solidFill>
              </a:rPr>
              <a:t>32%</a:t>
            </a:r>
          </a:p>
          <a:p>
            <a:pPr lvl="1"/>
            <a:r>
              <a:rPr lang="en-CA" dirty="0"/>
              <a:t>there are 2 tests</a:t>
            </a:r>
          </a:p>
          <a:p>
            <a:r>
              <a:rPr lang="en-CA" b="1" dirty="0">
                <a:solidFill>
                  <a:srgbClr val="0000FF"/>
                </a:solidFill>
              </a:rPr>
              <a:t>final exam</a:t>
            </a:r>
            <a:r>
              <a:rPr lang="en-CA" dirty="0">
                <a:solidFill>
                  <a:srgbClr val="0000FF"/>
                </a:solidFill>
              </a:rPr>
              <a:t>	  </a:t>
            </a:r>
            <a:r>
              <a:rPr lang="en-CA" dirty="0"/>
              <a:t>		</a:t>
            </a:r>
            <a:r>
              <a:rPr lang="en-CA" b="1" dirty="0">
                <a:solidFill>
                  <a:srgbClr val="0000FF"/>
                </a:solidFill>
              </a:rPr>
              <a:t>40%</a:t>
            </a:r>
          </a:p>
          <a:p>
            <a:pPr lvl="1"/>
            <a:r>
              <a:rPr lang="en-CA" dirty="0"/>
              <a:t>at fixed date/time determined by the University</a:t>
            </a:r>
          </a:p>
          <a:p>
            <a:pPr lvl="1"/>
            <a:r>
              <a:rPr lang="en-CA" dirty="0"/>
              <a:t>Cumulative.    Tests/exam: MCQs, include assignments</a:t>
            </a:r>
            <a:r>
              <a:rPr lang="en-CA" sz="1900" dirty="0">
                <a:solidFill>
                  <a:schemeClr val="bg1"/>
                </a:solidFill>
              </a:rPr>
              <a:t> for the Peer Instructions</a:t>
            </a:r>
          </a:p>
          <a:p>
            <a:r>
              <a:rPr lang="en-CA" b="1" dirty="0">
                <a:solidFill>
                  <a:srgbClr val="FF0000"/>
                </a:solidFill>
              </a:rPr>
              <a:t>IMPORTNANT NOTE:  </a:t>
            </a:r>
            <a:r>
              <a:rPr lang="en-CA" dirty="0"/>
              <a:t>if you are late or miss an assessment (a test, quiz, or an assignment), </a:t>
            </a:r>
            <a:r>
              <a:rPr lang="en-CA" b="1" dirty="0">
                <a:solidFill>
                  <a:srgbClr val="FF0000"/>
                </a:solidFill>
              </a:rPr>
              <a:t>you will receive 0</a:t>
            </a:r>
            <a:r>
              <a:rPr lang="en-CA" dirty="0"/>
              <a:t> in it, </a:t>
            </a:r>
          </a:p>
          <a:p>
            <a:pPr lvl="1"/>
            <a:r>
              <a:rPr lang="en-CA" dirty="0"/>
              <a:t>Tests: unless you upload a Special Consideration Form to </a:t>
            </a:r>
            <a:r>
              <a:rPr lang="en-CA" dirty="0" err="1"/>
              <a:t>eClass</a:t>
            </a:r>
            <a:r>
              <a:rPr lang="en-CA" dirty="0"/>
              <a:t> within designated deadlines. </a:t>
            </a:r>
          </a:p>
          <a:p>
            <a:pPr lvl="1"/>
            <a:r>
              <a:rPr lang="en-CA" dirty="0"/>
              <a:t>processed case by case. Need valid reasons. We reserve the right to ask for supporting document </a:t>
            </a:r>
            <a:r>
              <a:rPr lang="en-CA" dirty="0">
                <a:solidFill>
                  <a:schemeClr val="bg1"/>
                </a:solidFill>
              </a:rPr>
              <a:t>for</a:t>
            </a:r>
            <a:endParaRPr lang="en-CA" dirty="0"/>
          </a:p>
          <a:p>
            <a:pPr lvl="1"/>
            <a:r>
              <a:rPr lang="en-CA" dirty="0"/>
              <a:t>once approved, the weight of your missing assessment is transferred to the final exam.</a:t>
            </a:r>
          </a:p>
          <a:p>
            <a:pPr lvl="1"/>
            <a:r>
              <a:rPr lang="en-CA" dirty="0"/>
              <a:t>no make up test, extra assignments or extra time will be provided</a:t>
            </a:r>
          </a:p>
          <a:p>
            <a:pPr lvl="1"/>
            <a:r>
              <a:rPr lang="en-CA" dirty="0"/>
              <a:t>Don’t do that deliberately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Evaluation </a:t>
            </a:r>
            <a:r>
              <a:rPr lang="en-CA" sz="2700" dirty="0"/>
              <a:t>(subject to minor changes due to course progress)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4202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833" y="914400"/>
            <a:ext cx="8474148" cy="6403951"/>
          </a:xfrm>
        </p:spPr>
        <p:txBody>
          <a:bodyPr>
            <a:normAutofit fontScale="92500" lnSpcReduction="20000"/>
          </a:bodyPr>
          <a:lstStyle/>
          <a:p>
            <a:r>
              <a:rPr lang="en-CA" b="1" dirty="0">
                <a:solidFill>
                  <a:srgbClr val="0000FF"/>
                </a:solidFill>
              </a:rPr>
              <a:t>assignments</a:t>
            </a:r>
            <a:r>
              <a:rPr lang="en-CA" dirty="0"/>
              <a:t>		</a:t>
            </a:r>
            <a:r>
              <a:rPr lang="en-CA" b="1" dirty="0">
                <a:solidFill>
                  <a:srgbClr val="0000FF"/>
                </a:solidFill>
              </a:rPr>
              <a:t>28%</a:t>
            </a:r>
          </a:p>
          <a:p>
            <a:pPr lvl="1"/>
            <a:r>
              <a:rPr lang="en-CA" dirty="0"/>
              <a:t>8 assignments</a:t>
            </a:r>
            <a:r>
              <a:rPr lang="en-CA" dirty="0">
                <a:solidFill>
                  <a:schemeClr val="bg1">
                    <a:lumMod val="95000"/>
                  </a:schemeClr>
                </a:solidFill>
              </a:rPr>
              <a:t>, we consider your best 7, 4% each</a:t>
            </a:r>
          </a:p>
          <a:p>
            <a:r>
              <a:rPr lang="en-CA" b="1" dirty="0">
                <a:solidFill>
                  <a:srgbClr val="0000FF"/>
                </a:solidFill>
              </a:rPr>
              <a:t>tests</a:t>
            </a:r>
            <a:r>
              <a:rPr lang="en-CA" dirty="0"/>
              <a:t>			</a:t>
            </a:r>
            <a:r>
              <a:rPr lang="en-CA" b="1" dirty="0">
                <a:solidFill>
                  <a:srgbClr val="0000FF"/>
                </a:solidFill>
              </a:rPr>
              <a:t>32%</a:t>
            </a:r>
          </a:p>
          <a:p>
            <a:pPr lvl="1"/>
            <a:r>
              <a:rPr lang="en-CA" dirty="0"/>
              <a:t>2 tests</a:t>
            </a:r>
          </a:p>
          <a:p>
            <a:r>
              <a:rPr lang="en-CA" b="1" dirty="0">
                <a:solidFill>
                  <a:srgbClr val="0000FF"/>
                </a:solidFill>
              </a:rPr>
              <a:t>final exam</a:t>
            </a:r>
            <a:r>
              <a:rPr lang="en-CA" dirty="0">
                <a:solidFill>
                  <a:srgbClr val="0000FF"/>
                </a:solidFill>
              </a:rPr>
              <a:t>		</a:t>
            </a:r>
            <a:r>
              <a:rPr lang="en-CA" b="1" dirty="0">
                <a:solidFill>
                  <a:srgbClr val="0000FF"/>
                </a:solidFill>
              </a:rPr>
              <a:t>40%</a:t>
            </a:r>
          </a:p>
          <a:p>
            <a:pPr lvl="1"/>
            <a:r>
              <a:rPr lang="en-CA" dirty="0"/>
              <a:t>at fixed data/time determined by the University</a:t>
            </a:r>
          </a:p>
          <a:p>
            <a:pPr lvl="1"/>
            <a:r>
              <a:rPr lang="en-CA" dirty="0"/>
              <a:t>Cumulative.    Test/exam: MCQs, including assignments</a:t>
            </a:r>
            <a:r>
              <a:rPr lang="en-CA" sz="1800" dirty="0">
                <a:solidFill>
                  <a:schemeClr val="bg1"/>
                </a:solidFill>
              </a:rPr>
              <a:t> for the Peer</a:t>
            </a:r>
            <a:endParaRPr lang="en-CA" dirty="0">
              <a:solidFill>
                <a:srgbClr val="0000FF"/>
              </a:solidFill>
            </a:endParaRPr>
          </a:p>
          <a:p>
            <a:endParaRPr lang="en-CA" b="1" dirty="0">
              <a:solidFill>
                <a:srgbClr val="FF0000"/>
              </a:solidFill>
            </a:endParaRPr>
          </a:p>
          <a:p>
            <a:r>
              <a:rPr lang="en-CA" b="1" dirty="0">
                <a:solidFill>
                  <a:srgbClr val="FF0000"/>
                </a:solidFill>
              </a:rPr>
              <a:t>IMPORTNANT NOTE:  </a:t>
            </a:r>
            <a:r>
              <a:rPr lang="en-CA" dirty="0"/>
              <a:t>if you miss a test, </a:t>
            </a:r>
            <a:r>
              <a:rPr lang="en-CA" b="1" dirty="0">
                <a:solidFill>
                  <a:srgbClr val="FF0000"/>
                </a:solidFill>
              </a:rPr>
              <a:t>you will receive 0</a:t>
            </a:r>
            <a:r>
              <a:rPr lang="en-CA" dirty="0"/>
              <a:t> for it, </a:t>
            </a:r>
          </a:p>
          <a:p>
            <a:pPr lvl="1"/>
            <a:r>
              <a:rPr lang="en-CA" dirty="0"/>
              <a:t>unless you upload a Special Consideration Form to </a:t>
            </a:r>
            <a:r>
              <a:rPr lang="en-CA" dirty="0" err="1"/>
              <a:t>eClass</a:t>
            </a:r>
            <a:r>
              <a:rPr lang="en-CA" dirty="0"/>
              <a:t> within designated deadlines</a:t>
            </a:r>
          </a:p>
          <a:p>
            <a:pPr lvl="1"/>
            <a:r>
              <a:rPr lang="en-CA" dirty="0"/>
              <a:t>processed case by case. Need valid reasons. We reserve the right to ask for supporting document for non-medical reasons</a:t>
            </a:r>
          </a:p>
          <a:p>
            <a:pPr lvl="1"/>
            <a:r>
              <a:rPr lang="en-CA" dirty="0"/>
              <a:t>once approved, the weight of your missing assessment is transferred to the final exam. </a:t>
            </a:r>
          </a:p>
          <a:p>
            <a:pPr lvl="1"/>
            <a:r>
              <a:rPr lang="en-CA" dirty="0"/>
              <a:t>no makeup test will be provided</a:t>
            </a:r>
          </a:p>
          <a:p>
            <a:pPr lvl="1"/>
            <a:r>
              <a:rPr lang="en-US" dirty="0"/>
              <a:t>it is deemed very unusual that one missed both the two tests.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Normally, a max of one missed test can be transferred to final exam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don’t do that deliberately</a:t>
            </a:r>
          </a:p>
          <a:p>
            <a:pPr lvl="1"/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833" y="228599"/>
            <a:ext cx="8474148" cy="685801"/>
          </a:xfrm>
        </p:spPr>
        <p:txBody>
          <a:bodyPr>
            <a:normAutofit/>
          </a:bodyPr>
          <a:lstStyle/>
          <a:p>
            <a:r>
              <a:rPr lang="en-CA" dirty="0"/>
              <a:t>Evaluation   </a:t>
            </a:r>
            <a:r>
              <a:rPr lang="en-CA" sz="2200" dirty="0"/>
              <a:t>(subject to minor change due to course progress)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7897604"/>
      </p:ext>
    </p:extLst>
  </p:cSld>
  <p:clrMapOvr>
    <a:masterClrMapping/>
  </p:clrMapOvr>
</p:sld>
</file>

<file path=ppt/theme/theme1.xml><?xml version="1.0" encoding="utf-8"?>
<a:theme xmlns:a="http://schemas.openxmlformats.org/drawingml/2006/main" name="EECS1520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.pptx" id="{4374E7B4-B32E-4601-AF0E-190A26BC80AB}" vid="{C739730D-4F47-4EDF-A5CB-45AD1C2C3F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EECS1520 Template</Template>
  <TotalTime>54333</TotalTime>
  <Words>2816</Words>
  <Application>Microsoft Office PowerPoint</Application>
  <PresentationFormat>On-screen Show (4:3)</PresentationFormat>
  <Paragraphs>385</Paragraphs>
  <Slides>25</Slides>
  <Notes>24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Tahoma</vt:lpstr>
      <vt:lpstr>Trebuchet MS</vt:lpstr>
      <vt:lpstr>Wingdings</vt:lpstr>
      <vt:lpstr>Wingdings 2</vt:lpstr>
      <vt:lpstr>EECS1520 Template</vt:lpstr>
      <vt:lpstr>Introduction to EECS1520</vt:lpstr>
      <vt:lpstr>PowerPoint Presentation</vt:lpstr>
      <vt:lpstr>zoom online lectures (first 3 weeks so far)</vt:lpstr>
      <vt:lpstr>website</vt:lpstr>
      <vt:lpstr>why we need this course</vt:lpstr>
      <vt:lpstr>course outline (at a glance)</vt:lpstr>
      <vt:lpstr>topics</vt:lpstr>
      <vt:lpstr>Evaluation (subject to minor changes due to course progress)</vt:lpstr>
      <vt:lpstr>Evaluation   (subject to minor change due to course progress)</vt:lpstr>
      <vt:lpstr>available help?</vt:lpstr>
      <vt:lpstr>available help?</vt:lpstr>
      <vt:lpstr>email policy</vt:lpstr>
      <vt:lpstr>bad email example 1</vt:lpstr>
      <vt:lpstr>bad email example 2</vt:lpstr>
      <vt:lpstr>good email example</vt:lpstr>
      <vt:lpstr>plagiarism</vt:lpstr>
      <vt:lpstr>collaboration</vt:lpstr>
      <vt:lpstr>how to pass EECS 1520</vt:lpstr>
      <vt:lpstr>look it up</vt:lpstr>
      <vt:lpstr>resources</vt:lpstr>
      <vt:lpstr>get microsoft office for FREE!</vt:lpstr>
      <vt:lpstr>get microsoft office for FREE!</vt:lpstr>
      <vt:lpstr>PowerPoint Presentation</vt:lpstr>
      <vt:lpstr>last comments for now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Steven C</dc:creator>
  <cp:lastModifiedBy>Hui Wang</cp:lastModifiedBy>
  <cp:revision>113</cp:revision>
  <dcterms:created xsi:type="dcterms:W3CDTF">2016-09-05T02:41:51Z</dcterms:created>
  <dcterms:modified xsi:type="dcterms:W3CDTF">2023-09-06T13:12:13Z</dcterms:modified>
</cp:coreProperties>
</file>