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43" r:id="rId1"/>
    <p:sldMasterId id="2147483759" r:id="rId2"/>
    <p:sldMasterId id="2147483774" r:id="rId3"/>
    <p:sldMasterId id="2147483790" r:id="rId4"/>
    <p:sldMasterId id="2147483808" r:id="rId5"/>
  </p:sldMasterIdLst>
  <p:notesMasterIdLst>
    <p:notesMasterId r:id="rId259"/>
  </p:notesMasterIdLst>
  <p:handoutMasterIdLst>
    <p:handoutMasterId r:id="rId260"/>
  </p:handoutMasterIdLst>
  <p:sldIdLst>
    <p:sldId id="346" r:id="rId6"/>
    <p:sldId id="1977" r:id="rId7"/>
    <p:sldId id="1979" r:id="rId8"/>
    <p:sldId id="893" r:id="rId9"/>
    <p:sldId id="894" r:id="rId10"/>
    <p:sldId id="2018" r:id="rId11"/>
    <p:sldId id="695" r:id="rId12"/>
    <p:sldId id="736" r:id="rId13"/>
    <p:sldId id="696" r:id="rId14"/>
    <p:sldId id="697" r:id="rId15"/>
    <p:sldId id="734" r:id="rId16"/>
    <p:sldId id="698" r:id="rId17"/>
    <p:sldId id="728" r:id="rId18"/>
    <p:sldId id="371" r:id="rId19"/>
    <p:sldId id="699" r:id="rId20"/>
    <p:sldId id="1982" r:id="rId21"/>
    <p:sldId id="532" r:id="rId22"/>
    <p:sldId id="714" r:id="rId23"/>
    <p:sldId id="703" r:id="rId24"/>
    <p:sldId id="712" r:id="rId25"/>
    <p:sldId id="713" r:id="rId26"/>
    <p:sldId id="739" r:id="rId27"/>
    <p:sldId id="746" r:id="rId28"/>
    <p:sldId id="747" r:id="rId29"/>
    <p:sldId id="748" r:id="rId30"/>
    <p:sldId id="704" r:id="rId31"/>
    <p:sldId id="1994" r:id="rId32"/>
    <p:sldId id="706" r:id="rId33"/>
    <p:sldId id="621" r:id="rId34"/>
    <p:sldId id="892" r:id="rId35"/>
    <p:sldId id="749" r:id="rId36"/>
    <p:sldId id="750" r:id="rId37"/>
    <p:sldId id="751" r:id="rId38"/>
    <p:sldId id="1995" r:id="rId39"/>
    <p:sldId id="752" r:id="rId40"/>
    <p:sldId id="683" r:id="rId41"/>
    <p:sldId id="895" r:id="rId42"/>
    <p:sldId id="628" r:id="rId43"/>
    <p:sldId id="756" r:id="rId44"/>
    <p:sldId id="896" r:id="rId45"/>
    <p:sldId id="897" r:id="rId46"/>
    <p:sldId id="759" r:id="rId47"/>
    <p:sldId id="1996" r:id="rId48"/>
    <p:sldId id="922" r:id="rId49"/>
    <p:sldId id="933" r:id="rId50"/>
    <p:sldId id="932" r:id="rId51"/>
    <p:sldId id="682" r:id="rId52"/>
    <p:sldId id="936" r:id="rId53"/>
    <p:sldId id="393" r:id="rId54"/>
    <p:sldId id="935" r:id="rId55"/>
    <p:sldId id="395" r:id="rId56"/>
    <p:sldId id="399" r:id="rId57"/>
    <p:sldId id="527" r:id="rId58"/>
    <p:sldId id="528" r:id="rId59"/>
    <p:sldId id="651" r:id="rId60"/>
    <p:sldId id="401" r:id="rId61"/>
    <p:sldId id="400" r:id="rId62"/>
    <p:sldId id="1991" r:id="rId63"/>
    <p:sldId id="624" r:id="rId64"/>
    <p:sldId id="1980" r:id="rId65"/>
    <p:sldId id="1992" r:id="rId66"/>
    <p:sldId id="623" r:id="rId67"/>
    <p:sldId id="403" r:id="rId68"/>
    <p:sldId id="684" r:id="rId69"/>
    <p:sldId id="634" r:id="rId70"/>
    <p:sldId id="934" r:id="rId71"/>
    <p:sldId id="1981" r:id="rId72"/>
    <p:sldId id="937" r:id="rId73"/>
    <p:sldId id="938" r:id="rId74"/>
    <p:sldId id="394" r:id="rId75"/>
    <p:sldId id="1965" r:id="rId76"/>
    <p:sldId id="1966" r:id="rId77"/>
    <p:sldId id="1964" r:id="rId78"/>
    <p:sldId id="1935" r:id="rId79"/>
    <p:sldId id="1983" r:id="rId80"/>
    <p:sldId id="1934" r:id="rId81"/>
    <p:sldId id="1969" r:id="rId82"/>
    <p:sldId id="1970" r:id="rId83"/>
    <p:sldId id="1963" r:id="rId84"/>
    <p:sldId id="1822" r:id="rId85"/>
    <p:sldId id="1823" r:id="rId86"/>
    <p:sldId id="1825" r:id="rId87"/>
    <p:sldId id="1889" r:id="rId88"/>
    <p:sldId id="1936" r:id="rId89"/>
    <p:sldId id="1937" r:id="rId90"/>
    <p:sldId id="1938" r:id="rId91"/>
    <p:sldId id="1939" r:id="rId92"/>
    <p:sldId id="1940" r:id="rId93"/>
    <p:sldId id="1941" r:id="rId94"/>
    <p:sldId id="1971" r:id="rId95"/>
    <p:sldId id="1972" r:id="rId96"/>
    <p:sldId id="2009" r:id="rId97"/>
    <p:sldId id="2010" r:id="rId98"/>
    <p:sldId id="2011" r:id="rId99"/>
    <p:sldId id="472" r:id="rId100"/>
    <p:sldId id="650" r:id="rId101"/>
    <p:sldId id="639" r:id="rId102"/>
    <p:sldId id="505" r:id="rId103"/>
    <p:sldId id="740" r:id="rId104"/>
    <p:sldId id="579" r:id="rId105"/>
    <p:sldId id="686" r:id="rId106"/>
    <p:sldId id="806" r:id="rId107"/>
    <p:sldId id="1997" r:id="rId108"/>
    <p:sldId id="2014" r:id="rId109"/>
    <p:sldId id="928" r:id="rId110"/>
    <p:sldId id="930" r:id="rId111"/>
    <p:sldId id="929" r:id="rId112"/>
    <p:sldId id="924" r:id="rId113"/>
    <p:sldId id="807" r:id="rId114"/>
    <p:sldId id="808" r:id="rId115"/>
    <p:sldId id="1984" r:id="rId116"/>
    <p:sldId id="1985" r:id="rId117"/>
    <p:sldId id="1986" r:id="rId118"/>
    <p:sldId id="1987" r:id="rId119"/>
    <p:sldId id="923" r:id="rId120"/>
    <p:sldId id="1978" r:id="rId121"/>
    <p:sldId id="925" r:id="rId122"/>
    <p:sldId id="809" r:id="rId123"/>
    <p:sldId id="1973" r:id="rId124"/>
    <p:sldId id="1988" r:id="rId125"/>
    <p:sldId id="1989" r:id="rId126"/>
    <p:sldId id="700" r:id="rId127"/>
    <p:sldId id="810" r:id="rId128"/>
    <p:sldId id="811" r:id="rId129"/>
    <p:sldId id="526" r:id="rId130"/>
    <p:sldId id="556" r:id="rId131"/>
    <p:sldId id="887" r:id="rId132"/>
    <p:sldId id="506" r:id="rId133"/>
    <p:sldId id="272" r:id="rId134"/>
    <p:sldId id="888" r:id="rId135"/>
    <p:sldId id="507" r:id="rId136"/>
    <p:sldId id="508" r:id="rId137"/>
    <p:sldId id="557" r:id="rId138"/>
    <p:sldId id="889" r:id="rId139"/>
    <p:sldId id="510" r:id="rId140"/>
    <p:sldId id="511" r:id="rId141"/>
    <p:sldId id="890" r:id="rId142"/>
    <p:sldId id="898" r:id="rId143"/>
    <p:sldId id="899" r:id="rId144"/>
    <p:sldId id="900" r:id="rId145"/>
    <p:sldId id="554" r:id="rId146"/>
    <p:sldId id="513" r:id="rId147"/>
    <p:sldId id="2015" r:id="rId148"/>
    <p:sldId id="2016" r:id="rId149"/>
    <p:sldId id="2017" r:id="rId150"/>
    <p:sldId id="891" r:id="rId151"/>
    <p:sldId id="523" r:id="rId152"/>
    <p:sldId id="745" r:id="rId153"/>
    <p:sldId id="542" r:id="rId154"/>
    <p:sldId id="691" r:id="rId155"/>
    <p:sldId id="1998" r:id="rId156"/>
    <p:sldId id="2013" r:id="rId157"/>
    <p:sldId id="761" r:id="rId158"/>
    <p:sldId id="753" r:id="rId159"/>
    <p:sldId id="762" r:id="rId160"/>
    <p:sldId id="1993" r:id="rId161"/>
    <p:sldId id="763" r:id="rId162"/>
    <p:sldId id="885" r:id="rId163"/>
    <p:sldId id="764" r:id="rId164"/>
    <p:sldId id="765" r:id="rId165"/>
    <p:sldId id="766" r:id="rId166"/>
    <p:sldId id="1974" r:id="rId167"/>
    <p:sldId id="1975" r:id="rId168"/>
    <p:sldId id="767" r:id="rId169"/>
    <p:sldId id="1976" r:id="rId170"/>
    <p:sldId id="768" r:id="rId171"/>
    <p:sldId id="769" r:id="rId172"/>
    <p:sldId id="1999" r:id="rId173"/>
    <p:sldId id="1990" r:id="rId174"/>
    <p:sldId id="886" r:id="rId175"/>
    <p:sldId id="754" r:id="rId176"/>
    <p:sldId id="770" r:id="rId177"/>
    <p:sldId id="758" r:id="rId178"/>
    <p:sldId id="647" r:id="rId179"/>
    <p:sldId id="428" r:id="rId180"/>
    <p:sldId id="519" r:id="rId181"/>
    <p:sldId id="636" r:id="rId182"/>
    <p:sldId id="771" r:id="rId183"/>
    <p:sldId id="477" r:id="rId184"/>
    <p:sldId id="555" r:id="rId185"/>
    <p:sldId id="559" r:id="rId186"/>
    <p:sldId id="558" r:id="rId187"/>
    <p:sldId id="645" r:id="rId188"/>
    <p:sldId id="461" r:id="rId189"/>
    <p:sldId id="462" r:id="rId190"/>
    <p:sldId id="560" r:id="rId191"/>
    <p:sldId id="550" r:id="rId192"/>
    <p:sldId id="648" r:id="rId193"/>
    <p:sldId id="549" r:id="rId194"/>
    <p:sldId id="689" r:id="rId195"/>
    <p:sldId id="673" r:id="rId196"/>
    <p:sldId id="561" r:id="rId197"/>
    <p:sldId id="463" r:id="rId198"/>
    <p:sldId id="464" r:id="rId199"/>
    <p:sldId id="466" r:id="rId200"/>
    <p:sldId id="525" r:id="rId201"/>
    <p:sldId id="467" r:id="rId202"/>
    <p:sldId id="468" r:id="rId203"/>
    <p:sldId id="479" r:id="rId204"/>
    <p:sldId id="469" r:id="rId205"/>
    <p:sldId id="470" r:id="rId206"/>
    <p:sldId id="485" r:id="rId207"/>
    <p:sldId id="471" r:id="rId208"/>
    <p:sldId id="474" r:id="rId209"/>
    <p:sldId id="480" r:id="rId210"/>
    <p:sldId id="481" r:id="rId211"/>
    <p:sldId id="482" r:id="rId212"/>
    <p:sldId id="483" r:id="rId213"/>
    <p:sldId id="484" r:id="rId214"/>
    <p:sldId id="473" r:id="rId215"/>
    <p:sldId id="436" r:id="rId216"/>
    <p:sldId id="433" r:id="rId217"/>
    <p:sldId id="434" r:id="rId218"/>
    <p:sldId id="416" r:id="rId219"/>
    <p:sldId id="417" r:id="rId220"/>
    <p:sldId id="418" r:id="rId221"/>
    <p:sldId id="419" r:id="rId222"/>
    <p:sldId id="382" r:id="rId223"/>
    <p:sldId id="384" r:id="rId224"/>
    <p:sldId id="385" r:id="rId225"/>
    <p:sldId id="421" r:id="rId226"/>
    <p:sldId id="424" r:id="rId227"/>
    <p:sldId id="425" r:id="rId228"/>
    <p:sldId id="429" r:id="rId229"/>
    <p:sldId id="447" r:id="rId230"/>
    <p:sldId id="448" r:id="rId231"/>
    <p:sldId id="449" r:id="rId232"/>
    <p:sldId id="450" r:id="rId233"/>
    <p:sldId id="451" r:id="rId234"/>
    <p:sldId id="452" r:id="rId235"/>
    <p:sldId id="453" r:id="rId236"/>
    <p:sldId id="454" r:id="rId237"/>
    <p:sldId id="490" r:id="rId238"/>
    <p:sldId id="491" r:id="rId239"/>
    <p:sldId id="492" r:id="rId240"/>
    <p:sldId id="493" r:id="rId241"/>
    <p:sldId id="494" r:id="rId242"/>
    <p:sldId id="495" r:id="rId243"/>
    <p:sldId id="496" r:id="rId244"/>
    <p:sldId id="497" r:id="rId245"/>
    <p:sldId id="498" r:id="rId246"/>
    <p:sldId id="499" r:id="rId247"/>
    <p:sldId id="500" r:id="rId248"/>
    <p:sldId id="501" r:id="rId249"/>
    <p:sldId id="502" r:id="rId250"/>
    <p:sldId id="503" r:id="rId251"/>
    <p:sldId id="504" r:id="rId252"/>
    <p:sldId id="514" r:id="rId253"/>
    <p:sldId id="515" r:id="rId254"/>
    <p:sldId id="521" r:id="rId255"/>
    <p:sldId id="522" r:id="rId256"/>
    <p:sldId id="524" r:id="rId257"/>
    <p:sldId id="541" r:id="rId258"/>
  </p:sldIdLst>
  <p:sldSz cx="9144000" cy="6858000" type="letter"/>
  <p:notesSz cx="7010400" cy="9296400"/>
  <p:defaultTextStyle>
    <a:defPPr>
      <a:defRPr lang="en-US"/>
    </a:defPPr>
    <a:lvl1pPr algn="l" rtl="0" eaLnBrk="0" fontAlgn="base" hangingPunct="0">
      <a:lnSpc>
        <a:spcPct val="90000"/>
      </a:lnSpc>
      <a:spcBef>
        <a:spcPct val="3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3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3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3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3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F5F"/>
    <a:srgbClr val="114FFB"/>
    <a:srgbClr val="FFFFFF"/>
    <a:srgbClr val="EF9100"/>
    <a:srgbClr val="00CC00"/>
    <a:srgbClr val="99FF33"/>
    <a:srgbClr val="FFFF00"/>
    <a:srgbClr val="FF3399"/>
    <a:srgbClr val="23D5E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4" autoAdjust="0"/>
    <p:restoredTop sz="86140" autoAdjust="0"/>
  </p:normalViewPr>
  <p:slideViewPr>
    <p:cSldViewPr snapToGrid="0">
      <p:cViewPr varScale="1">
        <p:scale>
          <a:sx n="74" d="100"/>
          <a:sy n="74" d="100"/>
        </p:scale>
        <p:origin x="184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63" Type="http://schemas.openxmlformats.org/officeDocument/2006/relationships/slide" Target="slides/slide58.xml"/><Relationship Id="rId159" Type="http://schemas.openxmlformats.org/officeDocument/2006/relationships/slide" Target="slides/slide154.xml"/><Relationship Id="rId170" Type="http://schemas.openxmlformats.org/officeDocument/2006/relationships/slide" Target="slides/slide165.xml"/><Relationship Id="rId191" Type="http://schemas.openxmlformats.org/officeDocument/2006/relationships/slide" Target="slides/slide186.xml"/><Relationship Id="rId205" Type="http://schemas.openxmlformats.org/officeDocument/2006/relationships/slide" Target="slides/slide200.xml"/><Relationship Id="rId226" Type="http://schemas.openxmlformats.org/officeDocument/2006/relationships/slide" Target="slides/slide221.xml"/><Relationship Id="rId247" Type="http://schemas.openxmlformats.org/officeDocument/2006/relationships/slide" Target="slides/slide242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53" Type="http://schemas.openxmlformats.org/officeDocument/2006/relationships/slide" Target="slides/slide48.xml"/><Relationship Id="rId74" Type="http://schemas.openxmlformats.org/officeDocument/2006/relationships/slide" Target="slides/slide69.xml"/><Relationship Id="rId128" Type="http://schemas.openxmlformats.org/officeDocument/2006/relationships/slide" Target="slides/slide123.xml"/><Relationship Id="rId149" Type="http://schemas.openxmlformats.org/officeDocument/2006/relationships/slide" Target="slides/slide144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181" Type="http://schemas.openxmlformats.org/officeDocument/2006/relationships/slide" Target="slides/slide176.xml"/><Relationship Id="rId216" Type="http://schemas.openxmlformats.org/officeDocument/2006/relationships/slide" Target="slides/slide211.xml"/><Relationship Id="rId237" Type="http://schemas.openxmlformats.org/officeDocument/2006/relationships/slide" Target="slides/slide232.xml"/><Relationship Id="rId258" Type="http://schemas.openxmlformats.org/officeDocument/2006/relationships/slide" Target="slides/slide253.xml"/><Relationship Id="rId22" Type="http://schemas.openxmlformats.org/officeDocument/2006/relationships/slide" Target="slides/slide17.xml"/><Relationship Id="rId43" Type="http://schemas.openxmlformats.org/officeDocument/2006/relationships/slide" Target="slides/slide38.xml"/><Relationship Id="rId64" Type="http://schemas.openxmlformats.org/officeDocument/2006/relationships/slide" Target="slides/slide59.xml"/><Relationship Id="rId118" Type="http://schemas.openxmlformats.org/officeDocument/2006/relationships/slide" Target="slides/slide113.xml"/><Relationship Id="rId139" Type="http://schemas.openxmlformats.org/officeDocument/2006/relationships/slide" Target="slides/slide134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71" Type="http://schemas.openxmlformats.org/officeDocument/2006/relationships/slide" Target="slides/slide166.xml"/><Relationship Id="rId192" Type="http://schemas.openxmlformats.org/officeDocument/2006/relationships/slide" Target="slides/slide187.xml"/><Relationship Id="rId206" Type="http://schemas.openxmlformats.org/officeDocument/2006/relationships/slide" Target="slides/slide201.xml"/><Relationship Id="rId227" Type="http://schemas.openxmlformats.org/officeDocument/2006/relationships/slide" Target="slides/slide222.xml"/><Relationship Id="rId248" Type="http://schemas.openxmlformats.org/officeDocument/2006/relationships/slide" Target="slides/slide243.xml"/><Relationship Id="rId12" Type="http://schemas.openxmlformats.org/officeDocument/2006/relationships/slide" Target="slides/slide7.xml"/><Relationship Id="rId33" Type="http://schemas.openxmlformats.org/officeDocument/2006/relationships/slide" Target="slides/slide28.xml"/><Relationship Id="rId108" Type="http://schemas.openxmlformats.org/officeDocument/2006/relationships/slide" Target="slides/slide103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5" Type="http://schemas.openxmlformats.org/officeDocument/2006/relationships/slide" Target="slides/slide70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61" Type="http://schemas.openxmlformats.org/officeDocument/2006/relationships/slide" Target="slides/slide156.xml"/><Relationship Id="rId182" Type="http://schemas.openxmlformats.org/officeDocument/2006/relationships/slide" Target="slides/slide177.xml"/><Relationship Id="rId217" Type="http://schemas.openxmlformats.org/officeDocument/2006/relationships/slide" Target="slides/slide212.xml"/><Relationship Id="rId6" Type="http://schemas.openxmlformats.org/officeDocument/2006/relationships/slide" Target="slides/slide1.xml"/><Relationship Id="rId238" Type="http://schemas.openxmlformats.org/officeDocument/2006/relationships/slide" Target="slides/slide233.xml"/><Relationship Id="rId259" Type="http://schemas.openxmlformats.org/officeDocument/2006/relationships/notesMaster" Target="notesMasters/notesMaster1.xml"/><Relationship Id="rId23" Type="http://schemas.openxmlformats.org/officeDocument/2006/relationships/slide" Target="slides/slide18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5" Type="http://schemas.openxmlformats.org/officeDocument/2006/relationships/slide" Target="slides/slide60.xml"/><Relationship Id="rId86" Type="http://schemas.openxmlformats.org/officeDocument/2006/relationships/slide" Target="slides/slide81.xml"/><Relationship Id="rId130" Type="http://schemas.openxmlformats.org/officeDocument/2006/relationships/slide" Target="slides/slide125.xml"/><Relationship Id="rId151" Type="http://schemas.openxmlformats.org/officeDocument/2006/relationships/slide" Target="slides/slide146.xml"/><Relationship Id="rId172" Type="http://schemas.openxmlformats.org/officeDocument/2006/relationships/slide" Target="slides/slide167.xml"/><Relationship Id="rId193" Type="http://schemas.openxmlformats.org/officeDocument/2006/relationships/slide" Target="slides/slide188.xml"/><Relationship Id="rId207" Type="http://schemas.openxmlformats.org/officeDocument/2006/relationships/slide" Target="slides/slide202.xml"/><Relationship Id="rId228" Type="http://schemas.openxmlformats.org/officeDocument/2006/relationships/slide" Target="slides/slide223.xml"/><Relationship Id="rId249" Type="http://schemas.openxmlformats.org/officeDocument/2006/relationships/slide" Target="slides/slide244.xml"/><Relationship Id="rId13" Type="http://schemas.openxmlformats.org/officeDocument/2006/relationships/slide" Target="slides/slide8.xml"/><Relationship Id="rId109" Type="http://schemas.openxmlformats.org/officeDocument/2006/relationships/slide" Target="slides/slide104.xml"/><Relationship Id="rId260" Type="http://schemas.openxmlformats.org/officeDocument/2006/relationships/handoutMaster" Target="handoutMasters/handoutMaster1.xml"/><Relationship Id="rId34" Type="http://schemas.openxmlformats.org/officeDocument/2006/relationships/slide" Target="slides/slide29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20" Type="http://schemas.openxmlformats.org/officeDocument/2006/relationships/slide" Target="slides/slide115.xml"/><Relationship Id="rId141" Type="http://schemas.openxmlformats.org/officeDocument/2006/relationships/slide" Target="slides/slide136.xml"/><Relationship Id="rId7" Type="http://schemas.openxmlformats.org/officeDocument/2006/relationships/slide" Target="slides/slide2.xml"/><Relationship Id="rId162" Type="http://schemas.openxmlformats.org/officeDocument/2006/relationships/slide" Target="slides/slide157.xml"/><Relationship Id="rId183" Type="http://schemas.openxmlformats.org/officeDocument/2006/relationships/slide" Target="slides/slide178.xml"/><Relationship Id="rId218" Type="http://schemas.openxmlformats.org/officeDocument/2006/relationships/slide" Target="slides/slide213.xml"/><Relationship Id="rId239" Type="http://schemas.openxmlformats.org/officeDocument/2006/relationships/slide" Target="slides/slide234.xml"/><Relationship Id="rId250" Type="http://schemas.openxmlformats.org/officeDocument/2006/relationships/slide" Target="slides/slide245.xml"/><Relationship Id="rId24" Type="http://schemas.openxmlformats.org/officeDocument/2006/relationships/slide" Target="slides/slide19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31" Type="http://schemas.openxmlformats.org/officeDocument/2006/relationships/slide" Target="slides/slide126.xml"/><Relationship Id="rId152" Type="http://schemas.openxmlformats.org/officeDocument/2006/relationships/slide" Target="slides/slide147.xml"/><Relationship Id="rId173" Type="http://schemas.openxmlformats.org/officeDocument/2006/relationships/slide" Target="slides/slide168.xml"/><Relationship Id="rId194" Type="http://schemas.openxmlformats.org/officeDocument/2006/relationships/slide" Target="slides/slide189.xml"/><Relationship Id="rId208" Type="http://schemas.openxmlformats.org/officeDocument/2006/relationships/slide" Target="slides/slide203.xml"/><Relationship Id="rId229" Type="http://schemas.openxmlformats.org/officeDocument/2006/relationships/slide" Target="slides/slide224.xml"/><Relationship Id="rId240" Type="http://schemas.openxmlformats.org/officeDocument/2006/relationships/slide" Target="slides/slide235.xml"/><Relationship Id="rId261" Type="http://schemas.openxmlformats.org/officeDocument/2006/relationships/presProps" Target="presProps.xml"/><Relationship Id="rId14" Type="http://schemas.openxmlformats.org/officeDocument/2006/relationships/slide" Target="slides/slide9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8" Type="http://schemas.openxmlformats.org/officeDocument/2006/relationships/slide" Target="slides/slide3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163" Type="http://schemas.openxmlformats.org/officeDocument/2006/relationships/slide" Target="slides/slide158.xml"/><Relationship Id="rId184" Type="http://schemas.openxmlformats.org/officeDocument/2006/relationships/slide" Target="slides/slide179.xml"/><Relationship Id="rId219" Type="http://schemas.openxmlformats.org/officeDocument/2006/relationships/slide" Target="slides/slide214.xml"/><Relationship Id="rId230" Type="http://schemas.openxmlformats.org/officeDocument/2006/relationships/slide" Target="slides/slide225.xml"/><Relationship Id="rId251" Type="http://schemas.openxmlformats.org/officeDocument/2006/relationships/slide" Target="slides/slide246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Relationship Id="rId174" Type="http://schemas.openxmlformats.org/officeDocument/2006/relationships/slide" Target="slides/slide169.xml"/><Relationship Id="rId195" Type="http://schemas.openxmlformats.org/officeDocument/2006/relationships/slide" Target="slides/slide190.xml"/><Relationship Id="rId209" Type="http://schemas.openxmlformats.org/officeDocument/2006/relationships/slide" Target="slides/slide204.xml"/><Relationship Id="rId220" Type="http://schemas.openxmlformats.org/officeDocument/2006/relationships/slide" Target="slides/slide215.xml"/><Relationship Id="rId241" Type="http://schemas.openxmlformats.org/officeDocument/2006/relationships/slide" Target="slides/slide236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262" Type="http://schemas.openxmlformats.org/officeDocument/2006/relationships/viewProps" Target="viewProps.xml"/><Relationship Id="rId78" Type="http://schemas.openxmlformats.org/officeDocument/2006/relationships/slide" Target="slides/slide73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43" Type="http://schemas.openxmlformats.org/officeDocument/2006/relationships/slide" Target="slides/slide138.xml"/><Relationship Id="rId164" Type="http://schemas.openxmlformats.org/officeDocument/2006/relationships/slide" Target="slides/slide159.xml"/><Relationship Id="rId185" Type="http://schemas.openxmlformats.org/officeDocument/2006/relationships/slide" Target="slides/slide180.xml"/><Relationship Id="rId9" Type="http://schemas.openxmlformats.org/officeDocument/2006/relationships/slide" Target="slides/slide4.xml"/><Relationship Id="rId210" Type="http://schemas.openxmlformats.org/officeDocument/2006/relationships/slide" Target="slides/slide205.xml"/><Relationship Id="rId26" Type="http://schemas.openxmlformats.org/officeDocument/2006/relationships/slide" Target="slides/slide21.xml"/><Relationship Id="rId231" Type="http://schemas.openxmlformats.org/officeDocument/2006/relationships/slide" Target="slides/slide226.xml"/><Relationship Id="rId252" Type="http://schemas.openxmlformats.org/officeDocument/2006/relationships/slide" Target="slides/slide247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54" Type="http://schemas.openxmlformats.org/officeDocument/2006/relationships/slide" Target="slides/slide149.xml"/><Relationship Id="rId175" Type="http://schemas.openxmlformats.org/officeDocument/2006/relationships/slide" Target="slides/slide170.xml"/><Relationship Id="rId196" Type="http://schemas.openxmlformats.org/officeDocument/2006/relationships/slide" Target="slides/slide191.xml"/><Relationship Id="rId200" Type="http://schemas.openxmlformats.org/officeDocument/2006/relationships/slide" Target="slides/slide195.xml"/><Relationship Id="rId16" Type="http://schemas.openxmlformats.org/officeDocument/2006/relationships/slide" Target="slides/slide11.xml"/><Relationship Id="rId221" Type="http://schemas.openxmlformats.org/officeDocument/2006/relationships/slide" Target="slides/slide216.xml"/><Relationship Id="rId242" Type="http://schemas.openxmlformats.org/officeDocument/2006/relationships/slide" Target="slides/slide237.xml"/><Relationship Id="rId263" Type="http://schemas.openxmlformats.org/officeDocument/2006/relationships/theme" Target="theme/theme1.xml"/><Relationship Id="rId37" Type="http://schemas.openxmlformats.org/officeDocument/2006/relationships/slide" Target="slides/slide32.xml"/><Relationship Id="rId58" Type="http://schemas.openxmlformats.org/officeDocument/2006/relationships/slide" Target="slides/slide53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44" Type="http://schemas.openxmlformats.org/officeDocument/2006/relationships/slide" Target="slides/slide139.xml"/><Relationship Id="rId90" Type="http://schemas.openxmlformats.org/officeDocument/2006/relationships/slide" Target="slides/slide85.xml"/><Relationship Id="rId165" Type="http://schemas.openxmlformats.org/officeDocument/2006/relationships/slide" Target="slides/slide160.xml"/><Relationship Id="rId186" Type="http://schemas.openxmlformats.org/officeDocument/2006/relationships/slide" Target="slides/slide181.xml"/><Relationship Id="rId211" Type="http://schemas.openxmlformats.org/officeDocument/2006/relationships/slide" Target="slides/slide206.xml"/><Relationship Id="rId232" Type="http://schemas.openxmlformats.org/officeDocument/2006/relationships/slide" Target="slides/slide227.xml"/><Relationship Id="rId253" Type="http://schemas.openxmlformats.org/officeDocument/2006/relationships/slide" Target="slides/slide248.xml"/><Relationship Id="rId27" Type="http://schemas.openxmlformats.org/officeDocument/2006/relationships/slide" Target="slides/slide22.xml"/><Relationship Id="rId48" Type="http://schemas.openxmlformats.org/officeDocument/2006/relationships/slide" Target="slides/slide43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34" Type="http://schemas.openxmlformats.org/officeDocument/2006/relationships/slide" Target="slides/slide129.xml"/><Relationship Id="rId80" Type="http://schemas.openxmlformats.org/officeDocument/2006/relationships/slide" Target="slides/slide75.xml"/><Relationship Id="rId155" Type="http://schemas.openxmlformats.org/officeDocument/2006/relationships/slide" Target="slides/slide150.xml"/><Relationship Id="rId176" Type="http://schemas.openxmlformats.org/officeDocument/2006/relationships/slide" Target="slides/slide171.xml"/><Relationship Id="rId197" Type="http://schemas.openxmlformats.org/officeDocument/2006/relationships/slide" Target="slides/slide192.xml"/><Relationship Id="rId201" Type="http://schemas.openxmlformats.org/officeDocument/2006/relationships/slide" Target="slides/slide196.xml"/><Relationship Id="rId222" Type="http://schemas.openxmlformats.org/officeDocument/2006/relationships/slide" Target="slides/slide217.xml"/><Relationship Id="rId243" Type="http://schemas.openxmlformats.org/officeDocument/2006/relationships/slide" Target="slides/slide238.xml"/><Relationship Id="rId264" Type="http://schemas.openxmlformats.org/officeDocument/2006/relationships/tableStyles" Target="tableStyles.xml"/><Relationship Id="rId17" Type="http://schemas.openxmlformats.org/officeDocument/2006/relationships/slide" Target="slides/slide12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24" Type="http://schemas.openxmlformats.org/officeDocument/2006/relationships/slide" Target="slides/slide119.xml"/><Relationship Id="rId70" Type="http://schemas.openxmlformats.org/officeDocument/2006/relationships/slide" Target="slides/slide65.xml"/><Relationship Id="rId91" Type="http://schemas.openxmlformats.org/officeDocument/2006/relationships/slide" Target="slides/slide86.xml"/><Relationship Id="rId145" Type="http://schemas.openxmlformats.org/officeDocument/2006/relationships/slide" Target="slides/slide140.xml"/><Relationship Id="rId166" Type="http://schemas.openxmlformats.org/officeDocument/2006/relationships/slide" Target="slides/slide161.xml"/><Relationship Id="rId187" Type="http://schemas.openxmlformats.org/officeDocument/2006/relationships/slide" Target="slides/slide182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07.xml"/><Relationship Id="rId233" Type="http://schemas.openxmlformats.org/officeDocument/2006/relationships/slide" Target="slides/slide228.xml"/><Relationship Id="rId254" Type="http://schemas.openxmlformats.org/officeDocument/2006/relationships/slide" Target="slides/slide249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60" Type="http://schemas.openxmlformats.org/officeDocument/2006/relationships/slide" Target="slides/slide55.xml"/><Relationship Id="rId81" Type="http://schemas.openxmlformats.org/officeDocument/2006/relationships/slide" Target="slides/slide76.xml"/><Relationship Id="rId135" Type="http://schemas.openxmlformats.org/officeDocument/2006/relationships/slide" Target="slides/slide130.xml"/><Relationship Id="rId156" Type="http://schemas.openxmlformats.org/officeDocument/2006/relationships/slide" Target="slides/slide151.xml"/><Relationship Id="rId177" Type="http://schemas.openxmlformats.org/officeDocument/2006/relationships/slide" Target="slides/slide172.xml"/><Relationship Id="rId198" Type="http://schemas.openxmlformats.org/officeDocument/2006/relationships/slide" Target="slides/slide193.xml"/><Relationship Id="rId202" Type="http://schemas.openxmlformats.org/officeDocument/2006/relationships/slide" Target="slides/slide197.xml"/><Relationship Id="rId223" Type="http://schemas.openxmlformats.org/officeDocument/2006/relationships/slide" Target="slides/slide218.xml"/><Relationship Id="rId244" Type="http://schemas.openxmlformats.org/officeDocument/2006/relationships/slide" Target="slides/slide239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50" Type="http://schemas.openxmlformats.org/officeDocument/2006/relationships/slide" Target="slides/slide45.xml"/><Relationship Id="rId104" Type="http://schemas.openxmlformats.org/officeDocument/2006/relationships/slide" Target="slides/slide99.xml"/><Relationship Id="rId125" Type="http://schemas.openxmlformats.org/officeDocument/2006/relationships/slide" Target="slides/slide120.xml"/><Relationship Id="rId146" Type="http://schemas.openxmlformats.org/officeDocument/2006/relationships/slide" Target="slides/slide141.xml"/><Relationship Id="rId167" Type="http://schemas.openxmlformats.org/officeDocument/2006/relationships/slide" Target="slides/slide162.xml"/><Relationship Id="rId188" Type="http://schemas.openxmlformats.org/officeDocument/2006/relationships/slide" Target="slides/slide183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13" Type="http://schemas.openxmlformats.org/officeDocument/2006/relationships/slide" Target="slides/slide208.xml"/><Relationship Id="rId234" Type="http://schemas.openxmlformats.org/officeDocument/2006/relationships/slide" Target="slides/slide22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55" Type="http://schemas.openxmlformats.org/officeDocument/2006/relationships/slide" Target="slides/slide250.xml"/><Relationship Id="rId40" Type="http://schemas.openxmlformats.org/officeDocument/2006/relationships/slide" Target="slides/slide35.xml"/><Relationship Id="rId115" Type="http://schemas.openxmlformats.org/officeDocument/2006/relationships/slide" Target="slides/slide110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178" Type="http://schemas.openxmlformats.org/officeDocument/2006/relationships/slide" Target="slides/slide173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9" Type="http://schemas.openxmlformats.org/officeDocument/2006/relationships/slide" Target="slides/slide194.xml"/><Relationship Id="rId203" Type="http://schemas.openxmlformats.org/officeDocument/2006/relationships/slide" Target="slides/slide198.xml"/><Relationship Id="rId19" Type="http://schemas.openxmlformats.org/officeDocument/2006/relationships/slide" Target="slides/slide14.xml"/><Relationship Id="rId224" Type="http://schemas.openxmlformats.org/officeDocument/2006/relationships/slide" Target="slides/slide219.xml"/><Relationship Id="rId245" Type="http://schemas.openxmlformats.org/officeDocument/2006/relationships/slide" Target="slides/slide240.xml"/><Relationship Id="rId30" Type="http://schemas.openxmlformats.org/officeDocument/2006/relationships/slide" Target="slides/slide2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slide" Target="slides/slide16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189" Type="http://schemas.openxmlformats.org/officeDocument/2006/relationships/slide" Target="slides/slide184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9.xml"/><Relationship Id="rId235" Type="http://schemas.openxmlformats.org/officeDocument/2006/relationships/slide" Target="slides/slide230.xml"/><Relationship Id="rId256" Type="http://schemas.openxmlformats.org/officeDocument/2006/relationships/slide" Target="slides/slide251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179" Type="http://schemas.openxmlformats.org/officeDocument/2006/relationships/slide" Target="slides/slide174.xml"/><Relationship Id="rId190" Type="http://schemas.openxmlformats.org/officeDocument/2006/relationships/slide" Target="slides/slide185.xml"/><Relationship Id="rId204" Type="http://schemas.openxmlformats.org/officeDocument/2006/relationships/slide" Target="slides/slide199.xml"/><Relationship Id="rId225" Type="http://schemas.openxmlformats.org/officeDocument/2006/relationships/slide" Target="slides/slide220.xml"/><Relationship Id="rId246" Type="http://schemas.openxmlformats.org/officeDocument/2006/relationships/slide" Target="slides/slide241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94" Type="http://schemas.openxmlformats.org/officeDocument/2006/relationships/slide" Target="slides/slide89.xml"/><Relationship Id="rId148" Type="http://schemas.openxmlformats.org/officeDocument/2006/relationships/slide" Target="slides/slide143.xml"/><Relationship Id="rId169" Type="http://schemas.openxmlformats.org/officeDocument/2006/relationships/slide" Target="slides/slide164.xml"/><Relationship Id="rId4" Type="http://schemas.openxmlformats.org/officeDocument/2006/relationships/slideMaster" Target="slideMasters/slideMaster4.xml"/><Relationship Id="rId180" Type="http://schemas.openxmlformats.org/officeDocument/2006/relationships/slide" Target="slides/slide175.xml"/><Relationship Id="rId215" Type="http://schemas.openxmlformats.org/officeDocument/2006/relationships/slide" Target="slides/slide210.xml"/><Relationship Id="rId236" Type="http://schemas.openxmlformats.org/officeDocument/2006/relationships/slide" Target="slides/slide231.xml"/><Relationship Id="rId257" Type="http://schemas.openxmlformats.org/officeDocument/2006/relationships/slide" Target="slides/slide252.xml"/><Relationship Id="rId42" Type="http://schemas.openxmlformats.org/officeDocument/2006/relationships/slide" Target="slides/slide37.xml"/><Relationship Id="rId84" Type="http://schemas.openxmlformats.org/officeDocument/2006/relationships/slide" Target="slides/slide79.xml"/><Relationship Id="rId138" Type="http://schemas.openxmlformats.org/officeDocument/2006/relationships/slide" Target="slides/slide1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3337" y="11113"/>
            <a:ext cx="3054351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1" tIns="0" rIns="19081" bIns="0" numCol="1" anchor="t" anchorCtr="0" compatLnSpc="1">
            <a:prstTxWarp prst="textNoShape">
              <a:avLst/>
            </a:prstTxWarp>
          </a:bodyPr>
          <a:lstStyle>
            <a:lvl1pPr defTabSz="763379">
              <a:lnSpc>
                <a:spcPct val="100000"/>
              </a:lnSpc>
              <a:spcBef>
                <a:spcPct val="0"/>
              </a:spcBef>
              <a:defRPr sz="11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9388" y="11113"/>
            <a:ext cx="30543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1" tIns="0" rIns="19081" bIns="0" numCol="1" anchor="t" anchorCtr="0" compatLnSpc="1">
            <a:prstTxWarp prst="textNoShape">
              <a:avLst/>
            </a:prstTxWarp>
          </a:bodyPr>
          <a:lstStyle>
            <a:lvl1pPr algn="r" defTabSz="763379">
              <a:lnSpc>
                <a:spcPct val="100000"/>
              </a:lnSpc>
              <a:spcBef>
                <a:spcPct val="0"/>
              </a:spcBef>
              <a:defRPr sz="11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33337" y="8848726"/>
            <a:ext cx="3054351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1" tIns="0" rIns="19081" bIns="0" numCol="1" anchor="b" anchorCtr="0" compatLnSpc="1">
            <a:prstTxWarp prst="textNoShape">
              <a:avLst/>
            </a:prstTxWarp>
          </a:bodyPr>
          <a:lstStyle>
            <a:lvl1pPr defTabSz="763379">
              <a:lnSpc>
                <a:spcPct val="100000"/>
              </a:lnSpc>
              <a:spcBef>
                <a:spcPct val="0"/>
              </a:spcBef>
              <a:defRPr sz="11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9388" y="8848726"/>
            <a:ext cx="30543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1" tIns="0" rIns="19081" bIns="0" numCol="1" anchor="b" anchorCtr="0" compatLnSpc="1">
            <a:prstTxWarp prst="textNoShape">
              <a:avLst/>
            </a:prstTxWarp>
          </a:bodyPr>
          <a:lstStyle>
            <a:lvl1pPr algn="r" defTabSz="763379">
              <a:lnSpc>
                <a:spcPct val="100000"/>
              </a:lnSpc>
              <a:spcBef>
                <a:spcPct val="0"/>
              </a:spcBef>
              <a:defRPr sz="1100" i="1"/>
            </a:lvl1pPr>
          </a:lstStyle>
          <a:p>
            <a:pPr>
              <a:defRPr/>
            </a:pPr>
            <a:fld id="{8D083169-90C8-4D1B-BA9D-4856F8B09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76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3337" y="11113"/>
            <a:ext cx="3054351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1" tIns="0" rIns="19081" bIns="0" numCol="1" anchor="t" anchorCtr="0" compatLnSpc="1">
            <a:prstTxWarp prst="textNoShape">
              <a:avLst/>
            </a:prstTxWarp>
          </a:bodyPr>
          <a:lstStyle>
            <a:lvl1pPr defTabSz="915408">
              <a:lnSpc>
                <a:spcPct val="100000"/>
              </a:lnSpc>
              <a:spcBef>
                <a:spcPct val="0"/>
              </a:spcBef>
              <a:defRPr sz="11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9388" y="11113"/>
            <a:ext cx="30543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1" tIns="0" rIns="19081" bIns="0" numCol="1" anchor="t" anchorCtr="0" compatLnSpc="1">
            <a:prstTxWarp prst="textNoShape">
              <a:avLst/>
            </a:prstTxWarp>
          </a:bodyPr>
          <a:lstStyle>
            <a:lvl1pPr algn="r" defTabSz="915408">
              <a:lnSpc>
                <a:spcPct val="100000"/>
              </a:lnSpc>
              <a:spcBef>
                <a:spcPct val="0"/>
              </a:spcBef>
              <a:defRPr sz="11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33337" y="8848726"/>
            <a:ext cx="3054351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1" tIns="0" rIns="19081" bIns="0" numCol="1" anchor="b" anchorCtr="0" compatLnSpc="1">
            <a:prstTxWarp prst="textNoShape">
              <a:avLst/>
            </a:prstTxWarp>
          </a:bodyPr>
          <a:lstStyle>
            <a:lvl1pPr defTabSz="915408">
              <a:lnSpc>
                <a:spcPct val="100000"/>
              </a:lnSpc>
              <a:spcBef>
                <a:spcPct val="0"/>
              </a:spcBef>
              <a:defRPr sz="11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9388" y="8848726"/>
            <a:ext cx="30543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1" tIns="0" rIns="19081" bIns="0" numCol="1" anchor="b" anchorCtr="0" compatLnSpc="1">
            <a:prstTxWarp prst="textNoShape">
              <a:avLst/>
            </a:prstTxWarp>
          </a:bodyPr>
          <a:lstStyle>
            <a:lvl1pPr algn="r" defTabSz="915408">
              <a:lnSpc>
                <a:spcPct val="100000"/>
              </a:lnSpc>
              <a:spcBef>
                <a:spcPct val="0"/>
              </a:spcBef>
              <a:defRPr sz="1100" i="1"/>
            </a:lvl1pPr>
          </a:lstStyle>
          <a:p>
            <a:pPr>
              <a:defRPr/>
            </a:pPr>
            <a:fld id="{5A6287A9-7E47-448B-B7C4-20864C6FA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6" y="4429126"/>
            <a:ext cx="5149850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9" tIns="46116" rIns="92229" bIns="461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523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17550"/>
            <a:ext cx="4584700" cy="3440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97415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reading week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287A9-7E47-448B-B7C4-20864C6FAF0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03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>
              <a:defRPr/>
            </a:pPr>
            <a:fld id="{589B0F40-BDE2-4E64-B366-F0C33873961D}" type="slidenum">
              <a:rPr lang="en-US">
                <a:solidFill>
                  <a:srgbClr val="000000"/>
                </a:solidFill>
              </a:rPr>
              <a:pPr defTabSz="914266"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0094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54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3332EB-D5E4-4819-B294-A23B493C84EF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540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1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31238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54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3332EB-D5E4-4819-B294-A23B493C84EF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540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sz="11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04049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54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3332EB-D5E4-4819-B294-A23B493C84EF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540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sz="11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81163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Added after</a:t>
            </a:r>
            <a:endParaRPr lang="en-CA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54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3332EB-D5E4-4819-B294-A23B493C84EF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540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sz="11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46569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Added after</a:t>
            </a:r>
            <a:endParaRPr lang="en-CA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54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3332EB-D5E4-4819-B294-A23B493C84EF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540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sz="11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19913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332EB-D5E4-4819-B294-A23B493C84EF}" type="slidenum">
              <a:rPr lang="en-US" smtClean="0"/>
              <a:pPr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2090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Counter intuitive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4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6287A9-7E47-448B-B7C4-20864C6FAF08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540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sz="11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97873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is the flaw?</a:t>
            </a:r>
          </a:p>
          <a:p>
            <a:r>
              <a:rPr lang="en-US" dirty="0" err="1"/>
              <a:t>Counterintiutive</a:t>
            </a:r>
            <a:r>
              <a:rPr lang="en-US" dirty="0"/>
              <a:t>   “not equal”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287A9-7E47-448B-B7C4-20864C6FAF08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99975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287A9-7E47-448B-B7C4-20864C6FAF08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7873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Counter </a:t>
            </a:r>
            <a:r>
              <a:rPr lang="en-US" dirty="0" err="1"/>
              <a:t>intunitive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287A9-7E47-448B-B7C4-20864C6FAF08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60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>
              <a:defRPr/>
            </a:pPr>
            <a:fld id="{EA3CF7F4-7F07-4D32-B713-A6C8C863F343}" type="slidenum">
              <a:rPr lang="en-US">
                <a:solidFill>
                  <a:srgbClr val="000000"/>
                </a:solidFill>
              </a:rPr>
              <a:pPr defTabSz="914266"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7485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Lab2   overhead</a:t>
            </a:r>
            <a:endParaRPr lang="en-CA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FA5B33-D32A-4D96-9DAE-D69CD4C4D77E}" type="slidenum">
              <a:rPr lang="en-US" smtClean="0"/>
              <a:pPr/>
              <a:t>128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dirty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E2B62B-0343-4DA8-AF0D-4728D4910F77}" type="slidenum">
              <a:rPr lang="en-CA"/>
              <a:pPr/>
              <a:t>129</a:t>
            </a:fld>
            <a:endParaRPr lang="en-CA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You already see rand in my question I gave</a:t>
            </a:r>
            <a:endParaRPr lang="en-CA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8AA3C2-4C9E-4597-9585-E64497C459D2}" type="slidenum">
              <a:rPr lang="en-US" smtClean="0"/>
              <a:pPr/>
              <a:t>131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When you do Junit, even JS</a:t>
            </a:r>
            <a:endParaRPr lang="en-CA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E3476-6CC6-4E2A-92C5-17B0C90E786F}" type="slidenum">
              <a:rPr lang="en-US" smtClean="0"/>
              <a:pPr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3747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1C50CB-8920-4BB0-B1B2-2A51793E0EFC}" type="slidenum">
              <a:rPr lang="en-US" smtClean="0"/>
              <a:pPr/>
              <a:t>135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287A9-7E47-448B-B7C4-20864C6FAF08}" type="slidenum">
              <a:rPr lang="en-US" smtClean="0"/>
              <a:pPr>
                <a:defRPr/>
              </a:pPr>
              <a:t>136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54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19D4F0-7806-4256-81DC-7F64896DF81D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540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en-US" sz="11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057F5-10ED-4E65-9CF2-7B5D674ABAB8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43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4438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87497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Tones of question</a:t>
            </a:r>
            <a:endParaRPr lang="en-CA" dirty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38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DD0BDA-C32D-4926-BC0D-0DF92B4B78AC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38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140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58A057F5-10ED-4E65-9CF2-7B5D674ABAB8}" type="slidenum">
              <a:rPr lang="en-US" smtClean="0"/>
              <a:pPr defTabSz="914266"/>
              <a:t>141</a:t>
            </a:fld>
            <a:endParaRPr lang="en-US" dirty="0"/>
          </a:p>
        </p:txBody>
      </p:sp>
      <p:sp>
        <p:nvSpPr>
          <p:cNvPr id="1443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4438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87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Don’t do it in job interview</a:t>
            </a:r>
            <a:endParaRPr lang="en-CA" dirty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>
              <a:defRPr/>
            </a:pPr>
            <a:fld id="{EA3CF7F4-7F07-4D32-B713-A6C8C863F343}" type="slidenum">
              <a:rPr lang="en-US">
                <a:solidFill>
                  <a:srgbClr val="000000"/>
                </a:solidFill>
              </a:rPr>
              <a:pPr defTabSz="914266"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4969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846"/>
            <a:fld id="{66DD0BDA-C32D-4926-BC0D-0DF92B4B78AC}" type="slidenum">
              <a:rPr lang="en-US" smtClean="0"/>
              <a:pPr defTabSz="913846"/>
              <a:t>142</a:t>
            </a:fld>
            <a:endParaRPr lang="en-US" dirty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6B     00111110</a:t>
            </a:r>
          </a:p>
          <a:p>
            <a:endParaRPr lang="en-US" dirty="0"/>
          </a:p>
          <a:p>
            <a:r>
              <a:rPr lang="en-US" dirty="0"/>
              <a:t>Moved here 22F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287A9-7E47-448B-B7C4-20864C6FAF08}" type="slidenum">
              <a:rPr lang="en-US" smtClean="0"/>
              <a:pPr>
                <a:defRPr/>
              </a:pPr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85396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1   1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287A9-7E47-448B-B7C4-20864C6FAF08}" type="slidenum">
              <a:rPr lang="en-US" smtClean="0"/>
              <a:pPr>
                <a:defRPr/>
              </a:pPr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99845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   We will do another small quiz if we have time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9E4CF-1526-4CB3-814A-D5D0FE6DBB03}" type="slidenum">
              <a:rPr lang="en-US" smtClean="0"/>
              <a:pPr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13509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9D4F0-7806-4256-81DC-7F64896DF81D}" type="slidenum">
              <a:rPr lang="en-US" smtClean="0"/>
              <a:pPr/>
              <a:t>147</a:t>
            </a:fld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“13 A”</a:t>
            </a:r>
            <a:endParaRPr lang="en-CA" altLang="en-US" dirty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90117" indent="-2647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61953" indent="-2111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85816" indent="-2111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11209" indent="-2111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51904" indent="-2111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92600" indent="-2111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33295" indent="-2111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73990" indent="-2111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01AB61-0FC0-4EAF-93C6-D06E8F356FE4}" type="slidenum">
              <a:rPr lang="en-CA" altLang="en-US" smtClean="0"/>
              <a:pPr>
                <a:spcBef>
                  <a:spcPct val="0"/>
                </a:spcBef>
              </a:pPr>
              <a:t>148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As a string, \0 added </a:t>
            </a:r>
          </a:p>
          <a:p>
            <a:r>
              <a:rPr lang="en-US" dirty="0" err="1"/>
              <a:t>Strcpy</a:t>
            </a:r>
            <a:r>
              <a:rPr lang="en-US" dirty="0"/>
              <a:t>  + </a:t>
            </a:r>
            <a:r>
              <a:rPr lang="en-US" dirty="0" err="1"/>
              <a:t>strcat</a:t>
            </a:r>
            <a:r>
              <a:rPr lang="en-US" dirty="0"/>
              <a:t> + </a:t>
            </a:r>
            <a:r>
              <a:rPr lang="en-US" dirty="0" err="1"/>
              <a:t>strcat</a:t>
            </a:r>
            <a:r>
              <a:rPr lang="en-US" dirty="0"/>
              <a:t>   cumbersome</a:t>
            </a:r>
          </a:p>
          <a:p>
            <a:endParaRPr lang="en-US" dirty="0"/>
          </a:p>
          <a:p>
            <a:r>
              <a:rPr lang="en-US" dirty="0"/>
              <a:t>Animation added 21F</a:t>
            </a:r>
            <a:endParaRPr lang="en-CA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332EB-D5E4-4819-B294-A23B493C84EF}" type="slidenum">
              <a:rPr lang="en-US" smtClean="0"/>
              <a:pPr/>
              <a:t>149</a:t>
            </a:fld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Above </a:t>
            </a:r>
            <a:r>
              <a:rPr lang="en-US" dirty="0" err="1"/>
              <a:t>hr</a:t>
            </a:r>
            <a:r>
              <a:rPr lang="en-US" dirty="0"/>
              <a:t>, is first lecture, not related to this course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287A9-7E47-448B-B7C4-20864C6FAF08}" type="slidenum">
              <a:rPr lang="en-US" smtClean="0"/>
              <a:pPr>
                <a:defRPr/>
              </a:pPr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00486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9D4F0-7806-4256-81DC-7F64896DF81D}" type="slidenum">
              <a:rPr lang="en-US" smtClean="0"/>
              <a:pPr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7666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Stdin pointer to file, but think as keyword now</a:t>
            </a:r>
          </a:p>
          <a:p>
            <a:endParaRPr lang="en-CA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761B9-B877-494B-B334-4E01D5BC6C54}" type="slidenum">
              <a:rPr lang="en-US" smtClean="0"/>
              <a:pPr/>
              <a:t>153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>
              <a:defRPr/>
            </a:pPr>
            <a:fld id="{EA3CF7F4-7F07-4D32-B713-A6C8C863F343}" type="slidenum">
              <a:rPr lang="en-US">
                <a:solidFill>
                  <a:srgbClr val="000000"/>
                </a:solidFill>
              </a:rPr>
              <a:pPr defTabSz="914266"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287A9-7E47-448B-B7C4-20864C6FAF08}" type="slidenum">
              <a:rPr lang="en-US" smtClean="0"/>
              <a:pPr>
                <a:defRPr/>
              </a:pPr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38293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small thing, print extra line. But more important, when </a:t>
            </a:r>
            <a:r>
              <a:rPr lang="en-US" dirty="0" err="1"/>
              <a:t>strcmp</a:t>
            </a:r>
            <a:endParaRPr lang="en-US" dirty="0"/>
          </a:p>
          <a:p>
            <a:r>
              <a:rPr lang="en-US" dirty="0"/>
              <a:t>Tones of questions from students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287A9-7E47-448B-B7C4-20864C6FAF08}" type="slidenum">
              <a:rPr lang="en-US" smtClean="0"/>
              <a:pPr>
                <a:defRPr/>
              </a:pPr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75585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small thing, print extra line. But more important, when </a:t>
            </a:r>
            <a:r>
              <a:rPr lang="en-US" dirty="0" err="1"/>
              <a:t>strcmp</a:t>
            </a:r>
            <a:endParaRPr lang="en-US" dirty="0"/>
          </a:p>
          <a:p>
            <a:r>
              <a:rPr lang="en-US" dirty="0"/>
              <a:t>Tones of questions from students</a:t>
            </a:r>
          </a:p>
          <a:p>
            <a:endParaRPr lang="en-US" dirty="0"/>
          </a:p>
          <a:p>
            <a:r>
              <a:rPr lang="en-US" dirty="0"/>
              <a:t>Someone remove /n before processing    </a:t>
            </a:r>
            <a:r>
              <a:rPr lang="en-US" dirty="0" err="1"/>
              <a:t>srt</a:t>
            </a:r>
            <a:r>
              <a:rPr lang="en-US" dirty="0"/>
              <a:t>[ </a:t>
            </a:r>
            <a:r>
              <a:rPr lang="en-US" dirty="0" err="1"/>
              <a:t>strlen</a:t>
            </a:r>
            <a:r>
              <a:rPr lang="en-US" dirty="0"/>
              <a:t>(str) -1 ] = ‘\0’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287A9-7E47-448B-B7C4-20864C6FAF08}" type="slidenum">
              <a:rPr lang="en-US" smtClean="0"/>
              <a:pPr>
                <a:defRPr/>
              </a:pPr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14996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Usually okay with </a:t>
            </a:r>
            <a:r>
              <a:rPr lang="en-US" dirty="0" err="1"/>
              <a:t>fgets</a:t>
            </a:r>
            <a:r>
              <a:rPr lang="en-US" dirty="0"/>
              <a:t>    only \n pay attention</a:t>
            </a:r>
          </a:p>
          <a:p>
            <a:r>
              <a:rPr lang="en-US" dirty="0"/>
              <a:t>But have hard time with </a:t>
            </a:r>
            <a:r>
              <a:rPr lang="en-US" b="1" dirty="0"/>
              <a:t>sprints, </a:t>
            </a:r>
            <a:r>
              <a:rPr lang="en-US" b="1" dirty="0" err="1"/>
              <a:t>sscanf</a:t>
            </a:r>
            <a:endParaRPr lang="en-US" b="1" dirty="0"/>
          </a:p>
          <a:p>
            <a:r>
              <a:rPr lang="en-US" b="0" dirty="0"/>
              <a:t>No worries, work on lab4.</a:t>
            </a:r>
            <a:endParaRPr lang="en-CA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287A9-7E47-448B-B7C4-20864C6FAF08}" type="slidenum">
              <a:rPr lang="en-US" smtClean="0"/>
              <a:pPr>
                <a:defRPr/>
              </a:pPr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987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Last topic before pointers</a:t>
            </a:r>
            <a:endParaRPr lang="en-CA" b="1" dirty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0CB74174-4587-44E3-931F-B7C50645C9CA}" type="slidenum">
              <a:rPr lang="en-US" smtClean="0"/>
              <a:pPr defTabSz="914266"/>
              <a:t>159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61702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Or initialize later with loop </a:t>
            </a:r>
          </a:p>
          <a:p>
            <a:endParaRPr lang="en-US" dirty="0"/>
          </a:p>
          <a:p>
            <a:r>
              <a:rPr lang="en-US" dirty="0"/>
              <a:t>array2D[1][0] ?</a:t>
            </a:r>
            <a:endParaRPr lang="en-CA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AC3AD-FDEC-45B2-B872-5D5010B49C3C}" type="slidenum">
              <a:rPr lang="en-US" smtClean="0"/>
              <a:pPr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48337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Flattened. We visualize as 2D</a:t>
            </a:r>
          </a:p>
          <a:p>
            <a:endParaRPr lang="en-US" dirty="0"/>
          </a:p>
          <a:p>
            <a:r>
              <a:rPr lang="en-US" dirty="0"/>
              <a:t>Short will be 4*3*2    in a moment will see char, which will be 1</a:t>
            </a:r>
            <a:endParaRPr lang="en-CA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AC3AD-FDEC-45B2-B872-5D5010B49C3C}" type="slidenum">
              <a:rPr lang="en-US" smtClean="0"/>
              <a:pPr/>
              <a:t>161</a:t>
            </a:fld>
            <a:endParaRPr lang="en-US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Sizeof</a:t>
            </a:r>
            <a:r>
              <a:rPr lang="en-US" dirty="0"/>
              <a:t> ?</a:t>
            </a:r>
          </a:p>
          <a:p>
            <a:r>
              <a:rPr lang="en-US" dirty="0"/>
              <a:t>//Can initialize later, using loops</a:t>
            </a:r>
          </a:p>
          <a:p>
            <a:r>
              <a:rPr lang="en-US" dirty="0"/>
              <a:t>No way to print whole row, use nested loops</a:t>
            </a:r>
          </a:p>
          <a:p>
            <a:endParaRPr lang="en-US" dirty="0"/>
          </a:p>
          <a:p>
            <a:r>
              <a:rPr lang="en-US" dirty="0"/>
              <a:t>Any question?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287A9-7E47-448B-B7C4-20864C6FAF08}" type="slidenum">
              <a:rPr lang="en-US" smtClean="0"/>
              <a:pPr>
                <a:defRPr/>
              </a:pPr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35423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&amp;</a:t>
            </a:r>
            <a:r>
              <a:rPr lang="en-US" dirty="0" err="1"/>
              <a:t>arr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][j]   no  () needed,  a bit later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287A9-7E47-448B-B7C4-20864C6FAF08}" type="slidenum">
              <a:rPr lang="en-US" smtClean="0"/>
              <a:pPr>
                <a:defRPr/>
              </a:pPr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58582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 important usage in C is</a:t>
            </a:r>
          </a:p>
          <a:p>
            <a:r>
              <a:rPr lang="en-US" dirty="0"/>
              <a:t>Store table of strings. Later see another way</a:t>
            </a:r>
          </a:p>
          <a:p>
            <a:endParaRPr lang="en-US" dirty="0"/>
          </a:p>
          <a:p>
            <a:r>
              <a:rPr lang="en-US" dirty="0"/>
              <a:t>Size someone says 14 – count actual chars</a:t>
            </a:r>
          </a:p>
          <a:p>
            <a:endParaRPr lang="en-US" dirty="0"/>
          </a:p>
          <a:p>
            <a:r>
              <a:rPr lang="en-US" dirty="0"/>
              <a:t>Anyone lost here?    Lots people find its hard.  Not sure why.    %c for first, %s for last?</a:t>
            </a:r>
            <a:endParaRPr lang="en-CA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474AE-43D9-4C7E-AD37-6C53E1E78420}" type="slidenum">
              <a:rPr lang="en-US" smtClean="0"/>
              <a:pPr/>
              <a:t>164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>
              <a:defRPr/>
            </a:pPr>
            <a:fld id="{5CE39BF3-9A04-41C1-B26A-358984E6B70A}" type="slidenum">
              <a:rPr lang="en-US">
                <a:solidFill>
                  <a:srgbClr val="000000"/>
                </a:solidFill>
              </a:rPr>
              <a:pPr defTabSz="914266"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332EB-D5E4-4819-B294-A23B493C84EF}" type="slidenum">
              <a:rPr lang="en-US" smtClean="0"/>
              <a:pPr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70337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761B9-B877-494B-B334-4E01D5BC6C54}" type="slidenum">
              <a:rPr lang="en-US" smtClean="0"/>
              <a:pPr/>
              <a:t>167</a:t>
            </a:fld>
            <a:endParaRPr lang="en-US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21F  after (1</a:t>
            </a:r>
            <a:r>
              <a:rPr lang="en-US" baseline="30000" dirty="0"/>
              <a:t>st</a:t>
            </a:r>
            <a:r>
              <a:rPr lang="en-US" dirty="0"/>
              <a:t>) class</a:t>
            </a:r>
          </a:p>
          <a:p>
            <a:r>
              <a:rPr lang="en-US" dirty="0" err="1"/>
              <a:t>fputs</a:t>
            </a:r>
            <a:r>
              <a:rPr lang="en-US" dirty="0"/>
              <a:t> no \n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287A9-7E47-448B-B7C4-20864C6FAF08}" type="slidenum">
              <a:rPr lang="en-US" smtClean="0"/>
              <a:pPr>
                <a:defRPr/>
              </a:pPr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7062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Bit overwhelming….Lab4, office hours.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287A9-7E47-448B-B7C4-20864C6FAF08}" type="slidenum">
              <a:rPr lang="en-US" smtClean="0"/>
              <a:pPr>
                <a:defRPr/>
              </a:pPr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80110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0CB74174-4587-44E3-931F-B7C50645C9CA}" type="slidenum">
              <a:rPr lang="en-US" smtClean="0"/>
              <a:pPr defTabSz="914266"/>
              <a:t>171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66496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220767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2310AD-C6F3-4AB9-BDCD-467EB2A819DB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175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560694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2310AD-C6F3-4AB9-BDCD-467EB2A819DB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176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223573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2310AD-C6F3-4AB9-BDCD-467EB2A819DB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177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920588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0CB74174-4587-44E3-931F-B7C50645C9CA}" type="slidenum">
              <a:rPr lang="en-US" smtClean="0"/>
              <a:pPr defTabSz="914266"/>
              <a:t>178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85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0DDC292E-719A-4BC4-B3EC-D886CCC25027}" type="slidenum">
              <a:rPr lang="en-US" smtClean="0"/>
              <a:pPr defTabSz="914266"/>
              <a:t>16</a:t>
            </a:fld>
            <a:endParaRPr lang="en-US" dirty="0"/>
          </a:p>
        </p:txBody>
      </p:sp>
      <p:sp>
        <p:nvSpPr>
          <p:cNvPr id="1044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0445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r>
              <a:rPr lang="en-US" dirty="0"/>
              <a:t>Added after class</a:t>
            </a:r>
          </a:p>
        </p:txBody>
      </p:sp>
    </p:spTree>
    <p:extLst>
      <p:ext uri="{BB962C8B-B14F-4D97-AF65-F5344CB8AC3E}">
        <p14:creationId xmlns:p14="http://schemas.microsoft.com/office/powerpoint/2010/main" val="3706667742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761B9-B877-494B-B334-4E01D5BC6C54}" type="slidenum">
              <a:rPr lang="en-US" smtClean="0"/>
              <a:pPr/>
              <a:t>179</a:t>
            </a:fld>
            <a:endParaRPr lang="en-US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E3476-6CC6-4E2A-92C5-17B0C90E786F}" type="slidenum">
              <a:rPr lang="en-US" smtClean="0"/>
              <a:pPr/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26366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0CB74174-4587-44E3-931F-B7C50645C9CA}" type="slidenum">
              <a:rPr lang="en-US" smtClean="0"/>
              <a:pPr defTabSz="914266"/>
              <a:t>182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61702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AC3AD-FDEC-45B2-B872-5D5010B49C3C}" type="slidenum">
              <a:rPr lang="en-US" smtClean="0"/>
              <a:pPr/>
              <a:t>183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48337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AC3AD-FDEC-45B2-B872-5D5010B49C3C}" type="slidenum">
              <a:rPr lang="en-US" smtClean="0"/>
              <a:pPr/>
              <a:t>184</a:t>
            </a:fld>
            <a:endParaRPr lang="en-US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474AE-43D9-4C7E-AD37-6C53E1E78420}" type="slidenum">
              <a:rPr lang="en-US" smtClean="0"/>
              <a:pPr/>
              <a:t>185</a:t>
            </a:fld>
            <a:endParaRPr lang="en-US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332EB-D5E4-4819-B294-A23B493C84EF}" type="slidenum">
              <a:rPr lang="en-US" smtClean="0"/>
              <a:pPr/>
              <a:t>186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70337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761B9-B877-494B-B334-4E01D5BC6C54}" type="slidenum">
              <a:rPr lang="en-US" smtClean="0"/>
              <a:pPr/>
              <a:t>187</a:t>
            </a:fld>
            <a:endParaRPr lang="en-US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0CB74174-4587-44E3-931F-B7C50645C9CA}" type="slidenum">
              <a:rPr lang="en-US" smtClean="0"/>
              <a:pPr defTabSz="914266"/>
              <a:t>188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86696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92233-3FC8-446C-9567-AE0F4841BC50}" type="slidenum">
              <a:rPr lang="en-US" smtClean="0"/>
              <a:pPr/>
              <a:t>193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>
              <a:defRPr/>
            </a:pPr>
            <a:fld id="{6DBBA5CA-26D1-4F97-82F5-28F5575A4777}" type="slidenum">
              <a:rPr lang="en-US">
                <a:solidFill>
                  <a:srgbClr val="000000"/>
                </a:solidFill>
              </a:rPr>
              <a:pPr defTabSz="914266"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32968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761B9-B877-494B-B334-4E01D5BC6C54}" type="slidenum">
              <a:rPr lang="en-US" smtClean="0"/>
              <a:pPr/>
              <a:t>194</a:t>
            </a:fld>
            <a:endParaRPr lang="en-US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452D43-4710-46B5-8A08-487D0C7D8AA5}" type="slidenum">
              <a:rPr lang="en-US" smtClean="0"/>
              <a:pPr/>
              <a:t>195</a:t>
            </a:fld>
            <a:endParaRPr lang="en-US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FA5B33-D32A-4D96-9DAE-D69CD4C4D77E}" type="slidenum">
              <a:rPr lang="en-US" smtClean="0"/>
              <a:pPr/>
              <a:t>197</a:t>
            </a:fld>
            <a:endParaRPr lang="en-US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8AA3C2-4C9E-4597-9585-E64497C459D2}" type="slidenum">
              <a:rPr lang="en-US" smtClean="0"/>
              <a:pPr/>
              <a:t>198</a:t>
            </a:fld>
            <a:endParaRPr lang="en-US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E3476-6CC6-4E2A-92C5-17B0C90E786F}" type="slidenum">
              <a:rPr lang="en-US" smtClean="0"/>
              <a:pPr/>
              <a:t>200</a:t>
            </a:fld>
            <a:endParaRPr lang="en-US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1C50CB-8920-4BB0-B1B2-2A51793E0EFC}" type="slidenum">
              <a:rPr lang="en-US" smtClean="0"/>
              <a:pPr/>
              <a:t>201</a:t>
            </a:fld>
            <a:endParaRPr lang="en-US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287A9-7E47-448B-B7C4-20864C6FAF08}" type="slidenum">
              <a:rPr lang="en-US" smtClean="0"/>
              <a:pPr>
                <a:defRPr/>
              </a:pPr>
              <a:t>202</a:t>
            </a:fld>
            <a:endParaRPr lang="en-US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9D4F0-7806-4256-81DC-7F64896DF81D}" type="slidenum">
              <a:rPr lang="en-US" smtClean="0"/>
              <a:pPr/>
              <a:t>203</a:t>
            </a:fld>
            <a:endParaRPr lang="en-US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846"/>
            <a:fld id="{66DD0BDA-C32D-4926-BC0D-0DF92B4B78AC}" type="slidenum">
              <a:rPr lang="en-US" smtClean="0"/>
              <a:pPr defTabSz="913846"/>
              <a:t>204</a:t>
            </a:fld>
            <a:endParaRPr lang="en-US" dirty="0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5CD50-9B4B-4A66-999D-6A2A0F48292A}" type="slidenum">
              <a:rPr lang="en-US" smtClean="0"/>
              <a:pPr/>
              <a:t>205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BBA5CA-26D1-4F97-82F5-28F5575A4777}" type="slidenum"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191533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EE565-EF1D-4E45-9E52-15A57A25ED2C}" type="slidenum">
              <a:rPr lang="en-US" smtClean="0"/>
              <a:pPr/>
              <a:t>206</a:t>
            </a:fld>
            <a:endParaRPr lang="en-US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5E3AF2-CA1A-4DCE-931B-88CFCFF47B5B}" type="slidenum">
              <a:rPr lang="en-US" smtClean="0"/>
              <a:pPr/>
              <a:t>207</a:t>
            </a:fld>
            <a:endParaRPr lang="en-US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D39233-17FC-40A1-A4EA-5E244D15B9D4}" type="slidenum">
              <a:rPr lang="en-US" smtClean="0"/>
              <a:pPr/>
              <a:t>208</a:t>
            </a:fld>
            <a:endParaRPr lang="en-US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E9617F-5298-4527-AB8E-7322084743FB}" type="slidenum">
              <a:rPr lang="en-US" smtClean="0"/>
              <a:pPr/>
              <a:t>209</a:t>
            </a:fld>
            <a:endParaRPr lang="en-US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0CB74174-4587-44E3-931F-B7C50645C9CA}" type="slidenum">
              <a:rPr lang="en-US" smtClean="0"/>
              <a:pPr defTabSz="914266"/>
              <a:t>211</a:t>
            </a:fld>
            <a:endParaRPr lang="en-US" dirty="0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84CC55AE-0C29-4629-93F3-DD492E9CF9BC}" type="slidenum">
              <a:rPr lang="en-US" smtClean="0"/>
              <a:pPr defTabSz="914266"/>
              <a:t>212</a:t>
            </a:fld>
            <a:endParaRPr 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B1CB90D4-67CE-41AF-BB02-21AC2814A1C0}" type="slidenum">
              <a:rPr lang="en-US" smtClean="0"/>
              <a:pPr defTabSz="914266"/>
              <a:t>213</a:t>
            </a:fld>
            <a:endParaRPr lang="en-US" dirty="0"/>
          </a:p>
        </p:txBody>
      </p:sp>
      <p:sp>
        <p:nvSpPr>
          <p:cNvPr id="174083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74084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82275578-E306-4718-974F-5C07CF0818D2}" type="slidenum">
              <a:rPr lang="en-US" smtClean="0"/>
              <a:pPr defTabSz="914266"/>
              <a:t>214</a:t>
            </a:fld>
            <a:endParaRPr lang="en-US" dirty="0"/>
          </a:p>
        </p:txBody>
      </p:sp>
      <p:sp>
        <p:nvSpPr>
          <p:cNvPr id="175107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75108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04113EE7-4079-4D30-9DDD-B863FD9485CE}" type="slidenum">
              <a:rPr lang="en-US" smtClean="0"/>
              <a:pPr defTabSz="914266"/>
              <a:t>215</a:t>
            </a:fld>
            <a:endParaRPr lang="en-US" dirty="0"/>
          </a:p>
        </p:txBody>
      </p:sp>
      <p:sp>
        <p:nvSpPr>
          <p:cNvPr id="1761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761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27822E96-A524-4803-BCB4-1803F6EBA64D}" type="slidenum">
              <a:rPr lang="en-US" smtClean="0"/>
              <a:pPr defTabSz="914266"/>
              <a:t>216</a:t>
            </a:fld>
            <a:endParaRPr lang="en-US" dirty="0"/>
          </a:p>
        </p:txBody>
      </p:sp>
      <p:sp>
        <p:nvSpPr>
          <p:cNvPr id="1771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7715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>
              <a:defRPr/>
            </a:pPr>
            <a:fld id="{6DBBA5CA-26D1-4F97-82F5-28F5575A4777}" type="slidenum">
              <a:rPr lang="en-US">
                <a:solidFill>
                  <a:srgbClr val="000000"/>
                </a:solidFill>
              </a:rPr>
              <a:pPr defTabSz="914266"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54635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957C0B36-1149-4C62-9421-A28D1CC5B9C3}" type="slidenum">
              <a:rPr lang="en-US" smtClean="0"/>
              <a:pPr defTabSz="914266"/>
              <a:t>217</a:t>
            </a:fld>
            <a:endParaRPr lang="en-US" dirty="0"/>
          </a:p>
        </p:txBody>
      </p:sp>
      <p:sp>
        <p:nvSpPr>
          <p:cNvPr id="178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7818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B9ACCC60-776C-4DF2-9EC9-B01D9000FD56}" type="slidenum">
              <a:rPr lang="en-US" smtClean="0"/>
              <a:pPr defTabSz="914266"/>
              <a:t>218</a:t>
            </a:fld>
            <a:endParaRPr lang="en-US" dirty="0"/>
          </a:p>
        </p:txBody>
      </p:sp>
      <p:sp>
        <p:nvSpPr>
          <p:cNvPr id="179203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79204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0E547668-361C-4E9A-90EB-AFA09362567B}" type="slidenum">
              <a:rPr lang="en-US" smtClean="0"/>
              <a:pPr defTabSz="914266"/>
              <a:t>219</a:t>
            </a:fld>
            <a:endParaRPr lang="en-US" dirty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61C715CA-C9B6-4A70-9E18-83830A21D02F}" type="slidenum">
              <a:rPr lang="en-US" smtClean="0"/>
              <a:pPr defTabSz="914266"/>
              <a:t>220</a:t>
            </a:fld>
            <a:endParaRPr lang="en-US" dirty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6ECA8183-9BEA-45B6-A99D-FFD8B3A89DF3}" type="slidenum">
              <a:rPr lang="en-US" smtClean="0"/>
              <a:pPr defTabSz="914266"/>
              <a:t>221</a:t>
            </a:fld>
            <a:endParaRPr lang="en-US" dirty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D98C4C51-93BF-4C63-9AE0-A103C9638103}" type="slidenum">
              <a:rPr lang="en-US" smtClean="0"/>
              <a:pPr defTabSz="914266"/>
              <a:t>222</a:t>
            </a:fld>
            <a:endParaRPr lang="en-US" dirty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83FD91CC-DEB5-4F8F-AB6F-03244BA88035}" type="slidenum">
              <a:rPr lang="en-US" smtClean="0"/>
              <a:pPr defTabSz="914266"/>
              <a:t>223</a:t>
            </a:fld>
            <a:endParaRPr lang="en-US" dirty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811F7904-2020-41DA-8C4B-C7E5F2AA6903}" type="slidenum">
              <a:rPr lang="en-US" smtClean="0"/>
              <a:pPr defTabSz="914266"/>
              <a:t>224</a:t>
            </a:fld>
            <a:endParaRPr lang="en-US" dirty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0298C38C-27BB-46DA-ABEA-A76FD242348F}" type="slidenum">
              <a:rPr lang="en-US" smtClean="0"/>
              <a:pPr defTabSz="914266"/>
              <a:t>225</a:t>
            </a:fld>
            <a:endParaRPr lang="en-US" dirty="0"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8DA983C1-B481-4961-8429-3732308E970F}" type="slidenum">
              <a:rPr lang="en-US" smtClean="0"/>
              <a:pPr defTabSz="914266"/>
              <a:t>226</a:t>
            </a:fld>
            <a:endParaRPr lang="en-US" dirty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BBA5CA-26D1-4F97-82F5-28F5575A4777}" type="slidenum"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053673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B97F69E9-6A09-4820-B56F-4566EA511036}" type="slidenum">
              <a:rPr lang="en-US" smtClean="0"/>
              <a:pPr defTabSz="914266"/>
              <a:t>227</a:t>
            </a:fld>
            <a:endParaRPr lang="en-US" dirty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218EF5A4-FA95-4967-B70E-61BBA40DA6E8}" type="slidenum">
              <a:rPr lang="en-US" smtClean="0"/>
              <a:pPr defTabSz="914266"/>
              <a:t>228</a:t>
            </a:fld>
            <a:endParaRPr lang="en-US" dirty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10F27153-BF50-4985-97EC-DC44406B073E}" type="slidenum">
              <a:rPr lang="en-US" smtClean="0"/>
              <a:pPr defTabSz="914266"/>
              <a:t>229</a:t>
            </a:fld>
            <a:endParaRPr lang="en-US" dirty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2E28D2F4-2397-4D9A-9B47-3EF13CBD4A82}" type="slidenum">
              <a:rPr lang="en-US" smtClean="0"/>
              <a:pPr defTabSz="914266"/>
              <a:t>230</a:t>
            </a:fld>
            <a:endParaRPr lang="en-US" dirty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2CC98FD5-7EC2-42C0-A8A4-B22C37304F94}" type="slidenum">
              <a:rPr lang="en-US" smtClean="0"/>
              <a:pPr defTabSz="914266"/>
              <a:t>231</a:t>
            </a:fld>
            <a:endParaRPr lang="en-US" dirty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201A8E1D-7ED8-453D-8C2E-CA2F82134BE4}" type="slidenum">
              <a:rPr lang="en-US" smtClean="0"/>
              <a:pPr defTabSz="914266"/>
              <a:t>232</a:t>
            </a:fld>
            <a:endParaRPr lang="en-US" dirty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1FF91DC8-101D-4D22-85C2-133ABD59C2AE}" type="slidenum">
              <a:rPr lang="en-US" smtClean="0"/>
              <a:pPr defTabSz="914266"/>
              <a:t>233</a:t>
            </a:fld>
            <a:endParaRPr lang="en-US" dirty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64F182BA-E95E-4F8C-8E1A-DB612D350B8E}" type="slidenum">
              <a:rPr lang="en-US" smtClean="0"/>
              <a:pPr defTabSz="914266"/>
              <a:t>234</a:t>
            </a:fld>
            <a:endParaRPr lang="en-US" dirty="0"/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3E49665C-0F57-41EF-A641-D7610CE5D0EF}" type="slidenum">
              <a:rPr lang="en-US" smtClean="0"/>
              <a:pPr defTabSz="914266"/>
              <a:t>235</a:t>
            </a:fld>
            <a:endParaRPr lang="en-US" dirty="0"/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D934571F-D923-4F48-B548-3E22D31A2363}" type="slidenum">
              <a:rPr lang="en-US" smtClean="0"/>
              <a:pPr defTabSz="914266"/>
              <a:t>236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it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287A9-7E47-448B-B7C4-20864C6FAF0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38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Behind scene, </a:t>
            </a:r>
            <a:endParaRPr lang="en-CA" dirty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BBA5CA-26D1-4F97-82F5-28F5575A4777}" type="slidenum"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619270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0EF592BE-057A-46FC-BBE0-524382598000}" type="slidenum">
              <a:rPr lang="en-US" smtClean="0"/>
              <a:pPr defTabSz="914266"/>
              <a:t>237</a:t>
            </a:fld>
            <a:endParaRPr lang="en-US" dirty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2F11FFA2-7FC0-44BC-8DF6-4E751BB58029}" type="slidenum">
              <a:rPr lang="en-US" smtClean="0"/>
              <a:pPr defTabSz="914266"/>
              <a:t>238</a:t>
            </a:fld>
            <a:endParaRPr lang="en-US" dirty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C7265C23-A145-4637-8A04-954B3F572DC7}" type="slidenum">
              <a:rPr lang="en-US" smtClean="0"/>
              <a:pPr defTabSz="914266"/>
              <a:t>239</a:t>
            </a:fld>
            <a:endParaRPr lang="en-US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DE707ED5-01A2-4DFA-91BA-B7C6F593E0D3}" type="slidenum">
              <a:rPr lang="en-US" smtClean="0"/>
              <a:pPr defTabSz="914266"/>
              <a:t>240</a:t>
            </a:fld>
            <a:endParaRPr lang="en-US" dirty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BA9A2262-B030-4840-8C40-E3868B37B695}" type="slidenum">
              <a:rPr lang="en-US" smtClean="0"/>
              <a:pPr defTabSz="914266"/>
              <a:t>241</a:t>
            </a:fld>
            <a:endParaRPr lang="en-US" dirty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7EDDACAC-E0A9-4A23-9323-21451B88A678}" type="slidenum">
              <a:rPr lang="en-US" smtClean="0"/>
              <a:pPr defTabSz="914266"/>
              <a:t>242</a:t>
            </a:fld>
            <a:endParaRPr lang="en-US" dirty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1AE3EC-CC5B-4ACC-8630-440378C42C3B}" type="slidenum">
              <a:rPr lang="en-US" smtClean="0"/>
              <a:pPr/>
              <a:t>243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2CFC26-03C9-4EB3-A777-6D372D60384D}" type="slidenum">
              <a:rPr lang="en-US" smtClean="0"/>
              <a:pPr/>
              <a:t>244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D6C4B273-8FD0-43AA-A61B-17E86D0C9CCF}" type="slidenum">
              <a:rPr lang="en-CA" smtClean="0"/>
              <a:pPr defTabSz="914266"/>
              <a:t>245</a:t>
            </a:fld>
            <a:endParaRPr lang="en-CA" dirty="0"/>
          </a:p>
        </p:txBody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9CAB1-5F7C-4F96-8D6E-C0790B0FB221}" type="slidenum">
              <a:rPr lang="en-CA" smtClean="0"/>
              <a:pPr/>
              <a:t>246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63A1F709-C2D2-4154-BED8-67730A0AD889}" type="slidenum">
              <a:rPr lang="en-CA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31571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8E63D-CB44-4054-AEE4-ADA1E0679DA7}" type="slidenum">
              <a:rPr lang="en-CA" smtClean="0"/>
              <a:pPr/>
              <a:t>247</a:t>
            </a:fld>
            <a:endParaRPr lang="en-CA"/>
          </a:p>
        </p:txBody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67EBA385-EDCA-4E72-BB40-E062BA3674F9}" type="slidenum">
              <a:rPr lang="en-US" smtClean="0"/>
              <a:pPr defTabSz="914266"/>
              <a:t>248</a:t>
            </a:fld>
            <a:endParaRPr lang="en-US" dirty="0"/>
          </a:p>
        </p:txBody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7E4B9F72-AD6B-4395-8C98-291CFD6A4465}" type="slidenum">
              <a:rPr lang="en-US" smtClean="0"/>
              <a:pPr defTabSz="914266"/>
              <a:t>250</a:t>
            </a:fld>
            <a:endParaRPr lang="en-US" dirty="0"/>
          </a:p>
        </p:txBody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7E4B9F72-AD6B-4395-8C98-291CFD6A4465}" type="slidenum">
              <a:rPr lang="en-US" smtClean="0"/>
              <a:pPr defTabSz="914266"/>
              <a:t>251</a:t>
            </a:fld>
            <a:endParaRPr lang="en-US" dirty="0"/>
          </a:p>
        </p:txBody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53DE9-C373-4DD7-9335-56DB976F46FA}" type="slidenum">
              <a:rPr lang="en-CA" smtClean="0"/>
              <a:pPr/>
              <a:t>252</a:t>
            </a:fld>
            <a:endParaRPr lang="en-CA"/>
          </a:p>
        </p:txBody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F857DDD0-9383-4C4F-8522-E9C8DFCF4AA6}" type="slidenum">
              <a:rPr lang="en-US" smtClean="0"/>
              <a:pPr defTabSz="914266"/>
              <a:t>253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63A1F709-C2D2-4154-BED8-67730A0AD889}" type="slidenum">
              <a:rPr lang="en-CA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96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63A1F709-C2D2-4154-BED8-67730A0AD889}" type="slidenum">
              <a:rPr lang="en-CA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69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Challeng, </a:t>
            </a:r>
            <a:r>
              <a:rPr lang="en-US" dirty="0"/>
              <a:t>limit?</a:t>
            </a:r>
          </a:p>
          <a:p>
            <a:r>
              <a:rPr lang="en-US" dirty="0"/>
              <a:t>Before work, as it returns</a:t>
            </a:r>
          </a:p>
          <a:p>
            <a:endParaRPr lang="en-US" dirty="0"/>
          </a:p>
          <a:p>
            <a:r>
              <a:rPr lang="en-US" dirty="0"/>
              <a:t>ask,: result of a b</a:t>
            </a:r>
            <a:endParaRPr lang="en-CA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63A1F709-C2D2-4154-BED8-67730A0AD889}" type="slidenum">
              <a:rPr lang="en-CA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315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63A1F709-C2D2-4154-BED8-67730A0AD889}" type="slidenum">
              <a:rPr lang="en-CA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965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Shows that simply passing parameter will not work</a:t>
            </a:r>
          </a:p>
          <a:p>
            <a:r>
              <a:rPr lang="en-US" dirty="0"/>
              <a:t>Same in Java</a:t>
            </a:r>
            <a:endParaRPr lang="en-CA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63A1F709-C2D2-4154-BED8-67730A0AD889}" type="slidenum">
              <a:rPr lang="en-CA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69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0DDC292E-719A-4BC4-B3EC-D886CCC25027}" type="slidenum">
              <a:rPr lang="en-US" smtClean="0"/>
              <a:pPr defTabSz="914266"/>
              <a:t>29</a:t>
            </a:fld>
            <a:endParaRPr lang="en-US" dirty="0"/>
          </a:p>
        </p:txBody>
      </p:sp>
      <p:sp>
        <p:nvSpPr>
          <p:cNvPr id="1044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0445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204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2D842EE0-EB1F-4101-826E-345E789FC82E}" type="slidenum">
              <a:rPr lang="en-US" smtClean="0"/>
              <a:pPr defTabSz="914266"/>
              <a:t>30</a:t>
            </a:fld>
            <a:endParaRPr lang="en-US" dirty="0"/>
          </a:p>
        </p:txBody>
      </p:sp>
      <p:sp>
        <p:nvSpPr>
          <p:cNvPr id="1269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2698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635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7E4B9F72-AD6B-4395-8C98-291CFD6A4465}" type="slidenum">
              <a:rPr lang="en-US" smtClean="0"/>
              <a:pPr defTabSz="914266"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it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287A9-7E47-448B-B7C4-20864C6FAF0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715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That is why called automatic</a:t>
            </a:r>
            <a:endParaRPr lang="en-CA" dirty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7E4B9F72-AD6B-4395-8C98-291CFD6A4465}" type="slidenum">
              <a:rPr lang="en-US" smtClean="0"/>
              <a:pPr defTabSz="914266"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Automatic.     i  j same fate eventually</a:t>
            </a:r>
            <a:endParaRPr lang="en-CA" dirty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7E4B9F72-AD6B-4395-8C98-291CFD6A4465}" type="slidenum">
              <a:rPr lang="en-US" smtClean="0"/>
              <a:pPr defTabSz="914266"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10B055-B82B-4BF4-ADAD-B44621D0EF8E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r>
              <a:rPr lang="en-US" dirty="0"/>
              <a:t>Another memory. Come to life</a:t>
            </a:r>
          </a:p>
          <a:p>
            <a:r>
              <a:rPr lang="en-US" dirty="0"/>
              <a:t>Someone ask if same memory, Maybe same </a:t>
            </a:r>
            <a:r>
              <a:rPr lang="en-US" dirty="0" err="1"/>
              <a:t>mempory</a:t>
            </a:r>
            <a:r>
              <a:rPr lang="en-US" dirty="0"/>
              <a:t> may be </a:t>
            </a:r>
            <a:r>
              <a:rPr lang="en-US" dirty="0" err="1"/>
              <a:t>otheres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100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95036A72-62F2-4692-A9DB-C4A772087ED0}" type="slidenum">
              <a:rPr lang="en-US" smtClean="0"/>
              <a:pPr defTabSz="914266"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Get complicated</a:t>
            </a:r>
            <a:endParaRPr lang="en-CA" dirty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FB9D793E-C866-4E48-A172-EB9D51F90003}" type="slidenum">
              <a:rPr lang="en-US" smtClean="0"/>
              <a:pPr defTabSz="914266"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FB9D793E-C866-4E48-A172-EB9D51F90003}" type="slidenum">
              <a:rPr lang="en-US" smtClean="0"/>
              <a:pPr defTabSz="914266"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339A5ED2-B084-4011-922A-C753B87C4D72}" type="slidenum">
              <a:rPr lang="en-US" smtClean="0"/>
              <a:pPr defTabSz="914266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291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2C10B055-B82B-4BF4-ADAD-B44621D0EF8E}" type="slidenum">
              <a:rPr lang="en-US" smtClean="0"/>
              <a:pPr defTabSz="914266"/>
              <a:t>39</a:t>
            </a:fld>
            <a:endParaRPr lang="en-US" dirty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r>
              <a:rPr lang="en-US" dirty="0"/>
              <a:t>Like global, in terms of maintaining values between class, but scope is still local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10B055-B82B-4BF4-ADAD-B44621D0EF8E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r>
              <a:rPr lang="en-US" dirty="0"/>
              <a:t>Like global in terms of having persistent lifetime, and maintaining values </a:t>
            </a:r>
          </a:p>
          <a:p>
            <a:endParaRPr lang="en-US" dirty="0"/>
          </a:p>
          <a:p>
            <a:r>
              <a:rPr lang="en-US" dirty="0"/>
              <a:t>Now draw</a:t>
            </a:r>
          </a:p>
          <a:p>
            <a:r>
              <a:rPr lang="en-US" dirty="0"/>
              <a:t>Guess last code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4 kinds of variables</a:t>
            </a:r>
            <a:endParaRPr lang="en-CA" dirty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63299-4A12-4F86-88EC-87B9C9D1DFC1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765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6B     00111110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287A9-7E47-448B-B7C4-20864C6FAF0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90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63299-4A12-4F86-88EC-87B9C9D1DFC1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736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Added 21F</a:t>
            </a:r>
          </a:p>
          <a:p>
            <a:r>
              <a:rPr lang="en-US" dirty="0"/>
              <a:t>Length may crush</a:t>
            </a:r>
            <a:endParaRPr lang="en-CA" dirty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63299-4A12-4F86-88EC-87B9C9D1DFC1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6498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Write part </a:t>
            </a:r>
            <a:endParaRPr lang="en-CA" dirty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B5DCC431-041C-49A5-AB83-D29912A1E18D}" type="slidenum">
              <a:rPr lang="en-US" smtClean="0"/>
              <a:pPr defTabSz="914266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>
              <a:defRPr/>
            </a:pPr>
            <a:fld id="{0DDC292E-719A-4BC4-B3EC-D886CCC25027}" type="slidenum">
              <a:rPr lang="en-US">
                <a:solidFill>
                  <a:srgbClr val="000000"/>
                </a:solidFill>
              </a:rPr>
              <a:pPr defTabSz="914266">
                <a:defRPr/>
              </a:pPr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4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0445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34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85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057F5-10ED-4E65-9CF2-7B5D674ABAB8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485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43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438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75693" y="4561226"/>
            <a:ext cx="5363817" cy="432021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057F5-10ED-4E65-9CF2-7B5D674ABAB8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43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4438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320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dirty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85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EB119-33B8-41E6-A539-361BC2278F08}" type="slidenum">
              <a:rPr kumimoji="0" lang="en-CA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485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CA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85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3BA241-6CF9-4EDA-85B3-16BAABC5C833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485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We will not use header much</a:t>
            </a:r>
            <a:endParaRPr lang="en-CA" dirty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85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591C96-D3D9-411D-A083-5A36802CACD1}" type="slidenum">
              <a:rPr kumimoji="0" lang="en-CA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485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CA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85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3B76CA-B483-4253-A785-128E93771EF0}" type="slidenum">
              <a:rPr kumimoji="0" lang="en-CA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485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CA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1   1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287A9-7E47-448B-B7C4-20864C6FAF0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53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recall</a:t>
            </a:r>
            <a:endParaRPr lang="en-CA" dirty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85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5ED2-B084-4011-922A-C753B87C4D72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485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0494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85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5ED2-B084-4011-922A-C753B87C4D72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485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7768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85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5ED2-B084-4011-922A-C753B87C4D72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485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7899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85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8F82FC-E8B3-4078-8002-3953C187B704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485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61226"/>
            <a:ext cx="5363817" cy="432021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85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430DFB-EC11-459F-88B8-25ECDE1E4973}" type="slidenum">
              <a:rPr kumimoji="0" lang="en-CA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485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CA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85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E4869-01C9-4E6E-9311-8EC41C7000E9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485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61226"/>
            <a:ext cx="5363817" cy="4320213"/>
          </a:xfrm>
          <a:noFill/>
          <a:ln/>
        </p:spPr>
        <p:txBody>
          <a:bodyPr/>
          <a:lstStyle/>
          <a:p>
            <a:r>
              <a:rPr lang="en-US" dirty="0"/>
              <a:t>Something new, </a:t>
            </a:r>
          </a:p>
          <a:p>
            <a:r>
              <a:rPr lang="en-US" dirty="0"/>
              <a:t>show in terminal</a:t>
            </a:r>
          </a:p>
          <a:p>
            <a:r>
              <a:rPr lang="en-US" dirty="0"/>
              <a:t>Similar to function, but will show soon, not exactly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85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AEF8BF-F007-4FFF-A0F4-402DD3C4002E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485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61226"/>
            <a:ext cx="5363817" cy="4320213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130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85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AEF8BF-F007-4FFF-A0F4-402DD3C4002E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485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61226"/>
            <a:ext cx="5363817" cy="4320213"/>
          </a:xfrm>
          <a:noFill/>
          <a:ln/>
        </p:spPr>
        <p:txBody>
          <a:bodyPr/>
          <a:lstStyle/>
          <a:p>
            <a:r>
              <a:rPr lang="en-US" dirty="0"/>
              <a:t>Lets do it</a:t>
            </a:r>
          </a:p>
        </p:txBody>
      </p:sp>
    </p:spTree>
    <p:extLst>
      <p:ext uri="{BB962C8B-B14F-4D97-AF65-F5344CB8AC3E}">
        <p14:creationId xmlns:p14="http://schemas.microsoft.com/office/powerpoint/2010/main" val="30231598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85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AEF8BF-F007-4FFF-A0F4-402DD3C4002E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485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61226"/>
            <a:ext cx="5363817" cy="4320213"/>
          </a:xfrm>
          <a:noFill/>
          <a:ln/>
        </p:spPr>
        <p:txBody>
          <a:bodyPr/>
          <a:lstStyle/>
          <a:p>
            <a:r>
              <a:rPr lang="en-US" dirty="0"/>
              <a:t>Lets do it</a:t>
            </a:r>
          </a:p>
        </p:txBody>
      </p:sp>
    </p:spTree>
    <p:extLst>
      <p:ext uri="{BB962C8B-B14F-4D97-AF65-F5344CB8AC3E}">
        <p14:creationId xmlns:p14="http://schemas.microsoft.com/office/powerpoint/2010/main" val="302315981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85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AEF8BF-F007-4FFF-A0F4-402DD3C4002E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485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61226"/>
            <a:ext cx="5363817" cy="4320213"/>
          </a:xfrm>
          <a:noFill/>
          <a:ln/>
        </p:spPr>
        <p:txBody>
          <a:bodyPr/>
          <a:lstStyle/>
          <a:p>
            <a:r>
              <a:rPr lang="en-US" dirty="0"/>
              <a:t>Enough?</a:t>
            </a:r>
          </a:p>
        </p:txBody>
      </p:sp>
    </p:spTree>
    <p:extLst>
      <p:ext uri="{BB962C8B-B14F-4D97-AF65-F5344CB8AC3E}">
        <p14:creationId xmlns:p14="http://schemas.microsoft.com/office/powerpoint/2010/main" val="66943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   We will do another small quiz if we have time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9E4CF-1526-4CB3-814A-D5D0FE6DBB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966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85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AEF8BF-F007-4FFF-A0F4-402DD3C4002E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485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61226"/>
            <a:ext cx="5363817" cy="4320213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3839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554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1AE3EC-CC5B-4ACC-8630-440378C42C3B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554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1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3885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85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7C0B36-1149-4C62-9421-A28D1CC5B9C3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485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8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818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75693" y="4561226"/>
            <a:ext cx="5363817" cy="4320213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2211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>
              <a:defRPr/>
            </a:pPr>
            <a:fld id="{0DDC292E-719A-4BC4-B3EC-D886CCC25027}" type="slidenum">
              <a:rPr lang="en-US">
                <a:solidFill>
                  <a:srgbClr val="000000"/>
                </a:solidFill>
              </a:rPr>
              <a:pPr defTabSz="914266">
                <a:defRPr/>
              </a:pPr>
              <a:t>67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4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0445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r>
              <a:rPr lang="en-US" dirty="0"/>
              <a:t>Any one does not know recursion at all?</a:t>
            </a:r>
          </a:p>
        </p:txBody>
      </p:sp>
    </p:spTree>
    <p:extLst>
      <p:ext uri="{BB962C8B-B14F-4D97-AF65-F5344CB8AC3E}">
        <p14:creationId xmlns:p14="http://schemas.microsoft.com/office/powerpoint/2010/main" val="101218246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think recursively, implementation is usually straightforward</a:t>
            </a:r>
          </a:p>
          <a:p>
            <a:r>
              <a:rPr lang="en-US" dirty="0"/>
              <a:t>Assume Solution Smaller version of the problem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287A9-7E47-448B-B7C4-20864C6FAF08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2737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FD1082F6-B68A-457D-A23F-DE49E3D2E3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55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12A2F7-1E0E-4409-880E-C5B5B6FA371F}" type="slidenum">
              <a:rPr kumimoji="0" lang="en-CA" altLang="en-US" sz="11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55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CA" altLang="en-US" sz="11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485C27D2-B8A3-4241-B426-060381D663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D86E19B7-E5AF-4D17-A935-D2390D8955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Assume smaller version, I get in</a:t>
            </a:r>
            <a:endParaRPr lang="en-CA" alt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4BECCC5-1111-4D7F-A71D-298E2B4BE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 a problem – base case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014482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7F852AC9-D5CC-4468-B50C-F1D53CF5BD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55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F3088-84FA-4310-93ED-F5984495839C}" type="slidenum">
              <a:rPr kumimoji="0" lang="en-CA" altLang="en-US" sz="11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55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CA" altLang="en-US" sz="11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559A9C01-A77D-4505-A0BC-29D79E89FD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141940E7-0CD2-4ED8-9D74-70DB712CF8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617C7580-BFAA-4F51-BCF4-D57103B463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 the door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781235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D71CF61-903A-468E-AFB0-B4823BB6D6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girl’s problem. </a:t>
            </a:r>
            <a:r>
              <a:rPr lang="en-US" dirty="0" err="1"/>
              <a:t>anwswers</a:t>
            </a:r>
            <a:r>
              <a:rPr lang="en-US" dirty="0"/>
              <a:t>. Once got recursive thinking, coding is usually trivial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7533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>
              <a:defRPr/>
            </a:pPr>
            <a:fld id="{0DDC292E-719A-4BC4-B3EC-D886CCC25027}" type="slidenum">
              <a:rPr lang="en-US">
                <a:solidFill>
                  <a:srgbClr val="000000"/>
                </a:solidFill>
              </a:rPr>
              <a:pPr defTabSz="914266"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4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0445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2310AD-C6F3-4AB9-BDCD-467EB2A819DB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56069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2310AD-C6F3-4AB9-BDCD-467EB2A819DB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95576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Naturally defined recursively, </a:t>
            </a:r>
          </a:p>
          <a:p>
            <a:r>
              <a:rPr lang="en-US" dirty="0"/>
              <a:t>Not even need to think recursively</a:t>
            </a:r>
            <a:endParaRPr lang="en-CA" dirty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2310AD-C6F3-4AB9-BDCD-467EB2A819DB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22357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Base case is critical</a:t>
            </a:r>
            <a:endParaRPr lang="en-CA" dirty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2310AD-C6F3-4AB9-BDCD-467EB2A819DB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40880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view of the problem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287A9-7E47-448B-B7C4-20864C6FAF08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5928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2310AD-C6F3-4AB9-BDCD-467EB2A819DB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92058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 complicated here. More interesting to worry</a:t>
            </a:r>
            <a:endParaRPr lang="en-CA" dirty="0"/>
          </a:p>
          <a:p>
            <a:r>
              <a:rPr lang="en-US" dirty="0"/>
              <a:t>Summary c support recur, come back to </a:t>
            </a:r>
            <a:r>
              <a:rPr lang="en-US" dirty="0" err="1"/>
              <a:t>stringlen</a:t>
            </a:r>
            <a:r>
              <a:rPr lang="en-US" dirty="0"/>
              <a:t> problem</a:t>
            </a: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2310AD-C6F3-4AB9-BDCD-467EB2A819DB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24241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6B     00111110</a:t>
            </a:r>
          </a:p>
          <a:p>
            <a:endParaRPr lang="en-US" dirty="0"/>
          </a:p>
          <a:p>
            <a:r>
              <a:rPr lang="en-US" dirty="0"/>
              <a:t>Moved here 22s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287A9-7E47-448B-B7C4-20864C6FAF08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900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1   1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287A9-7E47-448B-B7C4-20864C6FAF08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535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   We will do another small quiz if we have time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9E4CF-1526-4CB3-814A-D5D0FE6DBB03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39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>
              <a:defRPr/>
            </a:pPr>
            <a:fld id="{589B0F40-BDE2-4E64-B366-F0C33873961D}" type="slidenum">
              <a:rPr lang="en-US">
                <a:solidFill>
                  <a:srgbClr val="000000"/>
                </a:solidFill>
              </a:rPr>
              <a:pPr defTabSz="914266"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4067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Before ch5,  two topics,  both Not in book chapters. On in appendix, one is even not at all</a:t>
            </a:r>
            <a:endParaRPr lang="en-CA" dirty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/>
            <a:fld id="{0CB74174-4587-44E3-931F-B7C50645C9CA}" type="slidenum">
              <a:rPr lang="en-US" smtClean="0"/>
              <a:pPr defTabSz="914266"/>
              <a:t>95</a:t>
            </a:fld>
            <a:endParaRPr lang="en-US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Related are in header files</a:t>
            </a:r>
          </a:p>
          <a:p>
            <a:r>
              <a:rPr lang="en-US" dirty="0"/>
              <a:t>Small   </a:t>
            </a:r>
            <a:r>
              <a:rPr lang="en-US" dirty="0" err="1"/>
              <a:t>linkedlist</a:t>
            </a:r>
            <a:r>
              <a:rPr lang="en-US" dirty="0"/>
              <a:t>    as I promised,  c included in </a:t>
            </a:r>
            <a:r>
              <a:rPr lang="en-US" dirty="0" err="1"/>
              <a:t>c++</a:t>
            </a:r>
            <a:r>
              <a:rPr lang="en-US" dirty="0"/>
              <a:t> </a:t>
            </a:r>
          </a:p>
          <a:p>
            <a:r>
              <a:rPr lang="en-US" dirty="0" err="1"/>
              <a:t>Limit.h</a:t>
            </a:r>
            <a:r>
              <a:rPr lang="en-US" dirty="0"/>
              <a:t>  remember?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287A9-7E47-448B-B7C4-20864C6FAF08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3263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That’s way always 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287A9-7E47-448B-B7C4-20864C6FAF08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796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Unsigned .   Why got warning if –Wall</a:t>
            </a:r>
          </a:p>
          <a:p>
            <a:endParaRPr lang="en-US" dirty="0"/>
          </a:p>
          <a:p>
            <a:r>
              <a:rPr lang="en-US" dirty="0" err="1"/>
              <a:t>Delibrately</a:t>
            </a:r>
            <a:r>
              <a:rPr lang="en-US" dirty="0"/>
              <a:t> no return type for </a:t>
            </a:r>
            <a:r>
              <a:rPr lang="en-US" dirty="0" err="1"/>
              <a:t>strcpy</a:t>
            </a:r>
            <a:r>
              <a:rPr lang="en-US" dirty="0"/>
              <a:t> and </a:t>
            </a:r>
            <a:r>
              <a:rPr lang="en-US" dirty="0" err="1"/>
              <a:t>strcat</a:t>
            </a:r>
            <a:r>
              <a:rPr lang="en-US" dirty="0"/>
              <a:t>  -- pointer/address</a:t>
            </a:r>
            <a:endParaRPr lang="en-CA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452D43-4710-46B5-8A08-487D0C7D8AA5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332EB-D5E4-4819-B294-A23B493C84EF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7107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332EB-D5E4-4819-B294-A23B493C84EF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3933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332EB-D5E4-4819-B294-A23B493C84EF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4049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Unsigned .   Why got warning if –Wall</a:t>
            </a:r>
          </a:p>
          <a:p>
            <a:endParaRPr lang="en-US" dirty="0"/>
          </a:p>
          <a:p>
            <a:r>
              <a:rPr lang="en-US" dirty="0"/>
              <a:t>What warning is okay?  Show it</a:t>
            </a:r>
            <a:endParaRPr lang="en-CA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54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452D43-4710-46B5-8A08-487D0C7D8AA5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540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1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three need –Wall to see, it is ok</a:t>
            </a:r>
          </a:p>
          <a:p>
            <a:r>
              <a:rPr lang="en-US" dirty="0"/>
              <a:t>Others get warning, should be fixed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287A9-7E47-448B-B7C4-20864C6FAF08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7139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three need –Wall to see, it is ok</a:t>
            </a:r>
          </a:p>
          <a:p>
            <a:r>
              <a:rPr lang="en-US" dirty="0"/>
              <a:t>Others get warning, should be fixed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287A9-7E47-448B-B7C4-20864C6FAF08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12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266">
              <a:defRPr/>
            </a:pPr>
            <a:fld id="{2C3B32CA-C0A6-488A-A4C5-14881098E94C}" type="slidenum">
              <a:rPr lang="en-CA">
                <a:solidFill>
                  <a:srgbClr val="000000"/>
                </a:solidFill>
              </a:rPr>
              <a:pPr defTabSz="914266">
                <a:defRPr/>
              </a:pPr>
              <a:t>10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5662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Unsigned .   Why got warning if –Wall</a:t>
            </a:r>
          </a:p>
          <a:p>
            <a:endParaRPr lang="en-US" dirty="0"/>
          </a:p>
          <a:p>
            <a:r>
              <a:rPr lang="en-US" dirty="0"/>
              <a:t>Deliberately no return type for </a:t>
            </a:r>
            <a:r>
              <a:rPr lang="en-US" dirty="0" err="1"/>
              <a:t>strcpy</a:t>
            </a:r>
            <a:r>
              <a:rPr lang="en-US" dirty="0"/>
              <a:t> and </a:t>
            </a:r>
            <a:r>
              <a:rPr lang="en-US" dirty="0" err="1"/>
              <a:t>strcat</a:t>
            </a:r>
            <a:r>
              <a:rPr lang="en-US" dirty="0"/>
              <a:t>  -- pointer/address</a:t>
            </a:r>
          </a:p>
          <a:p>
            <a:r>
              <a:rPr lang="en-US" dirty="0"/>
              <a:t>At least for now, think as void</a:t>
            </a:r>
            <a:endParaRPr lang="en-CA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54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452D43-4710-46B5-8A08-487D0C7D8AA5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540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1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96551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Unsigned .   Why got warning if –Wall</a:t>
            </a:r>
          </a:p>
          <a:p>
            <a:endParaRPr lang="en-US" dirty="0"/>
          </a:p>
          <a:p>
            <a:r>
              <a:rPr lang="en-US" dirty="0"/>
              <a:t>Deliberately no return type for </a:t>
            </a:r>
            <a:r>
              <a:rPr lang="en-US" dirty="0" err="1"/>
              <a:t>strcpy</a:t>
            </a:r>
            <a:r>
              <a:rPr lang="en-US" dirty="0"/>
              <a:t> and </a:t>
            </a:r>
            <a:r>
              <a:rPr lang="en-US" dirty="0" err="1"/>
              <a:t>strcat</a:t>
            </a:r>
            <a:r>
              <a:rPr lang="en-US" dirty="0"/>
              <a:t>  -- pointer/address   think as void now</a:t>
            </a:r>
            <a:endParaRPr lang="en-CA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54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452D43-4710-46B5-8A08-487D0C7D8AA5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540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1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22045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Unsigned .   Why got warning if –Wall</a:t>
            </a:r>
          </a:p>
          <a:p>
            <a:endParaRPr lang="en-US" dirty="0"/>
          </a:p>
          <a:p>
            <a:r>
              <a:rPr lang="en-US" dirty="0"/>
              <a:t>Deliberately no return type for </a:t>
            </a:r>
            <a:r>
              <a:rPr lang="en-US" dirty="0" err="1"/>
              <a:t>strcpy</a:t>
            </a:r>
            <a:r>
              <a:rPr lang="en-US" dirty="0"/>
              <a:t> and </a:t>
            </a:r>
            <a:r>
              <a:rPr lang="en-US" dirty="0" err="1"/>
              <a:t>strcat</a:t>
            </a:r>
            <a:r>
              <a:rPr lang="en-US" dirty="0"/>
              <a:t>  -- pointer/address</a:t>
            </a:r>
            <a:endParaRPr lang="en-CA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54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452D43-4710-46B5-8A08-487D0C7D8AA5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540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1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50675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Think lower level</a:t>
            </a:r>
            <a:endParaRPr lang="en-CA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54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3332EB-D5E4-4819-B294-A23B493C84EF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540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1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77107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54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3332EB-D5E4-4819-B294-A23B493C84EF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540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1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13933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54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3332EB-D5E4-4819-B294-A23B493C84EF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540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1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59170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54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3332EB-D5E4-4819-B294-A23B493C84EF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540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1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77497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54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3332EB-D5E4-4819-B294-A23B493C84EF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540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1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86417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54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3332EB-D5E4-4819-B294-A23B493C84EF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540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11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11535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54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3332EB-D5E4-4819-B294-A23B493C84EF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540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1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70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3600"/>
            <a:ext cx="8382000" cy="16002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0"/>
            <a:ext cx="8400737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9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14800" cy="36925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4114800" cy="36925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FEFF9-2ECB-4770-A7D8-74AA3CAF7C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24200" cy="10223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124200" cy="45085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450" y="273051"/>
            <a:ext cx="5111750" cy="56705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D71E9-8CD3-48F3-B9AA-306D6D5F7C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55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57200"/>
          </a:xfrm>
        </p:spPr>
        <p:txBody>
          <a:bodyPr anchor="t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685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88CE-CE58-43E4-9E7B-8E032AB376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66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E0116-F3AC-4BDB-AA14-663B92424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ariAngle.ep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877550" y="1517134"/>
            <a:ext cx="4266452" cy="1932938"/>
          </a:xfrm>
          <a:prstGeom prst="rect">
            <a:avLst/>
          </a:prstGeom>
          <a:solidFill>
            <a:srgbClr val="C3233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843214"/>
            <a:ext cx="9144000" cy="10147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36" y="0"/>
            <a:ext cx="890098" cy="12943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5018909" y="1939750"/>
            <a:ext cx="4011484" cy="10486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5018909" y="2988621"/>
            <a:ext cx="4011484" cy="366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523435" y="6186472"/>
            <a:ext cx="5698795" cy="4191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tabLst/>
              <a:defRPr sz="2000"/>
            </a:lvl1pPr>
          </a:lstStyle>
          <a:p>
            <a:r>
              <a:rPr lang="en-US" sz="1600" dirty="0"/>
              <a:t>Tuesday, January 2, 2012 — Click to add date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24175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3600"/>
            <a:ext cx="8382000" cy="16002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0"/>
            <a:ext cx="8400737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67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382000" cy="4343400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Wingdings" panose="05000000000000000000" pitchFamily="2" charset="2"/>
              <a:buChar char="§"/>
              <a:defRPr sz="22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Wingdings" panose="05000000000000000000" pitchFamily="2" charset="2"/>
              <a:buChar char="ü"/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8C6D81-2710-445F-B664-FBF5475C2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83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&quot;&quot;"/>
          <p:cNvSpPr/>
          <p:nvPr/>
        </p:nvSpPr>
        <p:spPr>
          <a:xfrm rot="16200000">
            <a:off x="3505200" y="-1523999"/>
            <a:ext cx="2133600" cy="914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0"/>
            <a:ext cx="8153400" cy="1524000"/>
          </a:xfrm>
        </p:spPr>
        <p:txBody>
          <a:bodyPr anchor="ctr">
            <a:normAutofit/>
          </a:bodyPr>
          <a:lstStyle>
            <a:lvl1pPr algn="ctr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4267200"/>
            <a:ext cx="8153400" cy="749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70" y="5954902"/>
            <a:ext cx="1807965" cy="77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28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114800" cy="43434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114800" cy="43434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7B6A-6CA0-4C88-83C4-CB546F148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16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806D-A7D7-419A-A2AD-B56217173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9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382000" cy="4343400"/>
          </a:xfrm>
        </p:spPr>
        <p:txBody>
          <a:bodyPr/>
          <a:lstStyle>
            <a:lvl1pPr>
              <a:defRPr sz="2400"/>
            </a:lvl1pPr>
            <a:lvl2pPr marL="800100" indent="-342900">
              <a:buFont typeface="Wingdings" panose="05000000000000000000" pitchFamily="2" charset="2"/>
              <a:buChar char="§"/>
              <a:defRPr sz="22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Wingdings" panose="05000000000000000000" pitchFamily="2" charset="2"/>
              <a:buChar char="ü"/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27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&quot;&quot;"/>
          <p:cNvSpPr/>
          <p:nvPr/>
        </p:nvSpPr>
        <p:spPr>
          <a:xfrm>
            <a:off x="0" y="0"/>
            <a:ext cx="314681" cy="6858000"/>
          </a:xfrm>
          <a:prstGeom prst="rect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/>
          <a:lstStyle/>
          <a:p>
            <a:fld id="{FCFD17E7-1AF1-4050-9828-E3F3389F5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/>
          <a:lstStyle/>
          <a:p>
            <a:fld id="{FCFD17E7-1AF1-4050-9828-E3F3389F5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87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d Ba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/>
          <p:cNvSpPr/>
          <p:nvPr/>
        </p:nvSpPr>
        <p:spPr>
          <a:xfrm>
            <a:off x="0" y="0"/>
            <a:ext cx="314681" cy="6858000"/>
          </a:xfrm>
          <a:prstGeom prst="rect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/>
          <a:lstStyle/>
          <a:p>
            <a:fld id="{FCFD17E7-1AF1-4050-9828-E3F3389F5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06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/>
          <a:lstStyle/>
          <a:p>
            <a:fld id="{8DAF6DDA-F735-4AD8-BC43-58964236C9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87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14800" cy="36925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4114800" cy="36925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30FD-658E-4F52-9592-5CDA27339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80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24200" cy="10223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124200" cy="45085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450" y="273051"/>
            <a:ext cx="5111750" cy="56705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CC94-6159-43AB-9597-29066C0980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95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57200"/>
          </a:xfrm>
        </p:spPr>
        <p:txBody>
          <a:bodyPr anchor="t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685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9F97-BA4B-445D-9629-5BA6788871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65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3A1D6C-6FE6-4F02-B8F4-B29EDA2B0E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20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ariAngle.ep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877550" y="1517134"/>
            <a:ext cx="4266452" cy="1932938"/>
          </a:xfrm>
          <a:prstGeom prst="rect">
            <a:avLst/>
          </a:prstGeom>
          <a:solidFill>
            <a:srgbClr val="C3233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843214"/>
            <a:ext cx="9144000" cy="10147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36" y="0"/>
            <a:ext cx="890098" cy="12943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5018909" y="1939750"/>
            <a:ext cx="4011484" cy="10486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5018909" y="2988621"/>
            <a:ext cx="4011484" cy="366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523435" y="6186472"/>
            <a:ext cx="5698795" cy="4191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tabLst/>
              <a:defRPr sz="2000"/>
            </a:lvl1pPr>
          </a:lstStyle>
          <a:p>
            <a:r>
              <a:rPr lang="en-US" sz="1600" dirty="0"/>
              <a:t>Tuesday, January 2, 2012 — Click to add date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19953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3600"/>
            <a:ext cx="8382000" cy="16002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0"/>
            <a:ext cx="8400737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4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&quot;&quot;"/>
          <p:cNvSpPr/>
          <p:nvPr/>
        </p:nvSpPr>
        <p:spPr>
          <a:xfrm rot="16200000">
            <a:off x="3505200" y="-1523999"/>
            <a:ext cx="2133600" cy="914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0"/>
            <a:ext cx="8153400" cy="1524000"/>
          </a:xfrm>
        </p:spPr>
        <p:txBody>
          <a:bodyPr anchor="ctr">
            <a:normAutofit/>
          </a:bodyPr>
          <a:lstStyle>
            <a:lvl1pPr algn="ctr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4267200"/>
            <a:ext cx="8153400" cy="749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70" y="5954902"/>
            <a:ext cx="1807965" cy="77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19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382000" cy="4343400"/>
          </a:xfrm>
        </p:spPr>
        <p:txBody>
          <a:bodyPr/>
          <a:lstStyle>
            <a:lvl1pPr>
              <a:defRPr sz="2400"/>
            </a:lvl1pPr>
            <a:lvl2pPr marL="800100" indent="-342900">
              <a:buFont typeface="Wingdings" panose="05000000000000000000" pitchFamily="2" charset="2"/>
              <a:buChar char="§"/>
              <a:defRPr sz="22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Wingdings" panose="05000000000000000000" pitchFamily="2" charset="2"/>
              <a:buChar char="ü"/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FCB80D-E72C-49DE-92D2-3A5424C52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39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&quot;&quot;"/>
          <p:cNvSpPr/>
          <p:nvPr/>
        </p:nvSpPr>
        <p:spPr>
          <a:xfrm rot="16200000">
            <a:off x="3505200" y="-1523999"/>
            <a:ext cx="2133600" cy="914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0"/>
            <a:ext cx="8153400" cy="1524000"/>
          </a:xfrm>
        </p:spPr>
        <p:txBody>
          <a:bodyPr anchor="ctr">
            <a:normAutofit/>
          </a:bodyPr>
          <a:lstStyle>
            <a:lvl1pPr algn="ctr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4267200"/>
            <a:ext cx="8153400" cy="749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70" y="5954902"/>
            <a:ext cx="1807965" cy="77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74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114800" cy="43434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114800" cy="43434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9A41-466C-4FAE-8FD6-C86780592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9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A0A3B-A4E8-473A-8C17-F071BBA00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81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&quot;&quot;"/>
          <p:cNvSpPr/>
          <p:nvPr/>
        </p:nvSpPr>
        <p:spPr>
          <a:xfrm>
            <a:off x="0" y="0"/>
            <a:ext cx="314681" cy="6858000"/>
          </a:xfrm>
          <a:prstGeom prst="rect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/>
          <a:lstStyle/>
          <a:p>
            <a:fld id="{59C5689A-D969-448C-BB94-B9B1E21AF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89674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/>
          <a:lstStyle/>
          <a:p>
            <a:fld id="{59C5689A-D969-448C-BB94-B9B1E21AF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79464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d Ba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/>
          <p:cNvSpPr/>
          <p:nvPr/>
        </p:nvSpPr>
        <p:spPr>
          <a:xfrm>
            <a:off x="0" y="0"/>
            <a:ext cx="314681" cy="6858000"/>
          </a:xfrm>
          <a:prstGeom prst="rect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/>
          <a:lstStyle/>
          <a:p>
            <a:fld id="{59C5689A-D969-448C-BB94-B9B1E21AF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79394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/>
          <a:lstStyle/>
          <a:p>
            <a:fld id="{F1D4ED11-C968-41D1-AE9C-4268E6D0A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52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14800" cy="36925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4114800" cy="36925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4F3E-75D5-4982-A873-18A15FBD2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958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24200" cy="10223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124200" cy="45085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450" y="273051"/>
            <a:ext cx="5111750" cy="56705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AD65-FA68-48D7-800D-5B39AB040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8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114800" cy="43434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114800" cy="43434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A6B84-DD4C-47AF-82F7-847C096F41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671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57200"/>
          </a:xfrm>
        </p:spPr>
        <p:txBody>
          <a:bodyPr anchor="t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685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3960-4A32-4C47-861E-4F112C01F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51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A822279-34EC-4002-BD40-E1B2F3F0E36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C5689A-D969-448C-BB94-B9B1E21AF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71284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ariAngle.ep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877550" y="1517134"/>
            <a:ext cx="4266452" cy="1932938"/>
          </a:xfrm>
          <a:prstGeom prst="rect">
            <a:avLst/>
          </a:prstGeom>
          <a:solidFill>
            <a:srgbClr val="C3233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843214"/>
            <a:ext cx="9144000" cy="10147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36" y="0"/>
            <a:ext cx="890098" cy="12943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5018909" y="1939750"/>
            <a:ext cx="4011484" cy="10486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5018909" y="2988621"/>
            <a:ext cx="4011484" cy="366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523435" y="6186472"/>
            <a:ext cx="5698795" cy="4191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tabLst/>
              <a:defRPr sz="2000"/>
            </a:lvl1pPr>
          </a:lstStyle>
          <a:p>
            <a:r>
              <a:rPr lang="en-US" sz="1600" dirty="0"/>
              <a:t>Tuesday, January 2, 2012 — Click to add date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108525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8042-EBEB-4C30-83C1-7F0C5FBA6CB6}" type="datetimeFigureOut">
              <a:rPr lang="en-CA" smtClean="0"/>
              <a:t>06/02/2023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8249-A0DB-4A07-9066-9D348FAEFC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56844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3600"/>
            <a:ext cx="8382000" cy="16002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0"/>
            <a:ext cx="8400737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98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CA"/>
              <a:t>Click to edit Master title style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382000" cy="4343400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Arial" panose="020B0604020202020204" pitchFamily="34" charset="0"/>
              <a:buChar char="−"/>
              <a:defRPr sz="22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Courier New" panose="02070309020205020404" pitchFamily="49" charset="0"/>
              <a:buChar char="o"/>
              <a:defRPr sz="1800"/>
            </a:lvl4pPr>
            <a:lvl5pPr>
              <a:defRPr sz="16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6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&quot;&quot;"/>
          <p:cNvSpPr/>
          <p:nvPr/>
        </p:nvSpPr>
        <p:spPr>
          <a:xfrm rot="16200000">
            <a:off x="3505200" y="-1523999"/>
            <a:ext cx="2133600" cy="914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0"/>
            <a:ext cx="8153400" cy="1524000"/>
          </a:xfrm>
        </p:spPr>
        <p:txBody>
          <a:bodyPr anchor="ctr">
            <a:normAutofit/>
          </a:bodyPr>
          <a:lstStyle>
            <a:lvl1pPr algn="ctr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4267200"/>
            <a:ext cx="8153400" cy="749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pic>
        <p:nvPicPr>
          <p:cNvPr id="11" name="Picture 10" descr="Logo" title="York Universit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70" y="5954902"/>
            <a:ext cx="1807965" cy="77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517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114800" cy="43434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114800" cy="43434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C7A35-55DD-4689-9207-B6A0BCF974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144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BFF73-B986-4246-9C14-D7B598317B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750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&quot;&quot;"/>
          <p:cNvSpPr/>
          <p:nvPr/>
        </p:nvSpPr>
        <p:spPr>
          <a:xfrm>
            <a:off x="0" y="0"/>
            <a:ext cx="314681" cy="6858000"/>
          </a:xfrm>
          <a:prstGeom prst="rect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/>
          <a:lstStyle/>
          <a:p>
            <a:pPr>
              <a:defRPr/>
            </a:pPr>
            <a:fld id="{383A1FFE-2D20-4A07-A7DB-C412A0550C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6978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AFDA1-731A-4CE6-BDAD-331B523ACF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359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/>
          <a:lstStyle/>
          <a:p>
            <a:pPr>
              <a:defRPr/>
            </a:pPr>
            <a:fld id="{383A1FFE-2D20-4A07-A7DB-C412A0550C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83802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d Ba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/>
          <p:cNvSpPr/>
          <p:nvPr/>
        </p:nvSpPr>
        <p:spPr>
          <a:xfrm>
            <a:off x="0" y="0"/>
            <a:ext cx="314681" cy="6858000"/>
          </a:xfrm>
          <a:prstGeom prst="rect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/>
          <a:lstStyle/>
          <a:p>
            <a:pPr>
              <a:defRPr/>
            </a:pPr>
            <a:fld id="{383A1FFE-2D20-4A07-A7DB-C412A0550C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31935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/>
          <a:lstStyle/>
          <a:p>
            <a:pPr>
              <a:defRPr/>
            </a:pPr>
            <a:fld id="{05CF428A-EF57-4F2A-AB0B-941B912035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760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14800" cy="36925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4114800" cy="36925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40DA4-EA63-4CFD-B7EF-F315DAE493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989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24200" cy="10223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124200" cy="45085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450" y="273051"/>
            <a:ext cx="5111750" cy="56705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23C02-62DE-4DA5-8AA3-D7441D3D8E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785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57200"/>
          </a:xfrm>
        </p:spPr>
        <p:txBody>
          <a:bodyPr anchor="t">
            <a:normAutofit/>
          </a:bodyPr>
          <a:lstStyle>
            <a:lvl1pPr algn="l">
              <a:defRPr sz="24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685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408E4-A589-4D68-B66B-E485EEE8F0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075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C03CB-017F-458C-B3E9-8530166C6BFC}" type="datetime1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34194-C141-41B8-B5B5-C8570DAC6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537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D64FF-8B90-4557-A759-CC7674438530}" type="datetime1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0E8DD-7C13-4CFA-83A3-5C82826C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433436"/>
            <a:ext cx="8229600" cy="5723524"/>
          </a:xfrm>
        </p:spPr>
        <p:txBody>
          <a:bodyPr>
            <a:normAutofit/>
          </a:bodyPr>
          <a:lstStyle>
            <a:lvl1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86300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304800"/>
            <a:ext cx="8915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3886200" cy="2400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86200" cy="2400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771900"/>
            <a:ext cx="3886200" cy="2400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86200" cy="2400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304637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F88500C-BEF1-4993-9B95-788D25C650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F57D60E-2071-4993-9C81-67629B6174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1A234062-B36C-4313-88AC-2182D638E8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A15CD-8339-48FD-85B9-382D1273DB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59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&quot;&quot;"/>
          <p:cNvSpPr/>
          <p:nvPr/>
        </p:nvSpPr>
        <p:spPr>
          <a:xfrm>
            <a:off x="0" y="0"/>
            <a:ext cx="314681" cy="6858000"/>
          </a:xfrm>
          <a:prstGeom prst="rect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/>
          <a:lstStyle/>
          <a:p>
            <a:pPr>
              <a:defRPr/>
            </a:pPr>
            <a:fld id="{5ACE32F7-0B2D-4FB2-97FF-9AEA6DA2C4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27287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A8D3-270C-4FA6-8C33-C102E35BB747}" type="datetime1">
              <a:rPr lang="en-CA" smtClean="0"/>
              <a:t>06/02/2023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88D7-375F-425D-8256-C60A0B462DF3}" type="slidenum">
              <a:rPr lang="en-CA" smtClean="0"/>
              <a:t>‹#›</a:t>
            </a:fld>
            <a:endParaRPr lang="en-CA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0"/>
          </p:nvPr>
        </p:nvSpPr>
        <p:spPr>
          <a:xfrm>
            <a:off x="628650" y="1848286"/>
            <a:ext cx="7886700" cy="39614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13024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009103"/>
            <a:ext cx="6858000" cy="1500859"/>
          </a:xfrm>
        </p:spPr>
        <p:txBody>
          <a:bodyPr anchor="b"/>
          <a:lstStyle>
            <a:lvl1pPr algn="ctr">
              <a:defRPr sz="4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72754"/>
            <a:ext cx="6858000" cy="1085045"/>
          </a:xfrm>
        </p:spPr>
        <p:txBody>
          <a:bodyPr>
            <a:normAutofit/>
          </a:bodyPr>
          <a:lstStyle>
            <a:lvl1pPr marL="0" indent="0" algn="ctr">
              <a:buNone/>
              <a:defRPr sz="2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62779" y="6342176"/>
            <a:ext cx="2057400" cy="365125"/>
          </a:xfrm>
        </p:spPr>
        <p:txBody>
          <a:bodyPr/>
          <a:lstStyle>
            <a:lvl1pPr algn="r">
              <a:defRPr/>
            </a:lvl1pPr>
          </a:lstStyle>
          <a:p>
            <a:fld id="{3B8B6C1B-B4FE-41B3-802C-346C709CFB78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3639" y="6356351"/>
            <a:ext cx="2057400" cy="365125"/>
          </a:xfrm>
        </p:spPr>
        <p:txBody>
          <a:bodyPr/>
          <a:lstStyle>
            <a:lvl1pPr algn="l">
              <a:defRPr b="1"/>
            </a:lvl1pPr>
          </a:lstStyle>
          <a:p>
            <a:fld id="{7DA32F7D-0537-4D9A-A1B5-221429D660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861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817" y="365127"/>
            <a:ext cx="8687605" cy="75533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819" y="1287887"/>
            <a:ext cx="8687604" cy="4889076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Ø"/>
              <a:defRPr/>
            </a:lvl1pPr>
            <a:lvl2pPr marL="514350" indent="-171450">
              <a:buFont typeface="Wingdings" panose="05000000000000000000" pitchFamily="2" charset="2"/>
              <a:buChar char="Ø"/>
              <a:defRPr/>
            </a:lvl2pPr>
            <a:lvl3pPr marL="857250" indent="-171450">
              <a:buFont typeface="Wingdings" panose="05000000000000000000" pitchFamily="2" charset="2"/>
              <a:buChar char="Ø"/>
              <a:defRPr/>
            </a:lvl3pPr>
            <a:lvl4pPr marL="1200150" indent="-171450">
              <a:buFont typeface="Wingdings" panose="05000000000000000000" pitchFamily="2" charset="2"/>
              <a:buChar char="Ø"/>
              <a:defRPr/>
            </a:lvl4pPr>
            <a:lvl5pPr marL="1543050" indent="-17145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82624" y="6344387"/>
            <a:ext cx="1403797" cy="365125"/>
          </a:xfrm>
        </p:spPr>
        <p:txBody>
          <a:bodyPr/>
          <a:lstStyle>
            <a:lvl1pPr algn="r">
              <a:defRPr/>
            </a:lvl1pPr>
          </a:lstStyle>
          <a:p>
            <a:fld id="{26F29F5F-5ABE-42B7-95EF-2CEC1EA0287F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8818" y="6311899"/>
            <a:ext cx="934523" cy="365125"/>
          </a:xfrm>
        </p:spPr>
        <p:txBody>
          <a:bodyPr/>
          <a:lstStyle>
            <a:lvl1pPr algn="l">
              <a:defRPr b="1"/>
            </a:lvl1pPr>
          </a:lstStyle>
          <a:p>
            <a:fld id="{7DA32F7D-0537-4D9A-A1B5-221429D660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581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74903" y="6356350"/>
            <a:ext cx="2057400" cy="365125"/>
          </a:xfrm>
        </p:spPr>
        <p:txBody>
          <a:bodyPr/>
          <a:lstStyle>
            <a:lvl1pPr algn="r">
              <a:defRPr/>
            </a:lvl1pPr>
          </a:lstStyle>
          <a:p>
            <a:fld id="{FB927A6A-605E-48EF-BFDD-2E498C820B04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1697" y="6356350"/>
            <a:ext cx="934523" cy="365125"/>
          </a:xfrm>
        </p:spPr>
        <p:txBody>
          <a:bodyPr/>
          <a:lstStyle>
            <a:lvl1pPr algn="l">
              <a:defRPr b="1"/>
            </a:lvl1pPr>
          </a:lstStyle>
          <a:p>
            <a:fld id="{7DA32F7D-0537-4D9A-A1B5-221429D660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236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3" y="365126"/>
            <a:ext cx="8810759" cy="832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423" y="1377123"/>
            <a:ext cx="4380427" cy="47998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7123"/>
            <a:ext cx="4316032" cy="47998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69746" y="6356351"/>
            <a:ext cx="1475436" cy="365125"/>
          </a:xfrm>
        </p:spPr>
        <p:txBody>
          <a:bodyPr/>
          <a:lstStyle/>
          <a:p>
            <a:fld id="{99342DCB-9D07-4F1D-A74C-C5D2B7256B2B}" type="datetime1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4423" y="6356351"/>
            <a:ext cx="1372405" cy="365125"/>
          </a:xfrm>
        </p:spPr>
        <p:txBody>
          <a:bodyPr/>
          <a:lstStyle>
            <a:lvl1pPr algn="l">
              <a:defRPr/>
            </a:lvl1pPr>
          </a:lstStyle>
          <a:p>
            <a:fld id="{7DA32F7D-0537-4D9A-A1B5-221429D660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044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D16F-3D55-417D-8C54-D9DE5B191A33}" type="datetime1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7DA32F7D-0537-4D9A-A1B5-221429D660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583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53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52177" y="6356350"/>
            <a:ext cx="2057400" cy="365125"/>
          </a:xfrm>
        </p:spPr>
        <p:txBody>
          <a:bodyPr/>
          <a:lstStyle>
            <a:lvl1pPr algn="r">
              <a:defRPr/>
            </a:lvl1pPr>
          </a:lstStyle>
          <a:p>
            <a:fld id="{5668CC61-04C3-41F2-ADCD-DE5E46A60644}" type="datetime1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34423" y="6356350"/>
            <a:ext cx="494227" cy="365125"/>
          </a:xfrm>
        </p:spPr>
        <p:txBody>
          <a:bodyPr/>
          <a:lstStyle>
            <a:lvl1pPr algn="l">
              <a:defRPr b="0"/>
            </a:lvl1pPr>
          </a:lstStyle>
          <a:p>
            <a:fld id="{7DA32F7D-0537-4D9A-A1B5-221429D660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14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809D-11E3-4BF9-BBFC-38658CA99924}" type="datetime1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2F7D-0537-4D9A-A1B5-221429D66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313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6CB1-B6CA-4740-8897-8D4BD0E3A668}" type="datetime1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2F7D-0537-4D9A-A1B5-221429D66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988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778E-1B1B-490F-957C-F45AE258AD25}" type="datetime1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2F7D-0537-4D9A-A1B5-221429D66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8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/>
          <a:lstStyle/>
          <a:p>
            <a:pPr>
              <a:defRPr/>
            </a:pPr>
            <a:fld id="{5ACE32F7-0B2D-4FB2-97FF-9AEA6DA2C4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32016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15D1-5C40-4EC2-B580-FFA4623ED2BE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2F7D-0537-4D9A-A1B5-221429D66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424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715A-250D-47A9-A918-E1C8097B35E8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2F7D-0537-4D9A-A1B5-221429D66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708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6B44A2-073A-4F7B-994E-CE9EE8851FE4}" type="datetime1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2/6/2023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394E8D-F1D7-4405-9ED0-4D51DBEE1419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7733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26FDEA-0F02-43E8-8653-B5964B06EDFD}" type="datetime1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2/6/2023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CFC3A1-8CC1-4C10-9DCD-2CEBE4495EA7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061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304800"/>
            <a:ext cx="8915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3886200" cy="2400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86200" cy="2400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771900"/>
            <a:ext cx="3886200" cy="2400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86200" cy="2400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61571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d Ba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/>
          <p:cNvSpPr/>
          <p:nvPr/>
        </p:nvSpPr>
        <p:spPr>
          <a:xfrm>
            <a:off x="0" y="0"/>
            <a:ext cx="314681" cy="6858000"/>
          </a:xfrm>
          <a:prstGeom prst="rect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/>
          <a:lstStyle/>
          <a:p>
            <a:pPr>
              <a:defRPr/>
            </a:pPr>
            <a:fld id="{5ACE32F7-0B2D-4FB2-97FF-9AEA6DA2C4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2728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/>
          <a:lstStyle/>
          <a:p>
            <a:pPr>
              <a:defRPr/>
            </a:pPr>
            <a:fld id="{AD899D46-E77A-44C8-9371-1FCA0CB3F9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1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382000" cy="426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42323"/>
            <a:ext cx="457200" cy="387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CE32F7-0B2D-4FB2-97FF-9AEA6DA2C4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364619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F3A865-2CD8-49DD-B40E-73AA50F80614}" type="datetimeFigureOut">
              <a:rPr lang="en-US" smtClean="0"/>
              <a:pPr>
                <a:defRPr/>
              </a:pPr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646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6" descr="York University logo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70" y="5954902"/>
            <a:ext cx="1807965" cy="774842"/>
          </a:xfrm>
          <a:prstGeom prst="rect">
            <a:avLst/>
          </a:prstGeom>
        </p:spPr>
      </p:pic>
      <p:sp>
        <p:nvSpPr>
          <p:cNvPr id="8" name="Rectangle 7" descr="&quot;&quot;"/>
          <p:cNvSpPr/>
          <p:nvPr/>
        </p:nvSpPr>
        <p:spPr>
          <a:xfrm>
            <a:off x="0" y="0"/>
            <a:ext cx="314681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0221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−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382000" cy="426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42323"/>
            <a:ext cx="457200" cy="387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D17E7-1AF1-4050-9828-E3F3389F5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364619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646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York University logo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70" y="5954902"/>
            <a:ext cx="1807965" cy="774842"/>
          </a:xfrm>
          <a:prstGeom prst="rect">
            <a:avLst/>
          </a:prstGeom>
        </p:spPr>
      </p:pic>
      <p:sp>
        <p:nvSpPr>
          <p:cNvPr id="8" name="Rectangle 7" descr="&quot;&quot;"/>
          <p:cNvSpPr/>
          <p:nvPr/>
        </p:nvSpPr>
        <p:spPr>
          <a:xfrm>
            <a:off x="0" y="0"/>
            <a:ext cx="314681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6136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382000" cy="426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42323"/>
            <a:ext cx="457200" cy="387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5689A-D969-448C-BB94-B9B1E21AF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364619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22279-34EC-4002-BD40-E1B2F3F0E36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646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York University logo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70" y="5954902"/>
            <a:ext cx="1807965" cy="774842"/>
          </a:xfrm>
          <a:prstGeom prst="rect">
            <a:avLst/>
          </a:prstGeom>
        </p:spPr>
      </p:pic>
      <p:sp>
        <p:nvSpPr>
          <p:cNvPr id="8" name="Rectangle 7" descr="&quot;&quot;"/>
          <p:cNvSpPr/>
          <p:nvPr/>
        </p:nvSpPr>
        <p:spPr>
          <a:xfrm>
            <a:off x="0" y="0"/>
            <a:ext cx="314681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6855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−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382000" cy="426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42323"/>
            <a:ext cx="457200" cy="387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3A1FFE-2D20-4A07-A7DB-C412A0550C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364619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CFA8FA-C0F0-4F08-B839-A82F484E3877}" type="datetime1">
              <a:rPr lang="en-US" smtClean="0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646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6" descr="York University logo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70" y="5954902"/>
            <a:ext cx="1807965" cy="774842"/>
          </a:xfrm>
          <a:prstGeom prst="rect">
            <a:avLst/>
          </a:prstGeom>
        </p:spPr>
      </p:pic>
      <p:sp>
        <p:nvSpPr>
          <p:cNvPr id="8" name="Rectangle 7" descr="&quot;&quot;"/>
          <p:cNvSpPr/>
          <p:nvPr/>
        </p:nvSpPr>
        <p:spPr>
          <a:xfrm>
            <a:off x="0" y="0"/>
            <a:ext cx="314681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766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−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060" y="365127"/>
            <a:ext cx="8797880" cy="768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060" y="1223493"/>
            <a:ext cx="8797880" cy="495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3540" y="63527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6D7A4-6885-427B-966C-C4075427CB40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3060" y="63283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32F7D-0537-4D9A-A1B5-221429D660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5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0.png"/><Relationship Id="rId4" Type="http://schemas.openxmlformats.org/officeDocument/2006/relationships/image" Target="../media/image5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6.png"/><Relationship Id="rId4" Type="http://schemas.openxmlformats.org/officeDocument/2006/relationships/image" Target="../media/image49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jpeg"/><Relationship Id="rId4" Type="http://schemas.openxmlformats.org/officeDocument/2006/relationships/image" Target="../media/image75.png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.bin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.bin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jpeg"/><Relationship Id="rId4" Type="http://schemas.openxmlformats.org/officeDocument/2006/relationships/image" Target="../media/image75.png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13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4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0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0.jpg"/><Relationship Id="rId4" Type="http://schemas.openxmlformats.org/officeDocument/2006/relationships/image" Target="../media/image41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.bin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3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0" y="1268760"/>
            <a:ext cx="4011484" cy="1048684"/>
          </a:xfrm>
        </p:spPr>
        <p:txBody>
          <a:bodyPr>
            <a:normAutofit/>
          </a:bodyPr>
          <a:lstStyle/>
          <a:p>
            <a:r>
              <a:rPr lang="en-US" dirty="0"/>
              <a:t>EECS2031 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W 2023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800" b="1" dirty="0"/>
              <a:t>Feb 7, 2023 Lecture 9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4FF6D6-C954-4FCC-A9D7-E2C2229BDBA8}"/>
              </a:ext>
            </a:extLst>
          </p:cNvPr>
          <p:cNvSpPr txBox="1">
            <a:spLocks/>
          </p:cNvSpPr>
          <p:nvPr/>
        </p:nvSpPr>
        <p:spPr bwMode="auto">
          <a:xfrm>
            <a:off x="4932040" y="1939937"/>
            <a:ext cx="4011484" cy="104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Software Tools</a:t>
            </a:r>
          </a:p>
        </p:txBody>
      </p:sp>
    </p:spTree>
    <p:extLst>
      <p:ext uri="{BB962C8B-B14F-4D97-AF65-F5344CB8AC3E}">
        <p14:creationId xmlns:p14="http://schemas.microsoft.com/office/powerpoint/2010/main" val="506597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paper plane">
            <a:extLst>
              <a:ext uri="{FF2B5EF4-FFF2-40B4-BE49-F238E27FC236}">
                <a16:creationId xmlns:a16="http://schemas.microsoft.com/office/drawing/2014/main" id="{3BD6649D-E4FE-49EC-AE5B-9E800B748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374" y="522220"/>
            <a:ext cx="3207988" cy="104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282225" y="361364"/>
            <a:ext cx="9055100" cy="768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600" dirty="0"/>
              <a:t>Functions  </a:t>
            </a:r>
            <a:br>
              <a:rPr lang="en-CA" sz="3600" dirty="0"/>
            </a:br>
            <a:r>
              <a:rPr lang="en-CA" sz="3600" dirty="0"/>
              <a:t>communication by </a:t>
            </a:r>
            <a:r>
              <a:rPr lang="en-CA" sz="3600" dirty="0">
                <a:solidFill>
                  <a:srgbClr val="FF0000"/>
                </a:solidFill>
              </a:rPr>
              <a:t>external variables    </a:t>
            </a:r>
            <a:br>
              <a:rPr lang="en-CA" sz="4000" dirty="0"/>
            </a:br>
            <a:r>
              <a:rPr lang="en-CA" sz="2000" dirty="0"/>
              <a:t>one more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01637" y="1660478"/>
            <a:ext cx="8527873" cy="4975849"/>
          </a:xfrm>
          <a:solidFill>
            <a:schemeClr val="bg1">
              <a:lumMod val="85000"/>
            </a:schemeClr>
          </a:solidFill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100" b="1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CA" sz="2100" b="1" dirty="0" err="1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CA" sz="2100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1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1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1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1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resu</a:t>
            </a:r>
            <a:r>
              <a:rPr lang="en-CA" sz="2100" b="1" dirty="0">
                <a:latin typeface="Courier New" pitchFamily="49" charset="0"/>
                <a:cs typeface="Courier New" pitchFamily="49" charset="0"/>
              </a:rPr>
              <a:t>;            </a:t>
            </a:r>
            <a:r>
              <a:rPr lang="en-CA" sz="21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/*  external variable  */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1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100" b="1" dirty="0">
                <a:latin typeface="Courier New" pitchFamily="49" charset="0"/>
                <a:cs typeface="Courier New" pitchFamily="49" charset="0"/>
              </a:rPr>
              <a:t>  void increase (){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CA" sz="21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1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resu</a:t>
            </a:r>
            <a:r>
              <a:rPr lang="en-CA" sz="2100" b="1" dirty="0">
                <a:latin typeface="Courier New" pitchFamily="49" charset="0"/>
                <a:cs typeface="Courier New" pitchFamily="49" charset="0"/>
              </a:rPr>
              <a:t> += 100;  </a:t>
            </a:r>
            <a:r>
              <a:rPr lang="en-CA" sz="21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/* grab </a:t>
            </a:r>
            <a:r>
              <a:rPr lang="en-CA" sz="21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resu</a:t>
            </a:r>
            <a:r>
              <a:rPr lang="en-CA" sz="21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*/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CA" sz="21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CA" sz="2100" b="1" dirty="0">
              <a:latin typeface="Courier New" pitchFamily="49" charset="0"/>
              <a:cs typeface="Courier New" pitchFamily="49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CA" sz="2100" b="1" dirty="0">
                <a:latin typeface="Courier New" pitchFamily="49" charset="0"/>
                <a:cs typeface="Courier New" pitchFamily="49" charset="0"/>
              </a:rPr>
              <a:t>void decrease(){</a:t>
            </a:r>
          </a:p>
          <a:p>
            <a:pPr marL="640080" lvl="1" indent="-246888">
              <a:buNone/>
              <a:defRPr/>
            </a:pPr>
            <a:r>
              <a:rPr lang="en-CA" sz="21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1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resu</a:t>
            </a:r>
            <a:r>
              <a:rPr lang="en-CA" sz="2100" b="1" dirty="0">
                <a:latin typeface="Courier New" pitchFamily="49" charset="0"/>
                <a:cs typeface="Courier New" pitchFamily="49" charset="0"/>
              </a:rPr>
              <a:t> -= 30;   </a:t>
            </a:r>
            <a:r>
              <a:rPr lang="en-CA" sz="21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/* grab </a:t>
            </a:r>
            <a:r>
              <a:rPr lang="en-CA" sz="21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resu</a:t>
            </a:r>
            <a:r>
              <a:rPr lang="en-CA" sz="21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*/</a:t>
            </a:r>
            <a:endParaRPr lang="en-CA" sz="2100" b="1" dirty="0">
              <a:latin typeface="Courier New" pitchFamily="49" charset="0"/>
              <a:cs typeface="Courier New" pitchFamily="49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CA" sz="21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CA" sz="21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1700" b="1" dirty="0"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17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21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100" b="1" dirty="0">
                <a:latin typeface="Courier New" pitchFamily="49" charset="0"/>
                <a:cs typeface="Courier New" pitchFamily="49" charset="0"/>
              </a:rPr>
              <a:t> main(){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1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CA" sz="210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resu</a:t>
            </a:r>
            <a:r>
              <a:rPr lang="en-CA" sz="21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100" b="1" dirty="0">
                <a:latin typeface="Courier New" pitchFamily="49" charset="0"/>
                <a:cs typeface="Courier New" pitchFamily="49" charset="0"/>
              </a:rPr>
              <a:t>= 50;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100" b="1" dirty="0">
                <a:latin typeface="Courier New" pitchFamily="49" charset="0"/>
                <a:cs typeface="Courier New" pitchFamily="49" charset="0"/>
              </a:rPr>
              <a:t>    increase();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100" b="1" dirty="0">
                <a:latin typeface="Courier New" pitchFamily="49" charset="0"/>
                <a:cs typeface="Courier New" pitchFamily="49" charset="0"/>
              </a:rPr>
              <a:t>    decrease();  </a:t>
            </a:r>
            <a:endParaRPr lang="en-CA" sz="21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CA" sz="21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CA" sz="21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1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100" b="1" dirty="0">
                <a:latin typeface="Courier New" pitchFamily="49" charset="0"/>
                <a:cs typeface="Courier New" pitchFamily="49" charset="0"/>
              </a:rPr>
              <a:t>%d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1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10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resu</a:t>
            </a:r>
            <a:r>
              <a:rPr lang="en-CA" sz="2100" b="1" dirty="0">
                <a:latin typeface="Courier New" pitchFamily="49" charset="0"/>
                <a:cs typeface="Courier New" pitchFamily="49" charset="0"/>
              </a:rPr>
              <a:t>);  </a:t>
            </a:r>
            <a:r>
              <a:rPr lang="en-CA" sz="21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?  120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100" b="1" dirty="0">
                <a:latin typeface="Courier New" pitchFamily="49" charset="0"/>
                <a:cs typeface="Courier New" pitchFamily="49" charset="0"/>
              </a:rPr>
              <a:t>  }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456368" y="5513577"/>
            <a:ext cx="2170323" cy="597856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Easier communication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68215" y="2769254"/>
            <a:ext cx="5029199" cy="94956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8215" y="3882059"/>
            <a:ext cx="5029199" cy="8224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493" y="4920766"/>
            <a:ext cx="4548554" cy="162375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DD22A9-7D11-4C3A-A819-1B7BDF593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17883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AD30D1-3D04-472D-830B-EFED45E2F06C}"/>
              </a:ext>
            </a:extLst>
          </p:cNvPr>
          <p:cNvSpPr/>
          <p:nvPr/>
        </p:nvSpPr>
        <p:spPr>
          <a:xfrm>
            <a:off x="7103165" y="5924943"/>
            <a:ext cx="2040835" cy="877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175895"/>
            <a:ext cx="8229600" cy="781050"/>
          </a:xfrm>
        </p:spPr>
        <p:txBody>
          <a:bodyPr>
            <a:normAutofit/>
          </a:bodyPr>
          <a:lstStyle/>
          <a:p>
            <a:r>
              <a:rPr lang="en-CA" sz="2800" dirty="0"/>
              <a:t>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62698" y="279731"/>
            <a:ext cx="9364337" cy="65223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8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dirty="0"/>
              <a:t>Compensate for the fact that cannot use = to copy strings</a:t>
            </a:r>
          </a:p>
          <a:p>
            <a:pPr marL="0" indent="0">
              <a:buNone/>
            </a:pPr>
            <a:r>
              <a:rPr lang="en-CA" sz="2800" dirty="0"/>
              <a:t>               </a:t>
            </a:r>
            <a:r>
              <a:rPr lang="en-CA" dirty="0"/>
              <a:t>To get from another string (literal) 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string.h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  </a:t>
            </a:r>
          </a:p>
          <a:p>
            <a:pPr marL="0" indent="0">
              <a:buNone/>
            </a:pPr>
            <a:endParaRPr lang="en-CA" sz="2800" b="1" dirty="0">
              <a:solidFill>
                <a:srgbClr val="114FFB"/>
              </a:solidFill>
              <a:latin typeface="Courier New" pitchFamily="49" charset="0"/>
              <a:cs typeface="Courier New" pitchFamily="49" charset="0"/>
            </a:endParaRP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char message[10];</a:t>
            </a:r>
          </a:p>
          <a:p>
            <a:pPr marL="457200" lvl="1" indent="0">
              <a:buNone/>
            </a:pPr>
            <a:r>
              <a:rPr lang="en-CA" sz="2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hello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message[4]?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</a:p>
          <a:p>
            <a:pPr marL="457200" lvl="1" indent="0">
              <a:buNone/>
            </a:pP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("%s", message)?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457200" lvl="1" indent="0">
              <a:buNone/>
            </a:pP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 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O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);   ?</a:t>
            </a:r>
          </a:p>
          <a:p>
            <a:pPr lvl="1"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message[4]?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  <a:endParaRPr lang="en-CA" sz="1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("%s", message)?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0731FE5-4BE2-414B-94DE-57F43B95DE67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  <p:graphicFrame>
        <p:nvGraphicFramePr>
          <p:cNvPr id="16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8650"/>
              </p:ext>
            </p:extLst>
          </p:nvPr>
        </p:nvGraphicFramePr>
        <p:xfrm>
          <a:off x="3946873" y="1716692"/>
          <a:ext cx="5092700" cy="457200"/>
        </p:xfrm>
        <a:graphic>
          <a:graphicData uri="http://schemas.openxmlformats.org/drawingml/2006/table">
            <a:tbl>
              <a:tblPr/>
              <a:tblGrid>
                <a:gridCol w="509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3329702841"/>
                    </a:ext>
                  </a:extLst>
                </a:gridCol>
              </a:tblGrid>
              <a:tr h="144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630618"/>
              </p:ext>
            </p:extLst>
          </p:nvPr>
        </p:nvGraphicFramePr>
        <p:xfrm>
          <a:off x="845367" y="3237074"/>
          <a:ext cx="5359690" cy="457200"/>
        </p:xfrm>
        <a:graphic>
          <a:graphicData uri="http://schemas.openxmlformats.org/drawingml/2006/table">
            <a:tbl>
              <a:tblPr/>
              <a:tblGrid>
                <a:gridCol w="53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3871587171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37669"/>
              </p:ext>
            </p:extLst>
          </p:nvPr>
        </p:nvGraphicFramePr>
        <p:xfrm>
          <a:off x="765994" y="5329514"/>
          <a:ext cx="5321590" cy="457200"/>
        </p:xfrm>
        <a:graphic>
          <a:graphicData uri="http://schemas.openxmlformats.org/drawingml/2006/table">
            <a:tbl>
              <a:tblPr/>
              <a:tblGrid>
                <a:gridCol w="532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11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880121325"/>
                    </a:ext>
                  </a:extLst>
                </a:gridCol>
              </a:tblGrid>
              <a:tr h="220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Freeform 21"/>
          <p:cNvSpPr/>
          <p:nvPr/>
        </p:nvSpPr>
        <p:spPr>
          <a:xfrm rot="165524">
            <a:off x="2222697" y="2511047"/>
            <a:ext cx="1828800" cy="158840"/>
          </a:xfrm>
          <a:custGeom>
            <a:avLst/>
            <a:gdLst>
              <a:gd name="connsiteX0" fmla="*/ 2855741 w 2855741"/>
              <a:gd name="connsiteY0" fmla="*/ 0 h 314178"/>
              <a:gd name="connsiteX1" fmla="*/ 1378634 w 2855741"/>
              <a:gd name="connsiteY1" fmla="*/ 295421 h 314178"/>
              <a:gd name="connsiteX2" fmla="*/ 0 w 2855741"/>
              <a:gd name="connsiteY2" fmla="*/ 112541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5741" h="314178">
                <a:moveTo>
                  <a:pt x="2855741" y="0"/>
                </a:moveTo>
                <a:cubicBezTo>
                  <a:pt x="2355166" y="138332"/>
                  <a:pt x="1854591" y="276664"/>
                  <a:pt x="1378634" y="295421"/>
                </a:cubicBezTo>
                <a:cubicBezTo>
                  <a:pt x="902677" y="314178"/>
                  <a:pt x="0" y="112541"/>
                  <a:pt x="0" y="112541"/>
                </a:cubicBezTo>
              </a:path>
            </a:pathLst>
          </a:cu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24741" y="2809117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/>
              <a:t>0       1       2       3        4        5       6      7        8        9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1497" y="1369011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/>
              <a:t>0       1       2       3       4       5       6      7       8       9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367" y="5009128"/>
            <a:ext cx="552729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/>
              <a:t>0       1         2       3        4        5       6      7        8        9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BDC1FE-AD12-4B91-9283-7AFFE0993290}"/>
              </a:ext>
            </a:extLst>
          </p:cNvPr>
          <p:cNvCxnSpPr/>
          <p:nvPr/>
        </p:nvCxnSpPr>
        <p:spPr>
          <a:xfrm>
            <a:off x="130931" y="1219174"/>
            <a:ext cx="8908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7927B9-2351-471B-9D2F-E18C49EDEE66}"/>
              </a:ext>
            </a:extLst>
          </p:cNvPr>
          <p:cNvCxnSpPr>
            <a:cxnSpLocks/>
          </p:cNvCxnSpPr>
          <p:nvPr/>
        </p:nvCxnSpPr>
        <p:spPr>
          <a:xfrm>
            <a:off x="262698" y="4544475"/>
            <a:ext cx="7067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0369BA2-8C74-4503-9F25-C4469C6194B6}"/>
              </a:ext>
            </a:extLst>
          </p:cNvPr>
          <p:cNvSpPr/>
          <p:nvPr/>
        </p:nvSpPr>
        <p:spPr>
          <a:xfrm>
            <a:off x="2923674" y="5924943"/>
            <a:ext cx="276726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AB68EF-742C-4753-A8D4-60953B0CAB7E}"/>
              </a:ext>
            </a:extLst>
          </p:cNvPr>
          <p:cNvSpPr/>
          <p:nvPr/>
        </p:nvSpPr>
        <p:spPr>
          <a:xfrm>
            <a:off x="5584650" y="5889973"/>
            <a:ext cx="276726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D29030-DBFF-4998-82A3-C7E1E2058844}"/>
              </a:ext>
            </a:extLst>
          </p:cNvPr>
          <p:cNvSpPr/>
          <p:nvPr/>
        </p:nvSpPr>
        <p:spPr>
          <a:xfrm>
            <a:off x="7736305" y="5902946"/>
            <a:ext cx="387277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707486-6896-487B-94CF-5BEA49314711}"/>
              </a:ext>
            </a:extLst>
          </p:cNvPr>
          <p:cNvSpPr/>
          <p:nvPr/>
        </p:nvSpPr>
        <p:spPr>
          <a:xfrm>
            <a:off x="3870418" y="6234039"/>
            <a:ext cx="457199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7663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AD30D1-3D04-472D-830B-EFED45E2F06C}"/>
              </a:ext>
            </a:extLst>
          </p:cNvPr>
          <p:cNvSpPr/>
          <p:nvPr/>
        </p:nvSpPr>
        <p:spPr>
          <a:xfrm>
            <a:off x="7103165" y="5924943"/>
            <a:ext cx="2040835" cy="877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175895"/>
            <a:ext cx="8229600" cy="781050"/>
          </a:xfrm>
        </p:spPr>
        <p:txBody>
          <a:bodyPr>
            <a:normAutofit/>
          </a:bodyPr>
          <a:lstStyle/>
          <a:p>
            <a:r>
              <a:rPr lang="en-CA" sz="2800" dirty="0"/>
              <a:t>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62699" y="279731"/>
            <a:ext cx="9063339" cy="66865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8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strcat</a:t>
            </a:r>
            <a:r>
              <a:rPr lang="en-CA" sz="2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dirty="0"/>
              <a:t>Compensate for fact that can’t use + to concatenate strings</a:t>
            </a:r>
          </a:p>
          <a:p>
            <a:pPr marL="0" indent="0">
              <a:buNone/>
            </a:pPr>
            <a:r>
              <a:rPr lang="en-CA" sz="2800" dirty="0"/>
              <a:t>               </a:t>
            </a:r>
            <a:r>
              <a:rPr lang="en-CA" dirty="0"/>
              <a:t>To get from another string (literal) 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string.h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  </a:t>
            </a:r>
          </a:p>
          <a:p>
            <a:pPr marL="0" indent="0">
              <a:buNone/>
            </a:pPr>
            <a:endParaRPr lang="en-CA" sz="2800" b="1" dirty="0">
              <a:solidFill>
                <a:srgbClr val="114FFB"/>
              </a:solidFill>
              <a:latin typeface="Courier New" pitchFamily="49" charset="0"/>
              <a:cs typeface="Courier New" pitchFamily="49" charset="0"/>
            </a:endParaRP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char message[10];</a:t>
            </a:r>
          </a:p>
          <a:p>
            <a:pPr marL="457200" lvl="1" indent="0">
              <a:buNone/>
            </a:pPr>
            <a:r>
              <a:rPr lang="en-CA" sz="2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hello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CA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 message[4]? 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</a:p>
          <a:p>
            <a:pPr marL="457200" lvl="1" indent="0">
              <a:buNone/>
            </a:pPr>
            <a:endParaRPr lang="en-CA" b="1" dirty="0">
              <a:solidFill>
                <a:srgbClr val="114FFB"/>
              </a:solidFill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strcat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 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O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);   ?       </a:t>
            </a:r>
            <a:r>
              <a:rPr lang="en-CA" sz="17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</a:t>
            </a:r>
            <a:endParaRPr lang="en-CA" sz="1700" b="1" dirty="0">
              <a:solidFill>
                <a:srgbClr val="00B050"/>
              </a:solidFill>
              <a:highlight>
                <a:srgbClr val="FFFF00"/>
              </a:highlight>
              <a:latin typeface="Courier New" pitchFamily="49" charset="0"/>
              <a:cs typeface="Courier New" pitchFamily="49" charset="0"/>
            </a:endParaRPr>
          </a:p>
          <a:p>
            <a:pPr lvl="1"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sz="2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7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sz="2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message[5]? </a:t>
            </a:r>
            <a:r>
              <a:rPr lang="en-CA" sz="2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</a:p>
          <a:p>
            <a:pPr marL="0" indent="0">
              <a:buNone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("%s", message)? </a:t>
            </a:r>
            <a:r>
              <a:rPr lang="en-CA" sz="2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HelloOK</a:t>
            </a:r>
            <a:endParaRPr lang="en-CA" sz="2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fld id="{80731FE5-4BE2-414B-94DE-57F43B95DE67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  <p:graphicFrame>
        <p:nvGraphicFramePr>
          <p:cNvPr id="16" name="Group 43"/>
          <p:cNvGraphicFramePr>
            <a:graphicFrameLocks/>
          </p:cNvGraphicFramePr>
          <p:nvPr/>
        </p:nvGraphicFramePr>
        <p:xfrm>
          <a:off x="3946873" y="1716692"/>
          <a:ext cx="5092700" cy="457200"/>
        </p:xfrm>
        <a:graphic>
          <a:graphicData uri="http://schemas.openxmlformats.org/drawingml/2006/table">
            <a:tbl>
              <a:tblPr/>
              <a:tblGrid>
                <a:gridCol w="509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3329702841"/>
                    </a:ext>
                  </a:extLst>
                </a:gridCol>
              </a:tblGrid>
              <a:tr h="144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288661"/>
              </p:ext>
            </p:extLst>
          </p:nvPr>
        </p:nvGraphicFramePr>
        <p:xfrm>
          <a:off x="700983" y="3268973"/>
          <a:ext cx="5359690" cy="457200"/>
        </p:xfrm>
        <a:graphic>
          <a:graphicData uri="http://schemas.openxmlformats.org/drawingml/2006/table">
            <a:tbl>
              <a:tblPr/>
              <a:tblGrid>
                <a:gridCol w="53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3871587171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683971"/>
              </p:ext>
            </p:extLst>
          </p:nvPr>
        </p:nvGraphicFramePr>
        <p:xfrm>
          <a:off x="765994" y="5467743"/>
          <a:ext cx="5321590" cy="457200"/>
        </p:xfrm>
        <a:graphic>
          <a:graphicData uri="http://schemas.openxmlformats.org/drawingml/2006/table">
            <a:tbl>
              <a:tblPr/>
              <a:tblGrid>
                <a:gridCol w="532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11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7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65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880121325"/>
                    </a:ext>
                  </a:extLst>
                </a:gridCol>
              </a:tblGrid>
              <a:tr h="220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Freeform 21"/>
          <p:cNvSpPr/>
          <p:nvPr/>
        </p:nvSpPr>
        <p:spPr>
          <a:xfrm>
            <a:off x="2222697" y="2511047"/>
            <a:ext cx="1828800" cy="158840"/>
          </a:xfrm>
          <a:custGeom>
            <a:avLst/>
            <a:gdLst>
              <a:gd name="connsiteX0" fmla="*/ 2855741 w 2855741"/>
              <a:gd name="connsiteY0" fmla="*/ 0 h 314178"/>
              <a:gd name="connsiteX1" fmla="*/ 1378634 w 2855741"/>
              <a:gd name="connsiteY1" fmla="*/ 295421 h 314178"/>
              <a:gd name="connsiteX2" fmla="*/ 0 w 2855741"/>
              <a:gd name="connsiteY2" fmla="*/ 112541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5741" h="314178">
                <a:moveTo>
                  <a:pt x="2855741" y="0"/>
                </a:moveTo>
                <a:cubicBezTo>
                  <a:pt x="2355166" y="138332"/>
                  <a:pt x="1854591" y="276664"/>
                  <a:pt x="1378634" y="295421"/>
                </a:cubicBezTo>
                <a:cubicBezTo>
                  <a:pt x="902677" y="314178"/>
                  <a:pt x="0" y="112541"/>
                  <a:pt x="0" y="112541"/>
                </a:cubicBezTo>
              </a:path>
            </a:pathLst>
          </a:cu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16453" y="2841016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/>
              <a:t>0       1       2       3        4        5       6      7        8        9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1497" y="1369011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/>
              <a:t>0       1       2       3       4       5       6      7       8       9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367" y="5147357"/>
            <a:ext cx="552729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/>
              <a:t>0       1         2       3        4        5       6      7        8        9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BDC1FE-AD12-4B91-9283-7AFFE0993290}"/>
              </a:ext>
            </a:extLst>
          </p:cNvPr>
          <p:cNvCxnSpPr/>
          <p:nvPr/>
        </p:nvCxnSpPr>
        <p:spPr>
          <a:xfrm>
            <a:off x="117679" y="1155379"/>
            <a:ext cx="8908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FABA19-268B-42BF-AA91-9A7B596A7FEB}"/>
              </a:ext>
            </a:extLst>
          </p:cNvPr>
          <p:cNvCxnSpPr>
            <a:cxnSpLocks/>
          </p:cNvCxnSpPr>
          <p:nvPr/>
        </p:nvCxnSpPr>
        <p:spPr>
          <a:xfrm>
            <a:off x="235358" y="4435989"/>
            <a:ext cx="7067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97C580D-976F-42C4-8C30-4F21AFB2264E}"/>
              </a:ext>
            </a:extLst>
          </p:cNvPr>
          <p:cNvSpPr txBox="1"/>
          <p:nvPr/>
        </p:nvSpPr>
        <p:spPr>
          <a:xfrm>
            <a:off x="6232603" y="4639409"/>
            <a:ext cx="3093435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rgbClr val="00B050"/>
                </a:solidFill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Append "OK" to the end </a:t>
            </a:r>
          </a:p>
          <a:p>
            <a:r>
              <a:rPr lang="en-CA" sz="1600" b="1" dirty="0">
                <a:solidFill>
                  <a:srgbClr val="00B050"/>
                </a:solidFill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of message. </a:t>
            </a:r>
          </a:p>
          <a:p>
            <a:r>
              <a:rPr lang="en-CA" sz="1600" b="1" dirty="0">
                <a:solidFill>
                  <a:srgbClr val="00B050"/>
                </a:solidFill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'O' replaces 1st '\0'</a:t>
            </a:r>
            <a:endParaRPr lang="en-CA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0913B3-DCBE-475E-BF5C-77F56EEC419F}"/>
              </a:ext>
            </a:extLst>
          </p:cNvPr>
          <p:cNvSpPr/>
          <p:nvPr/>
        </p:nvSpPr>
        <p:spPr>
          <a:xfrm>
            <a:off x="3380828" y="5996937"/>
            <a:ext cx="398089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A9FFAF-7C87-41CB-AFFB-09B94B571CBF}"/>
              </a:ext>
            </a:extLst>
          </p:cNvPr>
          <p:cNvSpPr/>
          <p:nvPr/>
        </p:nvSpPr>
        <p:spPr>
          <a:xfrm>
            <a:off x="6294178" y="5996937"/>
            <a:ext cx="398089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A2B945-3B92-4CE3-BF4B-F56CFF71A750}"/>
              </a:ext>
            </a:extLst>
          </p:cNvPr>
          <p:cNvSpPr/>
          <p:nvPr/>
        </p:nvSpPr>
        <p:spPr>
          <a:xfrm>
            <a:off x="8745911" y="5996936"/>
            <a:ext cx="398089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58D3D6-24FD-4183-9478-D94B0A7237A2}"/>
              </a:ext>
            </a:extLst>
          </p:cNvPr>
          <p:cNvSpPr/>
          <p:nvPr/>
        </p:nvSpPr>
        <p:spPr>
          <a:xfrm>
            <a:off x="4244140" y="6367034"/>
            <a:ext cx="1326481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8954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3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46088" y="208829"/>
            <a:ext cx="8229600" cy="508623"/>
          </a:xfrm>
        </p:spPr>
        <p:txBody>
          <a:bodyPr>
            <a:normAutofit fontScale="90000"/>
          </a:bodyPr>
          <a:lstStyle/>
          <a:p>
            <a:r>
              <a:rPr lang="en-CA" sz="3200" dirty="0"/>
              <a:t>String library functions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7184571" y="6001209"/>
            <a:ext cx="1959429" cy="7576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54057" y="863939"/>
            <a:ext cx="9002486" cy="5883639"/>
          </a:xfrm>
        </p:spPr>
        <p:txBody>
          <a:bodyPr>
            <a:normAutofit fontScale="92500" lnSpcReduction="10000"/>
          </a:bodyPr>
          <a:lstStyle/>
          <a:p>
            <a:r>
              <a:rPr lang="en-CA" sz="2400" dirty="0"/>
              <a:t>Defined in standard library, prototype </a:t>
            </a:r>
            <a:r>
              <a:rPr lang="en-US" altLang="zh-CN" sz="2400" dirty="0"/>
              <a:t>in</a:t>
            </a:r>
            <a:r>
              <a:rPr lang="en-CA" altLang="zh-CN" sz="2400" dirty="0"/>
              <a:t>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string.h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unsigned int </a:t>
            </a:r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(s)</a:t>
            </a:r>
            <a:endParaRPr lang="en-CA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CA" sz="2200" b="1" dirty="0">
                <a:latin typeface="Courier New" pitchFamily="49" charset="0"/>
                <a:cs typeface="Courier New" pitchFamily="49" charset="0"/>
              </a:rPr>
              <a:t># of chars before </a:t>
            </a:r>
            <a:r>
              <a:rPr lang="en-CA" sz="2200" b="1" dirty="0"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first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'\0'</a:t>
            </a: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CA" sz="2200" b="1" dirty="0">
                <a:latin typeface="Courier New" pitchFamily="49" charset="0"/>
                <a:cs typeface="Courier New" pitchFamily="49" charset="0"/>
              </a:rPr>
              <a:t>not counting first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'\0'     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("hello");  </a:t>
            </a:r>
            <a:r>
              <a:rPr lang="en-CA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5  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toStr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fromStr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CA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?  </a:t>
            </a:r>
          </a:p>
          <a:p>
            <a:pPr lvl="1"/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toStr,fromStr,n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CA" b="1" dirty="0">
                <a:latin typeface="Courier New" pitchFamily="49" charset="0"/>
                <a:cs typeface="Courier New" pitchFamily="49" charset="0"/>
              </a:rPr>
              <a:t>modify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toStr</a:t>
            </a: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strcat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(s1, s2)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s1 </a:t>
            </a:r>
            <a:r>
              <a:rPr lang="en-CA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</a:t>
            </a:r>
            <a:r>
              <a:rPr lang="en-CA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s1s2     s1 + s2 </a:t>
            </a:r>
          </a:p>
          <a:p>
            <a:pPr lvl="1"/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strncat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(s1, s2, n)    </a:t>
            </a:r>
          </a:p>
          <a:p>
            <a:pPr lvl="1"/>
            <a:r>
              <a:rPr lang="en-CA" b="1" dirty="0">
                <a:latin typeface="Courier New" pitchFamily="49" charset="0"/>
                <a:cs typeface="Courier New" pitchFamily="49" charset="0"/>
              </a:rPr>
              <a:t>modify s1      </a:t>
            </a: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append s2 to the end of s1</a:t>
            </a:r>
            <a:endParaRPr lang="en-CA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strcmp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(s1, s2)         </a:t>
            </a:r>
            <a:r>
              <a:rPr lang="en-CA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 if equal</a:t>
            </a:r>
          </a:p>
          <a:p>
            <a:pPr lvl="1"/>
            <a:r>
              <a:rPr lang="en-CA" b="1" dirty="0" err="1">
                <a:latin typeface="Courier New" pitchFamily="49" charset="0"/>
                <a:cs typeface="Courier New" pitchFamily="49" charset="0"/>
              </a:rPr>
              <a:t>strncmp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(s1,s2,n)           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&lt;0 if s1&lt;s2, &gt;0 if s1&gt;s2</a:t>
            </a:r>
          </a:p>
          <a:p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57864E-BD52-413F-8C06-25675E299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461846" y="2856380"/>
            <a:ext cx="1327058" cy="224445"/>
          </a:xfrm>
          <a:custGeom>
            <a:avLst/>
            <a:gdLst>
              <a:gd name="connsiteX0" fmla="*/ 1779563 w 1779563"/>
              <a:gd name="connsiteY0" fmla="*/ 419686 h 475957"/>
              <a:gd name="connsiteX1" fmla="*/ 1498209 w 1779563"/>
              <a:gd name="connsiteY1" fmla="*/ 67994 h 475957"/>
              <a:gd name="connsiteX2" fmla="*/ 246185 w 1779563"/>
              <a:gd name="connsiteY2" fmla="*/ 67994 h 475957"/>
              <a:gd name="connsiteX3" fmla="*/ 21102 w 1779563"/>
              <a:gd name="connsiteY3" fmla="*/ 475957 h 47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9563" h="475957">
                <a:moveTo>
                  <a:pt x="1779563" y="419686"/>
                </a:moveTo>
                <a:cubicBezTo>
                  <a:pt x="1766667" y="273147"/>
                  <a:pt x="1753772" y="126609"/>
                  <a:pt x="1498209" y="67994"/>
                </a:cubicBezTo>
                <a:cubicBezTo>
                  <a:pt x="1242646" y="9379"/>
                  <a:pt x="492370" y="0"/>
                  <a:pt x="246185" y="67994"/>
                </a:cubicBezTo>
                <a:cubicBezTo>
                  <a:pt x="0" y="135988"/>
                  <a:pt x="10551" y="305972"/>
                  <a:pt x="21102" y="47595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0538" y="6524733"/>
            <a:ext cx="236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lexicographical order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7ED6C-E0BC-42BA-8F52-F28A17120B49}"/>
              </a:ext>
            </a:extLst>
          </p:cNvPr>
          <p:cNvSpPr txBox="1"/>
          <p:nvPr/>
        </p:nvSpPr>
        <p:spPr>
          <a:xfrm>
            <a:off x="5553772" y="2744487"/>
            <a:ext cx="3336172" cy="2916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 b c d e f </a:t>
            </a: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\0 x b \0 y 1 ..</a:t>
            </a: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42AEE572-4866-4F62-90F6-B4F6A7DE73A7}"/>
              </a:ext>
            </a:extLst>
          </p:cNvPr>
          <p:cNvSpPr/>
          <p:nvPr/>
        </p:nvSpPr>
        <p:spPr>
          <a:xfrm>
            <a:off x="7114729" y="4412261"/>
            <a:ext cx="355916" cy="504392"/>
          </a:xfrm>
          <a:prstGeom prst="mathMultiply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674615-B93B-45BE-A3E2-EFF6DCC3B977}"/>
              </a:ext>
            </a:extLst>
          </p:cNvPr>
          <p:cNvSpPr/>
          <p:nvPr/>
        </p:nvSpPr>
        <p:spPr>
          <a:xfrm>
            <a:off x="316048" y="3429000"/>
            <a:ext cx="8635886" cy="342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CA" sz="20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C8937-794B-44F1-B427-7F16E7B7B0C9}"/>
              </a:ext>
            </a:extLst>
          </p:cNvPr>
          <p:cNvSpPr/>
          <p:nvPr/>
        </p:nvSpPr>
        <p:spPr>
          <a:xfrm>
            <a:off x="316048" y="2740225"/>
            <a:ext cx="5042865" cy="64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7C4816-33DE-4921-81D5-E42BE682A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047" y="2685078"/>
            <a:ext cx="3330895" cy="4434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99E0D2-8B5C-44FE-8CA2-337676BE14D0}"/>
              </a:ext>
            </a:extLst>
          </p:cNvPr>
          <p:cNvSpPr txBox="1"/>
          <p:nvPr/>
        </p:nvSpPr>
        <p:spPr>
          <a:xfrm>
            <a:off x="685800" y="3759363"/>
            <a:ext cx="6815474" cy="680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int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(line);</a:t>
            </a:r>
          </a:p>
          <a:p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("%d\n",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(line));</a:t>
            </a:r>
            <a:endParaRPr lang="en-CA" sz="18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B19C34-ADD9-4AAE-B506-1E3C9A405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90" y="4635719"/>
            <a:ext cx="7007024" cy="8566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E382A9E-96FF-42AA-A142-4D637B1E103E}"/>
              </a:ext>
            </a:extLst>
          </p:cNvPr>
          <p:cNvSpPr txBox="1"/>
          <p:nvPr/>
        </p:nvSpPr>
        <p:spPr>
          <a:xfrm>
            <a:off x="675029" y="6226800"/>
            <a:ext cx="8142152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("%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zu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\n",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(line));  </a:t>
            </a:r>
            <a:r>
              <a:rPr lang="en-US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not required</a:t>
            </a:r>
            <a:endParaRPr lang="en-CA" sz="20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DA016F5-A146-4ECB-B4C4-429149D63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69" y="4611923"/>
            <a:ext cx="7770437" cy="11668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E4C13E-BBFF-0D9C-1574-893E34DD57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23" y="4504362"/>
            <a:ext cx="7966553" cy="1397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2AE0270-D401-4D9D-B8FE-E4F8D1AC0167}"/>
              </a:ext>
            </a:extLst>
          </p:cNvPr>
          <p:cNvSpPr txBox="1"/>
          <p:nvPr/>
        </p:nvSpPr>
        <p:spPr>
          <a:xfrm>
            <a:off x="6100507" y="5440166"/>
            <a:ext cx="2575181" cy="347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okay</a:t>
            </a:r>
            <a:endParaRPr lang="en-CA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6D649E-F799-6B38-4BDA-93E9EA0419AA}"/>
              </a:ext>
            </a:extLst>
          </p:cNvPr>
          <p:cNvSpPr txBox="1"/>
          <p:nvPr/>
        </p:nvSpPr>
        <p:spPr>
          <a:xfrm>
            <a:off x="675029" y="5949829"/>
            <a:ext cx="8142152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("%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ld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\n",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(line));  </a:t>
            </a:r>
            <a:r>
              <a:rPr lang="en-US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not required</a:t>
            </a:r>
            <a:endParaRPr lang="en-CA" sz="20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5" grpId="0"/>
      <p:bldP spid="16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B723D-7AC2-452E-9627-DEE3490C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" y="-79634"/>
            <a:ext cx="9214263" cy="627323"/>
          </a:xfrm>
        </p:spPr>
        <p:txBody>
          <a:bodyPr>
            <a:normAutofit fontScale="90000"/>
          </a:bodyPr>
          <a:lstStyle/>
          <a:p>
            <a:r>
              <a:rPr lang="en-US" dirty="0"/>
              <a:t>Side notes: these 3 warnings that are ok for this course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E641F-8D54-43FC-B56F-397CD9FF68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6C436-EDFE-41A5-82CA-24ED5F0081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B583387-AF0C-42BC-9139-5DDA739DD857}"/>
              </a:ext>
            </a:extLst>
          </p:cNvPr>
          <p:cNvSpPr txBox="1">
            <a:spLocks/>
          </p:cNvSpPr>
          <p:nvPr/>
        </p:nvSpPr>
        <p:spPr>
          <a:xfrm>
            <a:off x="209550" y="4087552"/>
            <a:ext cx="8382000" cy="627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2800" dirty="0"/>
              <a:t>other warnings are not ok, need to fix</a:t>
            </a:r>
            <a:endParaRPr lang="en-CA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0BA3ED-4E5F-4CB0-89B0-1EF5413A52F6}"/>
              </a:ext>
            </a:extLst>
          </p:cNvPr>
          <p:cNvSpPr txBox="1"/>
          <p:nvPr/>
        </p:nvSpPr>
        <p:spPr>
          <a:xfrm>
            <a:off x="6478702" y="3404507"/>
            <a:ext cx="2575181" cy="347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okay</a:t>
            </a:r>
            <a:endParaRPr lang="en-CA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29B2CD-7308-4FB0-848C-7AD86BC9F700}"/>
              </a:ext>
            </a:extLst>
          </p:cNvPr>
          <p:cNvSpPr txBox="1"/>
          <p:nvPr/>
        </p:nvSpPr>
        <p:spPr>
          <a:xfrm>
            <a:off x="6478702" y="5587891"/>
            <a:ext cx="2575181" cy="347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not okay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AE6B71-055C-499F-A4F8-4EE625390C56}"/>
              </a:ext>
            </a:extLst>
          </p:cNvPr>
          <p:cNvSpPr txBox="1"/>
          <p:nvPr/>
        </p:nvSpPr>
        <p:spPr>
          <a:xfrm>
            <a:off x="6435469" y="6367298"/>
            <a:ext cx="2575181" cy="347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not okay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0BDDE8-8925-2F3A-1757-7E25F1775CA6}"/>
              </a:ext>
            </a:extLst>
          </p:cNvPr>
          <p:cNvSpPr txBox="1"/>
          <p:nvPr/>
        </p:nvSpPr>
        <p:spPr>
          <a:xfrm>
            <a:off x="6511669" y="3953169"/>
            <a:ext cx="281986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Same for </a:t>
            </a:r>
            <a:r>
              <a:rPr lang="en-US" sz="1800" dirty="0" err="1"/>
              <a:t>sizeof</a:t>
            </a:r>
            <a:endParaRPr lang="en-CA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D23941-859A-C8F4-349C-9232CDB40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34" y="460619"/>
            <a:ext cx="8753475" cy="9813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EBD9AD-4D3A-414A-90F2-5049F50A6642}"/>
              </a:ext>
            </a:extLst>
          </p:cNvPr>
          <p:cNvSpPr txBox="1"/>
          <p:nvPr/>
        </p:nvSpPr>
        <p:spPr>
          <a:xfrm>
            <a:off x="6568818" y="1085286"/>
            <a:ext cx="2575181" cy="347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okay</a:t>
            </a:r>
            <a:endParaRPr lang="en-CA" sz="32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6C267A5-B5A9-A076-D4D8-5A1E0CB76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48" y="1488657"/>
            <a:ext cx="8848904" cy="18096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AFF0B5-5215-4EF3-9759-436A7498C625}"/>
              </a:ext>
            </a:extLst>
          </p:cNvPr>
          <p:cNvSpPr txBox="1"/>
          <p:nvPr/>
        </p:nvSpPr>
        <p:spPr>
          <a:xfrm>
            <a:off x="6499897" y="2730873"/>
            <a:ext cx="2575181" cy="347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okay</a:t>
            </a:r>
            <a:endParaRPr lang="en-CA" sz="3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55699C-C0C5-5657-CAEB-557628129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75" y="3353779"/>
            <a:ext cx="8753475" cy="16034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BA0306A-E73D-228A-B216-CDF5372FF2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11" y="5355963"/>
            <a:ext cx="8763001" cy="216160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A8D5543-503D-EC18-92E0-E0DA748C96F5}"/>
              </a:ext>
            </a:extLst>
          </p:cNvPr>
          <p:cNvSpPr txBox="1"/>
          <p:nvPr/>
        </p:nvSpPr>
        <p:spPr>
          <a:xfrm>
            <a:off x="6371360" y="4422037"/>
            <a:ext cx="2575181" cy="347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okay</a:t>
            </a:r>
            <a:endParaRPr lang="en-CA" sz="32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48E0614-C64B-B129-2781-FA9C01749421}"/>
              </a:ext>
            </a:extLst>
          </p:cNvPr>
          <p:cNvSpPr txBox="1">
            <a:spLocks/>
          </p:cNvSpPr>
          <p:nvPr/>
        </p:nvSpPr>
        <p:spPr>
          <a:xfrm>
            <a:off x="104773" y="4842738"/>
            <a:ext cx="8382000" cy="627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2800" dirty="0"/>
              <a:t>these warnings are not ok, need to fix</a:t>
            </a:r>
            <a:endParaRPr lang="en-CA" sz="2800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167408AE-12EA-4A65-21C3-37F0D7C821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51" y="4321005"/>
            <a:ext cx="437401" cy="42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3" grpId="0"/>
      <p:bldP spid="12" grpId="0"/>
      <p:bldP spid="24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B723D-7AC2-452E-9627-DEE3490C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8" y="70024"/>
            <a:ext cx="9214263" cy="627323"/>
          </a:xfrm>
        </p:spPr>
        <p:txBody>
          <a:bodyPr>
            <a:normAutofit fontScale="90000"/>
          </a:bodyPr>
          <a:lstStyle/>
          <a:p>
            <a:r>
              <a:rPr lang="en-US" dirty="0"/>
              <a:t>Side notes: these 3 warnings that are ok for this course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E641F-8D54-43FC-B56F-397CD9FF68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6C436-EDFE-41A5-82CA-24ED5F0081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FB4A4D-E46D-4194-8D24-0782977D1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685204"/>
            <a:ext cx="8705850" cy="1933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90D626-1531-4A9A-9EF7-51A45DE22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" y="2651723"/>
            <a:ext cx="8753475" cy="1314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942E41-9455-41A5-BCFE-A345FA7ED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4714875"/>
            <a:ext cx="8724900" cy="21431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B583387-AF0C-42BC-9139-5DDA739DD857}"/>
              </a:ext>
            </a:extLst>
          </p:cNvPr>
          <p:cNvSpPr txBox="1">
            <a:spLocks/>
          </p:cNvSpPr>
          <p:nvPr/>
        </p:nvSpPr>
        <p:spPr>
          <a:xfrm>
            <a:off x="209550" y="4087552"/>
            <a:ext cx="8382000" cy="627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2800" dirty="0"/>
              <a:t>other warnings are not ok, need to fix</a:t>
            </a:r>
            <a:endParaRPr lang="en-CA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0BA3ED-4E5F-4CB0-89B0-1EF5413A52F6}"/>
              </a:ext>
            </a:extLst>
          </p:cNvPr>
          <p:cNvSpPr txBox="1"/>
          <p:nvPr/>
        </p:nvSpPr>
        <p:spPr>
          <a:xfrm>
            <a:off x="6478702" y="3404507"/>
            <a:ext cx="2575181" cy="347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okay</a:t>
            </a:r>
            <a:endParaRPr lang="en-CA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AFF0B5-5215-4EF3-9759-436A7498C625}"/>
              </a:ext>
            </a:extLst>
          </p:cNvPr>
          <p:cNvSpPr txBox="1"/>
          <p:nvPr/>
        </p:nvSpPr>
        <p:spPr>
          <a:xfrm>
            <a:off x="6511669" y="2193702"/>
            <a:ext cx="2575181" cy="347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okay</a:t>
            </a:r>
            <a:endParaRPr lang="en-CA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EBD9AD-4D3A-414A-90F2-5049F50A6642}"/>
              </a:ext>
            </a:extLst>
          </p:cNvPr>
          <p:cNvSpPr txBox="1"/>
          <p:nvPr/>
        </p:nvSpPr>
        <p:spPr>
          <a:xfrm>
            <a:off x="6511669" y="1336812"/>
            <a:ext cx="2575181" cy="347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okay</a:t>
            </a:r>
            <a:endParaRPr lang="en-CA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29B2CD-7308-4FB0-848C-7AD86BC9F700}"/>
              </a:ext>
            </a:extLst>
          </p:cNvPr>
          <p:cNvSpPr txBox="1"/>
          <p:nvPr/>
        </p:nvSpPr>
        <p:spPr>
          <a:xfrm>
            <a:off x="6478702" y="5587891"/>
            <a:ext cx="2575181" cy="347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not okay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AE6B71-055C-499F-A4F8-4EE625390C56}"/>
              </a:ext>
            </a:extLst>
          </p:cNvPr>
          <p:cNvSpPr txBox="1"/>
          <p:nvPr/>
        </p:nvSpPr>
        <p:spPr>
          <a:xfrm>
            <a:off x="6435469" y="6367298"/>
            <a:ext cx="2575181" cy="347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not okay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0BDDE8-8925-2F3A-1757-7E25F1775CA6}"/>
              </a:ext>
            </a:extLst>
          </p:cNvPr>
          <p:cNvSpPr txBox="1"/>
          <p:nvPr/>
        </p:nvSpPr>
        <p:spPr>
          <a:xfrm>
            <a:off x="6511669" y="3953169"/>
            <a:ext cx="281986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Same for </a:t>
            </a:r>
            <a:r>
              <a:rPr lang="en-US" sz="1800" dirty="0" err="1"/>
              <a:t>sizeof</a:t>
            </a:r>
            <a:endParaRPr lang="en-CA" sz="1800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167408AE-12EA-4A65-21C3-37F0D7C821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50" y="4127299"/>
            <a:ext cx="437401" cy="42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3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46088" y="208829"/>
            <a:ext cx="8229600" cy="508623"/>
          </a:xfrm>
        </p:spPr>
        <p:txBody>
          <a:bodyPr>
            <a:normAutofit fontScale="90000"/>
          </a:bodyPr>
          <a:lstStyle/>
          <a:p>
            <a:r>
              <a:rPr lang="en-CA" sz="3200" dirty="0"/>
              <a:t>String library functions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7184571" y="6001209"/>
            <a:ext cx="1959429" cy="7576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54057" y="863939"/>
            <a:ext cx="9002486" cy="5883639"/>
          </a:xfrm>
        </p:spPr>
        <p:txBody>
          <a:bodyPr>
            <a:normAutofit fontScale="92500" lnSpcReduction="10000"/>
          </a:bodyPr>
          <a:lstStyle/>
          <a:p>
            <a:r>
              <a:rPr lang="en-CA" sz="2400" dirty="0"/>
              <a:t>Defined in standard library, prototype </a:t>
            </a:r>
            <a:r>
              <a:rPr lang="en-US" altLang="zh-CN" sz="2400" dirty="0"/>
              <a:t>in</a:t>
            </a:r>
            <a:r>
              <a:rPr lang="en-CA" altLang="zh-CN" sz="2400" dirty="0"/>
              <a:t>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string.h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unsigned int </a:t>
            </a:r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(s)</a:t>
            </a:r>
            <a:endParaRPr lang="en-CA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CA" sz="2200" b="1" dirty="0">
                <a:latin typeface="Courier New" pitchFamily="49" charset="0"/>
                <a:cs typeface="Courier New" pitchFamily="49" charset="0"/>
              </a:rPr>
              <a:t># of chars before </a:t>
            </a:r>
            <a:r>
              <a:rPr lang="en-CA" sz="2200" b="1" dirty="0"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first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'\0'</a:t>
            </a: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CA" sz="2200" b="1" dirty="0">
                <a:latin typeface="Courier New" pitchFamily="49" charset="0"/>
                <a:cs typeface="Courier New" pitchFamily="49" charset="0"/>
              </a:rPr>
              <a:t>not counting first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'\0'     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("hello");  </a:t>
            </a:r>
            <a:r>
              <a:rPr lang="en-CA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5  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dest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,  </a:t>
            </a:r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src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CA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?  </a:t>
            </a:r>
          </a:p>
          <a:p>
            <a:pPr lvl="1"/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dest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src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, n)</a:t>
            </a:r>
          </a:p>
          <a:p>
            <a:pPr lvl="1"/>
            <a:r>
              <a:rPr lang="en-CA" b="1" dirty="0">
                <a:latin typeface="Courier New" pitchFamily="49" charset="0"/>
                <a:cs typeface="Courier New" pitchFamily="49" charset="0"/>
              </a:rPr>
              <a:t>modify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dest</a:t>
            </a: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strcat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(s1, s2)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s1 </a:t>
            </a:r>
            <a:r>
              <a:rPr lang="en-CA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</a:t>
            </a:r>
            <a:r>
              <a:rPr lang="en-CA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s1s2     s1 + s2 </a:t>
            </a:r>
          </a:p>
          <a:p>
            <a:pPr lvl="1"/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strncat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(s1, s2, n)    </a:t>
            </a:r>
          </a:p>
          <a:p>
            <a:pPr lvl="1"/>
            <a:r>
              <a:rPr lang="en-CA" b="1" dirty="0">
                <a:latin typeface="Courier New" pitchFamily="49" charset="0"/>
                <a:cs typeface="Courier New" pitchFamily="49" charset="0"/>
              </a:rPr>
              <a:t>modify s1      </a:t>
            </a: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append s2 to the end of s1</a:t>
            </a:r>
            <a:endParaRPr lang="en-CA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strcmp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(s1, s2)         </a:t>
            </a:r>
            <a:r>
              <a:rPr lang="en-CA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 if equal</a:t>
            </a:r>
          </a:p>
          <a:p>
            <a:pPr lvl="1"/>
            <a:r>
              <a:rPr lang="en-CA" b="1" dirty="0" err="1">
                <a:latin typeface="Courier New" pitchFamily="49" charset="0"/>
                <a:cs typeface="Courier New" pitchFamily="49" charset="0"/>
              </a:rPr>
              <a:t>strncmp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(s1,s2,n)           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&lt;0 if s1&lt;s2, &gt;0 if s1&gt;s2</a:t>
            </a:r>
          </a:p>
          <a:p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57864E-BD52-413F-8C06-25675E299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461846" y="2856380"/>
            <a:ext cx="1033708" cy="179725"/>
          </a:xfrm>
          <a:custGeom>
            <a:avLst/>
            <a:gdLst>
              <a:gd name="connsiteX0" fmla="*/ 1779563 w 1779563"/>
              <a:gd name="connsiteY0" fmla="*/ 419686 h 475957"/>
              <a:gd name="connsiteX1" fmla="*/ 1498209 w 1779563"/>
              <a:gd name="connsiteY1" fmla="*/ 67994 h 475957"/>
              <a:gd name="connsiteX2" fmla="*/ 246185 w 1779563"/>
              <a:gd name="connsiteY2" fmla="*/ 67994 h 475957"/>
              <a:gd name="connsiteX3" fmla="*/ 21102 w 1779563"/>
              <a:gd name="connsiteY3" fmla="*/ 475957 h 47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9563" h="475957">
                <a:moveTo>
                  <a:pt x="1779563" y="419686"/>
                </a:moveTo>
                <a:cubicBezTo>
                  <a:pt x="1766667" y="273147"/>
                  <a:pt x="1753772" y="126609"/>
                  <a:pt x="1498209" y="67994"/>
                </a:cubicBezTo>
                <a:cubicBezTo>
                  <a:pt x="1242646" y="9379"/>
                  <a:pt x="492370" y="0"/>
                  <a:pt x="246185" y="67994"/>
                </a:cubicBezTo>
                <a:cubicBezTo>
                  <a:pt x="0" y="135988"/>
                  <a:pt x="10551" y="305972"/>
                  <a:pt x="21102" y="47595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0538" y="6524733"/>
            <a:ext cx="236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lexicographical order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7ED6C-E0BC-42BA-8F52-F28A17120B49}"/>
              </a:ext>
            </a:extLst>
          </p:cNvPr>
          <p:cNvSpPr txBox="1"/>
          <p:nvPr/>
        </p:nvSpPr>
        <p:spPr>
          <a:xfrm>
            <a:off x="5553772" y="2744487"/>
            <a:ext cx="3336172" cy="2916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 b c d e f </a:t>
            </a: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\0 x b \0 y 1 ..</a:t>
            </a: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42AEE572-4866-4F62-90F6-B4F6A7DE73A7}"/>
              </a:ext>
            </a:extLst>
          </p:cNvPr>
          <p:cNvSpPr/>
          <p:nvPr/>
        </p:nvSpPr>
        <p:spPr>
          <a:xfrm>
            <a:off x="7114729" y="4412261"/>
            <a:ext cx="355916" cy="504392"/>
          </a:xfrm>
          <a:prstGeom prst="mathMultiply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805229-4D8F-457C-997D-9FE3976853E4}"/>
              </a:ext>
            </a:extLst>
          </p:cNvPr>
          <p:cNvSpPr/>
          <p:nvPr/>
        </p:nvSpPr>
        <p:spPr>
          <a:xfrm>
            <a:off x="316049" y="4412260"/>
            <a:ext cx="8635886" cy="2408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17C210-4A44-4DA9-9A5B-183DC0ECA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047" y="2685078"/>
            <a:ext cx="3330895" cy="443432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295FBFE-6FFD-41BC-8F24-2F68BB1E65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12" y="3617796"/>
            <a:ext cx="459427" cy="5043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61B68E-02DE-4F8B-A196-14BE45F4ECBA}"/>
              </a:ext>
            </a:extLst>
          </p:cNvPr>
          <p:cNvSpPr txBox="1"/>
          <p:nvPr/>
        </p:nvSpPr>
        <p:spPr>
          <a:xfrm>
            <a:off x="4633992" y="3572862"/>
            <a:ext cx="1765739" cy="376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dest</a:t>
            </a: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CA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src</a:t>
            </a:r>
            <a:endParaRPr lang="en-CA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116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46088" y="208829"/>
            <a:ext cx="8229600" cy="508623"/>
          </a:xfrm>
        </p:spPr>
        <p:txBody>
          <a:bodyPr>
            <a:normAutofit fontScale="90000"/>
          </a:bodyPr>
          <a:lstStyle/>
          <a:p>
            <a:r>
              <a:rPr lang="en-CA" sz="3200" dirty="0"/>
              <a:t>String library functions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7184571" y="6001209"/>
            <a:ext cx="1959429" cy="7576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54057" y="863939"/>
            <a:ext cx="9002486" cy="5883639"/>
          </a:xfrm>
        </p:spPr>
        <p:txBody>
          <a:bodyPr>
            <a:normAutofit fontScale="92500" lnSpcReduction="10000"/>
          </a:bodyPr>
          <a:lstStyle/>
          <a:p>
            <a:r>
              <a:rPr lang="en-CA" sz="2400" dirty="0"/>
              <a:t>Defined in standard library, prototype </a:t>
            </a:r>
            <a:r>
              <a:rPr lang="en-US" altLang="zh-CN" sz="2400" dirty="0"/>
              <a:t>in</a:t>
            </a:r>
            <a:r>
              <a:rPr lang="en-CA" altLang="zh-CN" sz="2400" dirty="0"/>
              <a:t>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string.h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unsigned int </a:t>
            </a:r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(s)</a:t>
            </a:r>
            <a:endParaRPr lang="en-CA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CA" sz="2200" b="1" dirty="0">
                <a:latin typeface="Courier New" pitchFamily="49" charset="0"/>
                <a:cs typeface="Courier New" pitchFamily="49" charset="0"/>
              </a:rPr>
              <a:t># of chars before </a:t>
            </a:r>
            <a:r>
              <a:rPr lang="en-CA" sz="2200" b="1" dirty="0"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first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'\0'</a:t>
            </a: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CA" sz="2200" b="1" dirty="0">
                <a:latin typeface="Courier New" pitchFamily="49" charset="0"/>
                <a:cs typeface="Courier New" pitchFamily="49" charset="0"/>
              </a:rPr>
              <a:t>not counting first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'\0'     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("hello");  </a:t>
            </a:r>
            <a:r>
              <a:rPr lang="en-CA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5  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dest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,  </a:t>
            </a:r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src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CA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?  </a:t>
            </a:r>
          </a:p>
          <a:p>
            <a:pPr lvl="1"/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dest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src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, n)</a:t>
            </a:r>
          </a:p>
          <a:p>
            <a:pPr lvl="1"/>
            <a:r>
              <a:rPr lang="en-CA" b="1" dirty="0">
                <a:latin typeface="Courier New" pitchFamily="49" charset="0"/>
                <a:cs typeface="Courier New" pitchFamily="49" charset="0"/>
              </a:rPr>
              <a:t>modify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dest</a:t>
            </a: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strcat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(s1, s2)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s1 </a:t>
            </a:r>
            <a:r>
              <a:rPr lang="en-CA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</a:t>
            </a:r>
            <a:r>
              <a:rPr lang="en-CA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s1s2     s1 + s2 </a:t>
            </a:r>
          </a:p>
          <a:p>
            <a:pPr lvl="1"/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strncat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(s1, s2, n)    </a:t>
            </a:r>
          </a:p>
          <a:p>
            <a:pPr lvl="1"/>
            <a:r>
              <a:rPr lang="en-CA" b="1" dirty="0">
                <a:latin typeface="Courier New" pitchFamily="49" charset="0"/>
                <a:cs typeface="Courier New" pitchFamily="49" charset="0"/>
              </a:rPr>
              <a:t>modify s1      </a:t>
            </a: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append s2 to the end of s1</a:t>
            </a:r>
            <a:endParaRPr lang="en-CA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strcmp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(s1, s2)         </a:t>
            </a:r>
            <a:r>
              <a:rPr lang="en-CA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 if equal</a:t>
            </a:r>
          </a:p>
          <a:p>
            <a:pPr lvl="1"/>
            <a:r>
              <a:rPr lang="en-CA" b="1" dirty="0" err="1">
                <a:latin typeface="Courier New" pitchFamily="49" charset="0"/>
                <a:cs typeface="Courier New" pitchFamily="49" charset="0"/>
              </a:rPr>
              <a:t>strncmp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(s1,s2,n)           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&lt;0 if s1&lt;s2, &gt;0 if s1&gt;s2</a:t>
            </a:r>
          </a:p>
          <a:p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57864E-BD52-413F-8C06-25675E299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0538" y="6524733"/>
            <a:ext cx="236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lexicographical order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7ED6C-E0BC-42BA-8F52-F28A17120B49}"/>
              </a:ext>
            </a:extLst>
          </p:cNvPr>
          <p:cNvSpPr txBox="1"/>
          <p:nvPr/>
        </p:nvSpPr>
        <p:spPr>
          <a:xfrm>
            <a:off x="5553772" y="2744487"/>
            <a:ext cx="3336172" cy="2916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 b c d e f </a:t>
            </a: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\0 x b \0 y 1 ..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805229-4D8F-457C-997D-9FE3976853E4}"/>
              </a:ext>
            </a:extLst>
          </p:cNvPr>
          <p:cNvSpPr/>
          <p:nvPr/>
        </p:nvSpPr>
        <p:spPr>
          <a:xfrm>
            <a:off x="316049" y="5703376"/>
            <a:ext cx="8635886" cy="11174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E423EC-9CDE-45BF-A6FD-560F5EE0C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047" y="2685078"/>
            <a:ext cx="3330895" cy="443432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8E580A-A083-4433-BF45-9D71FA51D4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29" y="4403196"/>
            <a:ext cx="459427" cy="504392"/>
          </a:xfrm>
          <a:prstGeom prst="rect">
            <a:avLst/>
          </a:prstGeom>
        </p:spPr>
      </p:pic>
      <p:sp>
        <p:nvSpPr>
          <p:cNvPr id="13" name="Freeform 4">
            <a:extLst>
              <a:ext uri="{FF2B5EF4-FFF2-40B4-BE49-F238E27FC236}">
                <a16:creationId xmlns:a16="http://schemas.microsoft.com/office/drawing/2014/main" id="{C9493F44-0709-426C-9B0F-E04848EB5D66}"/>
              </a:ext>
            </a:extLst>
          </p:cNvPr>
          <p:cNvSpPr/>
          <p:nvPr/>
        </p:nvSpPr>
        <p:spPr>
          <a:xfrm>
            <a:off x="2461846" y="2856380"/>
            <a:ext cx="1033708" cy="179725"/>
          </a:xfrm>
          <a:custGeom>
            <a:avLst/>
            <a:gdLst>
              <a:gd name="connsiteX0" fmla="*/ 1779563 w 1779563"/>
              <a:gd name="connsiteY0" fmla="*/ 419686 h 475957"/>
              <a:gd name="connsiteX1" fmla="*/ 1498209 w 1779563"/>
              <a:gd name="connsiteY1" fmla="*/ 67994 h 475957"/>
              <a:gd name="connsiteX2" fmla="*/ 246185 w 1779563"/>
              <a:gd name="connsiteY2" fmla="*/ 67994 h 475957"/>
              <a:gd name="connsiteX3" fmla="*/ 21102 w 1779563"/>
              <a:gd name="connsiteY3" fmla="*/ 475957 h 47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9563" h="475957">
                <a:moveTo>
                  <a:pt x="1779563" y="419686"/>
                </a:moveTo>
                <a:cubicBezTo>
                  <a:pt x="1766667" y="273147"/>
                  <a:pt x="1753772" y="126609"/>
                  <a:pt x="1498209" y="67994"/>
                </a:cubicBezTo>
                <a:cubicBezTo>
                  <a:pt x="1242646" y="9379"/>
                  <a:pt x="492370" y="0"/>
                  <a:pt x="246185" y="67994"/>
                </a:cubicBezTo>
                <a:cubicBezTo>
                  <a:pt x="0" y="135988"/>
                  <a:pt x="10551" y="305972"/>
                  <a:pt x="21102" y="47595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A038A04-9838-4A7B-9E39-B94ED8C86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12" y="3617796"/>
            <a:ext cx="459427" cy="5043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2836F5-F2E6-4A4F-BACD-9788399E90BD}"/>
              </a:ext>
            </a:extLst>
          </p:cNvPr>
          <p:cNvSpPr txBox="1"/>
          <p:nvPr/>
        </p:nvSpPr>
        <p:spPr>
          <a:xfrm>
            <a:off x="4633992" y="3572862"/>
            <a:ext cx="1765739" cy="376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dest</a:t>
            </a: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CA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src</a:t>
            </a:r>
            <a:endParaRPr lang="en-CA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2313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46088" y="208829"/>
            <a:ext cx="8229600" cy="508623"/>
          </a:xfrm>
        </p:spPr>
        <p:txBody>
          <a:bodyPr>
            <a:normAutofit fontScale="90000"/>
          </a:bodyPr>
          <a:lstStyle/>
          <a:p>
            <a:r>
              <a:rPr lang="en-CA" sz="3200" dirty="0"/>
              <a:t>String library functions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7184571" y="6001209"/>
            <a:ext cx="1959429" cy="7576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54057" y="863939"/>
            <a:ext cx="9002486" cy="5883639"/>
          </a:xfrm>
        </p:spPr>
        <p:txBody>
          <a:bodyPr>
            <a:normAutofit fontScale="92500" lnSpcReduction="10000"/>
          </a:bodyPr>
          <a:lstStyle/>
          <a:p>
            <a:r>
              <a:rPr lang="en-CA" sz="2400" dirty="0"/>
              <a:t>Defined in standard library, prototype </a:t>
            </a:r>
            <a:r>
              <a:rPr lang="en-US" altLang="zh-CN" sz="2400" dirty="0"/>
              <a:t>in</a:t>
            </a:r>
            <a:r>
              <a:rPr lang="en-CA" altLang="zh-CN" sz="2400" dirty="0"/>
              <a:t>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string.h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unsigned int </a:t>
            </a:r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(s)</a:t>
            </a:r>
            <a:endParaRPr lang="en-CA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CA" sz="2200" b="1" dirty="0">
                <a:latin typeface="Courier New" pitchFamily="49" charset="0"/>
                <a:cs typeface="Courier New" pitchFamily="49" charset="0"/>
              </a:rPr>
              <a:t># of chars before </a:t>
            </a:r>
            <a:r>
              <a:rPr lang="en-CA" sz="2200" b="1" dirty="0"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first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'\0'</a:t>
            </a: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CA" sz="2200" b="1" dirty="0">
                <a:latin typeface="Courier New" pitchFamily="49" charset="0"/>
                <a:cs typeface="Courier New" pitchFamily="49" charset="0"/>
              </a:rPr>
              <a:t>not counting first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'\0'     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("hello");  </a:t>
            </a:r>
            <a:r>
              <a:rPr lang="en-CA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5  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dest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,  </a:t>
            </a:r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src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CA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?  </a:t>
            </a:r>
          </a:p>
          <a:p>
            <a:pPr lvl="1"/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dest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src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, n)</a:t>
            </a:r>
          </a:p>
          <a:p>
            <a:pPr lvl="1"/>
            <a:r>
              <a:rPr lang="en-CA" b="1" dirty="0">
                <a:latin typeface="Courier New" pitchFamily="49" charset="0"/>
                <a:cs typeface="Courier New" pitchFamily="49" charset="0"/>
              </a:rPr>
              <a:t>modify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dest</a:t>
            </a: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strcat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(s1, s2)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s1 </a:t>
            </a:r>
            <a:r>
              <a:rPr lang="en-CA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</a:t>
            </a:r>
            <a:r>
              <a:rPr lang="en-CA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s1s2     s1 + s2 </a:t>
            </a:r>
          </a:p>
          <a:p>
            <a:pPr lvl="1"/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strncat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(s1, s2, n)    </a:t>
            </a:r>
          </a:p>
          <a:p>
            <a:pPr lvl="1"/>
            <a:r>
              <a:rPr lang="en-CA" b="1" dirty="0">
                <a:latin typeface="Courier New" pitchFamily="49" charset="0"/>
                <a:cs typeface="Courier New" pitchFamily="49" charset="0"/>
              </a:rPr>
              <a:t>modify s1      </a:t>
            </a: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append s2 to the end of s1</a:t>
            </a:r>
            <a:endParaRPr lang="en-CA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strcmp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(s1, s2)         </a:t>
            </a:r>
            <a:r>
              <a:rPr lang="en-CA" sz="2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 if equal</a:t>
            </a:r>
            <a:endParaRPr lang="en-CA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CA" b="1" dirty="0" err="1">
                <a:latin typeface="Courier New" pitchFamily="49" charset="0"/>
                <a:cs typeface="Courier New" pitchFamily="49" charset="0"/>
              </a:rPr>
              <a:t>strncmp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(s1, s2, n)         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&lt;0 if s1&lt;s2, &gt;0 if s1&gt;s2</a:t>
            </a:r>
          </a:p>
          <a:p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57864E-BD52-413F-8C06-25675E299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0538" y="6524733"/>
            <a:ext cx="236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lexicographical order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7ED6C-E0BC-42BA-8F52-F28A17120B49}"/>
              </a:ext>
            </a:extLst>
          </p:cNvPr>
          <p:cNvSpPr txBox="1"/>
          <p:nvPr/>
        </p:nvSpPr>
        <p:spPr>
          <a:xfrm>
            <a:off x="5553772" y="2744487"/>
            <a:ext cx="3336172" cy="2916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 b c d e f </a:t>
            </a: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\0 x b \0 y 1 ..</a:t>
            </a: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42AEE572-4866-4F62-90F6-B4F6A7DE73A7}"/>
              </a:ext>
            </a:extLst>
          </p:cNvPr>
          <p:cNvSpPr/>
          <p:nvPr/>
        </p:nvSpPr>
        <p:spPr>
          <a:xfrm>
            <a:off x="7114729" y="4412261"/>
            <a:ext cx="355916" cy="504392"/>
          </a:xfrm>
          <a:prstGeom prst="mathMultiply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CD6079-5A37-402E-A429-115F56317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047" y="2685078"/>
            <a:ext cx="3330895" cy="443432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0FF3E6D-4D95-4F3E-9B32-1A970604C3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29" y="4403196"/>
            <a:ext cx="459427" cy="504392"/>
          </a:xfrm>
          <a:prstGeom prst="rect">
            <a:avLst/>
          </a:prstGeom>
        </p:spPr>
      </p:pic>
      <p:sp>
        <p:nvSpPr>
          <p:cNvPr id="13" name="Freeform 4">
            <a:extLst>
              <a:ext uri="{FF2B5EF4-FFF2-40B4-BE49-F238E27FC236}">
                <a16:creationId xmlns:a16="http://schemas.microsoft.com/office/drawing/2014/main" id="{3731CFDA-1323-4C40-93D7-9BB702E2BE98}"/>
              </a:ext>
            </a:extLst>
          </p:cNvPr>
          <p:cNvSpPr/>
          <p:nvPr/>
        </p:nvSpPr>
        <p:spPr>
          <a:xfrm>
            <a:off x="2461846" y="2856380"/>
            <a:ext cx="1033708" cy="179725"/>
          </a:xfrm>
          <a:custGeom>
            <a:avLst/>
            <a:gdLst>
              <a:gd name="connsiteX0" fmla="*/ 1779563 w 1779563"/>
              <a:gd name="connsiteY0" fmla="*/ 419686 h 475957"/>
              <a:gd name="connsiteX1" fmla="*/ 1498209 w 1779563"/>
              <a:gd name="connsiteY1" fmla="*/ 67994 h 475957"/>
              <a:gd name="connsiteX2" fmla="*/ 246185 w 1779563"/>
              <a:gd name="connsiteY2" fmla="*/ 67994 h 475957"/>
              <a:gd name="connsiteX3" fmla="*/ 21102 w 1779563"/>
              <a:gd name="connsiteY3" fmla="*/ 475957 h 47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9563" h="475957">
                <a:moveTo>
                  <a:pt x="1779563" y="419686"/>
                </a:moveTo>
                <a:cubicBezTo>
                  <a:pt x="1766667" y="273147"/>
                  <a:pt x="1753772" y="126609"/>
                  <a:pt x="1498209" y="67994"/>
                </a:cubicBezTo>
                <a:cubicBezTo>
                  <a:pt x="1242646" y="9379"/>
                  <a:pt x="492370" y="0"/>
                  <a:pt x="246185" y="67994"/>
                </a:cubicBezTo>
                <a:cubicBezTo>
                  <a:pt x="0" y="135988"/>
                  <a:pt x="10551" y="305972"/>
                  <a:pt x="21102" y="47595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4997144-59D8-4A4B-B4D7-8EB54BA5AC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12" y="3617796"/>
            <a:ext cx="459427" cy="5043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7D2073-4F66-40AB-A31E-AD27719BEF54}"/>
              </a:ext>
            </a:extLst>
          </p:cNvPr>
          <p:cNvSpPr txBox="1"/>
          <p:nvPr/>
        </p:nvSpPr>
        <p:spPr>
          <a:xfrm>
            <a:off x="4633992" y="3572862"/>
            <a:ext cx="1765739" cy="376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dest</a:t>
            </a: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CA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src</a:t>
            </a:r>
            <a:endParaRPr lang="en-CA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5449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D2A0-01D6-4AA1-BBF1-A9E8E6B5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AE5B7-C990-4789-A4D9-BF62375E63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9928"/>
            <a:ext cx="8382000" cy="43434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2D24D-85F3-4CCD-A58D-4856F675D5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DD22A9-7D11-4C3A-A819-1B7BDF593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ACE803C-1B3C-4805-99E4-6391A4B7D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22" y="2067128"/>
            <a:ext cx="4610100" cy="3886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3D9403-CDB5-4AAF-B627-80C740013B11}"/>
              </a:ext>
            </a:extLst>
          </p:cNvPr>
          <p:cNvSpPr/>
          <p:nvPr/>
        </p:nvSpPr>
        <p:spPr>
          <a:xfrm>
            <a:off x="839822" y="1088015"/>
            <a:ext cx="4572000" cy="9110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char str1[] = "NEW";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char str2[] = "YORK";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strcpy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(str1, str2); </a:t>
            </a:r>
            <a:endParaRPr kumimoji="0" lang="en-CA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B07940-C158-4633-AA8F-14AC29C54D43}"/>
              </a:ext>
            </a:extLst>
          </p:cNvPr>
          <p:cNvSpPr/>
          <p:nvPr/>
        </p:nvSpPr>
        <p:spPr>
          <a:xfrm>
            <a:off x="739302" y="5703582"/>
            <a:ext cx="4299626" cy="1816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B79ACD-18FB-426F-92FD-820D14FEF9CA}"/>
              </a:ext>
            </a:extLst>
          </p:cNvPr>
          <p:cNvSpPr/>
          <p:nvPr/>
        </p:nvSpPr>
        <p:spPr>
          <a:xfrm>
            <a:off x="4474723" y="5084254"/>
            <a:ext cx="4572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strcpy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() function copies str2 to str1, up to and including str2's null character.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85773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175895"/>
            <a:ext cx="8229600" cy="781050"/>
          </a:xfrm>
        </p:spPr>
        <p:txBody>
          <a:bodyPr>
            <a:normAutofit/>
          </a:bodyPr>
          <a:lstStyle/>
          <a:p>
            <a:r>
              <a:rPr lang="en-CA" sz="2800" dirty="0"/>
              <a:t>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62698" y="279731"/>
            <a:ext cx="9364337" cy="65223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8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dirty="0"/>
              <a:t>Compensate for the fact that cannot use = to copy strings</a:t>
            </a:r>
          </a:p>
          <a:p>
            <a:pPr marL="0" indent="0">
              <a:buNone/>
            </a:pPr>
            <a:r>
              <a:rPr lang="en-CA" sz="2800" dirty="0"/>
              <a:t>               </a:t>
            </a:r>
            <a:r>
              <a:rPr lang="en-CA" dirty="0"/>
              <a:t>To get from another string (literal) 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string.h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  </a:t>
            </a:r>
          </a:p>
          <a:p>
            <a:pPr marL="0" indent="0">
              <a:buNone/>
            </a:pPr>
            <a:endParaRPr lang="en-CA" sz="2800" b="1" dirty="0">
              <a:solidFill>
                <a:srgbClr val="114FFB"/>
              </a:solidFill>
              <a:latin typeface="Courier New" pitchFamily="49" charset="0"/>
              <a:cs typeface="Courier New" pitchFamily="49" charset="0"/>
            </a:endParaRP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char message[10];</a:t>
            </a:r>
          </a:p>
          <a:p>
            <a:pPr marL="457200" lvl="1" indent="0">
              <a:buNone/>
            </a:pPr>
            <a:r>
              <a:rPr lang="en-CA" sz="2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hello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  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or a variable with "hello"</a:t>
            </a: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message[4]?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</a:p>
          <a:p>
            <a:pPr marL="457200" lvl="1" indent="0">
              <a:buNone/>
            </a:pP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("%s", message)?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457200" lvl="1" indent="0">
              <a:buNone/>
            </a:pP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 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O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);   ?</a:t>
            </a:r>
          </a:p>
          <a:p>
            <a:pPr lvl="1"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message[4]?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  <a:endParaRPr lang="en-CA" sz="1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("%s", message)?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731FE5-4BE2-414B-94DE-57F43B95DE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16" name="Group 43"/>
          <p:cNvGraphicFramePr>
            <a:graphicFrameLocks/>
          </p:cNvGraphicFramePr>
          <p:nvPr/>
        </p:nvGraphicFramePr>
        <p:xfrm>
          <a:off x="3946873" y="1716692"/>
          <a:ext cx="5092700" cy="457200"/>
        </p:xfrm>
        <a:graphic>
          <a:graphicData uri="http://schemas.openxmlformats.org/drawingml/2006/table">
            <a:tbl>
              <a:tblPr/>
              <a:tblGrid>
                <a:gridCol w="509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3329702841"/>
                    </a:ext>
                  </a:extLst>
                </a:gridCol>
              </a:tblGrid>
              <a:tr h="144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Group 43"/>
          <p:cNvGraphicFramePr>
            <a:graphicFrameLocks/>
          </p:cNvGraphicFramePr>
          <p:nvPr/>
        </p:nvGraphicFramePr>
        <p:xfrm>
          <a:off x="845367" y="3237074"/>
          <a:ext cx="5359690" cy="457200"/>
        </p:xfrm>
        <a:graphic>
          <a:graphicData uri="http://schemas.openxmlformats.org/drawingml/2006/table">
            <a:tbl>
              <a:tblPr/>
              <a:tblGrid>
                <a:gridCol w="53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3871587171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43"/>
          <p:cNvGraphicFramePr>
            <a:graphicFrameLocks/>
          </p:cNvGraphicFramePr>
          <p:nvPr/>
        </p:nvGraphicFramePr>
        <p:xfrm>
          <a:off x="765994" y="5329514"/>
          <a:ext cx="5321590" cy="457200"/>
        </p:xfrm>
        <a:graphic>
          <a:graphicData uri="http://schemas.openxmlformats.org/drawingml/2006/table">
            <a:tbl>
              <a:tblPr/>
              <a:tblGrid>
                <a:gridCol w="532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11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880121325"/>
                    </a:ext>
                  </a:extLst>
                </a:gridCol>
              </a:tblGrid>
              <a:tr h="220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Freeform 21"/>
          <p:cNvSpPr/>
          <p:nvPr/>
        </p:nvSpPr>
        <p:spPr>
          <a:xfrm rot="165524">
            <a:off x="2222697" y="2511047"/>
            <a:ext cx="1828800" cy="158840"/>
          </a:xfrm>
          <a:custGeom>
            <a:avLst/>
            <a:gdLst>
              <a:gd name="connsiteX0" fmla="*/ 2855741 w 2855741"/>
              <a:gd name="connsiteY0" fmla="*/ 0 h 314178"/>
              <a:gd name="connsiteX1" fmla="*/ 1378634 w 2855741"/>
              <a:gd name="connsiteY1" fmla="*/ 295421 h 314178"/>
              <a:gd name="connsiteX2" fmla="*/ 0 w 2855741"/>
              <a:gd name="connsiteY2" fmla="*/ 112541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5741" h="314178">
                <a:moveTo>
                  <a:pt x="2855741" y="0"/>
                </a:moveTo>
                <a:cubicBezTo>
                  <a:pt x="2355166" y="138332"/>
                  <a:pt x="1854591" y="276664"/>
                  <a:pt x="1378634" y="295421"/>
                </a:cubicBezTo>
                <a:cubicBezTo>
                  <a:pt x="902677" y="314178"/>
                  <a:pt x="0" y="112541"/>
                  <a:pt x="0" y="112541"/>
                </a:cubicBezTo>
              </a:path>
            </a:pathLst>
          </a:cu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741" y="2809117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0       1       2       3        4        5       6      7        8        9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1497" y="1369011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0       1       2       3       4       5       6      7       8       9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367" y="5009128"/>
            <a:ext cx="552729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0       1         2       3        4        5       6      7        8        9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796EF8-9466-42B5-B2C2-B44B0CBCB117}"/>
              </a:ext>
            </a:extLst>
          </p:cNvPr>
          <p:cNvSpPr/>
          <p:nvPr/>
        </p:nvSpPr>
        <p:spPr>
          <a:xfrm>
            <a:off x="457200" y="4948601"/>
            <a:ext cx="7920806" cy="16296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BDC1FE-AD12-4B91-9283-7AFFE0993290}"/>
              </a:ext>
            </a:extLst>
          </p:cNvPr>
          <p:cNvCxnSpPr/>
          <p:nvPr/>
        </p:nvCxnSpPr>
        <p:spPr>
          <a:xfrm>
            <a:off x="130931" y="1219174"/>
            <a:ext cx="8908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7927B9-2351-471B-9D2F-E18C49EDEE66}"/>
              </a:ext>
            </a:extLst>
          </p:cNvPr>
          <p:cNvCxnSpPr>
            <a:cxnSpLocks/>
          </p:cNvCxnSpPr>
          <p:nvPr/>
        </p:nvCxnSpPr>
        <p:spPr>
          <a:xfrm>
            <a:off x="262698" y="4544475"/>
            <a:ext cx="7067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17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34975" y="130175"/>
            <a:ext cx="8229600" cy="5797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Program structure -- Functions</a:t>
            </a:r>
            <a:endParaRPr lang="en-CA" sz="4000" dirty="0"/>
          </a:p>
        </p:txBody>
      </p:sp>
      <p:sp>
        <p:nvSpPr>
          <p:cNvPr id="618501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228600" y="949315"/>
            <a:ext cx="8915400" cy="5176826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3"/>
              </a:buClr>
              <a:defRPr/>
            </a:pPr>
            <a:r>
              <a:rPr lang="en-US" sz="2600" dirty="0"/>
              <a:t>A function is a set of statements that may have:</a:t>
            </a:r>
          </a:p>
          <a:p>
            <a:pPr marL="850392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dirty="0"/>
              <a:t>a number of </a:t>
            </a:r>
            <a:r>
              <a:rPr lang="en-US" sz="2600" u="sng" dirty="0"/>
              <a:t>parameters</a:t>
            </a:r>
            <a:r>
              <a:rPr lang="en-US" sz="2600" dirty="0"/>
              <a:t> --- values that can be passed to it</a:t>
            </a:r>
          </a:p>
          <a:p>
            <a:pPr marL="850392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dirty="0"/>
              <a:t>a </a:t>
            </a:r>
            <a:r>
              <a:rPr lang="en-US" sz="2600" u="sng" dirty="0"/>
              <a:t>return</a:t>
            </a:r>
            <a:r>
              <a:rPr lang="en-US" sz="2600" dirty="0"/>
              <a:t> type that describes the value of this function in an expression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600" dirty="0"/>
          </a:p>
          <a:p>
            <a:pPr>
              <a:buClr>
                <a:schemeClr val="accent3"/>
              </a:buClr>
              <a:defRPr/>
            </a:pPr>
            <a:r>
              <a:rPr lang="en-US" sz="2600" dirty="0"/>
              <a:t>Communication between functions</a:t>
            </a:r>
          </a:p>
          <a:p>
            <a:pPr marL="850392" lvl="1" indent="-457200">
              <a:defRPr/>
            </a:pPr>
            <a:r>
              <a:rPr lang="en-US" sz="2600" dirty="0"/>
              <a:t>by </a:t>
            </a:r>
            <a:r>
              <a:rPr lang="en-US" sz="2600" u="sng" dirty="0"/>
              <a:t>arguments</a:t>
            </a:r>
            <a:r>
              <a:rPr lang="en-US" sz="2600" dirty="0"/>
              <a:t> and </a:t>
            </a:r>
            <a:r>
              <a:rPr lang="en-US" sz="2600" u="sng" dirty="0"/>
              <a:t>return values</a:t>
            </a:r>
          </a:p>
          <a:p>
            <a:pPr marL="850392" lvl="1" indent="-457200">
              <a:defRPr/>
            </a:pPr>
            <a:r>
              <a:rPr lang="en-US" sz="2600" dirty="0"/>
              <a:t>by </a:t>
            </a:r>
            <a:r>
              <a:rPr lang="en-US" sz="2600" u="sng" dirty="0"/>
              <a:t>external variable </a:t>
            </a:r>
            <a:r>
              <a:rPr lang="en-US" sz="2600" dirty="0"/>
              <a:t>(</a:t>
            </a:r>
            <a:r>
              <a:rPr lang="en-CA" sz="2600" dirty="0"/>
              <a:t>ch1.10, ch4.3)</a:t>
            </a:r>
            <a:endParaRPr lang="en-US" sz="2600" dirty="0"/>
          </a:p>
          <a:p>
            <a:pPr marL="640080" lvl="1" indent="-246888">
              <a:buFont typeface="Wingdings 2"/>
              <a:buChar char=""/>
              <a:defRPr/>
            </a:pPr>
            <a:endParaRPr lang="en-US" sz="2800" dirty="0"/>
          </a:p>
          <a:p>
            <a:pPr>
              <a:buClr>
                <a:schemeClr val="accent3"/>
              </a:buClr>
              <a:defRPr/>
            </a:pPr>
            <a:r>
              <a:rPr lang="en-US" sz="2600" dirty="0"/>
              <a:t>Functions can occur</a:t>
            </a:r>
          </a:p>
          <a:p>
            <a:pPr marL="850392" lvl="1" indent="-457200">
              <a:defRPr/>
            </a:pPr>
            <a:r>
              <a:rPr lang="en-US" sz="2600" dirty="0"/>
              <a:t>in a single source file</a:t>
            </a:r>
          </a:p>
          <a:p>
            <a:pPr marL="850392" lvl="1" indent="-457200">
              <a:defRPr/>
            </a:pPr>
            <a:r>
              <a:rPr lang="en-US" sz="2600" dirty="0">
                <a:solidFill>
                  <a:srgbClr val="114FFB"/>
                </a:solidFill>
              </a:rPr>
              <a:t>in multiple source files</a:t>
            </a:r>
            <a:endParaRPr lang="en-CA" sz="2600" dirty="0">
              <a:solidFill>
                <a:srgbClr val="114FFB"/>
              </a:solidFill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en-CA" sz="2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FE0277-2B24-4D30-9A4D-5D3022C49A6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61107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AD30D1-3D04-472D-830B-EFED45E2F06C}"/>
              </a:ext>
            </a:extLst>
          </p:cNvPr>
          <p:cNvSpPr/>
          <p:nvPr/>
        </p:nvSpPr>
        <p:spPr>
          <a:xfrm>
            <a:off x="7103165" y="5924943"/>
            <a:ext cx="2040835" cy="877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175895"/>
            <a:ext cx="8229600" cy="781050"/>
          </a:xfrm>
        </p:spPr>
        <p:txBody>
          <a:bodyPr>
            <a:normAutofit/>
          </a:bodyPr>
          <a:lstStyle/>
          <a:p>
            <a:r>
              <a:rPr lang="en-CA" sz="2800" dirty="0"/>
              <a:t>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62698" y="279731"/>
            <a:ext cx="9364337" cy="65223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8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dirty="0"/>
              <a:t>Compensate for the fact that cannot use = to copy strings</a:t>
            </a:r>
          </a:p>
          <a:p>
            <a:pPr marL="0" indent="0">
              <a:buNone/>
            </a:pPr>
            <a:r>
              <a:rPr lang="en-CA" sz="2800" dirty="0"/>
              <a:t>               </a:t>
            </a:r>
            <a:r>
              <a:rPr lang="en-CA" dirty="0"/>
              <a:t>To get from another string (literal) 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string.h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  </a:t>
            </a:r>
          </a:p>
          <a:p>
            <a:pPr marL="0" indent="0">
              <a:buNone/>
            </a:pPr>
            <a:endParaRPr lang="en-CA" sz="2800" b="1" dirty="0">
              <a:solidFill>
                <a:srgbClr val="114FFB"/>
              </a:solidFill>
              <a:latin typeface="Courier New" pitchFamily="49" charset="0"/>
              <a:cs typeface="Courier New" pitchFamily="49" charset="0"/>
            </a:endParaRP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char message[10];</a:t>
            </a:r>
          </a:p>
          <a:p>
            <a:pPr marL="457200" lvl="1" indent="0">
              <a:buNone/>
            </a:pPr>
            <a:r>
              <a:rPr lang="en-CA" sz="2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hello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message[4]?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</a:p>
          <a:p>
            <a:pPr marL="457200" lvl="1" indent="0">
              <a:buNone/>
            </a:pP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("%s", message)?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457200" lvl="1" indent="0">
              <a:buNone/>
            </a:pP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 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O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);   ?</a:t>
            </a:r>
          </a:p>
          <a:p>
            <a:pPr lvl="1"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message[4]?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  <a:endParaRPr lang="en-CA" sz="1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("%s", message)?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731FE5-4BE2-414B-94DE-57F43B95DE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16" name="Group 43"/>
          <p:cNvGraphicFramePr>
            <a:graphicFrameLocks/>
          </p:cNvGraphicFramePr>
          <p:nvPr/>
        </p:nvGraphicFramePr>
        <p:xfrm>
          <a:off x="3946873" y="1716692"/>
          <a:ext cx="5092700" cy="457200"/>
        </p:xfrm>
        <a:graphic>
          <a:graphicData uri="http://schemas.openxmlformats.org/drawingml/2006/table">
            <a:tbl>
              <a:tblPr/>
              <a:tblGrid>
                <a:gridCol w="509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3329702841"/>
                    </a:ext>
                  </a:extLst>
                </a:gridCol>
              </a:tblGrid>
              <a:tr h="144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Group 43"/>
          <p:cNvGraphicFramePr>
            <a:graphicFrameLocks/>
          </p:cNvGraphicFramePr>
          <p:nvPr/>
        </p:nvGraphicFramePr>
        <p:xfrm>
          <a:off x="845367" y="3237074"/>
          <a:ext cx="5359690" cy="457200"/>
        </p:xfrm>
        <a:graphic>
          <a:graphicData uri="http://schemas.openxmlformats.org/drawingml/2006/table">
            <a:tbl>
              <a:tblPr/>
              <a:tblGrid>
                <a:gridCol w="53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3871587171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43"/>
          <p:cNvGraphicFramePr>
            <a:graphicFrameLocks/>
          </p:cNvGraphicFramePr>
          <p:nvPr/>
        </p:nvGraphicFramePr>
        <p:xfrm>
          <a:off x="765994" y="5329514"/>
          <a:ext cx="5321590" cy="457200"/>
        </p:xfrm>
        <a:graphic>
          <a:graphicData uri="http://schemas.openxmlformats.org/drawingml/2006/table">
            <a:tbl>
              <a:tblPr/>
              <a:tblGrid>
                <a:gridCol w="532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11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880121325"/>
                    </a:ext>
                  </a:extLst>
                </a:gridCol>
              </a:tblGrid>
              <a:tr h="220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Freeform 21"/>
          <p:cNvSpPr/>
          <p:nvPr/>
        </p:nvSpPr>
        <p:spPr>
          <a:xfrm rot="165524">
            <a:off x="2222697" y="2511047"/>
            <a:ext cx="1828800" cy="158840"/>
          </a:xfrm>
          <a:custGeom>
            <a:avLst/>
            <a:gdLst>
              <a:gd name="connsiteX0" fmla="*/ 2855741 w 2855741"/>
              <a:gd name="connsiteY0" fmla="*/ 0 h 314178"/>
              <a:gd name="connsiteX1" fmla="*/ 1378634 w 2855741"/>
              <a:gd name="connsiteY1" fmla="*/ 295421 h 314178"/>
              <a:gd name="connsiteX2" fmla="*/ 0 w 2855741"/>
              <a:gd name="connsiteY2" fmla="*/ 112541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5741" h="314178">
                <a:moveTo>
                  <a:pt x="2855741" y="0"/>
                </a:moveTo>
                <a:cubicBezTo>
                  <a:pt x="2355166" y="138332"/>
                  <a:pt x="1854591" y="276664"/>
                  <a:pt x="1378634" y="295421"/>
                </a:cubicBezTo>
                <a:cubicBezTo>
                  <a:pt x="902677" y="314178"/>
                  <a:pt x="0" y="112541"/>
                  <a:pt x="0" y="112541"/>
                </a:cubicBezTo>
              </a:path>
            </a:pathLst>
          </a:cu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741" y="2809117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0       1       2       3        4        5       6      7        8        9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1497" y="1369011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0       1       2       3       4       5       6      7       8       9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367" y="5009128"/>
            <a:ext cx="552729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0       1         2       3        4        5       6      7        8        9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BDC1FE-AD12-4B91-9283-7AFFE0993290}"/>
              </a:ext>
            </a:extLst>
          </p:cNvPr>
          <p:cNvCxnSpPr/>
          <p:nvPr/>
        </p:nvCxnSpPr>
        <p:spPr>
          <a:xfrm>
            <a:off x="130931" y="1219174"/>
            <a:ext cx="8908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7927B9-2351-471B-9D2F-E18C49EDEE66}"/>
              </a:ext>
            </a:extLst>
          </p:cNvPr>
          <p:cNvCxnSpPr>
            <a:cxnSpLocks/>
          </p:cNvCxnSpPr>
          <p:nvPr/>
        </p:nvCxnSpPr>
        <p:spPr>
          <a:xfrm>
            <a:off x="262698" y="4544475"/>
            <a:ext cx="7067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0369BA2-8C74-4503-9F25-C4469C6194B6}"/>
              </a:ext>
            </a:extLst>
          </p:cNvPr>
          <p:cNvSpPr/>
          <p:nvPr/>
        </p:nvSpPr>
        <p:spPr>
          <a:xfrm>
            <a:off x="2923674" y="5924943"/>
            <a:ext cx="276726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AB68EF-742C-4753-A8D4-60953B0CAB7E}"/>
              </a:ext>
            </a:extLst>
          </p:cNvPr>
          <p:cNvSpPr/>
          <p:nvPr/>
        </p:nvSpPr>
        <p:spPr>
          <a:xfrm>
            <a:off x="5584650" y="5889973"/>
            <a:ext cx="276726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D29030-DBFF-4998-82A3-C7E1E2058844}"/>
              </a:ext>
            </a:extLst>
          </p:cNvPr>
          <p:cNvSpPr/>
          <p:nvPr/>
        </p:nvSpPr>
        <p:spPr>
          <a:xfrm>
            <a:off x="7736305" y="5902946"/>
            <a:ext cx="387277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707486-6896-487B-94CF-5BEA49314711}"/>
              </a:ext>
            </a:extLst>
          </p:cNvPr>
          <p:cNvSpPr/>
          <p:nvPr/>
        </p:nvSpPr>
        <p:spPr>
          <a:xfrm>
            <a:off x="3870418" y="6234039"/>
            <a:ext cx="457199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12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3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175895"/>
            <a:ext cx="8229600" cy="781050"/>
          </a:xfrm>
        </p:spPr>
        <p:txBody>
          <a:bodyPr>
            <a:normAutofit/>
          </a:bodyPr>
          <a:lstStyle/>
          <a:p>
            <a:r>
              <a:rPr lang="en-CA" sz="2800" dirty="0"/>
              <a:t>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62698" y="279731"/>
            <a:ext cx="9364337" cy="65223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8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CA" sz="2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dirty="0"/>
              <a:t>Compensate for the fact that cannot use = to copy strings</a:t>
            </a:r>
          </a:p>
          <a:p>
            <a:pPr marL="0" indent="0">
              <a:buNone/>
            </a:pPr>
            <a:r>
              <a:rPr lang="en-CA" sz="2800" dirty="0"/>
              <a:t>               </a:t>
            </a:r>
            <a:r>
              <a:rPr lang="en-CA" dirty="0"/>
              <a:t>To get from another string (literal) 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string.h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  </a:t>
            </a:r>
          </a:p>
          <a:p>
            <a:pPr marL="0" indent="0">
              <a:buNone/>
            </a:pPr>
            <a:endParaRPr lang="en-CA" sz="2800" b="1" dirty="0">
              <a:solidFill>
                <a:srgbClr val="114FFB"/>
              </a:solidFill>
              <a:latin typeface="Courier New" pitchFamily="49" charset="0"/>
              <a:cs typeface="Courier New" pitchFamily="49" charset="0"/>
            </a:endParaRP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char message[10];</a:t>
            </a:r>
          </a:p>
          <a:p>
            <a:pPr marL="457200" lvl="1" indent="0">
              <a:buNone/>
            </a:pPr>
            <a:r>
              <a:rPr lang="en-CA" sz="2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hello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message[4]?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</a:p>
          <a:p>
            <a:pPr marL="457200" lvl="1" indent="0">
              <a:buNone/>
            </a:pP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("%s", message)?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457200" lvl="1" indent="0">
              <a:buNone/>
            </a:pP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 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O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",3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);   ?</a:t>
            </a:r>
          </a:p>
          <a:p>
            <a:pPr lvl="1"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message[4]?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  <a:endParaRPr lang="en-CA" sz="1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("%s", message)?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731FE5-4BE2-414B-94DE-57F43B95DE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16" name="Group 43"/>
          <p:cNvGraphicFramePr>
            <a:graphicFrameLocks/>
          </p:cNvGraphicFramePr>
          <p:nvPr/>
        </p:nvGraphicFramePr>
        <p:xfrm>
          <a:off x="3946873" y="1716692"/>
          <a:ext cx="5092700" cy="457200"/>
        </p:xfrm>
        <a:graphic>
          <a:graphicData uri="http://schemas.openxmlformats.org/drawingml/2006/table">
            <a:tbl>
              <a:tblPr/>
              <a:tblGrid>
                <a:gridCol w="509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3329702841"/>
                    </a:ext>
                  </a:extLst>
                </a:gridCol>
              </a:tblGrid>
              <a:tr h="144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Group 43"/>
          <p:cNvGraphicFramePr>
            <a:graphicFrameLocks/>
          </p:cNvGraphicFramePr>
          <p:nvPr/>
        </p:nvGraphicFramePr>
        <p:xfrm>
          <a:off x="845367" y="3237074"/>
          <a:ext cx="5359690" cy="457200"/>
        </p:xfrm>
        <a:graphic>
          <a:graphicData uri="http://schemas.openxmlformats.org/drawingml/2006/table">
            <a:tbl>
              <a:tblPr/>
              <a:tblGrid>
                <a:gridCol w="53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3871587171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43"/>
          <p:cNvGraphicFramePr>
            <a:graphicFrameLocks/>
          </p:cNvGraphicFramePr>
          <p:nvPr/>
        </p:nvGraphicFramePr>
        <p:xfrm>
          <a:off x="765994" y="5329514"/>
          <a:ext cx="5321590" cy="457200"/>
        </p:xfrm>
        <a:graphic>
          <a:graphicData uri="http://schemas.openxmlformats.org/drawingml/2006/table">
            <a:tbl>
              <a:tblPr/>
              <a:tblGrid>
                <a:gridCol w="532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11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880121325"/>
                    </a:ext>
                  </a:extLst>
                </a:gridCol>
              </a:tblGrid>
              <a:tr h="220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Freeform 21"/>
          <p:cNvSpPr/>
          <p:nvPr/>
        </p:nvSpPr>
        <p:spPr>
          <a:xfrm rot="165524">
            <a:off x="2222697" y="2511047"/>
            <a:ext cx="1828800" cy="158840"/>
          </a:xfrm>
          <a:custGeom>
            <a:avLst/>
            <a:gdLst>
              <a:gd name="connsiteX0" fmla="*/ 2855741 w 2855741"/>
              <a:gd name="connsiteY0" fmla="*/ 0 h 314178"/>
              <a:gd name="connsiteX1" fmla="*/ 1378634 w 2855741"/>
              <a:gd name="connsiteY1" fmla="*/ 295421 h 314178"/>
              <a:gd name="connsiteX2" fmla="*/ 0 w 2855741"/>
              <a:gd name="connsiteY2" fmla="*/ 112541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5741" h="314178">
                <a:moveTo>
                  <a:pt x="2855741" y="0"/>
                </a:moveTo>
                <a:cubicBezTo>
                  <a:pt x="2355166" y="138332"/>
                  <a:pt x="1854591" y="276664"/>
                  <a:pt x="1378634" y="295421"/>
                </a:cubicBezTo>
                <a:cubicBezTo>
                  <a:pt x="902677" y="314178"/>
                  <a:pt x="0" y="112541"/>
                  <a:pt x="0" y="112541"/>
                </a:cubicBezTo>
              </a:path>
            </a:pathLst>
          </a:cu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741" y="2809117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0       1       2       3        4        5       6      7        8        9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1497" y="1369011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0       1       2       3       4       5       6      7       8       9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367" y="5009128"/>
            <a:ext cx="552729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0       1         2       3        4        5       6      7        8        9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796EF8-9466-42B5-B2C2-B44B0CBCB117}"/>
              </a:ext>
            </a:extLst>
          </p:cNvPr>
          <p:cNvSpPr/>
          <p:nvPr/>
        </p:nvSpPr>
        <p:spPr>
          <a:xfrm>
            <a:off x="457200" y="4948601"/>
            <a:ext cx="7920806" cy="16296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BDC1FE-AD12-4B91-9283-7AFFE0993290}"/>
              </a:ext>
            </a:extLst>
          </p:cNvPr>
          <p:cNvCxnSpPr/>
          <p:nvPr/>
        </p:nvCxnSpPr>
        <p:spPr>
          <a:xfrm>
            <a:off x="130931" y="1219174"/>
            <a:ext cx="8908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7927B9-2351-471B-9D2F-E18C49EDEE66}"/>
              </a:ext>
            </a:extLst>
          </p:cNvPr>
          <p:cNvCxnSpPr>
            <a:cxnSpLocks/>
          </p:cNvCxnSpPr>
          <p:nvPr/>
        </p:nvCxnSpPr>
        <p:spPr>
          <a:xfrm>
            <a:off x="262698" y="4544475"/>
            <a:ext cx="7067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59792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AD30D1-3D04-472D-830B-EFED45E2F06C}"/>
              </a:ext>
            </a:extLst>
          </p:cNvPr>
          <p:cNvSpPr/>
          <p:nvPr/>
        </p:nvSpPr>
        <p:spPr>
          <a:xfrm>
            <a:off x="7103165" y="5924943"/>
            <a:ext cx="2040835" cy="877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175895"/>
            <a:ext cx="8229600" cy="781050"/>
          </a:xfrm>
        </p:spPr>
        <p:txBody>
          <a:bodyPr>
            <a:normAutofit/>
          </a:bodyPr>
          <a:lstStyle/>
          <a:p>
            <a:r>
              <a:rPr lang="en-CA" sz="2800" dirty="0"/>
              <a:t>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62698" y="279731"/>
            <a:ext cx="9364337" cy="65223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8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CA" sz="2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dirty="0"/>
              <a:t>Compensate for the fact that cannot use = to copy strings</a:t>
            </a:r>
          </a:p>
          <a:p>
            <a:pPr marL="0" indent="0">
              <a:buNone/>
            </a:pPr>
            <a:r>
              <a:rPr lang="en-CA" sz="2800" dirty="0"/>
              <a:t>               </a:t>
            </a:r>
            <a:r>
              <a:rPr lang="en-CA" dirty="0"/>
              <a:t>To get from another string (literal) 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string.h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  </a:t>
            </a:r>
          </a:p>
          <a:p>
            <a:pPr marL="0" indent="0">
              <a:buNone/>
            </a:pPr>
            <a:endParaRPr lang="en-CA" sz="2800" b="1" dirty="0">
              <a:solidFill>
                <a:srgbClr val="114FFB"/>
              </a:solidFill>
              <a:latin typeface="Courier New" pitchFamily="49" charset="0"/>
              <a:cs typeface="Courier New" pitchFamily="49" charset="0"/>
            </a:endParaRP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char message[10];</a:t>
            </a:r>
          </a:p>
          <a:p>
            <a:pPr marL="457200" lvl="1" indent="0">
              <a:buNone/>
            </a:pPr>
            <a:r>
              <a:rPr lang="en-CA" sz="2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hello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message[4]?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</a:p>
          <a:p>
            <a:pPr marL="457200" lvl="1" indent="0">
              <a:buNone/>
            </a:pP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("%s", message)?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457200" lvl="1" indent="0">
              <a:buNone/>
            </a:pP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 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O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",3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);   ?</a:t>
            </a:r>
          </a:p>
          <a:p>
            <a:pPr lvl="1"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message[4]?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  <a:endParaRPr lang="en-CA" sz="1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("%s", message)?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731FE5-4BE2-414B-94DE-57F43B95DE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16" name="Group 43"/>
          <p:cNvGraphicFramePr>
            <a:graphicFrameLocks/>
          </p:cNvGraphicFramePr>
          <p:nvPr/>
        </p:nvGraphicFramePr>
        <p:xfrm>
          <a:off x="3946873" y="1716692"/>
          <a:ext cx="5092700" cy="457200"/>
        </p:xfrm>
        <a:graphic>
          <a:graphicData uri="http://schemas.openxmlformats.org/drawingml/2006/table">
            <a:tbl>
              <a:tblPr/>
              <a:tblGrid>
                <a:gridCol w="509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3329702841"/>
                    </a:ext>
                  </a:extLst>
                </a:gridCol>
              </a:tblGrid>
              <a:tr h="144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Group 43"/>
          <p:cNvGraphicFramePr>
            <a:graphicFrameLocks/>
          </p:cNvGraphicFramePr>
          <p:nvPr/>
        </p:nvGraphicFramePr>
        <p:xfrm>
          <a:off x="845367" y="3237074"/>
          <a:ext cx="5359690" cy="457200"/>
        </p:xfrm>
        <a:graphic>
          <a:graphicData uri="http://schemas.openxmlformats.org/drawingml/2006/table">
            <a:tbl>
              <a:tblPr/>
              <a:tblGrid>
                <a:gridCol w="53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3871587171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43"/>
          <p:cNvGraphicFramePr>
            <a:graphicFrameLocks/>
          </p:cNvGraphicFramePr>
          <p:nvPr/>
        </p:nvGraphicFramePr>
        <p:xfrm>
          <a:off x="765994" y="5329514"/>
          <a:ext cx="5321590" cy="457200"/>
        </p:xfrm>
        <a:graphic>
          <a:graphicData uri="http://schemas.openxmlformats.org/drawingml/2006/table">
            <a:tbl>
              <a:tblPr/>
              <a:tblGrid>
                <a:gridCol w="532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11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880121325"/>
                    </a:ext>
                  </a:extLst>
                </a:gridCol>
              </a:tblGrid>
              <a:tr h="220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Freeform 21"/>
          <p:cNvSpPr/>
          <p:nvPr/>
        </p:nvSpPr>
        <p:spPr>
          <a:xfrm rot="165524">
            <a:off x="2222697" y="2511047"/>
            <a:ext cx="1828800" cy="158840"/>
          </a:xfrm>
          <a:custGeom>
            <a:avLst/>
            <a:gdLst>
              <a:gd name="connsiteX0" fmla="*/ 2855741 w 2855741"/>
              <a:gd name="connsiteY0" fmla="*/ 0 h 314178"/>
              <a:gd name="connsiteX1" fmla="*/ 1378634 w 2855741"/>
              <a:gd name="connsiteY1" fmla="*/ 295421 h 314178"/>
              <a:gd name="connsiteX2" fmla="*/ 0 w 2855741"/>
              <a:gd name="connsiteY2" fmla="*/ 112541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5741" h="314178">
                <a:moveTo>
                  <a:pt x="2855741" y="0"/>
                </a:moveTo>
                <a:cubicBezTo>
                  <a:pt x="2355166" y="138332"/>
                  <a:pt x="1854591" y="276664"/>
                  <a:pt x="1378634" y="295421"/>
                </a:cubicBezTo>
                <a:cubicBezTo>
                  <a:pt x="902677" y="314178"/>
                  <a:pt x="0" y="112541"/>
                  <a:pt x="0" y="112541"/>
                </a:cubicBezTo>
              </a:path>
            </a:pathLst>
          </a:cu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741" y="2809117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0       1       2       3        4        5       6      7        8        9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1497" y="1369011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0       1       2       3       4       5       6      7       8       9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367" y="5009128"/>
            <a:ext cx="552729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0       1         2       3        4        5       6      7        8        9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BDC1FE-AD12-4B91-9283-7AFFE0993290}"/>
              </a:ext>
            </a:extLst>
          </p:cNvPr>
          <p:cNvCxnSpPr/>
          <p:nvPr/>
        </p:nvCxnSpPr>
        <p:spPr>
          <a:xfrm>
            <a:off x="130931" y="1219174"/>
            <a:ext cx="8908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7927B9-2351-471B-9D2F-E18C49EDEE66}"/>
              </a:ext>
            </a:extLst>
          </p:cNvPr>
          <p:cNvCxnSpPr>
            <a:cxnSpLocks/>
          </p:cNvCxnSpPr>
          <p:nvPr/>
        </p:nvCxnSpPr>
        <p:spPr>
          <a:xfrm>
            <a:off x="262698" y="4544475"/>
            <a:ext cx="7067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0369BA2-8C74-4503-9F25-C4469C6194B6}"/>
              </a:ext>
            </a:extLst>
          </p:cNvPr>
          <p:cNvSpPr/>
          <p:nvPr/>
        </p:nvSpPr>
        <p:spPr>
          <a:xfrm>
            <a:off x="2923674" y="5924943"/>
            <a:ext cx="276726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AB68EF-742C-4753-A8D4-60953B0CAB7E}"/>
              </a:ext>
            </a:extLst>
          </p:cNvPr>
          <p:cNvSpPr/>
          <p:nvPr/>
        </p:nvSpPr>
        <p:spPr>
          <a:xfrm>
            <a:off x="5584650" y="5889973"/>
            <a:ext cx="276726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D29030-DBFF-4998-82A3-C7E1E2058844}"/>
              </a:ext>
            </a:extLst>
          </p:cNvPr>
          <p:cNvSpPr/>
          <p:nvPr/>
        </p:nvSpPr>
        <p:spPr>
          <a:xfrm>
            <a:off x="7736305" y="5902946"/>
            <a:ext cx="387277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707486-6896-487B-94CF-5BEA49314711}"/>
              </a:ext>
            </a:extLst>
          </p:cNvPr>
          <p:cNvSpPr/>
          <p:nvPr/>
        </p:nvSpPr>
        <p:spPr>
          <a:xfrm>
            <a:off x="3870418" y="6234039"/>
            <a:ext cx="457199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96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3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175895"/>
            <a:ext cx="8229600" cy="781050"/>
          </a:xfrm>
        </p:spPr>
        <p:txBody>
          <a:bodyPr>
            <a:normAutofit/>
          </a:bodyPr>
          <a:lstStyle/>
          <a:p>
            <a:r>
              <a:rPr lang="en-CA" sz="2800" dirty="0"/>
              <a:t>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62698" y="279731"/>
            <a:ext cx="9364337" cy="65223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8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CA" sz="2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dirty="0"/>
              <a:t>Compensate for the fact that cannot use = to copy strings</a:t>
            </a:r>
          </a:p>
          <a:p>
            <a:pPr marL="0" indent="0">
              <a:buNone/>
            </a:pPr>
            <a:r>
              <a:rPr lang="en-CA" sz="2800" dirty="0"/>
              <a:t>               </a:t>
            </a:r>
            <a:r>
              <a:rPr lang="en-CA" dirty="0"/>
              <a:t>To get from another string (literal) 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string.h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  </a:t>
            </a:r>
          </a:p>
          <a:p>
            <a:pPr marL="0" indent="0">
              <a:buNone/>
            </a:pPr>
            <a:endParaRPr lang="en-CA" sz="2800" b="1" dirty="0">
              <a:solidFill>
                <a:srgbClr val="114FFB"/>
              </a:solidFill>
              <a:latin typeface="Courier New" pitchFamily="49" charset="0"/>
              <a:cs typeface="Courier New" pitchFamily="49" charset="0"/>
            </a:endParaRP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char message[10];</a:t>
            </a:r>
          </a:p>
          <a:p>
            <a:pPr marL="457200" lvl="1" indent="0">
              <a:buNone/>
            </a:pPr>
            <a:r>
              <a:rPr lang="en-CA" sz="2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hello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message[4]?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</a:p>
          <a:p>
            <a:pPr marL="457200" lvl="1" indent="0">
              <a:buNone/>
            </a:pP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("%s", message)?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457200" lvl="1" indent="0">
              <a:buNone/>
            </a:pP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 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O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",2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);   ?</a:t>
            </a:r>
          </a:p>
          <a:p>
            <a:pPr lvl="1"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message[4]?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  <a:endParaRPr lang="en-CA" sz="1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("%s", message)?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731FE5-4BE2-414B-94DE-57F43B95DE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16" name="Group 43"/>
          <p:cNvGraphicFramePr>
            <a:graphicFrameLocks/>
          </p:cNvGraphicFramePr>
          <p:nvPr/>
        </p:nvGraphicFramePr>
        <p:xfrm>
          <a:off x="3946873" y="1716692"/>
          <a:ext cx="5092700" cy="457200"/>
        </p:xfrm>
        <a:graphic>
          <a:graphicData uri="http://schemas.openxmlformats.org/drawingml/2006/table">
            <a:tbl>
              <a:tblPr/>
              <a:tblGrid>
                <a:gridCol w="509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3329702841"/>
                    </a:ext>
                  </a:extLst>
                </a:gridCol>
              </a:tblGrid>
              <a:tr h="144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Group 43"/>
          <p:cNvGraphicFramePr>
            <a:graphicFrameLocks/>
          </p:cNvGraphicFramePr>
          <p:nvPr/>
        </p:nvGraphicFramePr>
        <p:xfrm>
          <a:off x="845367" y="3237074"/>
          <a:ext cx="5359690" cy="457200"/>
        </p:xfrm>
        <a:graphic>
          <a:graphicData uri="http://schemas.openxmlformats.org/drawingml/2006/table">
            <a:tbl>
              <a:tblPr/>
              <a:tblGrid>
                <a:gridCol w="53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3871587171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43"/>
          <p:cNvGraphicFramePr>
            <a:graphicFrameLocks/>
          </p:cNvGraphicFramePr>
          <p:nvPr/>
        </p:nvGraphicFramePr>
        <p:xfrm>
          <a:off x="765994" y="5329514"/>
          <a:ext cx="5321590" cy="457200"/>
        </p:xfrm>
        <a:graphic>
          <a:graphicData uri="http://schemas.openxmlformats.org/drawingml/2006/table">
            <a:tbl>
              <a:tblPr/>
              <a:tblGrid>
                <a:gridCol w="532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11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880121325"/>
                    </a:ext>
                  </a:extLst>
                </a:gridCol>
              </a:tblGrid>
              <a:tr h="220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Freeform 21"/>
          <p:cNvSpPr/>
          <p:nvPr/>
        </p:nvSpPr>
        <p:spPr>
          <a:xfrm rot="165524">
            <a:off x="2222697" y="2511047"/>
            <a:ext cx="1828800" cy="158840"/>
          </a:xfrm>
          <a:custGeom>
            <a:avLst/>
            <a:gdLst>
              <a:gd name="connsiteX0" fmla="*/ 2855741 w 2855741"/>
              <a:gd name="connsiteY0" fmla="*/ 0 h 314178"/>
              <a:gd name="connsiteX1" fmla="*/ 1378634 w 2855741"/>
              <a:gd name="connsiteY1" fmla="*/ 295421 h 314178"/>
              <a:gd name="connsiteX2" fmla="*/ 0 w 2855741"/>
              <a:gd name="connsiteY2" fmla="*/ 112541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5741" h="314178">
                <a:moveTo>
                  <a:pt x="2855741" y="0"/>
                </a:moveTo>
                <a:cubicBezTo>
                  <a:pt x="2355166" y="138332"/>
                  <a:pt x="1854591" y="276664"/>
                  <a:pt x="1378634" y="295421"/>
                </a:cubicBezTo>
                <a:cubicBezTo>
                  <a:pt x="902677" y="314178"/>
                  <a:pt x="0" y="112541"/>
                  <a:pt x="0" y="112541"/>
                </a:cubicBezTo>
              </a:path>
            </a:pathLst>
          </a:cu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741" y="2809117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0       1       2       3        4        5       6      7        8        9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1497" y="1369011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0       1       2       3       4       5       6      7       8       9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367" y="5009128"/>
            <a:ext cx="552729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0       1         2       3        4        5       6      7        8        9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796EF8-9466-42B5-B2C2-B44B0CBCB117}"/>
              </a:ext>
            </a:extLst>
          </p:cNvPr>
          <p:cNvSpPr/>
          <p:nvPr/>
        </p:nvSpPr>
        <p:spPr>
          <a:xfrm>
            <a:off x="457200" y="4948601"/>
            <a:ext cx="7920806" cy="16296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BDC1FE-AD12-4B91-9283-7AFFE0993290}"/>
              </a:ext>
            </a:extLst>
          </p:cNvPr>
          <p:cNvCxnSpPr/>
          <p:nvPr/>
        </p:nvCxnSpPr>
        <p:spPr>
          <a:xfrm>
            <a:off x="130931" y="1219174"/>
            <a:ext cx="8908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7927B9-2351-471B-9D2F-E18C49EDEE66}"/>
              </a:ext>
            </a:extLst>
          </p:cNvPr>
          <p:cNvCxnSpPr>
            <a:cxnSpLocks/>
          </p:cNvCxnSpPr>
          <p:nvPr/>
        </p:nvCxnSpPr>
        <p:spPr>
          <a:xfrm>
            <a:off x="262698" y="4544475"/>
            <a:ext cx="7067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46020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AD30D1-3D04-472D-830B-EFED45E2F06C}"/>
              </a:ext>
            </a:extLst>
          </p:cNvPr>
          <p:cNvSpPr/>
          <p:nvPr/>
        </p:nvSpPr>
        <p:spPr>
          <a:xfrm>
            <a:off x="7103165" y="5924943"/>
            <a:ext cx="2040835" cy="877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175895"/>
            <a:ext cx="8229600" cy="781050"/>
          </a:xfrm>
        </p:spPr>
        <p:txBody>
          <a:bodyPr>
            <a:normAutofit/>
          </a:bodyPr>
          <a:lstStyle/>
          <a:p>
            <a:r>
              <a:rPr lang="en-CA" sz="2800" dirty="0"/>
              <a:t>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62698" y="279731"/>
            <a:ext cx="9364337" cy="65223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8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CA" sz="2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dirty="0"/>
              <a:t>Compensate for the fact that cannot use = to copy strings</a:t>
            </a:r>
          </a:p>
          <a:p>
            <a:pPr marL="0" indent="0">
              <a:buNone/>
            </a:pPr>
            <a:r>
              <a:rPr lang="en-CA" sz="2800" dirty="0"/>
              <a:t>               </a:t>
            </a:r>
            <a:r>
              <a:rPr lang="en-CA" dirty="0"/>
              <a:t>To get from another string (literal) 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string.h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  </a:t>
            </a:r>
          </a:p>
          <a:p>
            <a:pPr marL="0" indent="0">
              <a:buNone/>
            </a:pPr>
            <a:endParaRPr lang="en-CA" sz="2800" b="1" dirty="0">
              <a:solidFill>
                <a:srgbClr val="114FFB"/>
              </a:solidFill>
              <a:latin typeface="Courier New" pitchFamily="49" charset="0"/>
              <a:cs typeface="Courier New" pitchFamily="49" charset="0"/>
            </a:endParaRP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char message[10];</a:t>
            </a:r>
          </a:p>
          <a:p>
            <a:pPr marL="457200" lvl="1" indent="0">
              <a:buNone/>
            </a:pPr>
            <a:r>
              <a:rPr lang="en-CA" sz="2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hello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message[4]?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</a:p>
          <a:p>
            <a:pPr marL="457200" lvl="1" indent="0">
              <a:buNone/>
            </a:pP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("%s", message)?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457200" lvl="1" indent="0">
              <a:buNone/>
            </a:pP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 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O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",2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);   ?</a:t>
            </a:r>
          </a:p>
          <a:p>
            <a:pPr lvl="1"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5 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message[4]?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  <a:endParaRPr lang="en-CA" sz="1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("%s", message)?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OKllo</a:t>
            </a:r>
            <a:endParaRPr lang="en-CA" sz="19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731FE5-4BE2-414B-94DE-57F43B95DE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16" name="Group 43"/>
          <p:cNvGraphicFramePr>
            <a:graphicFrameLocks/>
          </p:cNvGraphicFramePr>
          <p:nvPr/>
        </p:nvGraphicFramePr>
        <p:xfrm>
          <a:off x="3946873" y="1716692"/>
          <a:ext cx="5092700" cy="457200"/>
        </p:xfrm>
        <a:graphic>
          <a:graphicData uri="http://schemas.openxmlformats.org/drawingml/2006/table">
            <a:tbl>
              <a:tblPr/>
              <a:tblGrid>
                <a:gridCol w="509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3329702841"/>
                    </a:ext>
                  </a:extLst>
                </a:gridCol>
              </a:tblGrid>
              <a:tr h="144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Group 43"/>
          <p:cNvGraphicFramePr>
            <a:graphicFrameLocks/>
          </p:cNvGraphicFramePr>
          <p:nvPr/>
        </p:nvGraphicFramePr>
        <p:xfrm>
          <a:off x="845367" y="3237074"/>
          <a:ext cx="5359690" cy="457200"/>
        </p:xfrm>
        <a:graphic>
          <a:graphicData uri="http://schemas.openxmlformats.org/drawingml/2006/table">
            <a:tbl>
              <a:tblPr/>
              <a:tblGrid>
                <a:gridCol w="53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3871587171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48973"/>
              </p:ext>
            </p:extLst>
          </p:nvPr>
        </p:nvGraphicFramePr>
        <p:xfrm>
          <a:off x="765994" y="5329514"/>
          <a:ext cx="5321590" cy="457200"/>
        </p:xfrm>
        <a:graphic>
          <a:graphicData uri="http://schemas.openxmlformats.org/drawingml/2006/table">
            <a:tbl>
              <a:tblPr/>
              <a:tblGrid>
                <a:gridCol w="532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11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880121325"/>
                    </a:ext>
                  </a:extLst>
                </a:gridCol>
              </a:tblGrid>
              <a:tr h="220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Freeform 21"/>
          <p:cNvSpPr/>
          <p:nvPr/>
        </p:nvSpPr>
        <p:spPr>
          <a:xfrm rot="165524">
            <a:off x="2222697" y="2511047"/>
            <a:ext cx="1828800" cy="158840"/>
          </a:xfrm>
          <a:custGeom>
            <a:avLst/>
            <a:gdLst>
              <a:gd name="connsiteX0" fmla="*/ 2855741 w 2855741"/>
              <a:gd name="connsiteY0" fmla="*/ 0 h 314178"/>
              <a:gd name="connsiteX1" fmla="*/ 1378634 w 2855741"/>
              <a:gd name="connsiteY1" fmla="*/ 295421 h 314178"/>
              <a:gd name="connsiteX2" fmla="*/ 0 w 2855741"/>
              <a:gd name="connsiteY2" fmla="*/ 112541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5741" h="314178">
                <a:moveTo>
                  <a:pt x="2855741" y="0"/>
                </a:moveTo>
                <a:cubicBezTo>
                  <a:pt x="2355166" y="138332"/>
                  <a:pt x="1854591" y="276664"/>
                  <a:pt x="1378634" y="295421"/>
                </a:cubicBezTo>
                <a:cubicBezTo>
                  <a:pt x="902677" y="314178"/>
                  <a:pt x="0" y="112541"/>
                  <a:pt x="0" y="112541"/>
                </a:cubicBezTo>
              </a:path>
            </a:pathLst>
          </a:cu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741" y="2809117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0       1       2       3        4        5       6      7        8        9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1497" y="1369011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0       1       2       3       4       5       6      7       8       9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367" y="5009128"/>
            <a:ext cx="552729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0       1         2       3        4        5       6      7        8        9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BDC1FE-AD12-4B91-9283-7AFFE0993290}"/>
              </a:ext>
            </a:extLst>
          </p:cNvPr>
          <p:cNvCxnSpPr/>
          <p:nvPr/>
        </p:nvCxnSpPr>
        <p:spPr>
          <a:xfrm>
            <a:off x="130931" y="1219174"/>
            <a:ext cx="8908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7927B9-2351-471B-9D2F-E18C49EDEE66}"/>
              </a:ext>
            </a:extLst>
          </p:cNvPr>
          <p:cNvCxnSpPr>
            <a:cxnSpLocks/>
          </p:cNvCxnSpPr>
          <p:nvPr/>
        </p:nvCxnSpPr>
        <p:spPr>
          <a:xfrm>
            <a:off x="262698" y="4544475"/>
            <a:ext cx="7067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0369BA2-8C74-4503-9F25-C4469C6194B6}"/>
              </a:ext>
            </a:extLst>
          </p:cNvPr>
          <p:cNvSpPr/>
          <p:nvPr/>
        </p:nvSpPr>
        <p:spPr>
          <a:xfrm>
            <a:off x="2951273" y="5953392"/>
            <a:ext cx="276726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AB68EF-742C-4753-A8D4-60953B0CAB7E}"/>
              </a:ext>
            </a:extLst>
          </p:cNvPr>
          <p:cNvSpPr/>
          <p:nvPr/>
        </p:nvSpPr>
        <p:spPr>
          <a:xfrm>
            <a:off x="5551376" y="5953392"/>
            <a:ext cx="276726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D29030-DBFF-4998-82A3-C7E1E2058844}"/>
              </a:ext>
            </a:extLst>
          </p:cNvPr>
          <p:cNvSpPr/>
          <p:nvPr/>
        </p:nvSpPr>
        <p:spPr>
          <a:xfrm>
            <a:off x="7736305" y="5902946"/>
            <a:ext cx="387277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707486-6896-487B-94CF-5BEA49314711}"/>
              </a:ext>
            </a:extLst>
          </p:cNvPr>
          <p:cNvSpPr/>
          <p:nvPr/>
        </p:nvSpPr>
        <p:spPr>
          <a:xfrm>
            <a:off x="3822897" y="6270854"/>
            <a:ext cx="749103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9A0257-BE45-47F0-A1D4-5FCF861D45AF}"/>
              </a:ext>
            </a:extLst>
          </p:cNvPr>
          <p:cNvSpPr txBox="1"/>
          <p:nvPr/>
        </p:nvSpPr>
        <p:spPr>
          <a:xfrm>
            <a:off x="7103165" y="5410997"/>
            <a:ext cx="231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No \0 added</a:t>
            </a:r>
            <a:endParaRPr lang="en-CA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5A8B26C-EF3F-4F86-AACA-9CB69E293E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61" y="4637796"/>
            <a:ext cx="765358" cy="6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2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3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AD30D1-3D04-472D-830B-EFED45E2F06C}"/>
              </a:ext>
            </a:extLst>
          </p:cNvPr>
          <p:cNvSpPr/>
          <p:nvPr/>
        </p:nvSpPr>
        <p:spPr>
          <a:xfrm>
            <a:off x="7103165" y="5924943"/>
            <a:ext cx="2040835" cy="877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175895"/>
            <a:ext cx="8229600" cy="781050"/>
          </a:xfrm>
        </p:spPr>
        <p:txBody>
          <a:bodyPr>
            <a:normAutofit/>
          </a:bodyPr>
          <a:lstStyle/>
          <a:p>
            <a:r>
              <a:rPr lang="en-CA" sz="2800" dirty="0"/>
              <a:t>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62698" y="279731"/>
            <a:ext cx="9364337" cy="65223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8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CA" sz="2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dirty="0"/>
              <a:t>Compensate for the fact that cannot use = to copy strings</a:t>
            </a:r>
          </a:p>
          <a:p>
            <a:pPr marL="0" indent="0">
              <a:buNone/>
            </a:pPr>
            <a:r>
              <a:rPr lang="en-CA" sz="2800" dirty="0"/>
              <a:t>               </a:t>
            </a:r>
            <a:r>
              <a:rPr lang="en-CA" dirty="0"/>
              <a:t>To get from another string (literal) 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string.h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  </a:t>
            </a:r>
          </a:p>
          <a:p>
            <a:pPr marL="0" indent="0">
              <a:buNone/>
            </a:pPr>
            <a:endParaRPr lang="en-CA" sz="2800" b="1" dirty="0">
              <a:solidFill>
                <a:srgbClr val="114FFB"/>
              </a:solidFill>
              <a:latin typeface="Courier New" pitchFamily="49" charset="0"/>
              <a:cs typeface="Courier New" pitchFamily="49" charset="0"/>
            </a:endParaRP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char message[10];</a:t>
            </a:r>
          </a:p>
          <a:p>
            <a:pPr marL="457200" lvl="1" indent="0">
              <a:buNone/>
            </a:pPr>
            <a:r>
              <a:rPr lang="en-CA" sz="2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hello"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, 3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 </a:t>
            </a:r>
            <a:endParaRPr lang="en-CA" sz="19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("%s", message)?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457200" lvl="1" indent="0">
              <a:buNone/>
            </a:pP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 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O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",1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);   ?</a:t>
            </a:r>
          </a:p>
          <a:p>
            <a:pPr lvl="1"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 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message[4]?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  <a:endParaRPr lang="en-CA" sz="1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("%s", message)?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731FE5-4BE2-414B-94DE-57F43B95DE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16" name="Group 43"/>
          <p:cNvGraphicFramePr>
            <a:graphicFrameLocks/>
          </p:cNvGraphicFramePr>
          <p:nvPr/>
        </p:nvGraphicFramePr>
        <p:xfrm>
          <a:off x="3946873" y="1716692"/>
          <a:ext cx="5092700" cy="457200"/>
        </p:xfrm>
        <a:graphic>
          <a:graphicData uri="http://schemas.openxmlformats.org/drawingml/2006/table">
            <a:tbl>
              <a:tblPr/>
              <a:tblGrid>
                <a:gridCol w="509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3329702841"/>
                    </a:ext>
                  </a:extLst>
                </a:gridCol>
              </a:tblGrid>
              <a:tr h="144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Group 43"/>
          <p:cNvGraphicFramePr>
            <a:graphicFrameLocks/>
          </p:cNvGraphicFramePr>
          <p:nvPr/>
        </p:nvGraphicFramePr>
        <p:xfrm>
          <a:off x="845367" y="3237074"/>
          <a:ext cx="5359690" cy="457200"/>
        </p:xfrm>
        <a:graphic>
          <a:graphicData uri="http://schemas.openxmlformats.org/drawingml/2006/table">
            <a:tbl>
              <a:tblPr/>
              <a:tblGrid>
                <a:gridCol w="53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4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3871587171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43"/>
          <p:cNvGraphicFramePr>
            <a:graphicFrameLocks/>
          </p:cNvGraphicFramePr>
          <p:nvPr/>
        </p:nvGraphicFramePr>
        <p:xfrm>
          <a:off x="765994" y="5329514"/>
          <a:ext cx="5321590" cy="457200"/>
        </p:xfrm>
        <a:graphic>
          <a:graphicData uri="http://schemas.openxmlformats.org/drawingml/2006/table">
            <a:tbl>
              <a:tblPr/>
              <a:tblGrid>
                <a:gridCol w="532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28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11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880121325"/>
                    </a:ext>
                  </a:extLst>
                </a:gridCol>
              </a:tblGrid>
              <a:tr h="220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Freeform 21"/>
          <p:cNvSpPr/>
          <p:nvPr/>
        </p:nvSpPr>
        <p:spPr>
          <a:xfrm rot="165524">
            <a:off x="2222697" y="2511047"/>
            <a:ext cx="1828800" cy="158840"/>
          </a:xfrm>
          <a:custGeom>
            <a:avLst/>
            <a:gdLst>
              <a:gd name="connsiteX0" fmla="*/ 2855741 w 2855741"/>
              <a:gd name="connsiteY0" fmla="*/ 0 h 314178"/>
              <a:gd name="connsiteX1" fmla="*/ 1378634 w 2855741"/>
              <a:gd name="connsiteY1" fmla="*/ 295421 h 314178"/>
              <a:gd name="connsiteX2" fmla="*/ 0 w 2855741"/>
              <a:gd name="connsiteY2" fmla="*/ 112541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5741" h="314178">
                <a:moveTo>
                  <a:pt x="2855741" y="0"/>
                </a:moveTo>
                <a:cubicBezTo>
                  <a:pt x="2355166" y="138332"/>
                  <a:pt x="1854591" y="276664"/>
                  <a:pt x="1378634" y="295421"/>
                </a:cubicBezTo>
                <a:cubicBezTo>
                  <a:pt x="902677" y="314178"/>
                  <a:pt x="0" y="112541"/>
                  <a:pt x="0" y="112541"/>
                </a:cubicBezTo>
              </a:path>
            </a:pathLst>
          </a:cu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741" y="2809117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0       1       2       3        4        5       6      7        8        9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1497" y="1369011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0       1       2       3       4       5       6      7       8       9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367" y="5009128"/>
            <a:ext cx="552729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0       1         2       3        4        5       6      7        8        9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BDC1FE-AD12-4B91-9283-7AFFE0993290}"/>
              </a:ext>
            </a:extLst>
          </p:cNvPr>
          <p:cNvCxnSpPr/>
          <p:nvPr/>
        </p:nvCxnSpPr>
        <p:spPr>
          <a:xfrm>
            <a:off x="130931" y="1219174"/>
            <a:ext cx="8908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7927B9-2351-471B-9D2F-E18C49EDEE66}"/>
              </a:ext>
            </a:extLst>
          </p:cNvPr>
          <p:cNvCxnSpPr>
            <a:cxnSpLocks/>
          </p:cNvCxnSpPr>
          <p:nvPr/>
        </p:nvCxnSpPr>
        <p:spPr>
          <a:xfrm>
            <a:off x="262698" y="4544475"/>
            <a:ext cx="7067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0369BA2-8C74-4503-9F25-C4469C6194B6}"/>
              </a:ext>
            </a:extLst>
          </p:cNvPr>
          <p:cNvSpPr/>
          <p:nvPr/>
        </p:nvSpPr>
        <p:spPr>
          <a:xfrm>
            <a:off x="2998734" y="5889973"/>
            <a:ext cx="276726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AB68EF-742C-4753-A8D4-60953B0CAB7E}"/>
              </a:ext>
            </a:extLst>
          </p:cNvPr>
          <p:cNvSpPr/>
          <p:nvPr/>
        </p:nvSpPr>
        <p:spPr>
          <a:xfrm>
            <a:off x="5584650" y="5889973"/>
            <a:ext cx="276726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D29030-DBFF-4998-82A3-C7E1E2058844}"/>
              </a:ext>
            </a:extLst>
          </p:cNvPr>
          <p:cNvSpPr/>
          <p:nvPr/>
        </p:nvSpPr>
        <p:spPr>
          <a:xfrm>
            <a:off x="7736305" y="5902946"/>
            <a:ext cx="387277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707486-6896-487B-94CF-5BEA49314711}"/>
              </a:ext>
            </a:extLst>
          </p:cNvPr>
          <p:cNvSpPr/>
          <p:nvPr/>
        </p:nvSpPr>
        <p:spPr>
          <a:xfrm>
            <a:off x="3803083" y="6314533"/>
            <a:ext cx="457199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5D6B56-246E-41D7-B92F-D32C069A3213}"/>
              </a:ext>
            </a:extLst>
          </p:cNvPr>
          <p:cNvSpPr/>
          <p:nvPr/>
        </p:nvSpPr>
        <p:spPr>
          <a:xfrm>
            <a:off x="457200" y="4948601"/>
            <a:ext cx="7920806" cy="16296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D13D10-B857-4E17-A2A6-06DDDBBD8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822" y="3978472"/>
            <a:ext cx="22383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3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3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AD30D1-3D04-472D-830B-EFED45E2F06C}"/>
              </a:ext>
            </a:extLst>
          </p:cNvPr>
          <p:cNvSpPr/>
          <p:nvPr/>
        </p:nvSpPr>
        <p:spPr>
          <a:xfrm>
            <a:off x="7103165" y="5924943"/>
            <a:ext cx="2040835" cy="877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175895"/>
            <a:ext cx="8229600" cy="781050"/>
          </a:xfrm>
        </p:spPr>
        <p:txBody>
          <a:bodyPr>
            <a:normAutofit/>
          </a:bodyPr>
          <a:lstStyle/>
          <a:p>
            <a:r>
              <a:rPr lang="en-CA" sz="2800" dirty="0"/>
              <a:t>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62698" y="279731"/>
            <a:ext cx="9364337" cy="65223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8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CA" sz="2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dirty="0"/>
              <a:t>Compensate for the fact that cannot use = to copy strings</a:t>
            </a:r>
          </a:p>
          <a:p>
            <a:pPr marL="0" indent="0">
              <a:buNone/>
            </a:pPr>
            <a:r>
              <a:rPr lang="en-CA" sz="2800" dirty="0"/>
              <a:t>               </a:t>
            </a:r>
            <a:r>
              <a:rPr lang="en-CA" dirty="0"/>
              <a:t>To get from another string (literal) 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string.h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  </a:t>
            </a:r>
          </a:p>
          <a:p>
            <a:pPr marL="0" indent="0">
              <a:buNone/>
            </a:pPr>
            <a:endParaRPr lang="en-CA" sz="2800" b="1" dirty="0">
              <a:solidFill>
                <a:srgbClr val="114FFB"/>
              </a:solidFill>
              <a:latin typeface="Courier New" pitchFamily="49" charset="0"/>
              <a:cs typeface="Courier New" pitchFamily="49" charset="0"/>
            </a:endParaRP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char message[10];</a:t>
            </a:r>
          </a:p>
          <a:p>
            <a:pPr marL="457200" lvl="1" indent="0">
              <a:buNone/>
            </a:pPr>
            <a:r>
              <a:rPr lang="en-CA" sz="2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hello"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, 3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 </a:t>
            </a:r>
            <a:endParaRPr lang="en-CA" sz="19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("%s", message)?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457200" lvl="1" indent="0">
              <a:buNone/>
            </a:pP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 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O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",1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);   ?</a:t>
            </a:r>
          </a:p>
          <a:p>
            <a:pPr lvl="1"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 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message[4]?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  <a:endParaRPr lang="en-CA" sz="1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("%s", message)?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731FE5-4BE2-414B-94DE-57F43B95DE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16" name="Group 43"/>
          <p:cNvGraphicFramePr>
            <a:graphicFrameLocks/>
          </p:cNvGraphicFramePr>
          <p:nvPr/>
        </p:nvGraphicFramePr>
        <p:xfrm>
          <a:off x="3946873" y="1716692"/>
          <a:ext cx="5092700" cy="457200"/>
        </p:xfrm>
        <a:graphic>
          <a:graphicData uri="http://schemas.openxmlformats.org/drawingml/2006/table">
            <a:tbl>
              <a:tblPr/>
              <a:tblGrid>
                <a:gridCol w="509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3329702841"/>
                    </a:ext>
                  </a:extLst>
                </a:gridCol>
              </a:tblGrid>
              <a:tr h="144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Group 43"/>
          <p:cNvGraphicFramePr>
            <a:graphicFrameLocks/>
          </p:cNvGraphicFramePr>
          <p:nvPr/>
        </p:nvGraphicFramePr>
        <p:xfrm>
          <a:off x="845367" y="3237074"/>
          <a:ext cx="5359690" cy="457200"/>
        </p:xfrm>
        <a:graphic>
          <a:graphicData uri="http://schemas.openxmlformats.org/drawingml/2006/table">
            <a:tbl>
              <a:tblPr/>
              <a:tblGrid>
                <a:gridCol w="53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4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3871587171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43"/>
          <p:cNvGraphicFramePr>
            <a:graphicFrameLocks/>
          </p:cNvGraphicFramePr>
          <p:nvPr/>
        </p:nvGraphicFramePr>
        <p:xfrm>
          <a:off x="765994" y="5329514"/>
          <a:ext cx="5321590" cy="457200"/>
        </p:xfrm>
        <a:graphic>
          <a:graphicData uri="http://schemas.openxmlformats.org/drawingml/2006/table">
            <a:tbl>
              <a:tblPr/>
              <a:tblGrid>
                <a:gridCol w="532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28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11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880121325"/>
                    </a:ext>
                  </a:extLst>
                </a:gridCol>
              </a:tblGrid>
              <a:tr h="220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Freeform 21"/>
          <p:cNvSpPr/>
          <p:nvPr/>
        </p:nvSpPr>
        <p:spPr>
          <a:xfrm rot="165524">
            <a:off x="2222697" y="2511047"/>
            <a:ext cx="1828800" cy="158840"/>
          </a:xfrm>
          <a:custGeom>
            <a:avLst/>
            <a:gdLst>
              <a:gd name="connsiteX0" fmla="*/ 2855741 w 2855741"/>
              <a:gd name="connsiteY0" fmla="*/ 0 h 314178"/>
              <a:gd name="connsiteX1" fmla="*/ 1378634 w 2855741"/>
              <a:gd name="connsiteY1" fmla="*/ 295421 h 314178"/>
              <a:gd name="connsiteX2" fmla="*/ 0 w 2855741"/>
              <a:gd name="connsiteY2" fmla="*/ 112541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5741" h="314178">
                <a:moveTo>
                  <a:pt x="2855741" y="0"/>
                </a:moveTo>
                <a:cubicBezTo>
                  <a:pt x="2355166" y="138332"/>
                  <a:pt x="1854591" y="276664"/>
                  <a:pt x="1378634" y="295421"/>
                </a:cubicBezTo>
                <a:cubicBezTo>
                  <a:pt x="902677" y="314178"/>
                  <a:pt x="0" y="112541"/>
                  <a:pt x="0" y="112541"/>
                </a:cubicBezTo>
              </a:path>
            </a:pathLst>
          </a:cu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741" y="2809117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0       1       2       3        4        5       6      7        8        9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1497" y="1369011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0       1       2       3       4       5       6      7       8       9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367" y="5009128"/>
            <a:ext cx="552729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0       1         2       3        4        5       6      7        8        9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BDC1FE-AD12-4B91-9283-7AFFE0993290}"/>
              </a:ext>
            </a:extLst>
          </p:cNvPr>
          <p:cNvCxnSpPr/>
          <p:nvPr/>
        </p:nvCxnSpPr>
        <p:spPr>
          <a:xfrm>
            <a:off x="130931" y="1219174"/>
            <a:ext cx="8908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7927B9-2351-471B-9D2F-E18C49EDEE66}"/>
              </a:ext>
            </a:extLst>
          </p:cNvPr>
          <p:cNvCxnSpPr>
            <a:cxnSpLocks/>
          </p:cNvCxnSpPr>
          <p:nvPr/>
        </p:nvCxnSpPr>
        <p:spPr>
          <a:xfrm>
            <a:off x="262698" y="4544475"/>
            <a:ext cx="7067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0369BA2-8C74-4503-9F25-C4469C6194B6}"/>
              </a:ext>
            </a:extLst>
          </p:cNvPr>
          <p:cNvSpPr/>
          <p:nvPr/>
        </p:nvSpPr>
        <p:spPr>
          <a:xfrm>
            <a:off x="2998734" y="5889973"/>
            <a:ext cx="276726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AB68EF-742C-4753-A8D4-60953B0CAB7E}"/>
              </a:ext>
            </a:extLst>
          </p:cNvPr>
          <p:cNvSpPr/>
          <p:nvPr/>
        </p:nvSpPr>
        <p:spPr>
          <a:xfrm>
            <a:off x="5584650" y="5889973"/>
            <a:ext cx="276726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D29030-DBFF-4998-82A3-C7E1E2058844}"/>
              </a:ext>
            </a:extLst>
          </p:cNvPr>
          <p:cNvSpPr/>
          <p:nvPr/>
        </p:nvSpPr>
        <p:spPr>
          <a:xfrm>
            <a:off x="7736305" y="5902946"/>
            <a:ext cx="387277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707486-6896-487B-94CF-5BEA49314711}"/>
              </a:ext>
            </a:extLst>
          </p:cNvPr>
          <p:cNvSpPr/>
          <p:nvPr/>
        </p:nvSpPr>
        <p:spPr>
          <a:xfrm>
            <a:off x="3803083" y="6314533"/>
            <a:ext cx="457199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8900744-33D2-45AC-A3E1-B845D7C9B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520" y="3632121"/>
            <a:ext cx="22383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8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3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07AB4-5BC4-499A-887D-D487BE972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92198-C206-4E3F-BE15-9426C6C685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DAE97-5E21-42A3-82F0-93AF0DBE90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DD22A9-7D11-4C3A-A819-1B7BDF593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5" descr="Chart, table&#10;&#10;Description automatically generated">
            <a:extLst>
              <a:ext uri="{FF2B5EF4-FFF2-40B4-BE49-F238E27FC236}">
                <a16:creationId xmlns:a16="http://schemas.microsoft.com/office/drawing/2014/main" id="{17C10BC3-69C4-4D8E-8365-1F8CDBA49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42" y="2209800"/>
            <a:ext cx="1962150" cy="3886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D81604-CE6B-4627-B9C6-720030BC28A0}"/>
              </a:ext>
            </a:extLst>
          </p:cNvPr>
          <p:cNvSpPr/>
          <p:nvPr/>
        </p:nvSpPr>
        <p:spPr>
          <a:xfrm>
            <a:off x="771728" y="935504"/>
            <a:ext cx="4572000" cy="9110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char str1[] = "NEW";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char str2[] = "YORK";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strcat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(str1, str2); </a:t>
            </a:r>
            <a:endParaRPr kumimoji="0" lang="en-CA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6CC677-6DDF-46D7-9D3A-1818F87BD001}"/>
              </a:ext>
            </a:extLst>
          </p:cNvPr>
          <p:cNvSpPr/>
          <p:nvPr/>
        </p:nvSpPr>
        <p:spPr>
          <a:xfrm>
            <a:off x="4553254" y="4152900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strcat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() function starts at str1's null character, then copies str2 to str1, up to and including str2's null character.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82755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AD30D1-3D04-472D-830B-EFED45E2F06C}"/>
              </a:ext>
            </a:extLst>
          </p:cNvPr>
          <p:cNvSpPr/>
          <p:nvPr/>
        </p:nvSpPr>
        <p:spPr>
          <a:xfrm>
            <a:off x="7103165" y="5924943"/>
            <a:ext cx="2040835" cy="877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175895"/>
            <a:ext cx="8229600" cy="781050"/>
          </a:xfrm>
        </p:spPr>
        <p:txBody>
          <a:bodyPr>
            <a:normAutofit/>
          </a:bodyPr>
          <a:lstStyle/>
          <a:p>
            <a:r>
              <a:rPr lang="en-CA" sz="2800" dirty="0"/>
              <a:t>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62699" y="279731"/>
            <a:ext cx="9063339" cy="66865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8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strcat</a:t>
            </a:r>
            <a:r>
              <a:rPr lang="en-CA" sz="2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dirty="0"/>
              <a:t>Compensate for fact that can’t use + to concatenate strings</a:t>
            </a:r>
          </a:p>
          <a:p>
            <a:pPr marL="0" indent="0">
              <a:buNone/>
            </a:pPr>
            <a:r>
              <a:rPr lang="en-CA" sz="2800" dirty="0"/>
              <a:t>               </a:t>
            </a:r>
            <a:r>
              <a:rPr lang="en-CA" dirty="0"/>
              <a:t>To get from another string (literal) 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string.h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  </a:t>
            </a:r>
          </a:p>
          <a:p>
            <a:pPr marL="0" indent="0">
              <a:buNone/>
            </a:pPr>
            <a:endParaRPr lang="en-CA" sz="2800" b="1" dirty="0">
              <a:solidFill>
                <a:srgbClr val="114FFB"/>
              </a:solidFill>
              <a:latin typeface="Courier New" pitchFamily="49" charset="0"/>
              <a:cs typeface="Courier New" pitchFamily="49" charset="0"/>
            </a:endParaRP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char message[10];</a:t>
            </a:r>
          </a:p>
          <a:p>
            <a:pPr marL="457200" lvl="1" indent="0">
              <a:buNone/>
            </a:pPr>
            <a:r>
              <a:rPr lang="en-CA" sz="2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hello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CA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 message[4]? 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</a:p>
          <a:p>
            <a:pPr marL="457200" lvl="1" indent="0">
              <a:buNone/>
            </a:pPr>
            <a:endParaRPr lang="en-CA" b="1" dirty="0">
              <a:solidFill>
                <a:srgbClr val="114FFB"/>
              </a:solidFill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strcat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 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O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);   ?       </a:t>
            </a:r>
            <a:r>
              <a:rPr lang="en-CA" sz="17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</a:t>
            </a:r>
            <a:endParaRPr lang="en-CA" sz="1700" b="1" dirty="0">
              <a:solidFill>
                <a:srgbClr val="00B050"/>
              </a:solidFill>
              <a:highlight>
                <a:srgbClr val="FFFF00"/>
              </a:highlight>
              <a:latin typeface="Courier New" pitchFamily="49" charset="0"/>
              <a:cs typeface="Courier New" pitchFamily="49" charset="0"/>
            </a:endParaRPr>
          </a:p>
          <a:p>
            <a:pPr lvl="1"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sz="2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7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sz="2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message[5]? </a:t>
            </a:r>
            <a:r>
              <a:rPr lang="en-CA" sz="2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</a:p>
          <a:p>
            <a:pPr marL="0" indent="0">
              <a:buNone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("%s", message)? </a:t>
            </a:r>
            <a:r>
              <a:rPr lang="en-CA" sz="2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HelloOK</a:t>
            </a:r>
            <a:endParaRPr lang="en-CA" sz="2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fld id="{80731FE5-4BE2-414B-94DE-57F43B95DE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16" name="Group 43"/>
          <p:cNvGraphicFramePr>
            <a:graphicFrameLocks/>
          </p:cNvGraphicFramePr>
          <p:nvPr/>
        </p:nvGraphicFramePr>
        <p:xfrm>
          <a:off x="3946873" y="1716692"/>
          <a:ext cx="5092700" cy="457200"/>
        </p:xfrm>
        <a:graphic>
          <a:graphicData uri="http://schemas.openxmlformats.org/drawingml/2006/table">
            <a:tbl>
              <a:tblPr/>
              <a:tblGrid>
                <a:gridCol w="509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3329702841"/>
                    </a:ext>
                  </a:extLst>
                </a:gridCol>
              </a:tblGrid>
              <a:tr h="144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Group 43"/>
          <p:cNvGraphicFramePr>
            <a:graphicFrameLocks/>
          </p:cNvGraphicFramePr>
          <p:nvPr/>
        </p:nvGraphicFramePr>
        <p:xfrm>
          <a:off x="700983" y="3268973"/>
          <a:ext cx="5359690" cy="457200"/>
        </p:xfrm>
        <a:graphic>
          <a:graphicData uri="http://schemas.openxmlformats.org/drawingml/2006/table">
            <a:tbl>
              <a:tblPr/>
              <a:tblGrid>
                <a:gridCol w="53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3871587171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839153"/>
              </p:ext>
            </p:extLst>
          </p:nvPr>
        </p:nvGraphicFramePr>
        <p:xfrm>
          <a:off x="765994" y="5467743"/>
          <a:ext cx="5321590" cy="457200"/>
        </p:xfrm>
        <a:graphic>
          <a:graphicData uri="http://schemas.openxmlformats.org/drawingml/2006/table">
            <a:tbl>
              <a:tblPr/>
              <a:tblGrid>
                <a:gridCol w="532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11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7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65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880121325"/>
                    </a:ext>
                  </a:extLst>
                </a:gridCol>
              </a:tblGrid>
              <a:tr h="220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kern="1200" dirty="0">
                        <a:solidFill>
                          <a:srgbClr val="FF0000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kern="1200" dirty="0">
                        <a:solidFill>
                          <a:srgbClr val="FF0000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Freeform 21"/>
          <p:cNvSpPr/>
          <p:nvPr/>
        </p:nvSpPr>
        <p:spPr>
          <a:xfrm>
            <a:off x="2222697" y="2511047"/>
            <a:ext cx="1828800" cy="158840"/>
          </a:xfrm>
          <a:custGeom>
            <a:avLst/>
            <a:gdLst>
              <a:gd name="connsiteX0" fmla="*/ 2855741 w 2855741"/>
              <a:gd name="connsiteY0" fmla="*/ 0 h 314178"/>
              <a:gd name="connsiteX1" fmla="*/ 1378634 w 2855741"/>
              <a:gd name="connsiteY1" fmla="*/ 295421 h 314178"/>
              <a:gd name="connsiteX2" fmla="*/ 0 w 2855741"/>
              <a:gd name="connsiteY2" fmla="*/ 112541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5741" h="314178">
                <a:moveTo>
                  <a:pt x="2855741" y="0"/>
                </a:moveTo>
                <a:cubicBezTo>
                  <a:pt x="2355166" y="138332"/>
                  <a:pt x="1854591" y="276664"/>
                  <a:pt x="1378634" y="295421"/>
                </a:cubicBezTo>
                <a:cubicBezTo>
                  <a:pt x="902677" y="314178"/>
                  <a:pt x="0" y="112541"/>
                  <a:pt x="0" y="112541"/>
                </a:cubicBezTo>
              </a:path>
            </a:pathLst>
          </a:cu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6453" y="2841016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0       1       2       3        4        5       6      7        8        9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1497" y="1369011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0       1       2       3       4       5       6      7       8       9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367" y="5147357"/>
            <a:ext cx="552729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0       1         2       3        4        5       6      7        8        9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BDC1FE-AD12-4B91-9283-7AFFE0993290}"/>
              </a:ext>
            </a:extLst>
          </p:cNvPr>
          <p:cNvCxnSpPr/>
          <p:nvPr/>
        </p:nvCxnSpPr>
        <p:spPr>
          <a:xfrm>
            <a:off x="117679" y="1155379"/>
            <a:ext cx="8908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FABA19-268B-42BF-AA91-9A7B596A7FEB}"/>
              </a:ext>
            </a:extLst>
          </p:cNvPr>
          <p:cNvCxnSpPr>
            <a:cxnSpLocks/>
          </p:cNvCxnSpPr>
          <p:nvPr/>
        </p:nvCxnSpPr>
        <p:spPr>
          <a:xfrm>
            <a:off x="235358" y="4435989"/>
            <a:ext cx="7067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97C580D-976F-42C4-8C30-4F21AFB2264E}"/>
              </a:ext>
            </a:extLst>
          </p:cNvPr>
          <p:cNvSpPr txBox="1"/>
          <p:nvPr/>
        </p:nvSpPr>
        <p:spPr>
          <a:xfrm>
            <a:off x="6232603" y="4639409"/>
            <a:ext cx="3093435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Append "OK" to the end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of message.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'O' replaces 1st '\0'</a:t>
            </a:r>
            <a:endParaRPr kumimoji="0" lang="en-CA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0913B3-DCBE-475E-BF5C-77F56EEC419F}"/>
              </a:ext>
            </a:extLst>
          </p:cNvPr>
          <p:cNvSpPr/>
          <p:nvPr/>
        </p:nvSpPr>
        <p:spPr>
          <a:xfrm>
            <a:off x="3380828" y="5996937"/>
            <a:ext cx="398089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A9FFAF-7C87-41CB-AFFB-09B94B571CBF}"/>
              </a:ext>
            </a:extLst>
          </p:cNvPr>
          <p:cNvSpPr/>
          <p:nvPr/>
        </p:nvSpPr>
        <p:spPr>
          <a:xfrm>
            <a:off x="6294178" y="5996937"/>
            <a:ext cx="398089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A2B945-3B92-4CE3-BF4B-F56CFF71A750}"/>
              </a:ext>
            </a:extLst>
          </p:cNvPr>
          <p:cNvSpPr/>
          <p:nvPr/>
        </p:nvSpPr>
        <p:spPr>
          <a:xfrm>
            <a:off x="8745911" y="5996936"/>
            <a:ext cx="398089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58D3D6-24FD-4183-9478-D94B0A7237A2}"/>
              </a:ext>
            </a:extLst>
          </p:cNvPr>
          <p:cNvSpPr/>
          <p:nvPr/>
        </p:nvSpPr>
        <p:spPr>
          <a:xfrm>
            <a:off x="4244140" y="6367034"/>
            <a:ext cx="1326481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6C6F3C-FEE6-4DD3-82E0-988DC783DA8D}"/>
              </a:ext>
            </a:extLst>
          </p:cNvPr>
          <p:cNvSpPr txBox="1"/>
          <p:nvPr/>
        </p:nvSpPr>
        <p:spPr>
          <a:xfrm>
            <a:off x="5747796" y="6508326"/>
            <a:ext cx="3578242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strncat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(mes,"OK",1) ?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04A29A-13EE-45C6-BE34-3ECAE0A407DD}"/>
              </a:ext>
            </a:extLst>
          </p:cNvPr>
          <p:cNvSpPr/>
          <p:nvPr/>
        </p:nvSpPr>
        <p:spPr>
          <a:xfrm>
            <a:off x="700983" y="5996936"/>
            <a:ext cx="8443017" cy="861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3564306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AD30D1-3D04-472D-830B-EFED45E2F06C}"/>
              </a:ext>
            </a:extLst>
          </p:cNvPr>
          <p:cNvSpPr/>
          <p:nvPr/>
        </p:nvSpPr>
        <p:spPr>
          <a:xfrm>
            <a:off x="7103165" y="5924943"/>
            <a:ext cx="2040835" cy="877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175895"/>
            <a:ext cx="8229600" cy="781050"/>
          </a:xfrm>
        </p:spPr>
        <p:txBody>
          <a:bodyPr>
            <a:normAutofit/>
          </a:bodyPr>
          <a:lstStyle/>
          <a:p>
            <a:r>
              <a:rPr lang="en-CA" sz="2800" dirty="0"/>
              <a:t>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62699" y="279731"/>
            <a:ext cx="9063339" cy="66865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8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strcat</a:t>
            </a:r>
            <a:r>
              <a:rPr lang="en-CA" sz="2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dirty="0"/>
              <a:t>Compensate for fact that can’t use + to concatenate strings</a:t>
            </a:r>
          </a:p>
          <a:p>
            <a:pPr marL="0" indent="0">
              <a:buNone/>
            </a:pPr>
            <a:r>
              <a:rPr lang="en-CA" sz="2800" dirty="0"/>
              <a:t>               </a:t>
            </a:r>
            <a:r>
              <a:rPr lang="en-CA" dirty="0"/>
              <a:t>To get from another string (literal) 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string.h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  </a:t>
            </a:r>
          </a:p>
          <a:p>
            <a:pPr marL="0" indent="0">
              <a:buNone/>
            </a:pPr>
            <a:endParaRPr lang="en-CA" sz="2800" b="1" dirty="0">
              <a:solidFill>
                <a:srgbClr val="114FFB"/>
              </a:solidFill>
              <a:latin typeface="Courier New" pitchFamily="49" charset="0"/>
              <a:cs typeface="Courier New" pitchFamily="49" charset="0"/>
            </a:endParaRP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char message[10];</a:t>
            </a:r>
          </a:p>
          <a:p>
            <a:pPr marL="457200" lvl="1" indent="0">
              <a:buNone/>
            </a:pPr>
            <a:r>
              <a:rPr lang="en-CA" sz="2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hello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CA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 message[4]? 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</a:p>
          <a:p>
            <a:pPr marL="457200" lvl="1" indent="0">
              <a:buNone/>
            </a:pPr>
            <a:endParaRPr lang="en-CA" b="1" dirty="0">
              <a:solidFill>
                <a:srgbClr val="114FFB"/>
              </a:solidFill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strcat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 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O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);   ?       </a:t>
            </a:r>
            <a:r>
              <a:rPr lang="en-CA" sz="17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</a:t>
            </a:r>
            <a:endParaRPr lang="en-CA" sz="1700" b="1" dirty="0">
              <a:solidFill>
                <a:srgbClr val="00B050"/>
              </a:solidFill>
              <a:highlight>
                <a:srgbClr val="FFFF00"/>
              </a:highlight>
              <a:latin typeface="Courier New" pitchFamily="49" charset="0"/>
              <a:cs typeface="Courier New" pitchFamily="49" charset="0"/>
            </a:endParaRPr>
          </a:p>
          <a:p>
            <a:pPr lvl="1"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sz="2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7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sz="2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message[5]? </a:t>
            </a:r>
            <a:r>
              <a:rPr lang="en-CA" sz="2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</a:p>
          <a:p>
            <a:pPr marL="0" indent="0">
              <a:buNone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("%s", message)? </a:t>
            </a:r>
            <a:r>
              <a:rPr lang="en-CA" sz="2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HelloOK</a:t>
            </a:r>
            <a:endParaRPr lang="en-CA" sz="2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fld id="{80731FE5-4BE2-414B-94DE-57F43B95DE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16" name="Group 43"/>
          <p:cNvGraphicFramePr>
            <a:graphicFrameLocks/>
          </p:cNvGraphicFramePr>
          <p:nvPr/>
        </p:nvGraphicFramePr>
        <p:xfrm>
          <a:off x="3946873" y="1716692"/>
          <a:ext cx="5092700" cy="457200"/>
        </p:xfrm>
        <a:graphic>
          <a:graphicData uri="http://schemas.openxmlformats.org/drawingml/2006/table">
            <a:tbl>
              <a:tblPr/>
              <a:tblGrid>
                <a:gridCol w="509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3329702841"/>
                    </a:ext>
                  </a:extLst>
                </a:gridCol>
              </a:tblGrid>
              <a:tr h="144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Group 43"/>
          <p:cNvGraphicFramePr>
            <a:graphicFrameLocks/>
          </p:cNvGraphicFramePr>
          <p:nvPr/>
        </p:nvGraphicFramePr>
        <p:xfrm>
          <a:off x="700983" y="3268973"/>
          <a:ext cx="5359690" cy="457200"/>
        </p:xfrm>
        <a:graphic>
          <a:graphicData uri="http://schemas.openxmlformats.org/drawingml/2006/table">
            <a:tbl>
              <a:tblPr/>
              <a:tblGrid>
                <a:gridCol w="53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3871587171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43"/>
          <p:cNvGraphicFramePr>
            <a:graphicFrameLocks/>
          </p:cNvGraphicFramePr>
          <p:nvPr/>
        </p:nvGraphicFramePr>
        <p:xfrm>
          <a:off x="765994" y="5467743"/>
          <a:ext cx="5321590" cy="457200"/>
        </p:xfrm>
        <a:graphic>
          <a:graphicData uri="http://schemas.openxmlformats.org/drawingml/2006/table">
            <a:tbl>
              <a:tblPr/>
              <a:tblGrid>
                <a:gridCol w="532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11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7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65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880121325"/>
                    </a:ext>
                  </a:extLst>
                </a:gridCol>
              </a:tblGrid>
              <a:tr h="220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Freeform 21"/>
          <p:cNvSpPr/>
          <p:nvPr/>
        </p:nvSpPr>
        <p:spPr>
          <a:xfrm>
            <a:off x="2222697" y="2511047"/>
            <a:ext cx="1828800" cy="158840"/>
          </a:xfrm>
          <a:custGeom>
            <a:avLst/>
            <a:gdLst>
              <a:gd name="connsiteX0" fmla="*/ 2855741 w 2855741"/>
              <a:gd name="connsiteY0" fmla="*/ 0 h 314178"/>
              <a:gd name="connsiteX1" fmla="*/ 1378634 w 2855741"/>
              <a:gd name="connsiteY1" fmla="*/ 295421 h 314178"/>
              <a:gd name="connsiteX2" fmla="*/ 0 w 2855741"/>
              <a:gd name="connsiteY2" fmla="*/ 112541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5741" h="314178">
                <a:moveTo>
                  <a:pt x="2855741" y="0"/>
                </a:moveTo>
                <a:cubicBezTo>
                  <a:pt x="2355166" y="138332"/>
                  <a:pt x="1854591" y="276664"/>
                  <a:pt x="1378634" y="295421"/>
                </a:cubicBezTo>
                <a:cubicBezTo>
                  <a:pt x="902677" y="314178"/>
                  <a:pt x="0" y="112541"/>
                  <a:pt x="0" y="112541"/>
                </a:cubicBezTo>
              </a:path>
            </a:pathLst>
          </a:cu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6453" y="2841016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0       1       2       3        4        5       6      7        8        9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1497" y="1369011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0       1       2       3       4       5       6      7       8       9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367" y="5147357"/>
            <a:ext cx="552729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0       1         2       3        4        5       6      7        8        9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BDC1FE-AD12-4B91-9283-7AFFE0993290}"/>
              </a:ext>
            </a:extLst>
          </p:cNvPr>
          <p:cNvCxnSpPr/>
          <p:nvPr/>
        </p:nvCxnSpPr>
        <p:spPr>
          <a:xfrm>
            <a:off x="117679" y="1155379"/>
            <a:ext cx="8908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FABA19-268B-42BF-AA91-9A7B596A7FEB}"/>
              </a:ext>
            </a:extLst>
          </p:cNvPr>
          <p:cNvCxnSpPr>
            <a:cxnSpLocks/>
          </p:cNvCxnSpPr>
          <p:nvPr/>
        </p:nvCxnSpPr>
        <p:spPr>
          <a:xfrm>
            <a:off x="235358" y="4435989"/>
            <a:ext cx="7067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97C580D-976F-42C4-8C30-4F21AFB2264E}"/>
              </a:ext>
            </a:extLst>
          </p:cNvPr>
          <p:cNvSpPr txBox="1"/>
          <p:nvPr/>
        </p:nvSpPr>
        <p:spPr>
          <a:xfrm>
            <a:off x="6232603" y="4639409"/>
            <a:ext cx="3093435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Append "OK" to the end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of message.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'O' replaces 1st '\0'</a:t>
            </a:r>
            <a:endParaRPr kumimoji="0" lang="en-CA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0913B3-DCBE-475E-BF5C-77F56EEC419F}"/>
              </a:ext>
            </a:extLst>
          </p:cNvPr>
          <p:cNvSpPr/>
          <p:nvPr/>
        </p:nvSpPr>
        <p:spPr>
          <a:xfrm>
            <a:off x="3380828" y="5996937"/>
            <a:ext cx="398089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A9FFAF-7C87-41CB-AFFB-09B94B571CBF}"/>
              </a:ext>
            </a:extLst>
          </p:cNvPr>
          <p:cNvSpPr/>
          <p:nvPr/>
        </p:nvSpPr>
        <p:spPr>
          <a:xfrm>
            <a:off x="6294178" y="5996937"/>
            <a:ext cx="398089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A2B945-3B92-4CE3-BF4B-F56CFF71A750}"/>
              </a:ext>
            </a:extLst>
          </p:cNvPr>
          <p:cNvSpPr/>
          <p:nvPr/>
        </p:nvSpPr>
        <p:spPr>
          <a:xfrm>
            <a:off x="8745911" y="5996936"/>
            <a:ext cx="398089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58D3D6-24FD-4183-9478-D94B0A7237A2}"/>
              </a:ext>
            </a:extLst>
          </p:cNvPr>
          <p:cNvSpPr/>
          <p:nvPr/>
        </p:nvSpPr>
        <p:spPr>
          <a:xfrm>
            <a:off x="4244140" y="6367034"/>
            <a:ext cx="1326481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38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230938"/>
            <a:ext cx="8229600" cy="42545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sz="4000" dirty="0"/>
              <a:t>Multiple source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41612"/>
            <a:ext cx="4038600" cy="3548062"/>
          </a:xfr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sum (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x,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y)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 return x + y;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51137"/>
            <a:ext cx="4495800" cy="3538537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int main(){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x =2, y =3;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%d + %d = %d\n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,    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x,y,sum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848953"/>
            <a:ext cx="457200" cy="387421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F05BFA-B940-4632-8B33-C59426D9DA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428935" y="6594493"/>
            <a:ext cx="7729537" cy="40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gcc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f1.o f2.c</a:t>
            </a:r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446088" y="2127274"/>
            <a:ext cx="2447424" cy="40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functions.c</a:t>
            </a:r>
            <a:endParaRPr kumimoji="0" lang="en-C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4648200" y="2127274"/>
            <a:ext cx="1288774" cy="40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main.c</a:t>
            </a:r>
            <a:endParaRPr kumimoji="0" lang="en-C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730258" y="6291183"/>
            <a:ext cx="6804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 program with two source files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AF37F4-57A1-45CD-A056-9EDC6AA03C60}"/>
              </a:ext>
            </a:extLst>
          </p:cNvPr>
          <p:cNvSpPr/>
          <p:nvPr/>
        </p:nvSpPr>
        <p:spPr>
          <a:xfrm>
            <a:off x="6217759" y="992802"/>
            <a:ext cx="76316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8800" b="1" i="0" u="none" strike="noStrike" kern="1200" cap="none" spc="0" normalizeH="0" baseline="0" noProof="0" dirty="0">
                <a:ln w="22225">
                  <a:solidFill>
                    <a:srgbClr val="BFBFBF"/>
                  </a:solidFill>
                  <a:prstDash val="solid"/>
                </a:ln>
                <a:solidFill>
                  <a:srgbClr val="E3183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?</a:t>
            </a:r>
            <a:endParaRPr kumimoji="0" lang="en-CA" sz="8800" b="1" i="0" u="none" strike="noStrike" kern="1200" cap="none" spc="0" normalizeH="0" baseline="0" noProof="0" dirty="0">
              <a:ln w="22225">
                <a:solidFill>
                  <a:srgbClr val="BFBFBF"/>
                </a:solidFill>
                <a:prstDash val="solid"/>
              </a:ln>
              <a:solidFill>
                <a:srgbClr val="E3183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061069-96E5-4073-BDE5-9817775B25EC}"/>
              </a:ext>
            </a:extLst>
          </p:cNvPr>
          <p:cNvSpPr txBox="1"/>
          <p:nvPr/>
        </p:nvSpPr>
        <p:spPr>
          <a:xfrm>
            <a:off x="381000" y="1564796"/>
            <a:ext cx="666182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Can call a function defined in another file. How</a:t>
            </a:r>
          </a:p>
        </p:txBody>
      </p:sp>
    </p:spTree>
    <p:extLst>
      <p:ext uri="{BB962C8B-B14F-4D97-AF65-F5344CB8AC3E}">
        <p14:creationId xmlns:p14="http://schemas.microsoft.com/office/powerpoint/2010/main" val="56473864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AD30D1-3D04-472D-830B-EFED45E2F06C}"/>
              </a:ext>
            </a:extLst>
          </p:cNvPr>
          <p:cNvSpPr/>
          <p:nvPr/>
        </p:nvSpPr>
        <p:spPr>
          <a:xfrm>
            <a:off x="7103165" y="5924943"/>
            <a:ext cx="2040835" cy="877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175895"/>
            <a:ext cx="8229600" cy="781050"/>
          </a:xfrm>
        </p:spPr>
        <p:txBody>
          <a:bodyPr>
            <a:normAutofit/>
          </a:bodyPr>
          <a:lstStyle/>
          <a:p>
            <a:r>
              <a:rPr lang="en-CA" sz="2800" dirty="0"/>
              <a:t>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62699" y="279731"/>
            <a:ext cx="9063339" cy="66865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6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strncat</a:t>
            </a:r>
            <a:r>
              <a:rPr lang="en-CA" sz="2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dirty="0"/>
              <a:t>Compensate for fact that can’t use + to concatenate strings</a:t>
            </a:r>
          </a:p>
          <a:p>
            <a:pPr marL="0" indent="0">
              <a:buNone/>
            </a:pPr>
            <a:r>
              <a:rPr lang="en-CA" sz="2800" dirty="0"/>
              <a:t>               </a:t>
            </a:r>
            <a:r>
              <a:rPr lang="en-CA" dirty="0"/>
              <a:t>To get from another string (literal) 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string.h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  </a:t>
            </a:r>
          </a:p>
          <a:p>
            <a:pPr marL="0" indent="0">
              <a:buNone/>
            </a:pPr>
            <a:endParaRPr lang="en-CA" sz="2800" b="1" dirty="0">
              <a:solidFill>
                <a:srgbClr val="114FFB"/>
              </a:solidFill>
              <a:latin typeface="Courier New" pitchFamily="49" charset="0"/>
              <a:cs typeface="Courier New" pitchFamily="49" charset="0"/>
            </a:endParaRP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char message[10];</a:t>
            </a:r>
          </a:p>
          <a:p>
            <a:pPr marL="457200" lvl="1" indent="0">
              <a:buNone/>
            </a:pPr>
            <a:r>
              <a:rPr lang="en-CA" sz="2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hello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CA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 message[4]? 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</a:p>
          <a:p>
            <a:pPr marL="457200" lvl="1" indent="0">
              <a:buNone/>
            </a:pPr>
            <a:endParaRPr lang="en-CA" b="1" dirty="0">
              <a:solidFill>
                <a:srgbClr val="114FFB"/>
              </a:solidFill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strncat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 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O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K"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, 1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);   ?       </a:t>
            </a:r>
            <a:r>
              <a:rPr lang="en-CA" sz="17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CA" sz="1700" b="1" dirty="0">
              <a:solidFill>
                <a:srgbClr val="00B050"/>
              </a:solidFill>
              <a:highlight>
                <a:srgbClr val="FFFF00"/>
              </a:highlight>
              <a:latin typeface="Courier New" pitchFamily="49" charset="0"/>
              <a:cs typeface="Courier New" pitchFamily="49" charset="0"/>
            </a:endParaRPr>
          </a:p>
          <a:p>
            <a:pPr lvl="1"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sz="2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7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sz="2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message[5]? </a:t>
            </a:r>
            <a:r>
              <a:rPr lang="en-CA" sz="2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</a:p>
          <a:p>
            <a:pPr marL="0" indent="0">
              <a:buNone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("%s", message)? </a:t>
            </a:r>
            <a:r>
              <a:rPr lang="en-CA" sz="2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HelloOK</a:t>
            </a:r>
            <a:endParaRPr lang="en-CA" sz="2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fld id="{80731FE5-4BE2-414B-94DE-57F43B95DE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16" name="Group 43"/>
          <p:cNvGraphicFramePr>
            <a:graphicFrameLocks/>
          </p:cNvGraphicFramePr>
          <p:nvPr/>
        </p:nvGraphicFramePr>
        <p:xfrm>
          <a:off x="3946873" y="1716692"/>
          <a:ext cx="5092700" cy="457200"/>
        </p:xfrm>
        <a:graphic>
          <a:graphicData uri="http://schemas.openxmlformats.org/drawingml/2006/table">
            <a:tbl>
              <a:tblPr/>
              <a:tblGrid>
                <a:gridCol w="509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3329702841"/>
                    </a:ext>
                  </a:extLst>
                </a:gridCol>
              </a:tblGrid>
              <a:tr h="144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Group 43"/>
          <p:cNvGraphicFramePr>
            <a:graphicFrameLocks/>
          </p:cNvGraphicFramePr>
          <p:nvPr/>
        </p:nvGraphicFramePr>
        <p:xfrm>
          <a:off x="700983" y="3268973"/>
          <a:ext cx="5359690" cy="457200"/>
        </p:xfrm>
        <a:graphic>
          <a:graphicData uri="http://schemas.openxmlformats.org/drawingml/2006/table">
            <a:tbl>
              <a:tblPr/>
              <a:tblGrid>
                <a:gridCol w="53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3871587171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43"/>
          <p:cNvGraphicFramePr>
            <a:graphicFrameLocks/>
          </p:cNvGraphicFramePr>
          <p:nvPr/>
        </p:nvGraphicFramePr>
        <p:xfrm>
          <a:off x="765994" y="5467743"/>
          <a:ext cx="5321590" cy="457200"/>
        </p:xfrm>
        <a:graphic>
          <a:graphicData uri="http://schemas.openxmlformats.org/drawingml/2006/table">
            <a:tbl>
              <a:tblPr/>
              <a:tblGrid>
                <a:gridCol w="532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11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7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65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880121325"/>
                    </a:ext>
                  </a:extLst>
                </a:gridCol>
              </a:tblGrid>
              <a:tr h="220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kern="1200" dirty="0">
                        <a:solidFill>
                          <a:srgbClr val="FF0000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kern="1200" dirty="0">
                        <a:solidFill>
                          <a:srgbClr val="FF0000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Freeform 21"/>
          <p:cNvSpPr/>
          <p:nvPr/>
        </p:nvSpPr>
        <p:spPr>
          <a:xfrm>
            <a:off x="2222697" y="2511047"/>
            <a:ext cx="1828800" cy="158840"/>
          </a:xfrm>
          <a:custGeom>
            <a:avLst/>
            <a:gdLst>
              <a:gd name="connsiteX0" fmla="*/ 2855741 w 2855741"/>
              <a:gd name="connsiteY0" fmla="*/ 0 h 314178"/>
              <a:gd name="connsiteX1" fmla="*/ 1378634 w 2855741"/>
              <a:gd name="connsiteY1" fmla="*/ 295421 h 314178"/>
              <a:gd name="connsiteX2" fmla="*/ 0 w 2855741"/>
              <a:gd name="connsiteY2" fmla="*/ 112541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5741" h="314178">
                <a:moveTo>
                  <a:pt x="2855741" y="0"/>
                </a:moveTo>
                <a:cubicBezTo>
                  <a:pt x="2355166" y="138332"/>
                  <a:pt x="1854591" y="276664"/>
                  <a:pt x="1378634" y="295421"/>
                </a:cubicBezTo>
                <a:cubicBezTo>
                  <a:pt x="902677" y="314178"/>
                  <a:pt x="0" y="112541"/>
                  <a:pt x="0" y="112541"/>
                </a:cubicBezTo>
              </a:path>
            </a:pathLst>
          </a:cu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6453" y="2841016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0       1       2       3        4        5       6      7        8        9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1497" y="1369011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0       1       2       3       4       5       6      7       8       9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367" y="5147357"/>
            <a:ext cx="552729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0       1         2       3        4        5       6      7        8        9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BDC1FE-AD12-4B91-9283-7AFFE0993290}"/>
              </a:ext>
            </a:extLst>
          </p:cNvPr>
          <p:cNvCxnSpPr/>
          <p:nvPr/>
        </p:nvCxnSpPr>
        <p:spPr>
          <a:xfrm>
            <a:off x="117679" y="1155379"/>
            <a:ext cx="8908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FABA19-268B-42BF-AA91-9A7B596A7FEB}"/>
              </a:ext>
            </a:extLst>
          </p:cNvPr>
          <p:cNvCxnSpPr>
            <a:cxnSpLocks/>
          </p:cNvCxnSpPr>
          <p:nvPr/>
        </p:nvCxnSpPr>
        <p:spPr>
          <a:xfrm>
            <a:off x="235358" y="4435989"/>
            <a:ext cx="7067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90913B3-DCBE-475E-BF5C-77F56EEC419F}"/>
              </a:ext>
            </a:extLst>
          </p:cNvPr>
          <p:cNvSpPr/>
          <p:nvPr/>
        </p:nvSpPr>
        <p:spPr>
          <a:xfrm>
            <a:off x="3380828" y="5996937"/>
            <a:ext cx="398089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A9FFAF-7C87-41CB-AFFB-09B94B571CBF}"/>
              </a:ext>
            </a:extLst>
          </p:cNvPr>
          <p:cNvSpPr/>
          <p:nvPr/>
        </p:nvSpPr>
        <p:spPr>
          <a:xfrm>
            <a:off x="6294178" y="5996937"/>
            <a:ext cx="398089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A2B945-3B92-4CE3-BF4B-F56CFF71A750}"/>
              </a:ext>
            </a:extLst>
          </p:cNvPr>
          <p:cNvSpPr/>
          <p:nvPr/>
        </p:nvSpPr>
        <p:spPr>
          <a:xfrm>
            <a:off x="8745911" y="5996936"/>
            <a:ext cx="398089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58D3D6-24FD-4183-9478-D94B0A7237A2}"/>
              </a:ext>
            </a:extLst>
          </p:cNvPr>
          <p:cNvSpPr/>
          <p:nvPr/>
        </p:nvSpPr>
        <p:spPr>
          <a:xfrm>
            <a:off x="4244140" y="6367034"/>
            <a:ext cx="1326481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6C6F3C-FEE6-4DD3-82E0-988DC783DA8D}"/>
              </a:ext>
            </a:extLst>
          </p:cNvPr>
          <p:cNvSpPr txBox="1"/>
          <p:nvPr/>
        </p:nvSpPr>
        <p:spPr>
          <a:xfrm>
            <a:off x="5747796" y="6508326"/>
            <a:ext cx="3578242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strncat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(mes,"OK",1) ?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04A29A-13EE-45C6-BE34-3ECAE0A407DD}"/>
              </a:ext>
            </a:extLst>
          </p:cNvPr>
          <p:cNvSpPr/>
          <p:nvPr/>
        </p:nvSpPr>
        <p:spPr>
          <a:xfrm>
            <a:off x="700983" y="5996936"/>
            <a:ext cx="8443017" cy="861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3568166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AD30D1-3D04-472D-830B-EFED45E2F06C}"/>
              </a:ext>
            </a:extLst>
          </p:cNvPr>
          <p:cNvSpPr/>
          <p:nvPr/>
        </p:nvSpPr>
        <p:spPr>
          <a:xfrm>
            <a:off x="7103165" y="5924943"/>
            <a:ext cx="2040835" cy="877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175895"/>
            <a:ext cx="8229600" cy="781050"/>
          </a:xfrm>
        </p:spPr>
        <p:txBody>
          <a:bodyPr>
            <a:normAutofit/>
          </a:bodyPr>
          <a:lstStyle/>
          <a:p>
            <a:r>
              <a:rPr lang="en-CA" sz="2800" dirty="0"/>
              <a:t>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62699" y="279731"/>
            <a:ext cx="9063339" cy="66865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6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strncat</a:t>
            </a:r>
            <a:r>
              <a:rPr lang="en-CA" sz="2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dirty="0"/>
              <a:t>Compensate for fact that can’t use + to concatenate strings</a:t>
            </a:r>
          </a:p>
          <a:p>
            <a:pPr marL="0" indent="0">
              <a:buNone/>
            </a:pPr>
            <a:r>
              <a:rPr lang="en-CA" sz="2800" dirty="0"/>
              <a:t>               </a:t>
            </a:r>
            <a:r>
              <a:rPr lang="en-CA" dirty="0"/>
              <a:t>To get from another string (literal) 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string.h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  </a:t>
            </a:r>
          </a:p>
          <a:p>
            <a:pPr marL="0" indent="0">
              <a:buNone/>
            </a:pPr>
            <a:endParaRPr lang="en-CA" sz="2800" b="1" dirty="0">
              <a:solidFill>
                <a:srgbClr val="114FFB"/>
              </a:solidFill>
              <a:latin typeface="Courier New" pitchFamily="49" charset="0"/>
              <a:cs typeface="Courier New" pitchFamily="49" charset="0"/>
            </a:endParaRP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char message[10];</a:t>
            </a:r>
          </a:p>
          <a:p>
            <a:pPr marL="457200" lvl="1" indent="0">
              <a:buNone/>
            </a:pPr>
            <a:r>
              <a:rPr lang="en-CA" sz="2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hello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CA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 message[4]? 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</a:p>
          <a:p>
            <a:pPr marL="457200" lvl="1" indent="0">
              <a:buNone/>
            </a:pPr>
            <a:endParaRPr lang="en-CA" b="1" dirty="0">
              <a:solidFill>
                <a:srgbClr val="114FFB"/>
              </a:solidFill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strncat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 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O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K"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, 1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);   ?       </a:t>
            </a:r>
            <a:r>
              <a:rPr lang="en-CA" sz="17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CA" sz="1700" b="1" dirty="0">
              <a:solidFill>
                <a:srgbClr val="00B050"/>
              </a:solidFill>
              <a:highlight>
                <a:srgbClr val="FFFF00"/>
              </a:highlight>
              <a:latin typeface="Courier New" pitchFamily="49" charset="0"/>
              <a:cs typeface="Courier New" pitchFamily="49" charset="0"/>
            </a:endParaRPr>
          </a:p>
          <a:p>
            <a:pPr lvl="1"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sz="2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6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sz="2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message[5]? </a:t>
            </a:r>
            <a:r>
              <a:rPr lang="en-CA" sz="2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</a:p>
          <a:p>
            <a:pPr marL="0" indent="0">
              <a:buNone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("%s", message)? </a:t>
            </a:r>
            <a:r>
              <a:rPr lang="en-CA" sz="2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HelloO</a:t>
            </a:r>
            <a:endParaRPr lang="en-CA" sz="2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fld id="{80731FE5-4BE2-414B-94DE-57F43B95DE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16" name="Group 43"/>
          <p:cNvGraphicFramePr>
            <a:graphicFrameLocks/>
          </p:cNvGraphicFramePr>
          <p:nvPr/>
        </p:nvGraphicFramePr>
        <p:xfrm>
          <a:off x="3946873" y="1716692"/>
          <a:ext cx="5092700" cy="457200"/>
        </p:xfrm>
        <a:graphic>
          <a:graphicData uri="http://schemas.openxmlformats.org/drawingml/2006/table">
            <a:tbl>
              <a:tblPr/>
              <a:tblGrid>
                <a:gridCol w="509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3329702841"/>
                    </a:ext>
                  </a:extLst>
                </a:gridCol>
              </a:tblGrid>
              <a:tr h="144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Group 43"/>
          <p:cNvGraphicFramePr>
            <a:graphicFrameLocks/>
          </p:cNvGraphicFramePr>
          <p:nvPr/>
        </p:nvGraphicFramePr>
        <p:xfrm>
          <a:off x="700983" y="3268973"/>
          <a:ext cx="5359690" cy="457200"/>
        </p:xfrm>
        <a:graphic>
          <a:graphicData uri="http://schemas.openxmlformats.org/drawingml/2006/table">
            <a:tbl>
              <a:tblPr/>
              <a:tblGrid>
                <a:gridCol w="53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3871587171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087406"/>
              </p:ext>
            </p:extLst>
          </p:nvPr>
        </p:nvGraphicFramePr>
        <p:xfrm>
          <a:off x="765994" y="5467743"/>
          <a:ext cx="5321590" cy="457200"/>
        </p:xfrm>
        <a:graphic>
          <a:graphicData uri="http://schemas.openxmlformats.org/drawingml/2006/table">
            <a:tbl>
              <a:tblPr/>
              <a:tblGrid>
                <a:gridCol w="532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14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73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65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880121325"/>
                    </a:ext>
                  </a:extLst>
                </a:gridCol>
              </a:tblGrid>
              <a:tr h="220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Freeform 21"/>
          <p:cNvSpPr/>
          <p:nvPr/>
        </p:nvSpPr>
        <p:spPr>
          <a:xfrm>
            <a:off x="2222697" y="2511047"/>
            <a:ext cx="1828800" cy="158840"/>
          </a:xfrm>
          <a:custGeom>
            <a:avLst/>
            <a:gdLst>
              <a:gd name="connsiteX0" fmla="*/ 2855741 w 2855741"/>
              <a:gd name="connsiteY0" fmla="*/ 0 h 314178"/>
              <a:gd name="connsiteX1" fmla="*/ 1378634 w 2855741"/>
              <a:gd name="connsiteY1" fmla="*/ 295421 h 314178"/>
              <a:gd name="connsiteX2" fmla="*/ 0 w 2855741"/>
              <a:gd name="connsiteY2" fmla="*/ 112541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5741" h="314178">
                <a:moveTo>
                  <a:pt x="2855741" y="0"/>
                </a:moveTo>
                <a:cubicBezTo>
                  <a:pt x="2355166" y="138332"/>
                  <a:pt x="1854591" y="276664"/>
                  <a:pt x="1378634" y="295421"/>
                </a:cubicBezTo>
                <a:cubicBezTo>
                  <a:pt x="902677" y="314178"/>
                  <a:pt x="0" y="112541"/>
                  <a:pt x="0" y="112541"/>
                </a:cubicBezTo>
              </a:path>
            </a:pathLst>
          </a:cu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6453" y="2841016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0       1       2       3        4        5       6      7        8        9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1497" y="1369011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0       1       2       3       4       5       6      7       8       9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367" y="5147357"/>
            <a:ext cx="552729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0       1         2       3        4        5       6      7        8        9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BDC1FE-AD12-4B91-9283-7AFFE0993290}"/>
              </a:ext>
            </a:extLst>
          </p:cNvPr>
          <p:cNvCxnSpPr/>
          <p:nvPr/>
        </p:nvCxnSpPr>
        <p:spPr>
          <a:xfrm>
            <a:off x="117679" y="1155379"/>
            <a:ext cx="8908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FABA19-268B-42BF-AA91-9A7B596A7FEB}"/>
              </a:ext>
            </a:extLst>
          </p:cNvPr>
          <p:cNvCxnSpPr>
            <a:cxnSpLocks/>
          </p:cNvCxnSpPr>
          <p:nvPr/>
        </p:nvCxnSpPr>
        <p:spPr>
          <a:xfrm>
            <a:off x="235358" y="4435989"/>
            <a:ext cx="7067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90913B3-DCBE-475E-BF5C-77F56EEC419F}"/>
              </a:ext>
            </a:extLst>
          </p:cNvPr>
          <p:cNvSpPr/>
          <p:nvPr/>
        </p:nvSpPr>
        <p:spPr>
          <a:xfrm>
            <a:off x="3371174" y="5951782"/>
            <a:ext cx="398089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A9FFAF-7C87-41CB-AFFB-09B94B571CBF}"/>
              </a:ext>
            </a:extLst>
          </p:cNvPr>
          <p:cNvSpPr/>
          <p:nvPr/>
        </p:nvSpPr>
        <p:spPr>
          <a:xfrm>
            <a:off x="6294178" y="5996937"/>
            <a:ext cx="398089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A2B945-3B92-4CE3-BF4B-F56CFF71A750}"/>
              </a:ext>
            </a:extLst>
          </p:cNvPr>
          <p:cNvSpPr/>
          <p:nvPr/>
        </p:nvSpPr>
        <p:spPr>
          <a:xfrm>
            <a:off x="8745911" y="5996936"/>
            <a:ext cx="398089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58D3D6-24FD-4183-9478-D94B0A7237A2}"/>
              </a:ext>
            </a:extLst>
          </p:cNvPr>
          <p:cNvSpPr/>
          <p:nvPr/>
        </p:nvSpPr>
        <p:spPr>
          <a:xfrm>
            <a:off x="4248302" y="6342323"/>
            <a:ext cx="1326481" cy="307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01562F-6E19-4989-A00B-D200A4474B41}"/>
              </a:ext>
            </a:extLst>
          </p:cNvPr>
          <p:cNvSpPr txBox="1"/>
          <p:nvPr/>
        </p:nvSpPr>
        <p:spPr>
          <a:xfrm>
            <a:off x="7103165" y="5410997"/>
            <a:ext cx="231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\0 added</a:t>
            </a:r>
            <a:endParaRPr lang="en-CA" sz="20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26079DAE-7B2E-4F97-9808-094B58117F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61" y="4637796"/>
            <a:ext cx="765358" cy="6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8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3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AD30D1-3D04-472D-830B-EFED45E2F06C}"/>
              </a:ext>
            </a:extLst>
          </p:cNvPr>
          <p:cNvSpPr/>
          <p:nvPr/>
        </p:nvSpPr>
        <p:spPr>
          <a:xfrm>
            <a:off x="7103165" y="5924943"/>
            <a:ext cx="2040835" cy="877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175895"/>
            <a:ext cx="8229600" cy="781050"/>
          </a:xfrm>
        </p:spPr>
        <p:txBody>
          <a:bodyPr>
            <a:normAutofit/>
          </a:bodyPr>
          <a:lstStyle/>
          <a:p>
            <a:r>
              <a:rPr lang="en-CA" sz="2800" dirty="0"/>
              <a:t>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75895"/>
            <a:ext cx="9364337" cy="68374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8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strcat</a:t>
            </a:r>
            <a:r>
              <a:rPr lang="en-CA" sz="2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dirty="0"/>
              <a:t>Compensate for the fact that cannot use + to glue strings</a:t>
            </a:r>
          </a:p>
          <a:p>
            <a:pPr marL="0" indent="0">
              <a:buNone/>
            </a:pPr>
            <a:r>
              <a:rPr lang="en-CA" sz="2800" dirty="0"/>
              <a:t>               </a:t>
            </a:r>
            <a:r>
              <a:rPr lang="en-CA" dirty="0">
                <a:solidFill>
                  <a:schemeClr val="bg1"/>
                </a:solidFill>
              </a:rPr>
              <a:t>o get from another string (literal)  &lt;</a:t>
            </a:r>
            <a:r>
              <a:rPr lang="en-CA" dirty="0" err="1">
                <a:solidFill>
                  <a:schemeClr val="bg1"/>
                </a:solidFill>
              </a:rPr>
              <a:t>string.h</a:t>
            </a:r>
            <a:r>
              <a:rPr lang="en-CA" dirty="0">
                <a:solidFill>
                  <a:schemeClr val="bg1"/>
                </a:solidFill>
              </a:rPr>
              <a:t>&gt;  </a:t>
            </a:r>
          </a:p>
          <a:p>
            <a:pPr marL="0" indent="0">
              <a:buNone/>
            </a:pPr>
            <a:endParaRPr lang="en-CA" sz="2800" b="1" dirty="0">
              <a:solidFill>
                <a:srgbClr val="114FFB"/>
              </a:solidFill>
              <a:latin typeface="Courier New" pitchFamily="49" charset="0"/>
              <a:cs typeface="Courier New" pitchFamily="49" charset="0"/>
            </a:endParaRP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</a:t>
            </a:r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CA" sz="2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strcat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"Hi"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CA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message[6]? </a:t>
            </a: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  <a:endParaRPr lang="en-CA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CA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("%s", message)?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CA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OKHi</a:t>
            </a:r>
            <a:endParaRPr lang="en-CA" b="1" dirty="0">
              <a:solidFill>
                <a:srgbClr val="114FFB"/>
              </a:solidFill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CA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strcat</a:t>
            </a:r>
            <a:r>
              <a:rPr lang="en-CA" sz="2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(message , </a:t>
            </a:r>
            <a:r>
              <a:rPr lang="en-CA" sz="2000" b="1" dirty="0">
                <a:solidFill>
                  <a:schemeClr val="bg1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000" b="1" dirty="0">
                <a:solidFill>
                  <a:schemeClr val="bg1"/>
                </a:solidFill>
                <a:latin typeface="Courier New" pitchFamily="49" charset="0"/>
                <a:ea typeface="SimSun" pitchFamily="2" charset="-122"/>
                <a:cs typeface="Courier New" pitchFamily="49" charset="0"/>
              </a:rPr>
              <a:t>Bye</a:t>
            </a:r>
            <a:r>
              <a:rPr lang="en-CA" sz="2000" b="1" dirty="0">
                <a:solidFill>
                  <a:schemeClr val="bg1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);   ?</a:t>
            </a:r>
          </a:p>
          <a:p>
            <a:pPr lvl="1">
              <a:buNone/>
            </a:pP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strcat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(message , </a:t>
            </a:r>
            <a:r>
              <a:rPr lang="en-CA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b="1" dirty="0">
                <a:latin typeface="Courier New" pitchFamily="49" charset="0"/>
                <a:ea typeface="SimSun" pitchFamily="2" charset="-122"/>
                <a:cs typeface="Courier New" pitchFamily="49" charset="0"/>
              </a:rPr>
              <a:t>B</a:t>
            </a:r>
            <a:r>
              <a:rPr lang="en-CA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);   </a:t>
            </a:r>
            <a:r>
              <a:rPr lang="en-CA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?</a:t>
            </a:r>
          </a:p>
          <a:p>
            <a:pPr lvl="1"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sz="2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5 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sz="2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message[6]? </a:t>
            </a: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("%s", message)?</a:t>
            </a:r>
            <a:r>
              <a:rPr lang="en-CA" sz="2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OKHiB</a:t>
            </a:r>
            <a:endParaRPr lang="en-CA" sz="2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0731FE5-4BE2-414B-94DE-57F43B95DE67}" type="slidenum">
              <a:rPr lang="en-US" smtClean="0"/>
              <a:pPr>
                <a:defRPr/>
              </a:pPr>
              <a:t>122</a:t>
            </a:fld>
            <a:endParaRPr lang="en-US" dirty="0"/>
          </a:p>
        </p:txBody>
      </p:sp>
      <p:graphicFrame>
        <p:nvGraphicFramePr>
          <p:cNvPr id="16" name="Group 43"/>
          <p:cNvGraphicFramePr>
            <a:graphicFrameLocks/>
          </p:cNvGraphicFramePr>
          <p:nvPr/>
        </p:nvGraphicFramePr>
        <p:xfrm>
          <a:off x="3946873" y="1716692"/>
          <a:ext cx="5092700" cy="457200"/>
        </p:xfrm>
        <a:graphic>
          <a:graphicData uri="http://schemas.openxmlformats.org/drawingml/2006/table">
            <a:tbl>
              <a:tblPr/>
              <a:tblGrid>
                <a:gridCol w="509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68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6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7833">
                  <a:extLst>
                    <a:ext uri="{9D8B030D-6E8A-4147-A177-3AD203B41FA5}">
                      <a16:colId xmlns:a16="http://schemas.microsoft.com/office/drawing/2014/main" val="33297028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Group 43"/>
          <p:cNvGraphicFramePr>
            <a:graphicFrameLocks/>
          </p:cNvGraphicFramePr>
          <p:nvPr/>
        </p:nvGraphicFramePr>
        <p:xfrm>
          <a:off x="845367" y="3268973"/>
          <a:ext cx="5359690" cy="457200"/>
        </p:xfrm>
        <a:graphic>
          <a:graphicData uri="http://schemas.openxmlformats.org/drawingml/2006/table">
            <a:tbl>
              <a:tblPr/>
              <a:tblGrid>
                <a:gridCol w="53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8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05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2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53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3871587171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43"/>
          <p:cNvGraphicFramePr>
            <a:graphicFrameLocks/>
          </p:cNvGraphicFramePr>
          <p:nvPr/>
        </p:nvGraphicFramePr>
        <p:xfrm>
          <a:off x="765994" y="5467743"/>
          <a:ext cx="5521215" cy="457200"/>
        </p:xfrm>
        <a:graphic>
          <a:graphicData uri="http://schemas.openxmlformats.org/drawingml/2006/table">
            <a:tbl>
              <a:tblPr/>
              <a:tblGrid>
                <a:gridCol w="532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05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64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49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338">
                  <a:extLst>
                    <a:ext uri="{9D8B030D-6E8A-4147-A177-3AD203B41FA5}">
                      <a16:colId xmlns:a16="http://schemas.microsoft.com/office/drawing/2014/main" val="880121325"/>
                    </a:ext>
                  </a:extLst>
                </a:gridCol>
              </a:tblGrid>
              <a:tr h="220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2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B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2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4741" y="2841016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/>
              <a:t>0       1       2       3        4        5       6      7        8        9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1497" y="1369011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/>
              <a:t>0       1       2       3       4       5       6      7       8       9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367" y="5147357"/>
            <a:ext cx="552729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/>
              <a:t>0       1         2       3        4        5       6      7        8        9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BDC1FE-AD12-4B91-9283-7AFFE0993290}"/>
              </a:ext>
            </a:extLst>
          </p:cNvPr>
          <p:cNvCxnSpPr/>
          <p:nvPr/>
        </p:nvCxnSpPr>
        <p:spPr>
          <a:xfrm>
            <a:off x="117679" y="956945"/>
            <a:ext cx="8908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7927B9-2351-471B-9D2F-E18C49EDEE66}"/>
              </a:ext>
            </a:extLst>
          </p:cNvPr>
          <p:cNvCxnSpPr>
            <a:cxnSpLocks/>
          </p:cNvCxnSpPr>
          <p:nvPr/>
        </p:nvCxnSpPr>
        <p:spPr>
          <a:xfrm>
            <a:off x="381000" y="4698484"/>
            <a:ext cx="7067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6125425-EC21-474E-BE9B-527AA2E761BB}"/>
              </a:ext>
            </a:extLst>
          </p:cNvPr>
          <p:cNvSpPr txBox="1"/>
          <p:nvPr/>
        </p:nvSpPr>
        <p:spPr>
          <a:xfrm>
            <a:off x="6311910" y="2889851"/>
            <a:ext cx="3093435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rgbClr val="00B050"/>
                </a:solidFill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Append "Hi" to the end </a:t>
            </a:r>
          </a:p>
          <a:p>
            <a:r>
              <a:rPr lang="en-CA" sz="1600" b="1" dirty="0">
                <a:solidFill>
                  <a:srgbClr val="00B050"/>
                </a:solidFill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of message. </a:t>
            </a:r>
          </a:p>
          <a:p>
            <a:r>
              <a:rPr lang="en-CA" sz="1600" b="1" dirty="0">
                <a:solidFill>
                  <a:srgbClr val="00B050"/>
                </a:solidFill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'H' replaces 1st '\0'</a:t>
            </a:r>
            <a:endParaRPr lang="en-CA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5DDD0-67B1-4CF0-BA30-7CCDF4C3D0E7}"/>
              </a:ext>
            </a:extLst>
          </p:cNvPr>
          <p:cNvSpPr txBox="1"/>
          <p:nvPr/>
        </p:nvSpPr>
        <p:spPr>
          <a:xfrm>
            <a:off x="381000" y="941622"/>
            <a:ext cx="365442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Another example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FBBE5B-1109-4873-9EC3-F0DC257E1771}"/>
              </a:ext>
            </a:extLst>
          </p:cNvPr>
          <p:cNvSpPr txBox="1"/>
          <p:nvPr/>
        </p:nvSpPr>
        <p:spPr>
          <a:xfrm>
            <a:off x="5827103" y="6541231"/>
            <a:ext cx="3578242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strncat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(mes,"Bye",1)?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DD22A9-7D11-4C3A-A819-1B7BDF593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888" y="0"/>
            <a:ext cx="4786584" cy="696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1580606" y="2061554"/>
            <a:ext cx="849085" cy="289760"/>
          </a:xfrm>
          <a:custGeom>
            <a:avLst/>
            <a:gdLst>
              <a:gd name="connsiteX0" fmla="*/ 1779563 w 1779563"/>
              <a:gd name="connsiteY0" fmla="*/ 419686 h 475957"/>
              <a:gd name="connsiteX1" fmla="*/ 1498209 w 1779563"/>
              <a:gd name="connsiteY1" fmla="*/ 67994 h 475957"/>
              <a:gd name="connsiteX2" fmla="*/ 246185 w 1779563"/>
              <a:gd name="connsiteY2" fmla="*/ 67994 h 475957"/>
              <a:gd name="connsiteX3" fmla="*/ 21102 w 1779563"/>
              <a:gd name="connsiteY3" fmla="*/ 475957 h 47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9563" h="475957">
                <a:moveTo>
                  <a:pt x="1779563" y="419686"/>
                </a:moveTo>
                <a:cubicBezTo>
                  <a:pt x="1766667" y="273147"/>
                  <a:pt x="1753772" y="126609"/>
                  <a:pt x="1498209" y="67994"/>
                </a:cubicBezTo>
                <a:cubicBezTo>
                  <a:pt x="1242646" y="9379"/>
                  <a:pt x="492370" y="0"/>
                  <a:pt x="246185" y="67994"/>
                </a:cubicBezTo>
                <a:cubicBezTo>
                  <a:pt x="0" y="135988"/>
                  <a:pt x="10551" y="305972"/>
                  <a:pt x="21102" y="47595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0009" y="523980"/>
            <a:ext cx="330622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/*   lexicographical order   */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08295" y="548640"/>
            <a:ext cx="858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141579" y="6063175"/>
            <a:ext cx="1793933" cy="662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7054" y="3624284"/>
            <a:ext cx="4414336" cy="33793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"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abcde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" is greater than (&gt;) "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Alice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"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because 'a' located after 'A' in ASCII table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strcmp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("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abcded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","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Alice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"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 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returns  +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"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HelloWorld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" 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&lt;  "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Hellothwre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"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because 'W' precedes 't' in ASCII table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strcmp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("HelloWorld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","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Hellothwre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"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   -  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"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Hello!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"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equals "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Hello!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"       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</a:t>
            </a:r>
          </a:p>
          <a:p>
            <a:pPr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"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base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"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&lt; 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"baseball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"        </a:t>
            </a:r>
            <a:r>
              <a:rPr lang="en-CA" sz="1600" dirty="0">
                <a:solidFill>
                  <a:srgbClr val="000000"/>
                </a:solidFill>
              </a:rPr>
              <a:t>-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1284849" y="3256670"/>
            <a:ext cx="17397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CDCC15C-2DD3-4FDE-AB46-704316CB741F}"/>
              </a:ext>
            </a:extLst>
          </p:cNvPr>
          <p:cNvSpPr txBox="1"/>
          <p:nvPr/>
        </p:nvSpPr>
        <p:spPr>
          <a:xfrm>
            <a:off x="2995798" y="2293766"/>
            <a:ext cx="3121917" cy="29161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 b c d e f \0  . . .. 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3D882-1A15-423F-ACB4-CB05AA6BA62D}"/>
              </a:ext>
            </a:extLst>
          </p:cNvPr>
          <p:cNvSpPr txBox="1"/>
          <p:nvPr/>
        </p:nvSpPr>
        <p:spPr>
          <a:xfrm>
            <a:off x="2995798" y="2672021"/>
            <a:ext cx="3121918" cy="29161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 B C D E F \0  .. . . 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3453D-4AF6-452A-88C0-382CEFC83726}"/>
              </a:ext>
            </a:extLst>
          </p:cNvPr>
          <p:cNvSpPr txBox="1"/>
          <p:nvPr/>
        </p:nvSpPr>
        <p:spPr>
          <a:xfrm>
            <a:off x="2089864" y="6496403"/>
            <a:ext cx="200242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sizeof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  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D6803-FC95-447D-8077-CC04F7B78626}"/>
              </a:ext>
            </a:extLst>
          </p:cNvPr>
          <p:cNvSpPr txBox="1"/>
          <p:nvPr/>
        </p:nvSpPr>
        <p:spPr>
          <a:xfrm>
            <a:off x="2995798" y="6466440"/>
            <a:ext cx="200242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strlen</a:t>
            </a: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   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B2533C-9726-42CF-AB9E-B8CED8C8E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238" y="15038"/>
            <a:ext cx="2545109" cy="36700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0356E0-A733-4338-82CF-E70C317513AD}"/>
              </a:ext>
            </a:extLst>
          </p:cNvPr>
          <p:cNvSpPr txBox="1"/>
          <p:nvPr/>
        </p:nvSpPr>
        <p:spPr>
          <a:xfrm>
            <a:off x="5547983" y="6609556"/>
            <a:ext cx="3187191" cy="3139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Same as Java  </a:t>
            </a:r>
            <a:r>
              <a:rPr kumimoji="0" lang="en-CA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s.compareTo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(s2)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EB6EDB-C406-458B-BD8D-C3C00EE07AC1}"/>
              </a:ext>
            </a:extLst>
          </p:cNvPr>
          <p:cNvSpPr txBox="1"/>
          <p:nvPr/>
        </p:nvSpPr>
        <p:spPr>
          <a:xfrm>
            <a:off x="2915730" y="1158983"/>
            <a:ext cx="3121917" cy="29161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.... . . . . . 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F4AB52-ADCA-4B5C-91D9-6CC73B6CABDF}"/>
              </a:ext>
            </a:extLst>
          </p:cNvPr>
          <p:cNvSpPr txBox="1"/>
          <p:nvPr/>
        </p:nvSpPr>
        <p:spPr>
          <a:xfrm>
            <a:off x="2915729" y="1581452"/>
            <a:ext cx="3121917" cy="29161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.... . . . . . 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8450DB-0C26-4E20-86EF-716854A6BC39}"/>
              </a:ext>
            </a:extLst>
          </p:cNvPr>
          <p:cNvSpPr txBox="1"/>
          <p:nvPr/>
        </p:nvSpPr>
        <p:spPr>
          <a:xfrm>
            <a:off x="1205868" y="5304773"/>
            <a:ext cx="1133912" cy="3139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// res == 0</a:t>
            </a:r>
          </a:p>
        </p:txBody>
      </p:sp>
      <p:pic>
        <p:nvPicPr>
          <p:cNvPr id="21" name="Picture 3" descr="Image result for java">
            <a:extLst>
              <a:ext uri="{FF2B5EF4-FFF2-40B4-BE49-F238E27FC236}">
                <a16:creationId xmlns:a16="http://schemas.microsoft.com/office/drawing/2014/main" id="{6CDFD3BD-D66B-4F6F-8E03-B2D0CE338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451" y="6438759"/>
            <a:ext cx="748266" cy="41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3688F25-2C3D-4D4F-A40C-BB6284DD70B4}"/>
              </a:ext>
            </a:extLst>
          </p:cNvPr>
          <p:cNvSpPr/>
          <p:nvPr/>
        </p:nvSpPr>
        <p:spPr>
          <a:xfrm>
            <a:off x="2814504" y="133831"/>
            <a:ext cx="3108543" cy="376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strcmp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(s1, s2) 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B28F3E-FB29-4B89-BDD8-A15566ADDAC4}"/>
              </a:ext>
            </a:extLst>
          </p:cNvPr>
          <p:cNvSpPr txBox="1"/>
          <p:nvPr/>
        </p:nvSpPr>
        <p:spPr>
          <a:xfrm>
            <a:off x="2264897" y="4391835"/>
            <a:ext cx="2159967" cy="3139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// str1 greater than str2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DD22A9-7D11-4C3A-A819-1B7BDF593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7937" y="2953015"/>
            <a:ext cx="4840590" cy="153888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isQuit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(char 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arr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[]){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  if ( 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strcmp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arr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, "quit") == 0 )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    return 1;           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// equal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  else return 0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}</a:t>
            </a:r>
          </a:p>
        </p:txBody>
      </p:sp>
      <p:sp>
        <p:nvSpPr>
          <p:cNvPr id="2" name="Rectangle 1"/>
          <p:cNvSpPr/>
          <p:nvPr/>
        </p:nvSpPr>
        <p:spPr>
          <a:xfrm>
            <a:off x="546002" y="1123243"/>
            <a:ext cx="8162727" cy="157735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isQuit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 (char 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arr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[]){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 int 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i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 if (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arr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[0]=='q' &amp;&amp; 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arr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[1]=='u' &amp;&amp; 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arr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[2]=='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i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' &amp;&amp; 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arr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[3]=='t' &amp;&amp; 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    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return 1;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                                     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arr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[4]=='\0' 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  else return 0;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 }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11496"/>
            <a:ext cx="8162727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strcmp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(s1, s2); 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 if equal   !0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if not equal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&lt;0 if s1&lt;s2,     &gt;0 if s1&gt;s2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9" name="Arrow: Down 8"/>
          <p:cNvSpPr/>
          <p:nvPr/>
        </p:nvSpPr>
        <p:spPr>
          <a:xfrm>
            <a:off x="5907511" y="2462544"/>
            <a:ext cx="279595" cy="476107"/>
          </a:xfrm>
          <a:prstGeom prst="downArrow">
            <a:avLst/>
          </a:prstGeom>
          <a:gradFill flip="none" rotWithShape="1">
            <a:gsLst>
              <a:gs pos="0">
                <a:srgbClr val="E31837">
                  <a:tint val="66000"/>
                  <a:satMod val="160000"/>
                </a:srgbClr>
              </a:gs>
              <a:gs pos="50000">
                <a:srgbClr val="E31837">
                  <a:tint val="44500"/>
                  <a:satMod val="160000"/>
                </a:srgbClr>
              </a:gs>
              <a:gs pos="100000">
                <a:srgbClr val="E31837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591" y="4882435"/>
            <a:ext cx="4348716" cy="61555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while ( 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strcmp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 (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arr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, "quit") !=0 )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  …..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2F4E7298-3B8B-4459-A2D7-FFC9C71A7591}"/>
              </a:ext>
            </a:extLst>
          </p:cNvPr>
          <p:cNvSpPr/>
          <p:nvPr/>
        </p:nvSpPr>
        <p:spPr>
          <a:xfrm>
            <a:off x="1873933" y="3499695"/>
            <a:ext cx="279595" cy="476107"/>
          </a:xfrm>
          <a:prstGeom prst="downArrow">
            <a:avLst/>
          </a:prstGeom>
          <a:gradFill flip="none" rotWithShape="1">
            <a:gsLst>
              <a:gs pos="0">
                <a:srgbClr val="E31837">
                  <a:tint val="66000"/>
                  <a:satMod val="160000"/>
                </a:srgbClr>
              </a:gs>
              <a:gs pos="50000">
                <a:srgbClr val="E31837">
                  <a:tint val="44500"/>
                  <a:satMod val="160000"/>
                </a:srgbClr>
              </a:gs>
              <a:gs pos="100000">
                <a:srgbClr val="E31837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13249E-0E73-4842-8337-6ACD559101C3}"/>
              </a:ext>
            </a:extLst>
          </p:cNvPr>
          <p:cNvSpPr txBox="1"/>
          <p:nvPr/>
        </p:nvSpPr>
        <p:spPr>
          <a:xfrm>
            <a:off x="127591" y="5886813"/>
            <a:ext cx="4348716" cy="6532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while ( 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strcmp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 (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arr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, "quit") 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  …..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B035F6-6A10-436C-871A-4B8ECD794976}"/>
              </a:ext>
            </a:extLst>
          </p:cNvPr>
          <p:cNvSpPr txBox="1"/>
          <p:nvPr/>
        </p:nvSpPr>
        <p:spPr>
          <a:xfrm>
            <a:off x="2693096" y="5207414"/>
            <a:ext cx="1878904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// not equal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694284-02B3-464A-A9AA-D65EAFFD8703}"/>
              </a:ext>
            </a:extLst>
          </p:cNvPr>
          <p:cNvSpPr txBox="1"/>
          <p:nvPr/>
        </p:nvSpPr>
        <p:spPr>
          <a:xfrm>
            <a:off x="2693096" y="6228837"/>
            <a:ext cx="1878904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// not equal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D5336CEB-848A-4A06-9A23-391A70DA0E42}"/>
              </a:ext>
            </a:extLst>
          </p:cNvPr>
          <p:cNvSpPr/>
          <p:nvPr/>
        </p:nvSpPr>
        <p:spPr>
          <a:xfrm>
            <a:off x="1873932" y="4159372"/>
            <a:ext cx="279595" cy="476107"/>
          </a:xfrm>
          <a:prstGeom prst="downArrow">
            <a:avLst/>
          </a:prstGeom>
          <a:gradFill flip="none" rotWithShape="1">
            <a:gsLst>
              <a:gs pos="0">
                <a:srgbClr val="E31837">
                  <a:tint val="66000"/>
                  <a:satMod val="160000"/>
                </a:srgbClr>
              </a:gs>
              <a:gs pos="50000">
                <a:srgbClr val="E31837">
                  <a:tint val="44500"/>
                  <a:satMod val="160000"/>
                </a:srgbClr>
              </a:gs>
              <a:gs pos="100000">
                <a:srgbClr val="E31837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EF50C0-404E-4FA9-BA3A-228E4AA0A9A8}"/>
              </a:ext>
            </a:extLst>
          </p:cNvPr>
          <p:cNvSpPr txBox="1"/>
          <p:nvPr/>
        </p:nvSpPr>
        <p:spPr>
          <a:xfrm>
            <a:off x="4572000" y="4878412"/>
            <a:ext cx="4504419" cy="9110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while (1) {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  if ( 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strcmp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 (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arr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, "quit")==0)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    break;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7E750C-CF44-4195-A2EE-232DCCB78266}"/>
              </a:ext>
            </a:extLst>
          </p:cNvPr>
          <p:cNvSpPr/>
          <p:nvPr/>
        </p:nvSpPr>
        <p:spPr>
          <a:xfrm>
            <a:off x="7187609" y="6076488"/>
            <a:ext cx="1956391" cy="6532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0A196B-6AB7-42F8-8910-5091D29AC463}"/>
              </a:ext>
            </a:extLst>
          </p:cNvPr>
          <p:cNvSpPr txBox="1"/>
          <p:nvPr/>
        </p:nvSpPr>
        <p:spPr>
          <a:xfrm>
            <a:off x="4572000" y="5886813"/>
            <a:ext cx="4504419" cy="9110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while (1) {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  if ( ! 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strcmp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 (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arr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, "quit") )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    break;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F99021-8837-4438-99E6-53B275A8A865}"/>
              </a:ext>
            </a:extLst>
          </p:cNvPr>
          <p:cNvSpPr txBox="1"/>
          <p:nvPr/>
        </p:nvSpPr>
        <p:spPr>
          <a:xfrm>
            <a:off x="6937188" y="5488358"/>
            <a:ext cx="1878904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// equal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42E702-7B5F-4E58-88C8-FD1B158B97FB}"/>
              </a:ext>
            </a:extLst>
          </p:cNvPr>
          <p:cNvSpPr txBox="1"/>
          <p:nvPr/>
        </p:nvSpPr>
        <p:spPr>
          <a:xfrm>
            <a:off x="6969623" y="6443700"/>
            <a:ext cx="1878904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// equal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00AE65-667D-4E54-8AA2-96B1AF3EA159}"/>
              </a:ext>
            </a:extLst>
          </p:cNvPr>
          <p:cNvSpPr txBox="1"/>
          <p:nvPr/>
        </p:nvSpPr>
        <p:spPr>
          <a:xfrm>
            <a:off x="4168936" y="5566725"/>
            <a:ext cx="1878904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SimSun" pitchFamily="2" charset="-122"/>
                <a:cs typeface="Arial" pitchFamily="34" charset="0"/>
              </a:rPr>
              <a:t>or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E20E80-E48D-4715-B66F-378799D7E723}"/>
              </a:ext>
            </a:extLst>
          </p:cNvPr>
          <p:cNvCxnSpPr/>
          <p:nvPr/>
        </p:nvCxnSpPr>
        <p:spPr>
          <a:xfrm>
            <a:off x="127591" y="957854"/>
            <a:ext cx="8847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7C466E0-0D26-4541-A843-B22610E96822}"/>
              </a:ext>
            </a:extLst>
          </p:cNvPr>
          <p:cNvSpPr/>
          <p:nvPr/>
        </p:nvSpPr>
        <p:spPr>
          <a:xfrm>
            <a:off x="6603570" y="2031410"/>
            <a:ext cx="1751309" cy="330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99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888" y="0"/>
            <a:ext cx="4786584" cy="696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1580606" y="2061554"/>
            <a:ext cx="849085" cy="289760"/>
          </a:xfrm>
          <a:custGeom>
            <a:avLst/>
            <a:gdLst>
              <a:gd name="connsiteX0" fmla="*/ 1779563 w 1779563"/>
              <a:gd name="connsiteY0" fmla="*/ 419686 h 475957"/>
              <a:gd name="connsiteX1" fmla="*/ 1498209 w 1779563"/>
              <a:gd name="connsiteY1" fmla="*/ 67994 h 475957"/>
              <a:gd name="connsiteX2" fmla="*/ 246185 w 1779563"/>
              <a:gd name="connsiteY2" fmla="*/ 67994 h 475957"/>
              <a:gd name="connsiteX3" fmla="*/ 21102 w 1779563"/>
              <a:gd name="connsiteY3" fmla="*/ 475957 h 47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9563" h="475957">
                <a:moveTo>
                  <a:pt x="1779563" y="419686"/>
                </a:moveTo>
                <a:cubicBezTo>
                  <a:pt x="1766667" y="273147"/>
                  <a:pt x="1753772" y="126609"/>
                  <a:pt x="1498209" y="67994"/>
                </a:cubicBezTo>
                <a:cubicBezTo>
                  <a:pt x="1242646" y="9379"/>
                  <a:pt x="492370" y="0"/>
                  <a:pt x="246185" y="67994"/>
                </a:cubicBezTo>
                <a:cubicBezTo>
                  <a:pt x="0" y="135988"/>
                  <a:pt x="10551" y="305972"/>
                  <a:pt x="21102" y="47595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40009" y="523980"/>
            <a:ext cx="330622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rgbClr val="00B050"/>
                </a:solidFill>
              </a:rPr>
              <a:t>/*   lexicographical order   */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08295" y="548640"/>
            <a:ext cx="858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141579" y="6063175"/>
            <a:ext cx="1793933" cy="662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3120" y="3813065"/>
            <a:ext cx="4414336" cy="283167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600" dirty="0"/>
              <a:t>"</a:t>
            </a:r>
            <a:r>
              <a:rPr lang="en-CA" sz="1600" b="1" dirty="0" err="1">
                <a:latin typeface="Courier New" pitchFamily="49" charset="0"/>
                <a:cs typeface="Courier New" pitchFamily="49" charset="0"/>
              </a:rPr>
              <a:t>abcded</a:t>
            </a:r>
            <a:r>
              <a:rPr lang="en-CA" sz="1600" dirty="0"/>
              <a:t>" is greater than (&gt;) "</a:t>
            </a:r>
            <a:r>
              <a:rPr lang="en-CA" sz="1600" b="1" dirty="0">
                <a:latin typeface="Courier New" pitchFamily="49" charset="0"/>
                <a:cs typeface="Courier New" pitchFamily="49" charset="0"/>
              </a:rPr>
              <a:t>Alice</a:t>
            </a:r>
            <a:r>
              <a:rPr lang="en-CA" sz="1600" b="1" dirty="0"/>
              <a:t>"</a:t>
            </a:r>
            <a:r>
              <a:rPr lang="en-CA" sz="1600" dirty="0"/>
              <a:t> </a:t>
            </a:r>
          </a:p>
          <a:p>
            <a:r>
              <a:rPr lang="en-CA" sz="1600" b="1" dirty="0"/>
              <a:t> </a:t>
            </a:r>
            <a:r>
              <a:rPr lang="en-CA" sz="1600" dirty="0"/>
              <a:t>because 'a' located after 'A' in ASCII table</a:t>
            </a:r>
          </a:p>
          <a:p>
            <a:r>
              <a:rPr lang="en-CA" sz="1800" b="1" dirty="0"/>
              <a:t> </a:t>
            </a:r>
            <a:r>
              <a:rPr lang="en-CA" sz="1600" b="1" dirty="0" err="1">
                <a:latin typeface="Courier New" pitchFamily="49" charset="0"/>
                <a:cs typeface="Courier New" pitchFamily="49" charset="0"/>
              </a:rPr>
              <a:t>strcmp</a:t>
            </a:r>
            <a:r>
              <a:rPr lang="en-CA" sz="1600" b="1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en-CA" sz="1600" b="1" dirty="0" err="1">
                <a:latin typeface="Courier New" pitchFamily="49" charset="0"/>
                <a:cs typeface="Courier New" pitchFamily="49" charset="0"/>
              </a:rPr>
              <a:t>abcded</a:t>
            </a:r>
            <a:r>
              <a:rPr lang="en-CA" sz="1600" dirty="0"/>
              <a:t>","</a:t>
            </a:r>
            <a:r>
              <a:rPr lang="en-CA" sz="1600" b="1" dirty="0">
                <a:latin typeface="Courier New" pitchFamily="49" charset="0"/>
                <a:cs typeface="Courier New" pitchFamily="49" charset="0"/>
              </a:rPr>
              <a:t>Alice</a:t>
            </a:r>
            <a:r>
              <a:rPr lang="en-CA" sz="1600" b="1" dirty="0"/>
              <a:t>"</a:t>
            </a:r>
            <a:r>
              <a:rPr lang="en-CA" sz="1600" dirty="0"/>
              <a:t>  </a:t>
            </a:r>
            <a:r>
              <a:rPr lang="en-CA" sz="1600" b="1" dirty="0"/>
              <a:t>)  </a:t>
            </a:r>
            <a:r>
              <a:rPr lang="en-CA" sz="1600" dirty="0"/>
              <a:t>returns  -</a:t>
            </a:r>
          </a:p>
          <a:p>
            <a:endParaRPr lang="en-CA" sz="1800" b="1" dirty="0"/>
          </a:p>
          <a:p>
            <a:r>
              <a:rPr lang="en-CA" sz="1600" b="1" dirty="0"/>
              <a:t>"</a:t>
            </a:r>
            <a:r>
              <a:rPr lang="en-CA" sz="1600" b="1" dirty="0">
                <a:latin typeface="Courier New" pitchFamily="49" charset="0"/>
                <a:cs typeface="Courier New" pitchFamily="49" charset="0"/>
              </a:rPr>
              <a:t>HelloWorld</a:t>
            </a:r>
            <a:r>
              <a:rPr lang="en-CA" sz="1600" b="1" dirty="0"/>
              <a:t>" </a:t>
            </a:r>
            <a:r>
              <a:rPr lang="en-CA" sz="1600" dirty="0"/>
              <a:t> &lt;  "</a:t>
            </a:r>
            <a:r>
              <a:rPr lang="en-CA" sz="1600" b="1" dirty="0" err="1">
                <a:latin typeface="Courier New" pitchFamily="49" charset="0"/>
                <a:cs typeface="Courier New" pitchFamily="49" charset="0"/>
              </a:rPr>
              <a:t>Hellothwre</a:t>
            </a:r>
            <a:r>
              <a:rPr lang="en-CA" sz="1600" b="1" dirty="0"/>
              <a:t>"</a:t>
            </a:r>
            <a:r>
              <a:rPr lang="en-CA" sz="1600" dirty="0"/>
              <a:t>  </a:t>
            </a:r>
          </a:p>
          <a:p>
            <a:r>
              <a:rPr lang="en-CA" sz="1600" b="1" dirty="0"/>
              <a:t> </a:t>
            </a:r>
            <a:r>
              <a:rPr lang="en-CA" sz="1600" dirty="0"/>
              <a:t>because 'W' precedes 't' in ASCII table</a:t>
            </a:r>
          </a:p>
          <a:p>
            <a:r>
              <a:rPr lang="en-CA" sz="1600" b="1" dirty="0" err="1">
                <a:latin typeface="Courier New" pitchFamily="49" charset="0"/>
                <a:cs typeface="Courier New" pitchFamily="49" charset="0"/>
              </a:rPr>
              <a:t>strcmp</a:t>
            </a:r>
            <a:r>
              <a:rPr lang="en-CA" sz="1600" b="1" dirty="0">
                <a:latin typeface="Courier New" pitchFamily="49" charset="0"/>
                <a:cs typeface="Courier New" pitchFamily="49" charset="0"/>
              </a:rPr>
              <a:t>("HelloWorld</a:t>
            </a:r>
            <a:r>
              <a:rPr lang="en-CA" sz="1600" dirty="0"/>
              <a:t>","</a:t>
            </a:r>
            <a:r>
              <a:rPr lang="en-CA" sz="1600" b="1" dirty="0" err="1">
                <a:latin typeface="Courier New" pitchFamily="49" charset="0"/>
                <a:cs typeface="Courier New" pitchFamily="49" charset="0"/>
              </a:rPr>
              <a:t>Hellothwre</a:t>
            </a:r>
            <a:r>
              <a:rPr lang="en-CA" sz="1600" b="1" dirty="0"/>
              <a:t>"</a:t>
            </a:r>
            <a:r>
              <a:rPr lang="en-CA" sz="1600" dirty="0"/>
              <a:t> </a:t>
            </a:r>
            <a:r>
              <a:rPr lang="en-CA" sz="1600" b="1" dirty="0"/>
              <a:t>)    </a:t>
            </a:r>
            <a:r>
              <a:rPr lang="en-CA" sz="1600" dirty="0"/>
              <a:t>+</a:t>
            </a:r>
            <a:r>
              <a:rPr lang="en-CA" sz="1600" b="1" dirty="0"/>
              <a:t>  </a:t>
            </a:r>
            <a:endParaRPr lang="en-CA" sz="1800" b="1" dirty="0"/>
          </a:p>
          <a:p>
            <a:r>
              <a:rPr lang="en-CA" sz="1800" b="1" dirty="0"/>
              <a:t> </a:t>
            </a:r>
          </a:p>
          <a:p>
            <a:r>
              <a:rPr lang="en-CA" sz="1600" b="1" dirty="0"/>
              <a:t>"</a:t>
            </a:r>
            <a:r>
              <a:rPr lang="en-CA" sz="1600" b="1" dirty="0">
                <a:latin typeface="Courier New" pitchFamily="49" charset="0"/>
                <a:cs typeface="Courier New" pitchFamily="49" charset="0"/>
              </a:rPr>
              <a:t>Hello!</a:t>
            </a:r>
            <a:r>
              <a:rPr lang="en-CA" sz="1600" b="1" dirty="0"/>
              <a:t>"</a:t>
            </a:r>
            <a:r>
              <a:rPr lang="en-CA" sz="1600" dirty="0"/>
              <a:t> equals "</a:t>
            </a:r>
            <a:r>
              <a:rPr lang="en-CA" sz="1600" b="1" dirty="0">
                <a:latin typeface="Courier New" pitchFamily="49" charset="0"/>
                <a:cs typeface="Courier New" pitchFamily="49" charset="0"/>
              </a:rPr>
              <a:t>Hello!</a:t>
            </a:r>
            <a:r>
              <a:rPr lang="en-CA" sz="1600" b="1" dirty="0"/>
              <a:t>"       </a:t>
            </a:r>
            <a:r>
              <a:rPr lang="en-CA" sz="1600" dirty="0"/>
              <a:t>0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1284849" y="3256670"/>
            <a:ext cx="17397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CDCC15C-2DD3-4FDE-AB46-704316CB741F}"/>
              </a:ext>
            </a:extLst>
          </p:cNvPr>
          <p:cNvSpPr txBox="1"/>
          <p:nvPr/>
        </p:nvSpPr>
        <p:spPr>
          <a:xfrm>
            <a:off x="2995798" y="2293766"/>
            <a:ext cx="3121917" cy="29161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b="1" dirty="0">
                <a:latin typeface="Courier New" pitchFamily="49" charset="0"/>
                <a:cs typeface="Courier New" pitchFamily="49" charset="0"/>
              </a:rPr>
              <a:t>a b c d e f \0  . . .. 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3D882-1A15-423F-ACB4-CB05AA6BA62D}"/>
              </a:ext>
            </a:extLst>
          </p:cNvPr>
          <p:cNvSpPr txBox="1"/>
          <p:nvPr/>
        </p:nvSpPr>
        <p:spPr>
          <a:xfrm>
            <a:off x="2995798" y="2672021"/>
            <a:ext cx="3121918" cy="29161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b="1" dirty="0">
                <a:latin typeface="Courier New" pitchFamily="49" charset="0"/>
                <a:cs typeface="Courier New" pitchFamily="49" charset="0"/>
              </a:rPr>
              <a:t>A B C D E F \0  .. . . 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3453D-4AF6-452A-88C0-382CEFC83726}"/>
              </a:ext>
            </a:extLst>
          </p:cNvPr>
          <p:cNvSpPr txBox="1"/>
          <p:nvPr/>
        </p:nvSpPr>
        <p:spPr>
          <a:xfrm>
            <a:off x="2089864" y="6496403"/>
            <a:ext cx="200242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err="1"/>
              <a:t>sizeof</a:t>
            </a:r>
            <a:r>
              <a:rPr lang="en-CA" sz="1200" dirty="0"/>
              <a:t>?  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D6803-FC95-447D-8077-CC04F7B78626}"/>
              </a:ext>
            </a:extLst>
          </p:cNvPr>
          <p:cNvSpPr txBox="1"/>
          <p:nvPr/>
        </p:nvSpPr>
        <p:spPr>
          <a:xfrm>
            <a:off x="2995798" y="6466440"/>
            <a:ext cx="200242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/>
              <a:t>strlen</a:t>
            </a:r>
            <a:r>
              <a:rPr lang="en-CA" sz="1400" dirty="0"/>
              <a:t>?   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B2533C-9726-42CF-AB9E-B8CED8C8E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238" y="15038"/>
            <a:ext cx="2545109" cy="36700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0356E0-A733-4338-82CF-E70C317513AD}"/>
              </a:ext>
            </a:extLst>
          </p:cNvPr>
          <p:cNvSpPr txBox="1"/>
          <p:nvPr/>
        </p:nvSpPr>
        <p:spPr>
          <a:xfrm>
            <a:off x="5499609" y="6521222"/>
            <a:ext cx="3187191" cy="3139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B050"/>
                </a:solidFill>
              </a:rPr>
              <a:t>Same as Java  </a:t>
            </a:r>
            <a:r>
              <a:rPr lang="en-CA" sz="1600" dirty="0" err="1">
                <a:solidFill>
                  <a:srgbClr val="00B050"/>
                </a:solidFill>
              </a:rPr>
              <a:t>s.compareTo</a:t>
            </a:r>
            <a:r>
              <a:rPr lang="en-CA" sz="1600" dirty="0">
                <a:solidFill>
                  <a:srgbClr val="00B050"/>
                </a:solidFill>
              </a:rPr>
              <a:t>(s2)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EB6EDB-C406-458B-BD8D-C3C00EE07AC1}"/>
              </a:ext>
            </a:extLst>
          </p:cNvPr>
          <p:cNvSpPr txBox="1"/>
          <p:nvPr/>
        </p:nvSpPr>
        <p:spPr>
          <a:xfrm>
            <a:off x="2915730" y="1158983"/>
            <a:ext cx="3121917" cy="29161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b="1" dirty="0">
                <a:latin typeface="Courier New" pitchFamily="49" charset="0"/>
                <a:cs typeface="Courier New" pitchFamily="49" charset="0"/>
              </a:rPr>
              <a:t>.... . . . . . 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F4AB52-ADCA-4B5C-91D9-6CC73B6CABDF}"/>
              </a:ext>
            </a:extLst>
          </p:cNvPr>
          <p:cNvSpPr txBox="1"/>
          <p:nvPr/>
        </p:nvSpPr>
        <p:spPr>
          <a:xfrm>
            <a:off x="2915729" y="1581452"/>
            <a:ext cx="3121917" cy="29161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b="1" dirty="0">
                <a:latin typeface="Courier New" pitchFamily="49" charset="0"/>
                <a:cs typeface="Courier New" pitchFamily="49" charset="0"/>
              </a:rPr>
              <a:t>.... . . . . . 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8450DB-0C26-4E20-86EF-716854A6BC39}"/>
              </a:ext>
            </a:extLst>
          </p:cNvPr>
          <p:cNvSpPr txBox="1"/>
          <p:nvPr/>
        </p:nvSpPr>
        <p:spPr>
          <a:xfrm>
            <a:off x="1205868" y="5304773"/>
            <a:ext cx="1133912" cy="3139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B050"/>
                </a:solidFill>
              </a:rPr>
              <a:t>// res == 0</a:t>
            </a:r>
          </a:p>
        </p:txBody>
      </p:sp>
      <p:pic>
        <p:nvPicPr>
          <p:cNvPr id="21" name="Picture 3" descr="Image result for java">
            <a:extLst>
              <a:ext uri="{FF2B5EF4-FFF2-40B4-BE49-F238E27FC236}">
                <a16:creationId xmlns:a16="http://schemas.microsoft.com/office/drawing/2014/main" id="{6CDFD3BD-D66B-4F6F-8E03-B2D0CE338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976" y="6392473"/>
            <a:ext cx="748266" cy="41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3688F25-2C3D-4D4F-A40C-BB6284DD70B4}"/>
              </a:ext>
            </a:extLst>
          </p:cNvPr>
          <p:cNvSpPr/>
          <p:nvPr/>
        </p:nvSpPr>
        <p:spPr>
          <a:xfrm>
            <a:off x="2814504" y="133831"/>
            <a:ext cx="3108543" cy="376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en-CA" sz="20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strcmp</a:t>
            </a:r>
            <a:r>
              <a:rPr lang="en-CA" sz="20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(s1, s2) </a:t>
            </a:r>
            <a:endParaRPr lang="en-CA" sz="3200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07937" y="2953015"/>
            <a:ext cx="4840590" cy="153888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isQuit</a:t>
            </a:r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(char </a:t>
            </a:r>
            <a:r>
              <a:rPr lang="en-CA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arr</a:t>
            </a:r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[]){</a:t>
            </a:r>
          </a:p>
          <a:p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 if ( </a:t>
            </a:r>
            <a:r>
              <a:rPr lang="en-CA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strcmp</a:t>
            </a:r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arr</a:t>
            </a:r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, "quit") == 0 )</a:t>
            </a:r>
          </a:p>
          <a:p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   return 1;           </a:t>
            </a: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// equal</a:t>
            </a:r>
            <a:endParaRPr lang="en-CA" sz="1800" b="1" dirty="0">
              <a:solidFill>
                <a:srgbClr val="00B050"/>
              </a:solidFill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 else return 0</a:t>
            </a:r>
          </a:p>
          <a:p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}</a:t>
            </a:r>
          </a:p>
        </p:txBody>
      </p:sp>
      <p:sp>
        <p:nvSpPr>
          <p:cNvPr id="2" name="Rectangle 1"/>
          <p:cNvSpPr/>
          <p:nvPr/>
        </p:nvSpPr>
        <p:spPr>
          <a:xfrm>
            <a:off x="546002" y="1123243"/>
            <a:ext cx="8162727" cy="157735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CA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isQuit</a:t>
            </a:r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(char </a:t>
            </a:r>
            <a:r>
              <a:rPr lang="en-CA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arr</a:t>
            </a:r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[]){</a:t>
            </a:r>
          </a:p>
          <a:p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int </a:t>
            </a:r>
            <a:r>
              <a:rPr lang="en-CA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</a:t>
            </a:r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;</a:t>
            </a:r>
          </a:p>
          <a:p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if (</a:t>
            </a:r>
            <a:r>
              <a:rPr lang="en-CA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arr</a:t>
            </a:r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[0]=='q' &amp;&amp; </a:t>
            </a:r>
            <a:r>
              <a:rPr lang="en-CA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arr</a:t>
            </a:r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[1]=='u' &amp;&amp; </a:t>
            </a:r>
            <a:r>
              <a:rPr lang="en-CA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arr</a:t>
            </a:r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[2]=='</a:t>
            </a:r>
            <a:r>
              <a:rPr lang="en-CA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</a:t>
            </a:r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' &amp;&amp; </a:t>
            </a:r>
            <a:r>
              <a:rPr lang="en-CA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arr</a:t>
            </a:r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[3]=='t' &amp;&amp;  </a:t>
            </a:r>
          </a:p>
          <a:p>
            <a:r>
              <a:rPr lang="en-CA" sz="1600" b="1" dirty="0">
                <a:solidFill>
                  <a:srgbClr val="FF0000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    </a:t>
            </a:r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return 1;</a:t>
            </a:r>
            <a:r>
              <a:rPr lang="en-CA" sz="1600" b="1" dirty="0">
                <a:solidFill>
                  <a:srgbClr val="FF0000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                                     </a:t>
            </a:r>
            <a:r>
              <a:rPr lang="en-CA" sz="1600" b="1" dirty="0" err="1">
                <a:solidFill>
                  <a:srgbClr val="FF0000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arr</a:t>
            </a:r>
            <a:r>
              <a:rPr lang="en-CA" sz="1600" b="1" dirty="0">
                <a:solidFill>
                  <a:srgbClr val="FF0000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[4]=='\0' </a:t>
            </a:r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 else return 0;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}</a:t>
            </a:r>
            <a:endParaRPr lang="en-CA" sz="18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11496"/>
            <a:ext cx="8162727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strcmp</a:t>
            </a:r>
            <a:r>
              <a:rPr lang="en-CA" sz="20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(s1, s2);  </a:t>
            </a:r>
          </a:p>
          <a:p>
            <a:r>
              <a:rPr lang="en-CA" sz="2000" b="1" dirty="0">
                <a:solidFill>
                  <a:srgbClr val="FF0000"/>
                </a:solidFill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0 if equal   !0</a:t>
            </a:r>
            <a:r>
              <a:rPr lang="en-CA" sz="1800" b="1" dirty="0"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>
                <a:solidFill>
                  <a:srgbClr val="FF0000"/>
                </a:solidFill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if not equal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&lt;0 if s1&lt;s2,     &gt;0 if s1&gt;s2</a:t>
            </a:r>
            <a:endParaRPr lang="en-CA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Arrow: Down 8"/>
          <p:cNvSpPr/>
          <p:nvPr/>
        </p:nvSpPr>
        <p:spPr>
          <a:xfrm>
            <a:off x="5907511" y="2462544"/>
            <a:ext cx="279595" cy="476107"/>
          </a:xfrm>
          <a:prstGeom prst="downArrow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591" y="4882435"/>
            <a:ext cx="4348716" cy="61555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while ( </a:t>
            </a:r>
            <a:r>
              <a:rPr lang="en-CA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strcmp</a:t>
            </a:r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(</a:t>
            </a:r>
            <a:r>
              <a:rPr lang="en-CA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arr</a:t>
            </a:r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, "quit") !=0 )</a:t>
            </a:r>
          </a:p>
          <a:p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 …..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2F4E7298-3B8B-4459-A2D7-FFC9C71A7591}"/>
              </a:ext>
            </a:extLst>
          </p:cNvPr>
          <p:cNvSpPr/>
          <p:nvPr/>
        </p:nvSpPr>
        <p:spPr>
          <a:xfrm>
            <a:off x="1873933" y="3499695"/>
            <a:ext cx="279595" cy="476107"/>
          </a:xfrm>
          <a:prstGeom prst="downArrow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13249E-0E73-4842-8337-6ACD559101C3}"/>
              </a:ext>
            </a:extLst>
          </p:cNvPr>
          <p:cNvSpPr txBox="1"/>
          <p:nvPr/>
        </p:nvSpPr>
        <p:spPr>
          <a:xfrm>
            <a:off x="127591" y="5886813"/>
            <a:ext cx="4348716" cy="6532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while ( </a:t>
            </a:r>
            <a:r>
              <a:rPr lang="en-CA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strcmp</a:t>
            </a:r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(</a:t>
            </a:r>
            <a:r>
              <a:rPr lang="en-CA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arr</a:t>
            </a:r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, "quit") )</a:t>
            </a:r>
          </a:p>
          <a:p>
            <a:r>
              <a:rPr lang="en-CA" sz="18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 …..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B035F6-6A10-436C-871A-4B8ECD794976}"/>
              </a:ext>
            </a:extLst>
          </p:cNvPr>
          <p:cNvSpPr txBox="1"/>
          <p:nvPr/>
        </p:nvSpPr>
        <p:spPr>
          <a:xfrm>
            <a:off x="2693096" y="5207414"/>
            <a:ext cx="1878904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// not equal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694284-02B3-464A-A9AA-D65EAFFD8703}"/>
              </a:ext>
            </a:extLst>
          </p:cNvPr>
          <p:cNvSpPr txBox="1"/>
          <p:nvPr/>
        </p:nvSpPr>
        <p:spPr>
          <a:xfrm>
            <a:off x="2693096" y="6228837"/>
            <a:ext cx="1878904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// not equal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D5336CEB-848A-4A06-9A23-391A70DA0E42}"/>
              </a:ext>
            </a:extLst>
          </p:cNvPr>
          <p:cNvSpPr/>
          <p:nvPr/>
        </p:nvSpPr>
        <p:spPr>
          <a:xfrm>
            <a:off x="1873932" y="4159372"/>
            <a:ext cx="279595" cy="476107"/>
          </a:xfrm>
          <a:prstGeom prst="downArrow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EF50C0-404E-4FA9-BA3A-228E4AA0A9A8}"/>
              </a:ext>
            </a:extLst>
          </p:cNvPr>
          <p:cNvSpPr txBox="1"/>
          <p:nvPr/>
        </p:nvSpPr>
        <p:spPr>
          <a:xfrm>
            <a:off x="4572000" y="4878412"/>
            <a:ext cx="4504419" cy="9110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while (1) {</a:t>
            </a:r>
          </a:p>
          <a:p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 if ( </a:t>
            </a:r>
            <a:r>
              <a:rPr lang="en-CA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strcmp</a:t>
            </a:r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(</a:t>
            </a:r>
            <a:r>
              <a:rPr lang="en-CA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arr</a:t>
            </a:r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, "quit")==0) </a:t>
            </a:r>
          </a:p>
          <a:p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   break;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7E750C-CF44-4195-A2EE-232DCCB78266}"/>
              </a:ext>
            </a:extLst>
          </p:cNvPr>
          <p:cNvSpPr/>
          <p:nvPr/>
        </p:nvSpPr>
        <p:spPr>
          <a:xfrm>
            <a:off x="7187609" y="6076488"/>
            <a:ext cx="1956391" cy="6532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0A196B-6AB7-42F8-8910-5091D29AC463}"/>
              </a:ext>
            </a:extLst>
          </p:cNvPr>
          <p:cNvSpPr txBox="1"/>
          <p:nvPr/>
        </p:nvSpPr>
        <p:spPr>
          <a:xfrm>
            <a:off x="4572000" y="5886813"/>
            <a:ext cx="4504419" cy="9110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while (1) {</a:t>
            </a:r>
          </a:p>
          <a:p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 if ( ! </a:t>
            </a:r>
            <a:r>
              <a:rPr lang="en-CA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strcmp</a:t>
            </a:r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(</a:t>
            </a:r>
            <a:r>
              <a:rPr lang="en-CA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arr</a:t>
            </a:r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, "quit") ) </a:t>
            </a:r>
          </a:p>
          <a:p>
            <a:r>
              <a:rPr lang="en-CA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   break;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F99021-8837-4438-99E6-53B275A8A865}"/>
              </a:ext>
            </a:extLst>
          </p:cNvPr>
          <p:cNvSpPr txBox="1"/>
          <p:nvPr/>
        </p:nvSpPr>
        <p:spPr>
          <a:xfrm>
            <a:off x="6937188" y="5488358"/>
            <a:ext cx="1878904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// equal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42E702-7B5F-4E58-88C8-FD1B158B97FB}"/>
              </a:ext>
            </a:extLst>
          </p:cNvPr>
          <p:cNvSpPr txBox="1"/>
          <p:nvPr/>
        </p:nvSpPr>
        <p:spPr>
          <a:xfrm>
            <a:off x="6969623" y="6443700"/>
            <a:ext cx="1878904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// equal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00AE65-667D-4E54-8AA2-96B1AF3EA159}"/>
              </a:ext>
            </a:extLst>
          </p:cNvPr>
          <p:cNvSpPr txBox="1"/>
          <p:nvPr/>
        </p:nvSpPr>
        <p:spPr>
          <a:xfrm>
            <a:off x="4168936" y="5566725"/>
            <a:ext cx="1878904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or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E20E80-E48D-4715-B66F-378799D7E723}"/>
              </a:ext>
            </a:extLst>
          </p:cNvPr>
          <p:cNvCxnSpPr/>
          <p:nvPr/>
        </p:nvCxnSpPr>
        <p:spPr>
          <a:xfrm>
            <a:off x="127591" y="957854"/>
            <a:ext cx="8847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21427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2435270" y="1547888"/>
            <a:ext cx="1731616" cy="22108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string.h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strlen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(s)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strcpy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s,s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)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strcat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s,s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strcmp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s,s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sz="16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strtok</a:t>
            </a:r>
            <a:r>
              <a:rPr lang="en-CA" sz="16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sz="16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s,s</a:t>
            </a:r>
            <a:r>
              <a:rPr lang="en-CA" sz="16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6495114" y="1561614"/>
            <a:ext cx="2344086" cy="369032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ctype.h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islower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isupper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isdigit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isxdigit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isalpha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tolower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toupper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37625" y="1541536"/>
            <a:ext cx="1960732" cy="50116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stdio.h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printf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scanf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getchar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putchar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sscanf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sprintf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gets()  puts()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fgets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fputs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fprintf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fscanf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4303729" y="1561614"/>
            <a:ext cx="2050179" cy="33712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stdlib.h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int   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atoi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double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atof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long  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atol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void 	rand()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void 	system()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void 	exit()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   abs(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2485271" y="3874293"/>
            <a:ext cx="1677251" cy="2855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math.h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sin() cos()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exp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log()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pow()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sqrt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ceil()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floor()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222" y="446131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</a:rPr>
              <a:t>Common library functions [Appendix of K+R]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326429" y="5046720"/>
            <a:ext cx="2050179" cy="7781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assert.h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assert()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495114" y="5326108"/>
            <a:ext cx="2344086" cy="498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signal.h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FC8949-0AB8-4C36-A537-B17F460A2215}"/>
              </a:ext>
            </a:extLst>
          </p:cNvPr>
          <p:cNvSpPr txBox="1"/>
          <p:nvPr/>
        </p:nvSpPr>
        <p:spPr>
          <a:xfrm>
            <a:off x="4371591" y="586459"/>
            <a:ext cx="300126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/>
              <a:t>Included in C++  e.g., </a:t>
            </a:r>
            <a:r>
              <a:rPr lang="en-CA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cstring.h</a:t>
            </a:r>
            <a:r>
              <a:rPr lang="en-CA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  &lt;</a:t>
            </a:r>
            <a:r>
              <a:rPr lang="en-CA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cmath.h</a:t>
            </a:r>
            <a:r>
              <a:rPr lang="en-CA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C59296-EFCF-4631-8987-888FCDFBC142}"/>
              </a:ext>
            </a:extLst>
          </p:cNvPr>
          <p:cNvSpPr/>
          <p:nvPr/>
        </p:nvSpPr>
        <p:spPr>
          <a:xfrm>
            <a:off x="7305012" y="597528"/>
            <a:ext cx="1997613" cy="633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3CEBC76-A002-49D2-AAFA-184365EC5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012" y="539161"/>
            <a:ext cx="1384300" cy="7504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7042DA6-E280-4A5B-A9A1-994BC95D85C6}"/>
              </a:ext>
            </a:extLst>
          </p:cNvPr>
          <p:cNvSpPr/>
          <p:nvPr/>
        </p:nvSpPr>
        <p:spPr>
          <a:xfrm>
            <a:off x="6972072" y="6306931"/>
            <a:ext cx="2050179" cy="4582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D9A61012-A3F8-45AB-97ED-1C8F5F5B2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29" y="5954669"/>
            <a:ext cx="2050179" cy="5130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limit.h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0FF05B5F-A2F3-488E-9983-C92F0EAF9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114" y="5943600"/>
            <a:ext cx="2344086" cy="498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time.h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AEEBC19D-2F15-4731-8F63-0A54FE424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584" y="6441351"/>
            <a:ext cx="2050179" cy="51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……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2387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24203"/>
            <a:ext cx="8229600" cy="633413"/>
          </a:xfrm>
        </p:spPr>
        <p:txBody>
          <a:bodyPr/>
          <a:lstStyle/>
          <a:p>
            <a:r>
              <a:rPr lang="en-CA" sz="3200" dirty="0"/>
              <a:t>character library functions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84406" y="1172213"/>
            <a:ext cx="9059594" cy="5363820"/>
          </a:xfrm>
        </p:spPr>
        <p:txBody>
          <a:bodyPr>
            <a:normAutofit/>
          </a:bodyPr>
          <a:lstStyle/>
          <a:p>
            <a:r>
              <a:rPr lang="en-CA" sz="2400" dirty="0"/>
              <a:t>Defined in standard library, prototype in </a:t>
            </a:r>
            <a:r>
              <a:rPr lang="en-CA" sz="2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CA" sz="2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ctype.h</a:t>
            </a:r>
            <a:r>
              <a:rPr lang="en-CA" sz="2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b="1" dirty="0">
                <a:latin typeface="Courier New" pitchFamily="49" charset="0"/>
                <a:cs typeface="Courier New" pitchFamily="49" charset="0"/>
              </a:rPr>
              <a:t>int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islower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(int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ch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CA" sz="22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ch</a:t>
            </a:r>
            <a:r>
              <a:rPr lang="en-CA" sz="22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&gt;='a' &amp;&amp; </a:t>
            </a:r>
            <a:r>
              <a:rPr lang="en-CA" sz="22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ch</a:t>
            </a:r>
            <a:r>
              <a:rPr lang="en-CA" sz="22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&lt;='z'</a:t>
            </a:r>
          </a:p>
          <a:p>
            <a:r>
              <a:rPr lang="en-CA" b="1" dirty="0">
                <a:latin typeface="Courier New" pitchFamily="49" charset="0"/>
                <a:cs typeface="Courier New" pitchFamily="49" charset="0"/>
              </a:rPr>
              <a:t>int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isupper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(int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ch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CA" sz="22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ch</a:t>
            </a:r>
            <a:r>
              <a:rPr lang="en-CA" sz="22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&gt;='A' &amp;&amp; </a:t>
            </a:r>
            <a:r>
              <a:rPr lang="en-CA" sz="22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ch</a:t>
            </a:r>
            <a:r>
              <a:rPr lang="en-CA" sz="22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&lt;='Z'</a:t>
            </a: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int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isalpha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(int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ch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CA" sz="22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islower</a:t>
            </a:r>
            <a:r>
              <a:rPr lang="en-CA" sz="22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2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ch</a:t>
            </a:r>
            <a:r>
              <a:rPr lang="en-CA" sz="22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) || </a:t>
            </a:r>
            <a:r>
              <a:rPr lang="en-CA" sz="22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isupper</a:t>
            </a:r>
            <a:r>
              <a:rPr lang="en-CA" sz="22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2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ch</a:t>
            </a:r>
            <a:r>
              <a:rPr lang="en-CA" sz="22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int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isdigit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(int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ch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CA" sz="22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ch</a:t>
            </a:r>
            <a:r>
              <a:rPr lang="en-CA" sz="22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&gt;='0' &amp;&amp; </a:t>
            </a:r>
            <a:r>
              <a:rPr lang="en-CA" sz="22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ch</a:t>
            </a:r>
            <a:r>
              <a:rPr lang="en-CA" sz="22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&lt;='9'</a:t>
            </a:r>
          </a:p>
          <a:p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isalnum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ch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CA" sz="22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isalpha</a:t>
            </a:r>
            <a:r>
              <a:rPr lang="en-CA" sz="22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2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ch</a:t>
            </a:r>
            <a:r>
              <a:rPr lang="en-CA" sz="22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) or </a:t>
            </a:r>
            <a:r>
              <a:rPr lang="en-CA" sz="22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isdigit</a:t>
            </a:r>
            <a:r>
              <a:rPr lang="en-CA" sz="22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2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ch</a:t>
            </a:r>
            <a:r>
              <a:rPr lang="en-CA" sz="22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int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isxdigit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(int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ch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CA" sz="22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'0'-'9', 'a'-'</a:t>
            </a:r>
            <a:r>
              <a:rPr lang="en-CA" sz="22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f','A</a:t>
            </a:r>
            <a:r>
              <a:rPr lang="en-CA" sz="22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'-'F', 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int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tolower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(int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ch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CA" sz="22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if (</a:t>
            </a:r>
            <a:r>
              <a:rPr lang="en-CA" sz="22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isupper</a:t>
            </a:r>
            <a:r>
              <a:rPr lang="en-CA" sz="22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2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ch</a:t>
            </a:r>
            <a:r>
              <a:rPr lang="en-CA" sz="22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int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toupper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(int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ch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)   </a:t>
            </a:r>
            <a:r>
              <a:rPr lang="en-CA" sz="22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CA" sz="22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ch</a:t>
            </a:r>
            <a:r>
              <a:rPr lang="en-CA" sz="22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+ ('a' – 'A');</a:t>
            </a:r>
          </a:p>
          <a:p>
            <a:pPr marL="0" indent="0">
              <a:buNone/>
            </a:pPr>
            <a:r>
              <a:rPr lang="en-CA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         </a:t>
            </a:r>
            <a:r>
              <a:rPr lang="en-CA" sz="22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else return </a:t>
            </a:r>
            <a:r>
              <a:rPr lang="en-CA" sz="22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ch</a:t>
            </a:r>
            <a:r>
              <a:rPr lang="en-CA" sz="22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35C5C3-FED9-4D88-A8EC-16D720665C0C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  <p:sp>
        <p:nvSpPr>
          <p:cNvPr id="2" name="Left Brace 1"/>
          <p:cNvSpPr/>
          <p:nvPr/>
        </p:nvSpPr>
        <p:spPr>
          <a:xfrm>
            <a:off x="3951974" y="5327739"/>
            <a:ext cx="236358" cy="940329"/>
          </a:xfrm>
          <a:prstGeom prst="leftBrace">
            <a:avLst>
              <a:gd name="adj1" fmla="val 8333"/>
              <a:gd name="adj2" fmla="val 12104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699322B-6B0E-4CD8-BE52-EEEA57FEDCDC}"/>
              </a:ext>
            </a:extLst>
          </p:cNvPr>
          <p:cNvSpPr/>
          <p:nvPr/>
        </p:nvSpPr>
        <p:spPr>
          <a:xfrm>
            <a:off x="1638886" y="6342323"/>
            <a:ext cx="1962443" cy="387421"/>
          </a:xfrm>
          <a:prstGeom prst="wedgeRoundRectCallout">
            <a:avLst>
              <a:gd name="adj1" fmla="val -22813"/>
              <a:gd name="adj2" fmla="val -100900"/>
              <a:gd name="adj3" fmla="val 16667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 err="1">
                <a:ln>
                  <a:noFill/>
                </a:ln>
                <a:solidFill>
                  <a:srgbClr val="FF0000"/>
                </a:solidFill>
              </a:rPr>
              <a:t>ch</a:t>
            </a:r>
            <a:r>
              <a:rPr lang="en-CA" sz="1600" b="1" dirty="0">
                <a:ln>
                  <a:noFill/>
                </a:ln>
                <a:solidFill>
                  <a:srgbClr val="FF0000"/>
                </a:solidFill>
              </a:rPr>
              <a:t> not changed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3180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/>
              <a:t>Example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44933" y="556591"/>
            <a:ext cx="6392932" cy="4525637"/>
          </a:xfrm>
          <a:solidFill>
            <a:schemeClr val="bg1">
              <a:lumMod val="85000"/>
            </a:schemeClr>
          </a:solidFill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#include&lt;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/* copying input to output with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upper-case converted to lower-case letters */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main(){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c;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c=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getchar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while (c != EOF) 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2">
              <a:lnSpc>
                <a:spcPct val="90000"/>
              </a:lnSpc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if (c &gt;= 'A' &amp;&amp; c &lt;= 'Z’)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lvl="3">
              <a:lnSpc>
                <a:spcPct val="90000"/>
              </a:lnSpc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c +=  'a'- 'A’;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2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                     </a:t>
            </a:r>
            <a:r>
              <a:rPr lang="en-US" sz="21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'  */</a:t>
            </a:r>
          </a:p>
          <a:p>
            <a:pPr lvl="2">
              <a:lnSpc>
                <a:spcPct val="90000"/>
              </a:lnSpc>
              <a:buNone/>
            </a:pP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putchar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(c);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2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          </a:t>
            </a:r>
          </a:p>
          <a:p>
            <a:pPr lvl="2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c =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getchar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(); </a:t>
            </a:r>
            <a:r>
              <a:rPr lang="en-US" sz="21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return 0;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457200" y="6594114"/>
            <a:ext cx="457200" cy="387421"/>
          </a:xfrm>
        </p:spPr>
        <p:txBody>
          <a:bodyPr/>
          <a:lstStyle/>
          <a:p>
            <a:fld id="{E18C6D81-2710-445F-B664-FBF5475C2AD2}" type="slidenum">
              <a:rPr lang="en-US" smtClean="0"/>
              <a:pPr/>
              <a:t>129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550" y="5862"/>
            <a:ext cx="2486450" cy="358547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F3A76F-6BBC-45A1-8735-2092B2E98B73}"/>
              </a:ext>
            </a:extLst>
          </p:cNvPr>
          <p:cNvCxnSpPr>
            <a:cxnSpLocks/>
          </p:cNvCxnSpPr>
          <p:nvPr/>
        </p:nvCxnSpPr>
        <p:spPr>
          <a:xfrm>
            <a:off x="1752185" y="3101009"/>
            <a:ext cx="2621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>
            <a:extLst>
              <a:ext uri="{FF2B5EF4-FFF2-40B4-BE49-F238E27FC236}">
                <a16:creationId xmlns:a16="http://schemas.microsoft.com/office/drawing/2014/main" id="{2C154263-7225-4EE3-8648-B27A025E8930}"/>
              </a:ext>
            </a:extLst>
          </p:cNvPr>
          <p:cNvSpPr txBox="1">
            <a:spLocks noChangeArrowheads="1"/>
          </p:cNvSpPr>
          <p:nvPr/>
        </p:nvSpPr>
        <p:spPr>
          <a:xfrm>
            <a:off x="5154661" y="2935381"/>
            <a:ext cx="3920177" cy="3922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c=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getchar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 (c != EOF)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2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isupper</a:t>
            </a:r>
            <a:r>
              <a:rPr lang="en-US" sz="2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(c)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lvl="3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 =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tolower</a:t>
            </a:r>
            <a:r>
              <a:rPr lang="en-US" sz="2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(c)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                     </a:t>
            </a:r>
            <a:r>
              <a:rPr lang="en-US" sz="21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putchar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(c);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          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c =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getchar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(); </a:t>
            </a:r>
            <a:r>
              <a:rPr lang="en-US" sz="21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return 0;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BC0B83-8B25-4B69-96E0-D90FDFF8C2A2}"/>
              </a:ext>
            </a:extLst>
          </p:cNvPr>
          <p:cNvSpPr/>
          <p:nvPr/>
        </p:nvSpPr>
        <p:spPr>
          <a:xfrm>
            <a:off x="313797" y="6150532"/>
            <a:ext cx="4572000" cy="2862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777777"/>
                </a:solidFill>
                <a:latin typeface="Consolas" panose="020B0609020204030204" pitchFamily="49" charset="0"/>
              </a:rPr>
              <a:t>public static char </a:t>
            </a:r>
            <a:r>
              <a:rPr lang="en-US" sz="1400" b="1" dirty="0" err="1">
                <a:solidFill>
                  <a:srgbClr val="777777"/>
                </a:solidFill>
                <a:latin typeface="Consolas" panose="020B0609020204030204" pitchFamily="49" charset="0"/>
              </a:rPr>
              <a:t>toUpperCase</a:t>
            </a:r>
            <a:r>
              <a:rPr lang="en-US" sz="1400" b="1" dirty="0">
                <a:solidFill>
                  <a:srgbClr val="777777"/>
                </a:solidFill>
                <a:latin typeface="Consolas" panose="020B0609020204030204" pitchFamily="49" charset="0"/>
              </a:rPr>
              <a:t>(char </a:t>
            </a:r>
            <a:r>
              <a:rPr lang="en-US" sz="1400" b="1" dirty="0" err="1">
                <a:solidFill>
                  <a:srgbClr val="777777"/>
                </a:solidFill>
                <a:latin typeface="Consolas" panose="020B0609020204030204" pitchFamily="49" charset="0"/>
              </a:rPr>
              <a:t>ch</a:t>
            </a:r>
            <a:r>
              <a:rPr lang="en-US" sz="1400" b="1" dirty="0">
                <a:solidFill>
                  <a:srgbClr val="777777"/>
                </a:solidFill>
                <a:latin typeface="Consolas" panose="020B0609020204030204" pitchFamily="49" charset="0"/>
              </a:rPr>
              <a:t>)</a:t>
            </a:r>
            <a:endParaRPr lang="en-CA" sz="1400" b="1" dirty="0"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B66BC6-7B5D-44C9-A653-1ABB82640983}"/>
              </a:ext>
            </a:extLst>
          </p:cNvPr>
          <p:cNvSpPr/>
          <p:nvPr/>
        </p:nvSpPr>
        <p:spPr>
          <a:xfrm>
            <a:off x="313797" y="6410084"/>
            <a:ext cx="4572000" cy="2862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777777"/>
                </a:solidFill>
                <a:latin typeface="Consolas" panose="020B0609020204030204" pitchFamily="49" charset="0"/>
              </a:rPr>
              <a:t>public static char </a:t>
            </a:r>
            <a:r>
              <a:rPr lang="en-US" sz="1400" b="1" dirty="0" err="1">
                <a:solidFill>
                  <a:srgbClr val="777777"/>
                </a:solidFill>
                <a:latin typeface="Consolas" panose="020B0609020204030204" pitchFamily="49" charset="0"/>
              </a:rPr>
              <a:t>toLowerCase</a:t>
            </a:r>
            <a:r>
              <a:rPr lang="en-US" sz="1400" b="1" dirty="0">
                <a:solidFill>
                  <a:srgbClr val="777777"/>
                </a:solidFill>
                <a:latin typeface="Consolas" panose="020B0609020204030204" pitchFamily="49" charset="0"/>
              </a:rPr>
              <a:t>(char </a:t>
            </a:r>
            <a:r>
              <a:rPr lang="en-US" sz="1400" b="1" dirty="0" err="1">
                <a:solidFill>
                  <a:srgbClr val="777777"/>
                </a:solidFill>
                <a:latin typeface="Consolas" panose="020B0609020204030204" pitchFamily="49" charset="0"/>
              </a:rPr>
              <a:t>ch</a:t>
            </a:r>
            <a:r>
              <a:rPr lang="en-US" sz="1400" b="1" dirty="0">
                <a:solidFill>
                  <a:srgbClr val="777777"/>
                </a:solidFill>
                <a:latin typeface="Consolas" panose="020B0609020204030204" pitchFamily="49" charset="0"/>
              </a:rPr>
              <a:t>)</a:t>
            </a:r>
            <a:endParaRPr lang="en-CA" sz="1400" b="1" dirty="0">
              <a:latin typeface="Consolas" panose="020B06090202040302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E078BB-D487-4C1A-93E7-D02813F60B0C}"/>
              </a:ext>
            </a:extLst>
          </p:cNvPr>
          <p:cNvSpPr/>
          <p:nvPr/>
        </p:nvSpPr>
        <p:spPr>
          <a:xfrm>
            <a:off x="313797" y="5626910"/>
            <a:ext cx="4572000" cy="2862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777777"/>
                </a:solidFill>
                <a:latin typeface="Consolas" panose="020B0609020204030204" pitchFamily="49" charset="0"/>
              </a:rPr>
              <a:t>public static </a:t>
            </a:r>
            <a:r>
              <a:rPr lang="en-US" sz="1400" b="1" dirty="0" err="1">
                <a:solidFill>
                  <a:srgbClr val="777777"/>
                </a:solidFill>
                <a:latin typeface="Consolas" panose="020B0609020204030204" pitchFamily="49" charset="0"/>
              </a:rPr>
              <a:t>boolean</a:t>
            </a:r>
            <a:r>
              <a:rPr lang="en-US" sz="1400" b="1" dirty="0">
                <a:solidFill>
                  <a:srgbClr val="777777"/>
                </a:solidFill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77777"/>
                </a:solidFill>
                <a:latin typeface="Consolas" panose="020B0609020204030204" pitchFamily="49" charset="0"/>
              </a:rPr>
              <a:t>isUpperCase</a:t>
            </a:r>
            <a:r>
              <a:rPr lang="en-US" sz="1400" b="1" dirty="0">
                <a:solidFill>
                  <a:srgbClr val="777777"/>
                </a:solidFill>
                <a:latin typeface="Consolas" panose="020B0609020204030204" pitchFamily="49" charset="0"/>
              </a:rPr>
              <a:t>(char </a:t>
            </a:r>
            <a:r>
              <a:rPr lang="en-US" sz="1400" b="1" dirty="0" err="1">
                <a:solidFill>
                  <a:srgbClr val="777777"/>
                </a:solidFill>
                <a:latin typeface="Consolas" panose="020B0609020204030204" pitchFamily="49" charset="0"/>
              </a:rPr>
              <a:t>ch</a:t>
            </a:r>
            <a:r>
              <a:rPr lang="en-US" sz="1400" b="1" dirty="0">
                <a:solidFill>
                  <a:srgbClr val="777777"/>
                </a:solidFill>
                <a:latin typeface="Consolas" panose="020B0609020204030204" pitchFamily="49" charset="0"/>
              </a:rPr>
              <a:t>)</a:t>
            </a:r>
            <a:endParaRPr lang="en-CA" sz="1400" b="1" dirty="0"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529BEA-30BC-4A1E-AB00-5B0A89231418}"/>
              </a:ext>
            </a:extLst>
          </p:cNvPr>
          <p:cNvSpPr/>
          <p:nvPr/>
        </p:nvSpPr>
        <p:spPr>
          <a:xfrm>
            <a:off x="313797" y="5888721"/>
            <a:ext cx="4572000" cy="2862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777777"/>
                </a:solidFill>
                <a:latin typeface="Consolas" panose="020B0609020204030204" pitchFamily="49" charset="0"/>
              </a:rPr>
              <a:t>public static </a:t>
            </a:r>
            <a:r>
              <a:rPr lang="en-US" sz="1400" b="1" dirty="0" err="1">
                <a:solidFill>
                  <a:srgbClr val="777777"/>
                </a:solidFill>
                <a:latin typeface="Consolas" panose="020B0609020204030204" pitchFamily="49" charset="0"/>
              </a:rPr>
              <a:t>boolean</a:t>
            </a:r>
            <a:r>
              <a:rPr lang="en-US" sz="1400" b="1" dirty="0">
                <a:solidFill>
                  <a:srgbClr val="777777"/>
                </a:solidFill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77777"/>
                </a:solidFill>
                <a:latin typeface="Consolas" panose="020B0609020204030204" pitchFamily="49" charset="0"/>
              </a:rPr>
              <a:t>isLowerCase</a:t>
            </a:r>
            <a:r>
              <a:rPr lang="en-US" sz="1400" b="1" dirty="0">
                <a:solidFill>
                  <a:srgbClr val="777777"/>
                </a:solidFill>
                <a:latin typeface="Consolas" panose="020B0609020204030204" pitchFamily="49" charset="0"/>
              </a:rPr>
              <a:t>(char </a:t>
            </a:r>
            <a:r>
              <a:rPr lang="en-US" sz="1400" b="1" dirty="0" err="1">
                <a:solidFill>
                  <a:srgbClr val="777777"/>
                </a:solidFill>
                <a:latin typeface="Consolas" panose="020B0609020204030204" pitchFamily="49" charset="0"/>
              </a:rPr>
              <a:t>ch</a:t>
            </a:r>
            <a:r>
              <a:rPr lang="en-US" sz="1400" b="1" dirty="0">
                <a:solidFill>
                  <a:srgbClr val="777777"/>
                </a:solidFill>
                <a:latin typeface="Consolas" panose="020B0609020204030204" pitchFamily="49" charset="0"/>
              </a:rPr>
              <a:t>)</a:t>
            </a:r>
            <a:endParaRPr lang="en-CA" sz="1400" b="1" dirty="0">
              <a:latin typeface="Consolas" panose="020B06090202040302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8ACEAD-DAC7-4103-8E8F-602FE7E76C1B}"/>
              </a:ext>
            </a:extLst>
          </p:cNvPr>
          <p:cNvSpPr/>
          <p:nvPr/>
        </p:nvSpPr>
        <p:spPr>
          <a:xfrm>
            <a:off x="0" y="5369524"/>
            <a:ext cx="4572000" cy="2862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err="1">
                <a:latin typeface="Consolas" panose="020B0609020204030204" pitchFamily="49" charset="0"/>
              </a:rPr>
              <a:t>java.lang.Character</a:t>
            </a:r>
            <a:endParaRPr lang="en-CA" sz="1400" b="1" dirty="0">
              <a:latin typeface="Consolas" panose="020B0609020204030204" pitchFamily="49" charset="0"/>
            </a:endParaRPr>
          </a:p>
        </p:txBody>
      </p:sp>
      <p:pic>
        <p:nvPicPr>
          <p:cNvPr id="2051" name="Picture 3" descr="Image result for java">
            <a:extLst>
              <a:ext uri="{FF2B5EF4-FFF2-40B4-BE49-F238E27FC236}">
                <a16:creationId xmlns:a16="http://schemas.microsoft.com/office/drawing/2014/main" id="{FF8A4319-73D2-424E-95D7-48B79FD12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54" y="5217971"/>
            <a:ext cx="748266" cy="41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E8AF5160-4147-4912-9799-18DF307D1A3D}"/>
              </a:ext>
            </a:extLst>
          </p:cNvPr>
          <p:cNvSpPr/>
          <p:nvPr/>
        </p:nvSpPr>
        <p:spPr>
          <a:xfrm rot="17547632">
            <a:off x="4707137" y="3364740"/>
            <a:ext cx="225609" cy="39340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DFE54D-D178-4E52-B9B7-07D373712234}"/>
              </a:ext>
            </a:extLst>
          </p:cNvPr>
          <p:cNvSpPr/>
          <p:nvPr/>
        </p:nvSpPr>
        <p:spPr>
          <a:xfrm>
            <a:off x="6593999" y="4333947"/>
            <a:ext cx="520750" cy="275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230938"/>
            <a:ext cx="8229600" cy="42545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sz="4000" dirty="0"/>
              <a:t>Multiple source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41613"/>
            <a:ext cx="4038600" cy="3548062"/>
          </a:xfr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sum (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x,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y)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 return x + y;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51138"/>
            <a:ext cx="4495800" cy="3538537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#include "</a:t>
            </a:r>
            <a:r>
              <a:rPr lang="en-CA" sz="22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functions.c</a:t>
            </a:r>
            <a:r>
              <a:rPr lang="en-CA" sz="2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int main(){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x =2, y =3;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%d + %d = %d\n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,    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x,y,sum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848953"/>
            <a:ext cx="457200" cy="387421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F05BFA-B940-4632-8B33-C59426D9DA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428935" y="6081538"/>
            <a:ext cx="7729537" cy="40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gcc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f1.o f2.c</a:t>
            </a:r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446088" y="2127275"/>
            <a:ext cx="2447424" cy="40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functions.c</a:t>
            </a:r>
            <a:endParaRPr kumimoji="0" lang="en-C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4648200" y="2127275"/>
            <a:ext cx="1288774" cy="40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main.c</a:t>
            </a:r>
            <a:endParaRPr kumimoji="0" lang="en-C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784724" y="6053129"/>
            <a:ext cx="6804025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0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gcc</a:t>
            </a:r>
            <a:r>
              <a:rPr lang="en-CA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main.c</a:t>
            </a:r>
            <a:endParaRPr lang="en-CA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AF37F4-57A1-45CD-A056-9EDC6AA03C60}"/>
              </a:ext>
            </a:extLst>
          </p:cNvPr>
          <p:cNvSpPr/>
          <p:nvPr/>
        </p:nvSpPr>
        <p:spPr>
          <a:xfrm>
            <a:off x="6217759" y="992802"/>
            <a:ext cx="76316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8800" b="1" i="0" u="none" strike="noStrike" kern="1200" cap="none" spc="0" normalizeH="0" baseline="0" noProof="0" dirty="0">
                <a:ln w="22225">
                  <a:solidFill>
                    <a:srgbClr val="BFBFBF"/>
                  </a:solidFill>
                  <a:prstDash val="solid"/>
                </a:ln>
                <a:solidFill>
                  <a:srgbClr val="E3183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?</a:t>
            </a:r>
            <a:endParaRPr kumimoji="0" lang="en-CA" sz="8800" b="1" i="0" u="none" strike="noStrike" kern="1200" cap="none" spc="0" normalizeH="0" baseline="0" noProof="0" dirty="0">
              <a:ln w="22225">
                <a:solidFill>
                  <a:srgbClr val="BFBFBF"/>
                </a:solidFill>
                <a:prstDash val="solid"/>
              </a:ln>
              <a:solidFill>
                <a:srgbClr val="E3183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061069-96E5-4073-BDE5-9817775B25EC}"/>
              </a:ext>
            </a:extLst>
          </p:cNvPr>
          <p:cNvSpPr txBox="1"/>
          <p:nvPr/>
        </p:nvSpPr>
        <p:spPr>
          <a:xfrm>
            <a:off x="381000" y="1564796"/>
            <a:ext cx="666182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Can call a function defined in another file. How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908FD70-AA65-4893-B5EB-387E174F429E}"/>
              </a:ext>
            </a:extLst>
          </p:cNvPr>
          <p:cNvSpPr/>
          <p:nvPr/>
        </p:nvSpPr>
        <p:spPr>
          <a:xfrm>
            <a:off x="6599343" y="3384931"/>
            <a:ext cx="2254103" cy="616688"/>
          </a:xfrm>
          <a:prstGeom prst="wedgeRoundRectCallout">
            <a:avLst>
              <a:gd name="adj1" fmla="val -34041"/>
              <a:gd name="adj2" fmla="val -71982"/>
              <a:gd name="adj3" fmla="val 16667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>
                  <a:noFill/>
                </a:ln>
              </a:rPr>
              <a:t>Works, but not a good practice</a:t>
            </a:r>
            <a:endParaRPr lang="en-CA" sz="1600" dirty="0">
              <a:ln>
                <a:noFill/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CDB9F4-2CF8-4048-A182-ACA8A784FF42}"/>
              </a:ext>
            </a:extLst>
          </p:cNvPr>
          <p:cNvSpPr/>
          <p:nvPr/>
        </p:nvSpPr>
        <p:spPr>
          <a:xfrm>
            <a:off x="561664" y="6571768"/>
            <a:ext cx="7625072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/>
              <a:t>https://stackoverflow.com/questions/31002266/why-we-should-not-include-source-files-in-c/31002641</a:t>
            </a:r>
          </a:p>
        </p:txBody>
      </p:sp>
    </p:spTree>
    <p:extLst>
      <p:ext uri="{BB962C8B-B14F-4D97-AF65-F5344CB8AC3E}">
        <p14:creationId xmlns:p14="http://schemas.microsoft.com/office/powerpoint/2010/main" val="396661298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2435270" y="1547888"/>
            <a:ext cx="1731616" cy="22108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string.h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strlen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(s)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strcpy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s,s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)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strcat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s,s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strcmp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s,s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sz="16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strtok</a:t>
            </a:r>
            <a:r>
              <a:rPr lang="en-CA" sz="16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sz="16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s,s</a:t>
            </a:r>
            <a:r>
              <a:rPr lang="en-CA" sz="16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6495114" y="1561614"/>
            <a:ext cx="2344086" cy="369032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ctype.h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islower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isupper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isdigit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isxdigit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isalpha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tolower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toupper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37625" y="1541536"/>
            <a:ext cx="1960732" cy="50116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stdio.h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printf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scanf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getchar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putchar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sscanf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sprintf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gets()  puts()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fgets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fputs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fprintf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fscanf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4303729" y="1561614"/>
            <a:ext cx="2050179" cy="33712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stdlib.h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int   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atoi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double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atof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long  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atol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void 	rand()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void 	system()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void 	exit()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   abs(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2485271" y="3874293"/>
            <a:ext cx="1677251" cy="2855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math.h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sin() cos()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exp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log()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pow()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sqrt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ceil()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floor()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222" y="446131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</a:rPr>
              <a:t>Common library functions [Appendix of K+R]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326429" y="5046720"/>
            <a:ext cx="2050179" cy="7781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assert.h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assert()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495114" y="5326108"/>
            <a:ext cx="2344086" cy="498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signal.h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FC8949-0AB8-4C36-A537-B17F460A2215}"/>
              </a:ext>
            </a:extLst>
          </p:cNvPr>
          <p:cNvSpPr txBox="1"/>
          <p:nvPr/>
        </p:nvSpPr>
        <p:spPr>
          <a:xfrm>
            <a:off x="4371591" y="586459"/>
            <a:ext cx="300126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/>
              <a:t>Included in C++  e.g., </a:t>
            </a:r>
            <a:r>
              <a:rPr lang="en-CA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cstring.h</a:t>
            </a:r>
            <a:r>
              <a:rPr lang="en-CA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  &lt;</a:t>
            </a:r>
            <a:r>
              <a:rPr lang="en-CA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cmath.h</a:t>
            </a:r>
            <a:r>
              <a:rPr lang="en-CA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C59296-EFCF-4631-8987-888FCDFBC142}"/>
              </a:ext>
            </a:extLst>
          </p:cNvPr>
          <p:cNvSpPr/>
          <p:nvPr/>
        </p:nvSpPr>
        <p:spPr>
          <a:xfrm>
            <a:off x="7305012" y="597528"/>
            <a:ext cx="1997613" cy="633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3CEBC76-A002-49D2-AAFA-184365EC5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012" y="539161"/>
            <a:ext cx="1384300" cy="7504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7042DA6-E280-4A5B-A9A1-994BC95D85C6}"/>
              </a:ext>
            </a:extLst>
          </p:cNvPr>
          <p:cNvSpPr/>
          <p:nvPr/>
        </p:nvSpPr>
        <p:spPr>
          <a:xfrm>
            <a:off x="6972072" y="6306931"/>
            <a:ext cx="2050179" cy="4582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D9A61012-A3F8-45AB-97ED-1C8F5F5B2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29" y="5954669"/>
            <a:ext cx="2050179" cy="5130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limit.h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0FF05B5F-A2F3-488E-9983-C92F0EAF9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114" y="5943600"/>
            <a:ext cx="2344086" cy="498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time.h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AEEBC19D-2F15-4731-8F63-0A54FE424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584" y="6441351"/>
            <a:ext cx="2050179" cy="51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……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89981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71055" y="455468"/>
            <a:ext cx="8229600" cy="633413"/>
          </a:xfrm>
        </p:spPr>
        <p:txBody>
          <a:bodyPr>
            <a:normAutofit fontScale="90000"/>
          </a:bodyPr>
          <a:lstStyle/>
          <a:p>
            <a:r>
              <a:rPr lang="en-CA" sz="3200" dirty="0"/>
              <a:t>Utility library functions: number conversion …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511174" y="1284288"/>
            <a:ext cx="8632825" cy="5352039"/>
          </a:xfrm>
        </p:spPr>
        <p:txBody>
          <a:bodyPr>
            <a:normAutofit lnSpcReduction="10000"/>
          </a:bodyPr>
          <a:lstStyle/>
          <a:p>
            <a:r>
              <a:rPr lang="en-CA" sz="2400" dirty="0"/>
              <a:t>Defined in standard library, prototype in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stdlib.h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b="1" dirty="0">
                <a:latin typeface="Courier New" pitchFamily="49" charset="0"/>
                <a:cs typeface="Courier New" pitchFamily="49" charset="0"/>
              </a:rPr>
              <a:t>int   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atoi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("string" s)     "6"</a:t>
            </a: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atof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("string"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s)    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"3.24"</a:t>
            </a:r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long  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atol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("string" s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int  rand(void)   void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srand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(unsigned seed)</a:t>
            </a: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void abort(void)</a:t>
            </a: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void exit(int)   EXIT_SUCESS, EXIT_FAILURE</a:t>
            </a: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int  system(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commandString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int  abs(int)   long labs(long)</a:t>
            </a:r>
          </a:p>
          <a:p>
            <a:r>
              <a:rPr lang="en-CA" b="1" dirty="0">
                <a:latin typeface="Courier New" pitchFamily="49" charset="0"/>
                <a:cs typeface="Courier New" pitchFamily="49" charset="0"/>
              </a:rPr>
              <a:t>void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qsort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(……)  </a:t>
            </a:r>
            <a:r>
              <a:rPr lang="en-CA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quick sort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en-CA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calloc</a:t>
            </a:r>
            <a:r>
              <a:rPr lang="en-CA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free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17EF791-FBF0-448A-AA40-1C1AD24808F7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4656887-291F-49CD-A58B-7BECCAEDABC1}"/>
              </a:ext>
            </a:extLst>
          </p:cNvPr>
          <p:cNvSpPr/>
          <p:nvPr/>
        </p:nvSpPr>
        <p:spPr>
          <a:xfrm>
            <a:off x="6739002" y="4618708"/>
            <a:ext cx="350729" cy="22546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and Unix are closely related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279520"/>
            <a:ext cx="8382000" cy="594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#include&lt;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system("ls -l");  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execute </a:t>
            </a:r>
            <a:r>
              <a:rPr lang="en-US" sz="14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unix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command line ls -l</a:t>
            </a:r>
          </a:p>
          <a:p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system("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mkdir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xxx");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// execute </a:t>
            </a:r>
            <a:r>
              <a:rPr lang="en-US" sz="14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unix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command line </a:t>
            </a:r>
            <a:r>
              <a:rPr lang="en-US" sz="14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mkdir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xxx</a:t>
            </a:r>
          </a:p>
          <a:p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("%s", "===\n");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system("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-l");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FB97AC-C72E-48EA-A9B9-FC65798B67B7}"/>
              </a:ext>
            </a:extLst>
          </p:cNvPr>
          <p:cNvSpPr/>
          <p:nvPr/>
        </p:nvSpPr>
        <p:spPr>
          <a:xfrm>
            <a:off x="7160455" y="6096000"/>
            <a:ext cx="1983545" cy="633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90C8-16A2-4540-B4C5-5CAF3B9DF842}"/>
              </a:ext>
            </a:extLst>
          </p:cNvPr>
          <p:cNvSpPr/>
          <p:nvPr/>
        </p:nvSpPr>
        <p:spPr>
          <a:xfrm>
            <a:off x="4577276" y="5497521"/>
            <a:ext cx="4821701" cy="1371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total 0</a:t>
            </a:r>
          </a:p>
          <a:p>
            <a:r>
              <a:rPr lang="en-CA" sz="1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drwx</a:t>
            </a:r>
            <a:r>
              <a:rPr lang="en-CA" sz="1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------ 2 </a:t>
            </a:r>
            <a:r>
              <a:rPr lang="en-CA" sz="1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huiwang</a:t>
            </a:r>
            <a:r>
              <a:rPr lang="en-CA" sz="1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faculty 6 Jan 28 23:11 dir1</a:t>
            </a:r>
          </a:p>
          <a:p>
            <a:r>
              <a:rPr lang="en-CA" sz="1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===</a:t>
            </a:r>
          </a:p>
          <a:p>
            <a:r>
              <a:rPr lang="en-CA" sz="1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total 0</a:t>
            </a:r>
          </a:p>
          <a:p>
            <a:r>
              <a:rPr lang="en-CA" sz="1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drwx</a:t>
            </a:r>
            <a:r>
              <a:rPr lang="en-CA" sz="1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------ 2 </a:t>
            </a:r>
            <a:r>
              <a:rPr lang="en-CA" sz="1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huiwang</a:t>
            </a:r>
            <a:r>
              <a:rPr lang="en-CA" sz="1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faculty 6 Jan 28 23:11 dir1</a:t>
            </a:r>
          </a:p>
          <a:p>
            <a:r>
              <a:rPr lang="en-CA" sz="1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drwx</a:t>
            </a:r>
            <a:r>
              <a:rPr lang="en-CA" sz="1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------ 2 </a:t>
            </a:r>
            <a:r>
              <a:rPr lang="en-CA" sz="1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huiwang</a:t>
            </a:r>
            <a:r>
              <a:rPr lang="en-CA" sz="1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faculty 6 Jan 28 23:11 xxx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46183" y="1202314"/>
            <a:ext cx="8738329" cy="4753010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initializeHardware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(void)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{	</a:t>
            </a: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/* initialize hardware */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if(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connect_robot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("/dev/ttyUSB0", 38400) == FALSE){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 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fprintf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stderr,"unable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to connect to robot\n");</a:t>
            </a:r>
          </a:p>
          <a:p>
            <a:pPr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   </a:t>
            </a:r>
          </a:p>
          <a:p>
            <a:pPr>
              <a:buNone/>
            </a:pP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buf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, "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aplay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./sounds/%s", sth_wrong.wav);</a:t>
            </a:r>
          </a:p>
          <a:p>
            <a:pPr>
              <a:buNone/>
            </a:pP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CA" sz="20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system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buf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//system</a:t>
            </a:r>
            <a:r>
              <a:rPr lang="en-CA" sz="21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("</a:t>
            </a:r>
            <a:r>
              <a:rPr lang="en-CA" sz="21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aplay</a:t>
            </a:r>
            <a:r>
              <a:rPr lang="en-CA" sz="21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./sounds/sth_wrong.wav")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                </a:t>
            </a:r>
            <a:r>
              <a:rPr lang="en-CA" sz="21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execute </a:t>
            </a:r>
            <a:r>
              <a:rPr lang="en-CA" sz="21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unix</a:t>
            </a:r>
            <a:r>
              <a:rPr lang="en-CA" sz="21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command </a:t>
            </a:r>
            <a:r>
              <a:rPr lang="en-CA" sz="21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aplay</a:t>
            </a:r>
            <a:r>
              <a:rPr lang="en-CA" sz="21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./…wav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CA" sz="20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exit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(EXIT_FAILURE);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} 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else connected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enableSonars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0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system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aplay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./sounds/wakingUp.wav");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F853589-B8CF-4631-88FD-A03BFAF158C4}" type="slidenum">
              <a:rPr lang="en-US" smtClean="0"/>
              <a:pPr>
                <a:defRPr/>
              </a:pPr>
              <a:t>133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82970" y="5988822"/>
            <a:ext cx="8593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aplay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- command-line sound recorder 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 and player for ALSA soundcard driver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2227385" y="5603631"/>
            <a:ext cx="0" cy="5744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Documents and Settings\huiwang\Desktop\DSC016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0"/>
            <a:ext cx="2370137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9367D-1AA3-4864-91A6-03A3E33137A1}"/>
              </a:ext>
            </a:extLst>
          </p:cNvPr>
          <p:cNvSpPr txBox="1"/>
          <p:nvPr/>
        </p:nvSpPr>
        <p:spPr>
          <a:xfrm>
            <a:off x="2073349" y="425302"/>
            <a:ext cx="2370138" cy="369332"/>
          </a:xfrm>
          <a:prstGeom prst="rect">
            <a:avLst/>
          </a:prstGeom>
          <a:noFill/>
          <a:ln>
            <a:solidFill>
              <a:srgbClr val="3F7F5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For your information</a:t>
            </a:r>
            <a:endParaRPr lang="en-CA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7877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134</a:t>
            </a:fld>
            <a:endParaRPr lang="en-US"/>
          </a:p>
        </p:txBody>
      </p:sp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2435270" y="1547888"/>
            <a:ext cx="1731616" cy="22108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string.h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strlen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(s)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strcpy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s,s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)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strcat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s,s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strcmp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s,s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sz="16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strtok</a:t>
            </a:r>
            <a:r>
              <a:rPr lang="en-CA" sz="16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sz="16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s,s</a:t>
            </a:r>
            <a:r>
              <a:rPr lang="en-CA" sz="16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6495114" y="1561614"/>
            <a:ext cx="2344086" cy="369032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ctype.h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islower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isupper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isdigit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isxdigit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isalpha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tolower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toupper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37625" y="1541536"/>
            <a:ext cx="1960732" cy="50116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stdio.h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printf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scanf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getchar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putchar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sscanf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sprintf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gets()  puts()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fgets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fputs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fprintf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fscanf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4303729" y="1561614"/>
            <a:ext cx="2050179" cy="337129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stdlib.h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int   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atoi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double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atof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long  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atol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void 	rand()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void 	system()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void 	exit()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   abs(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2485271" y="3874293"/>
            <a:ext cx="1677251" cy="2855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math.h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sin() cos()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exp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log()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pow()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sqrt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ceil()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floor()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222" y="446131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</a:rPr>
              <a:t>Common library functions [Appendix of K+R]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326429" y="5046720"/>
            <a:ext cx="2050179" cy="77814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assert.h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assert()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495114" y="5326108"/>
            <a:ext cx="2344086" cy="498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signal.h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FC8949-0AB8-4C36-A537-B17F460A2215}"/>
              </a:ext>
            </a:extLst>
          </p:cNvPr>
          <p:cNvSpPr txBox="1"/>
          <p:nvPr/>
        </p:nvSpPr>
        <p:spPr>
          <a:xfrm>
            <a:off x="4371591" y="586459"/>
            <a:ext cx="300126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/>
              <a:t>Included in C++  e.g., </a:t>
            </a:r>
            <a:r>
              <a:rPr lang="en-CA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cstring.h</a:t>
            </a:r>
            <a:r>
              <a:rPr lang="en-CA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  &lt;</a:t>
            </a:r>
            <a:r>
              <a:rPr lang="en-CA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cmath.h</a:t>
            </a:r>
            <a:r>
              <a:rPr lang="en-CA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C59296-EFCF-4631-8987-888FCDFBC142}"/>
              </a:ext>
            </a:extLst>
          </p:cNvPr>
          <p:cNvSpPr/>
          <p:nvPr/>
        </p:nvSpPr>
        <p:spPr>
          <a:xfrm>
            <a:off x="7305012" y="597528"/>
            <a:ext cx="1997613" cy="633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3CEBC76-A002-49D2-AAFA-184365EC5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012" y="539161"/>
            <a:ext cx="1384300" cy="7504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7042DA6-E280-4A5B-A9A1-994BC95D85C6}"/>
              </a:ext>
            </a:extLst>
          </p:cNvPr>
          <p:cNvSpPr/>
          <p:nvPr/>
        </p:nvSpPr>
        <p:spPr>
          <a:xfrm>
            <a:off x="6972072" y="6306931"/>
            <a:ext cx="2050179" cy="4582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D9A61012-A3F8-45AB-97ED-1C8F5F5B2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29" y="5954669"/>
            <a:ext cx="2050179" cy="51309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limit.h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0FF05B5F-A2F3-488E-9983-C92F0EAF9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114" y="5943600"/>
            <a:ext cx="2344086" cy="498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time.h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AEEBC19D-2F15-4731-8F63-0A54FE424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584" y="6441351"/>
            <a:ext cx="2050179" cy="51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……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30205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3413"/>
          </a:xfrm>
        </p:spPr>
        <p:txBody>
          <a:bodyPr/>
          <a:lstStyle/>
          <a:p>
            <a:r>
              <a:rPr lang="en-CA" sz="3200"/>
              <a:t>Diagnostics library functions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46088" y="1262063"/>
            <a:ext cx="8229600" cy="5062537"/>
          </a:xfrm>
        </p:spPr>
        <p:txBody>
          <a:bodyPr>
            <a:normAutofit/>
          </a:bodyPr>
          <a:lstStyle/>
          <a:p>
            <a:r>
              <a:rPr lang="en-CA" sz="2400" dirty="0"/>
              <a:t>Defined in standard library, prototype in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assert.h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void assert(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i="1" dirty="0">
                <a:latin typeface="Courier New" pitchFamily="49" charset="0"/>
                <a:cs typeface="Courier New" pitchFamily="49" charset="0"/>
              </a:rPr>
              <a:t>expression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CA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x = -1;</a:t>
            </a:r>
          </a:p>
          <a:p>
            <a:pPr lvl="1"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assert(x &gt; 0)</a:t>
            </a:r>
          </a:p>
          <a:p>
            <a:pPr lvl="1">
              <a:buNone/>
            </a:pPr>
            <a:r>
              <a:rPr lang="en-CA" sz="1800" dirty="0"/>
              <a:t>print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1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Assertion failed: </a:t>
            </a:r>
            <a:r>
              <a:rPr lang="en-CA" sz="1800" b="1" i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expression</a:t>
            </a:r>
            <a:r>
              <a:rPr lang="en-CA" sz="1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, file </a:t>
            </a:r>
            <a:r>
              <a:rPr lang="en-CA" sz="1800" b="1" i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file</a:t>
            </a:r>
            <a:r>
              <a:rPr lang="en-CA" sz="1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, line </a:t>
            </a:r>
            <a:r>
              <a:rPr lang="en-CA" sz="1800" b="1" i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lnum</a:t>
            </a:r>
            <a:endParaRPr lang="en-CA" sz="1800" b="1" i="1" dirty="0">
              <a:solidFill>
                <a:srgbClr val="114FFB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CA" sz="1800" dirty="0"/>
              <a:t>Then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abort()</a:t>
            </a:r>
          </a:p>
          <a:p>
            <a:pPr lvl="1"/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Look at </a:t>
            </a:r>
            <a:r>
              <a:rPr lang="en-CA" sz="2400" dirty="0">
                <a:solidFill>
                  <a:schemeClr val="bg1"/>
                </a:solidFill>
              </a:rPr>
              <a:t>&lt;</a:t>
            </a:r>
            <a:r>
              <a:rPr lang="en-CA" sz="2400" dirty="0" err="1">
                <a:solidFill>
                  <a:schemeClr val="bg1"/>
                </a:solidFill>
              </a:rPr>
              <a:t>time.h</a:t>
            </a:r>
            <a:r>
              <a:rPr lang="en-CA" sz="2400" dirty="0">
                <a:solidFill>
                  <a:schemeClr val="bg1"/>
                </a:solidFill>
              </a:rPr>
              <a:t>&gt;</a:t>
            </a:r>
            <a:endParaRPr lang="en-CA" sz="24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01C03AD-6FEF-40EB-A59A-4443ACFF7762}" type="slidenum">
              <a:rPr lang="en-US" smtClean="0"/>
              <a:pPr>
                <a:defRPr/>
              </a:pPr>
              <a:t>135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82913" y="4484688"/>
            <a:ext cx="6161087" cy="831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 err="1">
                <a:latin typeface="Courier New" pitchFamily="49" charset="0"/>
                <a:cs typeface="Courier New" pitchFamily="49" charset="0"/>
              </a:rPr>
              <a:t>a.out</a:t>
            </a:r>
            <a:r>
              <a:rPr lang="en-CA" sz="1600" b="1" dirty="0">
                <a:latin typeface="Courier New" pitchFamily="49" charset="0"/>
                <a:cs typeface="Courier New" pitchFamily="49" charset="0"/>
              </a:rPr>
              <a:t>: sprintf.c:20: main: Assertion `</a:t>
            </a:r>
            <a:r>
              <a:rPr lang="en-CA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600" b="1" dirty="0">
                <a:latin typeface="Courier New" pitchFamily="49" charset="0"/>
                <a:cs typeface="Courier New" pitchFamily="49" charset="0"/>
              </a:rPr>
              <a:t> &lt; 5' failed.</a:t>
            </a:r>
          </a:p>
          <a:p>
            <a:pPr>
              <a:defRPr/>
            </a:pPr>
            <a:r>
              <a:rPr lang="en-CA" sz="1600" b="1" dirty="0">
                <a:latin typeface="Courier New" pitchFamily="49" charset="0"/>
                <a:cs typeface="Courier New" pitchFamily="49" charset="0"/>
              </a:rPr>
              <a:t>Abort</a:t>
            </a:r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2816163" y="4403636"/>
            <a:ext cx="6494585" cy="16177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11548-FFAB-4B7E-B07C-C53595C758C7}"/>
              </a:ext>
            </a:extLst>
          </p:cNvPr>
          <p:cNvSpPr txBox="1"/>
          <p:nvPr/>
        </p:nvSpPr>
        <p:spPr>
          <a:xfrm>
            <a:off x="2982913" y="5733141"/>
            <a:ext cx="2370138" cy="369332"/>
          </a:xfrm>
          <a:prstGeom prst="rect">
            <a:avLst/>
          </a:prstGeom>
          <a:noFill/>
          <a:ln>
            <a:solidFill>
              <a:srgbClr val="3F7F5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For your information</a:t>
            </a:r>
            <a:endParaRPr lang="en-CA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136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440" y="997527"/>
            <a:ext cx="6376873" cy="561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967345" y="4364180"/>
            <a:ext cx="1607127" cy="45719"/>
          </a:xfrm>
          <a:prstGeom prst="roundRect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7527" y="6040580"/>
            <a:ext cx="5250873" cy="554184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9" name="Rounded Rectangle 6"/>
          <p:cNvSpPr/>
          <p:nvPr/>
        </p:nvSpPr>
        <p:spPr>
          <a:xfrm flipV="1">
            <a:off x="2307315" y="2222590"/>
            <a:ext cx="1267157" cy="51264"/>
          </a:xfrm>
          <a:prstGeom prst="roundRect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99ED08-90FE-43A8-BAF8-07DBB054ECAF}"/>
              </a:ext>
            </a:extLst>
          </p:cNvPr>
          <p:cNvSpPr txBox="1"/>
          <p:nvPr/>
        </p:nvSpPr>
        <p:spPr>
          <a:xfrm>
            <a:off x="6469062" y="5491141"/>
            <a:ext cx="2370138" cy="369332"/>
          </a:xfrm>
          <a:prstGeom prst="rect">
            <a:avLst/>
          </a:prstGeom>
          <a:noFill/>
          <a:ln>
            <a:solidFill>
              <a:srgbClr val="3F7F5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For your information</a:t>
            </a:r>
            <a:endParaRPr lang="en-CA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137</a:t>
            </a:fld>
            <a:endParaRPr lang="en-US"/>
          </a:p>
        </p:txBody>
      </p:sp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2435270" y="1547888"/>
            <a:ext cx="1731616" cy="22108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string.h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strlen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(s)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strcpy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s,s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)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strcat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s,s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strcmp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s,s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sz="16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strtok</a:t>
            </a:r>
            <a:r>
              <a:rPr lang="en-CA" sz="16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sz="16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s,s</a:t>
            </a:r>
            <a:r>
              <a:rPr lang="en-CA" sz="16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6495114" y="1561614"/>
            <a:ext cx="2344086" cy="369032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ctype.h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islower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isupper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isdigit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isxdigit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isalpha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tolower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toupper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37625" y="1541536"/>
            <a:ext cx="1960732" cy="50116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stdio.h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printf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scanf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getchar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putchar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sscanf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sprintf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gets()  puts()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fgets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fputs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fprintf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fscanf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4303729" y="1561614"/>
            <a:ext cx="2050179" cy="337129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stdlib.h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int   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atoi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double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atof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long  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atol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void 	rand()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void 	system()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void 	exit()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   abs(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2485271" y="3874293"/>
            <a:ext cx="1677251" cy="285545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math.h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sin() cos()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exp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log()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pow()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sqrt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ceil()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floor()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222" y="446131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</a:rPr>
              <a:t>Common library functions [Appendix of K+R]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326429" y="5046720"/>
            <a:ext cx="2050179" cy="7781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assert.h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assert()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495114" y="5326108"/>
            <a:ext cx="2344086" cy="498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signal.h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FC8949-0AB8-4C36-A537-B17F460A2215}"/>
              </a:ext>
            </a:extLst>
          </p:cNvPr>
          <p:cNvSpPr txBox="1"/>
          <p:nvPr/>
        </p:nvSpPr>
        <p:spPr>
          <a:xfrm>
            <a:off x="4371591" y="586459"/>
            <a:ext cx="300126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/>
              <a:t>Included in C++  e.g., </a:t>
            </a:r>
            <a:r>
              <a:rPr lang="en-CA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cstring.h</a:t>
            </a:r>
            <a:r>
              <a:rPr lang="en-CA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  &lt;</a:t>
            </a:r>
            <a:r>
              <a:rPr lang="en-CA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cmath.h</a:t>
            </a:r>
            <a:r>
              <a:rPr lang="en-CA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C59296-EFCF-4631-8987-888FCDFBC142}"/>
              </a:ext>
            </a:extLst>
          </p:cNvPr>
          <p:cNvSpPr/>
          <p:nvPr/>
        </p:nvSpPr>
        <p:spPr>
          <a:xfrm>
            <a:off x="7305012" y="597528"/>
            <a:ext cx="1997613" cy="633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3CEBC76-A002-49D2-AAFA-184365EC5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012" y="539161"/>
            <a:ext cx="1384300" cy="7504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7042DA6-E280-4A5B-A9A1-994BC95D85C6}"/>
              </a:ext>
            </a:extLst>
          </p:cNvPr>
          <p:cNvSpPr/>
          <p:nvPr/>
        </p:nvSpPr>
        <p:spPr>
          <a:xfrm>
            <a:off x="6972072" y="6306931"/>
            <a:ext cx="2050179" cy="4582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D9A61012-A3F8-45AB-97ED-1C8F5F5B2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29" y="5954669"/>
            <a:ext cx="2050179" cy="5130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limit.h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0FF05B5F-A2F3-488E-9983-C92F0EAF9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114" y="5943600"/>
            <a:ext cx="2344086" cy="498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time.h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AEEBC19D-2F15-4731-8F63-0A54FE424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584" y="6441351"/>
            <a:ext cx="2050179" cy="51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……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7115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3413"/>
          </a:xfrm>
        </p:spPr>
        <p:txBody>
          <a:bodyPr/>
          <a:lstStyle/>
          <a:p>
            <a:r>
              <a:rPr lang="en-CA" sz="3200"/>
              <a:t>math library functions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46088" y="1262063"/>
            <a:ext cx="8697912" cy="5595937"/>
          </a:xfrm>
        </p:spPr>
        <p:txBody>
          <a:bodyPr>
            <a:normAutofit lnSpcReduction="10000"/>
          </a:bodyPr>
          <a:lstStyle/>
          <a:p>
            <a:r>
              <a:rPr lang="en-CA" sz="2400" dirty="0"/>
              <a:t>Defined in standard library, prototype in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math.h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CA" sz="2400" dirty="0"/>
              <a:t>Need to link by </a:t>
            </a:r>
            <a:r>
              <a:rPr lang="en-CA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-lm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double sin(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x), cos(x), tan(x)</a:t>
            </a: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asin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(x)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acos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(x)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atan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(x) …</a:t>
            </a:r>
          </a:p>
          <a:p>
            <a:r>
              <a:rPr lang="en-CA" b="1" dirty="0"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exp(x) e</a:t>
            </a:r>
            <a:r>
              <a:rPr lang="en-CA" sz="2400" b="1" baseline="30000" dirty="0">
                <a:latin typeface="Courier New" pitchFamily="49" charset="0"/>
                <a:cs typeface="Courier New" pitchFamily="49" charset="0"/>
              </a:rPr>
              <a:t>x  </a:t>
            </a:r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b="1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ouble log(x) -- ln(x)</a:t>
            </a: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double log10(x)</a:t>
            </a: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double pow(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) 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CA" sz="2400" b="1" baseline="30000" dirty="0" err="1">
                <a:latin typeface="Courier New" pitchFamily="49" charset="0"/>
                <a:cs typeface="Courier New" pitchFamily="49" charset="0"/>
              </a:rPr>
              <a:t>y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double sqrt(x)   </a:t>
            </a:r>
            <a:r>
              <a:rPr lang="en-CA" sz="2400" b="1" dirty="0"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x</a:t>
            </a:r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double ceil(x) </a:t>
            </a:r>
            <a:r>
              <a:rPr lang="en-CA" sz="1600" b="1" dirty="0">
                <a:latin typeface="Courier New" pitchFamily="49" charset="0"/>
                <a:cs typeface="Courier New" pitchFamily="49" charset="0"/>
              </a:rPr>
              <a:t>smallest </a:t>
            </a:r>
            <a:r>
              <a:rPr lang="en-CA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1600" b="1" dirty="0">
                <a:latin typeface="Courier New" pitchFamily="49" charset="0"/>
                <a:cs typeface="Courier New" pitchFamily="49" charset="0"/>
              </a:rPr>
              <a:t> not less than x, </a:t>
            </a:r>
            <a:r>
              <a:rPr lang="en-CA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as a double!</a:t>
            </a:r>
          </a:p>
          <a:p>
            <a:r>
              <a:rPr lang="en-CA" b="1" dirty="0">
                <a:latin typeface="Courier New" pitchFamily="49" charset="0"/>
                <a:cs typeface="Courier New" pitchFamily="49" charset="0"/>
              </a:rPr>
              <a:t>double floor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x)</a:t>
            </a:r>
            <a:r>
              <a:rPr lang="en-CA" sz="1600" b="1" dirty="0">
                <a:latin typeface="Courier New" pitchFamily="49" charset="0"/>
                <a:cs typeface="Courier New" pitchFamily="49" charset="0"/>
              </a:rPr>
              <a:t>largest </a:t>
            </a:r>
            <a:r>
              <a:rPr lang="en-CA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1600" b="1" dirty="0">
                <a:latin typeface="Courier New" pitchFamily="49" charset="0"/>
                <a:cs typeface="Courier New" pitchFamily="49" charset="0"/>
              </a:rPr>
              <a:t> not greater than x, </a:t>
            </a:r>
            <a:r>
              <a:rPr lang="en-CA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as a double!</a:t>
            </a:r>
          </a:p>
          <a:p>
            <a:pPr marL="2743200" lvl="6" indent="0"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048783-E995-48DC-BBEE-FC8751C413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12911" y="3749300"/>
            <a:ext cx="2744324" cy="120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x, y are of type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double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return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double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4138246" y="4910734"/>
            <a:ext cx="1992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266A004-083A-4F8C-9F36-3F342434C6F0}"/>
              </a:ext>
            </a:extLst>
          </p:cNvPr>
          <p:cNvSpPr/>
          <p:nvPr/>
        </p:nvSpPr>
        <p:spPr>
          <a:xfrm>
            <a:off x="1572817" y="6379067"/>
            <a:ext cx="249733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7474F"/>
                </a:solidFill>
                <a:latin typeface="Roboto"/>
              </a:rPr>
              <a:t>sqrt(9.0) evaluates to 3.0</a:t>
            </a:r>
            <a:endParaRPr lang="en-CA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FC7DE6-6624-41B6-88D7-25D44EA07B24}"/>
              </a:ext>
            </a:extLst>
          </p:cNvPr>
          <p:cNvSpPr/>
          <p:nvPr/>
        </p:nvSpPr>
        <p:spPr>
          <a:xfrm>
            <a:off x="4138246" y="6382504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37474F"/>
                </a:solidFill>
                <a:latin typeface="Roboto"/>
              </a:rPr>
              <a:t>pow(6.0, 2.0) evaluates to 36.0</a:t>
            </a:r>
            <a:endParaRPr lang="en-CA" sz="4000" dirty="0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46088" y="45402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/>
              <a:t>How C Programs are Compiled</a:t>
            </a:r>
            <a:endParaRPr lang="en-CA" sz="4000"/>
          </a:p>
        </p:txBody>
      </p:sp>
      <p:sp>
        <p:nvSpPr>
          <p:cNvPr id="53251" name="Rectangle 1029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dirty="0"/>
              <a:t>C programs go through three stages to be compiled: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Preprocessor</a:t>
            </a:r>
            <a:r>
              <a:rPr lang="en-US" dirty="0"/>
              <a:t> - handles </a:t>
            </a:r>
            <a:r>
              <a:rPr lang="en-US" dirty="0">
                <a:solidFill>
                  <a:srgbClr val="114FFB"/>
                </a:solidFill>
              </a:rPr>
              <a:t>#include </a:t>
            </a:r>
            <a:r>
              <a:rPr lang="en-US" dirty="0"/>
              <a:t>and </a:t>
            </a:r>
            <a:r>
              <a:rPr lang="en-US" dirty="0">
                <a:solidFill>
                  <a:srgbClr val="114FFB"/>
                </a:solidFill>
              </a:rPr>
              <a:t>#define  </a:t>
            </a:r>
            <a:r>
              <a:rPr lang="en-US" dirty="0"/>
              <a:t>etc</a:t>
            </a:r>
          </a:p>
          <a:p>
            <a:pPr lvl="1" eaLnBrk="1" hangingPunct="1"/>
            <a:endParaRPr lang="en-US" dirty="0">
              <a:solidFill>
                <a:srgbClr val="114FFB"/>
              </a:solidFill>
            </a:endParaRP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Compiler</a:t>
            </a:r>
            <a:r>
              <a:rPr lang="en-US" dirty="0"/>
              <a:t> - converts C code into binary processor instructions (“object code”)</a:t>
            </a:r>
          </a:p>
          <a:p>
            <a:pPr lvl="1" eaLnBrk="1" hangingPunct="1"/>
            <a:endParaRPr lang="en-US" dirty="0">
              <a:solidFill>
                <a:srgbClr val="114FFB"/>
              </a:solidFill>
            </a:endParaRP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Linker</a:t>
            </a:r>
            <a:r>
              <a:rPr lang="en-US" dirty="0"/>
              <a:t> - puts multiple files together, </a:t>
            </a:r>
            <a:r>
              <a:rPr lang="en-US" u="sng" dirty="0"/>
              <a:t>load library function </a:t>
            </a:r>
            <a:r>
              <a:rPr lang="en-US" dirty="0"/>
              <a:t>(e.g. </a:t>
            </a:r>
            <a:r>
              <a:rPr lang="en-US" dirty="0" err="1"/>
              <a:t>printf</a:t>
            </a:r>
            <a:r>
              <a:rPr lang="en-US" dirty="0"/>
              <a:t>, </a:t>
            </a:r>
            <a:r>
              <a:rPr lang="en-US" dirty="0" err="1"/>
              <a:t>strlen</a:t>
            </a:r>
            <a:r>
              <a:rPr lang="en-US" dirty="0"/>
              <a:t>) and creates an executable program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5532F-FA0B-4421-A6B5-BFEB903230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2818" y="5061786"/>
            <a:ext cx="1804988" cy="15001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preprocessor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1693" y="5061786"/>
            <a:ext cx="1708492" cy="15001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compiler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642295" y="5075853"/>
            <a:ext cx="1910862" cy="15001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linker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00193" y="5776161"/>
            <a:ext cx="5000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1256" y="5204661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hello.c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1256" y="5847599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866228" y="5849186"/>
            <a:ext cx="648653" cy="29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5557350" y="5263130"/>
            <a:ext cx="15017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hello.o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515131" y="5776161"/>
            <a:ext cx="5000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8499965" y="5276045"/>
            <a:ext cx="1071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a.out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69234" y="5969726"/>
            <a:ext cx="313509" cy="65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E1C984-719B-466C-B798-65780CD47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204" y="5075853"/>
            <a:ext cx="1752601" cy="1449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602997-E3D2-4513-89AF-212084CAB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287" y="5085124"/>
            <a:ext cx="1688898" cy="14371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7E71AA-CAEF-4695-93C4-E782F57CA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292" y="5100532"/>
            <a:ext cx="1811260" cy="144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230938"/>
            <a:ext cx="8229600" cy="42545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sz="4000" dirty="0"/>
              <a:t>Multiple source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47938"/>
            <a:ext cx="4038600" cy="3548062"/>
          </a:xfr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sum (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x,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y)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 return x + y;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57463"/>
            <a:ext cx="4495800" cy="3538537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extern</a:t>
            </a:r>
            <a:r>
              <a:rPr lang="en-CA" sz="2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sum(</a:t>
            </a:r>
            <a:r>
              <a:rPr lang="en-CA" sz="2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CA" sz="2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declare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main(){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x =2, y =3;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%d + %d = %d\n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,    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x,y,sum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F05BFA-B940-4632-8B33-C59426D9DA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428935" y="6087863"/>
            <a:ext cx="7729537" cy="114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 compile:   </a:t>
            </a:r>
            <a:r>
              <a:rPr kumimoji="0" lang="en-C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gcc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C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main.c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C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functions.c</a:t>
            </a:r>
            <a:endParaRPr kumimoji="0" lang="en-C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  </a:t>
            </a:r>
            <a:r>
              <a:rPr kumimoji="0" lang="en-C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gcc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C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functions.c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en-CA" sz="2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.c      </a:t>
            </a:r>
            <a:r>
              <a:rPr kumimoji="0" lang="en-CA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gcc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f1.o f2.c</a:t>
            </a:r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446087" y="2133600"/>
            <a:ext cx="2760575" cy="40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functions.c</a:t>
            </a:r>
            <a:endParaRPr kumimoji="0" lang="en-C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4648200" y="2133600"/>
            <a:ext cx="1288774" cy="40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.c</a:t>
            </a:r>
          </a:p>
        </p:txBody>
      </p:sp>
      <p:sp>
        <p:nvSpPr>
          <p:cNvPr id="2" name="Speech Bubble: Rectangle with Corners Rounded 1"/>
          <p:cNvSpPr/>
          <p:nvPr/>
        </p:nvSpPr>
        <p:spPr>
          <a:xfrm>
            <a:off x="2411896" y="4414735"/>
            <a:ext cx="1881808" cy="541578"/>
          </a:xfrm>
          <a:prstGeom prst="wedgeRoundRectCallout">
            <a:avLst>
              <a:gd name="adj1" fmla="val 94588"/>
              <a:gd name="adj2" fmla="val -186398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‘extern’  can be omitted (for function)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895235-4043-4E34-9A36-A266FC5083D4}"/>
              </a:ext>
            </a:extLst>
          </p:cNvPr>
          <p:cNvSpPr/>
          <p:nvPr/>
        </p:nvSpPr>
        <p:spPr>
          <a:xfrm>
            <a:off x="4884117" y="565370"/>
            <a:ext cx="4193623" cy="12003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F91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Declaring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 function before using it, if defined in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library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e.g., include &lt;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stdio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.h&gt;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later in the same source file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+mn-ea"/>
                <a:cs typeface="+mn-cs"/>
              </a:rPr>
              <a:t>another source file of the program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/>
              <a:t>Some complier options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28599" y="655447"/>
            <a:ext cx="9029700" cy="5116513"/>
          </a:xfrm>
        </p:spPr>
        <p:txBody>
          <a:bodyPr/>
          <a:lstStyle/>
          <a:p>
            <a:pPr lvl="1" eaLnBrk="1" hangingPunct="1"/>
            <a:endParaRPr lang="en-CA" sz="21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CA" dirty="0"/>
              <a:t>Option: -</a:t>
            </a:r>
            <a:r>
              <a:rPr lang="en-CA" dirty="0" err="1"/>
              <a:t>l</a:t>
            </a:r>
            <a:r>
              <a:rPr lang="en-CA" i="1" dirty="0" err="1"/>
              <a:t>library</a:t>
            </a:r>
            <a:endParaRPr lang="en-CA" i="1" dirty="0"/>
          </a:p>
          <a:p>
            <a:pPr lvl="1"/>
            <a:r>
              <a:rPr lang="en-CA" sz="2400" dirty="0"/>
              <a:t>Link with object library  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gcc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–</a:t>
            </a:r>
            <a:r>
              <a:rPr lang="en-CA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lm</a:t>
            </a:r>
            <a:r>
              <a:rPr lang="en-CA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main.c</a:t>
            </a:r>
            <a:endParaRPr lang="en-CA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CA" sz="2200" dirty="0"/>
              <a:t>Links math object library (if use 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pow() ceil() sin() </a:t>
            </a:r>
            <a:r>
              <a:rPr lang="en-CA" sz="2200" dirty="0" err="1"/>
              <a:t>etc</a:t>
            </a:r>
            <a:r>
              <a:rPr lang="en-CA" sz="2200" dirty="0"/>
              <a:t>)</a:t>
            </a:r>
          </a:p>
          <a:p>
            <a:pPr lvl="2"/>
            <a:r>
              <a:rPr lang="en-CA" sz="2200" dirty="0">
                <a:highlight>
                  <a:srgbClr val="FFFF00"/>
                </a:highlight>
              </a:rPr>
              <a:t>Needed in the lab</a:t>
            </a:r>
          </a:p>
          <a:p>
            <a:pPr lvl="2"/>
            <a:r>
              <a:rPr lang="en-CA" sz="2200" dirty="0"/>
              <a:t>Don’t forget to use </a:t>
            </a:r>
            <a:r>
              <a:rPr lang="en-CA" sz="2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CA" sz="2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math.h</a:t>
            </a:r>
            <a:r>
              <a:rPr lang="en-CA" sz="2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CA" sz="2200" dirty="0"/>
              <a:t>at the beginning</a:t>
            </a:r>
          </a:p>
          <a:p>
            <a:pPr lvl="1" eaLnBrk="1" hangingPunct="1"/>
            <a:endParaRPr lang="en-CA" sz="2400" dirty="0"/>
          </a:p>
          <a:p>
            <a:pPr lvl="1" eaLnBrk="1" hangingPunct="1"/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gcc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main.c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–</a:t>
            </a:r>
            <a:r>
              <a:rPr lang="en-CA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lp</a:t>
            </a:r>
            <a:r>
              <a:rPr lang="en-CA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 lvl="2"/>
            <a:r>
              <a:rPr lang="en-CA" sz="2200" dirty="0"/>
              <a:t>Links </a:t>
            </a:r>
            <a:r>
              <a:rPr lang="en-CA" sz="2200" dirty="0" err="1"/>
              <a:t>pthread</a:t>
            </a:r>
            <a:r>
              <a:rPr lang="en-CA" sz="2200" dirty="0"/>
              <a:t> 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3F9EB9-FE3C-4590-8F7A-ADC63FF918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190CCE2-DFF6-4888-8351-D203A6F19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04686" y="3632575"/>
            <a:ext cx="3982964" cy="277923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B36931-470D-49F3-A046-9C10859C9EE9}"/>
              </a:ext>
            </a:extLst>
          </p:cNvPr>
          <p:cNvSpPr txBox="1"/>
          <p:nvPr/>
        </p:nvSpPr>
        <p:spPr>
          <a:xfrm>
            <a:off x="7501079" y="5228316"/>
            <a:ext cx="61597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libc.so</a:t>
            </a:r>
          </a:p>
          <a:p>
            <a:r>
              <a:rPr lang="en-US" sz="1000" dirty="0"/>
              <a:t>ibm.so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5F14B4-436B-4B8D-B377-FD13D37A32AC}"/>
              </a:ext>
            </a:extLst>
          </p:cNvPr>
          <p:cNvSpPr txBox="1"/>
          <p:nvPr/>
        </p:nvSpPr>
        <p:spPr>
          <a:xfrm>
            <a:off x="8360025" y="6091246"/>
            <a:ext cx="87427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FYI</a:t>
            </a:r>
            <a:endParaRPr lang="en-CA" sz="1600" dirty="0">
              <a:solidFill>
                <a:srgbClr val="00B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2724A4-60DC-49CB-B919-BD0FA0927C15}"/>
              </a:ext>
            </a:extLst>
          </p:cNvPr>
          <p:cNvSpPr/>
          <p:nvPr/>
        </p:nvSpPr>
        <p:spPr>
          <a:xfrm>
            <a:off x="6702014" y="6389608"/>
            <a:ext cx="2441986" cy="4223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76AE03-10E7-4799-BEA5-035730548D3A}"/>
              </a:ext>
            </a:extLst>
          </p:cNvPr>
          <p:cNvCxnSpPr/>
          <p:nvPr/>
        </p:nvCxnSpPr>
        <p:spPr>
          <a:xfrm rot="5400000">
            <a:off x="6589307" y="6493112"/>
            <a:ext cx="500062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F4B24D-467E-4B7E-8B3A-A0CD255D10EF}"/>
              </a:ext>
            </a:extLst>
          </p:cNvPr>
          <p:cNvCxnSpPr/>
          <p:nvPr/>
        </p:nvCxnSpPr>
        <p:spPr>
          <a:xfrm>
            <a:off x="6838544" y="6743936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4">
            <a:extLst>
              <a:ext uri="{FF2B5EF4-FFF2-40B4-BE49-F238E27FC236}">
                <a16:creationId xmlns:a16="http://schemas.microsoft.com/office/drawing/2014/main" id="{C579E7BB-AE33-48D0-A7EB-868327C58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0213" y="6594972"/>
            <a:ext cx="659967" cy="2169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900" b="1" dirty="0"/>
              <a:t>/include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F8428-D5D5-4769-A84A-82AF06ACE02A}"/>
              </a:ext>
            </a:extLst>
          </p:cNvPr>
          <p:cNvSpPr txBox="1"/>
          <p:nvPr/>
        </p:nvSpPr>
        <p:spPr>
          <a:xfrm>
            <a:off x="7674107" y="6441038"/>
            <a:ext cx="8742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stdio.h</a:t>
            </a:r>
            <a:endParaRPr lang="en-US" sz="1000" dirty="0"/>
          </a:p>
          <a:p>
            <a:r>
              <a:rPr lang="en-US" sz="1000" dirty="0" err="1"/>
              <a:t>string.h</a:t>
            </a:r>
            <a:endParaRPr lang="en-CA" sz="100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2DDFE7C-5DB3-6DDD-6F72-1F89618285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702" y="1462286"/>
            <a:ext cx="437401" cy="420578"/>
          </a:xfrm>
          <a:prstGeom prst="rect">
            <a:avLst/>
          </a:prstGeom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46088" y="45402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/>
              <a:t>How C Programs are Compiled</a:t>
            </a:r>
            <a:endParaRPr lang="en-CA" sz="4000"/>
          </a:p>
        </p:txBody>
      </p:sp>
      <p:sp>
        <p:nvSpPr>
          <p:cNvPr id="53251" name="Rectangle 1029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dirty="0"/>
              <a:t>C programs go through three stages to be compiled: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Preprocessor</a:t>
            </a:r>
            <a:r>
              <a:rPr lang="en-US" dirty="0"/>
              <a:t> - handles </a:t>
            </a:r>
            <a:r>
              <a:rPr lang="en-US" dirty="0">
                <a:solidFill>
                  <a:srgbClr val="114FFB"/>
                </a:solidFill>
              </a:rPr>
              <a:t>#include </a:t>
            </a:r>
            <a:r>
              <a:rPr lang="en-US" dirty="0"/>
              <a:t>and </a:t>
            </a:r>
            <a:r>
              <a:rPr lang="en-US" dirty="0">
                <a:solidFill>
                  <a:srgbClr val="114FFB"/>
                </a:solidFill>
              </a:rPr>
              <a:t>#define  </a:t>
            </a:r>
            <a:r>
              <a:rPr lang="en-US" dirty="0"/>
              <a:t>etc</a:t>
            </a:r>
          </a:p>
          <a:p>
            <a:pPr lvl="1" eaLnBrk="1" hangingPunct="1"/>
            <a:endParaRPr lang="en-US" dirty="0">
              <a:solidFill>
                <a:srgbClr val="114FFB"/>
              </a:solidFill>
            </a:endParaRP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Compiler</a:t>
            </a:r>
            <a:r>
              <a:rPr lang="en-US" dirty="0"/>
              <a:t> - converts C code into binary processor instructions (“object code”)</a:t>
            </a:r>
          </a:p>
          <a:p>
            <a:pPr lvl="1" eaLnBrk="1" hangingPunct="1"/>
            <a:endParaRPr lang="en-US" dirty="0">
              <a:solidFill>
                <a:srgbClr val="114FFB"/>
              </a:solidFill>
            </a:endParaRP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Linker</a:t>
            </a:r>
            <a:r>
              <a:rPr lang="en-US" dirty="0"/>
              <a:t> - puts multiple files together, </a:t>
            </a:r>
            <a:r>
              <a:rPr lang="en-US" u="sng" dirty="0"/>
              <a:t>load library function </a:t>
            </a:r>
            <a:r>
              <a:rPr lang="en-US" dirty="0"/>
              <a:t>(e.g. </a:t>
            </a:r>
            <a:r>
              <a:rPr lang="en-US" dirty="0" err="1"/>
              <a:t>printf</a:t>
            </a:r>
            <a:r>
              <a:rPr lang="en-US" dirty="0"/>
              <a:t>) and creates an executable program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D35532F-FA0B-4421-A6B5-BFEB9032304D}" type="slidenum">
              <a:rPr lang="en-US"/>
              <a:pPr>
                <a:defRPr/>
              </a:pPr>
              <a:t>141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9943" y="5061786"/>
            <a:ext cx="1947863" cy="15001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 err="1"/>
              <a:t>preprocessor</a:t>
            </a:r>
            <a:endParaRPr lang="en-CA" sz="2000" dirty="0"/>
          </a:p>
        </p:txBody>
      </p:sp>
      <p:sp>
        <p:nvSpPr>
          <p:cNvPr id="6" name="Rectangle 5"/>
          <p:cNvSpPr/>
          <p:nvPr/>
        </p:nvSpPr>
        <p:spPr>
          <a:xfrm>
            <a:off x="3871693" y="5061786"/>
            <a:ext cx="1785938" cy="15001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/>
              <a:t>compiler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642295" y="5075853"/>
            <a:ext cx="1910862" cy="15001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/>
              <a:t>linker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00193" y="5776161"/>
            <a:ext cx="5000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1256" y="5204661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>
                <a:latin typeface="Constantia" pitchFamily="18" charset="0"/>
              </a:rPr>
              <a:t>hello.c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1256" y="5847599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866228" y="5849186"/>
            <a:ext cx="648653" cy="29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5557350" y="5263130"/>
            <a:ext cx="15017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 dirty="0">
                <a:latin typeface="Constantia" pitchFamily="18" charset="0"/>
              </a:rPr>
              <a:t> </a:t>
            </a:r>
            <a:r>
              <a:rPr lang="en-CA" sz="2000" dirty="0" err="1">
                <a:latin typeface="Constantia" pitchFamily="18" charset="0"/>
              </a:rPr>
              <a:t>hello.o</a:t>
            </a:r>
            <a:endParaRPr lang="en-CA" sz="2000" dirty="0">
              <a:latin typeface="Constantia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515131" y="5776161"/>
            <a:ext cx="5000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8499965" y="5276045"/>
            <a:ext cx="1071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 dirty="0" err="1">
                <a:latin typeface="Constantia" pitchFamily="18" charset="0"/>
              </a:rPr>
              <a:t>a.out</a:t>
            </a:r>
            <a:endParaRPr lang="en-CA" sz="2000" dirty="0">
              <a:latin typeface="Constant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69234" y="5969726"/>
            <a:ext cx="313509" cy="65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3601860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434975" y="344488"/>
            <a:ext cx="8229600" cy="1143000"/>
          </a:xfrm>
        </p:spPr>
        <p:txBody>
          <a:bodyPr/>
          <a:lstStyle/>
          <a:p>
            <a:pPr eaLnBrk="1" hangingPunct="1"/>
            <a:r>
              <a:rPr lang="en-CA"/>
              <a:t>Some complier options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469733"/>
            <a:ext cx="9029700" cy="5116513"/>
          </a:xfrm>
        </p:spPr>
        <p:txBody>
          <a:bodyPr/>
          <a:lstStyle/>
          <a:p>
            <a:pPr lvl="1" eaLnBrk="1" hangingPunct="1"/>
            <a:endParaRPr lang="en-CA" sz="21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CA" dirty="0"/>
              <a:t>Option: -</a:t>
            </a:r>
            <a:r>
              <a:rPr lang="en-CA" dirty="0" err="1"/>
              <a:t>l</a:t>
            </a:r>
            <a:r>
              <a:rPr lang="en-CA" i="1" dirty="0" err="1"/>
              <a:t>library</a:t>
            </a:r>
            <a:endParaRPr lang="en-CA" i="1" dirty="0"/>
          </a:p>
          <a:p>
            <a:pPr lvl="1"/>
            <a:r>
              <a:rPr lang="en-CA" sz="2400" dirty="0"/>
              <a:t>Link with object library  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gcc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–</a:t>
            </a:r>
            <a:r>
              <a:rPr lang="en-CA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lm</a:t>
            </a:r>
            <a:r>
              <a:rPr lang="en-CA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main.c</a:t>
            </a:r>
            <a:endParaRPr lang="en-CA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CA" sz="2200" dirty="0"/>
              <a:t>Links math object library (if use 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pow() ceil() sin() </a:t>
            </a:r>
            <a:r>
              <a:rPr lang="en-CA" sz="2200" dirty="0" err="1"/>
              <a:t>etc</a:t>
            </a:r>
            <a:r>
              <a:rPr lang="en-CA" sz="2200" dirty="0"/>
              <a:t>)</a:t>
            </a:r>
          </a:p>
          <a:p>
            <a:pPr lvl="2"/>
            <a:r>
              <a:rPr lang="en-CA" sz="2200" dirty="0"/>
              <a:t>Don’t forget to use </a:t>
            </a:r>
            <a:r>
              <a:rPr lang="en-CA" sz="2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CA" sz="2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math.h</a:t>
            </a:r>
            <a:r>
              <a:rPr lang="en-CA" sz="2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CA" sz="2200" dirty="0"/>
              <a:t>at the beginning</a:t>
            </a:r>
          </a:p>
          <a:p>
            <a:pPr lvl="1" eaLnBrk="1" hangingPunct="1"/>
            <a:endParaRPr lang="en-CA" sz="2400" dirty="0"/>
          </a:p>
          <a:p>
            <a:pPr lvl="1" eaLnBrk="1" hangingPunct="1"/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gcc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main.c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–</a:t>
            </a:r>
            <a:r>
              <a:rPr lang="en-CA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lp</a:t>
            </a:r>
            <a:r>
              <a:rPr lang="en-CA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 lvl="2"/>
            <a:r>
              <a:rPr lang="en-CA" sz="2200" dirty="0"/>
              <a:t>Links </a:t>
            </a:r>
            <a:r>
              <a:rPr lang="en-CA" sz="2200" dirty="0" err="1"/>
              <a:t>pthread</a:t>
            </a:r>
            <a:r>
              <a:rPr lang="en-CA" sz="2200" dirty="0"/>
              <a:t> 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33F9EB9-FE3C-4590-8F7A-ADC63FF918E6}" type="slidenum">
              <a:rPr lang="en-US"/>
              <a:pPr>
                <a:defRPr/>
              </a:pPr>
              <a:t>142</a:t>
            </a:fld>
            <a:endParaRPr lang="en-US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42F0A-8CF9-4180-91C0-6302D31D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E6B61-7FA9-4E71-BF69-4408622A2E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81A7B-85CD-4CCA-B43A-31FC1BA65B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1595" y="6172242"/>
            <a:ext cx="457200" cy="387421"/>
          </a:xfrm>
        </p:spPr>
        <p:txBody>
          <a:bodyPr/>
          <a:lstStyle/>
          <a:p>
            <a:fld id="{E18C6D81-2710-445F-B664-FBF5475C2AD2}" type="slidenum">
              <a:rPr lang="en-US" smtClean="0"/>
              <a:pPr/>
              <a:t>143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29303F-678F-40F9-8B99-0789B4986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796" y="134719"/>
            <a:ext cx="6184877" cy="2626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EDBB9D-33FD-4A4E-AE72-0E7AC1DA8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500" y="2913280"/>
            <a:ext cx="6298582" cy="1801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1D857B-534B-479B-AAD1-7CEDA2FE2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385" y="4866835"/>
            <a:ext cx="6498451" cy="21509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5FF149-26DC-4045-8B9F-799F18891E83}"/>
              </a:ext>
            </a:extLst>
          </p:cNvPr>
          <p:cNvSpPr txBox="1"/>
          <p:nvPr/>
        </p:nvSpPr>
        <p:spPr>
          <a:xfrm>
            <a:off x="2506780" y="5572983"/>
            <a:ext cx="457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/>
              <a:t>10110110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4DBC83-56D7-4A3F-8CF1-F7AD12D458EC}"/>
              </a:ext>
            </a:extLst>
          </p:cNvPr>
          <p:cNvSpPr txBox="1"/>
          <p:nvPr/>
        </p:nvSpPr>
        <p:spPr>
          <a:xfrm>
            <a:off x="2349125" y="4172129"/>
            <a:ext cx="461251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/>
              <a:t>00111110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B03F0E-B628-46F2-8F01-902B38E0DE83}"/>
              </a:ext>
            </a:extLst>
          </p:cNvPr>
          <p:cNvSpPr txBox="1"/>
          <p:nvPr/>
        </p:nvSpPr>
        <p:spPr>
          <a:xfrm>
            <a:off x="2506780" y="2267592"/>
            <a:ext cx="4572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/>
              <a:t>0X6B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88A16ED-FB8F-4436-AE50-FC3C048C706D}"/>
              </a:ext>
            </a:extLst>
          </p:cNvPr>
          <p:cNvSpPr txBox="1">
            <a:spLocks/>
          </p:cNvSpPr>
          <p:nvPr/>
        </p:nvSpPr>
        <p:spPr>
          <a:xfrm>
            <a:off x="304800" y="-239981"/>
            <a:ext cx="15027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SMQ1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205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7A02224-3855-4077-BD37-1019B87D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17FAD4F-B5D1-4F9D-B572-E229733670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279"/>
          <a:stretch/>
        </p:blipFill>
        <p:spPr>
          <a:xfrm>
            <a:off x="457200" y="1600201"/>
            <a:ext cx="4114800" cy="434340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5FFD87-49A7-4228-8A99-A330C4517F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744"/>
          <a:stretch/>
        </p:blipFill>
        <p:spPr>
          <a:xfrm>
            <a:off x="4724400" y="1600200"/>
            <a:ext cx="4114800" cy="43434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3EA33-21C9-4E18-B6D6-1EBAF8ABC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 anchor="ctr">
            <a:normAutofit/>
          </a:bodyPr>
          <a:lstStyle/>
          <a:p>
            <a:fld id="{E18C6D81-2710-445F-B664-FBF5475C2AD2}" type="slidenum">
              <a:rPr lang="en-US" smtClean="0"/>
              <a:pPr/>
              <a:t>144</a:t>
            </a:fld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3D0765-F14F-48A0-A552-6213749C43D2}"/>
              </a:ext>
            </a:extLst>
          </p:cNvPr>
          <p:cNvSpPr/>
          <p:nvPr/>
        </p:nvSpPr>
        <p:spPr>
          <a:xfrm>
            <a:off x="830420" y="5504525"/>
            <a:ext cx="167960" cy="157721"/>
          </a:xfrm>
          <a:prstGeom prst="ellipse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2004F4-A9B0-441B-8FC4-62DEF330A346}"/>
              </a:ext>
            </a:extLst>
          </p:cNvPr>
          <p:cNvSpPr/>
          <p:nvPr/>
        </p:nvSpPr>
        <p:spPr>
          <a:xfrm>
            <a:off x="5018832" y="4886329"/>
            <a:ext cx="166117" cy="157943"/>
          </a:xfrm>
          <a:prstGeom prst="ellipse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780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97277-7C8E-4D82-B6E8-6078B143A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C0598-0AF6-4290-85D6-FC660E2101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FCB80D-E72C-49DE-92D2-3A5424C522FA}" type="slidenum">
              <a:rPr lang="en-US" smtClean="0"/>
              <a:pPr/>
              <a:t>145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3AB5A-2D1D-4082-8506-A9736E836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68830"/>
            <a:ext cx="4819650" cy="500062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B19B532-DDD0-4BFB-92F5-E4FC534ED459}"/>
              </a:ext>
            </a:extLst>
          </p:cNvPr>
          <p:cNvSpPr/>
          <p:nvPr/>
        </p:nvSpPr>
        <p:spPr>
          <a:xfrm>
            <a:off x="617517" y="4583875"/>
            <a:ext cx="296883" cy="273132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955A33-2C0A-4C1E-9475-98109331D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258" y="1268831"/>
            <a:ext cx="3779542" cy="500062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92C9CF9-7077-4AC7-8CA0-7AD166ADEAB1}"/>
              </a:ext>
            </a:extLst>
          </p:cNvPr>
          <p:cNvSpPr/>
          <p:nvPr/>
        </p:nvSpPr>
        <p:spPr>
          <a:xfrm>
            <a:off x="5067575" y="4583875"/>
            <a:ext cx="296883" cy="273132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07DA33F-4433-4839-A779-79B799CBC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340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146</a:t>
            </a:fld>
            <a:endParaRPr lang="en-US"/>
          </a:p>
        </p:txBody>
      </p:sp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2435270" y="1547888"/>
            <a:ext cx="1731616" cy="22108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string.h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strlen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(s)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strcpy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s,s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)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strcat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s,s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strcmp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s,s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sz="16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strtok</a:t>
            </a:r>
            <a:r>
              <a:rPr lang="en-CA" sz="16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sz="16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s,s</a:t>
            </a:r>
            <a:r>
              <a:rPr lang="en-CA" sz="16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6495114" y="1561614"/>
            <a:ext cx="2344086" cy="369032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ctype.h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islower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isupper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isdigit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isxdigit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isalpha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tolower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toupper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37625" y="1541536"/>
            <a:ext cx="1960732" cy="50116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stdio.h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printf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scanf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getchar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putchar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sscanf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sprintf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gets()  puts()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fgets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fputs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fprintf</a:t>
            </a:r>
            <a:r>
              <a:rPr lang="en-CA" altLang="zh-CN" sz="16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fscanf</a:t>
            </a:r>
            <a:r>
              <a:rPr lang="en-CA" altLang="zh-CN" sz="16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4303729" y="1561614"/>
            <a:ext cx="2050179" cy="337129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stdlib.h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int   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atoi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double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atof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long  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atol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void 	rand()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void 	system()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void 	exit()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   abs(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2485271" y="3874293"/>
            <a:ext cx="1677251" cy="2855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math.h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sin() cos()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exp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log()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pow()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sqrt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ceil()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floor()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222" y="446131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</a:rPr>
              <a:t>Common library functions [Appendix of K+R]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326429" y="5046720"/>
            <a:ext cx="2050179" cy="7781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assert.h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assert()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495114" y="5326108"/>
            <a:ext cx="2344086" cy="498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signal.h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FC8949-0AB8-4C36-A537-B17F460A2215}"/>
              </a:ext>
            </a:extLst>
          </p:cNvPr>
          <p:cNvSpPr txBox="1"/>
          <p:nvPr/>
        </p:nvSpPr>
        <p:spPr>
          <a:xfrm>
            <a:off x="4371591" y="586459"/>
            <a:ext cx="300126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/>
              <a:t>Included in C++  e.g., </a:t>
            </a:r>
            <a:r>
              <a:rPr lang="en-CA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cstring.h</a:t>
            </a:r>
            <a:r>
              <a:rPr lang="en-CA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  &lt;</a:t>
            </a:r>
            <a:r>
              <a:rPr lang="en-CA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cmath.h</a:t>
            </a:r>
            <a:r>
              <a:rPr lang="en-CA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C59296-EFCF-4631-8987-888FCDFBC142}"/>
              </a:ext>
            </a:extLst>
          </p:cNvPr>
          <p:cNvSpPr/>
          <p:nvPr/>
        </p:nvSpPr>
        <p:spPr>
          <a:xfrm>
            <a:off x="7305012" y="597528"/>
            <a:ext cx="1997613" cy="633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3CEBC76-A002-49D2-AAFA-184365EC5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012" y="539161"/>
            <a:ext cx="1384300" cy="7504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7042DA6-E280-4A5B-A9A1-994BC95D85C6}"/>
              </a:ext>
            </a:extLst>
          </p:cNvPr>
          <p:cNvSpPr/>
          <p:nvPr/>
        </p:nvSpPr>
        <p:spPr>
          <a:xfrm>
            <a:off x="6972072" y="6306931"/>
            <a:ext cx="2050179" cy="4582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D9A61012-A3F8-45AB-97ED-1C8F5F5B2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29" y="5954669"/>
            <a:ext cx="2050179" cy="5130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limit.h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0FF05B5F-A2F3-488E-9983-C92F0EAF9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114" y="5943600"/>
            <a:ext cx="2344086" cy="498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time.h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AEEBC19D-2F15-4731-8F63-0A54FE424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584" y="6441351"/>
            <a:ext cx="2050179" cy="51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……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94365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43346" y="510886"/>
            <a:ext cx="8229600" cy="633413"/>
          </a:xfrm>
        </p:spPr>
        <p:txBody>
          <a:bodyPr/>
          <a:lstStyle/>
          <a:p>
            <a:r>
              <a:rPr lang="en-CA" sz="3200" dirty="0" err="1"/>
              <a:t>stdio</a:t>
            </a:r>
            <a:r>
              <a:rPr lang="en-CA" sz="3200" dirty="0"/>
              <a:t> library functions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46087" y="1262063"/>
            <a:ext cx="8938545" cy="5345214"/>
          </a:xfrm>
        </p:spPr>
        <p:txBody>
          <a:bodyPr>
            <a:normAutofit/>
          </a:bodyPr>
          <a:lstStyle/>
          <a:p>
            <a:r>
              <a:rPr lang="en-CA" sz="2400" dirty="0"/>
              <a:t>Defined in standard library, prototype in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getchar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putchar</a:t>
            </a: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scanf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/* read from, print to a string */</a:t>
            </a:r>
          </a:p>
          <a:p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sscanf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sprintf</a:t>
            </a: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gets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fgets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puts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fputs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/*read write line */</a:t>
            </a:r>
          </a:p>
          <a:p>
            <a:pPr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0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fscanf</a:t>
            </a:r>
            <a:r>
              <a:rPr lang="en-CA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CA" sz="2000" b="1" baseline="30000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fprintf</a:t>
            </a:r>
            <a:endParaRPr lang="en-CA" sz="2000" b="1" baseline="30000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b="1" dirty="0">
                <a:latin typeface="Courier New" pitchFamily="49" charset="0"/>
                <a:cs typeface="Courier New" pitchFamily="49" charset="0"/>
              </a:rPr>
              <a:t>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048783-E995-48DC-BBEE-FC8751C413E9}" type="slidenum">
              <a:rPr lang="en-US" smtClean="0"/>
              <a:pPr>
                <a:defRPr/>
              </a:pPr>
              <a:t>147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CB83B5-2A1F-4814-AC64-980CD512A038}"/>
              </a:ext>
            </a:extLst>
          </p:cNvPr>
          <p:cNvSpPr/>
          <p:nvPr/>
        </p:nvSpPr>
        <p:spPr>
          <a:xfrm>
            <a:off x="443346" y="3169125"/>
            <a:ext cx="7581014" cy="16060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keyboard">
            <a:extLst>
              <a:ext uri="{FF2B5EF4-FFF2-40B4-BE49-F238E27FC236}">
                <a16:creationId xmlns:a16="http://schemas.microsoft.com/office/drawing/2014/main" id="{E958D633-1F57-4624-A2C7-5976E9CBB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0544">
            <a:off x="4887461" y="2901449"/>
            <a:ext cx="1038487" cy="85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457200" y="259858"/>
            <a:ext cx="8229600" cy="714155"/>
          </a:xfrm>
        </p:spPr>
        <p:txBody>
          <a:bodyPr/>
          <a:lstStyle/>
          <a:p>
            <a:pPr eaLnBrk="1" hangingPunct="1"/>
            <a:r>
              <a:rPr lang="en-CA" altLang="en-US" dirty="0"/>
              <a:t>Basic I/O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28625" y="1121680"/>
            <a:ext cx="8715375" cy="58418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CA" altLang="en-US" sz="2000" b="1" dirty="0"/>
              <a:t>int  </a:t>
            </a:r>
            <a:r>
              <a:rPr lang="en-CA" altLang="en-US" sz="2000" b="1" dirty="0" err="1"/>
              <a:t>printf</a:t>
            </a:r>
            <a:r>
              <a:rPr lang="en-CA" altLang="en-US" sz="2000" b="1" dirty="0"/>
              <a:t> (char *format, arg1, …. ); 	</a:t>
            </a:r>
          </a:p>
          <a:p>
            <a:pPr lvl="1" eaLnBrk="1" hangingPunct="1">
              <a:lnSpc>
                <a:spcPct val="80000"/>
              </a:lnSpc>
            </a:pPr>
            <a:r>
              <a:rPr lang="en-CA" altLang="en-US" sz="2000" dirty="0"/>
              <a:t>Formats and prints arguments on </a:t>
            </a:r>
            <a:r>
              <a:rPr lang="en-CA" altLang="en-US" sz="2000" u="sng" dirty="0"/>
              <a:t>standard output </a:t>
            </a:r>
            <a:r>
              <a:rPr lang="en-CA" altLang="en-US" sz="2000" dirty="0"/>
              <a:t>(</a:t>
            </a:r>
            <a:r>
              <a:rPr lang="en-CA" altLang="en-US" sz="2000" dirty="0">
                <a:solidFill>
                  <a:srgbClr val="0070C0"/>
                </a:solidFill>
              </a:rPr>
              <a:t>screen</a:t>
            </a:r>
            <a:r>
              <a:rPr lang="en-CA" altLang="en-US" sz="2000" dirty="0"/>
              <a:t>   or  </a:t>
            </a:r>
            <a:r>
              <a:rPr lang="en-CA" altLang="en-US" sz="2000" dirty="0">
                <a:solidFill>
                  <a:srgbClr val="0070C0"/>
                </a:solidFill>
              </a:rPr>
              <a:t>&gt;</a:t>
            </a:r>
            <a:endParaRPr lang="en-CA" altLang="en-US" sz="2000" dirty="0"/>
          </a:p>
          <a:p>
            <a:pPr lvl="1">
              <a:lnSpc>
                <a:spcPct val="80000"/>
              </a:lnSpc>
            </a:pPr>
            <a:r>
              <a:rPr lang="en-CA" altLang="en-US" sz="2000" b="1" dirty="0" err="1"/>
              <a:t>printf</a:t>
            </a:r>
            <a:r>
              <a:rPr lang="en-CA" altLang="en-US" sz="2000" b="1" dirty="0"/>
              <a:t>(</a:t>
            </a:r>
            <a:r>
              <a:rPr lang="en-CA" sz="2000" b="1" dirty="0"/>
              <a:t>"</a:t>
            </a:r>
            <a:r>
              <a:rPr lang="en-CA" altLang="en-US" sz="2000" b="1" dirty="0"/>
              <a:t>This is a test %d \n</a:t>
            </a:r>
            <a:r>
              <a:rPr lang="en-CA" sz="2000" b="1" dirty="0"/>
              <a:t>"</a:t>
            </a:r>
            <a:r>
              <a:rPr lang="en-CA" altLang="en-US" sz="2000" b="1" dirty="0"/>
              <a:t>, x)                                         </a:t>
            </a:r>
            <a:r>
              <a:rPr lang="en-CA" altLang="en-US" sz="2000" dirty="0" err="1">
                <a:solidFill>
                  <a:srgbClr val="0070C0"/>
                </a:solidFill>
              </a:rPr>
              <a:t>outputFile</a:t>
            </a:r>
            <a:r>
              <a:rPr lang="en-CA" altLang="en-US" sz="2000" dirty="0"/>
              <a:t>)</a:t>
            </a:r>
            <a:endParaRPr lang="en-CA" altLang="en-US" sz="2000" b="1" dirty="0"/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CA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CA" altLang="en-US" sz="2000" b="1" dirty="0"/>
              <a:t>int  </a:t>
            </a:r>
            <a:r>
              <a:rPr lang="en-CA" altLang="en-US" sz="2000" b="1" dirty="0" err="1"/>
              <a:t>scanf</a:t>
            </a:r>
            <a:r>
              <a:rPr lang="en-CA" altLang="en-US" sz="2000" b="1" dirty="0"/>
              <a:t> (char *format, arg1, …. ); </a:t>
            </a:r>
          </a:p>
          <a:p>
            <a:pPr lvl="1" eaLnBrk="1" hangingPunct="1">
              <a:lnSpc>
                <a:spcPct val="80000"/>
              </a:lnSpc>
            </a:pPr>
            <a:r>
              <a:rPr lang="en-CA" altLang="en-US" sz="2000" dirty="0"/>
              <a:t>Formatted input from </a:t>
            </a:r>
            <a:r>
              <a:rPr lang="en-CA" altLang="en-US" sz="2000" u="sng" dirty="0"/>
              <a:t>standard input</a:t>
            </a:r>
            <a:r>
              <a:rPr lang="en-CA" altLang="en-US" sz="2000" dirty="0"/>
              <a:t>   (</a:t>
            </a:r>
            <a:r>
              <a:rPr lang="en-CA" altLang="en-US" sz="2000" dirty="0">
                <a:solidFill>
                  <a:srgbClr val="0070C0"/>
                </a:solidFill>
              </a:rPr>
              <a:t>keyboard</a:t>
            </a:r>
            <a:r>
              <a:rPr lang="en-CA" altLang="en-US" sz="2000" dirty="0"/>
              <a:t>   or  </a:t>
            </a:r>
            <a:r>
              <a:rPr lang="en-CA" altLang="en-US" sz="2000" dirty="0">
                <a:solidFill>
                  <a:srgbClr val="0070C0"/>
                </a:solidFill>
              </a:rPr>
              <a:t>&lt; </a:t>
            </a:r>
            <a:r>
              <a:rPr lang="en-CA" altLang="en-US" sz="2000" dirty="0" err="1">
                <a:solidFill>
                  <a:srgbClr val="0070C0"/>
                </a:solidFill>
              </a:rPr>
              <a:t>inputFile</a:t>
            </a:r>
            <a:r>
              <a:rPr lang="en-CA" altLang="en-US" sz="20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n-US" sz="2000" b="1" dirty="0" err="1"/>
              <a:t>scanf</a:t>
            </a:r>
            <a:r>
              <a:rPr lang="es-ES" altLang="en-US" sz="2000" b="1" dirty="0"/>
              <a:t>(</a:t>
            </a:r>
            <a:r>
              <a:rPr lang="en-CA" sz="2000" b="1" dirty="0"/>
              <a:t>"</a:t>
            </a:r>
            <a:r>
              <a:rPr lang="es-ES" altLang="en-US" sz="2000" b="1" dirty="0"/>
              <a:t>%d %c</a:t>
            </a:r>
            <a:r>
              <a:rPr lang="en-CA" sz="2000" b="1" dirty="0"/>
              <a:t>"</a:t>
            </a:r>
            <a:r>
              <a:rPr lang="es-ES" altLang="en-US" sz="2000" b="1" dirty="0"/>
              <a:t>, &amp;x, &amp;y)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CA" altLang="en-US" sz="2000" dirty="0"/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CA" altLang="en-US" sz="20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CA" altLang="en-US" sz="2000" b="1" dirty="0"/>
          </a:p>
          <a:p>
            <a:pPr eaLnBrk="1" hangingPunct="1">
              <a:lnSpc>
                <a:spcPct val="80000"/>
              </a:lnSpc>
            </a:pPr>
            <a:r>
              <a:rPr lang="en-CA" altLang="en-US" sz="2000" b="1" dirty="0"/>
              <a:t>int  </a:t>
            </a:r>
            <a:r>
              <a:rPr lang="en-CA" altLang="en-US" sz="2000" b="1" dirty="0" err="1">
                <a:solidFill>
                  <a:srgbClr val="FF0000"/>
                </a:solidFill>
              </a:rPr>
              <a:t>s</a:t>
            </a:r>
            <a:r>
              <a:rPr lang="en-CA" altLang="en-US" sz="2000" b="1" dirty="0" err="1"/>
              <a:t>printf</a:t>
            </a:r>
            <a:r>
              <a:rPr lang="en-CA" altLang="en-US" sz="2000" b="1" dirty="0"/>
              <a:t> (</a:t>
            </a:r>
            <a:r>
              <a:rPr lang="en-CA" altLang="en-US" sz="2000" b="1" dirty="0">
                <a:solidFill>
                  <a:srgbClr val="FF0000"/>
                </a:solidFill>
              </a:rPr>
              <a:t>char * str</a:t>
            </a:r>
            <a:r>
              <a:rPr lang="en-CA" altLang="en-US" sz="2000" b="1" dirty="0"/>
              <a:t>, char *format, arg1,…..);</a:t>
            </a:r>
          </a:p>
          <a:p>
            <a:pPr lvl="1">
              <a:lnSpc>
                <a:spcPct val="80000"/>
              </a:lnSpc>
            </a:pPr>
            <a:r>
              <a:rPr lang="en-CA" altLang="en-US" sz="2000" dirty="0"/>
              <a:t>Formats and prints arguments to char array (string) </a:t>
            </a:r>
            <a:r>
              <a:rPr lang="en-CA" altLang="en-US" sz="2000" dirty="0">
                <a:solidFill>
                  <a:srgbClr val="FF0000"/>
                </a:solidFill>
              </a:rPr>
              <a:t>str</a:t>
            </a:r>
          </a:p>
          <a:p>
            <a:pPr lvl="1">
              <a:lnSpc>
                <a:spcPct val="80000"/>
              </a:lnSpc>
            </a:pPr>
            <a:r>
              <a:rPr lang="en-CA" altLang="en-US" sz="2000" b="1" dirty="0" err="1"/>
              <a:t>sprintf</a:t>
            </a:r>
            <a:r>
              <a:rPr lang="en-CA" altLang="en-US" sz="2000" b="1" dirty="0"/>
              <a:t>( str, </a:t>
            </a:r>
            <a:r>
              <a:rPr lang="en-CA" sz="2000" b="1" dirty="0"/>
              <a:t>"</a:t>
            </a:r>
            <a:r>
              <a:rPr lang="en-CA" altLang="en-US" sz="2000" b="1" dirty="0"/>
              <a:t>This is a test %d \n</a:t>
            </a:r>
            <a:r>
              <a:rPr lang="en-CA" sz="2000" b="1" dirty="0"/>
              <a:t>"</a:t>
            </a:r>
            <a:r>
              <a:rPr lang="en-CA" altLang="en-US" sz="2000" b="1" dirty="0"/>
              <a:t>, x)</a:t>
            </a:r>
            <a:r>
              <a:rPr lang="en-CA" altLang="en-US" sz="2000" dirty="0">
                <a:solidFill>
                  <a:srgbClr val="00B050"/>
                </a:solidFill>
              </a:rPr>
              <a:t>        </a:t>
            </a:r>
            <a:r>
              <a:rPr lang="en-CA" altLang="en-US" sz="1800" dirty="0">
                <a:solidFill>
                  <a:srgbClr val="00B050"/>
                </a:solidFill>
                <a:highlight>
                  <a:srgbClr val="FFFF00"/>
                </a:highlight>
              </a:rPr>
              <a:t>// nothing print on </a:t>
            </a:r>
            <a:r>
              <a:rPr lang="en-CA" altLang="en-US" sz="1800" dirty="0" err="1">
                <a:solidFill>
                  <a:srgbClr val="00B050"/>
                </a:solidFill>
                <a:highlight>
                  <a:srgbClr val="FFFF00"/>
                </a:highlight>
              </a:rPr>
              <a:t>stdout</a:t>
            </a:r>
            <a:r>
              <a:rPr lang="en-CA" altLang="en-US" sz="1800" dirty="0">
                <a:solidFill>
                  <a:srgbClr val="00B050"/>
                </a:solidFill>
                <a:highlight>
                  <a:srgbClr val="FFFF00"/>
                </a:highlight>
              </a:rPr>
              <a:t>!</a:t>
            </a:r>
          </a:p>
          <a:p>
            <a:pPr eaLnBrk="1" hangingPunct="1">
              <a:lnSpc>
                <a:spcPct val="80000"/>
              </a:lnSpc>
            </a:pPr>
            <a:endParaRPr lang="en-CA" altLang="en-US" sz="2000" dirty="0"/>
          </a:p>
          <a:p>
            <a:pPr eaLnBrk="1" hangingPunct="1">
              <a:lnSpc>
                <a:spcPct val="80000"/>
              </a:lnSpc>
            </a:pPr>
            <a:endParaRPr lang="en-CA" altLang="en-US" sz="2000" dirty="0"/>
          </a:p>
          <a:p>
            <a:pPr>
              <a:lnSpc>
                <a:spcPct val="80000"/>
              </a:lnSpc>
            </a:pPr>
            <a:r>
              <a:rPr lang="en-CA" altLang="en-US" sz="2000" b="1" dirty="0"/>
              <a:t>int  </a:t>
            </a:r>
            <a:r>
              <a:rPr lang="en-CA" altLang="en-US" sz="2000" b="1" dirty="0" err="1">
                <a:solidFill>
                  <a:srgbClr val="FF0000"/>
                </a:solidFill>
              </a:rPr>
              <a:t>s</a:t>
            </a:r>
            <a:r>
              <a:rPr lang="en-CA" altLang="en-US" sz="2000" b="1" dirty="0" err="1"/>
              <a:t>scanf</a:t>
            </a:r>
            <a:r>
              <a:rPr lang="en-CA" altLang="en-US" sz="2000" b="1" dirty="0"/>
              <a:t> (</a:t>
            </a:r>
            <a:r>
              <a:rPr lang="en-CA" altLang="en-US" sz="2000" b="1" dirty="0">
                <a:solidFill>
                  <a:srgbClr val="FF0000"/>
                </a:solidFill>
              </a:rPr>
              <a:t>char * str</a:t>
            </a:r>
            <a:r>
              <a:rPr lang="en-CA" altLang="en-US" sz="2000" b="1" dirty="0"/>
              <a:t>,  char *format, arg1, …. ); </a:t>
            </a:r>
          </a:p>
          <a:p>
            <a:pPr lvl="1">
              <a:lnSpc>
                <a:spcPct val="80000"/>
              </a:lnSpc>
            </a:pPr>
            <a:r>
              <a:rPr lang="en-CA" altLang="en-US" sz="2000" dirty="0"/>
              <a:t>Formatted input from char array (string) </a:t>
            </a:r>
            <a:r>
              <a:rPr lang="en-CA" altLang="en-US" sz="2000" dirty="0">
                <a:solidFill>
                  <a:srgbClr val="FF0000"/>
                </a:solidFill>
              </a:rPr>
              <a:t>str</a:t>
            </a:r>
          </a:p>
          <a:p>
            <a:pPr lvl="1">
              <a:lnSpc>
                <a:spcPct val="80000"/>
              </a:lnSpc>
            </a:pPr>
            <a:r>
              <a:rPr lang="es-ES" altLang="en-US" sz="2000" b="1" dirty="0" err="1"/>
              <a:t>sscanf</a:t>
            </a:r>
            <a:r>
              <a:rPr lang="es-ES" altLang="en-US" sz="2000" b="1" dirty="0"/>
              <a:t>(</a:t>
            </a:r>
            <a:r>
              <a:rPr lang="es-ES" altLang="en-US" sz="2000" b="1" dirty="0" err="1"/>
              <a:t>str</a:t>
            </a:r>
            <a:r>
              <a:rPr lang="es-ES" altLang="en-US" sz="2000" b="1" dirty="0"/>
              <a:t>, </a:t>
            </a:r>
            <a:r>
              <a:rPr lang="en-CA" sz="2000" b="1" dirty="0"/>
              <a:t>"</a:t>
            </a:r>
            <a:r>
              <a:rPr lang="es-ES" altLang="en-US" sz="2000" b="1" dirty="0"/>
              <a:t>%d  %c</a:t>
            </a:r>
            <a:r>
              <a:rPr lang="en-CA" sz="2000" b="1" dirty="0"/>
              <a:t>"</a:t>
            </a:r>
            <a:r>
              <a:rPr lang="es-ES" altLang="en-US" sz="2000" b="1" dirty="0"/>
              <a:t>, &amp;x, &amp;y)</a:t>
            </a:r>
            <a:r>
              <a:rPr lang="en-CA" altLang="en-US" sz="2000" dirty="0"/>
              <a:t>  </a:t>
            </a:r>
            <a:r>
              <a:rPr lang="en-CA" altLang="en-US" sz="1800" dirty="0">
                <a:solidFill>
                  <a:srgbClr val="00B050"/>
                </a:solidFill>
              </a:rPr>
              <a:t>// tokenize string str </a:t>
            </a:r>
            <a:r>
              <a:rPr lang="en-CA" altLang="en-US" sz="1400" dirty="0">
                <a:solidFill>
                  <a:srgbClr val="00B050"/>
                </a:solidFill>
              </a:rPr>
              <a:t>based on </a:t>
            </a:r>
            <a:r>
              <a:rPr lang="en-CA" altLang="en-US" sz="1400" dirty="0" err="1">
                <a:solidFill>
                  <a:srgbClr val="00B050"/>
                </a:solidFill>
              </a:rPr>
              <a:t>spcification</a:t>
            </a:r>
            <a:endParaRPr lang="en-CA" altLang="en-US" sz="2000" dirty="0">
              <a:solidFill>
                <a:srgbClr val="00B050"/>
              </a:solidFill>
            </a:endParaRPr>
          </a:p>
        </p:txBody>
      </p:sp>
      <p:sp>
        <p:nvSpPr>
          <p:cNvPr id="110596" name="TextBox 3"/>
          <p:cNvSpPr txBox="1">
            <a:spLocks noChangeArrowheads="1"/>
          </p:cNvSpPr>
          <p:nvPr/>
        </p:nvSpPr>
        <p:spPr bwMode="auto">
          <a:xfrm>
            <a:off x="6215063" y="2857500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−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>
              <a:latin typeface="Constantia" panose="02030602050306030303" pitchFamily="18" charset="0"/>
            </a:endParaRPr>
          </a:p>
        </p:txBody>
      </p:sp>
      <p:sp>
        <p:nvSpPr>
          <p:cNvPr id="110597" name="TextBox 4"/>
          <p:cNvSpPr txBox="1">
            <a:spLocks noChangeArrowheads="1"/>
          </p:cNvSpPr>
          <p:nvPr/>
        </p:nvSpPr>
        <p:spPr bwMode="auto">
          <a:xfrm>
            <a:off x="4135443" y="206156"/>
            <a:ext cx="1785938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−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CA" altLang="en-US" sz="20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CA" altLang="en-US" sz="20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53975" y="3769000"/>
            <a:ext cx="9251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0055BA0-4757-49C0-9986-CEF844D2BC45}"/>
              </a:ext>
            </a:extLst>
          </p:cNvPr>
          <p:cNvSpPr/>
          <p:nvPr/>
        </p:nvSpPr>
        <p:spPr>
          <a:xfrm flipV="1">
            <a:off x="2597320" y="5094460"/>
            <a:ext cx="886263" cy="109745"/>
          </a:xfrm>
          <a:custGeom>
            <a:avLst/>
            <a:gdLst>
              <a:gd name="connsiteX0" fmla="*/ 1406769 w 1406769"/>
              <a:gd name="connsiteY0" fmla="*/ 154941 h 183077"/>
              <a:gd name="connsiteX1" fmla="*/ 576775 w 1406769"/>
              <a:gd name="connsiteY1" fmla="*/ 197 h 183077"/>
              <a:gd name="connsiteX2" fmla="*/ 0 w 1406769"/>
              <a:gd name="connsiteY2" fmla="*/ 183077 h 18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6769" h="183077">
                <a:moveTo>
                  <a:pt x="1406769" y="154941"/>
                </a:moveTo>
                <a:cubicBezTo>
                  <a:pt x="1109002" y="75224"/>
                  <a:pt x="811236" y="-4492"/>
                  <a:pt x="576775" y="197"/>
                </a:cubicBezTo>
                <a:cubicBezTo>
                  <a:pt x="342314" y="4886"/>
                  <a:pt x="171157" y="93981"/>
                  <a:pt x="0" y="183077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3C9395C-ACAD-4DCB-B64D-AF0C14D66A30}"/>
              </a:ext>
            </a:extLst>
          </p:cNvPr>
          <p:cNvSpPr/>
          <p:nvPr/>
        </p:nvSpPr>
        <p:spPr>
          <a:xfrm flipH="1" flipV="1">
            <a:off x="2450739" y="6659691"/>
            <a:ext cx="886265" cy="109735"/>
          </a:xfrm>
          <a:custGeom>
            <a:avLst/>
            <a:gdLst>
              <a:gd name="connsiteX0" fmla="*/ 1406769 w 1406769"/>
              <a:gd name="connsiteY0" fmla="*/ 154941 h 183077"/>
              <a:gd name="connsiteX1" fmla="*/ 576775 w 1406769"/>
              <a:gd name="connsiteY1" fmla="*/ 197 h 183077"/>
              <a:gd name="connsiteX2" fmla="*/ 0 w 1406769"/>
              <a:gd name="connsiteY2" fmla="*/ 183077 h 18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6769" h="183077">
                <a:moveTo>
                  <a:pt x="1406769" y="154941"/>
                </a:moveTo>
                <a:cubicBezTo>
                  <a:pt x="1109002" y="75224"/>
                  <a:pt x="811236" y="-4492"/>
                  <a:pt x="576775" y="197"/>
                </a:cubicBezTo>
                <a:cubicBezTo>
                  <a:pt x="342314" y="4886"/>
                  <a:pt x="171157" y="93981"/>
                  <a:pt x="0" y="183077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146" name="Picture 2" descr="http://t0.gstatic.com/images?q=tbn%3AANd9GcTwjHNBwGysuCFfDtPBO-LunwZ5nnXJN37ffQab4-GB_vJDgrMZs6SLm4881La-RrgCcg33oGo&amp;usqp=CAc">
            <a:extLst>
              <a:ext uri="{FF2B5EF4-FFF2-40B4-BE49-F238E27FC236}">
                <a16:creationId xmlns:a16="http://schemas.microsoft.com/office/drawing/2014/main" id="{9B901CDB-561D-45E5-9F9F-C11441D4F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679" y="1824338"/>
            <a:ext cx="790837" cy="48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5540F3F-A8D3-4EED-A7E8-3C3FBB479D16}"/>
              </a:ext>
            </a:extLst>
          </p:cNvPr>
          <p:cNvCxnSpPr>
            <a:cxnSpLocks/>
          </p:cNvCxnSpPr>
          <p:nvPr/>
        </p:nvCxnSpPr>
        <p:spPr>
          <a:xfrm>
            <a:off x="2218548" y="2078282"/>
            <a:ext cx="2630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30EBFCC-B5FA-4D19-825C-6D5B056AA08E}"/>
              </a:ext>
            </a:extLst>
          </p:cNvPr>
          <p:cNvSpPr/>
          <p:nvPr/>
        </p:nvSpPr>
        <p:spPr>
          <a:xfrm rot="10800000">
            <a:off x="3561743" y="2078282"/>
            <a:ext cx="1785936" cy="215157"/>
          </a:xfrm>
          <a:custGeom>
            <a:avLst/>
            <a:gdLst>
              <a:gd name="connsiteX0" fmla="*/ 1406769 w 1406769"/>
              <a:gd name="connsiteY0" fmla="*/ 154941 h 183077"/>
              <a:gd name="connsiteX1" fmla="*/ 576775 w 1406769"/>
              <a:gd name="connsiteY1" fmla="*/ 197 h 183077"/>
              <a:gd name="connsiteX2" fmla="*/ 0 w 1406769"/>
              <a:gd name="connsiteY2" fmla="*/ 183077 h 18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6769" h="183077">
                <a:moveTo>
                  <a:pt x="1406769" y="154941"/>
                </a:moveTo>
                <a:cubicBezTo>
                  <a:pt x="1109002" y="75224"/>
                  <a:pt x="811236" y="-4492"/>
                  <a:pt x="576775" y="197"/>
                </a:cubicBezTo>
                <a:cubicBezTo>
                  <a:pt x="342314" y="4886"/>
                  <a:pt x="171157" y="93981"/>
                  <a:pt x="0" y="183077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BD64DB-13E1-4306-99CA-BD9B9DBD03D5}"/>
              </a:ext>
            </a:extLst>
          </p:cNvPr>
          <p:cNvCxnSpPr>
            <a:cxnSpLocks/>
          </p:cNvCxnSpPr>
          <p:nvPr/>
        </p:nvCxnSpPr>
        <p:spPr>
          <a:xfrm flipH="1">
            <a:off x="5351507" y="-3121668"/>
            <a:ext cx="25207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8CC740-0E12-4E48-B3A4-A72D67612591}"/>
              </a:ext>
            </a:extLst>
          </p:cNvPr>
          <p:cNvSpPr/>
          <p:nvPr/>
        </p:nvSpPr>
        <p:spPr>
          <a:xfrm flipV="1">
            <a:off x="3460119" y="3308212"/>
            <a:ext cx="1326193" cy="120464"/>
          </a:xfrm>
          <a:custGeom>
            <a:avLst/>
            <a:gdLst>
              <a:gd name="connsiteX0" fmla="*/ 1406769 w 1406769"/>
              <a:gd name="connsiteY0" fmla="*/ 154941 h 183077"/>
              <a:gd name="connsiteX1" fmla="*/ 576775 w 1406769"/>
              <a:gd name="connsiteY1" fmla="*/ 197 h 183077"/>
              <a:gd name="connsiteX2" fmla="*/ 0 w 1406769"/>
              <a:gd name="connsiteY2" fmla="*/ 183077 h 18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6769" h="183077">
                <a:moveTo>
                  <a:pt x="1406769" y="154941"/>
                </a:moveTo>
                <a:cubicBezTo>
                  <a:pt x="1109002" y="75224"/>
                  <a:pt x="811236" y="-4492"/>
                  <a:pt x="576775" y="197"/>
                </a:cubicBezTo>
                <a:cubicBezTo>
                  <a:pt x="342314" y="4886"/>
                  <a:pt x="171157" y="93981"/>
                  <a:pt x="0" y="183077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E86B5F-D2D3-49E7-BFCF-8592082E3284}"/>
              </a:ext>
            </a:extLst>
          </p:cNvPr>
          <p:cNvCxnSpPr>
            <a:cxnSpLocks/>
          </p:cNvCxnSpPr>
          <p:nvPr/>
        </p:nvCxnSpPr>
        <p:spPr>
          <a:xfrm>
            <a:off x="2116325" y="3259287"/>
            <a:ext cx="19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994D6B-B040-4A40-A4F3-D41C74D3C340}"/>
              </a:ext>
            </a:extLst>
          </p:cNvPr>
          <p:cNvCxnSpPr/>
          <p:nvPr/>
        </p:nvCxnSpPr>
        <p:spPr>
          <a:xfrm>
            <a:off x="2893872" y="5094460"/>
            <a:ext cx="24831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88560A-A9C5-4603-AF24-BD644A10186E}"/>
              </a:ext>
            </a:extLst>
          </p:cNvPr>
          <p:cNvCxnSpPr>
            <a:cxnSpLocks/>
          </p:cNvCxnSpPr>
          <p:nvPr/>
        </p:nvCxnSpPr>
        <p:spPr>
          <a:xfrm>
            <a:off x="2667369" y="6604815"/>
            <a:ext cx="21814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030995" y="5949455"/>
            <a:ext cx="2113005" cy="9085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175895"/>
            <a:ext cx="8229600" cy="430828"/>
          </a:xfrm>
        </p:spPr>
        <p:txBody>
          <a:bodyPr>
            <a:normAutofit fontScale="90000"/>
          </a:bodyPr>
          <a:lstStyle/>
          <a:p>
            <a:r>
              <a:rPr lang="en-CA" sz="2800" dirty="0"/>
              <a:t>strings: set /get in general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-13063" y="915839"/>
            <a:ext cx="9364337" cy="5845175"/>
          </a:xfrm>
        </p:spPr>
        <p:txBody>
          <a:bodyPr>
            <a:normAutofit/>
          </a:bodyPr>
          <a:lstStyle/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char message[20];</a:t>
            </a:r>
          </a:p>
          <a:p>
            <a:r>
              <a:rPr lang="en-CA" dirty="0"/>
              <a:t>To get from another string (literal) – </a:t>
            </a:r>
            <a:r>
              <a:rPr lang="en-CA" sz="22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dirty="0"/>
              <a:t>prototype </a:t>
            </a:r>
            <a:r>
              <a:rPr lang="en-CA" sz="1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CA" sz="18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string.h</a:t>
            </a:r>
            <a:r>
              <a:rPr lang="en-CA" sz="1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  </a:t>
            </a:r>
            <a:endParaRPr lang="en-CA" sz="2200" b="1" dirty="0">
              <a:solidFill>
                <a:srgbClr val="114FFB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CA" sz="22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(message,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"hello")</a:t>
            </a: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CA" sz="2200" b="1" dirty="0">
                <a:latin typeface="Courier New" pitchFamily="49" charset="0"/>
                <a:cs typeface="Courier New" pitchFamily="49" charset="0"/>
              </a:rPr>
              <a:t>char str[] =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"Hi";  </a:t>
            </a:r>
            <a:r>
              <a:rPr lang="en-CA" sz="22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 , str);   </a:t>
            </a: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Hi\0</a:t>
            </a:r>
          </a:p>
          <a:p>
            <a:pPr lvl="1"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dirty="0"/>
              <a:t> </a:t>
            </a:r>
            <a:r>
              <a:rPr lang="en-CA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sprintf</a:t>
            </a:r>
            <a:r>
              <a:rPr lang="en-CA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--</a:t>
            </a:r>
            <a:r>
              <a:rPr lang="en-CA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dirty="0"/>
              <a:t>Defined in standard library, prototype in </a:t>
            </a:r>
            <a:r>
              <a:rPr lang="en-CA" sz="1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CA" sz="18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CA" sz="1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1"/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</a:t>
            </a:r>
            <a:r>
              <a:rPr lang="en-CA" sz="2200" b="1" dirty="0" err="1">
                <a:solidFill>
                  <a:srgbClr val="3F7F5F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200" b="1" dirty="0">
                <a:solidFill>
                  <a:srgbClr val="3F7F5F"/>
                </a:solidFill>
                <a:latin typeface="Courier New" pitchFamily="49" charset="0"/>
                <a:cs typeface="Courier New" pitchFamily="49" charset="0"/>
              </a:rPr>
              <a:t>(message, “%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s there!”, ”hi”); </a:t>
            </a:r>
            <a:r>
              <a:rPr lang="en-CA" sz="2200" b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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“hi there</a:t>
            </a:r>
          </a:p>
          <a:p>
            <a:pPr lvl="1"/>
            <a:r>
              <a:rPr lang="en-CA" sz="22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sprintf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(message,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"%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s %d %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f", "john",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12, 2.3);</a:t>
            </a:r>
          </a:p>
          <a:p>
            <a:pPr marL="457200" lvl="1" indent="0"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"john 12 2.300000"</a:t>
            </a:r>
          </a:p>
          <a:p>
            <a:pPr lvl="1"/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CA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sprintf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(message, "%s %d-%.3f", "john",12, 2.3);</a:t>
            </a:r>
          </a:p>
          <a:p>
            <a:pPr marL="457200" lvl="1" indent="0"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"john 12-2.300"</a:t>
            </a:r>
          </a:p>
          <a:p>
            <a:pPr marL="457200" lvl="1" indent="0"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               </a:t>
            </a:r>
          </a:p>
          <a:p>
            <a:pPr>
              <a:buClr>
                <a:schemeClr val="tx1"/>
              </a:buClr>
            </a:pPr>
            <a:r>
              <a:rPr lang="en-CA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sscanf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(message, "%s %d-%f", name, </a:t>
            </a:r>
            <a:r>
              <a:rPr lang="en-CA" sz="2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age, </a:t>
            </a:r>
            <a:r>
              <a:rPr lang="en-CA" sz="2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rate );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0731FE5-4BE2-414B-94DE-57F43B95DE67}" type="slidenum">
              <a:rPr lang="en-US" smtClean="0"/>
              <a:pPr>
                <a:defRPr/>
              </a:pPr>
              <a:t>149</a:t>
            </a:fld>
            <a:endParaRPr lang="en-US" dirty="0"/>
          </a:p>
        </p:txBody>
      </p:sp>
      <p:graphicFrame>
        <p:nvGraphicFramePr>
          <p:cNvPr id="9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142740"/>
              </p:ext>
            </p:extLst>
          </p:nvPr>
        </p:nvGraphicFramePr>
        <p:xfrm>
          <a:off x="5383806" y="262205"/>
          <a:ext cx="3505200" cy="457200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Freeform 5"/>
          <p:cNvSpPr/>
          <p:nvPr/>
        </p:nvSpPr>
        <p:spPr>
          <a:xfrm rot="225875">
            <a:off x="2901661" y="4151299"/>
            <a:ext cx="2928180" cy="246612"/>
          </a:xfrm>
          <a:custGeom>
            <a:avLst/>
            <a:gdLst>
              <a:gd name="connsiteX0" fmla="*/ 2855741 w 2855741"/>
              <a:gd name="connsiteY0" fmla="*/ 0 h 314178"/>
              <a:gd name="connsiteX1" fmla="*/ 1378634 w 2855741"/>
              <a:gd name="connsiteY1" fmla="*/ 295421 h 314178"/>
              <a:gd name="connsiteX2" fmla="*/ 0 w 2855741"/>
              <a:gd name="connsiteY2" fmla="*/ 112541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5741" h="314178">
                <a:moveTo>
                  <a:pt x="2855741" y="0"/>
                </a:moveTo>
                <a:cubicBezTo>
                  <a:pt x="2355166" y="138332"/>
                  <a:pt x="1854591" y="276664"/>
                  <a:pt x="1378634" y="295421"/>
                </a:cubicBezTo>
                <a:cubicBezTo>
                  <a:pt x="902677" y="314178"/>
                  <a:pt x="0" y="112541"/>
                  <a:pt x="0" y="112541"/>
                </a:cubicBezTo>
              </a:path>
            </a:pathLst>
          </a:custGeom>
          <a:ln w="635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01997" y="4166199"/>
            <a:ext cx="4065563" cy="1406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70458" y="6388315"/>
            <a:ext cx="438912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 rot="10800000" flipV="1">
            <a:off x="2528065" y="6365020"/>
            <a:ext cx="2395214" cy="142686"/>
          </a:xfrm>
          <a:custGeom>
            <a:avLst/>
            <a:gdLst>
              <a:gd name="connsiteX0" fmla="*/ 2855741 w 2855741"/>
              <a:gd name="connsiteY0" fmla="*/ 0 h 314178"/>
              <a:gd name="connsiteX1" fmla="*/ 1378634 w 2855741"/>
              <a:gd name="connsiteY1" fmla="*/ 295421 h 314178"/>
              <a:gd name="connsiteX2" fmla="*/ 0 w 2855741"/>
              <a:gd name="connsiteY2" fmla="*/ 112541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5741" h="314178">
                <a:moveTo>
                  <a:pt x="2855741" y="0"/>
                </a:moveTo>
                <a:cubicBezTo>
                  <a:pt x="2355166" y="138332"/>
                  <a:pt x="1854591" y="276664"/>
                  <a:pt x="1378634" y="295421"/>
                </a:cubicBezTo>
                <a:cubicBezTo>
                  <a:pt x="902677" y="314178"/>
                  <a:pt x="0" y="112541"/>
                  <a:pt x="0" y="112541"/>
                </a:cubicBezTo>
              </a:path>
            </a:pathLst>
          </a:custGeom>
          <a:ln w="635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155970">
            <a:off x="5835516" y="2496899"/>
            <a:ext cx="1674502" cy="210548"/>
          </a:xfrm>
          <a:custGeom>
            <a:avLst/>
            <a:gdLst>
              <a:gd name="connsiteX0" fmla="*/ 2855741 w 2855741"/>
              <a:gd name="connsiteY0" fmla="*/ 0 h 314178"/>
              <a:gd name="connsiteX1" fmla="*/ 1378634 w 2855741"/>
              <a:gd name="connsiteY1" fmla="*/ 295421 h 314178"/>
              <a:gd name="connsiteX2" fmla="*/ 0 w 2855741"/>
              <a:gd name="connsiteY2" fmla="*/ 112541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5741" h="314178">
                <a:moveTo>
                  <a:pt x="2855741" y="0"/>
                </a:moveTo>
                <a:cubicBezTo>
                  <a:pt x="2355166" y="138332"/>
                  <a:pt x="1854591" y="276664"/>
                  <a:pt x="1378634" y="295421"/>
                </a:cubicBezTo>
                <a:cubicBezTo>
                  <a:pt x="902677" y="314178"/>
                  <a:pt x="0" y="112541"/>
                  <a:pt x="0" y="112541"/>
                </a:cubicBezTo>
              </a:path>
            </a:pathLst>
          </a:custGeom>
          <a:ln w="635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24691" y="2890528"/>
            <a:ext cx="8894618" cy="27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8709" y="6503766"/>
            <a:ext cx="419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Way of generating/tokenizing a string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6676" y="6462930"/>
            <a:ext cx="4754638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tokenizing string message </a:t>
            </a:r>
          </a:p>
        </p:txBody>
      </p:sp>
      <p:sp>
        <p:nvSpPr>
          <p:cNvPr id="17" name="Freeform 5"/>
          <p:cNvSpPr/>
          <p:nvPr/>
        </p:nvSpPr>
        <p:spPr>
          <a:xfrm rot="225875">
            <a:off x="2740251" y="5241088"/>
            <a:ext cx="2928180" cy="246612"/>
          </a:xfrm>
          <a:custGeom>
            <a:avLst/>
            <a:gdLst>
              <a:gd name="connsiteX0" fmla="*/ 2855741 w 2855741"/>
              <a:gd name="connsiteY0" fmla="*/ 0 h 314178"/>
              <a:gd name="connsiteX1" fmla="*/ 1378634 w 2855741"/>
              <a:gd name="connsiteY1" fmla="*/ 295421 h 314178"/>
              <a:gd name="connsiteX2" fmla="*/ 0 w 2855741"/>
              <a:gd name="connsiteY2" fmla="*/ 112541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5741" h="314178">
                <a:moveTo>
                  <a:pt x="2855741" y="0"/>
                </a:moveTo>
                <a:cubicBezTo>
                  <a:pt x="2355166" y="138332"/>
                  <a:pt x="1854591" y="276664"/>
                  <a:pt x="1378634" y="295421"/>
                </a:cubicBezTo>
                <a:cubicBezTo>
                  <a:pt x="902677" y="314178"/>
                  <a:pt x="0" y="112541"/>
                  <a:pt x="0" y="112541"/>
                </a:cubicBezTo>
              </a:path>
            </a:pathLst>
          </a:custGeom>
          <a:ln w="635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3801996" y="5268449"/>
            <a:ext cx="457198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7200" y="3474913"/>
            <a:ext cx="8686800" cy="2696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D043C9-CA9A-427A-9E95-DE9505500B41}"/>
              </a:ext>
            </a:extLst>
          </p:cNvPr>
          <p:cNvSpPr/>
          <p:nvPr/>
        </p:nvSpPr>
        <p:spPr>
          <a:xfrm>
            <a:off x="5216676" y="96986"/>
            <a:ext cx="3840077" cy="8370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5D2BD-CAE5-4E50-A78B-2602DDB790C3}"/>
              </a:ext>
            </a:extLst>
          </p:cNvPr>
          <p:cNvSpPr txBox="1"/>
          <p:nvPr/>
        </p:nvSpPr>
        <p:spPr>
          <a:xfrm>
            <a:off x="2644935" y="4601922"/>
            <a:ext cx="6886103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format and then write to message  </a:t>
            </a:r>
            <a:r>
              <a:rPr lang="en-CA" sz="2000" b="1" dirty="0">
                <a:solidFill>
                  <a:srgbClr val="00B050"/>
                </a:solidFill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\0 added</a:t>
            </a:r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05F97D95-7BF5-4320-B145-94B64CB560C5}"/>
              </a:ext>
            </a:extLst>
          </p:cNvPr>
          <p:cNvSpPr/>
          <p:nvPr/>
        </p:nvSpPr>
        <p:spPr>
          <a:xfrm rot="155970">
            <a:off x="2371696" y="2072696"/>
            <a:ext cx="1828800" cy="211015"/>
          </a:xfrm>
          <a:custGeom>
            <a:avLst/>
            <a:gdLst>
              <a:gd name="connsiteX0" fmla="*/ 2855741 w 2855741"/>
              <a:gd name="connsiteY0" fmla="*/ 0 h 314178"/>
              <a:gd name="connsiteX1" fmla="*/ 1378634 w 2855741"/>
              <a:gd name="connsiteY1" fmla="*/ 295421 h 314178"/>
              <a:gd name="connsiteX2" fmla="*/ 0 w 2855741"/>
              <a:gd name="connsiteY2" fmla="*/ 112541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5741" h="314178">
                <a:moveTo>
                  <a:pt x="2855741" y="0"/>
                </a:moveTo>
                <a:cubicBezTo>
                  <a:pt x="2355166" y="138332"/>
                  <a:pt x="1854591" y="276664"/>
                  <a:pt x="1378634" y="295421"/>
                </a:cubicBezTo>
                <a:cubicBezTo>
                  <a:pt x="902677" y="314178"/>
                  <a:pt x="0" y="112541"/>
                  <a:pt x="0" y="112541"/>
                </a:cubicBezTo>
              </a:path>
            </a:pathLst>
          </a:custGeom>
          <a:ln w="635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8B415C-4BAF-4FE4-92D8-40CB6121416F}"/>
              </a:ext>
            </a:extLst>
          </p:cNvPr>
          <p:cNvSpPr txBox="1"/>
          <p:nvPr/>
        </p:nvSpPr>
        <p:spPr>
          <a:xfrm>
            <a:off x="6418027" y="2599330"/>
            <a:ext cx="28557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"john 12 2.3"  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14" grpId="0"/>
      <p:bldP spid="15" grpId="0"/>
      <p:bldP spid="17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47938"/>
            <a:ext cx="4038600" cy="3548062"/>
          </a:xfr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//define global variable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int </a:t>
            </a:r>
            <a:r>
              <a:rPr lang="en-CA" sz="22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resu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define functions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int sum (int x, int y)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22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resu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= x + y;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57463"/>
            <a:ext cx="4365625" cy="3538537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extern</a:t>
            </a:r>
            <a:r>
              <a:rPr lang="en-CA" sz="2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int sum(int, int);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CA" sz="2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extern int </a:t>
            </a:r>
            <a:r>
              <a:rPr lang="en-CA" sz="22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resu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CA" sz="2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declare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main(){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int x =2, y =3;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sum(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);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%d\n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2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resu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1C280-30CE-459C-B4BC-8C0652549F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A718CB32-4869-4526-BE2D-AF63ACF0C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35" y="6087863"/>
            <a:ext cx="7729537" cy="114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 compile:   </a:t>
            </a:r>
            <a:r>
              <a:rPr kumimoji="0" lang="en-C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gcc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C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main.c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</a:t>
            </a:r>
            <a:r>
              <a:rPr kumimoji="0" lang="en-C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functions.c</a:t>
            </a:r>
            <a:endParaRPr kumimoji="0" lang="en-C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  </a:t>
            </a:r>
            <a:r>
              <a:rPr kumimoji="0" lang="en-C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gcc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C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functions.c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</a:t>
            </a:r>
            <a:r>
              <a:rPr lang="en-CA" sz="2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.c      </a:t>
            </a:r>
            <a:r>
              <a:rPr kumimoji="0" lang="en-CA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gcc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f1.o f2.c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99EA5305-B1FC-4749-B58D-BCD874295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7" y="2133600"/>
            <a:ext cx="2071645" cy="40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functions.c</a:t>
            </a:r>
            <a:endParaRPr kumimoji="0" lang="en-C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02474E0D-37FE-48B4-B27E-768A08A2C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133600"/>
            <a:ext cx="1288774" cy="40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.c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3FA5EA1-EF77-4EC1-9804-3325DB85840D}"/>
              </a:ext>
            </a:extLst>
          </p:cNvPr>
          <p:cNvSpPr/>
          <p:nvPr/>
        </p:nvSpPr>
        <p:spPr>
          <a:xfrm>
            <a:off x="5936974" y="1606322"/>
            <a:ext cx="1881808" cy="541578"/>
          </a:xfrm>
          <a:prstGeom prst="wedgeRoundRectCallout">
            <a:avLst>
              <a:gd name="adj1" fmla="val -70490"/>
              <a:gd name="adj2" fmla="val 209104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‘extern’  can be omitted (for function)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97C94F-FB51-4305-8A11-063AB0510034}"/>
              </a:ext>
            </a:extLst>
          </p:cNvPr>
          <p:cNvSpPr txBox="1"/>
          <p:nvPr/>
        </p:nvSpPr>
        <p:spPr>
          <a:xfrm>
            <a:off x="381001" y="911001"/>
            <a:ext cx="3932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/>
              <a:t>Can use a global variable defined in another file. </a:t>
            </a:r>
          </a:p>
          <a:p>
            <a:r>
              <a:rPr lang="en-CA" sz="1800" dirty="0"/>
              <a:t>How          Declare it!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5EDE7B-4391-46CB-9D41-2F73204DAD94}"/>
              </a:ext>
            </a:extLst>
          </p:cNvPr>
          <p:cNvSpPr/>
          <p:nvPr/>
        </p:nvSpPr>
        <p:spPr>
          <a:xfrm>
            <a:off x="914400" y="1193619"/>
            <a:ext cx="5406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6600" b="1" i="0" u="none" strike="noStrike" kern="1200" cap="none" spc="0" normalizeH="0" baseline="0" noProof="0" dirty="0">
                <a:ln w="22225">
                  <a:solidFill>
                    <a:srgbClr val="BFBFBF"/>
                  </a:solidFill>
                  <a:prstDash val="solid"/>
                </a:ln>
                <a:solidFill>
                  <a:srgbClr val="E3183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?</a:t>
            </a:r>
            <a:endParaRPr kumimoji="0" lang="en-CA" sz="6600" b="1" i="0" u="none" strike="noStrike" kern="1200" cap="none" spc="0" normalizeH="0" baseline="0" noProof="0" dirty="0">
              <a:ln w="22225">
                <a:solidFill>
                  <a:srgbClr val="BFBFBF"/>
                </a:solidFill>
                <a:prstDash val="solid"/>
              </a:ln>
              <a:solidFill>
                <a:srgbClr val="E3183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044C942-AD9F-4441-8ABC-75C14B245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938"/>
            <a:ext cx="8229600" cy="42545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sz="4000" dirty="0"/>
              <a:t>Multiple source files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8AFF6-4F76-4018-9B9A-84CB727B6CA9}"/>
              </a:ext>
            </a:extLst>
          </p:cNvPr>
          <p:cNvSpPr/>
          <p:nvPr/>
        </p:nvSpPr>
        <p:spPr>
          <a:xfrm>
            <a:off x="4830489" y="0"/>
            <a:ext cx="4193623" cy="14219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F91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Declaring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function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or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global variable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before using it, if defined in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library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e.g., include &lt;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stdio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.h&gt;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later in the same source file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+mn-ea"/>
                <a:cs typeface="+mn-cs"/>
              </a:rPr>
              <a:t>another source file of the program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AE93-500C-4617-BB7E-DE93DDE5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13044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E26FB-E79E-466F-9884-7C62BBC09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-22034"/>
            <a:ext cx="8686800" cy="6858000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800" b="1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altLang="zh-CN" sz="1800" b="1" dirty="0" err="1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altLang="zh-CN" sz="1800" b="1" dirty="0">
                <a:latin typeface="Courier New" pitchFamily="49" charset="0"/>
                <a:cs typeface="Courier New" pitchFamily="49" charset="0"/>
              </a:rPr>
              <a:t>&gt;</a:t>
            </a:r>
            <a:endParaRPr lang="zh-CN" alt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zh-CN" alt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altLang="zh-CN" sz="1800" b="1" dirty="0">
                <a:latin typeface="Courier New" pitchFamily="49" charset="0"/>
                <a:cs typeface="Courier New" pitchFamily="49" charset="0"/>
              </a:rPr>
              <a:t>main(){</a:t>
            </a:r>
            <a:endParaRPr lang="zh-CN" alt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zh-CN" alt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800" b="1" dirty="0">
                <a:latin typeface="Courier New" pitchFamily="49" charset="0"/>
                <a:cs typeface="Courier New" pitchFamily="49" charset="0"/>
              </a:rPr>
              <a:t>char message [30];</a:t>
            </a:r>
            <a:endParaRPr lang="zh-CN" alt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zh-CN" alt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800" b="1" dirty="0">
                <a:latin typeface="Courier New" pitchFamily="49" charset="0"/>
                <a:cs typeface="Courier New" pitchFamily="49" charset="0"/>
              </a:rPr>
              <a:t>int age =20;   char name[]="john";  double rate = 4.3456;</a:t>
            </a:r>
            <a:endParaRPr lang="zh-CN" alt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zh-CN" alt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8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zh-CN" sz="1800" b="1" dirty="0">
                <a:latin typeface="Courier New" pitchFamily="49" charset="0"/>
                <a:cs typeface="Courier New" pitchFamily="49" charset="0"/>
              </a:rPr>
              <a:t>("%s</a:t>
            </a:r>
            <a:r>
              <a:rPr lang="en-CA" altLang="zh-CN" sz="1800" b="1" dirty="0">
                <a:latin typeface="Courier New" pitchFamily="49" charset="0"/>
                <a:cs typeface="Courier New" pitchFamily="49" charset="0"/>
              </a:rPr>
              <a:t> %d %f\n", name, age, rate)</a:t>
            </a:r>
            <a:r>
              <a:rPr lang="en-US" altLang="zh-CN" sz="18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altLang="zh-CN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john 20 4.345600</a:t>
            </a:r>
            <a:endParaRPr lang="en-US" altLang="zh-CN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altLang="zh-CN" sz="1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8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zh-CN" sz="1800" b="1" dirty="0">
                <a:latin typeface="Courier New" pitchFamily="49" charset="0"/>
                <a:cs typeface="Courier New" pitchFamily="49" charset="0"/>
              </a:rPr>
              <a:t>("%s</a:t>
            </a:r>
            <a:r>
              <a:rPr lang="en-CA" altLang="zh-CN" sz="1800" b="1" dirty="0">
                <a:latin typeface="Courier New" pitchFamily="49" charset="0"/>
                <a:cs typeface="Courier New" pitchFamily="49" charset="0"/>
              </a:rPr>
              <a:t> %d-%.3f\n", name, age, rate</a:t>
            </a:r>
            <a:r>
              <a:rPr lang="en-US" altLang="zh-CN" sz="18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altLang="zh-CN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john 20-4.346</a:t>
            </a:r>
            <a:endParaRPr lang="en-US" altLang="zh-CN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altLang="zh-CN" sz="18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CA" altLang="zh-CN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altLang="zh-CN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format and write to message</a:t>
            </a:r>
            <a:endParaRPr lang="zh-CN" altLang="en-US" sz="18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zh-CN" alt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8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sprintf</a:t>
            </a:r>
            <a:r>
              <a:rPr lang="en-US" altLang="zh-CN" sz="1800" b="1" dirty="0">
                <a:latin typeface="Courier New" pitchFamily="49" charset="0"/>
                <a:cs typeface="Courier New" pitchFamily="49" charset="0"/>
              </a:rPr>
              <a:t>(message, "%s</a:t>
            </a:r>
            <a:r>
              <a:rPr lang="en-CA" altLang="zh-CN" sz="1800" b="1" dirty="0">
                <a:latin typeface="Courier New" pitchFamily="49" charset="0"/>
                <a:cs typeface="Courier New" pitchFamily="49" charset="0"/>
              </a:rPr>
              <a:t> %d-%.3f", name, age, rate</a:t>
            </a:r>
            <a:r>
              <a:rPr lang="en-US" altLang="zh-CN" sz="18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altLang="zh-CN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no screen</a:t>
            </a:r>
            <a:endParaRPr lang="zh-CN" altLang="en-US" sz="18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zh-CN" alt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8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zh-CN" sz="1800" b="1" dirty="0">
                <a:latin typeface="Courier New" pitchFamily="49" charset="0"/>
                <a:cs typeface="Courier New" pitchFamily="49" charset="0"/>
              </a:rPr>
              <a:t>("%s\n", message); </a:t>
            </a:r>
            <a:r>
              <a:rPr lang="en-US" altLang="zh-CN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john 20-4.346</a:t>
            </a:r>
            <a:endParaRPr lang="zh-CN" altLang="en-US" sz="18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zh-CN" alt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zh-CN" alt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800" b="1" dirty="0">
                <a:latin typeface="Courier New" pitchFamily="49" charset="0"/>
                <a:cs typeface="Courier New" pitchFamily="49" charset="0"/>
              </a:rPr>
              <a:t>int age2; float rate2; </a:t>
            </a:r>
            <a:r>
              <a:rPr lang="zh-CN" alt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800" b="1" dirty="0">
                <a:latin typeface="Courier New" pitchFamily="49" charset="0"/>
                <a:cs typeface="Courier New" pitchFamily="49" charset="0"/>
              </a:rPr>
              <a:t>char name2[20];</a:t>
            </a:r>
            <a:endParaRPr lang="zh-CN" alt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// tokenize message</a:t>
            </a:r>
          </a:p>
          <a:p>
            <a:pPr marL="0" indent="0"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8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sscanf</a:t>
            </a:r>
            <a:r>
              <a:rPr lang="en-US" altLang="zh-CN" sz="1800" b="1" dirty="0">
                <a:latin typeface="Courier New" pitchFamily="49" charset="0"/>
                <a:cs typeface="Courier New" pitchFamily="49" charset="0"/>
              </a:rPr>
              <a:t>(message, "%</a:t>
            </a:r>
            <a:r>
              <a:rPr lang="en-CA" altLang="zh-CN" sz="1800" b="1" dirty="0">
                <a:latin typeface="Courier New" pitchFamily="49" charset="0"/>
                <a:cs typeface="Courier New" pitchFamily="49" charset="0"/>
              </a:rPr>
              <a:t>s </a:t>
            </a:r>
            <a:r>
              <a:rPr lang="en-US" altLang="zh-CN" sz="1800" b="1" dirty="0">
                <a:latin typeface="Courier New" pitchFamily="49" charset="0"/>
                <a:cs typeface="Courier New" pitchFamily="49" charset="0"/>
              </a:rPr>
              <a:t>%d</a:t>
            </a:r>
            <a:r>
              <a:rPr lang="en-CA" altLang="zh-CN" sz="18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zh-CN" sz="1800" b="1" dirty="0">
                <a:latin typeface="Courier New" pitchFamily="49" charset="0"/>
                <a:cs typeface="Courier New" pitchFamily="49" charset="0"/>
              </a:rPr>
              <a:t>%f", </a:t>
            </a:r>
            <a:r>
              <a:rPr lang="en-CA" altLang="zh-CN" sz="1800" b="1" dirty="0">
                <a:latin typeface="Courier New" pitchFamily="49" charset="0"/>
                <a:cs typeface="Courier New" pitchFamily="49" charset="0"/>
              </a:rPr>
              <a:t>name2</a:t>
            </a:r>
            <a:r>
              <a:rPr lang="en-US" altLang="zh-CN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zh-CN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US" altLang="zh-CN" sz="1800" b="1" dirty="0">
                <a:latin typeface="Courier New" pitchFamily="49" charset="0"/>
                <a:cs typeface="Courier New" pitchFamily="49" charset="0"/>
              </a:rPr>
              <a:t>age2, </a:t>
            </a:r>
            <a:r>
              <a:rPr lang="en-US" altLang="zh-CN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US" altLang="zh-CN" sz="1800" b="1" dirty="0">
                <a:latin typeface="Courier New" pitchFamily="49" charset="0"/>
                <a:cs typeface="Courier New" pitchFamily="49" charset="0"/>
              </a:rPr>
              <a:t>rate2);</a:t>
            </a:r>
            <a:endParaRPr lang="zh-CN" alt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CA" altLang="zh-CN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zh-CN" alt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8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zh-CN" sz="1800" b="1" dirty="0">
                <a:latin typeface="Courier New" pitchFamily="49" charset="0"/>
                <a:cs typeface="Courier New" pitchFamily="49" charset="0"/>
              </a:rPr>
              <a:t>("%s\n", name2); </a:t>
            </a:r>
            <a:r>
              <a:rPr lang="en-US" altLang="zh-CN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john</a:t>
            </a:r>
            <a:endParaRPr lang="zh-CN" altLang="en-US" sz="18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zh-CN" alt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8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zh-CN" sz="1800" b="1" dirty="0">
                <a:latin typeface="Courier New" pitchFamily="49" charset="0"/>
                <a:cs typeface="Courier New" pitchFamily="49" charset="0"/>
              </a:rPr>
              <a:t>("%d\n", age2);  </a:t>
            </a:r>
            <a:r>
              <a:rPr lang="en-US" altLang="zh-CN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20</a:t>
            </a:r>
          </a:p>
          <a:p>
            <a:pPr marL="0" indent="0">
              <a:buNone/>
            </a:pPr>
            <a:r>
              <a:rPr lang="en-US" altLang="zh-CN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8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zh-CN" sz="1800" b="1" dirty="0">
                <a:latin typeface="Courier New" pitchFamily="49" charset="0"/>
                <a:cs typeface="Courier New" pitchFamily="49" charset="0"/>
              </a:rPr>
              <a:t>("%f\n",rate2);  </a:t>
            </a:r>
            <a:r>
              <a:rPr lang="en-US" altLang="zh-CN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4.346000</a:t>
            </a:r>
          </a:p>
          <a:p>
            <a:pPr marL="0" indent="0">
              <a:buNone/>
            </a:pPr>
            <a:r>
              <a:rPr lang="en-US" altLang="zh-CN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8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zh-CN" sz="1800" b="1" dirty="0">
                <a:latin typeface="Courier New" pitchFamily="49" charset="0"/>
                <a:cs typeface="Courier New" pitchFamily="49" charset="0"/>
              </a:rPr>
              <a:t>("%.3f\n",rate2);  </a:t>
            </a:r>
            <a:r>
              <a:rPr lang="en-US" altLang="zh-CN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4.346</a:t>
            </a:r>
            <a:endParaRPr lang="zh-CN" altLang="en-US" sz="18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zh-CN" altLang="en-US" sz="18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altLang="zh-CN" sz="1800" b="1" dirty="0">
                <a:latin typeface="Courier New" pitchFamily="49" charset="0"/>
                <a:cs typeface="Courier New" pitchFamily="49" charset="0"/>
              </a:rPr>
              <a:t>}</a:t>
            </a:r>
            <a:endParaRPr lang="zh-CN" altLang="en-US" sz="1800" b="1" dirty="0">
              <a:latin typeface="Courier New" pitchFamily="49" charset="0"/>
              <a:cs typeface="Courier New" pitchFamily="49" charset="0"/>
            </a:endParaRPr>
          </a:p>
          <a:p>
            <a:endParaRPr lang="en-CA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B647E-E0E4-4F0C-A6E9-FBD5872E9F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150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1989BE-4181-40FC-949C-D713B974F79C}"/>
              </a:ext>
            </a:extLst>
          </p:cNvPr>
          <p:cNvCxnSpPr/>
          <p:nvPr/>
        </p:nvCxnSpPr>
        <p:spPr>
          <a:xfrm>
            <a:off x="100208" y="2430049"/>
            <a:ext cx="8586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35155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FEF8F-A0C4-4508-9432-4C73F2D5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9E6E3-C46A-41F5-8D2F-B93792A9C0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 live lab session today and tomorrow</a:t>
            </a:r>
          </a:p>
          <a:p>
            <a:r>
              <a:rPr lang="en-US" dirty="0"/>
              <a:t>Lab4 first part posted today</a:t>
            </a:r>
          </a:p>
          <a:p>
            <a:r>
              <a:rPr lang="en-US" dirty="0"/>
              <a:t>SMQ1 this Friday 7pm~3am.</a:t>
            </a:r>
          </a:p>
          <a:p>
            <a:r>
              <a:rPr lang="en-US" dirty="0"/>
              <a:t>Assignment1 soon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E2ADC-B96A-4BFB-A2A1-A064D677BF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9268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43346" y="510886"/>
            <a:ext cx="8229600" cy="633413"/>
          </a:xfrm>
        </p:spPr>
        <p:txBody>
          <a:bodyPr/>
          <a:lstStyle/>
          <a:p>
            <a:r>
              <a:rPr lang="en-CA" sz="3200" dirty="0" err="1"/>
              <a:t>stdio</a:t>
            </a:r>
            <a:r>
              <a:rPr lang="en-CA" sz="3200" dirty="0"/>
              <a:t> library functions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46087" y="1262063"/>
            <a:ext cx="8938545" cy="5345214"/>
          </a:xfrm>
        </p:spPr>
        <p:txBody>
          <a:bodyPr>
            <a:normAutofit/>
          </a:bodyPr>
          <a:lstStyle/>
          <a:p>
            <a:r>
              <a:rPr lang="en-CA" sz="2400" dirty="0"/>
              <a:t>Defined in standard library, prototype in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getchar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putchar</a:t>
            </a: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scanf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/* read from, print to a string */</a:t>
            </a:r>
          </a:p>
          <a:p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sscanf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sprintf</a:t>
            </a: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gets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fgets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puts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fputs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/*read write line */</a:t>
            </a:r>
          </a:p>
          <a:p>
            <a:pPr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0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fscanf</a:t>
            </a:r>
            <a:r>
              <a:rPr lang="en-CA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CA" sz="2000" b="1" baseline="30000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fprintf</a:t>
            </a:r>
            <a:endParaRPr lang="en-CA" sz="2000" b="1" baseline="30000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b="1" dirty="0">
                <a:latin typeface="Courier New" pitchFamily="49" charset="0"/>
                <a:cs typeface="Courier New" pitchFamily="49" charset="0"/>
              </a:rPr>
              <a:t>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048783-E995-48DC-BBEE-FC8751C413E9}" type="slidenum">
              <a:rPr lang="en-US" smtClean="0"/>
              <a:pPr>
                <a:defRPr/>
              </a:pPr>
              <a:t>152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CB83B5-2A1F-4814-AC64-980CD512A038}"/>
              </a:ext>
            </a:extLst>
          </p:cNvPr>
          <p:cNvSpPr/>
          <p:nvPr/>
        </p:nvSpPr>
        <p:spPr>
          <a:xfrm>
            <a:off x="443346" y="3169125"/>
            <a:ext cx="7581014" cy="16060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B3DD66-FD1A-EEEF-BA72-E164F50EC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5001621"/>
            <a:ext cx="4133850" cy="18383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518C49-5E6B-2050-CF8B-0B979956E29B}"/>
              </a:ext>
            </a:extLst>
          </p:cNvPr>
          <p:cNvSpPr txBox="1"/>
          <p:nvPr/>
        </p:nvSpPr>
        <p:spPr>
          <a:xfrm>
            <a:off x="1457325" y="6399916"/>
            <a:ext cx="4692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scanf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("%s",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my_strg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86948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358775"/>
            <a:ext cx="8229600" cy="781050"/>
          </a:xfrm>
        </p:spPr>
        <p:txBody>
          <a:bodyPr>
            <a:normAutofit fontScale="90000"/>
          </a:bodyPr>
          <a:lstStyle/>
          <a:p>
            <a:r>
              <a:rPr lang="en-CA" sz="3600" dirty="0"/>
              <a:t> set on the fly, read whole line (with spaces)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252538"/>
            <a:ext cx="8915400" cy="5257800"/>
          </a:xfrm>
        </p:spPr>
        <p:txBody>
          <a:bodyPr/>
          <a:lstStyle/>
          <a:p>
            <a:pPr>
              <a:buNone/>
            </a:pPr>
            <a:r>
              <a:rPr lang="en-CA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char message[20];</a:t>
            </a:r>
            <a:endParaRPr lang="en-CA" sz="2200" dirty="0"/>
          </a:p>
          <a:p>
            <a:endParaRPr lang="en-CA" dirty="0"/>
          </a:p>
          <a:p>
            <a:r>
              <a:rPr lang="en-CA" dirty="0"/>
              <a:t>To get a line (potentially </a:t>
            </a:r>
            <a:r>
              <a:rPr lang="en-CA" dirty="0">
                <a:highlight>
                  <a:srgbClr val="FFFF00"/>
                </a:highlight>
              </a:rPr>
              <a:t>with spaces</a:t>
            </a:r>
            <a:r>
              <a:rPr lang="en-CA" dirty="0"/>
              <a:t>) at a time:    </a:t>
            </a:r>
          </a:p>
          <a:p>
            <a:pPr lvl="1"/>
            <a:r>
              <a:rPr lang="en-CA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scanf</a:t>
            </a:r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("%[^\n]s", message);</a:t>
            </a:r>
          </a:p>
          <a:p>
            <a:pPr lvl="1"/>
            <a:r>
              <a:rPr lang="en-CA" sz="22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gets(message</a:t>
            </a:r>
            <a:r>
              <a:rPr lang="en-CA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2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fgets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(message, 10, </a:t>
            </a:r>
            <a:r>
              <a:rPr lang="en-CA" sz="2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stdin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To print a string</a:t>
            </a:r>
          </a:p>
          <a:p>
            <a:pPr lvl="1"/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("%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s",message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CA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puts(message)   </a:t>
            </a:r>
            <a:r>
              <a:rPr lang="en-CA" sz="2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fputs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(message, 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726FA1A-BB87-476C-937C-C4382664EAA7}" type="slidenum">
              <a:rPr lang="en-US" smtClean="0"/>
              <a:pPr>
                <a:defRPr/>
              </a:pPr>
              <a:t>153</a:t>
            </a:fld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5535827" y="3744097"/>
            <a:ext cx="3608173" cy="926756"/>
          </a:xfrm>
          <a:prstGeom prst="wedgeRectCallout">
            <a:avLst>
              <a:gd name="adj1" fmla="val -47456"/>
              <a:gd name="adj2" fmla="val -8441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ln>
                  <a:noFill/>
                </a:ln>
                <a:solidFill>
                  <a:schemeClr val="tx1"/>
                </a:solidFill>
              </a:rPr>
              <a:t>Read in </a:t>
            </a:r>
            <a:r>
              <a:rPr lang="en-CA" sz="2000" dirty="0">
                <a:solidFill>
                  <a:schemeClr val="tx1"/>
                </a:solidFill>
              </a:rPr>
              <a:t>'\n' </a:t>
            </a:r>
            <a:r>
              <a:rPr lang="en-CA" sz="2000" dirty="0">
                <a:ln>
                  <a:noFill/>
                </a:ln>
                <a:solidFill>
                  <a:schemeClr val="tx1"/>
                </a:solidFill>
              </a:rPr>
              <a:t>at the end.</a:t>
            </a:r>
          </a:p>
          <a:p>
            <a:pPr algn="ctr"/>
            <a:r>
              <a:rPr lang="en-CA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CA" sz="2000" dirty="0">
                <a:solidFill>
                  <a:schemeClr val="tx1"/>
                </a:solidFill>
              </a:rPr>
              <a:t>'</a:t>
            </a:r>
            <a:r>
              <a:rPr lang="en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CA" sz="2000" dirty="0">
                <a:solidFill>
                  <a:schemeClr val="tx1"/>
                </a:solidFill>
              </a:rPr>
              <a:t>' '</a:t>
            </a:r>
            <a:r>
              <a:rPr lang="en-CA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CA" sz="2000" dirty="0">
                <a:solidFill>
                  <a:schemeClr val="tx1"/>
                </a:solidFill>
              </a:rPr>
              <a:t>'    '</a:t>
            </a:r>
            <a:r>
              <a:rPr lang="en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CA" sz="2000" dirty="0">
                <a:solidFill>
                  <a:schemeClr val="tx1"/>
                </a:solidFill>
              </a:rPr>
              <a:t>' '</a:t>
            </a:r>
            <a:r>
              <a:rPr lang="en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CA" sz="2000" dirty="0">
                <a:solidFill>
                  <a:schemeClr val="tx1"/>
                </a:solidFill>
              </a:rPr>
              <a:t>' </a:t>
            </a:r>
            <a:r>
              <a:rPr lang="en-CA" sz="2000" dirty="0">
                <a:solidFill>
                  <a:srgbClr val="FF0000"/>
                </a:solidFill>
              </a:rPr>
              <a:t>'\</a:t>
            </a:r>
            <a:r>
              <a:rPr lang="en-CA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CA" sz="2000" dirty="0">
                <a:solidFill>
                  <a:srgbClr val="FF0000"/>
                </a:solidFill>
              </a:rPr>
              <a:t>' </a:t>
            </a:r>
            <a:r>
              <a:rPr lang="en-CA" sz="2000" dirty="0">
                <a:solidFill>
                  <a:schemeClr val="tx1"/>
                </a:solidFill>
              </a:rPr>
              <a:t>'\</a:t>
            </a:r>
            <a:r>
              <a:rPr lang="en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CA" sz="2000" dirty="0">
                <a:solidFill>
                  <a:schemeClr val="tx1"/>
                </a:solidFill>
              </a:rPr>
              <a:t>' ….</a:t>
            </a:r>
            <a:endParaRPr lang="en-CA" sz="20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1136821" y="3805973"/>
            <a:ext cx="1725649" cy="563905"/>
          </a:xfrm>
          <a:prstGeom prst="wedgeRectCallout">
            <a:avLst>
              <a:gd name="adj1" fmla="val -9999"/>
              <a:gd name="adj2" fmla="val -124596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ln>
                  <a:noFill/>
                </a:ln>
              </a:rPr>
              <a:t>Deprecated</a:t>
            </a:r>
          </a:p>
          <a:p>
            <a:pPr algn="ctr"/>
            <a:r>
              <a:rPr lang="en-CA" sz="1600" dirty="0"/>
              <a:t>Removed in C11</a:t>
            </a:r>
            <a:endParaRPr lang="en-CA" sz="1600" dirty="0">
              <a:ln>
                <a:noFill/>
              </a:ln>
            </a:endParaRPr>
          </a:p>
        </p:txBody>
      </p:sp>
      <p:sp>
        <p:nvSpPr>
          <p:cNvPr id="8" name="Rectangular Callout 6">
            <a:extLst>
              <a:ext uri="{FF2B5EF4-FFF2-40B4-BE49-F238E27FC236}">
                <a16:creationId xmlns:a16="http://schemas.microsoft.com/office/drawing/2014/main" id="{D4EC358E-2A3D-4919-B3A9-346FF0FCE69A}"/>
              </a:ext>
            </a:extLst>
          </p:cNvPr>
          <p:cNvSpPr/>
          <p:nvPr/>
        </p:nvSpPr>
        <p:spPr>
          <a:xfrm>
            <a:off x="6122735" y="2599466"/>
            <a:ext cx="715387" cy="383059"/>
          </a:xfrm>
          <a:prstGeom prst="wedgeRectCallout">
            <a:avLst>
              <a:gd name="adj1" fmla="val -83414"/>
              <a:gd name="adj2" fmla="val 77389"/>
            </a:avLst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ln>
                  <a:noFill/>
                </a:ln>
                <a:solidFill>
                  <a:schemeClr val="tx1"/>
                </a:solidFill>
              </a:rPr>
              <a:t>No </a:t>
            </a:r>
            <a:r>
              <a:rPr lang="en-CA" sz="1600" dirty="0">
                <a:ln>
                  <a:noFill/>
                </a:ln>
                <a:solidFill>
                  <a:srgbClr val="FF0000"/>
                </a:solidFill>
              </a:rPr>
              <a:t>&amp;</a:t>
            </a:r>
          </a:p>
        </p:txBody>
      </p:sp>
      <p:sp>
        <p:nvSpPr>
          <p:cNvPr id="10" name="Rectangular Callout 5">
            <a:extLst>
              <a:ext uri="{FF2B5EF4-FFF2-40B4-BE49-F238E27FC236}">
                <a16:creationId xmlns:a16="http://schemas.microsoft.com/office/drawing/2014/main" id="{874AFAEB-8F84-4770-9555-2D42C88E20F9}"/>
              </a:ext>
            </a:extLst>
          </p:cNvPr>
          <p:cNvSpPr/>
          <p:nvPr/>
        </p:nvSpPr>
        <p:spPr>
          <a:xfrm>
            <a:off x="1136821" y="6294095"/>
            <a:ext cx="3608173" cy="563905"/>
          </a:xfrm>
          <a:prstGeom prst="wedgeRectCallout">
            <a:avLst>
              <a:gd name="adj1" fmla="val -31081"/>
              <a:gd name="adj2" fmla="val -9982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ln>
                  <a:noFill/>
                </a:ln>
                <a:solidFill>
                  <a:schemeClr val="tx1"/>
                </a:solidFill>
              </a:rPr>
              <a:t>Print with added </a:t>
            </a:r>
            <a:r>
              <a:rPr lang="en-CA" sz="2000" dirty="0">
                <a:solidFill>
                  <a:schemeClr val="tx1"/>
                </a:solidFill>
              </a:rPr>
              <a:t>'</a:t>
            </a:r>
            <a:r>
              <a:rPr lang="en-CA" sz="2000" dirty="0">
                <a:ln>
                  <a:noFill/>
                </a:ln>
                <a:solidFill>
                  <a:srgbClr val="FF0000"/>
                </a:solidFill>
              </a:rPr>
              <a:t>\</a:t>
            </a:r>
            <a:r>
              <a:rPr lang="en-CA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CA" sz="2000" dirty="0">
                <a:solidFill>
                  <a:schemeClr val="tx1"/>
                </a:solidFill>
              </a:rPr>
              <a:t>'</a:t>
            </a:r>
            <a:r>
              <a:rPr lang="en-CA" sz="2000" dirty="0">
                <a:ln>
                  <a:noFill/>
                </a:ln>
                <a:solidFill>
                  <a:schemeClr val="tx1"/>
                </a:solidFill>
              </a:rPr>
              <a:t> at the end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ACCB54-7D76-4B6B-863A-67DFE6C877DF}"/>
              </a:ext>
            </a:extLst>
          </p:cNvPr>
          <p:cNvSpPr/>
          <p:nvPr/>
        </p:nvSpPr>
        <p:spPr>
          <a:xfrm>
            <a:off x="5996693" y="4246219"/>
            <a:ext cx="2743198" cy="28602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984EB49-741E-4836-ADE8-F953F24C77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83097"/>
            <a:ext cx="970006" cy="848755"/>
          </a:xfrm>
          <a:prstGeom prst="rect">
            <a:avLst/>
          </a:prstGeom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154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2EA5AD-C0EC-4E6A-8935-9CB22706BD46}"/>
              </a:ext>
            </a:extLst>
          </p:cNvPr>
          <p:cNvSpPr/>
          <p:nvPr/>
        </p:nvSpPr>
        <p:spPr>
          <a:xfrm>
            <a:off x="7265096" y="6057755"/>
            <a:ext cx="1878904" cy="70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15686" y="474543"/>
            <a:ext cx="2954156" cy="1345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red 199 %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a.out</a:t>
            </a:r>
            <a:endParaRPr lang="en-CA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hello the world!</a:t>
            </a:r>
          </a:p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hello </a:t>
            </a:r>
          </a:p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red 200 %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4082F1-A3F5-42AC-B67A-25919F3138F2}"/>
              </a:ext>
            </a:extLst>
          </p:cNvPr>
          <p:cNvSpPr/>
          <p:nvPr/>
        </p:nvSpPr>
        <p:spPr>
          <a:xfrm>
            <a:off x="367624" y="308344"/>
            <a:ext cx="5010443" cy="167815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{  char str[40];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18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scanf</a:t>
            </a:r>
            <a:r>
              <a:rPr lang="en-CA" sz="1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("%s", str);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("%s\n", str);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1565BB-FB78-4C13-914B-0F2C0630681B}"/>
              </a:ext>
            </a:extLst>
          </p:cNvPr>
          <p:cNvSpPr/>
          <p:nvPr/>
        </p:nvSpPr>
        <p:spPr>
          <a:xfrm>
            <a:off x="367624" y="2589924"/>
            <a:ext cx="5010443" cy="167815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{  char str[40];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18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scanf</a:t>
            </a:r>
            <a:r>
              <a:rPr lang="en-CA" sz="1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(" %</a:t>
            </a:r>
            <a:r>
              <a:rPr lang="en-CA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[^\n]</a:t>
            </a:r>
            <a:r>
              <a:rPr lang="en-CA" sz="1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s", str);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("%s\n", str);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83571B-3E0A-460F-8BCC-C3193336753E}"/>
              </a:ext>
            </a:extLst>
          </p:cNvPr>
          <p:cNvSpPr/>
          <p:nvPr/>
        </p:nvSpPr>
        <p:spPr>
          <a:xfrm>
            <a:off x="5615686" y="2756123"/>
            <a:ext cx="2954156" cy="1345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red 199 %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a.out</a:t>
            </a:r>
            <a:endParaRPr lang="en-CA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hello the world!</a:t>
            </a:r>
          </a:p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hello the world!</a:t>
            </a:r>
          </a:p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red 200 %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A970ED-19B0-4C75-9D08-77FEF9127323}"/>
              </a:ext>
            </a:extLst>
          </p:cNvPr>
          <p:cNvSpPr/>
          <p:nvPr/>
        </p:nvSpPr>
        <p:spPr>
          <a:xfrm>
            <a:off x="367623" y="4699229"/>
            <a:ext cx="5010443" cy="20105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{  char str[40];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fgets</a:t>
            </a:r>
            <a:r>
              <a:rPr lang="en-CA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(str, 40, stdin);</a:t>
            </a:r>
            <a:endParaRPr lang="en-CA" sz="1800" b="1" dirty="0">
              <a:solidFill>
                <a:srgbClr val="114FFB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fputs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(str,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stdout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//or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("%s", str);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95DEF-4645-49BC-9D7E-311931106CC9}"/>
              </a:ext>
            </a:extLst>
          </p:cNvPr>
          <p:cNvSpPr/>
          <p:nvPr/>
        </p:nvSpPr>
        <p:spPr>
          <a:xfrm>
            <a:off x="5615686" y="4996570"/>
            <a:ext cx="2954156" cy="1345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red 199 %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a.out</a:t>
            </a:r>
            <a:endParaRPr lang="en-CA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hello the world!</a:t>
            </a:r>
          </a:p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hello the world!</a:t>
            </a:r>
          </a:p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red 200 %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7E9AA7-370A-4622-8B84-99DDCA345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02" y="1096991"/>
            <a:ext cx="901859" cy="88950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CA69FD-E87E-41C0-A6F4-3D33E3707904}"/>
              </a:ext>
            </a:extLst>
          </p:cNvPr>
          <p:cNvCxnSpPr>
            <a:cxnSpLocks/>
          </p:cNvCxnSpPr>
          <p:nvPr/>
        </p:nvCxnSpPr>
        <p:spPr>
          <a:xfrm>
            <a:off x="106326" y="2317898"/>
            <a:ext cx="87011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7FEC3ED5-967C-4A15-8A51-94F508AC6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757" y="6119955"/>
            <a:ext cx="1701388" cy="832156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D7C26E5-0D81-48F7-B9F2-6E0FA18DE7D4}"/>
              </a:ext>
            </a:extLst>
          </p:cNvPr>
          <p:cNvSpPr/>
          <p:nvPr/>
        </p:nvSpPr>
        <p:spPr>
          <a:xfrm>
            <a:off x="2668587" y="6445846"/>
            <a:ext cx="1470991" cy="385099"/>
          </a:xfrm>
          <a:prstGeom prst="wedgeRoundRectCallout">
            <a:avLst>
              <a:gd name="adj1" fmla="val -31602"/>
              <a:gd name="adj2" fmla="val -96833"/>
              <a:gd name="adj3" fmla="val 16667"/>
            </a:avLst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ln>
                  <a:noFill/>
                </a:ln>
                <a:solidFill>
                  <a:schemeClr val="tx1"/>
                </a:solidFill>
              </a:rPr>
              <a:t>No \n needed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8925BCF7-D8BE-41C5-B414-387FF33C3258}"/>
              </a:ext>
            </a:extLst>
          </p:cNvPr>
          <p:cNvSpPr/>
          <p:nvPr/>
        </p:nvSpPr>
        <p:spPr>
          <a:xfrm>
            <a:off x="3088757" y="4076925"/>
            <a:ext cx="2433808" cy="429782"/>
          </a:xfrm>
          <a:prstGeom prst="wedgeRoundRectCallout">
            <a:avLst>
              <a:gd name="adj1" fmla="val -27414"/>
              <a:gd name="adj2" fmla="val -170151"/>
              <a:gd name="adj3" fmla="val 16667"/>
            </a:avLst>
          </a:prstGeom>
          <a:solidFill>
            <a:srgbClr val="114FFB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hello the world!\0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2AA6F3E7-28EB-4F76-A148-609BD0B1DC07}"/>
              </a:ext>
            </a:extLst>
          </p:cNvPr>
          <p:cNvSpPr/>
          <p:nvPr/>
        </p:nvSpPr>
        <p:spPr>
          <a:xfrm>
            <a:off x="3088757" y="4586941"/>
            <a:ext cx="2736271" cy="383989"/>
          </a:xfrm>
          <a:prstGeom prst="wedgeRoundRectCallout">
            <a:avLst>
              <a:gd name="adj1" fmla="val -64585"/>
              <a:gd name="adj2" fmla="val 138224"/>
              <a:gd name="adj3" fmla="val 16667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hello the world!\n\0</a:t>
            </a:r>
          </a:p>
        </p:txBody>
      </p:sp>
    </p:spTree>
    <p:extLst>
      <p:ext uri="{BB962C8B-B14F-4D97-AF65-F5344CB8AC3E}">
        <p14:creationId xmlns:p14="http://schemas.microsoft.com/office/powerpoint/2010/main" val="309235393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DDB4C74-7743-4314-B146-EA4FAD19E195}"/>
              </a:ext>
            </a:extLst>
          </p:cNvPr>
          <p:cNvSpPr/>
          <p:nvPr/>
        </p:nvSpPr>
        <p:spPr>
          <a:xfrm>
            <a:off x="335727" y="14730"/>
            <a:ext cx="5010443" cy="40049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{  char str[40];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18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fgets</a:t>
            </a:r>
            <a:r>
              <a:rPr lang="en-CA" sz="1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(str, 40, stdin);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while (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strcmp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(str, "quit"))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{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fputs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(str);  </a:t>
            </a:r>
            <a:r>
              <a:rPr lang="en-CA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  \n printed</a:t>
            </a:r>
          </a:p>
          <a:p>
            <a:r>
              <a:rPr lang="en-CA" sz="1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CA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CA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("%s", str);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CA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 read again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CA" sz="18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fgets</a:t>
            </a:r>
            <a:r>
              <a:rPr lang="en-CA" sz="1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(str, 40, stdin);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19937" y="457460"/>
            <a:ext cx="2711412" cy="3672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red 199 %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a.out</a:t>
            </a:r>
            <a:endParaRPr lang="en-CA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hello the world!</a:t>
            </a:r>
          </a:p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hello the world!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This is good</a:t>
            </a:r>
          </a:p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This is good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quit</a:t>
            </a:r>
          </a:p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quit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quit</a:t>
            </a:r>
          </a:p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quit</a:t>
            </a:r>
          </a:p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……</a:t>
            </a:r>
          </a:p>
          <a:p>
            <a:endParaRPr lang="en-CA" sz="1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6BF2636-4391-4AFE-8F55-595CB13A3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643" y="3466440"/>
            <a:ext cx="1121833" cy="110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887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156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DB4C74-7743-4314-B146-EA4FAD19E195}"/>
              </a:ext>
            </a:extLst>
          </p:cNvPr>
          <p:cNvSpPr/>
          <p:nvPr/>
        </p:nvSpPr>
        <p:spPr>
          <a:xfrm>
            <a:off x="335727" y="14730"/>
            <a:ext cx="5010443" cy="40049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{  char str[40];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18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fgets</a:t>
            </a:r>
            <a:r>
              <a:rPr lang="en-CA" sz="1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(str, 40, stdin);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while (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strcmp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(str, "quit</a:t>
            </a:r>
            <a:r>
              <a:rPr lang="en-CA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\n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"))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{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fputs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(str);  </a:t>
            </a:r>
            <a:r>
              <a:rPr lang="en-CA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  \n printed</a:t>
            </a:r>
          </a:p>
          <a:p>
            <a:r>
              <a:rPr lang="en-CA" sz="1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CA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CA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("%s", str);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CA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 read again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CA" sz="18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fgets</a:t>
            </a:r>
            <a:r>
              <a:rPr lang="en-CA" sz="1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(str, 40, stdin);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2347" y="3185456"/>
            <a:ext cx="5010443" cy="36725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char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[40];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while (1)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{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CA" sz="18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fgets</a:t>
            </a:r>
            <a:r>
              <a:rPr lang="en-CA" sz="1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CA" sz="18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</a:t>
            </a:r>
            <a:r>
              <a:rPr lang="en-CA" sz="1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, 40, stdin);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if (!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strcmp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(str, "quit</a:t>
            </a:r>
            <a:r>
              <a:rPr lang="en-CA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\n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"))  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 break;            </a:t>
            </a: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==0 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fputs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stdout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19937" y="457460"/>
            <a:ext cx="2711412" cy="2342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red 199 %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a.out</a:t>
            </a:r>
            <a:endParaRPr lang="en-CA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hello the world!</a:t>
            </a:r>
          </a:p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hello the world!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This is good</a:t>
            </a:r>
          </a:p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This is good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quit</a:t>
            </a:r>
          </a:p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red 200 %</a:t>
            </a:r>
          </a:p>
        </p:txBody>
      </p:sp>
      <p:sp>
        <p:nvSpPr>
          <p:cNvPr id="11" name="Explosion 1 11">
            <a:extLst>
              <a:ext uri="{FF2B5EF4-FFF2-40B4-BE49-F238E27FC236}">
                <a16:creationId xmlns:a16="http://schemas.microsoft.com/office/drawing/2014/main" id="{15E44A9D-B85A-44E5-A2DC-9DDF4D1A8EEC}"/>
              </a:ext>
            </a:extLst>
          </p:cNvPr>
          <p:cNvSpPr/>
          <p:nvPr/>
        </p:nvSpPr>
        <p:spPr>
          <a:xfrm>
            <a:off x="1053333" y="4835866"/>
            <a:ext cx="2491409" cy="1205941"/>
          </a:xfrm>
          <a:prstGeom prst="irregularSeal1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000" dirty="0"/>
              <a:t>Be careful the </a:t>
            </a:r>
            <a:r>
              <a:rPr lang="en-CA" sz="2000" dirty="0">
                <a:solidFill>
                  <a:schemeClr val="bg1"/>
                </a:solidFill>
              </a:rPr>
              <a:t>'\n'</a:t>
            </a:r>
            <a:endParaRPr lang="en-CA" sz="2000" dirty="0"/>
          </a:p>
        </p:txBody>
      </p:sp>
      <p:sp>
        <p:nvSpPr>
          <p:cNvPr id="12" name="Rectangular Callout 6">
            <a:extLst>
              <a:ext uri="{FF2B5EF4-FFF2-40B4-BE49-F238E27FC236}">
                <a16:creationId xmlns:a16="http://schemas.microsoft.com/office/drawing/2014/main" id="{DAA3086E-AB77-4FBD-A60F-95265B243563}"/>
              </a:ext>
            </a:extLst>
          </p:cNvPr>
          <p:cNvSpPr/>
          <p:nvPr/>
        </p:nvSpPr>
        <p:spPr>
          <a:xfrm>
            <a:off x="6574625" y="4316501"/>
            <a:ext cx="715387" cy="383059"/>
          </a:xfrm>
          <a:prstGeom prst="wedgeRectCallout">
            <a:avLst>
              <a:gd name="adj1" fmla="val -83414"/>
              <a:gd name="adj2" fmla="val 77389"/>
            </a:avLst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ln>
                  <a:noFill/>
                </a:ln>
                <a:solidFill>
                  <a:schemeClr val="tx1"/>
                </a:solidFill>
              </a:rPr>
              <a:t>No &amp;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938396-9CD2-DA37-0E0C-B178B02F8603}"/>
              </a:ext>
            </a:extLst>
          </p:cNvPr>
          <p:cNvSpPr txBox="1"/>
          <p:nvPr/>
        </p:nvSpPr>
        <p:spPr>
          <a:xfrm>
            <a:off x="488273" y="6535493"/>
            <a:ext cx="470535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str[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(str)-1 ] = '\0'</a:t>
            </a:r>
          </a:p>
          <a:p>
            <a:endParaRPr lang="en-CA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02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157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2EA5AD-C0EC-4E6A-8935-9CB22706BD46}"/>
              </a:ext>
            </a:extLst>
          </p:cNvPr>
          <p:cNvSpPr/>
          <p:nvPr/>
        </p:nvSpPr>
        <p:spPr>
          <a:xfrm>
            <a:off x="7265096" y="6025019"/>
            <a:ext cx="1878904" cy="70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17704" y="511250"/>
            <a:ext cx="4572000" cy="23429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red 199 %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a.out</a:t>
            </a:r>
            <a:endParaRPr lang="en-CA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hello the world!</a:t>
            </a:r>
          </a:p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hello the world!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This is good</a:t>
            </a:r>
          </a:p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This is good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quit</a:t>
            </a:r>
          </a:p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red 200 %</a:t>
            </a:r>
          </a:p>
        </p:txBody>
      </p:sp>
      <p:sp>
        <p:nvSpPr>
          <p:cNvPr id="11" name="Explosion 1 11">
            <a:extLst>
              <a:ext uri="{FF2B5EF4-FFF2-40B4-BE49-F238E27FC236}">
                <a16:creationId xmlns:a16="http://schemas.microsoft.com/office/drawing/2014/main" id="{15E44A9D-B85A-44E5-A2DC-9DDF4D1A8EEC}"/>
              </a:ext>
            </a:extLst>
          </p:cNvPr>
          <p:cNvSpPr/>
          <p:nvPr/>
        </p:nvSpPr>
        <p:spPr>
          <a:xfrm>
            <a:off x="870233" y="4796806"/>
            <a:ext cx="2867253" cy="1580575"/>
          </a:xfrm>
          <a:prstGeom prst="irregularSeal1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000" dirty="0"/>
              <a:t>str does not contain </a:t>
            </a:r>
            <a:r>
              <a:rPr lang="en-CA" sz="2000" dirty="0">
                <a:solidFill>
                  <a:schemeClr val="bg1"/>
                </a:solidFill>
              </a:rPr>
              <a:t>'\n'</a:t>
            </a:r>
            <a:endParaRPr lang="en-CA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4082F1-A3F5-42AC-B67A-25919F3138F2}"/>
              </a:ext>
            </a:extLst>
          </p:cNvPr>
          <p:cNvSpPr/>
          <p:nvPr/>
        </p:nvSpPr>
        <p:spPr>
          <a:xfrm>
            <a:off x="356992" y="0"/>
            <a:ext cx="5010443" cy="40049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{  char str[40];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18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scanf</a:t>
            </a:r>
            <a:r>
              <a:rPr lang="en-CA" sz="1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(" %[^\n]s", str);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while (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strcmp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(str, "quit"))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{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</a:t>
            </a:r>
            <a:endParaRPr lang="en-CA" sz="18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CA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CA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("%s\</a:t>
            </a:r>
            <a:r>
              <a:rPr lang="en-CA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n",str</a:t>
            </a:r>
            <a:r>
              <a:rPr lang="en-CA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CA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 read again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scanf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(" %[^\n]s", str);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7605" y="3348367"/>
            <a:ext cx="5010443" cy="36725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char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[40];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while (1)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{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scanf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(" %[^\n]s", str);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if (!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strcmp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(str, "quit"))  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 break;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puts(str);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5180616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EC15A9-4A2B-47FD-B855-CFF1B66EA099}"/>
              </a:ext>
            </a:extLst>
          </p:cNvPr>
          <p:cNvSpPr/>
          <p:nvPr/>
        </p:nvSpPr>
        <p:spPr>
          <a:xfrm>
            <a:off x="7063409" y="5883965"/>
            <a:ext cx="2080591" cy="845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8FE128-FA38-404D-8E7C-844696E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E0BC8-2E01-49CB-8D80-70170DFCD0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53780" y="3887993"/>
            <a:ext cx="9403959" cy="3137454"/>
          </a:xfrm>
        </p:spPr>
        <p:txBody>
          <a:bodyPr/>
          <a:lstStyle/>
          <a:p>
            <a:pPr marL="457200" lvl="1" indent="0">
              <a:buNone/>
            </a:pPr>
            <a:r>
              <a:rPr lang="en-CA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char message[40];</a:t>
            </a:r>
          </a:p>
          <a:p>
            <a:pPr marL="457200" lvl="1" indent="0">
              <a:buNone/>
            </a:pPr>
            <a:r>
              <a:rPr lang="en-CA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char name[20];  int age, float rate, char le;</a:t>
            </a:r>
          </a:p>
          <a:p>
            <a:pPr marL="457200" lvl="1" indent="0">
              <a:buNone/>
            </a:pPr>
            <a:endParaRPr lang="en-CA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CA" sz="20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scanf</a:t>
            </a:r>
            <a:r>
              <a:rPr lang="en-CA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("%s %d %f %c", name, 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CA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age, 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CA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rate, 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CA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le);</a:t>
            </a:r>
          </a:p>
          <a:p>
            <a:pPr marL="457200" lvl="1" indent="0">
              <a:buNone/>
            </a:pPr>
            <a:r>
              <a:rPr lang="en-CA" sz="20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sscanf</a:t>
            </a:r>
            <a:r>
              <a:rPr lang="en-CA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(message, "%s %d %f %c", name, 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CA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age, 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CA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rate, 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CA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le);</a:t>
            </a:r>
          </a:p>
          <a:p>
            <a:endParaRPr lang="en-CA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CA" sz="20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("%s %d %f %c", name, age, rate, le);</a:t>
            </a:r>
          </a:p>
          <a:p>
            <a:pPr marL="457200" lvl="1" indent="0">
              <a:buNone/>
            </a:pPr>
            <a:r>
              <a:rPr lang="en-CA" sz="20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sprintf</a:t>
            </a:r>
            <a:r>
              <a:rPr lang="en-CA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(message, "%s %d %f %c", name, age, rate, le);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50391-3F1E-4958-8C8D-AE6B053F40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70579"/>
            <a:ext cx="457200" cy="387421"/>
          </a:xfrm>
        </p:spPr>
        <p:txBody>
          <a:bodyPr/>
          <a:lstStyle/>
          <a:p>
            <a:fld id="{81FCB80D-E72C-49DE-92D2-3A5424C522FA}" type="slidenum">
              <a:rPr lang="en-US" smtClean="0"/>
              <a:pPr/>
              <a:t>158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7B8178-04E8-4C36-9784-4FA1FAC12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36521"/>
              </p:ext>
            </p:extLst>
          </p:nvPr>
        </p:nvGraphicFramePr>
        <p:xfrm>
          <a:off x="1438111" y="408401"/>
          <a:ext cx="7050156" cy="2985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052">
                  <a:extLst>
                    <a:ext uri="{9D8B030D-6E8A-4147-A177-3AD203B41FA5}">
                      <a16:colId xmlns:a16="http://schemas.microsoft.com/office/drawing/2014/main" val="2917318452"/>
                    </a:ext>
                  </a:extLst>
                </a:gridCol>
                <a:gridCol w="2350052">
                  <a:extLst>
                    <a:ext uri="{9D8B030D-6E8A-4147-A177-3AD203B41FA5}">
                      <a16:colId xmlns:a16="http://schemas.microsoft.com/office/drawing/2014/main" val="2128958626"/>
                    </a:ext>
                  </a:extLst>
                </a:gridCol>
                <a:gridCol w="2350052">
                  <a:extLst>
                    <a:ext uri="{9D8B030D-6E8A-4147-A177-3AD203B41FA5}">
                      <a16:colId xmlns:a16="http://schemas.microsoft.com/office/drawing/2014/main" val="3819901106"/>
                    </a:ext>
                  </a:extLst>
                </a:gridCol>
              </a:tblGrid>
              <a:tr h="77390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Non-string</a:t>
                      </a:r>
                    </a:p>
                    <a:p>
                      <a:pPr algn="ctr"/>
                      <a:r>
                        <a:rPr lang="en-CA" dirty="0"/>
                        <a:t>(int, char, float…)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String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0588203"/>
                  </a:ext>
                </a:extLst>
              </a:tr>
              <a:tr h="1105575"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114FFB"/>
                          </a:solidFill>
                        </a:rPr>
                        <a:t>Read</a:t>
                      </a:r>
                    </a:p>
                    <a:p>
                      <a:pPr algn="ctr"/>
                      <a:r>
                        <a:rPr lang="en-CA" sz="1600" dirty="0"/>
                        <a:t> </a:t>
                      </a:r>
                    </a:p>
                    <a:p>
                      <a:pPr algn="ctr"/>
                      <a:r>
                        <a:rPr lang="en-CA" sz="1600" b="1" dirty="0" err="1"/>
                        <a:t>scanf</a:t>
                      </a:r>
                      <a:r>
                        <a:rPr lang="en-CA" sz="1600" b="1" dirty="0"/>
                        <a:t>, </a:t>
                      </a:r>
                      <a:r>
                        <a:rPr lang="en-CA" sz="1600" b="1" dirty="0" err="1"/>
                        <a:t>sscanf</a:t>
                      </a:r>
                      <a:endParaRPr lang="en-CA" sz="1600" b="1" dirty="0"/>
                    </a:p>
                    <a:p>
                      <a:pPr algn="ctr"/>
                      <a:r>
                        <a:rPr lang="en-CA" sz="1600" b="1" dirty="0" err="1"/>
                        <a:t>fgets</a:t>
                      </a:r>
                      <a:r>
                        <a:rPr lang="en-CA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</a:t>
                      </a:r>
                      <a:r>
                        <a:rPr lang="en-CA" sz="2000" b="1" kern="1200" dirty="0">
                          <a:solidFill>
                            <a:schemeClr val="tx2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&amp;</a:t>
                      </a:r>
                      <a:r>
                        <a:rPr lang="en-CA" sz="2000" b="1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kern="1200" dirty="0" err="1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arrName</a:t>
                      </a:r>
                      <a:endParaRPr lang="en-CA" sz="2000" b="1" kern="1200" dirty="0">
                        <a:solidFill>
                          <a:srgbClr val="000000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5328374"/>
                  </a:ext>
                </a:extLst>
              </a:tr>
              <a:tr h="11055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800" b="1" kern="1200" dirty="0">
                          <a:solidFill>
                            <a:srgbClr val="114FFB"/>
                          </a:solidFill>
                          <a:latin typeface="+mn-lt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ctr"/>
                      <a:endParaRPr lang="en-CA" sz="1600" dirty="0"/>
                    </a:p>
                    <a:p>
                      <a:pPr algn="ctr"/>
                      <a:r>
                        <a:rPr lang="en-CA" sz="1600" b="1" dirty="0" err="1"/>
                        <a:t>printf</a:t>
                      </a:r>
                      <a:r>
                        <a:rPr lang="en-CA" sz="1600" b="1" dirty="0"/>
                        <a:t>, </a:t>
                      </a:r>
                      <a:r>
                        <a:rPr lang="en-CA" sz="1600" b="1" dirty="0" err="1"/>
                        <a:t>sprintf</a:t>
                      </a:r>
                      <a:endParaRPr lang="en-CA" sz="1600" b="1" dirty="0"/>
                    </a:p>
                    <a:p>
                      <a:pPr algn="ctr"/>
                      <a:r>
                        <a:rPr lang="en-CA" sz="1600" b="1" dirty="0" err="1"/>
                        <a:t>fputs</a:t>
                      </a:r>
                      <a:r>
                        <a:rPr lang="en-CA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kern="1200" dirty="0" err="1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arrName</a:t>
                      </a:r>
                      <a:endParaRPr lang="en-CA" sz="2000" b="1" kern="1200" dirty="0">
                        <a:solidFill>
                          <a:srgbClr val="000000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3111590"/>
                  </a:ext>
                </a:extLst>
              </a:tr>
            </a:tbl>
          </a:graphicData>
        </a:graphic>
      </p:graphicFrame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E698D9DA-976A-470E-A7AF-411E1A5D3745}"/>
              </a:ext>
            </a:extLst>
          </p:cNvPr>
          <p:cNvSpPr/>
          <p:nvPr/>
        </p:nvSpPr>
        <p:spPr>
          <a:xfrm>
            <a:off x="452094" y="2527666"/>
            <a:ext cx="715387" cy="383059"/>
          </a:xfrm>
          <a:prstGeom prst="wedgeRectCallout">
            <a:avLst>
              <a:gd name="adj1" fmla="val 71158"/>
              <a:gd name="adj2" fmla="val -22536"/>
            </a:avLst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ln>
                  <a:noFill/>
                </a:ln>
                <a:solidFill>
                  <a:srgbClr val="FF0000"/>
                </a:solidFill>
              </a:rPr>
              <a:t>no &amp;</a:t>
            </a:r>
          </a:p>
        </p:txBody>
      </p:sp>
      <p:sp>
        <p:nvSpPr>
          <p:cNvPr id="8" name="Rectangular Callout 6">
            <a:extLst>
              <a:ext uri="{FF2B5EF4-FFF2-40B4-BE49-F238E27FC236}">
                <a16:creationId xmlns:a16="http://schemas.microsoft.com/office/drawing/2014/main" id="{53D483B6-F657-4E7E-B4FD-0E201FF768EF}"/>
              </a:ext>
            </a:extLst>
          </p:cNvPr>
          <p:cNvSpPr/>
          <p:nvPr/>
        </p:nvSpPr>
        <p:spPr>
          <a:xfrm>
            <a:off x="304800" y="1318955"/>
            <a:ext cx="997996" cy="383059"/>
          </a:xfrm>
          <a:prstGeom prst="wedgeRectCallout">
            <a:avLst>
              <a:gd name="adj1" fmla="val 60664"/>
              <a:gd name="adj2" fmla="val 13548"/>
            </a:avLst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ln>
                  <a:noFill/>
                </a:ln>
                <a:solidFill>
                  <a:srgbClr val="FF0000"/>
                </a:solidFill>
              </a:rPr>
              <a:t>&amp; except String</a:t>
            </a:r>
          </a:p>
        </p:txBody>
      </p:sp>
    </p:spTree>
    <p:extLst>
      <p:ext uri="{BB962C8B-B14F-4D97-AF65-F5344CB8AC3E}">
        <p14:creationId xmlns:p14="http://schemas.microsoft.com/office/powerpoint/2010/main" val="37853529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0899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Finished Ch1 – 4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Other C materials before pointer</a:t>
            </a:r>
          </a:p>
          <a:p>
            <a:pPr lvl="1"/>
            <a:r>
              <a:rPr lang="en-CA" sz="2400" dirty="0"/>
              <a:t>Common library functions [Appendix of K+R]</a:t>
            </a:r>
          </a:p>
          <a:p>
            <a:pPr lvl="1"/>
            <a:r>
              <a:rPr lang="en-CA" sz="2400" b="1" dirty="0">
                <a:solidFill>
                  <a:srgbClr val="114FFB"/>
                </a:solidFill>
              </a:rPr>
              <a:t>2D array,  table of strings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65F3625-E9C8-4484-94D3-1BDE2E40A311}" type="slidenum">
              <a:rPr lang="en-US" smtClean="0"/>
              <a:pPr>
                <a:defRPr/>
              </a:pPr>
              <a:t>159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1AFF1B7-4902-484B-9E2E-CB9E186FF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588" y="5066652"/>
            <a:ext cx="1137077" cy="69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lockers cliparts">
            <a:extLst>
              <a:ext uri="{FF2B5EF4-FFF2-40B4-BE49-F238E27FC236}">
                <a16:creationId xmlns:a16="http://schemas.microsoft.com/office/drawing/2014/main" id="{7B79CC7F-90F5-45CB-A4C0-473F58C80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053" y="4076195"/>
            <a:ext cx="2652778" cy="198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683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2" name="Rectangle 3076"/>
          <p:cNvSpPr>
            <a:spLocks noGrp="1" noChangeArrowheads="1"/>
          </p:cNvSpPr>
          <p:nvPr>
            <p:ph type="title"/>
          </p:nvPr>
        </p:nvSpPr>
        <p:spPr>
          <a:xfrm>
            <a:off x="6350" y="41275"/>
            <a:ext cx="9055100" cy="7683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</a:t>
            </a:r>
            <a:endParaRPr lang="en-CA" dirty="0"/>
          </a:p>
        </p:txBody>
      </p:sp>
      <p:sp>
        <p:nvSpPr>
          <p:cNvPr id="616453" name="Rectangle 3077"/>
          <p:cNvSpPr>
            <a:spLocks noGrp="1" noChangeArrowheads="1"/>
          </p:cNvSpPr>
          <p:nvPr>
            <p:ph type="body" sz="quarter" idx="13"/>
          </p:nvPr>
        </p:nvSpPr>
        <p:spPr>
          <a:xfrm>
            <a:off x="381000" y="1522413"/>
            <a:ext cx="8229600" cy="438785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/>
              <a:t>C program structure – </a:t>
            </a:r>
            <a:r>
              <a:rPr lang="en-US" sz="3000" dirty="0"/>
              <a:t>Functions</a:t>
            </a:r>
          </a:p>
          <a:p>
            <a:pPr marL="857250" lvl="1" indent="-457200">
              <a:buClr>
                <a:schemeClr val="accent3"/>
              </a:buClr>
              <a:defRPr/>
            </a:pPr>
            <a:r>
              <a:rPr lang="en-US" sz="2800" dirty="0"/>
              <a:t>Communication</a:t>
            </a:r>
          </a:p>
          <a:p>
            <a:pPr marL="857250" lvl="1" indent="-457200">
              <a:buClr>
                <a:schemeClr val="accent3"/>
              </a:buClr>
              <a:defRPr/>
            </a:pPr>
            <a:r>
              <a:rPr lang="en-US" sz="2800" dirty="0">
                <a:solidFill>
                  <a:srgbClr val="114FFB"/>
                </a:solidFill>
              </a:rPr>
              <a:t>Pass-by-value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2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/>
              <a:t>Categories, scope, lifetime and initialization of variables (and functions)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2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/>
              <a:t>C Preprocessing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2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/>
              <a:t>Recursions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E4D7EF6-6338-4379-B446-960A6111AB5E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2966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44456" y="561465"/>
            <a:ext cx="6700960" cy="393677"/>
          </a:xfrm>
        </p:spPr>
        <p:txBody>
          <a:bodyPr>
            <a:normAutofit fontScale="90000"/>
          </a:bodyPr>
          <a:lstStyle/>
          <a:p>
            <a:r>
              <a:rPr lang="en-CA" sz="3600" dirty="0"/>
              <a:t>Multi-dimension array, array of arrays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338138" y="1946275"/>
            <a:ext cx="8229600" cy="4389438"/>
          </a:xfrm>
        </p:spPr>
        <p:txBody>
          <a:bodyPr>
            <a:normAutofit lnSpcReduction="10000"/>
          </a:bodyPr>
          <a:lstStyle/>
          <a:p>
            <a:r>
              <a:rPr lang="en-CA" sz="2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int arr2D[3][2]; </a:t>
            </a:r>
            <a:endParaRPr lang="en-CA" sz="2000" dirty="0">
              <a:solidFill>
                <a:srgbClr val="00B050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Size: type bytes * column * row</a:t>
            </a:r>
          </a:p>
          <a:p>
            <a:pPr lvl="1"/>
            <a:r>
              <a:rPr lang="en-CA" dirty="0">
                <a:solidFill>
                  <a:schemeClr val="bg1"/>
                </a:solidFill>
              </a:rPr>
              <a:t>4 * 2 * 3 = 24 bytes</a:t>
            </a:r>
          </a:p>
          <a:p>
            <a:endParaRPr lang="en-CA" dirty="0"/>
          </a:p>
          <a:p>
            <a:r>
              <a:rPr lang="en-CA" dirty="0"/>
              <a:t>Initialization when declaring: </a:t>
            </a:r>
          </a:p>
          <a:p>
            <a:pPr marL="457200" lvl="1" indent="0">
              <a:buNone/>
            </a:pP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int arr2D[3][2] = {1,1,2,4,3,9};</a:t>
            </a:r>
          </a:p>
          <a:p>
            <a:pPr marL="457200" lvl="1" indent="0">
              <a:buNone/>
            </a:pP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int arr2D[3][2] = {{1,1},{2,4},{3,9}}</a:t>
            </a:r>
          </a:p>
          <a:p>
            <a:endParaRPr lang="en-CA" dirty="0"/>
          </a:p>
          <a:p>
            <a:r>
              <a:rPr lang="en-CA" dirty="0"/>
              <a:t>Access:  </a:t>
            </a:r>
            <a:r>
              <a:rPr lang="en-CA" sz="2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arry2D[2][1]    </a:t>
            </a:r>
            <a:r>
              <a:rPr lang="en-CA" sz="1600" dirty="0">
                <a:solidFill>
                  <a:srgbClr val="00B050"/>
                </a:solidFill>
              </a:rPr>
              <a:t>9</a:t>
            </a:r>
          </a:p>
          <a:p>
            <a:endParaRPr lang="en-CA" sz="1600" dirty="0"/>
          </a:p>
          <a:p>
            <a:r>
              <a:rPr lang="en-CA" dirty="0"/>
              <a:t>size?  How stored?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84C247E-7A95-4DEA-88AC-2B838C51203B}" type="slidenum">
              <a:rPr lang="en-US" smtClean="0"/>
              <a:pPr>
                <a:defRPr/>
              </a:pPr>
              <a:t>160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27513" y="1751023"/>
          <a:ext cx="2438400" cy="2147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1231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a[0][0]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a[0][1]</a:t>
                      </a:r>
                    </a:p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341"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a[1][0]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a[1][1]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341"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a[2][0]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a[2][1]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98C6EE0-9488-4B89-A1D5-2E07E9EC0D0C}"/>
              </a:ext>
            </a:extLst>
          </p:cNvPr>
          <p:cNvSpPr/>
          <p:nvPr/>
        </p:nvSpPr>
        <p:spPr>
          <a:xfrm>
            <a:off x="8060788" y="5936566"/>
            <a:ext cx="1083212" cy="7931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39936" y="4961913"/>
          <a:ext cx="2365926" cy="1846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0257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201"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201"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74678" y="1868548"/>
            <a:ext cx="914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row 0</a:t>
            </a:r>
          </a:p>
          <a:p>
            <a:endParaRPr lang="en-CA" sz="2000" dirty="0"/>
          </a:p>
          <a:p>
            <a:r>
              <a:rPr lang="en-CA" sz="2000" dirty="0"/>
              <a:t>row 1</a:t>
            </a:r>
          </a:p>
          <a:p>
            <a:endParaRPr lang="en-CA" sz="2000" dirty="0"/>
          </a:p>
          <a:p>
            <a:r>
              <a:rPr lang="en-CA" sz="2000" dirty="0"/>
              <a:t>row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9406" y="1290676"/>
            <a:ext cx="193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col 0          col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71942" y="5013236"/>
            <a:ext cx="2597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0</a:t>
            </a:r>
          </a:p>
          <a:p>
            <a:endParaRPr lang="en-CA" sz="2000" dirty="0"/>
          </a:p>
          <a:p>
            <a:r>
              <a:rPr lang="en-CA" sz="2000" dirty="0"/>
              <a:t>1</a:t>
            </a:r>
          </a:p>
          <a:p>
            <a:endParaRPr lang="en-CA" sz="2000" dirty="0"/>
          </a:p>
          <a:p>
            <a:r>
              <a:rPr lang="en-CA" sz="2000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4966" y="4616304"/>
            <a:ext cx="193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0                1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53" y="102753"/>
            <a:ext cx="1476333" cy="14494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14C764-440E-461B-9211-A570F6DCAB0E}"/>
              </a:ext>
            </a:extLst>
          </p:cNvPr>
          <p:cNvSpPr/>
          <p:nvPr/>
        </p:nvSpPr>
        <p:spPr>
          <a:xfrm>
            <a:off x="2226867" y="2360155"/>
            <a:ext cx="2311918" cy="3537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800" dirty="0">
                <a:solidFill>
                  <a:srgbClr val="00B050"/>
                </a:solidFill>
              </a:rPr>
              <a:t>// 3 rows, 2 columns</a:t>
            </a:r>
            <a:endParaRPr lang="en-CA" dirty="0">
              <a:ln>
                <a:noFill/>
              </a:ln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E5D78B-CD5F-4B83-8A27-9C13FD58460B}"/>
              </a:ext>
            </a:extLst>
          </p:cNvPr>
          <p:cNvSpPr txBox="1"/>
          <p:nvPr/>
        </p:nvSpPr>
        <p:spPr>
          <a:xfrm>
            <a:off x="3467484" y="6394714"/>
            <a:ext cx="1457739" cy="3416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rgbClr val="00B050"/>
                </a:solidFill>
              </a:rPr>
              <a:t>Same in Java</a:t>
            </a:r>
          </a:p>
        </p:txBody>
      </p:sp>
      <p:pic>
        <p:nvPicPr>
          <p:cNvPr id="6146" name="Picture 2" descr="How to Manage Multiple Java Versions in MacOS (Updated 2021 + macOS Big  Sur) | by Chamika Kasun | Medium">
            <a:extLst>
              <a:ext uri="{FF2B5EF4-FFF2-40B4-BE49-F238E27FC236}">
                <a16:creationId xmlns:a16="http://schemas.microsoft.com/office/drawing/2014/main" id="{0861C2CB-A147-4F09-B5E3-594F1B4C2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484" y="5917505"/>
            <a:ext cx="812800" cy="45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6701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767906" y="463236"/>
            <a:ext cx="6700960" cy="393677"/>
          </a:xfrm>
        </p:spPr>
        <p:txBody>
          <a:bodyPr>
            <a:normAutofit fontScale="90000"/>
          </a:bodyPr>
          <a:lstStyle/>
          <a:p>
            <a:r>
              <a:rPr lang="en-CA" sz="3600" dirty="0"/>
              <a:t>Multi-dimension array</a:t>
            </a:r>
            <a:br>
              <a:rPr lang="en-CA" sz="3600" dirty="0"/>
            </a:br>
            <a:r>
              <a:rPr lang="en-CA" sz="3600" dirty="0"/>
              <a:t>how are they stored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338138" y="1946275"/>
            <a:ext cx="8229600" cy="4389438"/>
          </a:xfrm>
        </p:spPr>
        <p:txBody>
          <a:bodyPr>
            <a:normAutofit/>
          </a:bodyPr>
          <a:lstStyle/>
          <a:p>
            <a:r>
              <a:rPr lang="en-CA" sz="2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int arr1D[10];</a:t>
            </a:r>
          </a:p>
          <a:p>
            <a:pPr lvl="1"/>
            <a:r>
              <a:rPr lang="en-CA" dirty="0"/>
              <a:t>Size: type bytes *  number of element</a:t>
            </a:r>
          </a:p>
          <a:p>
            <a:pPr lvl="2"/>
            <a:r>
              <a:rPr lang="en-CA" dirty="0"/>
              <a:t> 4 * 10 = 40 bytes</a:t>
            </a:r>
          </a:p>
          <a:p>
            <a:endParaRPr lang="en-CA" dirty="0"/>
          </a:p>
          <a:p>
            <a:r>
              <a:rPr lang="en-CA" sz="2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int arr2D[3][2]  </a:t>
            </a:r>
          </a:p>
          <a:p>
            <a:pPr lvl="1"/>
            <a:r>
              <a:rPr lang="en-CA" dirty="0"/>
              <a:t>Size: type bytes * row * column</a:t>
            </a:r>
          </a:p>
          <a:p>
            <a:pPr lvl="2"/>
            <a:r>
              <a:rPr lang="en-CA" dirty="0"/>
              <a:t>  4 * 3 * 2 = 24 bytes</a:t>
            </a:r>
          </a:p>
          <a:p>
            <a:endParaRPr lang="en-CA" dirty="0"/>
          </a:p>
          <a:p>
            <a:endParaRPr lang="en-CA" sz="1600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84C247E-7A95-4DEA-88AC-2B838C51203B}" type="slidenum">
              <a:rPr lang="en-US" smtClean="0"/>
              <a:pPr>
                <a:defRPr/>
              </a:pPr>
              <a:t>161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17154" y="3339059"/>
          <a:ext cx="1927058" cy="2020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4472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a[0][0]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a[0][1]</a:t>
                      </a:r>
                    </a:p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253"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a[1][0]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a[1][1]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253"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a[2][0]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a[2][1]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4" y="128256"/>
            <a:ext cx="1179705" cy="1158256"/>
          </a:xfrm>
          <a:prstGeom prst="rect">
            <a:avLst/>
          </a:prstGeom>
        </p:spPr>
      </p:pic>
      <p:pic>
        <p:nvPicPr>
          <p:cNvPr id="13" name="Picture 7" descr="c8-1-2.GIF">
            <a:extLst>
              <a:ext uri="{FF2B5EF4-FFF2-40B4-BE49-F238E27FC236}">
                <a16:creationId xmlns:a16="http://schemas.microsoft.com/office/drawing/2014/main" id="{6F001B3D-DD43-41B5-95F9-E97342A69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36" y="1740630"/>
            <a:ext cx="4242923" cy="60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E49F378-2D5A-4D46-BB59-88B24DE9C5E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6060117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400277792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9727682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7004763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7404195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0588101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37175785"/>
                    </a:ext>
                  </a:extLst>
                </a:gridCol>
              </a:tblGrid>
              <a:tr h="3578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a</a:t>
                      </a: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a[0][0]</a:t>
                      </a:r>
                    </a:p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a[0][1]</a:t>
                      </a:r>
                    </a:p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a[1][0]</a:t>
                      </a:r>
                    </a:p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a[1][1]</a:t>
                      </a:r>
                    </a:p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a[2][0]</a:t>
                      </a:r>
                    </a:p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a[2][1]</a:t>
                      </a:r>
                    </a:p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256607"/>
                  </a:ext>
                </a:extLst>
              </a:tr>
            </a:tbl>
          </a:graphicData>
        </a:graphic>
      </p:graphicFrame>
      <p:sp>
        <p:nvSpPr>
          <p:cNvPr id="12" name="Left Brace 11">
            <a:extLst>
              <a:ext uri="{FF2B5EF4-FFF2-40B4-BE49-F238E27FC236}">
                <a16:creationId xmlns:a16="http://schemas.microsoft.com/office/drawing/2014/main" id="{79A38FC1-D134-4C79-B905-AE7CA7B8BBA3}"/>
              </a:ext>
            </a:extLst>
          </p:cNvPr>
          <p:cNvSpPr/>
          <p:nvPr/>
        </p:nvSpPr>
        <p:spPr>
          <a:xfrm rot="5400000">
            <a:off x="1473962" y="5305175"/>
            <a:ext cx="341633" cy="1057067"/>
          </a:xfrm>
          <a:prstGeom prst="leftBrace">
            <a:avLst>
              <a:gd name="adj1" fmla="val 8333"/>
              <a:gd name="adj2" fmla="val 486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7EC72B-7EDB-4322-B11D-9839B53A0811}"/>
              </a:ext>
            </a:extLst>
          </p:cNvPr>
          <p:cNvSpPr txBox="1"/>
          <p:nvPr/>
        </p:nvSpPr>
        <p:spPr>
          <a:xfrm>
            <a:off x="1160451" y="5397972"/>
            <a:ext cx="133643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latin typeface="+mn-lt"/>
              </a:rPr>
              <a:t>row 0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290FE313-E413-4600-8971-1AC49E47F83D}"/>
              </a:ext>
            </a:extLst>
          </p:cNvPr>
          <p:cNvSpPr/>
          <p:nvPr/>
        </p:nvSpPr>
        <p:spPr>
          <a:xfrm rot="5400000">
            <a:off x="3507207" y="5304534"/>
            <a:ext cx="341633" cy="10570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443B3304-3EE7-41D2-868E-DB966C9A9D79}"/>
              </a:ext>
            </a:extLst>
          </p:cNvPr>
          <p:cNvSpPr/>
          <p:nvPr/>
        </p:nvSpPr>
        <p:spPr>
          <a:xfrm rot="5400000">
            <a:off x="5476102" y="5304533"/>
            <a:ext cx="341634" cy="10570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964CCE-5DBB-4ABC-B581-254A92A8F910}"/>
              </a:ext>
            </a:extLst>
          </p:cNvPr>
          <p:cNvSpPr txBox="1"/>
          <p:nvPr/>
        </p:nvSpPr>
        <p:spPr>
          <a:xfrm>
            <a:off x="3156717" y="5398665"/>
            <a:ext cx="133643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latin typeface="+mn-lt"/>
              </a:rPr>
              <a:t>row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932ADD-8D19-45FA-9D60-0E4BEAC27CBA}"/>
              </a:ext>
            </a:extLst>
          </p:cNvPr>
          <p:cNvSpPr txBox="1"/>
          <p:nvPr/>
        </p:nvSpPr>
        <p:spPr>
          <a:xfrm>
            <a:off x="5152983" y="5397972"/>
            <a:ext cx="133643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latin typeface="+mn-lt"/>
              </a:rPr>
              <a:t>row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41C86C-0CA0-471D-B2C3-7562EA01D3AC}"/>
              </a:ext>
            </a:extLst>
          </p:cNvPr>
          <p:cNvSpPr txBox="1"/>
          <p:nvPr/>
        </p:nvSpPr>
        <p:spPr>
          <a:xfrm>
            <a:off x="6324599" y="3465537"/>
            <a:ext cx="133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row 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0B0CCB-AC18-4286-83AF-7A153F001C71}"/>
              </a:ext>
            </a:extLst>
          </p:cNvPr>
          <p:cNvSpPr txBox="1"/>
          <p:nvPr/>
        </p:nvSpPr>
        <p:spPr>
          <a:xfrm>
            <a:off x="6324599" y="4143601"/>
            <a:ext cx="133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row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34310E-7422-4E8B-B5C4-69DF410AD32B}"/>
              </a:ext>
            </a:extLst>
          </p:cNvPr>
          <p:cNvSpPr txBox="1"/>
          <p:nvPr/>
        </p:nvSpPr>
        <p:spPr>
          <a:xfrm>
            <a:off x="6324598" y="4728700"/>
            <a:ext cx="133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row 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031E69-D4EA-43CB-8E58-8591ECA0DA0E}"/>
              </a:ext>
            </a:extLst>
          </p:cNvPr>
          <p:cNvCxnSpPr>
            <a:cxnSpLocks/>
          </p:cNvCxnSpPr>
          <p:nvPr/>
        </p:nvCxnSpPr>
        <p:spPr>
          <a:xfrm>
            <a:off x="279834" y="3226515"/>
            <a:ext cx="60447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7E9BB87-69A8-4E6A-96B3-250C7A41EAB3}"/>
              </a:ext>
            </a:extLst>
          </p:cNvPr>
          <p:cNvSpPr/>
          <p:nvPr/>
        </p:nvSpPr>
        <p:spPr>
          <a:xfrm>
            <a:off x="7434408" y="5987417"/>
            <a:ext cx="1609804" cy="712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E0FA2B-0715-4EF3-A87B-816AD2AF8F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04" y="6103726"/>
            <a:ext cx="1054493" cy="7029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A3CC17-B7E2-4A85-B447-9AEA7ECCDC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432" y="5231498"/>
            <a:ext cx="772386" cy="77238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F269EA0-45C4-459D-A43B-ECCF9629C627}"/>
              </a:ext>
            </a:extLst>
          </p:cNvPr>
          <p:cNvSpPr txBox="1"/>
          <p:nvPr/>
        </p:nvSpPr>
        <p:spPr>
          <a:xfrm>
            <a:off x="7272003" y="2969727"/>
            <a:ext cx="193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col 0          col 1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6F77B-3BCB-4D3E-B5A3-A0E3E6E2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758008"/>
          </a:xfrm>
        </p:spPr>
        <p:txBody>
          <a:bodyPr/>
          <a:lstStyle/>
          <a:p>
            <a:r>
              <a:rPr lang="en-US" dirty="0"/>
              <a:t>An example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8F24C-E284-40F2-8998-C660CE23C1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162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1A3517-C0ED-4FA6-B1AC-158ACEBC79A4}"/>
              </a:ext>
            </a:extLst>
          </p:cNvPr>
          <p:cNvSpPr/>
          <p:nvPr/>
        </p:nvSpPr>
        <p:spPr>
          <a:xfrm>
            <a:off x="294795" y="1067693"/>
            <a:ext cx="8077200" cy="599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int main(){</a:t>
            </a:r>
          </a:p>
          <a:p>
            <a:pPr lvl="1"/>
            <a:r>
              <a:rPr lang="en-CA" sz="1800" b="1" dirty="0">
                <a:latin typeface="Courier New" pitchFamily="49" charset="0"/>
                <a:cs typeface="Courier New" pitchFamily="49" charset="0"/>
              </a:rPr>
              <a:t>int a [3][2] = {{1,2},{3,4},{5,6}};</a:t>
            </a:r>
          </a:p>
          <a:p>
            <a:pPr lvl="1"/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: %d\n",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a);</a:t>
            </a:r>
          </a:p>
          <a:p>
            <a:pPr lvl="1"/>
            <a:r>
              <a:rPr lang="en-CA" sz="1800" b="1" dirty="0">
                <a:latin typeface="Courier New" pitchFamily="49" charset="0"/>
                <a:cs typeface="Courier New" pitchFamily="49" charset="0"/>
              </a:rPr>
              <a:t>int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, j;</a:t>
            </a:r>
          </a:p>
          <a:p>
            <a:pPr lvl="1"/>
            <a:r>
              <a:rPr lang="en-CA" sz="1800" b="1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&lt;3;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lvl="1"/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for(j=0; j&lt;2;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j++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("%d ", a[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][j]);</a:t>
            </a:r>
          </a:p>
          <a:p>
            <a:pPr lvl="1"/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("\n") ;</a:t>
            </a:r>
          </a:p>
          <a:p>
            <a:pPr lvl="1"/>
            <a:r>
              <a:rPr lang="en-CA" sz="18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/>
            <a:r>
              <a:rPr lang="en-CA" sz="1800" b="1" dirty="0">
                <a:latin typeface="Courier New" pitchFamily="49" charset="0"/>
                <a:cs typeface="Courier New" pitchFamily="49" charset="0"/>
              </a:rPr>
              <a:t>a[0][1] = 100;</a:t>
            </a:r>
          </a:p>
          <a:p>
            <a:pPr lvl="1"/>
            <a:r>
              <a:rPr lang="en-CA" sz="1800" b="1" dirty="0">
                <a:latin typeface="Courier New" pitchFamily="49" charset="0"/>
                <a:cs typeface="Courier New" pitchFamily="49" charset="0"/>
              </a:rPr>
              <a:t>a[2][1] *= 10;</a:t>
            </a:r>
          </a:p>
          <a:p>
            <a:pPr lvl="1"/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("\n");  </a:t>
            </a:r>
          </a:p>
          <a:p>
            <a:pPr lvl="1"/>
            <a:r>
              <a:rPr lang="en-CA" sz="1800" b="1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&lt;3;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lvl="1"/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for(j=0; j&lt;2;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j++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("%d ", a[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][j]);</a:t>
            </a:r>
          </a:p>
          <a:p>
            <a:pPr lvl="1"/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("\n") ;</a:t>
            </a:r>
          </a:p>
          <a:p>
            <a:pPr lvl="1"/>
            <a:r>
              <a:rPr lang="en-CA" sz="18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2A132F-A271-42E7-8AA3-533F388B4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418765"/>
              </p:ext>
            </p:extLst>
          </p:nvPr>
        </p:nvGraphicFramePr>
        <p:xfrm>
          <a:off x="7054537" y="919416"/>
          <a:ext cx="1927058" cy="2020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4472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a[0][0]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a[0][1]</a:t>
                      </a:r>
                    </a:p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253"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a[1][0]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a[1][1]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253"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a[2][0]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a[2][1]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7ED4E03-9B9E-4BA2-8D44-60025285A3AF}"/>
              </a:ext>
            </a:extLst>
          </p:cNvPr>
          <p:cNvSpPr txBox="1"/>
          <p:nvPr/>
        </p:nvSpPr>
        <p:spPr>
          <a:xfrm>
            <a:off x="6261982" y="1045894"/>
            <a:ext cx="133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row 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C7F3EB-D028-431B-89F4-32C9A1504C0A}"/>
              </a:ext>
            </a:extLst>
          </p:cNvPr>
          <p:cNvSpPr txBox="1"/>
          <p:nvPr/>
        </p:nvSpPr>
        <p:spPr>
          <a:xfrm>
            <a:off x="6261982" y="1723958"/>
            <a:ext cx="133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row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C5E4A3-B972-4921-926A-FE8B30950BCA}"/>
              </a:ext>
            </a:extLst>
          </p:cNvPr>
          <p:cNvSpPr txBox="1"/>
          <p:nvPr/>
        </p:nvSpPr>
        <p:spPr>
          <a:xfrm>
            <a:off x="6261981" y="2309057"/>
            <a:ext cx="133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row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DEE267-C161-4A12-B52D-24064D85A96F}"/>
              </a:ext>
            </a:extLst>
          </p:cNvPr>
          <p:cNvSpPr txBox="1"/>
          <p:nvPr/>
        </p:nvSpPr>
        <p:spPr>
          <a:xfrm>
            <a:off x="7209386" y="550084"/>
            <a:ext cx="193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col 0          col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ADAF2C-E4FE-4370-A2C9-B000ABABD147}"/>
              </a:ext>
            </a:extLst>
          </p:cNvPr>
          <p:cNvSpPr/>
          <p:nvPr/>
        </p:nvSpPr>
        <p:spPr>
          <a:xfrm>
            <a:off x="6339995" y="3506735"/>
            <a:ext cx="2336800" cy="26753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sz="1800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1800" dirty="0">
                <a:latin typeface="Courier New" pitchFamily="49" charset="0"/>
                <a:cs typeface="Courier New" pitchFamily="49" charset="0"/>
              </a:rPr>
              <a:t>: 24</a:t>
            </a:r>
            <a:endParaRPr lang="en-CA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1 2 </a:t>
            </a:r>
          </a:p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3 4</a:t>
            </a:r>
          </a:p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5 6</a:t>
            </a:r>
          </a:p>
          <a:p>
            <a:endParaRPr lang="en-CA" sz="1800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1 100</a:t>
            </a:r>
          </a:p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3 4</a:t>
            </a:r>
          </a:p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5 60 </a:t>
            </a:r>
          </a:p>
        </p:txBody>
      </p:sp>
    </p:spTree>
    <p:extLst>
      <p:ext uri="{BB962C8B-B14F-4D97-AF65-F5344CB8AC3E}">
        <p14:creationId xmlns:p14="http://schemas.microsoft.com/office/powerpoint/2010/main" val="132686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71D73-2DF4-4B5A-AD5B-5064042A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95" y="0"/>
            <a:ext cx="8382000" cy="1143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CF298-312B-40D3-BE48-3FCB5C173A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163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018634-86B0-46AF-9E5A-BB9180C5301F}"/>
              </a:ext>
            </a:extLst>
          </p:cNvPr>
          <p:cNvSpPr/>
          <p:nvPr/>
        </p:nvSpPr>
        <p:spPr>
          <a:xfrm>
            <a:off x="330591" y="716280"/>
            <a:ext cx="8813409" cy="7328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int main(){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/* 2D array declaration*/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int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arr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[2][3];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int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, j;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for(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&lt;2;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for(j=0;j&lt;3;j++) {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("Enter value for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arr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[%d][%d]:",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, j);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scanf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("%d", </a:t>
            </a:r>
            <a:r>
              <a:rPr lang="en-CA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arr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][j]);  </a:t>
            </a: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cell level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//Displaying array elements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for(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&lt;2;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for(j=0;j&lt;3;j++) {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("%d ",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arr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][j]);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 if(j==2)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("\n");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CF4C06-8A1D-4A64-88C4-A73BC7D92CEC}"/>
              </a:ext>
            </a:extLst>
          </p:cNvPr>
          <p:cNvSpPr/>
          <p:nvPr/>
        </p:nvSpPr>
        <p:spPr>
          <a:xfrm>
            <a:off x="5873262" y="4628400"/>
            <a:ext cx="3270738" cy="21013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sz="1400" dirty="0">
                <a:latin typeface="Courier New" pitchFamily="49" charset="0"/>
                <a:cs typeface="Courier New" pitchFamily="49" charset="0"/>
              </a:rPr>
              <a:t>Enter value for </a:t>
            </a:r>
            <a:r>
              <a:rPr lang="en-CA" sz="1400" dirty="0" err="1">
                <a:latin typeface="Courier New" pitchFamily="49" charset="0"/>
                <a:cs typeface="Courier New" pitchFamily="49" charset="0"/>
              </a:rPr>
              <a:t>arr</a:t>
            </a:r>
            <a:r>
              <a:rPr lang="en-CA" sz="1400" dirty="0">
                <a:latin typeface="Courier New" pitchFamily="49" charset="0"/>
                <a:cs typeface="Courier New" pitchFamily="49" charset="0"/>
              </a:rPr>
              <a:t>[0][0]:</a:t>
            </a:r>
            <a:r>
              <a:rPr lang="en-CA" sz="1400" b="1" dirty="0"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CA" sz="1400" dirty="0">
                <a:latin typeface="Courier New" pitchFamily="49" charset="0"/>
                <a:cs typeface="Courier New" pitchFamily="49" charset="0"/>
              </a:rPr>
              <a:t>Enter value for </a:t>
            </a:r>
            <a:r>
              <a:rPr lang="en-CA" sz="1400" dirty="0" err="1">
                <a:latin typeface="Courier New" pitchFamily="49" charset="0"/>
                <a:cs typeface="Courier New" pitchFamily="49" charset="0"/>
              </a:rPr>
              <a:t>arr</a:t>
            </a:r>
            <a:r>
              <a:rPr lang="en-CA" sz="1400" dirty="0">
                <a:latin typeface="Courier New" pitchFamily="49" charset="0"/>
                <a:cs typeface="Courier New" pitchFamily="49" charset="0"/>
              </a:rPr>
              <a:t>[0][1]:</a:t>
            </a:r>
            <a:r>
              <a:rPr lang="en-CA" sz="1400" b="1" dirty="0">
                <a:latin typeface="Courier New" pitchFamily="49" charset="0"/>
                <a:cs typeface="Courier New" pitchFamily="49" charset="0"/>
              </a:rPr>
              <a:t>2</a:t>
            </a:r>
          </a:p>
          <a:p>
            <a:r>
              <a:rPr lang="en-CA" sz="1400" dirty="0">
                <a:latin typeface="Courier New" pitchFamily="49" charset="0"/>
                <a:cs typeface="Courier New" pitchFamily="49" charset="0"/>
              </a:rPr>
              <a:t>Enter value for </a:t>
            </a:r>
            <a:r>
              <a:rPr lang="en-CA" sz="1400" dirty="0" err="1">
                <a:latin typeface="Courier New" pitchFamily="49" charset="0"/>
                <a:cs typeface="Courier New" pitchFamily="49" charset="0"/>
              </a:rPr>
              <a:t>arr</a:t>
            </a:r>
            <a:r>
              <a:rPr lang="en-CA" sz="1400" dirty="0">
                <a:latin typeface="Courier New" pitchFamily="49" charset="0"/>
                <a:cs typeface="Courier New" pitchFamily="49" charset="0"/>
              </a:rPr>
              <a:t>[0][2]:</a:t>
            </a:r>
            <a:r>
              <a:rPr lang="en-CA" sz="1400" b="1" dirty="0">
                <a:latin typeface="Courier New" pitchFamily="49" charset="0"/>
                <a:cs typeface="Courier New" pitchFamily="49" charset="0"/>
              </a:rPr>
              <a:t>30</a:t>
            </a:r>
          </a:p>
          <a:p>
            <a:r>
              <a:rPr lang="en-CA" sz="1400" dirty="0">
                <a:latin typeface="Courier New" pitchFamily="49" charset="0"/>
                <a:cs typeface="Courier New" pitchFamily="49" charset="0"/>
              </a:rPr>
              <a:t>Enter value for </a:t>
            </a:r>
            <a:r>
              <a:rPr lang="en-CA" sz="1400" dirty="0" err="1">
                <a:latin typeface="Courier New" pitchFamily="49" charset="0"/>
                <a:cs typeface="Courier New" pitchFamily="49" charset="0"/>
              </a:rPr>
              <a:t>arr</a:t>
            </a:r>
            <a:r>
              <a:rPr lang="en-CA" sz="1400" dirty="0">
                <a:latin typeface="Courier New" pitchFamily="49" charset="0"/>
                <a:cs typeface="Courier New" pitchFamily="49" charset="0"/>
              </a:rPr>
              <a:t>[1][0]:</a:t>
            </a:r>
            <a:r>
              <a:rPr lang="en-CA" sz="1400" b="1" dirty="0"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en-CA" sz="1400" dirty="0">
                <a:latin typeface="Courier New" pitchFamily="49" charset="0"/>
                <a:cs typeface="Courier New" pitchFamily="49" charset="0"/>
              </a:rPr>
              <a:t>Enter value for </a:t>
            </a:r>
            <a:r>
              <a:rPr lang="en-CA" sz="1400" dirty="0" err="1">
                <a:latin typeface="Courier New" pitchFamily="49" charset="0"/>
                <a:cs typeface="Courier New" pitchFamily="49" charset="0"/>
              </a:rPr>
              <a:t>arr</a:t>
            </a:r>
            <a:r>
              <a:rPr lang="en-CA" sz="1400" dirty="0">
                <a:latin typeface="Courier New" pitchFamily="49" charset="0"/>
                <a:cs typeface="Courier New" pitchFamily="49" charset="0"/>
              </a:rPr>
              <a:t>[1][1]:</a:t>
            </a:r>
            <a:r>
              <a:rPr lang="en-CA" sz="1400" b="1" dirty="0">
                <a:latin typeface="Courier New" pitchFamily="49" charset="0"/>
                <a:cs typeface="Courier New" pitchFamily="49" charset="0"/>
              </a:rPr>
              <a:t>50</a:t>
            </a:r>
          </a:p>
          <a:p>
            <a:r>
              <a:rPr lang="en-CA" sz="1400" dirty="0">
                <a:latin typeface="Courier New" pitchFamily="49" charset="0"/>
                <a:cs typeface="Courier New" pitchFamily="49" charset="0"/>
              </a:rPr>
              <a:t>Enter value for </a:t>
            </a:r>
            <a:r>
              <a:rPr lang="en-CA" sz="1400" dirty="0" err="1">
                <a:latin typeface="Courier New" pitchFamily="49" charset="0"/>
                <a:cs typeface="Courier New" pitchFamily="49" charset="0"/>
              </a:rPr>
              <a:t>arr</a:t>
            </a:r>
            <a:r>
              <a:rPr lang="en-CA" sz="1400" dirty="0">
                <a:latin typeface="Courier New" pitchFamily="49" charset="0"/>
                <a:cs typeface="Courier New" pitchFamily="49" charset="0"/>
              </a:rPr>
              <a:t>[1][2]:</a:t>
            </a:r>
            <a:r>
              <a:rPr lang="en-CA" sz="1400" b="1" dirty="0">
                <a:latin typeface="Courier New" pitchFamily="49" charset="0"/>
                <a:cs typeface="Courier New" pitchFamily="49" charset="0"/>
              </a:rPr>
              <a:t>6</a:t>
            </a:r>
          </a:p>
          <a:p>
            <a:r>
              <a:rPr lang="en-CA" sz="1400" dirty="0">
                <a:latin typeface="Courier New" pitchFamily="49" charset="0"/>
                <a:cs typeface="Courier New" pitchFamily="49" charset="0"/>
              </a:rPr>
              <a:t>1 2 30 </a:t>
            </a:r>
          </a:p>
          <a:p>
            <a:r>
              <a:rPr lang="en-CA" sz="1400" dirty="0">
                <a:latin typeface="Courier New" pitchFamily="49" charset="0"/>
                <a:cs typeface="Courier New" pitchFamily="49" charset="0"/>
              </a:rPr>
              <a:t>4 50 6 </a:t>
            </a:r>
            <a:endParaRPr lang="en-CA" sz="18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54C6B95-9ED4-44AA-BA8A-587751B43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826110"/>
              </p:ext>
            </p:extLst>
          </p:nvPr>
        </p:nvGraphicFramePr>
        <p:xfrm>
          <a:off x="6049108" y="497588"/>
          <a:ext cx="298235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604">
                  <a:extLst>
                    <a:ext uri="{9D8B030D-6E8A-4147-A177-3AD203B41FA5}">
                      <a16:colId xmlns:a16="http://schemas.microsoft.com/office/drawing/2014/main" val="2723538047"/>
                    </a:ext>
                  </a:extLst>
                </a:gridCol>
              </a:tblGrid>
              <a:tr h="572317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a[0][0]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a[0][1]</a:t>
                      </a:r>
                    </a:p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a[0][1]</a:t>
                      </a:r>
                    </a:p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684"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a[1][0]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a[1][1]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a[0][1]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F5641F7-7F14-401C-8283-686548AA8FC8}"/>
              </a:ext>
            </a:extLst>
          </p:cNvPr>
          <p:cNvSpPr txBox="1"/>
          <p:nvPr/>
        </p:nvSpPr>
        <p:spPr>
          <a:xfrm>
            <a:off x="5268350" y="658990"/>
            <a:ext cx="133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row 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50D0A1-A295-479D-A309-E99BB2FDFA63}"/>
              </a:ext>
            </a:extLst>
          </p:cNvPr>
          <p:cNvSpPr txBox="1"/>
          <p:nvPr/>
        </p:nvSpPr>
        <p:spPr>
          <a:xfrm>
            <a:off x="5268351" y="1137668"/>
            <a:ext cx="133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row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6C2579-1860-44A0-9C95-F5908AB2B977}"/>
              </a:ext>
            </a:extLst>
          </p:cNvPr>
          <p:cNvSpPr txBox="1"/>
          <p:nvPr/>
        </p:nvSpPr>
        <p:spPr>
          <a:xfrm>
            <a:off x="6224647" y="128256"/>
            <a:ext cx="280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col 0          col 1     col 2</a:t>
            </a:r>
          </a:p>
        </p:txBody>
      </p:sp>
    </p:spTree>
    <p:extLst>
      <p:ext uri="{BB962C8B-B14F-4D97-AF65-F5344CB8AC3E}">
        <p14:creationId xmlns:p14="http://schemas.microsoft.com/office/powerpoint/2010/main" val="259628646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DD8D5FE-42E7-40FE-AF7E-0F1504B97E6E}"/>
              </a:ext>
            </a:extLst>
          </p:cNvPr>
          <p:cNvSpPr/>
          <p:nvPr/>
        </p:nvSpPr>
        <p:spPr>
          <a:xfrm>
            <a:off x="7260745" y="6070747"/>
            <a:ext cx="1864906" cy="658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17080" y="448974"/>
            <a:ext cx="8229600" cy="781050"/>
          </a:xfrm>
        </p:spPr>
        <p:txBody>
          <a:bodyPr>
            <a:normAutofit fontScale="90000"/>
          </a:bodyPr>
          <a:lstStyle/>
          <a:p>
            <a:r>
              <a:rPr lang="en-CA" sz="3600" dirty="0"/>
              <a:t>Multi-dimension char array, array of strings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41413" y="1362549"/>
            <a:ext cx="9130098" cy="5835693"/>
          </a:xfrm>
        </p:spPr>
        <p:txBody>
          <a:bodyPr>
            <a:normAutofit/>
          </a:bodyPr>
          <a:lstStyle/>
          <a:p>
            <a:endParaRPr lang="en-CA" dirty="0"/>
          </a:p>
          <a:p>
            <a:r>
              <a:rPr lang="en-CA" dirty="0"/>
              <a:t>Array of “strings”</a:t>
            </a:r>
          </a:p>
          <a:p>
            <a:pPr marL="0" indent="0">
              <a:buNone/>
            </a:pPr>
            <a:r>
              <a:rPr lang="en-CA" sz="2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 char messages[3][6] </a:t>
            </a:r>
          </a:p>
          <a:p>
            <a:pPr lvl="1">
              <a:buFont typeface="Wingdings 2" pitchFamily="18" charset="2"/>
              <a:buNone/>
            </a:pP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={"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Hello","Hi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", "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Ther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"};                                     </a:t>
            </a:r>
          </a:p>
          <a:p>
            <a:pPr lvl="4">
              <a:buFont typeface="Wingdings 2" pitchFamily="18" charset="2"/>
              <a:buNone/>
            </a:pPr>
            <a:endParaRPr lang="en-CA" dirty="0"/>
          </a:p>
          <a:p>
            <a:pPr lvl="4">
              <a:buFont typeface="Wingdings 2" pitchFamily="18" charset="2"/>
              <a:buNone/>
            </a:pPr>
            <a:endParaRPr lang="en-CA" dirty="0"/>
          </a:p>
          <a:p>
            <a:r>
              <a:rPr lang="en-CA" dirty="0"/>
              <a:t>Size?  </a:t>
            </a:r>
          </a:p>
          <a:p>
            <a:endParaRPr lang="en-CA" dirty="0"/>
          </a:p>
          <a:p>
            <a:r>
              <a:rPr lang="en-CA" dirty="0">
                <a:highlight>
                  <a:srgbClr val="FFFF00"/>
                </a:highlight>
              </a:rPr>
              <a:t>Each row (e.g., message[0]) is a (1-D) char array (string)</a:t>
            </a:r>
          </a:p>
          <a:p>
            <a:pPr lvl="1"/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("%s",  </a:t>
            </a:r>
            <a:r>
              <a:rPr lang="en-CA" sz="20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messages[0]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);   </a:t>
            </a:r>
            <a:r>
              <a:rPr lang="en-CA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Hello</a:t>
            </a:r>
          </a:p>
          <a:p>
            <a:pPr lvl="1"/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("%d",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0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messages[1]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));  </a:t>
            </a:r>
            <a:r>
              <a:rPr lang="en-CA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  <a:p>
            <a:pPr lvl="1"/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strcmp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CA" sz="20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messages[0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], </a:t>
            </a:r>
            <a:r>
              <a:rPr lang="en-CA" sz="20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messages[2]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CA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a negative number</a:t>
            </a:r>
          </a:p>
          <a:p>
            <a:pPr lvl="1"/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("%c", </a:t>
            </a:r>
            <a:r>
              <a:rPr lang="en-CA" sz="20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messages[2][1]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CA" sz="2000" b="1" dirty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h</a:t>
            </a:r>
          </a:p>
          <a:p>
            <a:endParaRPr lang="en-CA" b="1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E4F658-7B2D-4BD9-9DD5-B79365F15236}" type="slidenum">
              <a:rPr lang="en-US" smtClean="0"/>
              <a:pPr>
                <a:defRPr/>
              </a:pPr>
              <a:t>164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02115"/>
              </p:ext>
            </p:extLst>
          </p:nvPr>
        </p:nvGraphicFramePr>
        <p:xfrm>
          <a:off x="4894598" y="1672593"/>
          <a:ext cx="457872" cy="1678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95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CA" sz="2000" b="0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5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CA" sz="2000" b="0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5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CA" sz="2000" b="0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654148"/>
              </p:ext>
            </p:extLst>
          </p:nvPr>
        </p:nvGraphicFramePr>
        <p:xfrm>
          <a:off x="5398638" y="1674936"/>
          <a:ext cx="3505200" cy="457200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495853"/>
              </p:ext>
            </p:extLst>
          </p:nvPr>
        </p:nvGraphicFramePr>
        <p:xfrm>
          <a:off x="5419449" y="2284536"/>
          <a:ext cx="3505200" cy="457200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  <a:endParaRPr lang="en-CA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163262"/>
              </p:ext>
            </p:extLst>
          </p:nvPr>
        </p:nvGraphicFramePr>
        <p:xfrm>
          <a:off x="5398638" y="2894136"/>
          <a:ext cx="3505200" cy="457200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90380" y="1303260"/>
            <a:ext cx="355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0      1       2        3       4       5  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41CAC37-696D-4951-91E0-A67E21A4EA09}"/>
              </a:ext>
            </a:extLst>
          </p:cNvPr>
          <p:cNvSpPr/>
          <p:nvPr/>
        </p:nvSpPr>
        <p:spPr>
          <a:xfrm>
            <a:off x="506212" y="5130800"/>
            <a:ext cx="179588" cy="1104900"/>
          </a:xfrm>
          <a:custGeom>
            <a:avLst/>
            <a:gdLst>
              <a:gd name="connsiteX0" fmla="*/ 103388 w 179588"/>
              <a:gd name="connsiteY0" fmla="*/ 0 h 1104900"/>
              <a:gd name="connsiteX1" fmla="*/ 1788 w 179588"/>
              <a:gd name="connsiteY1" fmla="*/ 546100 h 1104900"/>
              <a:gd name="connsiteX2" fmla="*/ 179588 w 179588"/>
              <a:gd name="connsiteY2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588" h="1104900">
                <a:moveTo>
                  <a:pt x="103388" y="0"/>
                </a:moveTo>
                <a:cubicBezTo>
                  <a:pt x="46238" y="180975"/>
                  <a:pt x="-10912" y="361950"/>
                  <a:pt x="1788" y="546100"/>
                </a:cubicBezTo>
                <a:cubicBezTo>
                  <a:pt x="14488" y="730250"/>
                  <a:pt x="97038" y="917575"/>
                  <a:pt x="179588" y="1104900"/>
                </a:cubicBez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85BEB9-2FB4-4637-91EC-91DF48C3E140}"/>
              </a:ext>
            </a:extLst>
          </p:cNvPr>
          <p:cNvSpPr txBox="1"/>
          <p:nvPr/>
        </p:nvSpPr>
        <p:spPr>
          <a:xfrm>
            <a:off x="1768973" y="3637062"/>
            <a:ext cx="697901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type bytes * row * column   1 * 3 *6 = 18 bytes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48541-0D82-46D8-8D98-231B08DE2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5B277-B385-44C0-8A01-B5D1D28B0A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9404430" cy="4858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char lang[5][10]={"Java", "Python", "C++", "HTML","SQL"};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for(int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=0;i&lt;5;i++)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("%s %d", lang[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(lang[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]));;</a:t>
            </a:r>
          </a:p>
          <a:p>
            <a:pPr marL="0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lang[0] = "Kotlin"; 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invalid cannot directly assign a </a:t>
            </a:r>
          </a:p>
          <a:p>
            <a:pPr marL="0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we must do char level,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or, use lib function copy the string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strcpy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(lang[0], "Kotlin"); 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valid</a:t>
            </a:r>
            <a:endParaRPr lang="en-CA" sz="20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("Enter 5 rows“);</a:t>
            </a: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&lt;5;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 marL="0" indent="0"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scanf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("%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s",lang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]);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0A13B-73BD-45E9-B43E-48C4FAFCF9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165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7348C97-3849-424E-8C57-D234552D6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958" y="67994"/>
            <a:ext cx="3759042" cy="1333618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2539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urier 10 Pitch"/>
              </a:rPr>
              <a:t>={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10 Pitch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urier 10 Pitch"/>
              </a:rPr>
              <a:t>{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10 Pitch"/>
              </a:rPr>
              <a:t>'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ourier 10 Pitch"/>
              </a:rPr>
              <a:t>J','a','v','a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10 Pitch"/>
              </a:rPr>
              <a:t>','\0’},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10 Pitch"/>
              </a:rPr>
              <a:t>   {'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ourier 10 Pitch"/>
              </a:rPr>
              <a:t>P','y','t','h','o','n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10 Pitch"/>
              </a:rPr>
              <a:t>','\0’},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10 Pitch"/>
              </a:rPr>
              <a:t>   {'C','+','+','\0’},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10 Pitch"/>
              </a:rPr>
              <a:t>   {'H','T','M','L','\0’},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10 Pitch"/>
              </a:rPr>
              <a:t>   {'S','Q','L','\0'}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10 Pitch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urier 10 Pitch"/>
              </a:rPr>
              <a:t>};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E1CBC-A102-44DD-A3D5-081C90DF9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888" y="4622768"/>
            <a:ext cx="2967461" cy="1719555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129000F-1067-4BB6-978E-7D32CD3D99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960" y="2964144"/>
            <a:ext cx="552028" cy="6060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B04B18-54E8-4826-A72B-87CC5D965723}"/>
              </a:ext>
            </a:extLst>
          </p:cNvPr>
          <p:cNvSpPr/>
          <p:nvPr/>
        </p:nvSpPr>
        <p:spPr>
          <a:xfrm>
            <a:off x="3433823" y="2946408"/>
            <a:ext cx="5548131" cy="591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ACE5A4-6E19-484C-AD2D-4A78DA69F8B7}"/>
              </a:ext>
            </a:extLst>
          </p:cNvPr>
          <p:cNvSpPr txBox="1"/>
          <p:nvPr/>
        </p:nvSpPr>
        <p:spPr>
          <a:xfrm>
            <a:off x="4216400" y="6490351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space?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70990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00BB22-1946-48A7-B648-AE2C981E1A45}"/>
              </a:ext>
            </a:extLst>
          </p:cNvPr>
          <p:cNvSpPr/>
          <p:nvPr/>
        </p:nvSpPr>
        <p:spPr>
          <a:xfrm>
            <a:off x="7279094" y="6070747"/>
            <a:ext cx="1864906" cy="658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597963"/>
            <a:ext cx="8229600" cy="368489"/>
          </a:xfrm>
        </p:spPr>
        <p:txBody>
          <a:bodyPr>
            <a:normAutofit fontScale="90000"/>
          </a:bodyPr>
          <a:lstStyle/>
          <a:p>
            <a:r>
              <a:rPr lang="en-CA" sz="3600" dirty="0"/>
              <a:t>Multi-dimension array, array of strings</a:t>
            </a:r>
            <a:br>
              <a:rPr lang="en-CA" sz="3600" dirty="0"/>
            </a:br>
            <a:r>
              <a:rPr lang="en-CA" sz="3600" dirty="0"/>
              <a:t>each row is a 1D string    set in general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50825" y="1547446"/>
            <a:ext cx="9287070" cy="6100264"/>
          </a:xfrm>
        </p:spPr>
        <p:txBody>
          <a:bodyPr>
            <a:normAutofit/>
          </a:bodyPr>
          <a:lstStyle/>
          <a:p>
            <a:endParaRPr lang="en-CA" dirty="0"/>
          </a:p>
          <a:p>
            <a:pPr marL="0" indent="0">
              <a:buNone/>
            </a:pPr>
            <a:r>
              <a:rPr lang="en-CA" dirty="0"/>
              <a:t> Get from another string (literal)  </a:t>
            </a:r>
          </a:p>
          <a:p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CA" dirty="0">
                <a:solidFill>
                  <a:schemeClr val="bg1"/>
                </a:solidFill>
              </a:rPr>
              <a:t>rototype </a:t>
            </a:r>
            <a:r>
              <a:rPr lang="en-CA" b="1" dirty="0">
                <a:solidFill>
                  <a:schemeClr val="bg1"/>
                </a:solidFill>
              </a:rPr>
              <a:t>&lt;</a:t>
            </a:r>
            <a:r>
              <a:rPr lang="en-CA" b="1" dirty="0" err="1">
                <a:solidFill>
                  <a:schemeClr val="bg1"/>
                </a:solidFill>
              </a:rPr>
              <a:t>string.h</a:t>
            </a:r>
            <a:r>
              <a:rPr lang="en-CA" b="1" dirty="0">
                <a:solidFill>
                  <a:schemeClr val="bg1"/>
                </a:solidFill>
              </a:rPr>
              <a:t>&gt; </a:t>
            </a:r>
            <a:r>
              <a:rPr lang="en-CA" b="1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CA" b="1" dirty="0" err="1"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(messages[0], "hello")</a:t>
            </a:r>
          </a:p>
          <a:p>
            <a:pPr lvl="1"/>
            <a:r>
              <a:rPr lang="en-CA" b="1" dirty="0">
                <a:latin typeface="Courier New" pitchFamily="49" charset="0"/>
                <a:cs typeface="Courier New" pitchFamily="49" charset="0"/>
              </a:rPr>
              <a:t>str[] = "Hi"; 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(messages[1], str);</a:t>
            </a:r>
          </a:p>
          <a:p>
            <a:pPr lvl="1"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sprintf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sscanf</a:t>
            </a:r>
            <a:r>
              <a:rPr lang="en-CA" dirty="0" err="1">
                <a:solidFill>
                  <a:schemeClr val="bg1"/>
                </a:solidFill>
              </a:rPr>
              <a:t>efined</a:t>
            </a:r>
            <a:r>
              <a:rPr lang="en-CA" dirty="0">
                <a:solidFill>
                  <a:schemeClr val="bg1"/>
                </a:solidFill>
              </a:rPr>
              <a:t> in standard library, prototype </a:t>
            </a:r>
            <a:r>
              <a:rPr lang="en-CA" b="1" dirty="0">
                <a:solidFill>
                  <a:schemeClr val="bg1"/>
                </a:solidFill>
              </a:rPr>
              <a:t>&lt;</a:t>
            </a:r>
            <a:r>
              <a:rPr lang="en-CA" b="1" dirty="0" err="1">
                <a:solidFill>
                  <a:schemeClr val="bg1"/>
                </a:solidFill>
              </a:rPr>
              <a:t>stdio.h</a:t>
            </a:r>
            <a:r>
              <a:rPr lang="en-CA" b="1" dirty="0">
                <a:solidFill>
                  <a:schemeClr val="bg1"/>
                </a:solidFill>
              </a:rPr>
              <a:t>&gt;</a:t>
            </a:r>
          </a:p>
          <a:p>
            <a:pPr lvl="1"/>
            <a:r>
              <a:rPr lang="en-CA" b="1" dirty="0" err="1">
                <a:latin typeface="Courier New" pitchFamily="49" charset="0"/>
                <a:cs typeface="Courier New" pitchFamily="49" charset="0"/>
              </a:rPr>
              <a:t>sprintf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(messages[1], "%s %d %f", "john",12,2.3);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CA" b="1" dirty="0" err="1">
                <a:latin typeface="Courier New" pitchFamily="49" charset="0"/>
                <a:cs typeface="Courier New" pitchFamily="49" charset="0"/>
              </a:rPr>
              <a:t>sscanf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(messages[2],"%s %d %f", name, </a:t>
            </a:r>
            <a:r>
              <a:rPr lang="en-CA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age,</a:t>
            </a:r>
            <a:r>
              <a:rPr lang="en-CA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wage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0731FE5-4BE2-414B-94DE-57F43B95DE67}" type="slidenum">
              <a:rPr lang="en-US" smtClean="0"/>
              <a:pPr>
                <a:defRPr/>
              </a:pPr>
              <a:t>166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4464" y="1696621"/>
            <a:ext cx="4055919" cy="4339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char messages[3][10] 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24464" y="3825535"/>
            <a:ext cx="8856617" cy="39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3632887" y="5017027"/>
            <a:ext cx="2755555" cy="148416"/>
          </a:xfrm>
          <a:custGeom>
            <a:avLst/>
            <a:gdLst>
              <a:gd name="connsiteX0" fmla="*/ 2855741 w 2855741"/>
              <a:gd name="connsiteY0" fmla="*/ 0 h 314178"/>
              <a:gd name="connsiteX1" fmla="*/ 1378634 w 2855741"/>
              <a:gd name="connsiteY1" fmla="*/ 295421 h 314178"/>
              <a:gd name="connsiteX2" fmla="*/ 0 w 2855741"/>
              <a:gd name="connsiteY2" fmla="*/ 112541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5741" h="314178">
                <a:moveTo>
                  <a:pt x="2855741" y="0"/>
                </a:moveTo>
                <a:cubicBezTo>
                  <a:pt x="2355166" y="138332"/>
                  <a:pt x="1854591" y="276664"/>
                  <a:pt x="1378634" y="295421"/>
                </a:cubicBezTo>
                <a:cubicBezTo>
                  <a:pt x="902677" y="314178"/>
                  <a:pt x="0" y="112541"/>
                  <a:pt x="0" y="112541"/>
                </a:cubicBezTo>
              </a:path>
            </a:pathLst>
          </a:custGeom>
          <a:ln w="9525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4887600" y="5017027"/>
            <a:ext cx="3768811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4330937" y="6115501"/>
            <a:ext cx="4813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 rot="21363836" flipV="1">
            <a:off x="3227218" y="2711850"/>
            <a:ext cx="1777553" cy="232768"/>
          </a:xfrm>
          <a:custGeom>
            <a:avLst/>
            <a:gdLst>
              <a:gd name="connsiteX0" fmla="*/ 2855741 w 2855741"/>
              <a:gd name="connsiteY0" fmla="*/ 0 h 314178"/>
              <a:gd name="connsiteX1" fmla="*/ 1378634 w 2855741"/>
              <a:gd name="connsiteY1" fmla="*/ 295421 h 314178"/>
              <a:gd name="connsiteX2" fmla="*/ 0 w 2855741"/>
              <a:gd name="connsiteY2" fmla="*/ 112541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5741" h="314178">
                <a:moveTo>
                  <a:pt x="2855741" y="0"/>
                </a:moveTo>
                <a:cubicBezTo>
                  <a:pt x="2355166" y="138332"/>
                  <a:pt x="1854591" y="276664"/>
                  <a:pt x="1378634" y="295421"/>
                </a:cubicBezTo>
                <a:cubicBezTo>
                  <a:pt x="902677" y="314178"/>
                  <a:pt x="0" y="112541"/>
                  <a:pt x="0" y="112541"/>
                </a:cubicBezTo>
              </a:path>
            </a:pathLst>
          </a:custGeom>
          <a:ln w="9525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51589" y="6360412"/>
            <a:ext cx="2504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>
                <a:solidFill>
                  <a:srgbClr val="00B050"/>
                </a:solidFill>
              </a:rPr>
              <a:t>tokenizing the 3</a:t>
            </a:r>
            <a:r>
              <a:rPr lang="en-CA" sz="2000" baseline="30000" dirty="0">
                <a:solidFill>
                  <a:srgbClr val="00B050"/>
                </a:solidFill>
              </a:rPr>
              <a:t>rd</a:t>
            </a:r>
            <a:r>
              <a:rPr lang="en-CA" sz="2000" dirty="0">
                <a:solidFill>
                  <a:srgbClr val="00B050"/>
                </a:solidFill>
              </a:rPr>
              <a:t> row </a:t>
            </a:r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FD93F9BF-4276-48FA-878A-CFF069FBFE3E}"/>
              </a:ext>
            </a:extLst>
          </p:cNvPr>
          <p:cNvSpPr/>
          <p:nvPr/>
        </p:nvSpPr>
        <p:spPr>
          <a:xfrm rot="10586089" flipV="1">
            <a:off x="3227595" y="6170544"/>
            <a:ext cx="1777553" cy="232768"/>
          </a:xfrm>
          <a:custGeom>
            <a:avLst/>
            <a:gdLst>
              <a:gd name="connsiteX0" fmla="*/ 2855741 w 2855741"/>
              <a:gd name="connsiteY0" fmla="*/ 0 h 314178"/>
              <a:gd name="connsiteX1" fmla="*/ 1378634 w 2855741"/>
              <a:gd name="connsiteY1" fmla="*/ 295421 h 314178"/>
              <a:gd name="connsiteX2" fmla="*/ 0 w 2855741"/>
              <a:gd name="connsiteY2" fmla="*/ 112541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5741" h="314178">
                <a:moveTo>
                  <a:pt x="2855741" y="0"/>
                </a:moveTo>
                <a:cubicBezTo>
                  <a:pt x="2355166" y="138332"/>
                  <a:pt x="1854591" y="276664"/>
                  <a:pt x="1378634" y="295421"/>
                </a:cubicBezTo>
                <a:cubicBezTo>
                  <a:pt x="902677" y="314178"/>
                  <a:pt x="0" y="112541"/>
                  <a:pt x="0" y="112541"/>
                </a:cubicBezTo>
              </a:path>
            </a:pathLst>
          </a:custGeom>
          <a:ln w="9525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E3EC2954-A131-4BDF-AD44-F9302EECC951}"/>
              </a:ext>
            </a:extLst>
          </p:cNvPr>
          <p:cNvSpPr/>
          <p:nvPr/>
        </p:nvSpPr>
        <p:spPr>
          <a:xfrm rot="21363836" flipV="1">
            <a:off x="5623752" y="3161019"/>
            <a:ext cx="1777553" cy="232768"/>
          </a:xfrm>
          <a:custGeom>
            <a:avLst/>
            <a:gdLst>
              <a:gd name="connsiteX0" fmla="*/ 2855741 w 2855741"/>
              <a:gd name="connsiteY0" fmla="*/ 0 h 314178"/>
              <a:gd name="connsiteX1" fmla="*/ 1378634 w 2855741"/>
              <a:gd name="connsiteY1" fmla="*/ 295421 h 314178"/>
              <a:gd name="connsiteX2" fmla="*/ 0 w 2855741"/>
              <a:gd name="connsiteY2" fmla="*/ 112541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5741" h="314178">
                <a:moveTo>
                  <a:pt x="2855741" y="0"/>
                </a:moveTo>
                <a:cubicBezTo>
                  <a:pt x="2355166" y="138332"/>
                  <a:pt x="1854591" y="276664"/>
                  <a:pt x="1378634" y="295421"/>
                </a:cubicBezTo>
                <a:cubicBezTo>
                  <a:pt x="902677" y="314178"/>
                  <a:pt x="0" y="112541"/>
                  <a:pt x="0" y="112541"/>
                </a:cubicBezTo>
              </a:path>
            </a:pathLst>
          </a:custGeom>
          <a:ln w="9525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6B9999-0759-48AB-9736-AE38CF4A5BD3}"/>
              </a:ext>
            </a:extLst>
          </p:cNvPr>
          <p:cNvSpPr/>
          <p:nvPr/>
        </p:nvSpPr>
        <p:spPr>
          <a:xfrm>
            <a:off x="5633315" y="5103232"/>
            <a:ext cx="3547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>
                <a:solidFill>
                  <a:srgbClr val="00B050"/>
                </a:solidFill>
              </a:rPr>
              <a:t>format and then write to 2</a:t>
            </a:r>
            <a:r>
              <a:rPr lang="en-CA" sz="2000" baseline="30000" dirty="0">
                <a:solidFill>
                  <a:srgbClr val="00B050"/>
                </a:solidFill>
              </a:rPr>
              <a:t>nd</a:t>
            </a:r>
            <a:r>
              <a:rPr lang="en-CA" sz="2000" dirty="0">
                <a:solidFill>
                  <a:srgbClr val="00B050"/>
                </a:solidFill>
              </a:rPr>
              <a:t> row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C28C6F-D8D8-4291-BF67-87626DCEE88B}"/>
              </a:ext>
            </a:extLst>
          </p:cNvPr>
          <p:cNvSpPr txBox="1"/>
          <p:nvPr/>
        </p:nvSpPr>
        <p:spPr>
          <a:xfrm>
            <a:off x="5882200" y="2449089"/>
            <a:ext cx="419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00B050"/>
                </a:solidFill>
              </a:rPr>
              <a:t>Write to the first/2</a:t>
            </a:r>
            <a:r>
              <a:rPr lang="en-CA" sz="2000" baseline="30000" dirty="0">
                <a:solidFill>
                  <a:srgbClr val="00B050"/>
                </a:solidFill>
              </a:rPr>
              <a:t>nd</a:t>
            </a:r>
            <a:r>
              <a:rPr lang="en-CA" sz="2000" dirty="0">
                <a:solidFill>
                  <a:srgbClr val="00B050"/>
                </a:solidFill>
              </a:rPr>
              <a:t> row </a:t>
            </a:r>
          </a:p>
        </p:txBody>
      </p:sp>
    </p:spTree>
    <p:extLst>
      <p:ext uri="{BB962C8B-B14F-4D97-AF65-F5344CB8AC3E}">
        <p14:creationId xmlns:p14="http://schemas.microsoft.com/office/powerpoint/2010/main" val="298484019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14739" y="108653"/>
            <a:ext cx="8229600" cy="592292"/>
          </a:xfrm>
        </p:spPr>
        <p:txBody>
          <a:bodyPr>
            <a:normAutofit fontScale="90000"/>
          </a:bodyPr>
          <a:lstStyle/>
          <a:p>
            <a:r>
              <a:rPr lang="en-CA" sz="3600" dirty="0"/>
              <a:t>Multi-dimension array, array of strings</a:t>
            </a:r>
            <a:br>
              <a:rPr lang="en-CA" sz="3600" dirty="0"/>
            </a:br>
            <a:r>
              <a:rPr lang="en-CA" sz="3600" dirty="0"/>
              <a:t>each row is a 1D string   set on fly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28599" y="1252538"/>
            <a:ext cx="10068951" cy="5257800"/>
          </a:xfrm>
        </p:spPr>
        <p:txBody>
          <a:bodyPr>
            <a:normAutofit/>
          </a:bodyPr>
          <a:lstStyle/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=0…2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scanf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("%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s",message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]);</a:t>
            </a:r>
          </a:p>
          <a:p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("%s", message[0]);    </a:t>
            </a:r>
          </a:p>
          <a:p>
            <a:r>
              <a:rPr lang="en-CA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(message[1]);</a:t>
            </a:r>
          </a:p>
          <a:p>
            <a:endParaRPr lang="en-CA" dirty="0"/>
          </a:p>
          <a:p>
            <a:r>
              <a:rPr lang="en-CA" dirty="0"/>
              <a:t>To read in a line with space into a row at a time:    </a:t>
            </a:r>
          </a:p>
          <a:p>
            <a:pPr lvl="1"/>
            <a:r>
              <a:rPr lang="en-CA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scanf</a:t>
            </a:r>
            <a:r>
              <a:rPr lang="en-CA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("%[^\n]s", messages[0]);</a:t>
            </a:r>
          </a:p>
          <a:p>
            <a:pPr lvl="1"/>
            <a:r>
              <a:rPr lang="en-CA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gets(messages[0]) 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fgets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(messages[0], 10, stdin)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en-CA" dirty="0"/>
          </a:p>
          <a:p>
            <a:r>
              <a:rPr lang="en-CA" dirty="0"/>
              <a:t>To print a row</a:t>
            </a:r>
          </a:p>
          <a:p>
            <a:pPr lvl="1"/>
            <a:r>
              <a:rPr lang="en-CA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("%s", messages[0]);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puts(messages[1])  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fputs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(messages[2],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stdout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726FA1A-BB87-476C-937C-C4382664EAA7}" type="slidenum">
              <a:rPr lang="en-US" smtClean="0"/>
              <a:pPr>
                <a:defRPr/>
              </a:pPr>
              <a:t>167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385081"/>
              </p:ext>
            </p:extLst>
          </p:nvPr>
        </p:nvGraphicFramePr>
        <p:xfrm>
          <a:off x="4953000" y="1290755"/>
          <a:ext cx="321366" cy="1676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8799"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799"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799"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Group 43"/>
          <p:cNvGraphicFramePr>
            <a:graphicFrameLocks/>
          </p:cNvGraphicFramePr>
          <p:nvPr/>
        </p:nvGraphicFramePr>
        <p:xfrm>
          <a:off x="5410200" y="1290755"/>
          <a:ext cx="3505200" cy="457200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342429"/>
              </p:ext>
            </p:extLst>
          </p:nvPr>
        </p:nvGraphicFramePr>
        <p:xfrm>
          <a:off x="5410200" y="2509955"/>
          <a:ext cx="3505200" cy="457200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90380" y="886683"/>
            <a:ext cx="355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0      1       2        3       4       5  </a:t>
            </a:r>
          </a:p>
        </p:txBody>
      </p:sp>
      <p:sp>
        <p:nvSpPr>
          <p:cNvPr id="13" name="Rectangular Callout 6"/>
          <p:cNvSpPr/>
          <p:nvPr/>
        </p:nvSpPr>
        <p:spPr>
          <a:xfrm>
            <a:off x="2023911" y="4499892"/>
            <a:ext cx="1482810" cy="383059"/>
          </a:xfrm>
          <a:prstGeom prst="wedgeRectCallout">
            <a:avLst>
              <a:gd name="adj1" fmla="val -30183"/>
              <a:gd name="adj2" fmla="val -90000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ln>
                  <a:noFill/>
                </a:ln>
              </a:rPr>
              <a:t>depreciated</a:t>
            </a:r>
          </a:p>
        </p:txBody>
      </p:sp>
      <p:sp>
        <p:nvSpPr>
          <p:cNvPr id="3" name="Rectangle 2"/>
          <p:cNvSpPr/>
          <p:nvPr/>
        </p:nvSpPr>
        <p:spPr>
          <a:xfrm>
            <a:off x="7132320" y="6088828"/>
            <a:ext cx="1893346" cy="640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6" name="Rectangular Callout 6">
            <a:extLst>
              <a:ext uri="{FF2B5EF4-FFF2-40B4-BE49-F238E27FC236}">
                <a16:creationId xmlns:a16="http://schemas.microsoft.com/office/drawing/2014/main" id="{FD712308-A9AC-4369-AC42-14727B82FA77}"/>
              </a:ext>
            </a:extLst>
          </p:cNvPr>
          <p:cNvSpPr/>
          <p:nvPr/>
        </p:nvSpPr>
        <p:spPr>
          <a:xfrm>
            <a:off x="6378684" y="4952409"/>
            <a:ext cx="2231915" cy="383059"/>
          </a:xfrm>
          <a:prstGeom prst="wedgeRectCallout">
            <a:avLst>
              <a:gd name="adj1" fmla="val -30251"/>
              <a:gd name="adj2" fmla="val -103839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solidFill>
                  <a:srgbClr val="FF0000"/>
                </a:solidFill>
              </a:rPr>
              <a:t>append \n at end</a:t>
            </a:r>
            <a:endParaRPr lang="en-CA" sz="1600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BBD651-5188-4725-BC04-7B6B5C632749}"/>
              </a:ext>
            </a:extLst>
          </p:cNvPr>
          <p:cNvSpPr/>
          <p:nvPr/>
        </p:nvSpPr>
        <p:spPr>
          <a:xfrm>
            <a:off x="314739" y="1213016"/>
            <a:ext cx="4350026" cy="15079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noFill/>
              </a:ln>
            </a:endParaRPr>
          </a:p>
        </p:txBody>
      </p:sp>
      <p:graphicFrame>
        <p:nvGraphicFramePr>
          <p:cNvPr id="15" name="Group 43">
            <a:extLst>
              <a:ext uri="{FF2B5EF4-FFF2-40B4-BE49-F238E27FC236}">
                <a16:creationId xmlns:a16="http://schemas.microsoft.com/office/drawing/2014/main" id="{EBF6A29E-6EAD-4633-A842-01379AB6A2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248116"/>
              </p:ext>
            </p:extLst>
          </p:nvPr>
        </p:nvGraphicFramePr>
        <p:xfrm>
          <a:off x="5410200" y="1933693"/>
          <a:ext cx="3505200" cy="457200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  <a:endParaRPr lang="en-CA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Rectangular Callout 6">
            <a:extLst>
              <a:ext uri="{FF2B5EF4-FFF2-40B4-BE49-F238E27FC236}">
                <a16:creationId xmlns:a16="http://schemas.microsoft.com/office/drawing/2014/main" id="{40F3F497-1D3B-4095-929F-EFD88DB9597C}"/>
              </a:ext>
            </a:extLst>
          </p:cNvPr>
          <p:cNvSpPr/>
          <p:nvPr/>
        </p:nvSpPr>
        <p:spPr>
          <a:xfrm>
            <a:off x="6651803" y="3601873"/>
            <a:ext cx="715387" cy="383059"/>
          </a:xfrm>
          <a:prstGeom prst="wedgeRectCallout">
            <a:avLst>
              <a:gd name="adj1" fmla="val -83414"/>
              <a:gd name="adj2" fmla="val 77389"/>
            </a:avLst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ln>
                  <a:noFill/>
                </a:ln>
                <a:solidFill>
                  <a:schemeClr val="tx1"/>
                </a:solidFill>
              </a:rPr>
              <a:t>No &amp;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519F50-CF3E-4BCD-AB9D-B44E5CD14577}"/>
              </a:ext>
            </a:extLst>
          </p:cNvPr>
          <p:cNvSpPr/>
          <p:nvPr/>
        </p:nvSpPr>
        <p:spPr>
          <a:xfrm>
            <a:off x="228599" y="1507622"/>
            <a:ext cx="4572000" cy="11710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+mn-lt"/>
              </a:rPr>
              <a:t>To read a word into a row</a:t>
            </a:r>
          </a:p>
          <a:p>
            <a:pPr lvl="1"/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scanf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("%s", messages[1]);   </a:t>
            </a:r>
            <a:r>
              <a:rPr lang="en-CA" sz="2000" b="1" dirty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</a:rPr>
              <a:t>           </a:t>
            </a:r>
          </a:p>
          <a:p>
            <a:pPr lvl="1"/>
            <a:r>
              <a:rPr lang="en-CA" sz="2000" b="1" dirty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CA" sz="1600" dirty="0">
                <a:solidFill>
                  <a:srgbClr val="008000"/>
                </a:solidFill>
              </a:rPr>
              <a:t>// read into row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551C61-A471-4F51-9BFF-9F9713CFCF69}"/>
              </a:ext>
            </a:extLst>
          </p:cNvPr>
          <p:cNvSpPr txBox="1"/>
          <p:nvPr/>
        </p:nvSpPr>
        <p:spPr>
          <a:xfrm>
            <a:off x="6511636" y="4401533"/>
            <a:ext cx="419792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8000"/>
                </a:solidFill>
              </a:rPr>
              <a:t>read into the first row 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0A13B-73BD-45E9-B43E-48C4FAFCF9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168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7348C97-3849-424E-8C57-D234552D6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213" y="29633"/>
            <a:ext cx="3594596" cy="1179729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2539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urier 10 Pitch"/>
              </a:rPr>
              <a:t>={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10 Pitch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urier 10 Pitch"/>
              </a:rPr>
              <a:t>{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10 Pitch"/>
              </a:rPr>
              <a:t>'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ourier 10 Pitch"/>
              </a:rPr>
              <a:t>J','a','v','a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10 Pitch"/>
              </a:rPr>
              <a:t>','\0’},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10 Pitch"/>
              </a:rPr>
              <a:t>   {'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ourier 10 Pitch"/>
              </a:rPr>
              <a:t>P','y','t','h','o','n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10 Pitch"/>
              </a:rPr>
              <a:t>','\0’},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10 Pitch"/>
              </a:rPr>
              <a:t>   {'C','+','+','\0’},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10 Pitch"/>
              </a:rPr>
              <a:t>   {'H','T','M','L','\0’},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10 Pitch"/>
              </a:rPr>
              <a:t>   {'S','Q','L','\0'}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10 Pitch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urier 10 Pitch"/>
              </a:rPr>
              <a:t>};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5B277-B385-44C0-8A01-B5D1D28B0A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161" y="980064"/>
            <a:ext cx="8927611" cy="5558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char lang[5][10]={"Java", "Python", "C++", "HTML","SQL"};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int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=0;i&lt;5;i++)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("%s\n", lang[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]);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=0;i&lt;5;i++){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fputs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(lang[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],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stdout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("\n");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E1CBC-A102-44DD-A3D5-081C90DF9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213" y="3109229"/>
            <a:ext cx="3578036" cy="20733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8058F5-5703-4864-AE79-D6DDF18B3B2F}"/>
              </a:ext>
            </a:extLst>
          </p:cNvPr>
          <p:cNvSpPr txBox="1"/>
          <p:nvPr/>
        </p:nvSpPr>
        <p:spPr>
          <a:xfrm>
            <a:off x="-137787" y="1669289"/>
            <a:ext cx="9076811" cy="1854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&lt;5;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457200" marR="0" lvl="1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for(j=0; j&lt;10;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j++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57200" marR="0" lvl="1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("%c", lang[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][j]);  </a:t>
            </a: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CA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putchar</a:t>
            </a: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(lang[</a:t>
            </a:r>
            <a:r>
              <a:rPr lang="en-CA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][j]);</a:t>
            </a:r>
          </a:p>
          <a:p>
            <a:pPr marL="457200" marR="0" lvl="1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("\n");</a:t>
            </a:r>
          </a:p>
          <a:p>
            <a:pPr marL="457200" marR="0" lvl="1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581E4DD6-29E4-4523-9E03-35A441CC6D81}"/>
              </a:ext>
            </a:extLst>
          </p:cNvPr>
          <p:cNvSpPr/>
          <p:nvPr/>
        </p:nvSpPr>
        <p:spPr>
          <a:xfrm>
            <a:off x="2354893" y="3407079"/>
            <a:ext cx="225469" cy="350729"/>
          </a:xfrm>
          <a:prstGeom prst="downArrow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371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0A13B-73BD-45E9-B43E-48C4FAFCF9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169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7348C97-3849-424E-8C57-D234552D6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213" y="29633"/>
            <a:ext cx="3594596" cy="1179729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2539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urier 10 Pitch"/>
              </a:rPr>
              <a:t>={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10 Pitch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urier 10 Pitch"/>
              </a:rPr>
              <a:t>{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10 Pitch"/>
              </a:rPr>
              <a:t>'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ourier 10 Pitch"/>
              </a:rPr>
              <a:t>J','a','v','a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10 Pitch"/>
              </a:rPr>
              <a:t>','\0’},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10 Pitch"/>
              </a:rPr>
              <a:t>   {'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ourier 10 Pitch"/>
              </a:rPr>
              <a:t>P','y','t','h','o','n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10 Pitch"/>
              </a:rPr>
              <a:t>','\0’},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10 Pitch"/>
              </a:rPr>
              <a:t>   {'C','+','+','\0’},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10 Pitch"/>
              </a:rPr>
              <a:t>   {'H','T','M','L','\0’},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10 Pitch"/>
              </a:rPr>
              <a:t>   {'S','Q','L','\0'}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10 Pitch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urier 10 Pitch"/>
              </a:rPr>
              <a:t>};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5B277-B385-44C0-8A01-B5D1D28B0A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162" y="980064"/>
            <a:ext cx="8686800" cy="52693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char lang[5][10]={"Java", "Python", "C++", "HTML","SQL"};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for(int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=0;i&lt;5;i++)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("%s %d", lang[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(lang[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]));;</a:t>
            </a:r>
          </a:p>
          <a:p>
            <a:pPr marL="0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lang[0] = "Kotlin"; 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invalid cannot directly assign a </a:t>
            </a:r>
          </a:p>
          <a:p>
            <a:pPr marL="0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we can do char level, </a:t>
            </a:r>
          </a:p>
          <a:p>
            <a:pPr marL="0" indent="0">
              <a:buNone/>
            </a:pPr>
            <a:r>
              <a:rPr lang="en-US" sz="2100" b="1" dirty="0">
                <a:latin typeface="Courier New" pitchFamily="49" charset="0"/>
                <a:cs typeface="Courier New" pitchFamily="49" charset="0"/>
              </a:rPr>
              <a:t>lang[0][0]='K'; lang[0][1]='o' ……</a:t>
            </a:r>
          </a:p>
          <a:p>
            <a:pPr marL="0" indent="0">
              <a:buNone/>
            </a:pPr>
            <a:endParaRPr lang="en-US" sz="20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or, use lib function copy the String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strcpy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(lang[0], "Kotlin"); 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valid</a:t>
            </a:r>
            <a:endParaRPr lang="en-CA" sz="20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("Enter 5 rows");</a:t>
            </a: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&lt;5;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 marL="0" indent="0"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scanf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("%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s",lang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]); </a:t>
            </a:r>
            <a:r>
              <a:rPr lang="en-CA" sz="21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or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fgets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(lang[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], 10, stdin); </a:t>
            </a:r>
          </a:p>
          <a:p>
            <a:pPr marL="0" indent="0"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for(int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=0;i&lt;5;i++)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fputs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(lang[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],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stdout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E1CBC-A102-44DD-A3D5-081C90DF9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348" y="2871542"/>
            <a:ext cx="2967461" cy="1719555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129000F-1067-4BB6-978E-7D32CD3D99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88" y="2123064"/>
            <a:ext cx="415061" cy="455684"/>
          </a:xfrm>
          <a:prstGeom prst="rect">
            <a:avLst/>
          </a:prstGeom>
        </p:spPr>
      </p:pic>
      <p:sp>
        <p:nvSpPr>
          <p:cNvPr id="10" name="Rectangular Callout 13">
            <a:extLst>
              <a:ext uri="{FF2B5EF4-FFF2-40B4-BE49-F238E27FC236}">
                <a16:creationId xmlns:a16="http://schemas.microsoft.com/office/drawing/2014/main" id="{28A11079-E4CB-4983-84FB-26E8BEF9AF41}"/>
              </a:ext>
            </a:extLst>
          </p:cNvPr>
          <p:cNvSpPr/>
          <p:nvPr/>
        </p:nvSpPr>
        <p:spPr>
          <a:xfrm>
            <a:off x="322162" y="6214652"/>
            <a:ext cx="8927611" cy="645860"/>
          </a:xfrm>
          <a:prstGeom prst="wedgeRectCallout">
            <a:avLst>
              <a:gd name="adj1" fmla="val -13446"/>
              <a:gd name="adj2" fmla="val -44718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dirty="0"/>
              <a:t>? </a:t>
            </a:r>
            <a:r>
              <a:rPr lang="en-CA" sz="2000" dirty="0">
                <a:ln>
                  <a:noFill/>
                </a:ln>
              </a:rPr>
              <a:t>How </a:t>
            </a:r>
            <a:r>
              <a:rPr lang="en-CA" sz="2000" dirty="0" err="1">
                <a:ln>
                  <a:noFill/>
                </a:ln>
              </a:rPr>
              <a:t>scanf</a:t>
            </a:r>
            <a:r>
              <a:rPr lang="en-CA" sz="2000" dirty="0">
                <a:ln>
                  <a:noFill/>
                </a:ln>
              </a:rPr>
              <a:t>(), </a:t>
            </a:r>
            <a:r>
              <a:rPr lang="en-CA" sz="2000" dirty="0" err="1"/>
              <a:t>strcpy</a:t>
            </a:r>
            <a:r>
              <a:rPr lang="en-CA" sz="2000" dirty="0"/>
              <a:t> (), </a:t>
            </a:r>
            <a:r>
              <a:rPr lang="en-CA" sz="2000" dirty="0" err="1"/>
              <a:t>sscanf</a:t>
            </a:r>
            <a:r>
              <a:rPr lang="en-CA" sz="2000" dirty="0"/>
              <a:t>(),  </a:t>
            </a:r>
            <a:r>
              <a:rPr lang="en-CA" sz="2000" dirty="0" err="1"/>
              <a:t>fgets</a:t>
            </a:r>
            <a:r>
              <a:rPr lang="en-CA" sz="2000" dirty="0">
                <a:ln>
                  <a:noFill/>
                </a:ln>
              </a:rPr>
              <a:t>(), change argument if pass-by-value?</a:t>
            </a:r>
          </a:p>
          <a:p>
            <a:pPr algn="ctr"/>
            <a:r>
              <a:rPr lang="en-CA" sz="2000" dirty="0"/>
              <a:t>? How could Mr. Main’s paper get color changed?</a:t>
            </a:r>
            <a:endParaRPr lang="en-CA" sz="2000" dirty="0">
              <a:ln>
                <a:noFill/>
              </a:ln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B04B18-54E8-4826-A72B-87CC5D965723}"/>
              </a:ext>
            </a:extLst>
          </p:cNvPr>
          <p:cNvSpPr/>
          <p:nvPr/>
        </p:nvSpPr>
        <p:spPr>
          <a:xfrm>
            <a:off x="3265688" y="2122405"/>
            <a:ext cx="5301205" cy="448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058F5-5703-4864-AE79-D6DDF18B3B2F}"/>
              </a:ext>
            </a:extLst>
          </p:cNvPr>
          <p:cNvSpPr txBox="1"/>
          <p:nvPr/>
        </p:nvSpPr>
        <p:spPr>
          <a:xfrm>
            <a:off x="604018" y="29633"/>
            <a:ext cx="4878195" cy="927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for(</a:t>
            </a:r>
            <a:r>
              <a:rPr kumimoji="0" lang="en-CA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=0; </a:t>
            </a:r>
            <a:r>
              <a:rPr kumimoji="0" lang="en-CA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&lt;5; </a:t>
            </a:r>
            <a:r>
              <a:rPr kumimoji="0" lang="en-CA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++)</a:t>
            </a:r>
          </a:p>
          <a:p>
            <a:pPr marL="457200" marR="0" lvl="1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for(j=0; j&lt;10; </a:t>
            </a:r>
            <a:r>
              <a:rPr kumimoji="0" lang="en-CA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j++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</a:t>
            </a:r>
          </a:p>
          <a:p>
            <a:pPr marL="457200" marR="0" lvl="1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</a:t>
            </a:r>
            <a:r>
              <a:rPr kumimoji="0" lang="en-CA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printf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("%c ", lang[</a:t>
            </a:r>
            <a:r>
              <a:rPr kumimoji="0" lang="en-CA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][j]);</a:t>
            </a:r>
          </a:p>
          <a:p>
            <a:pPr marL="457200" marR="0" lvl="1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</a:t>
            </a:r>
            <a:r>
              <a:rPr kumimoji="0" lang="en-CA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printf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("\n");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1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01638" y="234950"/>
            <a:ext cx="8229600" cy="1143000"/>
          </a:xfrm>
        </p:spPr>
        <p:txBody>
          <a:bodyPr/>
          <a:lstStyle/>
          <a:p>
            <a:pPr eaLnBrk="1" hangingPunct="1"/>
            <a:r>
              <a:rPr lang="en-CA" sz="3600" dirty="0"/>
              <a:t>Call (pass)-by-Value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B4FE31E-7959-423C-B06E-85F4243BAE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252025"/>
            <a:ext cx="8229600" cy="5605975"/>
          </a:xfrm>
        </p:spPr>
        <p:txBody>
          <a:bodyPr/>
          <a:lstStyle/>
          <a:p>
            <a:pPr eaLnBrk="1" hangingPunct="1"/>
            <a:r>
              <a:rPr lang="en-CA" dirty="0"/>
              <a:t>In C (and JAVA), all functions are </a:t>
            </a:r>
            <a:r>
              <a:rPr lang="en-CA" dirty="0">
                <a:solidFill>
                  <a:srgbClr val="FF0000"/>
                </a:solidFill>
                <a:highlight>
                  <a:srgbClr val="FFFF00"/>
                </a:highlight>
              </a:rPr>
              <a:t>call-by-value</a:t>
            </a:r>
          </a:p>
          <a:p>
            <a:pPr lvl="1" eaLnBrk="1" hangingPunct="1"/>
            <a:r>
              <a:rPr lang="en-CA" dirty="0">
                <a:highlight>
                  <a:srgbClr val="FFFF00"/>
                </a:highlight>
              </a:rPr>
              <a:t>Values</a:t>
            </a:r>
            <a:r>
              <a:rPr lang="en-CA" dirty="0"/>
              <a:t> of the arguments are passed to functions, but not the </a:t>
            </a:r>
            <a:r>
              <a:rPr lang="en-CA" u="sng" dirty="0"/>
              <a:t>arguments </a:t>
            </a:r>
            <a:r>
              <a:rPr lang="en-CA" u="sng" dirty="0">
                <a:highlight>
                  <a:srgbClr val="FFFF00"/>
                </a:highlight>
              </a:rPr>
              <a:t>themselves</a:t>
            </a:r>
            <a:r>
              <a:rPr lang="en-CA" u="sng" dirty="0"/>
              <a:t> (call-by-reference)   </a:t>
            </a:r>
          </a:p>
          <a:p>
            <a:pPr lvl="1" eaLnBrk="1" hangingPunct="1"/>
            <a:endParaRPr lang="en-C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8F6F62-75FC-4C2D-9772-E6167DA3F7E7}"/>
              </a:ext>
            </a:extLst>
          </p:cNvPr>
          <p:cNvSpPr/>
          <p:nvPr/>
        </p:nvSpPr>
        <p:spPr>
          <a:xfrm>
            <a:off x="7023652" y="5910470"/>
            <a:ext cx="2120348" cy="8192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E09F1C-ADB1-4A9F-A3AB-3413808594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54713" y="2840038"/>
          <a:ext cx="1731281" cy="3686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1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199"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CA" sz="1600" b="1" kern="12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CA" sz="16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CA" sz="1600" b="1" kern="12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CA" sz="16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=3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CA" sz="1600" b="1" kern="12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CA" sz="16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j = 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CA" sz="16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k = sum(</a:t>
                      </a:r>
                      <a:r>
                        <a:rPr lang="en-CA" sz="1600" b="1" kern="12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i,j</a:t>
                      </a:r>
                      <a:r>
                        <a:rPr lang="en-CA" sz="16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…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CA" dirty="0"/>
                        <a:t>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1774" name="TextBox 6"/>
          <p:cNvSpPr txBox="1">
            <a:spLocks noChangeArrowheads="1"/>
          </p:cNvSpPr>
          <p:nvPr/>
        </p:nvSpPr>
        <p:spPr bwMode="auto">
          <a:xfrm>
            <a:off x="7792815" y="3966764"/>
            <a:ext cx="1481137" cy="34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call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sum()</a:t>
            </a:r>
          </a:p>
        </p:txBody>
      </p:sp>
      <p:sp>
        <p:nvSpPr>
          <p:cNvPr id="31775" name="TextBox 7"/>
          <p:cNvSpPr txBox="1">
            <a:spLocks noChangeArrowheads="1"/>
          </p:cNvSpPr>
          <p:nvPr/>
        </p:nvSpPr>
        <p:spPr bwMode="auto">
          <a:xfrm>
            <a:off x="7783513" y="5091113"/>
            <a:ext cx="1577975" cy="59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running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sum()</a:t>
            </a:r>
          </a:p>
        </p:txBody>
      </p:sp>
      <p:sp>
        <p:nvSpPr>
          <p:cNvPr id="31776" name="TextBox 6"/>
          <p:cNvSpPr txBox="1">
            <a:spLocks noChangeArrowheads="1"/>
          </p:cNvSpPr>
          <p:nvPr/>
        </p:nvSpPr>
        <p:spPr bwMode="auto">
          <a:xfrm>
            <a:off x="4657725" y="3668713"/>
            <a:ext cx="129698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running </a:t>
            </a:r>
            <a:r>
              <a:rPr kumimoji="0" lang="en-C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7100" y="5041900"/>
            <a:ext cx="1346200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x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5410200"/>
            <a:ext cx="1346200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y </a:t>
            </a: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457200" y="6342323"/>
            <a:ext cx="457200" cy="38742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E09F1C-ADB1-4A9F-A3AB-3413808594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573" y="2935401"/>
            <a:ext cx="3866921" cy="38944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49604" y="3081240"/>
            <a:ext cx="4572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sum (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x,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y)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 = x + y;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return s; 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main(){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=3, j=4, k;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k = sum(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i,j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   </a:t>
            </a:r>
          </a:p>
        </p:txBody>
      </p:sp>
      <p:sp>
        <p:nvSpPr>
          <p:cNvPr id="18" name="Freeform 10"/>
          <p:cNvSpPr/>
          <p:nvPr/>
        </p:nvSpPr>
        <p:spPr>
          <a:xfrm>
            <a:off x="7469090" y="3399089"/>
            <a:ext cx="649458" cy="1837771"/>
          </a:xfrm>
          <a:custGeom>
            <a:avLst/>
            <a:gdLst>
              <a:gd name="connsiteX0" fmla="*/ 98473 w 649458"/>
              <a:gd name="connsiteY0" fmla="*/ 0 h 1983544"/>
              <a:gd name="connsiteX1" fmla="*/ 633046 w 649458"/>
              <a:gd name="connsiteY1" fmla="*/ 787790 h 1983544"/>
              <a:gd name="connsiteX2" fmla="*/ 0 w 649458"/>
              <a:gd name="connsiteY2" fmla="*/ 1983544 h 198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9458" h="1983544">
                <a:moveTo>
                  <a:pt x="98473" y="0"/>
                </a:moveTo>
                <a:cubicBezTo>
                  <a:pt x="373965" y="228599"/>
                  <a:pt x="649458" y="457199"/>
                  <a:pt x="633046" y="787790"/>
                </a:cubicBezTo>
                <a:cubicBezTo>
                  <a:pt x="616634" y="1118381"/>
                  <a:pt x="0" y="1983544"/>
                  <a:pt x="0" y="1983544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Freeform 11"/>
          <p:cNvSpPr/>
          <p:nvPr/>
        </p:nvSpPr>
        <p:spPr>
          <a:xfrm>
            <a:off x="7364063" y="3807160"/>
            <a:ext cx="558983" cy="1825824"/>
          </a:xfrm>
          <a:custGeom>
            <a:avLst/>
            <a:gdLst>
              <a:gd name="connsiteX0" fmla="*/ 0 w 440788"/>
              <a:gd name="connsiteY0" fmla="*/ 0 h 1969477"/>
              <a:gd name="connsiteX1" fmla="*/ 379828 w 440788"/>
              <a:gd name="connsiteY1" fmla="*/ 872197 h 1969477"/>
              <a:gd name="connsiteX2" fmla="*/ 365760 w 440788"/>
              <a:gd name="connsiteY2" fmla="*/ 1758462 h 1969477"/>
              <a:gd name="connsiteX3" fmla="*/ 70339 w 440788"/>
              <a:gd name="connsiteY3" fmla="*/ 1969477 h 196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788" h="1969477">
                <a:moveTo>
                  <a:pt x="0" y="0"/>
                </a:moveTo>
                <a:cubicBezTo>
                  <a:pt x="159434" y="289560"/>
                  <a:pt x="318868" y="579120"/>
                  <a:pt x="379828" y="872197"/>
                </a:cubicBezTo>
                <a:cubicBezTo>
                  <a:pt x="440788" y="1165274"/>
                  <a:pt x="417342" y="1575582"/>
                  <a:pt x="365760" y="1758462"/>
                </a:cubicBezTo>
                <a:cubicBezTo>
                  <a:pt x="314178" y="1941342"/>
                  <a:pt x="70339" y="1969477"/>
                  <a:pt x="70339" y="196947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89F699-8620-4C04-9C83-689CB8FC458F}"/>
              </a:ext>
            </a:extLst>
          </p:cNvPr>
          <p:cNvSpPr txBox="1"/>
          <p:nvPr/>
        </p:nvSpPr>
        <p:spPr>
          <a:xfrm>
            <a:off x="7860228" y="3466538"/>
            <a:ext cx="84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copy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F86255-4D92-4F2A-AE0A-5CD00EA514C0}"/>
              </a:ext>
            </a:extLst>
          </p:cNvPr>
          <p:cNvSpPr txBox="1"/>
          <p:nvPr/>
        </p:nvSpPr>
        <p:spPr>
          <a:xfrm>
            <a:off x="7822795" y="4617168"/>
            <a:ext cx="84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343882610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D1C01-8397-4360-BE0D-90B8AD97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CC725-9862-4C31-8418-60F48B2C80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0FC87-D244-4354-8D47-FD4A181DA0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96484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0899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Finished Ch1 – 4</a:t>
            </a:r>
          </a:p>
          <a:p>
            <a:endParaRPr lang="en-CA" dirty="0"/>
          </a:p>
          <a:p>
            <a:r>
              <a:rPr lang="en-CA" dirty="0"/>
              <a:t>Other C materials before pointer</a:t>
            </a:r>
          </a:p>
          <a:p>
            <a:pPr lvl="1"/>
            <a:r>
              <a:rPr lang="en-CA" sz="2400" dirty="0"/>
              <a:t>Common library functions [Appendix of K+R]</a:t>
            </a:r>
          </a:p>
          <a:p>
            <a:pPr lvl="1"/>
            <a:r>
              <a:rPr lang="en-CA" sz="2400" dirty="0"/>
              <a:t>2D array,  table of strings</a:t>
            </a:r>
          </a:p>
          <a:p>
            <a:pPr lvl="1"/>
            <a:r>
              <a:rPr lang="en-CA" sz="2400" dirty="0">
                <a:solidFill>
                  <a:srgbClr val="114FFB"/>
                </a:solidFill>
              </a:rPr>
              <a:t>Recursions</a:t>
            </a:r>
          </a:p>
          <a:p>
            <a:pPr lvl="1"/>
            <a:r>
              <a:rPr lang="en-CA" sz="2400" dirty="0">
                <a:solidFill>
                  <a:schemeClr val="bg1">
                    <a:lumMod val="65000"/>
                  </a:schemeClr>
                </a:solidFill>
              </a:rPr>
              <a:t>pre-processor</a:t>
            </a:r>
          </a:p>
          <a:p>
            <a:pPr lvl="1"/>
            <a:endParaRPr lang="en-CA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CA" sz="2600" dirty="0">
                <a:solidFill>
                  <a:srgbClr val="000000"/>
                </a:solidFill>
              </a:rPr>
              <a:t>Ch5: Pointers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65F3625-E9C8-4484-94D3-1BDE2E40A311}" type="slidenum">
              <a:rPr lang="en-US" smtClean="0"/>
              <a:pPr>
                <a:defRPr/>
              </a:pPr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09088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0E56-CEB2-450B-8E6F-AD9A40C1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7928E-2954-483D-A9E7-44C1074A0E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7AFC6-5DAC-4411-8729-CC225E4072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FCB80D-E72C-49DE-92D2-3A5424C522FA}" type="slidenum">
              <a:rPr lang="en-US" smtClean="0"/>
              <a:pPr/>
              <a:t>172</a:t>
            </a:fld>
            <a:endParaRPr lang="en-US"/>
          </a:p>
        </p:txBody>
      </p:sp>
      <p:pic>
        <p:nvPicPr>
          <p:cNvPr id="3076" name="Picture 4" descr="Image result for recursion">
            <a:extLst>
              <a:ext uri="{FF2B5EF4-FFF2-40B4-BE49-F238E27FC236}">
                <a16:creationId xmlns:a16="http://schemas.microsoft.com/office/drawing/2014/main" id="{92B932C7-01C9-4B32-BE6C-447AD0327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995" y="477579"/>
            <a:ext cx="4117901" cy="329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recursion">
            <a:extLst>
              <a:ext uri="{FF2B5EF4-FFF2-40B4-BE49-F238E27FC236}">
                <a16:creationId xmlns:a16="http://schemas.microsoft.com/office/drawing/2014/main" id="{154DDEB3-6210-4E22-A0A3-276976688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32" y="3166088"/>
            <a:ext cx="4117901" cy="374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62AD1A-0BC0-4D04-B9C3-E25BA0581157}"/>
              </a:ext>
            </a:extLst>
          </p:cNvPr>
          <p:cNvSpPr txBox="1"/>
          <p:nvPr/>
        </p:nvSpPr>
        <p:spPr>
          <a:xfrm>
            <a:off x="531628" y="5039833"/>
            <a:ext cx="372804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Think recursively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116272750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0E56-CEB2-450B-8E6F-AD9A40C1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7928E-2954-483D-A9E7-44C1074A0E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7AFC6-5DAC-4411-8729-CC225E4072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FCB80D-E72C-49DE-92D2-3A5424C522FA}" type="slidenum">
              <a:rPr lang="en-US" smtClean="0"/>
              <a:pPr/>
              <a:t>173</a:t>
            </a:fld>
            <a:endParaRPr lang="en-US"/>
          </a:p>
        </p:txBody>
      </p:sp>
      <p:pic>
        <p:nvPicPr>
          <p:cNvPr id="3076" name="Picture 4" descr="Image result for recursion">
            <a:extLst>
              <a:ext uri="{FF2B5EF4-FFF2-40B4-BE49-F238E27FC236}">
                <a16:creationId xmlns:a16="http://schemas.microsoft.com/office/drawing/2014/main" id="{92B932C7-01C9-4B32-BE6C-447AD0327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210" y="134679"/>
            <a:ext cx="2060836" cy="164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62AD1A-0BC0-4D04-B9C3-E25BA0581157}"/>
              </a:ext>
            </a:extLst>
          </p:cNvPr>
          <p:cNvSpPr txBox="1"/>
          <p:nvPr/>
        </p:nvSpPr>
        <p:spPr>
          <a:xfrm>
            <a:off x="3842627" y="464128"/>
            <a:ext cx="227725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Think recursively</a:t>
            </a:r>
            <a:endParaRPr lang="en-CA" sz="2800" dirty="0"/>
          </a:p>
        </p:txBody>
      </p:sp>
      <p:pic>
        <p:nvPicPr>
          <p:cNvPr id="7170" name="Picture 2" descr="Image result for row of students">
            <a:extLst>
              <a:ext uri="{FF2B5EF4-FFF2-40B4-BE49-F238E27FC236}">
                <a16:creationId xmlns:a16="http://schemas.microsoft.com/office/drawing/2014/main" id="{6FD2DB84-D8F6-49DA-95D6-4654BBD9E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8" y="2098034"/>
            <a:ext cx="4516915" cy="332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C32C3B6-D510-4C24-9C5A-22F623E2B4AB}"/>
              </a:ext>
            </a:extLst>
          </p:cNvPr>
          <p:cNvSpPr/>
          <p:nvPr/>
        </p:nvSpPr>
        <p:spPr>
          <a:xfrm>
            <a:off x="5614162" y="2186934"/>
            <a:ext cx="2769674" cy="1029991"/>
          </a:xfrm>
          <a:prstGeom prst="wedgeRoundRectCallout">
            <a:avLst>
              <a:gd name="adj1" fmla="val -57034"/>
              <a:gd name="adj2" fmla="val -2702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600" dirty="0">
                <a:solidFill>
                  <a:prstClr val="white"/>
                </a:solidFill>
                <a:latin typeface="Calibri" panose="020F0502020204030204"/>
              </a:rPr>
              <a:t>“how many people are there, from you to the end of line?”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FC8E9E5-AE0A-45B6-8490-7227C35654EF}"/>
              </a:ext>
            </a:extLst>
          </p:cNvPr>
          <p:cNvSpPr/>
          <p:nvPr/>
        </p:nvSpPr>
        <p:spPr>
          <a:xfrm>
            <a:off x="5614162" y="3803659"/>
            <a:ext cx="2769674" cy="1029991"/>
          </a:xfrm>
          <a:prstGeom prst="wedgeRoundRectCallout">
            <a:avLst>
              <a:gd name="adj1" fmla="val -57034"/>
              <a:gd name="adj2" fmla="val -27021"/>
              <a:gd name="adj3" fmla="val 16667"/>
            </a:avLst>
          </a:prstGeom>
          <a:solidFill>
            <a:srgbClr val="CBB7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600" dirty="0">
                <a:solidFill>
                  <a:prstClr val="black"/>
                </a:solidFill>
                <a:latin typeface="Calibri" panose="020F0502020204030204"/>
              </a:rPr>
              <a:t>“ 1  +  the answer of the guy behind me“</a:t>
            </a:r>
            <a:br>
              <a:rPr lang="en-CA" sz="1600" dirty="0">
                <a:solidFill>
                  <a:prstClr val="black"/>
                </a:solidFill>
                <a:latin typeface="Calibri" panose="020F0502020204030204"/>
              </a:rPr>
            </a:br>
            <a:endParaRPr lang="en-CA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F65D73-E8C1-422B-837B-7CF257C0AD59}"/>
              </a:ext>
            </a:extLst>
          </p:cNvPr>
          <p:cNvSpPr/>
          <p:nvPr/>
        </p:nvSpPr>
        <p:spPr>
          <a:xfrm>
            <a:off x="429658" y="5067759"/>
            <a:ext cx="4715219" cy="473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1867612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01638" y="227013"/>
            <a:ext cx="8229600" cy="1143000"/>
          </a:xfrm>
        </p:spPr>
        <p:txBody>
          <a:bodyPr/>
          <a:lstStyle/>
          <a:p>
            <a:pPr eaLnBrk="1" hangingPunct="1"/>
            <a:r>
              <a:rPr lang="en-CA"/>
              <a:t>Recursion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389466" y="1857016"/>
            <a:ext cx="8641991" cy="521158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int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(string s) </a:t>
            </a:r>
            <a:r>
              <a:rPr lang="en-CA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// Java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{  if (s contains no letter)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     return 0;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   return 1 +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(substring on the right);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buFont typeface="Wingdings 2" pitchFamily="18" charset="2"/>
              <a:buNone/>
            </a:pPr>
            <a:endParaRPr lang="en-CA" sz="2200" dirty="0"/>
          </a:p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CA" sz="2200" dirty="0"/>
              <a:t>(“ABCD”)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z="2200" dirty="0"/>
              <a:t>= 1 +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CA" sz="2200" dirty="0"/>
              <a:t>(“BCD”)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z="2200" dirty="0"/>
              <a:t>= 1 +   ( 1 +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CA" sz="2200" dirty="0"/>
              <a:t>(“CD”))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z="2200" dirty="0"/>
              <a:t>= 1 +   ( 1 +    ( 1 +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CA" sz="2200" dirty="0"/>
              <a:t>(“D”)))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z="2200" dirty="0"/>
              <a:t>= 1 +  ( 1 +    ( 1 +   (1+ (1+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CA" sz="2200" dirty="0"/>
              <a:t>(“”) ))) </a:t>
            </a:r>
          </a:p>
          <a:p>
            <a:pPr>
              <a:buNone/>
            </a:pPr>
            <a:r>
              <a:rPr lang="en-CA" sz="2200" dirty="0"/>
              <a:t>= 1 +  ( 1 +    ( 1 +   (1+ (1+0) ))) = 4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A0A69-5407-415F-AD67-B5822C230D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4267" y="0"/>
            <a:ext cx="4639733" cy="185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CA6672E-35D4-4A85-AFC9-400CFBF71525}"/>
              </a:ext>
            </a:extLst>
          </p:cNvPr>
          <p:cNvCxnSpPr>
            <a:cxnSpLocks/>
          </p:cNvCxnSpPr>
          <p:nvPr/>
        </p:nvCxnSpPr>
        <p:spPr>
          <a:xfrm>
            <a:off x="225287" y="4041913"/>
            <a:ext cx="80705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589">
            <a:extLst>
              <a:ext uri="{FF2B5EF4-FFF2-40B4-BE49-F238E27FC236}">
                <a16:creationId xmlns:a16="http://schemas.microsoft.com/office/drawing/2014/main" id="{1DFF0293-D602-4248-B186-ABCDFBA54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4267" y="1370013"/>
            <a:ext cx="3443571" cy="62143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“To get into my house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must get the key from 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smaller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house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105850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01638" y="227013"/>
            <a:ext cx="8229600" cy="1143000"/>
          </a:xfrm>
        </p:spPr>
        <p:txBody>
          <a:bodyPr/>
          <a:lstStyle/>
          <a:p>
            <a:pPr eaLnBrk="1" hangingPunct="1"/>
            <a:r>
              <a:rPr lang="en-CA"/>
              <a:t>Recursion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389467" y="1857016"/>
            <a:ext cx="8229600" cy="521158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CA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(String s) 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Java</a:t>
            </a:r>
          </a:p>
          <a:p>
            <a:pPr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{  if (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s.equals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("") 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contains no letter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     return 0;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   return 1 +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s.substring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(1)); </a:t>
            </a:r>
          </a:p>
          <a:p>
            <a:pPr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}</a:t>
            </a:r>
            <a:endParaRPr lang="en-CA" dirty="0"/>
          </a:p>
          <a:p>
            <a:pPr eaLnBrk="1" hangingPunct="1">
              <a:buFont typeface="Wingdings 2" pitchFamily="18" charset="2"/>
              <a:buNone/>
            </a:pPr>
            <a:endParaRPr lang="en-CA" sz="2200" dirty="0"/>
          </a:p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CA" sz="2200" dirty="0"/>
              <a:t>(“ABCD”)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z="2200" dirty="0"/>
              <a:t>= 1 +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CA" sz="2200" dirty="0"/>
              <a:t>(“BCD”)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z="2200" dirty="0"/>
              <a:t>= 1 +   ( 1 +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CA" sz="2200" dirty="0"/>
              <a:t>(“CD”))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z="2200" dirty="0"/>
              <a:t>= 1 +   ( 1 +    ( 1 +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CA" sz="2200" dirty="0"/>
              <a:t>(“D”)))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z="2200" dirty="0"/>
              <a:t>= 1 +  ( 1 +    ( 1 +   (1+ (1+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CA" sz="2200" dirty="0"/>
              <a:t>(“”) ))) </a:t>
            </a:r>
          </a:p>
          <a:p>
            <a:pPr>
              <a:buNone/>
            </a:pPr>
            <a:r>
              <a:rPr lang="en-CA" sz="2200" dirty="0"/>
              <a:t>= 1 +  ( 1 +    ( 1 +   (1+ (1+0) ))) = 4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A0A69-5407-415F-AD67-B5822C230D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2484" y="0"/>
            <a:ext cx="3891516" cy="155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A78D37-7217-4ABE-9636-AC9CAEFB9902}"/>
              </a:ext>
            </a:extLst>
          </p:cNvPr>
          <p:cNvSpPr txBox="1"/>
          <p:nvPr/>
        </p:nvSpPr>
        <p:spPr>
          <a:xfrm>
            <a:off x="6668085" y="4979963"/>
            <a:ext cx="162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 version?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3A5A32-7F92-4E83-9559-661AE48B46E1}"/>
              </a:ext>
            </a:extLst>
          </p:cNvPr>
          <p:cNvCxnSpPr>
            <a:cxnSpLocks/>
          </p:cNvCxnSpPr>
          <p:nvPr/>
        </p:nvCxnSpPr>
        <p:spPr>
          <a:xfrm>
            <a:off x="225287" y="4041913"/>
            <a:ext cx="80705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89">
            <a:extLst>
              <a:ext uri="{FF2B5EF4-FFF2-40B4-BE49-F238E27FC236}">
                <a16:creationId xmlns:a16="http://schemas.microsoft.com/office/drawing/2014/main" id="{EA79E156-7382-46D9-BE8F-4B1840FB0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5704" y="1246831"/>
            <a:ext cx="3033356" cy="5724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 get into my house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must get the key from a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smaller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house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C11D14-DB6E-4947-B51A-C09136A6F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463" y="4789647"/>
            <a:ext cx="689472" cy="7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85347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01638" y="227013"/>
            <a:ext cx="8229600" cy="1143000"/>
          </a:xfrm>
        </p:spPr>
        <p:txBody>
          <a:bodyPr/>
          <a:lstStyle/>
          <a:p>
            <a:pPr eaLnBrk="1" hangingPunct="1"/>
            <a:r>
              <a:rPr lang="en-CA"/>
              <a:t>Recursion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42913" y="1279525"/>
            <a:ext cx="8229600" cy="5410200"/>
          </a:xfrm>
        </p:spPr>
        <p:txBody>
          <a:bodyPr/>
          <a:lstStyle/>
          <a:p>
            <a:r>
              <a:rPr lang="en-CA" dirty="0"/>
              <a:t>C supports recursion</a:t>
            </a:r>
          </a:p>
          <a:p>
            <a:pPr eaLnBrk="1" hangingPunct="1"/>
            <a:r>
              <a:rPr lang="en-CA" dirty="0"/>
              <a:t>Think/define recursively        `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A0A69-5407-415F-AD67-B5822C230D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9101" y="0"/>
            <a:ext cx="5044899" cy="201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471055" y="2799207"/>
          <a:ext cx="6508750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44800" imgH="457200" progId="Equation.3">
                  <p:embed/>
                </p:oleObj>
              </mc:Choice>
              <mc:Fallback>
                <p:oleObj name="Equation" r:id="rId4" imgW="2844800" imgH="457200" progId="Equation.3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55" y="2799207"/>
                        <a:ext cx="6508750" cy="104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16089" y="3866967"/>
            <a:ext cx="8534400" cy="29266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actorial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(int 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if(n == 0)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/* base case  */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return 1;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else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return n *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actorial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(n – 1);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</a:p>
        </p:txBody>
      </p:sp>
      <p:sp>
        <p:nvSpPr>
          <p:cNvPr id="8" name="Text Box 589"/>
          <p:cNvSpPr txBox="1">
            <a:spLocks noChangeArrowheads="1"/>
          </p:cNvSpPr>
          <p:nvPr/>
        </p:nvSpPr>
        <p:spPr bwMode="auto">
          <a:xfrm>
            <a:off x="5700429" y="1664566"/>
            <a:ext cx="3443571" cy="62143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“To get into my house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must get the key from 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smaller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house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055" y="2743200"/>
            <a:ext cx="6608618" cy="119149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4136" y="4407389"/>
            <a:ext cx="3817599" cy="240704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925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01638" y="227013"/>
            <a:ext cx="8229600" cy="1143000"/>
          </a:xfrm>
        </p:spPr>
        <p:txBody>
          <a:bodyPr/>
          <a:lstStyle/>
          <a:p>
            <a:pPr eaLnBrk="1" hangingPunct="1"/>
            <a:r>
              <a:rPr lang="en-CA"/>
              <a:t>Recursion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42913" y="1279525"/>
            <a:ext cx="8229600" cy="5410200"/>
          </a:xfrm>
        </p:spPr>
        <p:txBody>
          <a:bodyPr/>
          <a:lstStyle/>
          <a:p>
            <a:r>
              <a:rPr lang="en-CA" dirty="0"/>
              <a:t>C supports recursion</a:t>
            </a:r>
          </a:p>
          <a:p>
            <a:pPr eaLnBrk="1" hangingPunct="1"/>
            <a:r>
              <a:rPr lang="en-CA" dirty="0"/>
              <a:t>Think/define recursively        `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A0A69-5407-415F-AD67-B5822C230D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9101" y="0"/>
            <a:ext cx="5044899" cy="201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471055" y="2846158"/>
          <a:ext cx="7758113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90840" imgH="457200" progId="Equation.3">
                  <p:embed/>
                </p:oleObj>
              </mc:Choice>
              <mc:Fallback>
                <p:oleObj name="Equation" r:id="rId4" imgW="3390840" imgH="457200" progId="Equation.3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55" y="2846158"/>
                        <a:ext cx="7758113" cy="104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16089" y="3866967"/>
            <a:ext cx="8534400" cy="29266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power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(int base, int n)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// assume n &gt;= 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if(num == 0)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/* base case  */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return 1;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else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return base *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power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(base, n–1);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</a:p>
        </p:txBody>
      </p:sp>
      <p:sp>
        <p:nvSpPr>
          <p:cNvPr id="8" name="Text Box 589"/>
          <p:cNvSpPr txBox="1">
            <a:spLocks noChangeArrowheads="1"/>
          </p:cNvSpPr>
          <p:nvPr/>
        </p:nvSpPr>
        <p:spPr bwMode="auto">
          <a:xfrm>
            <a:off x="5700429" y="1664566"/>
            <a:ext cx="3443571" cy="62143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“To get into my house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must get the key from 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smaller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house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054" y="2743200"/>
            <a:ext cx="8160183" cy="119149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098911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0899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Finished Ch1 – 4</a:t>
            </a:r>
          </a:p>
          <a:p>
            <a:endParaRPr lang="en-CA" dirty="0"/>
          </a:p>
          <a:p>
            <a:r>
              <a:rPr lang="en-CA" dirty="0"/>
              <a:t>Other C materials before pointer</a:t>
            </a:r>
          </a:p>
          <a:p>
            <a:pPr lvl="1"/>
            <a:r>
              <a:rPr lang="en-CA" sz="2400" dirty="0"/>
              <a:t>Common library functions [Appendix of K+R]</a:t>
            </a:r>
          </a:p>
          <a:p>
            <a:pPr lvl="1"/>
            <a:r>
              <a:rPr lang="en-CA" sz="2400" dirty="0"/>
              <a:t>2D array,  table of strings</a:t>
            </a:r>
          </a:p>
          <a:p>
            <a:pPr lvl="1"/>
            <a:r>
              <a:rPr lang="en-CA" sz="2400" dirty="0"/>
              <a:t>Recursions</a:t>
            </a:r>
          </a:p>
          <a:p>
            <a:pPr lvl="1"/>
            <a:r>
              <a:rPr lang="en-CA" sz="2400" dirty="0">
                <a:solidFill>
                  <a:schemeClr val="bg1">
                    <a:lumMod val="65000"/>
                  </a:schemeClr>
                </a:solidFill>
              </a:rPr>
              <a:t>pre-processor</a:t>
            </a:r>
          </a:p>
          <a:p>
            <a:pPr lvl="1"/>
            <a:endParaRPr lang="en-CA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CA" sz="2600" dirty="0">
                <a:solidFill>
                  <a:srgbClr val="114FFB"/>
                </a:solidFill>
              </a:rPr>
              <a:t>Ch5: Pointers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65F3625-E9C8-4484-94D3-1BDE2E40A311}" type="slidenum">
              <a:rPr lang="en-US" smtClean="0"/>
              <a:pPr>
                <a:defRPr/>
              </a:pPr>
              <a:t>178</a:t>
            </a:fld>
            <a:endParaRPr lang="en-US"/>
          </a:p>
        </p:txBody>
      </p:sp>
      <p:pic>
        <p:nvPicPr>
          <p:cNvPr id="5" name="Picture 2" descr="C:\Users\Ronnie\AppData\Local\Microsoft\Windows\Temporary Internet Files\Content.IE5\W8VPX5M5\MC900048534[1].wmf">
            <a:extLst>
              <a:ext uri="{FF2B5EF4-FFF2-40B4-BE49-F238E27FC236}">
                <a16:creationId xmlns:a16="http://schemas.microsoft.com/office/drawing/2014/main" id="{94932583-2C4D-43D5-8304-8A62926C9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1558" y="5192634"/>
            <a:ext cx="970442" cy="950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2931841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358775"/>
            <a:ext cx="8229600" cy="781050"/>
          </a:xfrm>
        </p:spPr>
        <p:txBody>
          <a:bodyPr>
            <a:normAutofit fontScale="90000"/>
          </a:bodyPr>
          <a:lstStyle/>
          <a:p>
            <a:r>
              <a:rPr lang="en-CA" sz="3600" dirty="0"/>
              <a:t> set on the fly, read whole line (with spaces)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252538"/>
            <a:ext cx="8915400" cy="5257800"/>
          </a:xfrm>
        </p:spPr>
        <p:txBody>
          <a:bodyPr/>
          <a:lstStyle/>
          <a:p>
            <a:pPr>
              <a:buNone/>
            </a:pPr>
            <a:r>
              <a:rPr lang="en-CA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char message[20];</a:t>
            </a:r>
            <a:endParaRPr lang="en-CA" sz="2200" dirty="0"/>
          </a:p>
          <a:p>
            <a:endParaRPr lang="en-CA" dirty="0"/>
          </a:p>
          <a:p>
            <a:r>
              <a:rPr lang="en-CA" dirty="0"/>
              <a:t>To get a line (potentially </a:t>
            </a:r>
            <a:r>
              <a:rPr lang="en-CA" dirty="0">
                <a:highlight>
                  <a:srgbClr val="FFFF00"/>
                </a:highlight>
              </a:rPr>
              <a:t>with spaces</a:t>
            </a:r>
            <a:r>
              <a:rPr lang="en-CA" dirty="0"/>
              <a:t>) at a time:    </a:t>
            </a:r>
          </a:p>
          <a:p>
            <a:pPr lvl="1"/>
            <a:r>
              <a:rPr lang="en-CA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scanf</a:t>
            </a:r>
            <a:r>
              <a:rPr lang="en-CA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("%[^\n]s", message);</a:t>
            </a:r>
          </a:p>
          <a:p>
            <a:pPr lvl="1"/>
            <a:r>
              <a:rPr lang="en-CA" sz="22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gets(message</a:t>
            </a:r>
            <a:r>
              <a:rPr lang="en-CA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fgets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(message, 10, </a:t>
            </a:r>
            <a:r>
              <a:rPr lang="en-CA" sz="2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stdin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To print a string</a:t>
            </a:r>
          </a:p>
          <a:p>
            <a:pPr lvl="1"/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("%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s",message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CA" sz="2200" b="1" dirty="0">
                <a:latin typeface="Courier New" pitchFamily="49" charset="0"/>
                <a:cs typeface="Courier New" pitchFamily="49" charset="0"/>
              </a:rPr>
              <a:t>puts(message)  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fputs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(message, 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726FA1A-BB87-476C-937C-C4382664EAA7}" type="slidenum">
              <a:rPr lang="en-US" smtClean="0"/>
              <a:pPr>
                <a:defRPr/>
              </a:pPr>
              <a:t>179</a:t>
            </a:fld>
            <a:endParaRPr lang="en-US" dirty="0"/>
          </a:p>
        </p:txBody>
      </p:sp>
      <p:sp>
        <p:nvSpPr>
          <p:cNvPr id="12" name="Explosion 1 11"/>
          <p:cNvSpPr/>
          <p:nvPr/>
        </p:nvSpPr>
        <p:spPr>
          <a:xfrm>
            <a:off x="6966284" y="5775027"/>
            <a:ext cx="2310063" cy="1237433"/>
          </a:xfrm>
          <a:prstGeom prst="irregularSeal1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600" dirty="0"/>
              <a:t>Be careful the </a:t>
            </a:r>
            <a:r>
              <a:rPr lang="en-CA" sz="1600" dirty="0">
                <a:solidFill>
                  <a:schemeClr val="bg1"/>
                </a:solidFill>
              </a:rPr>
              <a:t>'\n</a:t>
            </a:r>
            <a:r>
              <a:rPr lang="en-CA" sz="2000" dirty="0">
                <a:solidFill>
                  <a:schemeClr val="bg1"/>
                </a:solidFill>
              </a:rPr>
              <a:t>'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5535827" y="3744097"/>
            <a:ext cx="3608173" cy="926756"/>
          </a:xfrm>
          <a:prstGeom prst="wedgeRectCallout">
            <a:avLst>
              <a:gd name="adj1" fmla="val -47456"/>
              <a:gd name="adj2" fmla="val -8441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ln>
                  <a:noFill/>
                </a:ln>
                <a:solidFill>
                  <a:schemeClr val="tx1"/>
                </a:solidFill>
              </a:rPr>
              <a:t>Read in </a:t>
            </a:r>
            <a:r>
              <a:rPr lang="en-CA" sz="2000" dirty="0">
                <a:solidFill>
                  <a:schemeClr val="tx1"/>
                </a:solidFill>
              </a:rPr>
              <a:t>'\n' </a:t>
            </a:r>
            <a:r>
              <a:rPr lang="en-CA" sz="2000" dirty="0">
                <a:ln>
                  <a:noFill/>
                </a:ln>
                <a:solidFill>
                  <a:schemeClr val="tx1"/>
                </a:solidFill>
              </a:rPr>
              <a:t>at the end.</a:t>
            </a:r>
          </a:p>
          <a:p>
            <a:pPr algn="ctr"/>
            <a:r>
              <a:rPr lang="en-CA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CA" sz="2000" dirty="0">
                <a:solidFill>
                  <a:schemeClr val="tx1"/>
                </a:solidFill>
              </a:rPr>
              <a:t>'H' 'e' 'l' 'l' 'o' </a:t>
            </a:r>
            <a:r>
              <a:rPr lang="en-CA" sz="2000" dirty="0">
                <a:solidFill>
                  <a:srgbClr val="FF0000"/>
                </a:solidFill>
              </a:rPr>
              <a:t>'\n' </a:t>
            </a:r>
            <a:r>
              <a:rPr lang="en-CA" sz="2000" dirty="0">
                <a:solidFill>
                  <a:schemeClr val="tx1"/>
                </a:solidFill>
              </a:rPr>
              <a:t>'\0' ….</a:t>
            </a:r>
            <a:endParaRPr lang="en-CA" sz="20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1136821" y="3682314"/>
            <a:ext cx="1725649" cy="563905"/>
          </a:xfrm>
          <a:prstGeom prst="wedgeRectCallout">
            <a:avLst>
              <a:gd name="adj1" fmla="val -9999"/>
              <a:gd name="adj2" fmla="val -124596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ln>
                  <a:noFill/>
                </a:ln>
              </a:rPr>
              <a:t>Depreciated</a:t>
            </a:r>
          </a:p>
          <a:p>
            <a:pPr algn="ctr"/>
            <a:r>
              <a:rPr lang="en-CA" sz="1600" dirty="0"/>
              <a:t>Removed in C11</a:t>
            </a:r>
            <a:endParaRPr lang="en-CA" sz="1600" dirty="0">
              <a:ln>
                <a:noFill/>
              </a:ln>
            </a:endParaRPr>
          </a:p>
        </p:txBody>
      </p:sp>
      <p:sp>
        <p:nvSpPr>
          <p:cNvPr id="8" name="Rectangular Callout 6">
            <a:extLst>
              <a:ext uri="{FF2B5EF4-FFF2-40B4-BE49-F238E27FC236}">
                <a16:creationId xmlns:a16="http://schemas.microsoft.com/office/drawing/2014/main" id="{D4EC358E-2A3D-4919-B3A9-346FF0FCE69A}"/>
              </a:ext>
            </a:extLst>
          </p:cNvPr>
          <p:cNvSpPr/>
          <p:nvPr/>
        </p:nvSpPr>
        <p:spPr>
          <a:xfrm>
            <a:off x="6122735" y="2599466"/>
            <a:ext cx="715387" cy="383059"/>
          </a:xfrm>
          <a:prstGeom prst="wedgeRectCallout">
            <a:avLst>
              <a:gd name="adj1" fmla="val -83414"/>
              <a:gd name="adj2" fmla="val 77389"/>
            </a:avLst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ln>
                  <a:noFill/>
                </a:ln>
                <a:solidFill>
                  <a:schemeClr val="tx1"/>
                </a:solidFill>
              </a:rPr>
              <a:t>No &amp;</a:t>
            </a:r>
          </a:p>
        </p:txBody>
      </p:sp>
      <p:sp>
        <p:nvSpPr>
          <p:cNvPr id="10" name="Rectangular Callout 5">
            <a:extLst>
              <a:ext uri="{FF2B5EF4-FFF2-40B4-BE49-F238E27FC236}">
                <a16:creationId xmlns:a16="http://schemas.microsoft.com/office/drawing/2014/main" id="{874AFAEB-8F84-4770-9555-2D42C88E20F9}"/>
              </a:ext>
            </a:extLst>
          </p:cNvPr>
          <p:cNvSpPr/>
          <p:nvPr/>
        </p:nvSpPr>
        <p:spPr>
          <a:xfrm>
            <a:off x="1136821" y="6294095"/>
            <a:ext cx="3608173" cy="563905"/>
          </a:xfrm>
          <a:prstGeom prst="wedgeRectCallout">
            <a:avLst>
              <a:gd name="adj1" fmla="val -31081"/>
              <a:gd name="adj2" fmla="val -9982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ln>
                  <a:noFill/>
                </a:ln>
                <a:solidFill>
                  <a:schemeClr val="tx1"/>
                </a:solidFill>
              </a:rPr>
              <a:t>Print with </a:t>
            </a:r>
            <a:r>
              <a:rPr lang="en-CA" sz="2000" dirty="0">
                <a:solidFill>
                  <a:schemeClr val="tx1"/>
                </a:solidFill>
              </a:rPr>
              <a:t>'</a:t>
            </a:r>
            <a:r>
              <a:rPr lang="en-CA" sz="2000" dirty="0">
                <a:ln>
                  <a:noFill/>
                </a:ln>
                <a:solidFill>
                  <a:schemeClr val="tx1"/>
                </a:solidFill>
              </a:rPr>
              <a:t>\n</a:t>
            </a:r>
            <a:r>
              <a:rPr lang="en-CA" sz="2000" dirty="0">
                <a:solidFill>
                  <a:schemeClr val="tx1"/>
                </a:solidFill>
              </a:rPr>
              <a:t>'</a:t>
            </a:r>
            <a:r>
              <a:rPr lang="en-CA" sz="2000" dirty="0">
                <a:ln>
                  <a:noFill/>
                </a:ln>
                <a:solidFill>
                  <a:schemeClr val="tx1"/>
                </a:solidFill>
              </a:rPr>
              <a:t> at the end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ACCB54-7D76-4B6B-863A-67DFE6C877DF}"/>
              </a:ext>
            </a:extLst>
          </p:cNvPr>
          <p:cNvSpPr/>
          <p:nvPr/>
        </p:nvSpPr>
        <p:spPr>
          <a:xfrm>
            <a:off x="6029744" y="4246219"/>
            <a:ext cx="2743198" cy="28602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01638" y="234950"/>
            <a:ext cx="8229600" cy="1143000"/>
          </a:xfrm>
        </p:spPr>
        <p:txBody>
          <a:bodyPr/>
          <a:lstStyle/>
          <a:p>
            <a:pPr eaLnBrk="1" hangingPunct="1"/>
            <a:r>
              <a:rPr lang="en-CA" sz="3600" dirty="0"/>
              <a:t>Call (pass)-by-Value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E09F1C-ADB1-4A9F-A3AB-3413808594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3BB65F-D155-43FD-87ED-8668EB961BC6}"/>
              </a:ext>
            </a:extLst>
          </p:cNvPr>
          <p:cNvSpPr/>
          <p:nvPr/>
        </p:nvSpPr>
        <p:spPr>
          <a:xfrm>
            <a:off x="7023652" y="5910470"/>
            <a:ext cx="2120348" cy="8192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54713" y="2840038"/>
          <a:ext cx="1731281" cy="3686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1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199"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CA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CA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CA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j =</a:t>
                      </a:r>
                      <a:r>
                        <a:rPr lang="en-CA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4</a:t>
                      </a:r>
                      <a:endParaRPr lang="en-CA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 = sum(</a:t>
                      </a:r>
                      <a:r>
                        <a:rPr lang="en-CA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i,j</a:t>
                      </a:r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CA" dirty="0"/>
                        <a:t>…  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CA" dirty="0"/>
                        <a:t>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6E7AAB5-E53E-4351-9309-E1B6A61ABF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252025"/>
            <a:ext cx="8229600" cy="5605975"/>
          </a:xfrm>
        </p:spPr>
        <p:txBody>
          <a:bodyPr/>
          <a:lstStyle/>
          <a:p>
            <a:pPr eaLnBrk="1" hangingPunct="1"/>
            <a:r>
              <a:rPr lang="en-CA" dirty="0"/>
              <a:t>In C (and JAVA), all functions are </a:t>
            </a:r>
            <a:r>
              <a:rPr lang="en-CA" dirty="0">
                <a:solidFill>
                  <a:srgbClr val="FF0000"/>
                </a:solidFill>
                <a:highlight>
                  <a:srgbClr val="FFFF00"/>
                </a:highlight>
              </a:rPr>
              <a:t>call-by-value</a:t>
            </a:r>
          </a:p>
          <a:p>
            <a:pPr lvl="1" eaLnBrk="1" hangingPunct="1"/>
            <a:r>
              <a:rPr lang="en-CA" dirty="0">
                <a:highlight>
                  <a:srgbClr val="FFFF00"/>
                </a:highlight>
              </a:rPr>
              <a:t>Values</a:t>
            </a:r>
            <a:r>
              <a:rPr lang="en-CA" dirty="0"/>
              <a:t> of the arguments are passed to functions, but not the </a:t>
            </a:r>
            <a:r>
              <a:rPr lang="en-CA" u="sng" dirty="0"/>
              <a:t>arguments </a:t>
            </a:r>
            <a:r>
              <a:rPr lang="en-CA" u="sng" dirty="0">
                <a:highlight>
                  <a:srgbClr val="FFFF00"/>
                </a:highlight>
              </a:rPr>
              <a:t>themselves</a:t>
            </a:r>
            <a:r>
              <a:rPr lang="en-CA" u="sng" dirty="0"/>
              <a:t> (call-by-reference)   </a:t>
            </a:r>
          </a:p>
          <a:p>
            <a:pPr lvl="1" eaLnBrk="1" hangingPunct="1"/>
            <a:endParaRPr lang="en-CA" dirty="0"/>
          </a:p>
        </p:txBody>
      </p:sp>
      <p:sp>
        <p:nvSpPr>
          <p:cNvPr id="31776" name="TextBox 6"/>
          <p:cNvSpPr txBox="1">
            <a:spLocks noChangeArrowheads="1"/>
          </p:cNvSpPr>
          <p:nvPr/>
        </p:nvSpPr>
        <p:spPr bwMode="auto">
          <a:xfrm>
            <a:off x="4657725" y="3668713"/>
            <a:ext cx="129698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running </a:t>
            </a:r>
            <a:r>
              <a:rPr kumimoji="0" lang="en-C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7099" y="5041900"/>
            <a:ext cx="1580911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 x =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5410200"/>
            <a:ext cx="1568210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 y = j </a:t>
            </a: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457200" y="6342323"/>
            <a:ext cx="457200" cy="38742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E09F1C-ADB1-4A9F-A3AB-3413808594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573" y="2935401"/>
            <a:ext cx="3866921" cy="38944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49604" y="3081240"/>
            <a:ext cx="4572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sum (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x,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y)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 = x + y;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return s; 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main(){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=3, j=4, k;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k = sum(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i,j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   </a:t>
            </a:r>
          </a:p>
        </p:txBody>
      </p:sp>
      <p:sp>
        <p:nvSpPr>
          <p:cNvPr id="18" name="Freeform 10"/>
          <p:cNvSpPr/>
          <p:nvPr/>
        </p:nvSpPr>
        <p:spPr>
          <a:xfrm>
            <a:off x="7469090" y="3399089"/>
            <a:ext cx="649458" cy="1837771"/>
          </a:xfrm>
          <a:custGeom>
            <a:avLst/>
            <a:gdLst>
              <a:gd name="connsiteX0" fmla="*/ 98473 w 649458"/>
              <a:gd name="connsiteY0" fmla="*/ 0 h 1983544"/>
              <a:gd name="connsiteX1" fmla="*/ 633046 w 649458"/>
              <a:gd name="connsiteY1" fmla="*/ 787790 h 1983544"/>
              <a:gd name="connsiteX2" fmla="*/ 0 w 649458"/>
              <a:gd name="connsiteY2" fmla="*/ 1983544 h 198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9458" h="1983544">
                <a:moveTo>
                  <a:pt x="98473" y="0"/>
                </a:moveTo>
                <a:cubicBezTo>
                  <a:pt x="373965" y="228599"/>
                  <a:pt x="649458" y="457199"/>
                  <a:pt x="633046" y="787790"/>
                </a:cubicBezTo>
                <a:cubicBezTo>
                  <a:pt x="616634" y="1118381"/>
                  <a:pt x="0" y="1983544"/>
                  <a:pt x="0" y="1983544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Freeform 11"/>
          <p:cNvSpPr/>
          <p:nvPr/>
        </p:nvSpPr>
        <p:spPr>
          <a:xfrm>
            <a:off x="7364063" y="3807160"/>
            <a:ext cx="558983" cy="1825824"/>
          </a:xfrm>
          <a:custGeom>
            <a:avLst/>
            <a:gdLst>
              <a:gd name="connsiteX0" fmla="*/ 0 w 440788"/>
              <a:gd name="connsiteY0" fmla="*/ 0 h 1969477"/>
              <a:gd name="connsiteX1" fmla="*/ 379828 w 440788"/>
              <a:gd name="connsiteY1" fmla="*/ 872197 h 1969477"/>
              <a:gd name="connsiteX2" fmla="*/ 365760 w 440788"/>
              <a:gd name="connsiteY2" fmla="*/ 1758462 h 1969477"/>
              <a:gd name="connsiteX3" fmla="*/ 70339 w 440788"/>
              <a:gd name="connsiteY3" fmla="*/ 1969477 h 196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788" h="1969477">
                <a:moveTo>
                  <a:pt x="0" y="0"/>
                </a:moveTo>
                <a:cubicBezTo>
                  <a:pt x="159434" y="289560"/>
                  <a:pt x="318868" y="579120"/>
                  <a:pt x="379828" y="872197"/>
                </a:cubicBezTo>
                <a:cubicBezTo>
                  <a:pt x="440788" y="1165274"/>
                  <a:pt x="417342" y="1575582"/>
                  <a:pt x="365760" y="1758462"/>
                </a:cubicBezTo>
                <a:cubicBezTo>
                  <a:pt x="314178" y="1941342"/>
                  <a:pt x="70339" y="1969477"/>
                  <a:pt x="70339" y="196947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D414C24A-E05F-4D17-9428-9E0D8F271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815" y="3966764"/>
            <a:ext cx="1481137" cy="34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call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sum()</a:t>
            </a: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8F28E484-B5C2-46AC-8385-1D191E7B7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513" y="5091113"/>
            <a:ext cx="1577975" cy="59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running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sum()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E1C2FC-5E47-4C04-8D1C-DE1B7357DA6B}"/>
              </a:ext>
            </a:extLst>
          </p:cNvPr>
          <p:cNvSpPr txBox="1"/>
          <p:nvPr/>
        </p:nvSpPr>
        <p:spPr>
          <a:xfrm>
            <a:off x="7860228" y="3466538"/>
            <a:ext cx="84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copy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5C7381-5CDA-4898-B5BA-9BD529AA5CF3}"/>
              </a:ext>
            </a:extLst>
          </p:cNvPr>
          <p:cNvSpPr txBox="1"/>
          <p:nvPr/>
        </p:nvSpPr>
        <p:spPr>
          <a:xfrm>
            <a:off x="7822795" y="4617168"/>
            <a:ext cx="84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409127684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180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9968" y="27788"/>
            <a:ext cx="4443047" cy="300774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{  char str[40];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("Enter a line\n");  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fgets</a:t>
            </a:r>
            <a:r>
              <a:rPr lang="en-CA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(str, 40, stdin);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</a:t>
            </a:r>
          </a:p>
          <a:p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/* write content to </a:t>
            </a:r>
            <a:r>
              <a:rPr lang="en-CA" sz="1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*/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fputs</a:t>
            </a:r>
            <a:r>
              <a:rPr lang="en-CA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(str, </a:t>
            </a:r>
            <a:r>
              <a:rPr lang="en-CA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CA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CA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CA" sz="1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("s", str);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}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3212" y="3111242"/>
            <a:ext cx="5010443" cy="36725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char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[40];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while (1)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{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fgets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, 40, stdin);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if (!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strcmp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(str, "quit</a:t>
            </a:r>
            <a:r>
              <a:rPr lang="en-CA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\n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"))  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 break;            </a:t>
            </a: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==0 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fputs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stdout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5106572" y="665305"/>
            <a:ext cx="4572000" cy="16781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red 199 %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a.out</a:t>
            </a:r>
            <a:endParaRPr lang="en-CA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Enter a line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hello the world!</a:t>
            </a:r>
          </a:p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hello the world!</a:t>
            </a:r>
          </a:p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red 200 %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62467" y="3253823"/>
            <a:ext cx="4572000" cy="23429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red 199 %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a.out</a:t>
            </a:r>
            <a:endParaRPr lang="en-CA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hello the world!</a:t>
            </a:r>
          </a:p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hello the world!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This is good</a:t>
            </a:r>
          </a:p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This is good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quit</a:t>
            </a:r>
          </a:p>
          <a:p>
            <a:r>
              <a:rPr lang="en-CA" sz="1800" dirty="0">
                <a:latin typeface="Courier New" pitchFamily="49" charset="0"/>
                <a:cs typeface="Courier New" pitchFamily="49" charset="0"/>
              </a:rPr>
              <a:t>red 200 %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D7D0080-91F7-4966-9459-F39C8215E0E1}"/>
              </a:ext>
            </a:extLst>
          </p:cNvPr>
          <p:cNvSpPr/>
          <p:nvPr/>
        </p:nvSpPr>
        <p:spPr>
          <a:xfrm>
            <a:off x="2478156" y="2650435"/>
            <a:ext cx="1470991" cy="385099"/>
          </a:xfrm>
          <a:prstGeom prst="wedgeRoundRectCallout">
            <a:avLst>
              <a:gd name="adj1" fmla="val -56317"/>
              <a:gd name="adj2" fmla="val -51061"/>
              <a:gd name="adj3" fmla="val 16667"/>
            </a:avLst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ln>
                  <a:noFill/>
                </a:ln>
                <a:solidFill>
                  <a:schemeClr val="tx1"/>
                </a:solidFill>
              </a:rPr>
              <a:t>No \n needed</a:t>
            </a:r>
          </a:p>
        </p:txBody>
      </p:sp>
      <p:sp>
        <p:nvSpPr>
          <p:cNvPr id="11" name="Explosion 1 11">
            <a:extLst>
              <a:ext uri="{FF2B5EF4-FFF2-40B4-BE49-F238E27FC236}">
                <a16:creationId xmlns:a16="http://schemas.microsoft.com/office/drawing/2014/main" id="{15E44A9D-B85A-44E5-A2DC-9DDF4D1A8EEC}"/>
              </a:ext>
            </a:extLst>
          </p:cNvPr>
          <p:cNvSpPr/>
          <p:nvPr/>
        </p:nvSpPr>
        <p:spPr>
          <a:xfrm>
            <a:off x="4572000" y="5739352"/>
            <a:ext cx="2491409" cy="1205941"/>
          </a:xfrm>
          <a:prstGeom prst="irregularSeal1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000" dirty="0"/>
              <a:t>Be careful the </a:t>
            </a:r>
            <a:r>
              <a:rPr lang="en-CA" sz="2000" dirty="0">
                <a:solidFill>
                  <a:schemeClr val="bg1"/>
                </a:solidFill>
              </a:rPr>
              <a:t>'\n'</a:t>
            </a:r>
            <a:endParaRPr lang="en-CA" sz="2000" dirty="0"/>
          </a:p>
        </p:txBody>
      </p:sp>
      <p:sp>
        <p:nvSpPr>
          <p:cNvPr id="12" name="Rectangular Callout 6">
            <a:extLst>
              <a:ext uri="{FF2B5EF4-FFF2-40B4-BE49-F238E27FC236}">
                <a16:creationId xmlns:a16="http://schemas.microsoft.com/office/drawing/2014/main" id="{DAA3086E-AB77-4FBD-A60F-95265B243563}"/>
              </a:ext>
            </a:extLst>
          </p:cNvPr>
          <p:cNvSpPr/>
          <p:nvPr/>
        </p:nvSpPr>
        <p:spPr>
          <a:xfrm>
            <a:off x="3570264" y="4305869"/>
            <a:ext cx="715387" cy="383059"/>
          </a:xfrm>
          <a:prstGeom prst="wedgeRectCallout">
            <a:avLst>
              <a:gd name="adj1" fmla="val -83414"/>
              <a:gd name="adj2" fmla="val 77389"/>
            </a:avLst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ln>
                  <a:noFill/>
                </a:ln>
                <a:solidFill>
                  <a:schemeClr val="tx1"/>
                </a:solidFill>
              </a:rPr>
              <a:t>No &amp;</a:t>
            </a:r>
          </a:p>
        </p:txBody>
      </p:sp>
    </p:spTree>
    <p:extLst>
      <p:ext uri="{BB962C8B-B14F-4D97-AF65-F5344CB8AC3E}">
        <p14:creationId xmlns:p14="http://schemas.microsoft.com/office/powerpoint/2010/main" val="2459416573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46183" y="1202314"/>
            <a:ext cx="8791491" cy="475301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initializeHardware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(void)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{	</a:t>
            </a: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/* initialize hardware */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if(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connect_robot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("/dev/ttyUSB0", 38400) == FALSE){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 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fprintf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stderr,"unable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to connect to robot\n");</a:t>
            </a:r>
          </a:p>
          <a:p>
            <a:pPr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   </a:t>
            </a:r>
          </a:p>
          <a:p>
            <a:pPr>
              <a:buNone/>
            </a:pP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CA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sprintf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"</a:t>
            </a:r>
            <a:r>
              <a:rPr lang="en-CA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aplay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./sounds/%s", sth_wrong.wav);</a:t>
            </a:r>
          </a:p>
          <a:p>
            <a:pPr>
              <a:buNone/>
            </a:pP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   </a:t>
            </a:r>
            <a:r>
              <a:rPr lang="en-CA" sz="20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system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buf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CA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: "</a:t>
            </a:r>
            <a:r>
              <a:rPr lang="en-CA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aplay</a:t>
            </a: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./sounds/sth_wrong.wav"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   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CA" sz="20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exit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(EXIT_FAILURE);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} 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else connected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enableSonars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0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system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aplay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./sounds/wakingUp.wav");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F853589-B8CF-4631-88FD-A03BFAF158C4}" type="slidenum">
              <a:rPr lang="en-US" smtClean="0"/>
              <a:pPr>
                <a:defRPr/>
              </a:pPr>
              <a:t>181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82970" y="5988822"/>
            <a:ext cx="8593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aplay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- command-line sound recorder </a:t>
            </a:r>
          </a:p>
          <a:p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 and player for ALSA soundcard driver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2227385" y="5603631"/>
            <a:ext cx="0" cy="5744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Documents and Settings\huiwang\Desktop\DSC016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0"/>
            <a:ext cx="2370137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025768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0899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Finished Ch1 – 4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Other C materials before pointer</a:t>
            </a:r>
          </a:p>
          <a:p>
            <a:pPr lvl="1"/>
            <a:r>
              <a:rPr lang="en-CA" sz="2400" dirty="0"/>
              <a:t>Common library functions [Appendix of K+R]</a:t>
            </a:r>
          </a:p>
          <a:p>
            <a:pPr lvl="1"/>
            <a:r>
              <a:rPr lang="en-CA" sz="2400" b="1" dirty="0">
                <a:solidFill>
                  <a:srgbClr val="114FFB"/>
                </a:solidFill>
              </a:rPr>
              <a:t>2D array,  string manipulations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65F3625-E9C8-4484-94D3-1BDE2E40A311}" type="slidenum">
              <a:rPr lang="en-US" smtClean="0"/>
              <a:pPr>
                <a:defRPr/>
              </a:pPr>
              <a:t>182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51225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44456" y="561465"/>
            <a:ext cx="6700960" cy="393677"/>
          </a:xfrm>
        </p:spPr>
        <p:txBody>
          <a:bodyPr>
            <a:normAutofit fontScale="90000"/>
          </a:bodyPr>
          <a:lstStyle/>
          <a:p>
            <a:r>
              <a:rPr lang="en-CA" sz="3600" dirty="0"/>
              <a:t>Multi-dimension array, array of strings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338138" y="1946275"/>
            <a:ext cx="8229600" cy="4389438"/>
          </a:xfrm>
        </p:spPr>
        <p:txBody>
          <a:bodyPr>
            <a:normAutofit lnSpcReduction="10000"/>
          </a:bodyPr>
          <a:lstStyle/>
          <a:p>
            <a:r>
              <a:rPr lang="en-CA" sz="2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int arr2D[3][2]; </a:t>
            </a:r>
            <a:r>
              <a:rPr lang="en-CA" sz="2000" dirty="0">
                <a:solidFill>
                  <a:srgbClr val="00B050"/>
                </a:solidFill>
              </a:rPr>
              <a:t>// 3 rows, 2 columns</a:t>
            </a:r>
          </a:p>
          <a:p>
            <a:r>
              <a:rPr lang="en-CA" dirty="0"/>
              <a:t>Size: type bytes * column * row</a:t>
            </a:r>
          </a:p>
          <a:p>
            <a:pPr lvl="1"/>
            <a:r>
              <a:rPr lang="en-CA" dirty="0"/>
              <a:t>4 * 2 * 3 = 24 bytes</a:t>
            </a:r>
          </a:p>
          <a:p>
            <a:endParaRPr lang="en-CA" dirty="0"/>
          </a:p>
          <a:p>
            <a:r>
              <a:rPr lang="en-CA" dirty="0"/>
              <a:t>Initialization: </a:t>
            </a:r>
          </a:p>
          <a:p>
            <a:pPr marL="457200" lvl="1" indent="0">
              <a:buNone/>
            </a:pP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int arr2D[3][2] = {1,1,2,4,3,9};</a:t>
            </a:r>
          </a:p>
          <a:p>
            <a:pPr marL="457200" lvl="1" indent="0">
              <a:buNone/>
            </a:pP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int arr2D[3][2] = {{1,1},{2,4},{3,9}}</a:t>
            </a:r>
          </a:p>
          <a:p>
            <a:endParaRPr lang="en-CA" dirty="0"/>
          </a:p>
          <a:p>
            <a:r>
              <a:rPr lang="en-CA" dirty="0"/>
              <a:t>Access:  </a:t>
            </a:r>
            <a:r>
              <a:rPr lang="en-CA" sz="2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arry</a:t>
            </a:r>
            <a:r>
              <a:rPr lang="en-CA" sz="2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[2][1]    </a:t>
            </a:r>
            <a:r>
              <a:rPr lang="en-CA" sz="1600" dirty="0">
                <a:solidFill>
                  <a:srgbClr val="00B050"/>
                </a:solidFill>
              </a:rPr>
              <a:t>9</a:t>
            </a:r>
          </a:p>
          <a:p>
            <a:endParaRPr lang="en-CA" sz="1600" dirty="0"/>
          </a:p>
          <a:p>
            <a:r>
              <a:rPr lang="en-CA" dirty="0"/>
              <a:t>size?  How stored?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84C247E-7A95-4DEA-88AC-2B838C51203B}" type="slidenum">
              <a:rPr lang="en-US" smtClean="0"/>
              <a:pPr>
                <a:defRPr/>
              </a:pPr>
              <a:t>183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832754"/>
              </p:ext>
            </p:extLst>
          </p:nvPr>
        </p:nvGraphicFramePr>
        <p:xfrm>
          <a:off x="6427513" y="1751023"/>
          <a:ext cx="2438400" cy="2147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1231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a[0][0]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a[0][1]</a:t>
                      </a:r>
                    </a:p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341"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a[1][0]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a[1][1]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341"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a[2][0]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a[2][1]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98C6EE0-9488-4B89-A1D5-2E07E9EC0D0C}"/>
              </a:ext>
            </a:extLst>
          </p:cNvPr>
          <p:cNvSpPr/>
          <p:nvPr/>
        </p:nvSpPr>
        <p:spPr>
          <a:xfrm>
            <a:off x="8060788" y="5936566"/>
            <a:ext cx="1083212" cy="7931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267819"/>
              </p:ext>
            </p:extLst>
          </p:nvPr>
        </p:nvGraphicFramePr>
        <p:xfrm>
          <a:off x="6439936" y="4961913"/>
          <a:ext cx="2365926" cy="1846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0257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201"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201"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29338" y="1868548"/>
            <a:ext cx="2597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0</a:t>
            </a:r>
          </a:p>
          <a:p>
            <a:endParaRPr lang="en-CA" sz="2000" dirty="0"/>
          </a:p>
          <a:p>
            <a:r>
              <a:rPr lang="en-CA" sz="2000" dirty="0"/>
              <a:t>1</a:t>
            </a:r>
          </a:p>
          <a:p>
            <a:endParaRPr lang="en-CA" sz="2000" dirty="0"/>
          </a:p>
          <a:p>
            <a:r>
              <a:rPr lang="en-CA" sz="2000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1299" y="1439968"/>
            <a:ext cx="193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0                1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71942" y="5013236"/>
            <a:ext cx="2597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0</a:t>
            </a:r>
          </a:p>
          <a:p>
            <a:endParaRPr lang="en-CA" sz="2000" dirty="0"/>
          </a:p>
          <a:p>
            <a:r>
              <a:rPr lang="en-CA" sz="2000" dirty="0"/>
              <a:t>1</a:t>
            </a:r>
          </a:p>
          <a:p>
            <a:endParaRPr lang="en-CA" sz="2000" dirty="0"/>
          </a:p>
          <a:p>
            <a:r>
              <a:rPr lang="en-CA" sz="2000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4966" y="4616304"/>
            <a:ext cx="193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0                1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53" y="102753"/>
            <a:ext cx="1476333" cy="14494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14C764-440E-461B-9211-A570F6DCAB0E}"/>
              </a:ext>
            </a:extLst>
          </p:cNvPr>
          <p:cNvSpPr/>
          <p:nvPr/>
        </p:nvSpPr>
        <p:spPr>
          <a:xfrm>
            <a:off x="359753" y="2317549"/>
            <a:ext cx="4789022" cy="7877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2F86D4-E341-4DCF-A285-4D9664C3435D}"/>
              </a:ext>
            </a:extLst>
          </p:cNvPr>
          <p:cNvSpPr txBox="1"/>
          <p:nvPr/>
        </p:nvSpPr>
        <p:spPr>
          <a:xfrm>
            <a:off x="4114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E5D78B-CD5F-4B83-8A27-9C13FD58460B}"/>
              </a:ext>
            </a:extLst>
          </p:cNvPr>
          <p:cNvSpPr txBox="1"/>
          <p:nvPr/>
        </p:nvSpPr>
        <p:spPr>
          <a:xfrm>
            <a:off x="3467484" y="6394714"/>
            <a:ext cx="1457739" cy="3416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rgbClr val="00B050"/>
                </a:solidFill>
              </a:rPr>
              <a:t>Same in Java</a:t>
            </a:r>
          </a:p>
        </p:txBody>
      </p:sp>
    </p:spTree>
    <p:extLst>
      <p:ext uri="{BB962C8B-B14F-4D97-AF65-F5344CB8AC3E}">
        <p14:creationId xmlns:p14="http://schemas.microsoft.com/office/powerpoint/2010/main" val="3955979631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767906" y="463236"/>
            <a:ext cx="6700960" cy="393677"/>
          </a:xfrm>
        </p:spPr>
        <p:txBody>
          <a:bodyPr>
            <a:normAutofit fontScale="90000"/>
          </a:bodyPr>
          <a:lstStyle/>
          <a:p>
            <a:r>
              <a:rPr lang="en-CA" sz="3600" dirty="0"/>
              <a:t>Multi-dimension array</a:t>
            </a:r>
            <a:br>
              <a:rPr lang="en-CA" sz="3600" dirty="0"/>
            </a:br>
            <a:r>
              <a:rPr lang="en-CA" sz="3600" dirty="0"/>
              <a:t>how are they stored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338138" y="1946275"/>
            <a:ext cx="8229600" cy="4389438"/>
          </a:xfrm>
        </p:spPr>
        <p:txBody>
          <a:bodyPr>
            <a:normAutofit/>
          </a:bodyPr>
          <a:lstStyle/>
          <a:p>
            <a:r>
              <a:rPr lang="en-CA" sz="2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int arr1D[10];</a:t>
            </a:r>
          </a:p>
          <a:p>
            <a:pPr lvl="1"/>
            <a:r>
              <a:rPr lang="en-CA" dirty="0"/>
              <a:t>Size: type bytes *  number of element</a:t>
            </a:r>
          </a:p>
          <a:p>
            <a:pPr lvl="2"/>
            <a:r>
              <a:rPr lang="en-CA" dirty="0"/>
              <a:t> 4 * 10 = 40 bytes</a:t>
            </a:r>
          </a:p>
          <a:p>
            <a:endParaRPr lang="en-CA" dirty="0"/>
          </a:p>
          <a:p>
            <a:r>
              <a:rPr lang="en-CA" sz="2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int arr2D[3][2]  </a:t>
            </a:r>
          </a:p>
          <a:p>
            <a:pPr lvl="1"/>
            <a:r>
              <a:rPr lang="en-CA" dirty="0"/>
              <a:t>Size: type bytes * column * row</a:t>
            </a:r>
          </a:p>
          <a:p>
            <a:pPr lvl="2"/>
            <a:r>
              <a:rPr lang="en-CA" dirty="0"/>
              <a:t>  4 * 2 * 3 = 24 bytes</a:t>
            </a:r>
          </a:p>
          <a:p>
            <a:endParaRPr lang="en-CA" dirty="0"/>
          </a:p>
          <a:p>
            <a:endParaRPr lang="en-CA" sz="1600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84C247E-7A95-4DEA-88AC-2B838C51203B}" type="slidenum">
              <a:rPr lang="en-US" smtClean="0"/>
              <a:pPr>
                <a:defRPr/>
              </a:pPr>
              <a:t>184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632838"/>
              </p:ext>
            </p:extLst>
          </p:nvPr>
        </p:nvGraphicFramePr>
        <p:xfrm>
          <a:off x="7117154" y="3339059"/>
          <a:ext cx="1927058" cy="2020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4472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a[0][0]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a[0][1]</a:t>
                      </a:r>
                    </a:p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253"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a[1][0]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a[1][1]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253"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a[2][0]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a[2][1]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4" y="128256"/>
            <a:ext cx="1179705" cy="1158256"/>
          </a:xfrm>
          <a:prstGeom prst="rect">
            <a:avLst/>
          </a:prstGeom>
        </p:spPr>
      </p:pic>
      <p:pic>
        <p:nvPicPr>
          <p:cNvPr id="13" name="Picture 7" descr="c8-1-2.GIF">
            <a:extLst>
              <a:ext uri="{FF2B5EF4-FFF2-40B4-BE49-F238E27FC236}">
                <a16:creationId xmlns:a16="http://schemas.microsoft.com/office/drawing/2014/main" id="{6F001B3D-DD43-41B5-95F9-E97342A69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36" y="1740630"/>
            <a:ext cx="4242923" cy="60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E49F378-2D5A-4D46-BB59-88B24DE9C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637512"/>
              </p:ext>
            </p:extLst>
          </p:nvPr>
        </p:nvGraphicFramePr>
        <p:xfrm>
          <a:off x="685800" y="6060117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400277792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9727682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7004763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7404195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0588101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37175785"/>
                    </a:ext>
                  </a:extLst>
                </a:gridCol>
              </a:tblGrid>
              <a:tr h="3578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a</a:t>
                      </a: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a[0][0]</a:t>
                      </a:r>
                    </a:p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a[0][1]</a:t>
                      </a:r>
                    </a:p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a[1][0]</a:t>
                      </a:r>
                    </a:p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a[1][1]</a:t>
                      </a:r>
                    </a:p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a[2][0]</a:t>
                      </a:r>
                    </a:p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a[2][1]</a:t>
                      </a:r>
                    </a:p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256607"/>
                  </a:ext>
                </a:extLst>
              </a:tr>
            </a:tbl>
          </a:graphicData>
        </a:graphic>
      </p:graphicFrame>
      <p:sp>
        <p:nvSpPr>
          <p:cNvPr id="12" name="Left Brace 11">
            <a:extLst>
              <a:ext uri="{FF2B5EF4-FFF2-40B4-BE49-F238E27FC236}">
                <a16:creationId xmlns:a16="http://schemas.microsoft.com/office/drawing/2014/main" id="{79A38FC1-D134-4C79-B905-AE7CA7B8BBA3}"/>
              </a:ext>
            </a:extLst>
          </p:cNvPr>
          <p:cNvSpPr/>
          <p:nvPr/>
        </p:nvSpPr>
        <p:spPr>
          <a:xfrm rot="5400000">
            <a:off x="1473962" y="5305175"/>
            <a:ext cx="341633" cy="1057067"/>
          </a:xfrm>
          <a:prstGeom prst="leftBrace">
            <a:avLst>
              <a:gd name="adj1" fmla="val 8333"/>
              <a:gd name="adj2" fmla="val 486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7EC72B-7EDB-4322-B11D-9839B53A0811}"/>
              </a:ext>
            </a:extLst>
          </p:cNvPr>
          <p:cNvSpPr txBox="1"/>
          <p:nvPr/>
        </p:nvSpPr>
        <p:spPr>
          <a:xfrm>
            <a:off x="1160451" y="5397972"/>
            <a:ext cx="133643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latin typeface="+mn-lt"/>
              </a:rPr>
              <a:t>row 0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290FE313-E413-4600-8971-1AC49E47F83D}"/>
              </a:ext>
            </a:extLst>
          </p:cNvPr>
          <p:cNvSpPr/>
          <p:nvPr/>
        </p:nvSpPr>
        <p:spPr>
          <a:xfrm rot="5400000">
            <a:off x="3507207" y="5304534"/>
            <a:ext cx="341633" cy="10570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443B3304-3EE7-41D2-868E-DB966C9A9D79}"/>
              </a:ext>
            </a:extLst>
          </p:cNvPr>
          <p:cNvSpPr/>
          <p:nvPr/>
        </p:nvSpPr>
        <p:spPr>
          <a:xfrm rot="5400000">
            <a:off x="5476102" y="5304533"/>
            <a:ext cx="341634" cy="10570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964CCE-5DBB-4ABC-B581-254A92A8F910}"/>
              </a:ext>
            </a:extLst>
          </p:cNvPr>
          <p:cNvSpPr txBox="1"/>
          <p:nvPr/>
        </p:nvSpPr>
        <p:spPr>
          <a:xfrm>
            <a:off x="3156717" y="5398665"/>
            <a:ext cx="133643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latin typeface="+mn-lt"/>
              </a:rPr>
              <a:t>row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932ADD-8D19-45FA-9D60-0E4BEAC27CBA}"/>
              </a:ext>
            </a:extLst>
          </p:cNvPr>
          <p:cNvSpPr txBox="1"/>
          <p:nvPr/>
        </p:nvSpPr>
        <p:spPr>
          <a:xfrm>
            <a:off x="5152983" y="5397972"/>
            <a:ext cx="133643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latin typeface="+mn-lt"/>
              </a:rPr>
              <a:t>row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41C86C-0CA0-471D-B2C3-7562EA01D3AC}"/>
              </a:ext>
            </a:extLst>
          </p:cNvPr>
          <p:cNvSpPr txBox="1"/>
          <p:nvPr/>
        </p:nvSpPr>
        <p:spPr>
          <a:xfrm>
            <a:off x="6324599" y="3465537"/>
            <a:ext cx="133643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latin typeface="+mn-lt"/>
              </a:rPr>
              <a:t>row 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0B0CCB-AC18-4286-83AF-7A153F001C71}"/>
              </a:ext>
            </a:extLst>
          </p:cNvPr>
          <p:cNvSpPr txBox="1"/>
          <p:nvPr/>
        </p:nvSpPr>
        <p:spPr>
          <a:xfrm>
            <a:off x="6324599" y="4143601"/>
            <a:ext cx="133643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latin typeface="+mn-lt"/>
              </a:rPr>
              <a:t>row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34310E-7422-4E8B-B5C4-69DF410AD32B}"/>
              </a:ext>
            </a:extLst>
          </p:cNvPr>
          <p:cNvSpPr txBox="1"/>
          <p:nvPr/>
        </p:nvSpPr>
        <p:spPr>
          <a:xfrm>
            <a:off x="6324598" y="4728700"/>
            <a:ext cx="133643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latin typeface="+mn-lt"/>
              </a:rPr>
              <a:t>row 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031E69-D4EA-43CB-8E58-8591ECA0DA0E}"/>
              </a:ext>
            </a:extLst>
          </p:cNvPr>
          <p:cNvCxnSpPr>
            <a:cxnSpLocks/>
          </p:cNvCxnSpPr>
          <p:nvPr/>
        </p:nvCxnSpPr>
        <p:spPr>
          <a:xfrm>
            <a:off x="279834" y="3226515"/>
            <a:ext cx="8962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7E9BB87-69A8-4E6A-96B3-250C7A41EAB3}"/>
              </a:ext>
            </a:extLst>
          </p:cNvPr>
          <p:cNvSpPr/>
          <p:nvPr/>
        </p:nvSpPr>
        <p:spPr>
          <a:xfrm>
            <a:off x="7434408" y="5987417"/>
            <a:ext cx="1609804" cy="712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E0FA2B-0715-4EF3-A87B-816AD2AF8F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04" y="6103726"/>
            <a:ext cx="1054493" cy="7029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A3CC17-B7E2-4A85-B447-9AEA7ECCDC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432" y="5231498"/>
            <a:ext cx="772386" cy="772386"/>
          </a:xfrm>
          <a:prstGeom prst="rect">
            <a:avLst/>
          </a:prstGeom>
        </p:spPr>
      </p:pic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DD8D5FE-42E7-40FE-AF7E-0F1504B97E6E}"/>
              </a:ext>
            </a:extLst>
          </p:cNvPr>
          <p:cNvSpPr/>
          <p:nvPr/>
        </p:nvSpPr>
        <p:spPr>
          <a:xfrm>
            <a:off x="7260745" y="6070747"/>
            <a:ext cx="1864906" cy="658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17080" y="448974"/>
            <a:ext cx="8229600" cy="781050"/>
          </a:xfrm>
        </p:spPr>
        <p:txBody>
          <a:bodyPr>
            <a:normAutofit fontScale="90000"/>
          </a:bodyPr>
          <a:lstStyle/>
          <a:p>
            <a:r>
              <a:rPr lang="en-CA" sz="3600" dirty="0"/>
              <a:t>Multi-dimension char array, array of strings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41413" y="1362549"/>
            <a:ext cx="9130098" cy="5835693"/>
          </a:xfrm>
        </p:spPr>
        <p:txBody>
          <a:bodyPr>
            <a:normAutofit/>
          </a:bodyPr>
          <a:lstStyle/>
          <a:p>
            <a:endParaRPr lang="en-CA" dirty="0"/>
          </a:p>
          <a:p>
            <a:r>
              <a:rPr lang="en-CA" dirty="0"/>
              <a:t>Array of “strings”</a:t>
            </a:r>
          </a:p>
          <a:p>
            <a:r>
              <a:rPr lang="en-CA" sz="2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char messages[3][6] </a:t>
            </a:r>
          </a:p>
          <a:p>
            <a:pPr lvl="1">
              <a:buFont typeface="Wingdings 2" pitchFamily="18" charset="2"/>
              <a:buNone/>
            </a:pP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={"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Hello","Hi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", "There"};                                     </a:t>
            </a:r>
          </a:p>
          <a:p>
            <a:pPr lvl="4">
              <a:buFont typeface="Wingdings 2" pitchFamily="18" charset="2"/>
              <a:buNone/>
            </a:pPr>
            <a:endParaRPr lang="en-CA" dirty="0"/>
          </a:p>
          <a:p>
            <a:pPr lvl="4">
              <a:buFont typeface="Wingdings 2" pitchFamily="18" charset="2"/>
              <a:buNone/>
            </a:pPr>
            <a:endParaRPr lang="en-CA" dirty="0"/>
          </a:p>
          <a:p>
            <a:r>
              <a:rPr lang="en-CA" dirty="0"/>
              <a:t>Size?  type bytes * column * row    1 * 3 *6 = 18 bytes</a:t>
            </a:r>
          </a:p>
          <a:p>
            <a:endParaRPr lang="en-CA" dirty="0"/>
          </a:p>
          <a:p>
            <a:r>
              <a:rPr lang="en-CA" dirty="0">
                <a:highlight>
                  <a:srgbClr val="FFFF00"/>
                </a:highlight>
              </a:rPr>
              <a:t>Each row (e.g., message[0]) is a (1-D) char array (string)</a:t>
            </a:r>
          </a:p>
          <a:p>
            <a:pPr lvl="1"/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("%s",  messages[0]);   </a:t>
            </a:r>
            <a:r>
              <a:rPr lang="en-CA" sz="2000" b="1" dirty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</a:rPr>
              <a:t>Hello</a:t>
            </a:r>
          </a:p>
          <a:p>
            <a:pPr lvl="1"/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("%d",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(messages[1]));  </a:t>
            </a:r>
            <a:r>
              <a:rPr lang="en-CA" sz="2000" b="1" dirty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  <a:p>
            <a:pPr lvl="1"/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strcmp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( messages[0], messages[2]);  </a:t>
            </a:r>
            <a:r>
              <a:rPr lang="en-CA" sz="2000" b="1" dirty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</a:rPr>
              <a:t>-1</a:t>
            </a:r>
          </a:p>
          <a:p>
            <a:pPr lvl="1"/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scanf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("%s", messages[1]);   </a:t>
            </a:r>
            <a:r>
              <a:rPr lang="en-CA" sz="2000" b="1" dirty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</a:rPr>
              <a:t>  read into row 2</a:t>
            </a:r>
          </a:p>
          <a:p>
            <a:pPr lvl="1"/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("%c", messages[2][1]); </a:t>
            </a:r>
            <a:r>
              <a:rPr lang="en-CA" sz="2000" b="1" dirty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</a:rPr>
              <a:t>  h</a:t>
            </a:r>
          </a:p>
          <a:p>
            <a:endParaRPr lang="en-CA" b="1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E4F658-7B2D-4BD9-9DD5-B79365F15236}" type="slidenum">
              <a:rPr lang="en-US" smtClean="0"/>
              <a:pPr>
                <a:defRPr/>
              </a:pPr>
              <a:t>185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599680"/>
              </p:ext>
            </p:extLst>
          </p:nvPr>
        </p:nvGraphicFramePr>
        <p:xfrm>
          <a:off x="4806462" y="1938812"/>
          <a:ext cx="457872" cy="1730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CA" sz="2400" b="0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CA" sz="2400" b="0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CA" sz="2400" b="0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249473"/>
              </p:ext>
            </p:extLst>
          </p:nvPr>
        </p:nvGraphicFramePr>
        <p:xfrm>
          <a:off x="5398638" y="1941156"/>
          <a:ext cx="3505200" cy="457200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823036"/>
              </p:ext>
            </p:extLst>
          </p:nvPr>
        </p:nvGraphicFramePr>
        <p:xfrm>
          <a:off x="5431975" y="2550756"/>
          <a:ext cx="3505200" cy="457200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  <a:endParaRPr lang="en-CA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Group 43"/>
          <p:cNvGraphicFramePr>
            <a:graphicFrameLocks/>
          </p:cNvGraphicFramePr>
          <p:nvPr/>
        </p:nvGraphicFramePr>
        <p:xfrm>
          <a:off x="5398638" y="3160356"/>
          <a:ext cx="3505200" cy="457200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90380" y="1569480"/>
            <a:ext cx="355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0      1       2        3       4       5  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00BB22-1946-48A7-B648-AE2C981E1A45}"/>
              </a:ext>
            </a:extLst>
          </p:cNvPr>
          <p:cNvSpPr/>
          <p:nvPr/>
        </p:nvSpPr>
        <p:spPr>
          <a:xfrm>
            <a:off x="7279094" y="6070747"/>
            <a:ext cx="1864906" cy="658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358775"/>
            <a:ext cx="8229600" cy="781050"/>
          </a:xfrm>
        </p:spPr>
        <p:txBody>
          <a:bodyPr>
            <a:normAutofit fontScale="90000"/>
          </a:bodyPr>
          <a:lstStyle/>
          <a:p>
            <a:r>
              <a:rPr lang="en-CA" sz="3600" dirty="0"/>
              <a:t>Multi-dimension array, array of strings</a:t>
            </a:r>
            <a:br>
              <a:rPr lang="en-CA" sz="3600" dirty="0"/>
            </a:br>
            <a:r>
              <a:rPr lang="en-CA" sz="3600" dirty="0"/>
              <a:t>set in general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50825" y="1547446"/>
            <a:ext cx="9287070" cy="6100264"/>
          </a:xfrm>
        </p:spPr>
        <p:txBody>
          <a:bodyPr>
            <a:normAutofit/>
          </a:bodyPr>
          <a:lstStyle/>
          <a:p>
            <a:endParaRPr lang="en-CA" dirty="0"/>
          </a:p>
          <a:p>
            <a:pPr marL="0" indent="0">
              <a:buNone/>
            </a:pPr>
            <a:r>
              <a:rPr lang="en-CA" dirty="0"/>
              <a:t> Get from another string (literal)  </a:t>
            </a:r>
          </a:p>
          <a:p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CA" dirty="0">
                <a:solidFill>
                  <a:schemeClr val="bg1"/>
                </a:solidFill>
              </a:rPr>
              <a:t>rototype </a:t>
            </a:r>
            <a:r>
              <a:rPr lang="en-CA" b="1" dirty="0">
                <a:solidFill>
                  <a:schemeClr val="bg1"/>
                </a:solidFill>
              </a:rPr>
              <a:t>&lt;</a:t>
            </a:r>
            <a:r>
              <a:rPr lang="en-CA" b="1" dirty="0" err="1">
                <a:solidFill>
                  <a:schemeClr val="bg1"/>
                </a:solidFill>
              </a:rPr>
              <a:t>string.h</a:t>
            </a:r>
            <a:r>
              <a:rPr lang="en-CA" b="1" dirty="0">
                <a:solidFill>
                  <a:schemeClr val="bg1"/>
                </a:solidFill>
              </a:rPr>
              <a:t>&gt; </a:t>
            </a:r>
            <a:r>
              <a:rPr lang="en-CA" b="1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(messages[0], "hello")</a:t>
            </a:r>
          </a:p>
          <a:p>
            <a:pPr lvl="1"/>
            <a:r>
              <a:rPr lang="en-CA" sz="2400" b="1" dirty="0">
                <a:latin typeface="Courier New" pitchFamily="49" charset="0"/>
                <a:cs typeface="Courier New" pitchFamily="49" charset="0"/>
              </a:rPr>
              <a:t>str[] = "Hi"; 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(messages[1], str);</a:t>
            </a:r>
          </a:p>
          <a:p>
            <a:pPr lvl="1"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sprintf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sscanf</a:t>
            </a:r>
            <a:r>
              <a:rPr lang="en-CA" dirty="0" err="1">
                <a:solidFill>
                  <a:schemeClr val="bg1"/>
                </a:solidFill>
              </a:rPr>
              <a:t>efined</a:t>
            </a:r>
            <a:r>
              <a:rPr lang="en-CA" dirty="0">
                <a:solidFill>
                  <a:schemeClr val="bg1"/>
                </a:solidFill>
              </a:rPr>
              <a:t> in standard library, prototype </a:t>
            </a:r>
            <a:r>
              <a:rPr lang="en-CA" b="1" dirty="0">
                <a:solidFill>
                  <a:schemeClr val="bg1"/>
                </a:solidFill>
              </a:rPr>
              <a:t>&lt;</a:t>
            </a:r>
            <a:r>
              <a:rPr lang="en-CA" b="1" dirty="0" err="1">
                <a:solidFill>
                  <a:schemeClr val="bg1"/>
                </a:solidFill>
              </a:rPr>
              <a:t>stdio.h</a:t>
            </a:r>
            <a:r>
              <a:rPr lang="en-CA" b="1" dirty="0">
                <a:solidFill>
                  <a:schemeClr val="bg1"/>
                </a:solidFill>
              </a:rPr>
              <a:t>&gt;</a:t>
            </a:r>
          </a:p>
          <a:p>
            <a:pPr lvl="1"/>
            <a:r>
              <a:rPr lang="en-CA" b="1" dirty="0" err="1">
                <a:latin typeface="Courier New" pitchFamily="49" charset="0"/>
                <a:cs typeface="Courier New" pitchFamily="49" charset="0"/>
              </a:rPr>
              <a:t>sprintf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(messages[1], "%s %d %f", "john",12,2.3);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CA" b="1" dirty="0" err="1">
                <a:latin typeface="Courier New" pitchFamily="49" charset="0"/>
                <a:cs typeface="Courier New" pitchFamily="49" charset="0"/>
              </a:rPr>
              <a:t>sscanf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(messages[2],"%s %d %f", name, </a:t>
            </a:r>
            <a:r>
              <a:rPr lang="en-CA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age,</a:t>
            </a:r>
            <a:r>
              <a:rPr lang="en-CA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wage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0731FE5-4BE2-414B-94DE-57F43B95DE67}" type="slidenum">
              <a:rPr lang="en-US" smtClean="0"/>
              <a:pPr>
                <a:defRPr/>
              </a:pPr>
              <a:t>186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4464" y="1696621"/>
            <a:ext cx="4055919" cy="4339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char messages[3][10] 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24464" y="3825535"/>
            <a:ext cx="8856617" cy="39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3632887" y="5017027"/>
            <a:ext cx="2755555" cy="148416"/>
          </a:xfrm>
          <a:custGeom>
            <a:avLst/>
            <a:gdLst>
              <a:gd name="connsiteX0" fmla="*/ 2855741 w 2855741"/>
              <a:gd name="connsiteY0" fmla="*/ 0 h 314178"/>
              <a:gd name="connsiteX1" fmla="*/ 1378634 w 2855741"/>
              <a:gd name="connsiteY1" fmla="*/ 295421 h 314178"/>
              <a:gd name="connsiteX2" fmla="*/ 0 w 2855741"/>
              <a:gd name="connsiteY2" fmla="*/ 112541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5741" h="314178">
                <a:moveTo>
                  <a:pt x="2855741" y="0"/>
                </a:moveTo>
                <a:cubicBezTo>
                  <a:pt x="2355166" y="138332"/>
                  <a:pt x="1854591" y="276664"/>
                  <a:pt x="1378634" y="295421"/>
                </a:cubicBezTo>
                <a:cubicBezTo>
                  <a:pt x="902677" y="314178"/>
                  <a:pt x="0" y="112541"/>
                  <a:pt x="0" y="112541"/>
                </a:cubicBezTo>
              </a:path>
            </a:pathLst>
          </a:custGeom>
          <a:ln w="9525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4164227" y="4967735"/>
            <a:ext cx="3768811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4330937" y="6115501"/>
            <a:ext cx="4813063" cy="0"/>
          </a:xfrm>
          <a:prstGeom prst="line">
            <a:avLst/>
          </a:prstGeom>
          <a:ln w="9525"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 rot="21363836" flipV="1">
            <a:off x="3227218" y="2711850"/>
            <a:ext cx="1777553" cy="232768"/>
          </a:xfrm>
          <a:custGeom>
            <a:avLst/>
            <a:gdLst>
              <a:gd name="connsiteX0" fmla="*/ 2855741 w 2855741"/>
              <a:gd name="connsiteY0" fmla="*/ 0 h 314178"/>
              <a:gd name="connsiteX1" fmla="*/ 1378634 w 2855741"/>
              <a:gd name="connsiteY1" fmla="*/ 295421 h 314178"/>
              <a:gd name="connsiteX2" fmla="*/ 0 w 2855741"/>
              <a:gd name="connsiteY2" fmla="*/ 112541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5741" h="314178">
                <a:moveTo>
                  <a:pt x="2855741" y="0"/>
                </a:moveTo>
                <a:cubicBezTo>
                  <a:pt x="2355166" y="138332"/>
                  <a:pt x="1854591" y="276664"/>
                  <a:pt x="1378634" y="295421"/>
                </a:cubicBezTo>
                <a:cubicBezTo>
                  <a:pt x="902677" y="314178"/>
                  <a:pt x="0" y="112541"/>
                  <a:pt x="0" y="112541"/>
                </a:cubicBezTo>
              </a:path>
            </a:pathLst>
          </a:custGeom>
          <a:ln w="9525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51589" y="6360412"/>
            <a:ext cx="2504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>
                <a:solidFill>
                  <a:srgbClr val="00B050"/>
                </a:solidFill>
              </a:rPr>
              <a:t>tokenizing the 3</a:t>
            </a:r>
            <a:r>
              <a:rPr lang="en-CA" sz="2000" baseline="30000" dirty="0">
                <a:solidFill>
                  <a:srgbClr val="00B050"/>
                </a:solidFill>
              </a:rPr>
              <a:t>rd</a:t>
            </a:r>
            <a:r>
              <a:rPr lang="en-CA" sz="2000" dirty="0">
                <a:solidFill>
                  <a:srgbClr val="00B050"/>
                </a:solidFill>
              </a:rPr>
              <a:t> row </a:t>
            </a:r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FD93F9BF-4276-48FA-878A-CFF069FBFE3E}"/>
              </a:ext>
            </a:extLst>
          </p:cNvPr>
          <p:cNvSpPr/>
          <p:nvPr/>
        </p:nvSpPr>
        <p:spPr>
          <a:xfrm rot="10586089" flipV="1">
            <a:off x="3227595" y="6170544"/>
            <a:ext cx="1777553" cy="232768"/>
          </a:xfrm>
          <a:custGeom>
            <a:avLst/>
            <a:gdLst>
              <a:gd name="connsiteX0" fmla="*/ 2855741 w 2855741"/>
              <a:gd name="connsiteY0" fmla="*/ 0 h 314178"/>
              <a:gd name="connsiteX1" fmla="*/ 1378634 w 2855741"/>
              <a:gd name="connsiteY1" fmla="*/ 295421 h 314178"/>
              <a:gd name="connsiteX2" fmla="*/ 0 w 2855741"/>
              <a:gd name="connsiteY2" fmla="*/ 112541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5741" h="314178">
                <a:moveTo>
                  <a:pt x="2855741" y="0"/>
                </a:moveTo>
                <a:cubicBezTo>
                  <a:pt x="2355166" y="138332"/>
                  <a:pt x="1854591" y="276664"/>
                  <a:pt x="1378634" y="295421"/>
                </a:cubicBezTo>
                <a:cubicBezTo>
                  <a:pt x="902677" y="314178"/>
                  <a:pt x="0" y="112541"/>
                  <a:pt x="0" y="112541"/>
                </a:cubicBezTo>
              </a:path>
            </a:pathLst>
          </a:custGeom>
          <a:ln w="9525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E3EC2954-A131-4BDF-AD44-F9302EECC951}"/>
              </a:ext>
            </a:extLst>
          </p:cNvPr>
          <p:cNvSpPr/>
          <p:nvPr/>
        </p:nvSpPr>
        <p:spPr>
          <a:xfrm rot="21363836" flipV="1">
            <a:off x="6054524" y="3202668"/>
            <a:ext cx="1777553" cy="232768"/>
          </a:xfrm>
          <a:custGeom>
            <a:avLst/>
            <a:gdLst>
              <a:gd name="connsiteX0" fmla="*/ 2855741 w 2855741"/>
              <a:gd name="connsiteY0" fmla="*/ 0 h 314178"/>
              <a:gd name="connsiteX1" fmla="*/ 1378634 w 2855741"/>
              <a:gd name="connsiteY1" fmla="*/ 295421 h 314178"/>
              <a:gd name="connsiteX2" fmla="*/ 0 w 2855741"/>
              <a:gd name="connsiteY2" fmla="*/ 112541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5741" h="314178">
                <a:moveTo>
                  <a:pt x="2855741" y="0"/>
                </a:moveTo>
                <a:cubicBezTo>
                  <a:pt x="2355166" y="138332"/>
                  <a:pt x="1854591" y="276664"/>
                  <a:pt x="1378634" y="295421"/>
                </a:cubicBezTo>
                <a:cubicBezTo>
                  <a:pt x="902677" y="314178"/>
                  <a:pt x="0" y="112541"/>
                  <a:pt x="0" y="112541"/>
                </a:cubicBezTo>
              </a:path>
            </a:pathLst>
          </a:custGeom>
          <a:ln w="9525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6B9999-0759-48AB-9736-AE38CF4A5BD3}"/>
              </a:ext>
            </a:extLst>
          </p:cNvPr>
          <p:cNvSpPr/>
          <p:nvPr/>
        </p:nvSpPr>
        <p:spPr>
          <a:xfrm>
            <a:off x="5633315" y="5103232"/>
            <a:ext cx="3547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>
                <a:solidFill>
                  <a:srgbClr val="00B050"/>
                </a:solidFill>
              </a:rPr>
              <a:t>format and then write to 2</a:t>
            </a:r>
            <a:r>
              <a:rPr lang="en-CA" sz="2000" baseline="30000" dirty="0">
                <a:solidFill>
                  <a:srgbClr val="00B050"/>
                </a:solidFill>
              </a:rPr>
              <a:t>nd</a:t>
            </a:r>
            <a:r>
              <a:rPr lang="en-CA" sz="2000" dirty="0">
                <a:solidFill>
                  <a:srgbClr val="00B050"/>
                </a:solidFill>
              </a:rPr>
              <a:t> row </a:t>
            </a:r>
          </a:p>
        </p:txBody>
      </p:sp>
    </p:spTree>
    <p:extLst>
      <p:ext uri="{BB962C8B-B14F-4D97-AF65-F5344CB8AC3E}">
        <p14:creationId xmlns:p14="http://schemas.microsoft.com/office/powerpoint/2010/main" val="1608627765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358775"/>
            <a:ext cx="8229600" cy="781050"/>
          </a:xfrm>
        </p:spPr>
        <p:txBody>
          <a:bodyPr>
            <a:normAutofit fontScale="90000"/>
          </a:bodyPr>
          <a:lstStyle/>
          <a:p>
            <a:r>
              <a:rPr lang="en-CA" sz="3600" dirty="0"/>
              <a:t>Multi-dimension array, array of strings</a:t>
            </a:r>
            <a:br>
              <a:rPr lang="en-CA" sz="3600" dirty="0"/>
            </a:br>
            <a:r>
              <a:rPr lang="en-CA" sz="3600" dirty="0"/>
              <a:t>each row is a string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28599" y="1252538"/>
            <a:ext cx="10068951" cy="5257800"/>
          </a:xfrm>
        </p:spPr>
        <p:txBody>
          <a:bodyPr>
            <a:normAutofit/>
          </a:bodyPr>
          <a:lstStyle/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=0…2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scanf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("%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s",message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]);</a:t>
            </a:r>
          </a:p>
          <a:p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("%s", message[0]);    </a:t>
            </a:r>
          </a:p>
          <a:p>
            <a:r>
              <a:rPr lang="en-CA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(message[1]);</a:t>
            </a:r>
          </a:p>
          <a:p>
            <a:endParaRPr lang="en-CA" dirty="0"/>
          </a:p>
          <a:p>
            <a:r>
              <a:rPr lang="en-CA" dirty="0"/>
              <a:t>To read in a line into a row at a time:    </a:t>
            </a:r>
          </a:p>
          <a:p>
            <a:pPr lvl="1"/>
            <a:r>
              <a:rPr lang="en-CA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scanf</a:t>
            </a:r>
            <a:r>
              <a:rPr lang="en-CA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("%[^\n]s", messages[0]);</a:t>
            </a:r>
          </a:p>
          <a:p>
            <a:pPr lvl="1"/>
            <a:r>
              <a:rPr lang="en-CA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gets(messages[0]) 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fgets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(messages[0], 10, stdin)</a:t>
            </a:r>
            <a:endParaRPr lang="en-CA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en-CA" dirty="0"/>
          </a:p>
          <a:p>
            <a:r>
              <a:rPr lang="en-CA" dirty="0"/>
              <a:t>To print a row</a:t>
            </a:r>
          </a:p>
          <a:p>
            <a:pPr lvl="1"/>
            <a:r>
              <a:rPr lang="en-CA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("s", messages[0]);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puts(messages[1])  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fputs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(messages[2],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stdout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726FA1A-BB87-476C-937C-C4382664EAA7}" type="slidenum">
              <a:rPr lang="en-US" smtClean="0"/>
              <a:pPr>
                <a:defRPr/>
              </a:pPr>
              <a:t>187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381503"/>
              </p:ext>
            </p:extLst>
          </p:nvPr>
        </p:nvGraphicFramePr>
        <p:xfrm>
          <a:off x="4953000" y="1333617"/>
          <a:ext cx="315686" cy="163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4512"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512"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512"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869401"/>
              </p:ext>
            </p:extLst>
          </p:nvPr>
        </p:nvGraphicFramePr>
        <p:xfrm>
          <a:off x="5410200" y="1290755"/>
          <a:ext cx="3505200" cy="457200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111461"/>
              </p:ext>
            </p:extLst>
          </p:nvPr>
        </p:nvGraphicFramePr>
        <p:xfrm>
          <a:off x="5410200" y="2509955"/>
          <a:ext cx="3505200" cy="457200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90380" y="886683"/>
            <a:ext cx="355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0      1       2        3       4       5  </a:t>
            </a:r>
          </a:p>
        </p:txBody>
      </p:sp>
      <p:sp>
        <p:nvSpPr>
          <p:cNvPr id="13" name="Rectangular Callout 6"/>
          <p:cNvSpPr/>
          <p:nvPr/>
        </p:nvSpPr>
        <p:spPr>
          <a:xfrm>
            <a:off x="2023911" y="4499892"/>
            <a:ext cx="1482810" cy="383059"/>
          </a:xfrm>
          <a:prstGeom prst="wedgeRectCallout">
            <a:avLst>
              <a:gd name="adj1" fmla="val -30183"/>
              <a:gd name="adj2" fmla="val -90000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ln>
                  <a:noFill/>
                </a:ln>
              </a:rPr>
              <a:t>depreciated</a:t>
            </a:r>
          </a:p>
        </p:txBody>
      </p:sp>
      <p:sp>
        <p:nvSpPr>
          <p:cNvPr id="3" name="Rectangle 2"/>
          <p:cNvSpPr/>
          <p:nvPr/>
        </p:nvSpPr>
        <p:spPr>
          <a:xfrm>
            <a:off x="7132320" y="6088828"/>
            <a:ext cx="1893346" cy="640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457200" y="6162019"/>
            <a:ext cx="8686800" cy="695981"/>
          </a:xfrm>
          <a:prstGeom prst="wedgeRectCallout">
            <a:avLst>
              <a:gd name="adj1" fmla="val -13446"/>
              <a:gd name="adj2" fmla="val -44718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? </a:t>
            </a:r>
            <a:r>
              <a:rPr lang="en-CA" sz="2000" dirty="0">
                <a:ln>
                  <a:noFill/>
                </a:ln>
              </a:rPr>
              <a:t>How could </a:t>
            </a:r>
            <a:r>
              <a:rPr lang="en-CA" sz="2000" dirty="0" err="1">
                <a:ln>
                  <a:noFill/>
                </a:ln>
              </a:rPr>
              <a:t>scanf</a:t>
            </a:r>
            <a:r>
              <a:rPr lang="en-CA" sz="2000" dirty="0">
                <a:ln>
                  <a:noFill/>
                </a:ln>
              </a:rPr>
              <a:t>(), </a:t>
            </a:r>
            <a:r>
              <a:rPr lang="en-CA" sz="2000" dirty="0" err="1">
                <a:ln>
                  <a:noFill/>
                </a:ln>
              </a:rPr>
              <a:t>fgets</a:t>
            </a:r>
            <a:r>
              <a:rPr lang="en-CA" sz="2000" dirty="0">
                <a:ln>
                  <a:noFill/>
                </a:ln>
              </a:rPr>
              <a:t>(), </a:t>
            </a:r>
            <a:r>
              <a:rPr lang="en-CA" sz="2000" dirty="0" err="1">
                <a:ln>
                  <a:noFill/>
                </a:ln>
              </a:rPr>
              <a:t>strcpy</a:t>
            </a:r>
            <a:r>
              <a:rPr lang="en-CA" sz="2000" dirty="0">
                <a:ln>
                  <a:noFill/>
                </a:ln>
              </a:rPr>
              <a:t> () change argument if pass-by-value?</a:t>
            </a:r>
          </a:p>
          <a:p>
            <a:pPr algn="ctr"/>
            <a:r>
              <a:rPr lang="en-CA" sz="2000" dirty="0"/>
              <a:t>? How could Mr. Main’s paper get color changed?</a:t>
            </a:r>
            <a:endParaRPr lang="en-CA" sz="2000" dirty="0">
              <a:ln>
                <a:noFill/>
              </a:ln>
            </a:endParaRPr>
          </a:p>
        </p:txBody>
      </p:sp>
      <p:sp>
        <p:nvSpPr>
          <p:cNvPr id="16" name="Rectangular Callout 6">
            <a:extLst>
              <a:ext uri="{FF2B5EF4-FFF2-40B4-BE49-F238E27FC236}">
                <a16:creationId xmlns:a16="http://schemas.microsoft.com/office/drawing/2014/main" id="{FD712308-A9AC-4369-AC42-14727B82FA77}"/>
              </a:ext>
            </a:extLst>
          </p:cNvPr>
          <p:cNvSpPr/>
          <p:nvPr/>
        </p:nvSpPr>
        <p:spPr>
          <a:xfrm>
            <a:off x="6378685" y="4697059"/>
            <a:ext cx="2231915" cy="383059"/>
          </a:xfrm>
          <a:prstGeom prst="wedgeRectCallout">
            <a:avLst>
              <a:gd name="adj1" fmla="val -30251"/>
              <a:gd name="adj2" fmla="val -103839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solidFill>
                  <a:srgbClr val="FF0000"/>
                </a:solidFill>
              </a:rPr>
              <a:t>append \n at end</a:t>
            </a:r>
            <a:endParaRPr lang="en-CA" sz="1600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BBD651-5188-4725-BC04-7B6B5C632749}"/>
              </a:ext>
            </a:extLst>
          </p:cNvPr>
          <p:cNvSpPr/>
          <p:nvPr/>
        </p:nvSpPr>
        <p:spPr>
          <a:xfrm>
            <a:off x="314739" y="1213016"/>
            <a:ext cx="4350026" cy="15079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graphicFrame>
        <p:nvGraphicFramePr>
          <p:cNvPr id="15" name="Group 43">
            <a:extLst>
              <a:ext uri="{FF2B5EF4-FFF2-40B4-BE49-F238E27FC236}">
                <a16:creationId xmlns:a16="http://schemas.microsoft.com/office/drawing/2014/main" id="{EBF6A29E-6EAD-4633-A842-01379AB6A2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541087"/>
              </p:ext>
            </p:extLst>
          </p:nvPr>
        </p:nvGraphicFramePr>
        <p:xfrm>
          <a:off x="5410200" y="1933693"/>
          <a:ext cx="3505200" cy="457200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  <a:endParaRPr lang="en-CA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Rectangular Callout 6">
            <a:extLst>
              <a:ext uri="{FF2B5EF4-FFF2-40B4-BE49-F238E27FC236}">
                <a16:creationId xmlns:a16="http://schemas.microsoft.com/office/drawing/2014/main" id="{40F3F497-1D3B-4095-929F-EFD88DB9597C}"/>
              </a:ext>
            </a:extLst>
          </p:cNvPr>
          <p:cNvSpPr/>
          <p:nvPr/>
        </p:nvSpPr>
        <p:spPr>
          <a:xfrm>
            <a:off x="6651803" y="3535332"/>
            <a:ext cx="715387" cy="383059"/>
          </a:xfrm>
          <a:prstGeom prst="wedgeRectCallout">
            <a:avLst>
              <a:gd name="adj1" fmla="val -83414"/>
              <a:gd name="adj2" fmla="val 77389"/>
            </a:avLst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ln>
                  <a:noFill/>
                </a:ln>
                <a:solidFill>
                  <a:schemeClr val="tx1"/>
                </a:solidFill>
              </a:rPr>
              <a:t>No &amp;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0899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Finished Ch1 – 4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Other C materials before pointer</a:t>
            </a:r>
          </a:p>
          <a:p>
            <a:pPr lvl="1"/>
            <a:r>
              <a:rPr lang="en-CA" sz="2400" dirty="0"/>
              <a:t>Common library functions [Appendix of K+R]</a:t>
            </a:r>
          </a:p>
          <a:p>
            <a:pPr lvl="1"/>
            <a:r>
              <a:rPr lang="en-CA" sz="2400" dirty="0"/>
              <a:t>2D array,  string manipulations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65F3625-E9C8-4484-94D3-1BDE2E40A311}" type="slidenum">
              <a:rPr lang="en-US" smtClean="0"/>
              <a:pPr>
                <a:defRPr/>
              </a:pPr>
              <a:t>188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93472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Now it is time to start POINTERS!!!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189</a:t>
            </a:fld>
            <a:endParaRPr lang="en-US"/>
          </a:p>
        </p:txBody>
      </p:sp>
      <p:pic>
        <p:nvPicPr>
          <p:cNvPr id="1026" name="Picture 2" descr="C:\Users\Ronnie\AppData\Local\Microsoft\Windows\Temporary Internet Files\Content.IE5\W8VPX5M5\MC9000485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487" y="2003577"/>
            <a:ext cx="1808683" cy="1771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01638" y="234950"/>
            <a:ext cx="8229600" cy="1143000"/>
          </a:xfrm>
        </p:spPr>
        <p:txBody>
          <a:bodyPr/>
          <a:lstStyle/>
          <a:p>
            <a:pPr eaLnBrk="1" hangingPunct="1"/>
            <a:r>
              <a:rPr lang="en-CA" sz="3600" dirty="0"/>
              <a:t>Call (pass)-by-Value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E09F1C-ADB1-4A9F-A3AB-3413808594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3BB65F-D155-43FD-87ED-8668EB961BC6}"/>
              </a:ext>
            </a:extLst>
          </p:cNvPr>
          <p:cNvSpPr/>
          <p:nvPr/>
        </p:nvSpPr>
        <p:spPr>
          <a:xfrm>
            <a:off x="7023652" y="5910470"/>
            <a:ext cx="2120348" cy="8192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54713" y="2840038"/>
          <a:ext cx="1731281" cy="3686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1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199"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CA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CA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CA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j =</a:t>
                      </a:r>
                      <a:r>
                        <a:rPr lang="en-CA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4</a:t>
                      </a:r>
                      <a:endParaRPr lang="en-CA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 = sum(</a:t>
                      </a:r>
                      <a:r>
                        <a:rPr lang="en-CA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i,j</a:t>
                      </a:r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CA" dirty="0"/>
                        <a:t>…  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CA" dirty="0"/>
                        <a:t>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1776" name="TextBox 6"/>
          <p:cNvSpPr txBox="1">
            <a:spLocks noChangeArrowheads="1"/>
          </p:cNvSpPr>
          <p:nvPr/>
        </p:nvSpPr>
        <p:spPr bwMode="auto">
          <a:xfrm>
            <a:off x="4657725" y="3668713"/>
            <a:ext cx="129698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running </a:t>
            </a:r>
            <a:r>
              <a:rPr kumimoji="0" lang="en-C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7099" y="5041900"/>
            <a:ext cx="1580911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x = 3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5410200"/>
            <a:ext cx="1568210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y = 4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2500" y="5765800"/>
            <a:ext cx="1701800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457200" y="6342323"/>
            <a:ext cx="457200" cy="38742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E09F1C-ADB1-4A9F-A3AB-3413808594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573" y="2935401"/>
            <a:ext cx="3866921" cy="38944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49604" y="3081240"/>
            <a:ext cx="4572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sum (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x,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y)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 = x + y;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return s; 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main(){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=3, j=4, k;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k = sum(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i,j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   </a:t>
            </a:r>
          </a:p>
        </p:txBody>
      </p:sp>
      <p:sp>
        <p:nvSpPr>
          <p:cNvPr id="18" name="Freeform 10"/>
          <p:cNvSpPr/>
          <p:nvPr/>
        </p:nvSpPr>
        <p:spPr>
          <a:xfrm>
            <a:off x="7469090" y="3399089"/>
            <a:ext cx="649458" cy="1837771"/>
          </a:xfrm>
          <a:custGeom>
            <a:avLst/>
            <a:gdLst>
              <a:gd name="connsiteX0" fmla="*/ 98473 w 649458"/>
              <a:gd name="connsiteY0" fmla="*/ 0 h 1983544"/>
              <a:gd name="connsiteX1" fmla="*/ 633046 w 649458"/>
              <a:gd name="connsiteY1" fmla="*/ 787790 h 1983544"/>
              <a:gd name="connsiteX2" fmla="*/ 0 w 649458"/>
              <a:gd name="connsiteY2" fmla="*/ 1983544 h 198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9458" h="1983544">
                <a:moveTo>
                  <a:pt x="98473" y="0"/>
                </a:moveTo>
                <a:cubicBezTo>
                  <a:pt x="373965" y="228599"/>
                  <a:pt x="649458" y="457199"/>
                  <a:pt x="633046" y="787790"/>
                </a:cubicBezTo>
                <a:cubicBezTo>
                  <a:pt x="616634" y="1118381"/>
                  <a:pt x="0" y="1983544"/>
                  <a:pt x="0" y="1983544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Freeform 11"/>
          <p:cNvSpPr/>
          <p:nvPr/>
        </p:nvSpPr>
        <p:spPr>
          <a:xfrm>
            <a:off x="7364063" y="3807160"/>
            <a:ext cx="558983" cy="1825824"/>
          </a:xfrm>
          <a:custGeom>
            <a:avLst/>
            <a:gdLst>
              <a:gd name="connsiteX0" fmla="*/ 0 w 440788"/>
              <a:gd name="connsiteY0" fmla="*/ 0 h 1969477"/>
              <a:gd name="connsiteX1" fmla="*/ 379828 w 440788"/>
              <a:gd name="connsiteY1" fmla="*/ 872197 h 1969477"/>
              <a:gd name="connsiteX2" fmla="*/ 365760 w 440788"/>
              <a:gd name="connsiteY2" fmla="*/ 1758462 h 1969477"/>
              <a:gd name="connsiteX3" fmla="*/ 70339 w 440788"/>
              <a:gd name="connsiteY3" fmla="*/ 1969477 h 196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788" h="1969477">
                <a:moveTo>
                  <a:pt x="0" y="0"/>
                </a:moveTo>
                <a:cubicBezTo>
                  <a:pt x="159434" y="289560"/>
                  <a:pt x="318868" y="579120"/>
                  <a:pt x="379828" y="872197"/>
                </a:cubicBezTo>
                <a:cubicBezTo>
                  <a:pt x="440788" y="1165274"/>
                  <a:pt x="417342" y="1575582"/>
                  <a:pt x="365760" y="1758462"/>
                </a:cubicBezTo>
                <a:cubicBezTo>
                  <a:pt x="314178" y="1941342"/>
                  <a:pt x="70339" y="1969477"/>
                  <a:pt x="70339" y="196947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6E7AAB5-E53E-4351-9309-E1B6A61ABF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252025"/>
            <a:ext cx="8229600" cy="5605975"/>
          </a:xfrm>
        </p:spPr>
        <p:txBody>
          <a:bodyPr/>
          <a:lstStyle/>
          <a:p>
            <a:pPr eaLnBrk="1" hangingPunct="1"/>
            <a:r>
              <a:rPr lang="en-CA" dirty="0"/>
              <a:t>In C (and JAVA), all functions are </a:t>
            </a:r>
            <a:r>
              <a:rPr lang="en-CA" dirty="0">
                <a:solidFill>
                  <a:srgbClr val="FF0000"/>
                </a:solidFill>
                <a:highlight>
                  <a:srgbClr val="FFFF00"/>
                </a:highlight>
              </a:rPr>
              <a:t>call-by-value</a:t>
            </a:r>
          </a:p>
          <a:p>
            <a:pPr lvl="1" eaLnBrk="1" hangingPunct="1"/>
            <a:r>
              <a:rPr lang="en-CA" dirty="0">
                <a:highlight>
                  <a:srgbClr val="FFFF00"/>
                </a:highlight>
              </a:rPr>
              <a:t>Values</a:t>
            </a:r>
            <a:r>
              <a:rPr lang="en-CA" dirty="0"/>
              <a:t> of the arguments are passed to functions, but not the </a:t>
            </a:r>
            <a:r>
              <a:rPr lang="en-CA" u="sng" dirty="0"/>
              <a:t>arguments </a:t>
            </a:r>
            <a:r>
              <a:rPr lang="en-CA" u="sng" dirty="0">
                <a:highlight>
                  <a:srgbClr val="FFFF00"/>
                </a:highlight>
              </a:rPr>
              <a:t>themselves</a:t>
            </a:r>
            <a:r>
              <a:rPr lang="en-CA" u="sng" dirty="0"/>
              <a:t> (call-by-reference)   </a:t>
            </a:r>
          </a:p>
          <a:p>
            <a:pPr lvl="1" eaLnBrk="1" hangingPunct="1"/>
            <a:endParaRPr lang="en-CA" dirty="0"/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4950CDD2-767B-4C34-B0C1-007EEAF2D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815" y="3966764"/>
            <a:ext cx="1481137" cy="34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call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sum()</a:t>
            </a: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2FA07BF5-442D-43AB-A563-FF4ECFF70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513" y="5091113"/>
            <a:ext cx="1577975" cy="59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running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sum()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1A0372-F661-4D1A-8193-4B0346119B47}"/>
              </a:ext>
            </a:extLst>
          </p:cNvPr>
          <p:cNvSpPr txBox="1"/>
          <p:nvPr/>
        </p:nvSpPr>
        <p:spPr>
          <a:xfrm>
            <a:off x="7860228" y="3466538"/>
            <a:ext cx="84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copy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21607C-639E-4B66-9BF4-1BC1348FA72F}"/>
              </a:ext>
            </a:extLst>
          </p:cNvPr>
          <p:cNvSpPr txBox="1"/>
          <p:nvPr/>
        </p:nvSpPr>
        <p:spPr>
          <a:xfrm>
            <a:off x="7822795" y="4617168"/>
            <a:ext cx="84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3114939901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Lab 4 </a:t>
            </a:r>
            <a:r>
              <a:rPr lang="en-US" dirty="0"/>
              <a:t>release tomorrow</a:t>
            </a:r>
          </a:p>
          <a:p>
            <a:endParaRPr lang="en-US" dirty="0"/>
          </a:p>
          <a:p>
            <a:r>
              <a:rPr lang="en-US" dirty="0"/>
              <a:t>Shorter than lab3</a:t>
            </a:r>
          </a:p>
          <a:p>
            <a:pPr lvl="1"/>
            <a:r>
              <a:rPr lang="en-US" dirty="0"/>
              <a:t>Due before next Wednesday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190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3383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814C3-0EC0-4AC4-ADC7-4770207D0D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FCB80D-E72C-49DE-92D2-3A5424C522FA}" type="slidenum">
              <a:rPr lang="en-US" smtClean="0"/>
              <a:pPr/>
              <a:t>191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C8AAFB-09DC-4E70-83B9-AE389CC5ADED}"/>
              </a:ext>
            </a:extLst>
          </p:cNvPr>
          <p:cNvSpPr/>
          <p:nvPr/>
        </p:nvSpPr>
        <p:spPr>
          <a:xfrm>
            <a:off x="125260" y="824156"/>
            <a:ext cx="8505173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latin typeface="Courier New" pitchFamily="49" charset="0"/>
                <a:cs typeface="Courier New" pitchFamily="49" charset="0"/>
              </a:rPr>
              <a:t>Suppose flag’s representation is  </a:t>
            </a:r>
          </a:p>
          <a:p>
            <a:pPr lvl="1"/>
            <a:r>
              <a:rPr lang="en-US" sz="2400" b="1" dirty="0">
                <a:latin typeface="Courier New" pitchFamily="49" charset="0"/>
                <a:cs typeface="Courier New" pitchFamily="49" charset="0"/>
              </a:rPr>
              <a:t>000 …..11111111</a:t>
            </a:r>
          </a:p>
          <a:p>
            <a:pPr lvl="1"/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flags = flags &amp;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(1&lt;&lt;3)</a:t>
            </a:r>
          </a:p>
          <a:p>
            <a:pPr lvl="1"/>
            <a:r>
              <a:rPr lang="en-US" sz="2400" dirty="0"/>
              <a:t>What is flag’s representation</a:t>
            </a:r>
            <a:endParaRPr lang="en-US" sz="2400" dirty="0">
              <a:solidFill>
                <a:srgbClr val="0070C0"/>
              </a:solidFill>
            </a:endParaRPr>
          </a:p>
          <a:p>
            <a:pPr lvl="2"/>
            <a:r>
              <a:rPr lang="en-US" sz="2400" dirty="0">
                <a:solidFill>
                  <a:srgbClr val="0070C0"/>
                </a:solidFill>
              </a:rPr>
              <a:t>00001000</a:t>
            </a:r>
            <a:r>
              <a:rPr lang="en-US" sz="2400" dirty="0"/>
              <a:t>. keep 3</a:t>
            </a:r>
            <a:r>
              <a:rPr lang="en-US" sz="2400" baseline="30000" dirty="0"/>
              <a:t>rd</a:t>
            </a:r>
            <a:r>
              <a:rPr lang="en-US" sz="2400" dirty="0"/>
              <a:t> bit, turn off all others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000…00001000</a:t>
            </a:r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flags = flags &amp;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~(1&lt;&lt; 3)</a:t>
            </a:r>
          </a:p>
          <a:p>
            <a:pPr lvl="1"/>
            <a:r>
              <a:rPr lang="en-US" sz="2400" dirty="0"/>
              <a:t> What is flag’s representation</a:t>
            </a:r>
          </a:p>
          <a:p>
            <a:pPr lvl="2"/>
            <a:r>
              <a:rPr lang="en-US" sz="2400" dirty="0">
                <a:solidFill>
                  <a:srgbClr val="0070C0"/>
                </a:solidFill>
              </a:rPr>
              <a:t>00001000</a:t>
            </a:r>
            <a:r>
              <a:rPr lang="en-US" sz="2400" dirty="0"/>
              <a:t>-&gt;</a:t>
            </a:r>
            <a:r>
              <a:rPr lang="en-US" sz="2400" dirty="0">
                <a:solidFill>
                  <a:srgbClr val="0070C0"/>
                </a:solidFill>
              </a:rPr>
              <a:t>11110111</a:t>
            </a:r>
            <a:r>
              <a:rPr lang="en-US" sz="2400" dirty="0"/>
              <a:t>.  Turn 3</a:t>
            </a:r>
            <a:r>
              <a:rPr lang="en-US" sz="2400" baseline="30000" dirty="0"/>
              <a:t>rd</a:t>
            </a:r>
            <a:r>
              <a:rPr lang="en-US" sz="2400" dirty="0"/>
              <a:t> bit off   (set to 0), others no change 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000 …..11110111</a:t>
            </a:r>
          </a:p>
          <a:p>
            <a:pPr lvl="2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001E11-EF89-4272-B8AE-607A645DCD85}"/>
              </a:ext>
            </a:extLst>
          </p:cNvPr>
          <p:cNvSpPr/>
          <p:nvPr/>
        </p:nvSpPr>
        <p:spPr>
          <a:xfrm>
            <a:off x="626301" y="3018733"/>
            <a:ext cx="7891398" cy="873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871222-B9BE-4081-A21A-50B96AF79F60}"/>
              </a:ext>
            </a:extLst>
          </p:cNvPr>
          <p:cNvSpPr/>
          <p:nvPr/>
        </p:nvSpPr>
        <p:spPr>
          <a:xfrm>
            <a:off x="739035" y="5160154"/>
            <a:ext cx="7891398" cy="873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8912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85C9D-1C90-49B5-A9E3-0C2950AB7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388A3-E39C-41F1-BB9C-57C617A6C9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Storage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321E7-374C-4485-853A-1476CD87AC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192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59689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358775"/>
            <a:ext cx="8229600" cy="781050"/>
          </a:xfrm>
        </p:spPr>
        <p:txBody>
          <a:bodyPr>
            <a:normAutofit fontScale="90000"/>
          </a:bodyPr>
          <a:lstStyle/>
          <a:p>
            <a:r>
              <a:rPr lang="en-CA" sz="3600"/>
              <a:t>Multi dimension array, array of strings</a:t>
            </a:r>
            <a:br>
              <a:rPr lang="en-CA" sz="3600"/>
            </a:br>
            <a:r>
              <a:rPr lang="en-CA" sz="3600"/>
              <a:t>set on the fly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36970" y="1396568"/>
            <a:ext cx="8229600" cy="5257800"/>
          </a:xfrm>
        </p:spPr>
        <p:txBody>
          <a:bodyPr/>
          <a:lstStyle/>
          <a:p>
            <a:r>
              <a:rPr lang="en-CA" dirty="0"/>
              <a:t>Array of “strings”</a:t>
            </a:r>
          </a:p>
          <a:p>
            <a:r>
              <a:rPr lang="en-CA" dirty="0"/>
              <a:t>char messages[3][10] </a:t>
            </a:r>
          </a:p>
          <a:p>
            <a:pPr lvl="1">
              <a:buFont typeface="Wingdings 2" pitchFamily="18" charset="2"/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={“Hello”,</a:t>
            </a:r>
          </a:p>
          <a:p>
            <a:pPr lvl="1">
              <a:buFont typeface="Wingdings 2" pitchFamily="18" charset="2"/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   ”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Hi”,”There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”};</a:t>
            </a:r>
            <a:r>
              <a:rPr lang="en-CA" b="1" dirty="0"/>
              <a:t>                                     </a:t>
            </a:r>
          </a:p>
          <a:p>
            <a:pPr lvl="4">
              <a:buFont typeface="Wingdings 2" pitchFamily="18" charset="2"/>
              <a:buNone/>
            </a:pPr>
            <a:endParaRPr lang="en-CA" dirty="0"/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=0…3)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scanf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(“%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s”,message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]);</a:t>
            </a:r>
          </a:p>
          <a:p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(“%s”, message[0]);    </a:t>
            </a:r>
          </a:p>
          <a:p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(message[1]);</a:t>
            </a:r>
          </a:p>
          <a:p>
            <a:endParaRPr lang="en-CA" dirty="0"/>
          </a:p>
          <a:p>
            <a:r>
              <a:rPr lang="en-CA" dirty="0"/>
              <a:t>To get a line at a time:    </a:t>
            </a:r>
          </a:p>
          <a:p>
            <a:pPr lvl="1"/>
            <a:r>
              <a:rPr lang="en-CA" dirty="0">
                <a:solidFill>
                  <a:srgbClr val="FF0000"/>
                </a:solidFill>
              </a:rPr>
              <a:t>gets(message[o])       </a:t>
            </a:r>
            <a:r>
              <a:rPr lang="en-CA" dirty="0" err="1"/>
              <a:t>fgets</a:t>
            </a:r>
            <a:r>
              <a:rPr lang="en-CA" dirty="0"/>
              <a:t>(message[0], 10, </a:t>
            </a:r>
            <a:r>
              <a:rPr lang="en-CA" dirty="0" err="1"/>
              <a:t>stdin</a:t>
            </a:r>
            <a:r>
              <a:rPr lang="en-CA" dirty="0"/>
              <a:t>)</a:t>
            </a:r>
          </a:p>
          <a:p>
            <a:pPr lvl="1"/>
            <a:r>
              <a:rPr lang="en-CA" dirty="0"/>
              <a:t>puts(message[0])      </a:t>
            </a:r>
            <a:r>
              <a:rPr lang="en-CA" dirty="0" err="1"/>
              <a:t>fputs</a:t>
            </a:r>
            <a:r>
              <a:rPr lang="en-CA" dirty="0"/>
              <a:t>(message[0], </a:t>
            </a:r>
            <a:r>
              <a:rPr lang="en-CA" dirty="0" err="1"/>
              <a:t>stdout</a:t>
            </a:r>
            <a:r>
              <a:rPr lang="en-CA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B01B788-61A9-4010-A99C-FFAE518BD6D7}" type="slidenum">
              <a:rPr lang="en-US" smtClean="0"/>
              <a:pPr>
                <a:defRPr/>
              </a:pPr>
              <a:t>193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397375" y="1719263"/>
          <a:ext cx="53272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Group 43"/>
          <p:cNvGraphicFramePr>
            <a:graphicFrameLocks/>
          </p:cNvGraphicFramePr>
          <p:nvPr/>
        </p:nvGraphicFramePr>
        <p:xfrm>
          <a:off x="5072063" y="1676400"/>
          <a:ext cx="3505200" cy="457200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Group 43"/>
          <p:cNvGraphicFramePr>
            <a:graphicFrameLocks/>
          </p:cNvGraphicFramePr>
          <p:nvPr/>
        </p:nvGraphicFramePr>
        <p:xfrm>
          <a:off x="5105400" y="2286000"/>
          <a:ext cx="3505200" cy="457200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Group 43"/>
          <p:cNvGraphicFramePr>
            <a:graphicFrameLocks/>
          </p:cNvGraphicFramePr>
          <p:nvPr/>
        </p:nvGraphicFramePr>
        <p:xfrm>
          <a:off x="5072063" y="2895600"/>
          <a:ext cx="3505200" cy="457200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358775"/>
            <a:ext cx="8229600" cy="781050"/>
          </a:xfrm>
        </p:spPr>
        <p:txBody>
          <a:bodyPr>
            <a:normAutofit fontScale="90000"/>
          </a:bodyPr>
          <a:lstStyle/>
          <a:p>
            <a:r>
              <a:rPr lang="en-CA" sz="3600"/>
              <a:t>Multi dimension array, array of strings</a:t>
            </a:r>
            <a:br>
              <a:rPr lang="en-CA" sz="3600"/>
            </a:br>
            <a:r>
              <a:rPr lang="en-CA" sz="3600"/>
              <a:t>set on the fly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252538"/>
            <a:ext cx="8229600" cy="5257800"/>
          </a:xfrm>
        </p:spPr>
        <p:txBody>
          <a:bodyPr/>
          <a:lstStyle/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=0…3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scanf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(“%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s”,message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]);</a:t>
            </a:r>
          </a:p>
          <a:p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(“%s”, message[0]);    </a:t>
            </a:r>
          </a:p>
          <a:p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(message[1]);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To get a line at a time:    </a:t>
            </a:r>
          </a:p>
          <a:p>
            <a:pPr lvl="1"/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gets(message[0]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) 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fgets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(message[0], 10,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stdin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scanf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(” %[^\n]s”, message[0]);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To print a string</a:t>
            </a:r>
          </a:p>
          <a:p>
            <a:pPr lvl="1"/>
            <a:r>
              <a:rPr lang="en-CA" sz="2000" b="1" dirty="0">
                <a:latin typeface="Courier New" pitchFamily="49" charset="0"/>
                <a:cs typeface="Courier New" pitchFamily="49" charset="0"/>
              </a:rPr>
              <a:t>puts(message[0]) 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fputs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(message[0],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stdout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726FA1A-BB87-476C-937C-C4382664EAA7}" type="slidenum">
              <a:rPr lang="en-US" smtClean="0"/>
              <a:pPr>
                <a:defRPr/>
              </a:pPr>
              <a:t>194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1544638"/>
          <a:ext cx="620486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Group 43"/>
          <p:cNvGraphicFramePr>
            <a:graphicFrameLocks/>
          </p:cNvGraphicFramePr>
          <p:nvPr/>
        </p:nvGraphicFramePr>
        <p:xfrm>
          <a:off x="5410200" y="1501775"/>
          <a:ext cx="3505200" cy="457200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Group 43"/>
          <p:cNvGraphicFramePr>
            <a:graphicFrameLocks/>
          </p:cNvGraphicFramePr>
          <p:nvPr/>
        </p:nvGraphicFramePr>
        <p:xfrm>
          <a:off x="5443538" y="2111375"/>
          <a:ext cx="3505200" cy="457200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Group 43"/>
          <p:cNvGraphicFramePr>
            <a:graphicFrameLocks/>
          </p:cNvGraphicFramePr>
          <p:nvPr/>
        </p:nvGraphicFramePr>
        <p:xfrm>
          <a:off x="5410200" y="2720975"/>
          <a:ext cx="3505200" cy="457200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Explosion 1 11"/>
          <p:cNvSpPr/>
          <p:nvPr/>
        </p:nvSpPr>
        <p:spPr>
          <a:xfrm>
            <a:off x="6291263" y="4518025"/>
            <a:ext cx="2536825" cy="14255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000" dirty="0"/>
              <a:t>Be careful the ‘\n’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46088" y="541338"/>
            <a:ext cx="8229600" cy="633412"/>
          </a:xfrm>
        </p:spPr>
        <p:txBody>
          <a:bodyPr/>
          <a:lstStyle/>
          <a:p>
            <a:r>
              <a:rPr lang="en-CA" sz="3200"/>
              <a:t>String library functions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41514" y="1262063"/>
            <a:ext cx="9002486" cy="5062537"/>
          </a:xfrm>
        </p:spPr>
        <p:txBody>
          <a:bodyPr>
            <a:normAutofit lnSpcReduction="10000"/>
          </a:bodyPr>
          <a:lstStyle/>
          <a:p>
            <a:r>
              <a:rPr lang="en-CA" sz="2400" dirty="0"/>
              <a:t>Defined in standard library, prototype &lt;</a:t>
            </a:r>
            <a:r>
              <a:rPr lang="en-CA" sz="2400" dirty="0" err="1"/>
              <a:t>string.h</a:t>
            </a:r>
            <a:r>
              <a:rPr lang="en-CA" sz="2400" dirty="0"/>
              <a:t>&gt;</a:t>
            </a: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unsigned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()    </a:t>
            </a:r>
            <a:r>
              <a:rPr lang="en-CA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CA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strlen</a:t>
            </a:r>
            <a:endParaRPr lang="en-CA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CA" sz="2200" b="1" dirty="0">
                <a:latin typeface="Courier New" pitchFamily="49" charset="0"/>
                <a:cs typeface="Courier New" pitchFamily="49" charset="0"/>
              </a:rPr>
              <a:t>not counting‘/0’   </a:t>
            </a:r>
            <a:r>
              <a:rPr lang="en-CA" sz="2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char[]=“hello”; </a:t>
            </a:r>
            <a:r>
              <a:rPr lang="en-CA" sz="22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[]={2,3};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()    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toStr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fromStr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/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toStr,fromStr,n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strcat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()	    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strcat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(s1, s2); </a:t>
            </a:r>
            <a:r>
              <a:rPr lang="en-CA" sz="2400" b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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s1s2</a:t>
            </a:r>
          </a:p>
          <a:p>
            <a:pPr lvl="1"/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strncat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(s1, s2, n)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strcmp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() 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strcmp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(s1, s2);  </a:t>
            </a:r>
            <a:r>
              <a:rPr lang="en-CA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 if equal</a:t>
            </a:r>
          </a:p>
          <a:p>
            <a:pPr lvl="1"/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strncmp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(s1,s2,n)</a:t>
            </a:r>
          </a:p>
          <a:p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357864E-BD52-413F-8C06-25675E299CB1}" type="slidenum">
              <a:rPr lang="en-US" smtClean="0"/>
              <a:pPr>
                <a:defRPr/>
              </a:pPr>
              <a:t>195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846320" y="2534529"/>
            <a:ext cx="1779563" cy="475957"/>
          </a:xfrm>
          <a:custGeom>
            <a:avLst/>
            <a:gdLst>
              <a:gd name="connsiteX0" fmla="*/ 1779563 w 1779563"/>
              <a:gd name="connsiteY0" fmla="*/ 419686 h 475957"/>
              <a:gd name="connsiteX1" fmla="*/ 1498209 w 1779563"/>
              <a:gd name="connsiteY1" fmla="*/ 67994 h 475957"/>
              <a:gd name="connsiteX2" fmla="*/ 246185 w 1779563"/>
              <a:gd name="connsiteY2" fmla="*/ 67994 h 475957"/>
              <a:gd name="connsiteX3" fmla="*/ 21102 w 1779563"/>
              <a:gd name="connsiteY3" fmla="*/ 475957 h 47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9563" h="475957">
                <a:moveTo>
                  <a:pt x="1779563" y="419686"/>
                </a:moveTo>
                <a:cubicBezTo>
                  <a:pt x="1766667" y="273147"/>
                  <a:pt x="1753772" y="126609"/>
                  <a:pt x="1498209" y="67994"/>
                </a:cubicBezTo>
                <a:cubicBezTo>
                  <a:pt x="1242646" y="9379"/>
                  <a:pt x="492370" y="0"/>
                  <a:pt x="246185" y="67994"/>
                </a:cubicBezTo>
                <a:cubicBezTo>
                  <a:pt x="0" y="135988"/>
                  <a:pt x="10551" y="305972"/>
                  <a:pt x="21102" y="47595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Pretty ready for POINTERS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196</a:t>
            </a:fld>
            <a:endParaRPr lang="en-US"/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3413"/>
          </a:xfrm>
        </p:spPr>
        <p:txBody>
          <a:bodyPr/>
          <a:lstStyle/>
          <a:p>
            <a:r>
              <a:rPr lang="en-CA" sz="3200"/>
              <a:t>character library functions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262063"/>
            <a:ext cx="8229600" cy="5062537"/>
          </a:xfrm>
        </p:spPr>
        <p:txBody>
          <a:bodyPr/>
          <a:lstStyle/>
          <a:p>
            <a:r>
              <a:rPr lang="en-CA" sz="2400" dirty="0"/>
              <a:t>Defined in standard library, prototype &lt;</a:t>
            </a:r>
            <a:r>
              <a:rPr lang="en-CA" sz="2400" dirty="0" err="1"/>
              <a:t>ctype.h</a:t>
            </a:r>
            <a:r>
              <a:rPr lang="en-CA" sz="2400" dirty="0"/>
              <a:t>&gt;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isalpha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ch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) return non-zero, zero</a:t>
            </a:r>
          </a:p>
          <a:p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isdigit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ch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) </a:t>
            </a:r>
          </a:p>
          <a:p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isalnum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ch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islower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ch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isupper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ch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tolower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ch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toupper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ch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35C5C3-FED9-4D88-A8EC-16D720665C0C}" type="slidenum">
              <a:rPr lang="en-US" smtClean="0"/>
              <a:pPr>
                <a:defRPr/>
              </a:pPr>
              <a:t>197</a:t>
            </a:fld>
            <a:endParaRPr lang="en-US"/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3413"/>
          </a:xfrm>
        </p:spPr>
        <p:txBody>
          <a:bodyPr/>
          <a:lstStyle/>
          <a:p>
            <a:r>
              <a:rPr lang="en-CA" sz="3200"/>
              <a:t>Utility library functions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511175" y="1284288"/>
            <a:ext cx="8229600" cy="5062537"/>
          </a:xfrm>
        </p:spPr>
        <p:txBody>
          <a:bodyPr>
            <a:normAutofit lnSpcReduction="10000"/>
          </a:bodyPr>
          <a:lstStyle/>
          <a:p>
            <a:r>
              <a:rPr lang="en-CA" sz="2400" dirty="0"/>
              <a:t>Defined in standard library, prototype &lt;</a:t>
            </a:r>
            <a:r>
              <a:rPr lang="en-CA" sz="2400" dirty="0" err="1"/>
              <a:t>stdlib.h</a:t>
            </a:r>
            <a:r>
              <a:rPr lang="en-CA" sz="2400" dirty="0"/>
              <a:t>&gt;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atof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(‘string’ s)    “3.24”</a:t>
            </a:r>
          </a:p>
          <a:p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atoi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(‘string’ s)        “6”</a:t>
            </a: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long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atol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(‘string’s)</a:t>
            </a:r>
          </a:p>
          <a:p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rand(void)   void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srand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(unsigned seed)</a:t>
            </a: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void abort(void)</a:t>
            </a: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void exit()   EXIT_SUCESS, EXIT_FAILURE</a:t>
            </a:r>
          </a:p>
          <a:p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system(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commandString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abs(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memloc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calloc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, free 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17EF791-FBF0-448A-AA40-1C1AD24808F7}" type="slidenum">
              <a:rPr lang="en-US" smtClean="0"/>
              <a:pPr>
                <a:defRPr/>
              </a:pPr>
              <a:t>198</a:t>
            </a:fld>
            <a:endParaRPr lang="en-US"/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199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8302" y="1033437"/>
            <a:ext cx="7568418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#include&lt;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system("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-l");</a:t>
            </a:r>
          </a:p>
          <a:p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system("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mkdir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xxx");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(“%s”,”\n”)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system("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-l");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6779-53E6-4A26-84A7-A0E19F73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DDC35-5DD0-424B-9B3E-E2CAC0DEB2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Lab4, more questions added after class.</a:t>
            </a:r>
          </a:p>
          <a:p>
            <a:r>
              <a:rPr lang="en-US" dirty="0"/>
              <a:t>Web-submit.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E4FB7-D8FE-498A-827A-49E79910B0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8C6D81-2710-445F-B664-FBF5475C2AD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ECF0BE-773A-446C-BD9F-2ACDCCC7F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75" y="2828709"/>
            <a:ext cx="6657724" cy="4017716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FBD662-066A-4AB7-A83C-313B5CD469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21" y="4502552"/>
            <a:ext cx="341654" cy="37509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C560971-8493-44C3-8497-A5009DBC0A55}"/>
              </a:ext>
            </a:extLst>
          </p:cNvPr>
          <p:cNvSpPr/>
          <p:nvPr/>
        </p:nvSpPr>
        <p:spPr>
          <a:xfrm>
            <a:off x="3629233" y="4877644"/>
            <a:ext cx="1885533" cy="93176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0A38C8-9A1F-4F16-9885-5748B4EEFC93}"/>
              </a:ext>
            </a:extLst>
          </p:cNvPr>
          <p:cNvSpPr txBox="1"/>
          <p:nvPr/>
        </p:nvSpPr>
        <p:spPr>
          <a:xfrm>
            <a:off x="5764193" y="5283843"/>
            <a:ext cx="188553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Use EECS account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330836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01638" y="234950"/>
            <a:ext cx="8229600" cy="1143000"/>
          </a:xfrm>
        </p:spPr>
        <p:txBody>
          <a:bodyPr/>
          <a:lstStyle/>
          <a:p>
            <a:pPr eaLnBrk="1" hangingPunct="1"/>
            <a:r>
              <a:rPr lang="en-CA" sz="3600" dirty="0"/>
              <a:t>Call (pass)-by-Value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E09F1C-ADB1-4A9F-A3AB-3413808594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3BB65F-D155-43FD-87ED-8668EB961BC6}"/>
              </a:ext>
            </a:extLst>
          </p:cNvPr>
          <p:cNvSpPr/>
          <p:nvPr/>
        </p:nvSpPr>
        <p:spPr>
          <a:xfrm>
            <a:off x="7023652" y="5910470"/>
            <a:ext cx="2120348" cy="8192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54713" y="2840038"/>
          <a:ext cx="1731281" cy="3686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1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199"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CA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CA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CA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j =</a:t>
                      </a:r>
                      <a:r>
                        <a:rPr lang="en-CA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4</a:t>
                      </a:r>
                      <a:endParaRPr lang="en-CA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 = sum(</a:t>
                      </a:r>
                      <a:r>
                        <a:rPr lang="en-CA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i,j</a:t>
                      </a:r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CA" dirty="0"/>
                        <a:t>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1776" name="TextBox 6"/>
          <p:cNvSpPr txBox="1">
            <a:spLocks noChangeArrowheads="1"/>
          </p:cNvSpPr>
          <p:nvPr/>
        </p:nvSpPr>
        <p:spPr bwMode="auto">
          <a:xfrm>
            <a:off x="4657725" y="3668713"/>
            <a:ext cx="129698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running </a:t>
            </a:r>
            <a:r>
              <a:rPr kumimoji="0" lang="en-C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7099" y="5041900"/>
            <a:ext cx="1580911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x = 3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5410200"/>
            <a:ext cx="1568210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y = 4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2500" y="5765800"/>
            <a:ext cx="1701800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 s = 7 </a:t>
            </a: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457200" y="6342323"/>
            <a:ext cx="457200" cy="38742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E09F1C-ADB1-4A9F-A3AB-3413808594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573" y="2935401"/>
            <a:ext cx="3866921" cy="38944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49604" y="3081240"/>
            <a:ext cx="4572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sum (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x,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y)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 = x + y;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return s; 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main(){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=3, j=4, k;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k = sum(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i,j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   </a:t>
            </a:r>
          </a:p>
        </p:txBody>
      </p:sp>
      <p:sp>
        <p:nvSpPr>
          <p:cNvPr id="18" name="Freeform 10"/>
          <p:cNvSpPr/>
          <p:nvPr/>
        </p:nvSpPr>
        <p:spPr>
          <a:xfrm>
            <a:off x="7469090" y="3399089"/>
            <a:ext cx="649458" cy="1837771"/>
          </a:xfrm>
          <a:custGeom>
            <a:avLst/>
            <a:gdLst>
              <a:gd name="connsiteX0" fmla="*/ 98473 w 649458"/>
              <a:gd name="connsiteY0" fmla="*/ 0 h 1983544"/>
              <a:gd name="connsiteX1" fmla="*/ 633046 w 649458"/>
              <a:gd name="connsiteY1" fmla="*/ 787790 h 1983544"/>
              <a:gd name="connsiteX2" fmla="*/ 0 w 649458"/>
              <a:gd name="connsiteY2" fmla="*/ 1983544 h 198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9458" h="1983544">
                <a:moveTo>
                  <a:pt x="98473" y="0"/>
                </a:moveTo>
                <a:cubicBezTo>
                  <a:pt x="373965" y="228599"/>
                  <a:pt x="649458" y="457199"/>
                  <a:pt x="633046" y="787790"/>
                </a:cubicBezTo>
                <a:cubicBezTo>
                  <a:pt x="616634" y="1118381"/>
                  <a:pt x="0" y="1983544"/>
                  <a:pt x="0" y="1983544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Freeform 11"/>
          <p:cNvSpPr/>
          <p:nvPr/>
        </p:nvSpPr>
        <p:spPr>
          <a:xfrm>
            <a:off x="7364063" y="3807160"/>
            <a:ext cx="558983" cy="1825824"/>
          </a:xfrm>
          <a:custGeom>
            <a:avLst/>
            <a:gdLst>
              <a:gd name="connsiteX0" fmla="*/ 0 w 440788"/>
              <a:gd name="connsiteY0" fmla="*/ 0 h 1969477"/>
              <a:gd name="connsiteX1" fmla="*/ 379828 w 440788"/>
              <a:gd name="connsiteY1" fmla="*/ 872197 h 1969477"/>
              <a:gd name="connsiteX2" fmla="*/ 365760 w 440788"/>
              <a:gd name="connsiteY2" fmla="*/ 1758462 h 1969477"/>
              <a:gd name="connsiteX3" fmla="*/ 70339 w 440788"/>
              <a:gd name="connsiteY3" fmla="*/ 1969477 h 196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788" h="1969477">
                <a:moveTo>
                  <a:pt x="0" y="0"/>
                </a:moveTo>
                <a:cubicBezTo>
                  <a:pt x="159434" y="289560"/>
                  <a:pt x="318868" y="579120"/>
                  <a:pt x="379828" y="872197"/>
                </a:cubicBezTo>
                <a:cubicBezTo>
                  <a:pt x="440788" y="1165274"/>
                  <a:pt x="417342" y="1575582"/>
                  <a:pt x="365760" y="1758462"/>
                </a:cubicBezTo>
                <a:cubicBezTo>
                  <a:pt x="314178" y="1941342"/>
                  <a:pt x="70339" y="1969477"/>
                  <a:pt x="70339" y="196947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6E7AAB5-E53E-4351-9309-E1B6A61ABF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252025"/>
            <a:ext cx="8229600" cy="5605975"/>
          </a:xfrm>
        </p:spPr>
        <p:txBody>
          <a:bodyPr/>
          <a:lstStyle/>
          <a:p>
            <a:pPr eaLnBrk="1" hangingPunct="1"/>
            <a:r>
              <a:rPr lang="en-CA" dirty="0"/>
              <a:t>In C (and JAVA), all functions are </a:t>
            </a:r>
            <a:r>
              <a:rPr lang="en-CA" dirty="0">
                <a:solidFill>
                  <a:srgbClr val="FF0000"/>
                </a:solidFill>
                <a:highlight>
                  <a:srgbClr val="FFFF00"/>
                </a:highlight>
              </a:rPr>
              <a:t>call-by-value</a:t>
            </a:r>
          </a:p>
          <a:p>
            <a:pPr lvl="1" eaLnBrk="1" hangingPunct="1"/>
            <a:r>
              <a:rPr lang="en-CA" dirty="0">
                <a:highlight>
                  <a:srgbClr val="FFFF00"/>
                </a:highlight>
              </a:rPr>
              <a:t>Values</a:t>
            </a:r>
            <a:r>
              <a:rPr lang="en-CA" dirty="0"/>
              <a:t> of the arguments are passed to functions, but not the </a:t>
            </a:r>
            <a:r>
              <a:rPr lang="en-CA" u="sng" dirty="0"/>
              <a:t>arguments </a:t>
            </a:r>
            <a:r>
              <a:rPr lang="en-CA" u="sng" dirty="0">
                <a:highlight>
                  <a:srgbClr val="FFFF00"/>
                </a:highlight>
              </a:rPr>
              <a:t>themselves</a:t>
            </a:r>
            <a:r>
              <a:rPr lang="en-CA" u="sng" dirty="0"/>
              <a:t> (call-by-reference)   </a:t>
            </a:r>
          </a:p>
          <a:p>
            <a:pPr lvl="1" eaLnBrk="1" hangingPunct="1"/>
            <a:endParaRPr lang="en-CA" dirty="0"/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BB0C314F-01F9-47EF-BA16-EFBCF3531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815" y="3966764"/>
            <a:ext cx="1481137" cy="34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call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sum()</a:t>
            </a: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AA198A2C-B254-4975-8CED-0FD7B6A9C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513" y="5091113"/>
            <a:ext cx="1577975" cy="59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running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sum()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4A97CD-BC82-4B23-B35B-F8C19FB1361E}"/>
              </a:ext>
            </a:extLst>
          </p:cNvPr>
          <p:cNvSpPr txBox="1"/>
          <p:nvPr/>
        </p:nvSpPr>
        <p:spPr>
          <a:xfrm>
            <a:off x="7860228" y="3466538"/>
            <a:ext cx="84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copy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2FE64A-C5D3-4ED3-A838-92747EC6E636}"/>
              </a:ext>
            </a:extLst>
          </p:cNvPr>
          <p:cNvSpPr txBox="1"/>
          <p:nvPr/>
        </p:nvSpPr>
        <p:spPr>
          <a:xfrm>
            <a:off x="7822795" y="4617168"/>
            <a:ext cx="84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602725023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04800"/>
            <a:ext cx="8686800" cy="6019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initializeHardware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(void)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{	</a:t>
            </a:r>
            <a:r>
              <a:rPr lang="en-CA" sz="2000" b="1" dirty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</a:rPr>
              <a:t>/* initialize hardware */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if(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connect_robot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(1, MODEL_SCOUT2, "/dev/ttyUSB0", 38400) == FALSE){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fprintf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stderr,"reactived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: unable to connect to robot hardware\n");</a:t>
            </a:r>
          </a:p>
          <a:p>
            <a:pPr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   </a:t>
            </a:r>
            <a:r>
              <a:rPr lang="en-CA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sprintf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“</a:t>
            </a:r>
            <a:r>
              <a:rPr lang="en-CA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aplay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./sounds/%s &amp;", sth_wrong.wav);</a:t>
            </a:r>
          </a:p>
          <a:p>
            <a:pPr>
              <a:buNone/>
            </a:pP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   system(</a:t>
            </a:r>
            <a:r>
              <a:rPr lang="en-CA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   exit(1);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} 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enableSonars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system(“wakingUp.wav”);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F853589-B8CF-4631-88FD-A03BFAF158C4}" type="slidenum">
              <a:rPr lang="en-US" smtClean="0"/>
              <a:pPr>
                <a:defRPr/>
              </a:pPr>
              <a:t>200</a:t>
            </a:fld>
            <a:endParaRPr lang="en-US" dirty="0"/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3413"/>
          </a:xfrm>
        </p:spPr>
        <p:txBody>
          <a:bodyPr/>
          <a:lstStyle/>
          <a:p>
            <a:r>
              <a:rPr lang="en-CA" sz="3200"/>
              <a:t>Diagnostics library functions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46088" y="1262063"/>
            <a:ext cx="8229600" cy="5062537"/>
          </a:xfrm>
        </p:spPr>
        <p:txBody>
          <a:bodyPr/>
          <a:lstStyle/>
          <a:p>
            <a:r>
              <a:rPr lang="en-CA" sz="2400"/>
              <a:t>Defined in standard library, prototype &lt;assert.h&gt;</a:t>
            </a:r>
          </a:p>
          <a:p>
            <a:endParaRPr lang="en-CA" sz="2400" b="1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>
                <a:latin typeface="Courier New" pitchFamily="49" charset="0"/>
                <a:cs typeface="Courier New" pitchFamily="49" charset="0"/>
              </a:rPr>
              <a:t>void assert(int </a:t>
            </a:r>
            <a:r>
              <a:rPr lang="en-CA" sz="2400" b="1" i="1">
                <a:latin typeface="Courier New" pitchFamily="49" charset="0"/>
                <a:cs typeface="Courier New" pitchFamily="49" charset="0"/>
              </a:rPr>
              <a:t>expression</a:t>
            </a:r>
            <a:r>
              <a:rPr lang="en-CA" sz="2400" b="1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CA" sz="2400" b="1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CA" sz="2400" b="1">
                <a:latin typeface="Courier New" pitchFamily="49" charset="0"/>
                <a:cs typeface="Courier New" pitchFamily="49" charset="0"/>
              </a:rPr>
              <a:t>int x = -1;</a:t>
            </a:r>
          </a:p>
          <a:p>
            <a:pPr>
              <a:buFont typeface="Wingdings 2" pitchFamily="18" charset="2"/>
              <a:buNone/>
            </a:pPr>
            <a:r>
              <a:rPr lang="en-CA" sz="2400" b="1">
                <a:latin typeface="Courier New" pitchFamily="49" charset="0"/>
                <a:cs typeface="Courier New" pitchFamily="49" charset="0"/>
              </a:rPr>
              <a:t>assert(x &gt; 0)</a:t>
            </a:r>
          </a:p>
          <a:p>
            <a:pPr>
              <a:buFont typeface="Wingdings 2" pitchFamily="18" charset="2"/>
              <a:buNone/>
            </a:pPr>
            <a:r>
              <a:rPr lang="en-CA" sz="2000"/>
              <a:t>print</a:t>
            </a:r>
            <a:r>
              <a:rPr lang="en-CA" sz="20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Assertion failed: </a:t>
            </a:r>
            <a:r>
              <a:rPr lang="en-CA" sz="2000" b="1" i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expression</a:t>
            </a:r>
            <a:r>
              <a:rPr lang="en-CA" sz="2000" b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, file </a:t>
            </a:r>
            <a:r>
              <a:rPr lang="en-CA" sz="2000" b="1" i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file</a:t>
            </a:r>
            <a:r>
              <a:rPr lang="en-CA" sz="2000" b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, line </a:t>
            </a:r>
            <a:r>
              <a:rPr lang="en-CA" sz="2000" b="1" i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lnum</a:t>
            </a:r>
          </a:p>
          <a:p>
            <a:pPr>
              <a:buFont typeface="Wingdings 2" pitchFamily="18" charset="2"/>
              <a:buNone/>
            </a:pPr>
            <a:r>
              <a:rPr lang="en-CA" sz="2000"/>
              <a:t>Then</a:t>
            </a:r>
            <a:r>
              <a:rPr lang="en-CA" sz="2000" b="1">
                <a:latin typeface="Courier New" pitchFamily="49" charset="0"/>
                <a:cs typeface="Courier New" pitchFamily="49" charset="0"/>
              </a:rPr>
              <a:t> abort()</a:t>
            </a:r>
          </a:p>
          <a:p>
            <a:endParaRPr lang="en-CA" sz="2400" b="1">
              <a:latin typeface="Courier New" pitchFamily="49" charset="0"/>
              <a:cs typeface="Courier New" pitchFamily="49" charset="0"/>
            </a:endParaRPr>
          </a:p>
          <a:p>
            <a:endParaRPr lang="en-CA" sz="2400" b="1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>
                <a:latin typeface="Courier New" pitchFamily="49" charset="0"/>
                <a:cs typeface="Courier New" pitchFamily="49" charset="0"/>
              </a:rPr>
              <a:t>Look at </a:t>
            </a:r>
            <a:r>
              <a:rPr lang="en-CA" sz="2400"/>
              <a:t>&lt;time.h&gt;</a:t>
            </a:r>
            <a:endParaRPr lang="en-CA" sz="24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01C03AD-6FEF-40EB-A59A-4443ACFF7762}" type="slidenum">
              <a:rPr lang="en-US" smtClean="0"/>
              <a:pPr>
                <a:defRPr/>
              </a:pPr>
              <a:t>201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82913" y="4484688"/>
            <a:ext cx="6161087" cy="831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 err="1">
                <a:latin typeface="Courier New" pitchFamily="49" charset="0"/>
                <a:cs typeface="Courier New" pitchFamily="49" charset="0"/>
              </a:rPr>
              <a:t>a.out</a:t>
            </a:r>
            <a:r>
              <a:rPr lang="en-CA" sz="1600" b="1" dirty="0">
                <a:latin typeface="Courier New" pitchFamily="49" charset="0"/>
                <a:cs typeface="Courier New" pitchFamily="49" charset="0"/>
              </a:rPr>
              <a:t>: sprintf.c:20: main: Assertion `</a:t>
            </a:r>
            <a:r>
              <a:rPr lang="en-CA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600" b="1" dirty="0">
                <a:latin typeface="Courier New" pitchFamily="49" charset="0"/>
                <a:cs typeface="Courier New" pitchFamily="49" charset="0"/>
              </a:rPr>
              <a:t> &lt; 5' failed.</a:t>
            </a:r>
          </a:p>
          <a:p>
            <a:pPr>
              <a:defRPr/>
            </a:pPr>
            <a:r>
              <a:rPr lang="en-CA" sz="1600" b="1" dirty="0">
                <a:latin typeface="Courier New" pitchFamily="49" charset="0"/>
                <a:cs typeface="Courier New" pitchFamily="49" charset="0"/>
              </a:rPr>
              <a:t>Abort</a:t>
            </a:r>
            <a:endParaRPr lang="en-CA" dirty="0"/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202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285" y="439018"/>
            <a:ext cx="6516712" cy="594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3413"/>
          </a:xfrm>
        </p:spPr>
        <p:txBody>
          <a:bodyPr/>
          <a:lstStyle/>
          <a:p>
            <a:r>
              <a:rPr lang="en-CA" sz="3200"/>
              <a:t>math library functions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46088" y="1262063"/>
            <a:ext cx="8229600" cy="5062537"/>
          </a:xfrm>
        </p:spPr>
        <p:txBody>
          <a:bodyPr/>
          <a:lstStyle/>
          <a:p>
            <a:r>
              <a:rPr lang="en-CA" sz="2400" dirty="0"/>
              <a:t>Defined in standard library, prototype &lt;</a:t>
            </a:r>
            <a:r>
              <a:rPr lang="en-CA" sz="2400" dirty="0" err="1"/>
              <a:t>math.h</a:t>
            </a:r>
            <a:r>
              <a:rPr lang="en-CA" sz="2400" dirty="0"/>
              <a:t>&gt;</a:t>
            </a:r>
          </a:p>
          <a:p>
            <a:r>
              <a:rPr lang="en-CA" sz="2400" dirty="0"/>
              <a:t>Need to link by </a:t>
            </a:r>
            <a:r>
              <a:rPr lang="en-CA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-lm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double sin(x),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cos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(x), tan(x)</a:t>
            </a: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asin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(x)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acos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(x)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atan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(x) …</a:t>
            </a: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exp(x) e</a:t>
            </a:r>
            <a:r>
              <a:rPr lang="en-CA" sz="2400" b="1" baseline="30000" dirty="0">
                <a:latin typeface="Courier New" pitchFamily="49" charset="0"/>
                <a:cs typeface="Courier New" pitchFamily="49" charset="0"/>
              </a:rPr>
              <a:t>x  </a:t>
            </a:r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log(x)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ln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(x)</a:t>
            </a: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log10(x)</a:t>
            </a:r>
          </a:p>
          <a:p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pow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(x)</a:t>
            </a:r>
          </a:p>
          <a:p>
            <a:r>
              <a:rPr lang="en-CA" sz="2400" b="1" dirty="0">
                <a:latin typeface="Courier New" pitchFamily="49" charset="0"/>
                <a:cs typeface="Courier New" pitchFamily="49" charset="0"/>
              </a:rPr>
              <a:t>ceil(x), floor(x)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048783-E995-48DC-BBEE-FC8751C413E9}" type="slidenum">
              <a:rPr lang="en-US" smtClean="0"/>
              <a:pPr>
                <a:defRPr/>
              </a:pPr>
              <a:t>203</a:t>
            </a:fld>
            <a:endParaRPr lang="en-US"/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434975" y="344488"/>
            <a:ext cx="8229600" cy="1143000"/>
          </a:xfrm>
        </p:spPr>
        <p:txBody>
          <a:bodyPr/>
          <a:lstStyle/>
          <a:p>
            <a:pPr eaLnBrk="1" hangingPunct="1"/>
            <a:r>
              <a:rPr lang="en-CA"/>
              <a:t>Some complier options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686800" cy="5116513"/>
          </a:xfrm>
        </p:spPr>
        <p:txBody>
          <a:bodyPr/>
          <a:lstStyle/>
          <a:p>
            <a:pPr lvl="1" eaLnBrk="1" hangingPunct="1"/>
            <a:endParaRPr lang="en-CA" sz="21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CA" dirty="0"/>
              <a:t>Option: -</a:t>
            </a:r>
            <a:r>
              <a:rPr lang="en-CA" dirty="0" err="1"/>
              <a:t>l</a:t>
            </a:r>
            <a:r>
              <a:rPr lang="en-CA" i="1" dirty="0" err="1"/>
              <a:t>library</a:t>
            </a:r>
            <a:endParaRPr lang="en-CA" i="1" dirty="0"/>
          </a:p>
          <a:p>
            <a:pPr lvl="1" eaLnBrk="1" hangingPunct="1"/>
            <a:r>
              <a:rPr lang="en-CA" dirty="0"/>
              <a:t>Link with object library   </a:t>
            </a:r>
            <a:r>
              <a:rPr lang="en-CA" sz="2100" b="1" dirty="0" err="1">
                <a:latin typeface="Courier New" pitchFamily="49" charset="0"/>
                <a:cs typeface="Courier New" pitchFamily="49" charset="0"/>
              </a:rPr>
              <a:t>gcc</a:t>
            </a:r>
            <a:r>
              <a:rPr lang="en-CA" sz="2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100" b="1" dirty="0" err="1">
                <a:latin typeface="Courier New" pitchFamily="49" charset="0"/>
                <a:cs typeface="Courier New" pitchFamily="49" charset="0"/>
              </a:rPr>
              <a:t>main.c</a:t>
            </a:r>
            <a:r>
              <a:rPr lang="en-CA" sz="2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1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–lm  </a:t>
            </a:r>
          </a:p>
          <a:p>
            <a:pPr lvl="1" eaLnBrk="1" hangingPunct="1"/>
            <a:r>
              <a:rPr lang="en-CA" dirty="0"/>
              <a:t>Links math object library (if use </a:t>
            </a:r>
            <a:r>
              <a:rPr lang="en-CA" sz="2100" b="1" dirty="0" err="1">
                <a:latin typeface="Courier New" pitchFamily="49" charset="0"/>
                <a:cs typeface="Courier New" pitchFamily="49" charset="0"/>
              </a:rPr>
              <a:t>pow</a:t>
            </a:r>
            <a:r>
              <a:rPr lang="en-CA" sz="2100" b="1" dirty="0">
                <a:latin typeface="Courier New" pitchFamily="49" charset="0"/>
                <a:cs typeface="Courier New" pitchFamily="49" charset="0"/>
              </a:rPr>
              <a:t>() round() sin()</a:t>
            </a:r>
            <a:r>
              <a:rPr lang="en-CA" dirty="0"/>
              <a:t>etc)</a:t>
            </a:r>
          </a:p>
          <a:p>
            <a:pPr lvl="1" eaLnBrk="1" hangingPunct="1"/>
            <a:r>
              <a:rPr lang="en-CA" dirty="0"/>
              <a:t>Don’t forget to use </a:t>
            </a:r>
            <a:r>
              <a:rPr lang="en-CA" sz="2100" b="1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CA" sz="2100" b="1" dirty="0" err="1">
                <a:latin typeface="Courier New" pitchFamily="49" charset="0"/>
                <a:cs typeface="Courier New" pitchFamily="49" charset="0"/>
              </a:rPr>
              <a:t>math.h</a:t>
            </a:r>
            <a:r>
              <a:rPr lang="en-CA" sz="2100" b="1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CA" dirty="0"/>
              <a:t>at the beginning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33F9EB9-FE3C-4590-8F7A-ADC63FF918E6}" type="slidenum">
              <a:rPr lang="en-US"/>
              <a:pPr>
                <a:defRPr/>
              </a:pPr>
              <a:t>204</a:t>
            </a:fld>
            <a:endParaRPr lang="en-US"/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0"/>
            <a:ext cx="8229600" cy="6324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CA" sz="1800" b="1">
                <a:latin typeface="Courier New" pitchFamily="49" charset="0"/>
                <a:cs typeface="Courier New" pitchFamily="49" charset="0"/>
              </a:rPr>
              <a:t>#include &lt;stdio.h&gt;</a:t>
            </a:r>
          </a:p>
          <a:p>
            <a:pPr>
              <a:buFont typeface="Wingdings 2" pitchFamily="18" charset="2"/>
              <a:buNone/>
            </a:pPr>
            <a:r>
              <a:rPr lang="en-CA" sz="1800" b="1">
                <a:latin typeface="Courier New" pitchFamily="49" charset="0"/>
                <a:cs typeface="Courier New" pitchFamily="49" charset="0"/>
              </a:rPr>
              <a:t>#include &lt;string.h&gt;</a:t>
            </a:r>
          </a:p>
          <a:p>
            <a:pPr>
              <a:buFont typeface="Wingdings 2" pitchFamily="18" charset="2"/>
              <a:buNone/>
            </a:pPr>
            <a:r>
              <a:rPr lang="en-CA" sz="1800" b="1">
                <a:latin typeface="Courier New" pitchFamily="49" charset="0"/>
                <a:cs typeface="Courier New" pitchFamily="49" charset="0"/>
              </a:rPr>
              <a:t>#include &lt;ctype.h&gt;</a:t>
            </a:r>
          </a:p>
          <a:p>
            <a:pPr>
              <a:buFont typeface="Wingdings 2" pitchFamily="18" charset="2"/>
              <a:buNone/>
            </a:pPr>
            <a:r>
              <a:rPr lang="en-CA" sz="1800" b="1">
                <a:latin typeface="Courier New" pitchFamily="49" charset="0"/>
                <a:cs typeface="Courier New" pitchFamily="49" charset="0"/>
              </a:rPr>
              <a:t>#include &lt;stdlib.h&gt;</a:t>
            </a:r>
          </a:p>
          <a:p>
            <a:pPr>
              <a:buFont typeface="Wingdings 2" pitchFamily="18" charset="2"/>
              <a:buNone/>
            </a:pPr>
            <a:endParaRPr lang="en-CA" sz="1800" b="1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CA" sz="1800" b="1">
                <a:latin typeface="Courier New" pitchFamily="49" charset="0"/>
                <a:cs typeface="Courier New" pitchFamily="49" charset="0"/>
              </a:rPr>
              <a:t>#define TABLESIZE 50</a:t>
            </a:r>
          </a:p>
          <a:p>
            <a:pPr>
              <a:buFont typeface="Wingdings 2" pitchFamily="18" charset="2"/>
              <a:buNone/>
            </a:pPr>
            <a:r>
              <a:rPr lang="en-CA" sz="1800" b="1">
                <a:latin typeface="Courier New" pitchFamily="49" charset="0"/>
                <a:cs typeface="Courier New" pitchFamily="49" charset="0"/>
              </a:rPr>
              <a:t>int main(int argc, char *argv[])</a:t>
            </a:r>
          </a:p>
          <a:p>
            <a:pPr>
              <a:buFont typeface="Wingdings 2" pitchFamily="18" charset="2"/>
              <a:buNone/>
            </a:pPr>
            <a:r>
              <a:rPr lang="en-CA" sz="1800" b="1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Wingdings 2" pitchFamily="18" charset="2"/>
              <a:buNone/>
            </a:pPr>
            <a:r>
              <a:rPr lang="en-CA" sz="1800" b="1">
                <a:latin typeface="Courier New" pitchFamily="49" charset="0"/>
                <a:cs typeface="Courier New" pitchFamily="49" charset="0"/>
              </a:rPr>
              <a:t>        char inputs[TABLESIZE][50];</a:t>
            </a:r>
          </a:p>
          <a:p>
            <a:pPr>
              <a:buFont typeface="Wingdings 2" pitchFamily="18" charset="2"/>
              <a:buNone/>
            </a:pPr>
            <a:r>
              <a:rPr lang="en-CA" sz="1800" b="1">
                <a:latin typeface="Courier New" pitchFamily="49" charset="0"/>
                <a:cs typeface="Courier New" pitchFamily="49" charset="0"/>
              </a:rPr>
              <a:t>        int count = 0; int i;</a:t>
            </a:r>
          </a:p>
          <a:p>
            <a:pPr>
              <a:buFont typeface="Wingdings 2" pitchFamily="18" charset="2"/>
              <a:buNone/>
            </a:pPr>
            <a:r>
              <a:rPr lang="en-CA" sz="1800" b="1">
                <a:latin typeface="Courier New" pitchFamily="49" charset="0"/>
                <a:cs typeface="Courier New" pitchFamily="49" charset="0"/>
              </a:rPr>
              <a:t>        char wageS[10]; char ageS[10]; char name[60];</a:t>
            </a:r>
          </a:p>
          <a:p>
            <a:pPr>
              <a:buFont typeface="Wingdings 2" pitchFamily="18" charset="2"/>
              <a:buNone/>
            </a:pPr>
            <a:r>
              <a:rPr lang="en-CA" sz="1800" b="1">
                <a:latin typeface="Courier New" pitchFamily="49" charset="0"/>
                <a:cs typeface="Courier New" pitchFamily="49" charset="0"/>
              </a:rPr>
              <a:t>        int age; float wage;</a:t>
            </a:r>
          </a:p>
          <a:p>
            <a:pPr>
              <a:buFont typeface="Wingdings 2" pitchFamily="18" charset="2"/>
              <a:buNone/>
            </a:pPr>
            <a:endParaRPr lang="en-CA" sz="1800" b="1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CA" sz="1800" b="1">
                <a:latin typeface="Courier New" pitchFamily="49" charset="0"/>
                <a:cs typeface="Courier New" pitchFamily="49" charset="0"/>
              </a:rPr>
              <a:t>        printf("input name age and wage: ");</a:t>
            </a:r>
          </a:p>
          <a:p>
            <a:pPr>
              <a:buFont typeface="Wingdings 2" pitchFamily="18" charset="2"/>
              <a:buNone/>
            </a:pPr>
            <a:r>
              <a:rPr lang="en-CA" sz="1800" b="1">
                <a:latin typeface="Courier New" pitchFamily="49" charset="0"/>
                <a:cs typeface="Courier New" pitchFamily="49" charset="0"/>
              </a:rPr>
              <a:t>        scanf("</a:t>
            </a:r>
            <a:r>
              <a:rPr lang="en-CA" sz="18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%s %s %s", </a:t>
            </a:r>
            <a:r>
              <a:rPr lang="en-CA" sz="1800" b="1">
                <a:latin typeface="Courier New" pitchFamily="49" charset="0"/>
                <a:cs typeface="Courier New" pitchFamily="49" charset="0"/>
              </a:rPr>
              <a:t>name, ageS, wageS);</a:t>
            </a:r>
          </a:p>
          <a:p>
            <a:pPr>
              <a:buFont typeface="Wingdings 2" pitchFamily="18" charset="2"/>
              <a:buNone/>
            </a:pPr>
            <a:endParaRPr lang="en-CA" sz="1800" b="1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CA" sz="1800" b="1">
                <a:latin typeface="Courier New" pitchFamily="49" charset="0"/>
                <a:cs typeface="Courier New" pitchFamily="49" charset="0"/>
              </a:rPr>
              <a:t>        while (strcmp(name,"xx"))</a:t>
            </a:r>
          </a:p>
          <a:p>
            <a:pPr>
              <a:buFont typeface="Wingdings 2" pitchFamily="18" charset="2"/>
              <a:buNone/>
            </a:pPr>
            <a:r>
              <a:rPr lang="en-CA" sz="1800" b="1">
                <a:latin typeface="Courier New" pitchFamily="49" charset="0"/>
                <a:cs typeface="Courier New" pitchFamily="49" charset="0"/>
              </a:rPr>
              <a:t>        {  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C3E6E5F-738B-4C65-AF4B-B3CA5ED28829}" type="slidenum">
              <a:rPr lang="en-US" smtClean="0"/>
              <a:pPr>
                <a:defRPr/>
              </a:pPr>
              <a:t>205</a:t>
            </a:fld>
            <a:endParaRPr lang="en-US" dirty="0"/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7620000" y="1044575"/>
            <a:ext cx="11969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/>
              <a:t>slu1</a:t>
            </a: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500063" y="0"/>
            <a:ext cx="8480425" cy="6858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while(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strcmp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name,"xx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")){ </a:t>
            </a:r>
            <a:r>
              <a:rPr lang="en-CA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 while (1)   …..break</a:t>
            </a:r>
          </a:p>
          <a:p>
            <a:pPr>
              <a:buFont typeface="Wingdings 2" pitchFamily="18" charset="2"/>
              <a:buNone/>
            </a:pPr>
            <a:endParaRPr lang="en-CA" sz="18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/* </a:t>
            </a:r>
            <a:r>
              <a:rPr lang="en-CA" sz="16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strcat</a:t>
            </a:r>
            <a:r>
              <a:rPr lang="en-CA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(name," "); </a:t>
            </a:r>
            <a:r>
              <a:rPr lang="en-CA" sz="16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strcat</a:t>
            </a:r>
            <a:r>
              <a:rPr lang="en-CA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(name, </a:t>
            </a:r>
            <a:r>
              <a:rPr lang="en-CA" sz="16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ageS</a:t>
            </a:r>
            <a:r>
              <a:rPr lang="en-CA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); </a:t>
            </a:r>
            <a:r>
              <a:rPr lang="en-CA" sz="16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strcat</a:t>
            </a:r>
            <a:r>
              <a:rPr lang="en-CA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(name," "); </a:t>
            </a:r>
            <a:r>
              <a:rPr lang="en-CA" sz="16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strcat</a:t>
            </a:r>
            <a:r>
              <a:rPr lang="en-CA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(name, </a:t>
            </a:r>
            <a:r>
              <a:rPr lang="en-CA" sz="16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wageS</a:t>
            </a:r>
            <a:r>
              <a:rPr lang="en-CA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);  </a:t>
            </a:r>
            <a:r>
              <a:rPr lang="en-CA" sz="16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(inputs[count], name);</a:t>
            </a:r>
          </a:p>
          <a:p>
            <a:pPr>
              <a:buFont typeface="Wingdings 2" pitchFamily="18" charset="2"/>
              <a:buNone/>
            </a:pPr>
            <a:r>
              <a:rPr lang="en-CA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*/</a:t>
            </a:r>
          </a:p>
          <a:p>
            <a:pPr>
              <a:buFont typeface="Wingdings 2" pitchFamily="18" charset="2"/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CA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sprintf</a:t>
            </a:r>
            <a:r>
              <a:rPr lang="en-CA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(inputs[count], "%s %s %s", name, </a:t>
            </a:r>
            <a:r>
              <a:rPr lang="en-CA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ageS,wageS</a:t>
            </a:r>
            <a:r>
              <a:rPr lang="en-CA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Wingdings 2" pitchFamily="18" charset="2"/>
              <a:buNone/>
            </a:pPr>
            <a:endParaRPr lang="en-CA" sz="18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 age =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atoi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ageS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) + 10;</a:t>
            </a:r>
          </a:p>
          <a:p>
            <a:pPr>
              <a:buFont typeface="Wingdings 2" pitchFamily="18" charset="2"/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 wage =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atof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wageS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) *1.5;</a:t>
            </a:r>
          </a:p>
          <a:p>
            <a:pPr>
              <a:buFont typeface="Wingdings 2" pitchFamily="18" charset="2"/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 name[0] =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toupper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(name[0]);</a:t>
            </a:r>
          </a:p>
          <a:p>
            <a:pPr>
              <a:buFont typeface="Wingdings 2" pitchFamily="18" charset="2"/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>
              <a:buFont typeface="Wingdings 2" pitchFamily="18" charset="2"/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</a:t>
            </a:r>
          </a:p>
          <a:p>
            <a:pPr>
              <a:buFont typeface="Wingdings 2" pitchFamily="18" charset="2"/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CA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sprintf</a:t>
            </a:r>
            <a:r>
              <a:rPr lang="en-CA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(inputs[count+1], "%s %d %.1f", </a:t>
            </a:r>
            <a:r>
              <a:rPr lang="en-CA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name,age,wage</a:t>
            </a:r>
            <a:r>
              <a:rPr lang="en-CA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Wingdings 2" pitchFamily="18" charset="2"/>
              <a:buNone/>
            </a:pPr>
            <a:r>
              <a:rPr lang="en-CA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scanf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("%s %s %s", name,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ageS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wageS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);</a:t>
            </a:r>
          </a:p>
          <a:p>
            <a:pPr>
              <a:buFont typeface="Wingdings 2" pitchFamily="18" charset="2"/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 count += 2;</a:t>
            </a:r>
          </a:p>
          <a:p>
            <a:pPr>
              <a:buFont typeface="Wingdings 2" pitchFamily="18" charset="2"/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}  </a:t>
            </a:r>
            <a:r>
              <a:rPr lang="en-CA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/* end of while */</a:t>
            </a:r>
          </a:p>
          <a:p>
            <a:pPr>
              <a:buFont typeface="Wingdings 2" pitchFamily="18" charset="2"/>
              <a:buNone/>
            </a:pPr>
            <a:endParaRPr lang="en-CA" sz="18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("\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nrecords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generated %s %s\n", __DATE__, __TIME__);</a:t>
            </a:r>
          </a:p>
          <a:p>
            <a:pPr>
              <a:buFont typeface="Wingdings 2" pitchFamily="18" charset="2"/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for(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&lt; count;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++)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(“%s\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n”,inputs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]);</a:t>
            </a:r>
          </a:p>
          <a:p>
            <a:pPr>
              <a:buFont typeface="Wingdings 2" pitchFamily="18" charset="2"/>
              <a:buNone/>
            </a:pPr>
            <a:endParaRPr lang="en-CA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43DB120-A94C-4838-9AB3-EF0ABB0C26B6}" type="slidenum">
              <a:rPr lang="en-US" smtClean="0"/>
              <a:pPr>
                <a:defRPr/>
              </a:pPr>
              <a:t>206</a:t>
            </a:fld>
            <a:endParaRPr lang="en-US" dirty="0"/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8142288" y="163513"/>
            <a:ext cx="119697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/>
              <a:t>slu1</a:t>
            </a: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6172200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("input name age and wage: ");</a:t>
            </a:r>
          </a:p>
          <a:p>
            <a:pPr>
              <a:buFont typeface="Wingdings 2" pitchFamily="18" charset="2"/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CA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scanf</a:t>
            </a:r>
            <a:r>
              <a:rPr lang="en-CA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("%s %d %lf", name, &amp;age, &amp;wage);</a:t>
            </a:r>
          </a:p>
          <a:p>
            <a:pPr>
              <a:buFont typeface="Wingdings 2" pitchFamily="18" charset="2"/>
              <a:buNone/>
            </a:pPr>
            <a:endParaRPr lang="en-CA" sz="18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while (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strcmp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name,"xx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")) </a:t>
            </a:r>
          </a:p>
          <a:p>
            <a:pPr>
              <a:buFont typeface="Wingdings 2" pitchFamily="18" charset="2"/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{</a:t>
            </a:r>
          </a:p>
          <a:p>
            <a:pPr>
              <a:buFont typeface="Wingdings 2" pitchFamily="18" charset="2"/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CA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sprintf</a:t>
            </a:r>
            <a:r>
              <a:rPr lang="en-CA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(inputs[count], "%s %d %.1f", name, </a:t>
            </a:r>
            <a:r>
              <a:rPr lang="en-CA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age,wage</a:t>
            </a:r>
            <a:r>
              <a:rPr lang="en-CA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Wingdings 2" pitchFamily="18" charset="2"/>
              <a:buNone/>
            </a:pPr>
            <a:endParaRPr lang="en-CA" sz="18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   age += 10;</a:t>
            </a:r>
          </a:p>
          <a:p>
            <a:pPr>
              <a:buFont typeface="Wingdings 2" pitchFamily="18" charset="2"/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   wage = wage *1.5;</a:t>
            </a:r>
          </a:p>
          <a:p>
            <a:pPr>
              <a:buFont typeface="Wingdings 2" pitchFamily="18" charset="2"/>
              <a:buNone/>
            </a:pPr>
            <a:endParaRPr lang="en-CA" sz="18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   for(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&lt;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(name);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>
              <a:buFont typeface="Wingdings 2" pitchFamily="18" charset="2"/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     name[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toupper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(name[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]);</a:t>
            </a:r>
          </a:p>
          <a:p>
            <a:pPr>
              <a:buFont typeface="Wingdings 2" pitchFamily="18" charset="2"/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   } name[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] = '\0';</a:t>
            </a:r>
          </a:p>
          <a:p>
            <a:pPr>
              <a:buFont typeface="Wingdings 2" pitchFamily="18" charset="2"/>
              <a:buNone/>
            </a:pPr>
            <a:endParaRPr lang="en-CA" sz="18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sprintf</a:t>
            </a:r>
            <a:r>
              <a:rPr lang="en-CA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(inputs[count+1], "%s %d %.1f", </a:t>
            </a:r>
            <a:r>
              <a:rPr lang="en-CA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name,age,wage</a:t>
            </a:r>
            <a:r>
              <a:rPr lang="en-CA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Wingdings 2" pitchFamily="18" charset="2"/>
              <a:buNone/>
            </a:pPr>
            <a:endParaRPr lang="en-CA" sz="18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("input name age and wage: ");</a:t>
            </a:r>
          </a:p>
          <a:p>
            <a:pPr>
              <a:buFont typeface="Wingdings 2" pitchFamily="18" charset="2"/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scanf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("%s %d %lf", name, &amp;age, &amp;wage );</a:t>
            </a:r>
          </a:p>
          <a:p>
            <a:pPr>
              <a:buFont typeface="Wingdings 2" pitchFamily="18" charset="2"/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   count += 2;</a:t>
            </a:r>
          </a:p>
          <a:p>
            <a:pPr>
              <a:buFont typeface="Wingdings 2" pitchFamily="18" charset="2"/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Font typeface="Wingdings 2" pitchFamily="18" charset="2"/>
              <a:buNone/>
            </a:pPr>
            <a:endParaRPr lang="en-CA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2CB287F-8AE9-47A0-8187-B5D9BC0EAC88}" type="slidenum">
              <a:rPr lang="en-US" smtClean="0"/>
              <a:pPr>
                <a:defRPr/>
              </a:pPr>
              <a:t>207</a:t>
            </a:fld>
            <a:endParaRPr lang="en-US"/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7783513" y="239713"/>
            <a:ext cx="119697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/>
              <a:t>slu2</a:t>
            </a: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74171" y="195263"/>
            <a:ext cx="8969829" cy="64452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("input name age and wage: ");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fgets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(inputs[count], 50, </a:t>
            </a:r>
            <a:r>
              <a:rPr lang="en-CA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stdin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   </a:t>
            </a:r>
            <a:r>
              <a:rPr lang="en-CA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/* add a /n */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while(1){   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 if(inputs[count][0]=='x' &amp;&amp; inputs[count][1]=='x')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   break;</a:t>
            </a:r>
          </a:p>
          <a:p>
            <a:pPr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sscanf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(inputs[count],"%s %d %lf", name, &amp;age, &amp;wage);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age += 10;  wage *= 1.5; …..</a:t>
            </a:r>
          </a:p>
          <a:p>
            <a:pPr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sprintf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(inputs[count+1],"%s %d %.1f\</a:t>
            </a:r>
            <a:r>
              <a:rPr lang="en-CA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n“,mname,age,wage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}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("\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nrecords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generated %s %s\n", __DATE__, __TIME__);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 for(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&lt; count;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CA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fputs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(inputs[</a:t>
            </a:r>
            <a:r>
              <a:rPr lang="en-CA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],</a:t>
            </a:r>
            <a:r>
              <a:rPr lang="en-CA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CA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/* puts(inputs[</a:t>
            </a:r>
            <a:r>
              <a:rPr lang="en-CA" sz="20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]); */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EA0BF6F-DBF8-4958-A39E-F999C7D392E0}" type="slidenum">
              <a:rPr lang="en-US" smtClean="0"/>
              <a:pPr>
                <a:defRPr/>
              </a:pPr>
              <a:t>208</a:t>
            </a:fld>
            <a:endParaRPr lang="en-US"/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947025" y="0"/>
            <a:ext cx="11969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/>
              <a:t>slu3</a:t>
            </a: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95263"/>
            <a:ext cx="8686800" cy="6129337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en-CA" sz="2000" b="1">
                <a:latin typeface="Courier New" pitchFamily="49" charset="0"/>
                <a:cs typeface="Courier New" pitchFamily="49" charset="0"/>
              </a:rPr>
              <a:t> printf("input name age and wage: ");</a:t>
            </a:r>
          </a:p>
          <a:p>
            <a:pPr>
              <a:buFont typeface="Wingdings 2" pitchFamily="18" charset="2"/>
              <a:buNone/>
            </a:pPr>
            <a:r>
              <a:rPr lang="en-CA" sz="20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/* fgets(inputs[count], 50, stdin);    add a /n */</a:t>
            </a:r>
          </a:p>
          <a:p>
            <a:pPr>
              <a:buFont typeface="Wingdings 2" pitchFamily="18" charset="2"/>
              <a:buNone/>
            </a:pPr>
            <a:r>
              <a:rPr lang="en-CA" sz="20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scanf(" %[^\n]s",inputs[count]);</a:t>
            </a:r>
          </a:p>
          <a:p>
            <a:pPr>
              <a:buFont typeface="Wingdings 2" pitchFamily="18" charset="2"/>
              <a:buNone/>
            </a:pPr>
            <a:r>
              <a:rPr lang="en-CA" sz="2000" b="1">
                <a:latin typeface="Courier New" pitchFamily="49" charset="0"/>
                <a:cs typeface="Courier New" pitchFamily="49" charset="0"/>
              </a:rPr>
              <a:t> while(1){   </a:t>
            </a:r>
          </a:p>
          <a:p>
            <a:pPr>
              <a:buFont typeface="Wingdings 2" pitchFamily="18" charset="2"/>
              <a:buNone/>
            </a:pPr>
            <a:r>
              <a:rPr lang="en-CA" sz="2000" b="1">
                <a:latin typeface="Courier New" pitchFamily="49" charset="0"/>
                <a:cs typeface="Courier New" pitchFamily="49" charset="0"/>
              </a:rPr>
              <a:t>    </a:t>
            </a:r>
            <a:r>
              <a:rPr lang="en-CA" sz="2000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/*if ( ! strcmp(name,"xx")) */</a:t>
            </a:r>
          </a:p>
          <a:p>
            <a:pPr>
              <a:buFont typeface="Wingdings 2" pitchFamily="18" charset="2"/>
              <a:buNone/>
            </a:pPr>
            <a:r>
              <a:rPr lang="en-CA" sz="2000" b="1">
                <a:latin typeface="Courier New" pitchFamily="49" charset="0"/>
                <a:cs typeface="Courier New" pitchFamily="49" charset="0"/>
              </a:rPr>
              <a:t>    if(inputs[count][0]=='x' &amp;&amp; inputs[count][1]=='x')</a:t>
            </a:r>
          </a:p>
          <a:p>
            <a:pPr>
              <a:buFont typeface="Wingdings 2" pitchFamily="18" charset="2"/>
              <a:buNone/>
            </a:pPr>
            <a:r>
              <a:rPr lang="en-CA" sz="2000" b="1">
                <a:latin typeface="Courier New" pitchFamily="49" charset="0"/>
                <a:cs typeface="Courier New" pitchFamily="49" charset="0"/>
              </a:rPr>
              <a:t>      break;</a:t>
            </a:r>
          </a:p>
          <a:p>
            <a:pPr>
              <a:buFont typeface="Wingdings 2" pitchFamily="18" charset="2"/>
              <a:buNone/>
            </a:pPr>
            <a:endParaRPr lang="en-CA" sz="2000" b="1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CA" sz="2000" b="1">
                <a:latin typeface="Courier New" pitchFamily="49" charset="0"/>
                <a:cs typeface="Courier New" pitchFamily="49" charset="0"/>
              </a:rPr>
              <a:t>  sscanf(inputs[count],"%s %d %lf", name, &amp;age, &amp;wage);</a:t>
            </a:r>
          </a:p>
          <a:p>
            <a:pPr>
              <a:buFont typeface="Wingdings 2" pitchFamily="18" charset="2"/>
              <a:buNone/>
            </a:pPr>
            <a:r>
              <a:rPr lang="en-CA" sz="2000" b="1">
                <a:latin typeface="Courier New" pitchFamily="49" charset="0"/>
                <a:cs typeface="Courier New" pitchFamily="49" charset="0"/>
              </a:rPr>
              <a:t>  age += 10;  wage *= 1.5; …..</a:t>
            </a:r>
          </a:p>
          <a:p>
            <a:pPr>
              <a:buFont typeface="Wingdings 2" pitchFamily="18" charset="2"/>
              <a:buNone/>
            </a:pPr>
            <a:endParaRPr lang="en-CA" sz="2000" b="1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CA" sz="2000" b="1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0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sprintf(inputs[count+1],"%s %d %.1f", name,age,wage);</a:t>
            </a:r>
          </a:p>
          <a:p>
            <a:pPr>
              <a:buFont typeface="Wingdings 2" pitchFamily="18" charset="2"/>
              <a:buNone/>
            </a:pPr>
            <a:endParaRPr lang="en-CA" sz="2000" b="1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CA" sz="2000" b="1">
                <a:latin typeface="Courier New" pitchFamily="49" charset="0"/>
                <a:cs typeface="Courier New" pitchFamily="49" charset="0"/>
              </a:rPr>
              <a:t>} printf("\nrecords generated %s %s\n", __DATE__, __TIME__);</a:t>
            </a:r>
          </a:p>
          <a:p>
            <a:pPr>
              <a:buFont typeface="Wingdings 2" pitchFamily="18" charset="2"/>
              <a:buNone/>
            </a:pPr>
            <a:r>
              <a:rPr lang="en-CA" sz="2000" b="1">
                <a:latin typeface="Courier New" pitchFamily="49" charset="0"/>
                <a:cs typeface="Courier New" pitchFamily="49" charset="0"/>
              </a:rPr>
              <a:t>       for(i=0; i&lt; count; i++)</a:t>
            </a:r>
          </a:p>
          <a:p>
            <a:pPr>
              <a:buFont typeface="Wingdings 2" pitchFamily="18" charset="2"/>
              <a:buNone/>
            </a:pPr>
            <a:r>
              <a:rPr lang="en-CA" sz="2000" b="1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CA" sz="20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puts(inputs[i]); </a:t>
            </a:r>
            <a:r>
              <a:rPr lang="en-CA" sz="2000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/* fputs(inputs[i],stdout) */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85C6093-EF3F-4330-8AD0-6163962AFF8A}" type="slidenum">
              <a:rPr lang="en-US" smtClean="0"/>
              <a:pPr>
                <a:defRPr/>
              </a:pPr>
              <a:t>209</a:t>
            </a:fld>
            <a:endParaRPr lang="en-US" dirty="0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947025" y="0"/>
            <a:ext cx="11969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/>
              <a:t>slu4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01638" y="234950"/>
            <a:ext cx="8229600" cy="1143000"/>
          </a:xfrm>
        </p:spPr>
        <p:txBody>
          <a:bodyPr/>
          <a:lstStyle/>
          <a:p>
            <a:pPr eaLnBrk="1" hangingPunct="1"/>
            <a:r>
              <a:rPr lang="en-CA" sz="3600" dirty="0"/>
              <a:t>Call (pass)-by-Value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E09F1C-ADB1-4A9F-A3AB-3413808594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3BB65F-D155-43FD-87ED-8668EB961BC6}"/>
              </a:ext>
            </a:extLst>
          </p:cNvPr>
          <p:cNvSpPr/>
          <p:nvPr/>
        </p:nvSpPr>
        <p:spPr>
          <a:xfrm>
            <a:off x="7023652" y="5910470"/>
            <a:ext cx="2120348" cy="8192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909451"/>
              </p:ext>
            </p:extLst>
          </p:nvPr>
        </p:nvGraphicFramePr>
        <p:xfrm>
          <a:off x="5954713" y="2840038"/>
          <a:ext cx="1731281" cy="3686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1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199"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CA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CA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CA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j =</a:t>
                      </a:r>
                      <a:r>
                        <a:rPr lang="en-CA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4</a:t>
                      </a:r>
                      <a:endParaRPr lang="en-CA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 = 7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  …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CA" dirty="0"/>
                        <a:t>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1776" name="TextBox 6"/>
          <p:cNvSpPr txBox="1">
            <a:spLocks noChangeArrowheads="1"/>
          </p:cNvSpPr>
          <p:nvPr/>
        </p:nvSpPr>
        <p:spPr bwMode="auto">
          <a:xfrm>
            <a:off x="4657725" y="3668713"/>
            <a:ext cx="129698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running </a:t>
            </a:r>
            <a:r>
              <a:rPr kumimoji="0" lang="en-C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7099" y="5041900"/>
            <a:ext cx="1580911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x = 3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5410200"/>
            <a:ext cx="1568210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y = 4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2500" y="5765800"/>
            <a:ext cx="1701800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 s = 7 </a:t>
            </a: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457200" y="6342323"/>
            <a:ext cx="457200" cy="38742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E09F1C-ADB1-4A9F-A3AB-3413808594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573" y="2935401"/>
            <a:ext cx="3866921" cy="38944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49604" y="3081240"/>
            <a:ext cx="4572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sum (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x,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y)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 = x + y;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return s; 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main(){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=3, j=4, k;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k = sum(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i,j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   </a:t>
            </a:r>
          </a:p>
        </p:txBody>
      </p:sp>
      <p:sp>
        <p:nvSpPr>
          <p:cNvPr id="18" name="Freeform 10"/>
          <p:cNvSpPr/>
          <p:nvPr/>
        </p:nvSpPr>
        <p:spPr>
          <a:xfrm>
            <a:off x="7469090" y="3399089"/>
            <a:ext cx="649458" cy="1837771"/>
          </a:xfrm>
          <a:custGeom>
            <a:avLst/>
            <a:gdLst>
              <a:gd name="connsiteX0" fmla="*/ 98473 w 649458"/>
              <a:gd name="connsiteY0" fmla="*/ 0 h 1983544"/>
              <a:gd name="connsiteX1" fmla="*/ 633046 w 649458"/>
              <a:gd name="connsiteY1" fmla="*/ 787790 h 1983544"/>
              <a:gd name="connsiteX2" fmla="*/ 0 w 649458"/>
              <a:gd name="connsiteY2" fmla="*/ 1983544 h 198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9458" h="1983544">
                <a:moveTo>
                  <a:pt x="98473" y="0"/>
                </a:moveTo>
                <a:cubicBezTo>
                  <a:pt x="373965" y="228599"/>
                  <a:pt x="649458" y="457199"/>
                  <a:pt x="633046" y="787790"/>
                </a:cubicBezTo>
                <a:cubicBezTo>
                  <a:pt x="616634" y="1118381"/>
                  <a:pt x="0" y="1983544"/>
                  <a:pt x="0" y="1983544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Freeform 11"/>
          <p:cNvSpPr/>
          <p:nvPr/>
        </p:nvSpPr>
        <p:spPr>
          <a:xfrm>
            <a:off x="7364063" y="3807160"/>
            <a:ext cx="558983" cy="1825824"/>
          </a:xfrm>
          <a:custGeom>
            <a:avLst/>
            <a:gdLst>
              <a:gd name="connsiteX0" fmla="*/ 0 w 440788"/>
              <a:gd name="connsiteY0" fmla="*/ 0 h 1969477"/>
              <a:gd name="connsiteX1" fmla="*/ 379828 w 440788"/>
              <a:gd name="connsiteY1" fmla="*/ 872197 h 1969477"/>
              <a:gd name="connsiteX2" fmla="*/ 365760 w 440788"/>
              <a:gd name="connsiteY2" fmla="*/ 1758462 h 1969477"/>
              <a:gd name="connsiteX3" fmla="*/ 70339 w 440788"/>
              <a:gd name="connsiteY3" fmla="*/ 1969477 h 196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788" h="1969477">
                <a:moveTo>
                  <a:pt x="0" y="0"/>
                </a:moveTo>
                <a:cubicBezTo>
                  <a:pt x="159434" y="289560"/>
                  <a:pt x="318868" y="579120"/>
                  <a:pt x="379828" y="872197"/>
                </a:cubicBezTo>
                <a:cubicBezTo>
                  <a:pt x="440788" y="1165274"/>
                  <a:pt x="417342" y="1575582"/>
                  <a:pt x="365760" y="1758462"/>
                </a:cubicBezTo>
                <a:cubicBezTo>
                  <a:pt x="314178" y="1941342"/>
                  <a:pt x="70339" y="1969477"/>
                  <a:pt x="70339" y="196947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6E7AAB5-E53E-4351-9309-E1B6A61ABF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252025"/>
            <a:ext cx="8229600" cy="5605975"/>
          </a:xfrm>
        </p:spPr>
        <p:txBody>
          <a:bodyPr/>
          <a:lstStyle/>
          <a:p>
            <a:pPr eaLnBrk="1" hangingPunct="1"/>
            <a:r>
              <a:rPr lang="en-CA" dirty="0"/>
              <a:t>In C (and JAVA), all functions are </a:t>
            </a:r>
            <a:r>
              <a:rPr lang="en-CA" dirty="0">
                <a:solidFill>
                  <a:srgbClr val="FF0000"/>
                </a:solidFill>
                <a:highlight>
                  <a:srgbClr val="FFFF00"/>
                </a:highlight>
              </a:rPr>
              <a:t>call-by-value</a:t>
            </a:r>
          </a:p>
          <a:p>
            <a:pPr lvl="1" eaLnBrk="1" hangingPunct="1"/>
            <a:r>
              <a:rPr lang="en-CA" dirty="0">
                <a:highlight>
                  <a:srgbClr val="FFFF00"/>
                </a:highlight>
              </a:rPr>
              <a:t>Values</a:t>
            </a:r>
            <a:r>
              <a:rPr lang="en-CA" dirty="0"/>
              <a:t> of the arguments are passed to functions, but not the </a:t>
            </a:r>
            <a:r>
              <a:rPr lang="en-CA" u="sng" dirty="0"/>
              <a:t>arguments </a:t>
            </a:r>
            <a:r>
              <a:rPr lang="en-CA" u="sng" dirty="0">
                <a:highlight>
                  <a:srgbClr val="FFFF00"/>
                </a:highlight>
              </a:rPr>
              <a:t>themselves</a:t>
            </a:r>
            <a:r>
              <a:rPr lang="en-CA" u="sng" dirty="0"/>
              <a:t> (call-by-reference)   </a:t>
            </a:r>
          </a:p>
          <a:p>
            <a:pPr lvl="1" eaLnBrk="1" hangingPunct="1"/>
            <a:endParaRPr lang="en-CA" dirty="0"/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0D51EF01-221A-4C6D-B40A-75B8789F9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815" y="3966764"/>
            <a:ext cx="1481137" cy="34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call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sum()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8D50DC0E-EE34-427E-8B1A-68539D8E8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513" y="5091113"/>
            <a:ext cx="1577975" cy="59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running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sum()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18B0C3-3AF1-48D0-8E07-D178B00DCD0F}"/>
              </a:ext>
            </a:extLst>
          </p:cNvPr>
          <p:cNvSpPr txBox="1"/>
          <p:nvPr/>
        </p:nvSpPr>
        <p:spPr>
          <a:xfrm>
            <a:off x="7860228" y="3466538"/>
            <a:ext cx="84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copy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72FB0C-29A3-4B3D-9B7B-DC57ED0183D1}"/>
              </a:ext>
            </a:extLst>
          </p:cNvPr>
          <p:cNvSpPr txBox="1"/>
          <p:nvPr/>
        </p:nvSpPr>
        <p:spPr>
          <a:xfrm>
            <a:off x="7822795" y="4617168"/>
            <a:ext cx="84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3308643403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Now it is time to start POINTERS!!!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210</a:t>
            </a:fld>
            <a:endParaRPr lang="en-US"/>
          </a:p>
        </p:txBody>
      </p:sp>
      <p:pic>
        <p:nvPicPr>
          <p:cNvPr id="1026" name="Picture 2" descr="C:\Users\Ronnie\AppData\Local\Microsoft\Windows\Temporary Internet Files\Content.IE5\W8VPX5M5\MC9000485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487" y="2003577"/>
            <a:ext cx="1808683" cy="1771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0899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Finished Ch1 – 4</a:t>
            </a:r>
          </a:p>
          <a:p>
            <a:endParaRPr lang="en-CA" dirty="0"/>
          </a:p>
          <a:p>
            <a:r>
              <a:rPr lang="en-CA" dirty="0"/>
              <a:t>Next lab 4  …..  Lab test mode, but continue from pre-lab</a:t>
            </a:r>
          </a:p>
          <a:p>
            <a:endParaRPr lang="en-CA" dirty="0"/>
          </a:p>
          <a:p>
            <a:r>
              <a:rPr lang="en-CA" dirty="0"/>
              <a:t>Assignment 1 post last week  …. work in group if you like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65F3625-E9C8-4484-94D3-1BDE2E40A311}" type="slidenum">
              <a:rPr lang="en-US" smtClean="0"/>
              <a:pPr>
                <a:defRPr/>
              </a:pPr>
              <a:t>211</a:t>
            </a:fld>
            <a:endParaRPr lang="en-US"/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#if - Conditional Compilation</a:t>
            </a:r>
            <a:endParaRPr lang="en-CA"/>
          </a:p>
        </p:txBody>
      </p:sp>
      <p:sp>
        <p:nvSpPr>
          <p:cNvPr id="81924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/>
              <a:t>Often used for platform-specific features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 b="1">
                <a:latin typeface="Courier New" pitchFamily="49" charset="0"/>
              </a:rPr>
              <a:t>#if defined(__sun)||defined(__sgi)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#define HAVE_RTCLOCK 1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#else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#undef HAVE_RTCLOCK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#endif /* __sun || __sgi */</a:t>
            </a:r>
            <a:endParaRPr lang="en-CA" b="1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7EE55740-85A3-4940-9B7D-AD4DBFC51BE4}" type="slidenum">
              <a:rPr lang="en-US"/>
              <a:pPr algn="l">
                <a:defRPr/>
              </a:pPr>
              <a:t>212</a:t>
            </a:fld>
            <a:endParaRPr lang="en-US"/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07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#include &amp; Header Files</a:t>
            </a:r>
            <a:endParaRPr lang="en-CA"/>
          </a:p>
        </p:txBody>
      </p:sp>
      <p:sp>
        <p:nvSpPr>
          <p:cNvPr id="82948" name="Rectangle 3077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ourier New" pitchFamily="49" charset="0"/>
              </a:rPr>
              <a:t>#include</a:t>
            </a:r>
            <a:r>
              <a:rPr lang="en-US"/>
              <a:t> inserts the contents of another file at this point (we talked about this before)</a:t>
            </a:r>
          </a:p>
          <a:p>
            <a:pPr eaLnBrk="1" hangingPunct="1"/>
            <a:r>
              <a:rPr lang="en-US"/>
              <a:t>#include is usually used for header files, and header files are really just C code</a:t>
            </a:r>
          </a:p>
          <a:p>
            <a:pPr lvl="1" eaLnBrk="1" hangingPunct="1"/>
            <a:r>
              <a:rPr lang="en-US"/>
              <a:t>Function declarations</a:t>
            </a:r>
          </a:p>
          <a:p>
            <a:pPr lvl="1" eaLnBrk="1" hangingPunct="1"/>
            <a:r>
              <a:rPr lang="en-US"/>
              <a:t>Macro definitions</a:t>
            </a:r>
          </a:p>
          <a:p>
            <a:pPr lvl="1" eaLnBrk="1" hangingPunct="1"/>
            <a:r>
              <a:rPr lang="en-US"/>
              <a:t>External Variable declarations</a:t>
            </a:r>
          </a:p>
          <a:p>
            <a:pPr eaLnBrk="1" hangingPunct="1"/>
            <a:r>
              <a:rPr lang="en-US"/>
              <a:t>Do this in one spot so other files can just include the header file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0C8F9E07-94C8-4D51-98BF-8470CA6C951C}" type="slidenum">
              <a:rPr lang="en-US"/>
              <a:pPr algn="l">
                <a:defRPr/>
              </a:pPr>
              <a:t>213</a:t>
            </a:fld>
            <a:endParaRPr lang="en-US"/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Rectangle 20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Multiple Files Revisited</a:t>
            </a:r>
            <a:endParaRPr lang="en-CA"/>
          </a:p>
        </p:txBody>
      </p:sp>
      <p:sp>
        <p:nvSpPr>
          <p:cNvPr id="83971" name="Rectangle 2050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/>
              <a:t>Looking at last day’s example (calc.c, main.c)</a:t>
            </a:r>
          </a:p>
          <a:p>
            <a:pPr eaLnBrk="1" hangingPunct="1"/>
            <a:r>
              <a:rPr lang="en-US"/>
              <a:t>Introduce “calc.h” a header file</a:t>
            </a:r>
          </a:p>
          <a:p>
            <a:pPr eaLnBrk="1" hangingPunct="1"/>
            <a:r>
              <a:rPr lang="en-US"/>
              <a:t>Contains declarations for “res” and “square”</a:t>
            </a:r>
            <a:endParaRPr lang="en-CA"/>
          </a:p>
          <a:p>
            <a:pPr eaLnBrk="1" hangingPunct="1"/>
            <a:endParaRPr lang="en-CA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665241BC-9EE1-49B7-9F67-27F949418F84}" type="slidenum">
              <a:rPr lang="en-US"/>
              <a:pPr algn="l">
                <a:defRPr/>
              </a:pPr>
              <a:t>214</a:t>
            </a:fld>
            <a:endParaRPr lang="en-US"/>
          </a:p>
        </p:txBody>
      </p:sp>
      <p:sp>
        <p:nvSpPr>
          <p:cNvPr id="83972" name="Rectangle 2051"/>
          <p:cNvSpPr>
            <a:spLocks noChangeArrowheads="1"/>
          </p:cNvSpPr>
          <p:nvPr/>
        </p:nvSpPr>
        <p:spPr bwMode="auto">
          <a:xfrm>
            <a:off x="822325" y="4413250"/>
            <a:ext cx="3944938" cy="10080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3973" name="Text Box 2052"/>
          <p:cNvSpPr txBox="1">
            <a:spLocks noChangeArrowheads="1"/>
          </p:cNvSpPr>
          <p:nvPr/>
        </p:nvSpPr>
        <p:spPr bwMode="auto">
          <a:xfrm>
            <a:off x="871538" y="380365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800"/>
              <a:t>calc.h</a:t>
            </a:r>
            <a:endParaRPr lang="en-CA" sz="2800"/>
          </a:p>
        </p:txBody>
      </p:sp>
      <p:sp>
        <p:nvSpPr>
          <p:cNvPr id="83974" name="Text Box 2053"/>
          <p:cNvSpPr txBox="1">
            <a:spLocks noChangeArrowheads="1"/>
          </p:cNvSpPr>
          <p:nvPr/>
        </p:nvSpPr>
        <p:spPr bwMode="auto">
          <a:xfrm>
            <a:off x="854075" y="4441825"/>
            <a:ext cx="41846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latin typeface="Courier New" pitchFamily="49" charset="0"/>
              </a:rPr>
              <a:t>extern int res;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latin typeface="Courier New" pitchFamily="49" charset="0"/>
              </a:rPr>
              <a:t>void square(int x)</a:t>
            </a: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2" name="Rectangle 308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Multiple Files Revisited</a:t>
            </a:r>
            <a:endParaRPr lang="en-CA"/>
          </a:p>
        </p:txBody>
      </p:sp>
      <p:sp>
        <p:nvSpPr>
          <p:cNvPr id="84995" name="Rectangle 3074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/>
              <a:t>Now include this header file in both C files</a:t>
            </a:r>
          </a:p>
          <a:p>
            <a:pPr eaLnBrk="1" hangingPunct="1"/>
            <a:r>
              <a:rPr lang="en-US"/>
              <a:t>Note that we still need to define “res”</a:t>
            </a:r>
            <a:endParaRPr lang="en-CA"/>
          </a:p>
          <a:p>
            <a:pPr eaLnBrk="1" hangingPunct="1"/>
            <a:endParaRPr lang="en-CA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51D12294-58CB-4B82-95CF-42654F3926D2}" type="slidenum">
              <a:rPr lang="en-US"/>
              <a:pPr algn="l">
                <a:defRPr/>
              </a:pPr>
              <a:t>215</a:t>
            </a:fld>
            <a:endParaRPr lang="en-US"/>
          </a:p>
        </p:txBody>
      </p:sp>
      <p:sp>
        <p:nvSpPr>
          <p:cNvPr id="84996" name="Rectangle 3075"/>
          <p:cNvSpPr>
            <a:spLocks noChangeArrowheads="1"/>
          </p:cNvSpPr>
          <p:nvPr/>
        </p:nvSpPr>
        <p:spPr bwMode="auto">
          <a:xfrm>
            <a:off x="184150" y="2847975"/>
            <a:ext cx="3944938" cy="3562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4997" name="Text Box 3076"/>
          <p:cNvSpPr txBox="1">
            <a:spLocks noChangeArrowheads="1"/>
          </p:cNvSpPr>
          <p:nvPr/>
        </p:nvSpPr>
        <p:spPr bwMode="auto">
          <a:xfrm>
            <a:off x="233363" y="2238375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800"/>
              <a:t>calc.c</a:t>
            </a:r>
            <a:endParaRPr lang="en-CA" sz="2800"/>
          </a:p>
        </p:txBody>
      </p:sp>
      <p:sp>
        <p:nvSpPr>
          <p:cNvPr id="84998" name="Text Box 3077"/>
          <p:cNvSpPr txBox="1">
            <a:spLocks noChangeArrowheads="1"/>
          </p:cNvSpPr>
          <p:nvPr/>
        </p:nvSpPr>
        <p:spPr bwMode="auto">
          <a:xfrm>
            <a:off x="241300" y="2867025"/>
            <a:ext cx="418465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latin typeface="Courier New" pitchFamily="49" charset="0"/>
              </a:rPr>
              <a:t>#include &lt;calc.h&gt;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latin typeface="Courier New" pitchFamily="49" charset="0"/>
              </a:rPr>
              <a:t>void square(int x)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latin typeface="Courier New" pitchFamily="49" charset="0"/>
              </a:rPr>
              <a:t>	res = x*x;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latin typeface="Courier New" pitchFamily="49" charset="0"/>
              </a:rPr>
              <a:t>}</a:t>
            </a:r>
            <a:endParaRPr lang="en-CA" sz="2800" b="1">
              <a:latin typeface="Courier New" pitchFamily="49" charset="0"/>
            </a:endParaRPr>
          </a:p>
        </p:txBody>
      </p:sp>
      <p:sp>
        <p:nvSpPr>
          <p:cNvPr id="84999" name="Rectangle 3078"/>
          <p:cNvSpPr>
            <a:spLocks noChangeArrowheads="1"/>
          </p:cNvSpPr>
          <p:nvPr/>
        </p:nvSpPr>
        <p:spPr bwMode="auto">
          <a:xfrm>
            <a:off x="4260850" y="2828925"/>
            <a:ext cx="4294188" cy="3600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5000" name="Text Box 3079"/>
          <p:cNvSpPr txBox="1">
            <a:spLocks noChangeArrowheads="1"/>
          </p:cNvSpPr>
          <p:nvPr/>
        </p:nvSpPr>
        <p:spPr bwMode="auto">
          <a:xfrm>
            <a:off x="4195763" y="2238375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800"/>
              <a:t>main.c</a:t>
            </a:r>
            <a:endParaRPr lang="en-CA" sz="2800"/>
          </a:p>
        </p:txBody>
      </p:sp>
      <p:sp>
        <p:nvSpPr>
          <p:cNvPr id="85001" name="Text Box 3080"/>
          <p:cNvSpPr txBox="1">
            <a:spLocks noChangeArrowheads="1"/>
          </p:cNvSpPr>
          <p:nvPr/>
        </p:nvSpPr>
        <p:spPr bwMode="auto">
          <a:xfrm>
            <a:off x="4327525" y="2867025"/>
            <a:ext cx="4675188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latin typeface="Courier New" pitchFamily="49" charset="0"/>
              </a:rPr>
              <a:t>#include &lt;calc.h&gt;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latin typeface="Courier New" pitchFamily="49" charset="0"/>
              </a:rPr>
              <a:t>int res;		/*!!*/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latin typeface="Courier New" pitchFamily="49" charset="0"/>
              </a:rPr>
              <a:t>int main() {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latin typeface="Courier New" pitchFamily="49" charset="0"/>
              </a:rPr>
              <a:t>	square(5);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latin typeface="Courier New" pitchFamily="49" charset="0"/>
              </a:rPr>
              <a:t>	printf(“%d\n”,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latin typeface="Courier New" pitchFamily="49" charset="0"/>
              </a:rPr>
              <a:t>		res);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latin typeface="Courier New" pitchFamily="49" charset="0"/>
              </a:rPr>
              <a:t>}</a:t>
            </a:r>
            <a:endParaRPr lang="en-CA" sz="2800" b="1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Rectangle 307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Putting It All Together</a:t>
            </a:r>
            <a:endParaRPr lang="en-CA"/>
          </a:p>
        </p:txBody>
      </p:sp>
      <p:sp>
        <p:nvSpPr>
          <p:cNvPr id="86023" name="Rectangle 3080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/>
              <a:t>A common use of #ifndef is to protect header files from being included more than once</a:t>
            </a:r>
            <a:endParaRPr lang="en-CA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7056BD6B-89EE-40D3-A0D3-DEEAF09F48FD}" type="slidenum">
              <a:rPr lang="en-US"/>
              <a:pPr algn="l">
                <a:defRPr/>
              </a:pPr>
              <a:t>216</a:t>
            </a:fld>
            <a:endParaRPr lang="en-US"/>
          </a:p>
        </p:txBody>
      </p:sp>
      <p:sp>
        <p:nvSpPr>
          <p:cNvPr id="86019" name="Rectangle 3076"/>
          <p:cNvSpPr>
            <a:spLocks noChangeArrowheads="1"/>
          </p:cNvSpPr>
          <p:nvPr/>
        </p:nvSpPr>
        <p:spPr bwMode="auto">
          <a:xfrm>
            <a:off x="2209800" y="3657600"/>
            <a:ext cx="4724400" cy="2438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6020" name="Text Box 3077"/>
          <p:cNvSpPr txBox="1">
            <a:spLocks noChangeArrowheads="1"/>
          </p:cNvSpPr>
          <p:nvPr/>
        </p:nvSpPr>
        <p:spPr bwMode="auto">
          <a:xfrm>
            <a:off x="2276475" y="3025775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800"/>
              <a:t>calc2.h</a:t>
            </a:r>
            <a:endParaRPr lang="en-CA" sz="2400"/>
          </a:p>
        </p:txBody>
      </p:sp>
      <p:sp>
        <p:nvSpPr>
          <p:cNvPr id="86021" name="Text Box 3078"/>
          <p:cNvSpPr txBox="1">
            <a:spLocks noChangeArrowheads="1"/>
          </p:cNvSpPr>
          <p:nvPr/>
        </p:nvSpPr>
        <p:spPr bwMode="auto">
          <a:xfrm>
            <a:off x="2286000" y="3810000"/>
            <a:ext cx="4572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latin typeface="Courier New" pitchFamily="49" charset="0"/>
              </a:rPr>
              <a:t>#ifndef CALC2_H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latin typeface="Courier New" pitchFamily="49" charset="0"/>
              </a:rPr>
              <a:t>#define CALC2_H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latin typeface="Courier New" pitchFamily="49" charset="0"/>
              </a:rPr>
              <a:t>extern int res;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latin typeface="Courier New" pitchFamily="49" charset="0"/>
              </a:rPr>
              <a:t>void square(int x);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latin typeface="Courier New" pitchFamily="49" charset="0"/>
              </a:rPr>
              <a:t>#endif</a:t>
            </a: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Playing with the C Preprocessor</a:t>
            </a:r>
            <a:endParaRPr lang="en-CA"/>
          </a:p>
        </p:txBody>
      </p:sp>
      <p:sp>
        <p:nvSpPr>
          <p:cNvPr id="87044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/>
              <a:t>Try:</a:t>
            </a:r>
          </a:p>
          <a:p>
            <a:pPr eaLnBrk="1" hangingPunct="1"/>
            <a:r>
              <a:rPr lang="en-US"/>
              <a:t>		</a:t>
            </a:r>
            <a:r>
              <a:rPr lang="en-US" b="1">
                <a:latin typeface="Courier New" pitchFamily="49" charset="0"/>
              </a:rPr>
              <a:t>cc -E wc.c</a:t>
            </a:r>
          </a:p>
          <a:p>
            <a:pPr eaLnBrk="1" hangingPunct="1"/>
            <a:endParaRPr lang="en-US" b="1">
              <a:latin typeface="Courier New" pitchFamily="49" charset="0"/>
            </a:endParaRPr>
          </a:p>
          <a:p>
            <a:pPr eaLnBrk="1" hangingPunct="1"/>
            <a:r>
              <a:rPr lang="en-US"/>
              <a:t>or with any other C file</a:t>
            </a:r>
          </a:p>
          <a:p>
            <a:pPr eaLnBrk="1" hangingPunct="1"/>
            <a:r>
              <a:rPr lang="en-US"/>
              <a:t>“-E” means, “just run the preprocessor”</a:t>
            </a:r>
          </a:p>
          <a:p>
            <a:pPr eaLnBrk="1" hangingPunct="1"/>
            <a:r>
              <a:rPr lang="en-US"/>
              <a:t>You may want to look at cc(1) to read about the</a:t>
            </a:r>
            <a:br>
              <a:rPr lang="en-US"/>
            </a:br>
            <a:r>
              <a:rPr lang="en-US"/>
              <a:t>“-D” option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8D1AADF1-3B7E-47B4-A740-A22722021C49}" type="slidenum">
              <a:rPr lang="en-US"/>
              <a:pPr algn="l">
                <a:defRPr/>
              </a:pPr>
              <a:t>217</a:t>
            </a:fld>
            <a:endParaRPr lang="en-US"/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0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Multiple Files</a:t>
            </a:r>
            <a:endParaRPr lang="en-CA"/>
          </a:p>
        </p:txBody>
      </p:sp>
      <p:sp>
        <p:nvSpPr>
          <p:cNvPr id="88067" name="Rectangle 205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/>
              <a:t>This example is in /cs/course/2031/code_samples/</a:t>
            </a:r>
          </a:p>
          <a:p>
            <a:pPr eaLnBrk="1" hangingPunct="1"/>
            <a:r>
              <a:rPr lang="en-US"/>
              <a:t>Compile as:</a:t>
            </a:r>
          </a:p>
          <a:p>
            <a:pPr eaLnBrk="1" hangingPunct="1"/>
            <a:r>
              <a:rPr lang="en-US"/>
              <a:t>		</a:t>
            </a:r>
            <a:r>
              <a:rPr lang="en-US" b="1">
                <a:latin typeface="Courier New" pitchFamily="49" charset="0"/>
              </a:rPr>
              <a:t>cc -o calc main.c calc.c</a:t>
            </a:r>
          </a:p>
          <a:p>
            <a:pPr eaLnBrk="1" hangingPunct="1"/>
            <a:r>
              <a:rPr lang="en-US"/>
              <a:t>You will find the following files:</a:t>
            </a:r>
          </a:p>
          <a:p>
            <a:pPr lvl="1" eaLnBrk="1" hangingPunct="1"/>
            <a:r>
              <a:rPr lang="en-US"/>
              <a:t>“calc” - the program</a:t>
            </a:r>
          </a:p>
          <a:p>
            <a:pPr lvl="1" eaLnBrk="1" hangingPunct="1"/>
            <a:r>
              <a:rPr lang="en-US"/>
              <a:t>“main.o” and “calc.o” - object files</a:t>
            </a:r>
          </a:p>
          <a:p>
            <a:pPr eaLnBrk="1" hangingPunct="1"/>
            <a:r>
              <a:rPr lang="en-US"/>
              <a:t>So what are object files?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5E024BC-6D57-4BBD-A528-907AE05ADB2E}" type="slidenum">
              <a:rPr lang="en-US"/>
              <a:pPr>
                <a:defRPr/>
              </a:pPr>
              <a:t>218</a:t>
            </a:fld>
            <a:endParaRPr lang="en-US"/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C Programs are Compiled</a:t>
            </a:r>
            <a:endParaRPr lang="en-CA"/>
          </a:p>
        </p:txBody>
      </p:sp>
      <p:sp>
        <p:nvSpPr>
          <p:cNvPr id="89091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/>
              <a:t>We’ll talk about the preprocessor shortly</a:t>
            </a:r>
          </a:p>
          <a:p>
            <a:pPr eaLnBrk="1" hangingPunct="1"/>
            <a:r>
              <a:rPr lang="en-US"/>
              <a:t>When compiling multiple files, all .c files are converted to .o files</a:t>
            </a:r>
          </a:p>
          <a:p>
            <a:pPr eaLnBrk="1" hangingPunct="1"/>
            <a:r>
              <a:rPr lang="en-US"/>
              <a:t>Then all .o files are combined (linked) to make a program.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A3E1DD-6A5C-4B45-B9E9-3559916EC31E}" type="slidenum">
              <a:rPr lang="en-US"/>
              <a:pPr>
                <a:defRPr/>
              </a:pPr>
              <a:t>219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F8771-4A4B-4369-BEE4-F6DB63F44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DC482-2C61-4BB6-8740-47AE23ACB3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Write a short program to determine if a language is pass-by-value or pass-by-reference</a:t>
            </a:r>
          </a:p>
          <a:p>
            <a:endParaRPr lang="en-US" dirty="0"/>
          </a:p>
          <a:p>
            <a:r>
              <a:rPr lang="en-US" dirty="0"/>
              <a:t>Simple</a:t>
            </a:r>
          </a:p>
          <a:p>
            <a:pPr marL="0" indent="0">
              <a:buNone/>
            </a:pPr>
            <a:r>
              <a:rPr lang="en-US" dirty="0"/>
              <a:t>    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E0C06-4FBD-4C4A-873F-DF1C9BEDA5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8C6D81-2710-445F-B664-FBF5475C2AD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 descr="Image result for interview questions">
            <a:extLst>
              <a:ext uri="{FF2B5EF4-FFF2-40B4-BE49-F238E27FC236}">
                <a16:creationId xmlns:a16="http://schemas.microsoft.com/office/drawing/2014/main" id="{9989043D-F4B2-4C2B-9D3E-376412C78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51" y="133350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034188-98CF-43F8-8F14-3016A4467630}"/>
              </a:ext>
            </a:extLst>
          </p:cNvPr>
          <p:cNvSpPr/>
          <p:nvPr/>
        </p:nvSpPr>
        <p:spPr>
          <a:xfrm>
            <a:off x="1148316" y="3325393"/>
            <a:ext cx="4572000" cy="33309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void increment(int x)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{  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x = x + 1;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void main( ) {</a:t>
            </a:r>
          </a:p>
          <a:p>
            <a:pPr lvl="1"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int a=1;</a:t>
            </a:r>
          </a:p>
          <a:p>
            <a:pPr lvl="1"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increment(a); </a:t>
            </a:r>
          </a:p>
          <a:p>
            <a:pPr lvl="1"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print a;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05208-2F1F-4E81-86D0-78CD11387A11}"/>
              </a:ext>
            </a:extLst>
          </p:cNvPr>
          <p:cNvSpPr txBox="1"/>
          <p:nvPr/>
        </p:nvSpPr>
        <p:spPr>
          <a:xfrm>
            <a:off x="3127356" y="5943600"/>
            <a:ext cx="1444644" cy="68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Output 1:</a:t>
            </a:r>
          </a:p>
          <a:p>
            <a:r>
              <a:rPr lang="en-US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Output 2:</a:t>
            </a:r>
            <a:endParaRPr lang="en-CA" sz="18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AD718D-5695-4EBC-A0E0-F4CD8AB9BACE}"/>
              </a:ext>
            </a:extLst>
          </p:cNvPr>
          <p:cNvSpPr txBox="1"/>
          <p:nvPr/>
        </p:nvSpPr>
        <p:spPr>
          <a:xfrm>
            <a:off x="4572000" y="5940815"/>
            <a:ext cx="2783963" cy="68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pass by value</a:t>
            </a:r>
          </a:p>
          <a:p>
            <a:r>
              <a:rPr lang="en-US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pass by reference</a:t>
            </a:r>
            <a:endParaRPr lang="en-CA" sz="18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3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C Programs are Compiled</a:t>
            </a:r>
            <a:endParaRPr lang="en-CA"/>
          </a:p>
        </p:txBody>
      </p:sp>
      <p:sp>
        <p:nvSpPr>
          <p:cNvPr id="90115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/>
              <a:t>You do not have to do this all in one step</a:t>
            </a:r>
          </a:p>
          <a:p>
            <a:pPr eaLnBrk="1" hangingPunct="1"/>
            <a:r>
              <a:rPr lang="en-US"/>
              <a:t>“-c” creates just objects files (“compiles” only)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 b="1">
                <a:latin typeface="Courier New" pitchFamily="49" charset="0"/>
              </a:rPr>
              <a:t>cc -c main.c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					</a:t>
            </a:r>
            <a:r>
              <a:rPr lang="en-US"/>
              <a:t>output defaults to “main.o”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cc -c calc.c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cc -o main main.o calc.o</a:t>
            </a:r>
            <a:endParaRPr lang="en-CA" b="1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875074-6378-4510-85B0-A6777139F1E4}" type="slidenum">
              <a:rPr lang="en-US"/>
              <a:pPr>
                <a:defRPr/>
              </a:pPr>
              <a:t>220</a:t>
            </a:fld>
            <a:endParaRPr lang="en-US"/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Functions?</a:t>
            </a:r>
            <a:endParaRPr lang="en-CA"/>
          </a:p>
        </p:txBody>
      </p:sp>
      <p:sp>
        <p:nvSpPr>
          <p:cNvPr id="91139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/>
              <a:t>We have already seen how to call functions as part of an expression: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b="1">
                <a:latin typeface="Courier New" pitchFamily="49" charset="0"/>
              </a:rPr>
              <a:t>while ((c = getchar()) != EOF) …</a:t>
            </a:r>
          </a:p>
          <a:p>
            <a:pPr eaLnBrk="1" hangingPunct="1"/>
            <a:endParaRPr lang="en-US" sz="2000" b="1">
              <a:latin typeface="Courier New" pitchFamily="49" charset="0"/>
            </a:endParaRPr>
          </a:p>
          <a:p>
            <a:pPr eaLnBrk="1" hangingPunct="1"/>
            <a:r>
              <a:rPr lang="en-US"/>
              <a:t>getchar() is a function with no arguments and a return type of “int”</a:t>
            </a:r>
          </a:p>
          <a:p>
            <a:pPr eaLnBrk="1" hangingPunct="1"/>
            <a:r>
              <a:rPr lang="en-US"/>
              <a:t>getchar() returns the next character from the standard input</a:t>
            </a:r>
          </a:p>
          <a:p>
            <a:pPr eaLnBrk="1" hangingPunct="1"/>
            <a:r>
              <a:rPr lang="en-US"/>
              <a:t>Q: why does it return “int” instead of “char”?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33DBA73-5A2A-45CA-9224-D9082ABA328F}" type="slidenum">
              <a:rPr lang="en-US"/>
              <a:pPr>
                <a:defRPr/>
              </a:pPr>
              <a:t>221</a:t>
            </a:fld>
            <a:endParaRPr lang="en-US"/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 main()?</a:t>
            </a:r>
            <a:endParaRPr lang="en-CA"/>
          </a:p>
        </p:txBody>
      </p:sp>
      <p:sp>
        <p:nvSpPr>
          <p:cNvPr id="92163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/>
              <a:t>Why use: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		int main()</a:t>
            </a:r>
          </a:p>
          <a:p>
            <a:pPr eaLnBrk="1" hangingPunct="1"/>
            <a:r>
              <a:rPr lang="en-US"/>
              <a:t>instead of:</a:t>
            </a:r>
          </a:p>
          <a:p>
            <a:pPr eaLnBrk="1" hangingPunct="1"/>
            <a:r>
              <a:rPr lang="en-US"/>
              <a:t>	</a:t>
            </a:r>
            <a:r>
              <a:rPr lang="en-US" b="1">
                <a:latin typeface="Courier New" pitchFamily="49" charset="0"/>
              </a:rPr>
              <a:t>	void main()?</a:t>
            </a:r>
          </a:p>
          <a:p>
            <a:pPr eaLnBrk="1" hangingPunct="1"/>
            <a:r>
              <a:rPr lang="en-US"/>
              <a:t>The return value of main() is the program’s exit status - in main():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return x	==	exit(x)</a:t>
            </a:r>
            <a:endParaRPr lang="en-CA" b="1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D6A3244-D173-4C0A-AFC2-4D18609CC876}" type="slidenum">
              <a:rPr lang="en-US"/>
              <a:pPr>
                <a:defRPr/>
              </a:pPr>
              <a:t>222</a:t>
            </a:fld>
            <a:endParaRPr lang="en-US"/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Undeclared Functions?</a:t>
            </a:r>
            <a:endParaRPr lang="en-CA"/>
          </a:p>
        </p:txBody>
      </p:sp>
      <p:sp>
        <p:nvSpPr>
          <p:cNvPr id="93187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/>
              <a:t>The following program works (as written)</a:t>
            </a:r>
          </a:p>
          <a:p>
            <a:pPr eaLnBrk="1" hangingPunct="1"/>
            <a:r>
              <a:rPr lang="en-US"/>
              <a:t>	</a:t>
            </a:r>
            <a:r>
              <a:rPr lang="en-US" b="1">
                <a:latin typeface="Courier New" pitchFamily="49" charset="0"/>
              </a:rPr>
              <a:t>int main() {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		printf(“Hello, world\n”);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	}</a:t>
            </a:r>
          </a:p>
          <a:p>
            <a:pPr eaLnBrk="1" hangingPunct="1"/>
            <a:r>
              <a:rPr lang="en-US"/>
              <a:t>However, we never define or declare “printf”?</a:t>
            </a:r>
          </a:p>
          <a:p>
            <a:pPr eaLnBrk="1" hangingPunct="1"/>
            <a:r>
              <a:rPr lang="en-US"/>
              <a:t>Assume:</a:t>
            </a:r>
          </a:p>
          <a:p>
            <a:pPr eaLnBrk="1" hangingPunct="1"/>
            <a:r>
              <a:rPr lang="en-US"/>
              <a:t>	</a:t>
            </a:r>
            <a:r>
              <a:rPr lang="en-US" b="1">
                <a:latin typeface="Courier New" pitchFamily="49" charset="0"/>
              </a:rPr>
              <a:t>int printf();</a:t>
            </a:r>
            <a:endParaRPr lang="en-CA" b="1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CD5A222-DA53-4C76-926E-55EF1A87F825}" type="slidenum">
              <a:rPr lang="en-US"/>
              <a:pPr>
                <a:defRPr/>
              </a:pPr>
              <a:t>223</a:t>
            </a:fld>
            <a:endParaRPr lang="en-US"/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/>
              <a:t>static (Persistent Variables)</a:t>
            </a:r>
            <a:endParaRPr lang="en-CA" sz="4400"/>
          </a:p>
        </p:txBody>
      </p:sp>
      <p:sp>
        <p:nvSpPr>
          <p:cNvPr id="94211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200" y="2044700"/>
            <a:ext cx="8229600" cy="4389438"/>
          </a:xfrm>
        </p:spPr>
        <p:txBody>
          <a:bodyPr/>
          <a:lstStyle/>
          <a:p>
            <a:pPr eaLnBrk="1" hangingPunct="1"/>
            <a:r>
              <a:rPr lang="en-US"/>
              <a:t>Normally variables are not initialized for you (i.e. their values are undefined)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However, for static variables (and external variables) they are explicitly initialized to zero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So the first call to </a:t>
            </a:r>
            <a:r>
              <a:rPr lang="en-US" b="1">
                <a:latin typeface="Courier New" pitchFamily="49" charset="0"/>
              </a:rPr>
              <a:t>unique_int() </a:t>
            </a:r>
            <a:r>
              <a:rPr lang="en-US"/>
              <a:t>returns 0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33E11BA-3A10-4C38-BBB0-7FE98F887232}" type="slidenum">
              <a:rPr lang="en-US"/>
              <a:pPr>
                <a:defRPr/>
              </a:pPr>
              <a:t>224</a:t>
            </a:fld>
            <a:endParaRPr lang="en-US"/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34975" y="344488"/>
            <a:ext cx="8229600" cy="1143000"/>
          </a:xfrm>
        </p:spPr>
        <p:txBody>
          <a:bodyPr/>
          <a:lstStyle/>
          <a:p>
            <a:pPr eaLnBrk="1" hangingPunct="1"/>
            <a:r>
              <a:rPr lang="en-CA"/>
              <a:t>Some complier options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686800" cy="5116513"/>
          </a:xfrm>
        </p:spPr>
        <p:txBody>
          <a:bodyPr/>
          <a:lstStyle/>
          <a:p>
            <a:pPr eaLnBrk="1" hangingPunct="1"/>
            <a:r>
              <a:rPr lang="en-CA" dirty="0"/>
              <a:t>Option –c</a:t>
            </a:r>
          </a:p>
          <a:p>
            <a:pPr lvl="1" eaLnBrk="1" hangingPunct="1"/>
            <a:r>
              <a:rPr lang="en-CA" dirty="0"/>
              <a:t>Suppress the linking process and produce a .o file for each source file listed</a:t>
            </a:r>
          </a:p>
          <a:p>
            <a:pPr lvl="2" eaLnBrk="1" hangingPunct="1">
              <a:buFont typeface="Wingdings 2" pitchFamily="18" charset="2"/>
              <a:buNone/>
            </a:pPr>
            <a:r>
              <a:rPr lang="en-CA" dirty="0"/>
              <a:t>	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gcc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–c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main.c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cal.c</a:t>
            </a:r>
            <a:r>
              <a:rPr lang="en-CA" b="1" dirty="0"/>
              <a:t>   </a:t>
            </a:r>
            <a:r>
              <a:rPr lang="en-CA" dirty="0"/>
              <a:t>generates 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main.o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dirty="0"/>
              <a:t>and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calc.o</a:t>
            </a:r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r>
              <a:rPr lang="en-CA" dirty="0"/>
              <a:t>Several .o files can be subsequently linked by the </a:t>
            </a:r>
            <a:r>
              <a:rPr lang="en-CA" dirty="0" err="1"/>
              <a:t>gcc</a:t>
            </a:r>
            <a:r>
              <a:rPr lang="en-CA" dirty="0"/>
              <a:t> command.  </a:t>
            </a:r>
            <a:r>
              <a:rPr lang="en-CA" sz="2100" b="1" dirty="0" err="1">
                <a:latin typeface="Courier New" pitchFamily="49" charset="0"/>
                <a:cs typeface="Courier New" pitchFamily="49" charset="0"/>
              </a:rPr>
              <a:t>gcc</a:t>
            </a:r>
            <a:r>
              <a:rPr lang="en-CA" sz="2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100" b="1" dirty="0" err="1">
                <a:latin typeface="Courier New" pitchFamily="49" charset="0"/>
                <a:cs typeface="Courier New" pitchFamily="49" charset="0"/>
              </a:rPr>
              <a:t>main.o</a:t>
            </a:r>
            <a:r>
              <a:rPr lang="en-CA" sz="2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100" b="1" dirty="0" err="1">
                <a:latin typeface="Courier New" pitchFamily="49" charset="0"/>
                <a:cs typeface="Courier New" pitchFamily="49" charset="0"/>
              </a:rPr>
              <a:t>calc.o</a:t>
            </a:r>
            <a:r>
              <a:rPr lang="en-CA" sz="21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1" eaLnBrk="1" hangingPunct="1"/>
            <a:endParaRPr lang="en-CA" sz="21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CA" dirty="0"/>
              <a:t>Option: -</a:t>
            </a:r>
            <a:r>
              <a:rPr lang="en-CA" dirty="0" err="1"/>
              <a:t>l</a:t>
            </a:r>
            <a:r>
              <a:rPr lang="en-CA" i="1" dirty="0" err="1"/>
              <a:t>library</a:t>
            </a:r>
            <a:endParaRPr lang="en-CA" i="1" dirty="0"/>
          </a:p>
          <a:p>
            <a:pPr lvl="1" eaLnBrk="1" hangingPunct="1"/>
            <a:r>
              <a:rPr lang="en-CA" dirty="0"/>
              <a:t>Link with object library   </a:t>
            </a:r>
            <a:r>
              <a:rPr lang="en-CA" sz="2100" b="1" dirty="0" err="1">
                <a:latin typeface="Courier New" pitchFamily="49" charset="0"/>
                <a:cs typeface="Courier New" pitchFamily="49" charset="0"/>
              </a:rPr>
              <a:t>gcc</a:t>
            </a:r>
            <a:r>
              <a:rPr lang="en-CA" sz="2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100" b="1" dirty="0" err="1">
                <a:latin typeface="Courier New" pitchFamily="49" charset="0"/>
                <a:cs typeface="Courier New" pitchFamily="49" charset="0"/>
              </a:rPr>
              <a:t>main.c</a:t>
            </a:r>
            <a:r>
              <a:rPr lang="en-CA" sz="2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1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–lm  </a:t>
            </a:r>
          </a:p>
          <a:p>
            <a:pPr lvl="1" eaLnBrk="1" hangingPunct="1"/>
            <a:r>
              <a:rPr lang="en-CA" dirty="0"/>
              <a:t>Links math object library (if use </a:t>
            </a:r>
            <a:r>
              <a:rPr lang="en-CA" sz="2100" b="1" dirty="0" err="1">
                <a:latin typeface="Courier New" pitchFamily="49" charset="0"/>
                <a:cs typeface="Courier New" pitchFamily="49" charset="0"/>
              </a:rPr>
              <a:t>pow</a:t>
            </a:r>
            <a:r>
              <a:rPr lang="en-CA" sz="2100" b="1" dirty="0">
                <a:latin typeface="Courier New" pitchFamily="49" charset="0"/>
                <a:cs typeface="Courier New" pitchFamily="49" charset="0"/>
              </a:rPr>
              <a:t>() round() sin()</a:t>
            </a:r>
            <a:r>
              <a:rPr lang="en-CA" dirty="0"/>
              <a:t>etc)</a:t>
            </a:r>
          </a:p>
          <a:p>
            <a:pPr lvl="1" eaLnBrk="1" hangingPunct="1"/>
            <a:r>
              <a:rPr lang="en-CA" dirty="0"/>
              <a:t>Don’t forget to use </a:t>
            </a:r>
            <a:r>
              <a:rPr lang="en-CA" sz="2100" b="1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CA" sz="2100" b="1" dirty="0" err="1">
                <a:latin typeface="Courier New" pitchFamily="49" charset="0"/>
                <a:cs typeface="Courier New" pitchFamily="49" charset="0"/>
              </a:rPr>
              <a:t>math.h</a:t>
            </a:r>
            <a:r>
              <a:rPr lang="en-CA" sz="2100" b="1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CA" dirty="0"/>
              <a:t>at the beginning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CFDC1D8-7CF9-42F6-A786-66311A37CE33}" type="slidenum">
              <a:rPr lang="en-US"/>
              <a:pPr>
                <a:defRPr/>
              </a:pPr>
              <a:t>225</a:t>
            </a:fld>
            <a:endParaRPr lang="en-US"/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#define</a:t>
            </a:r>
            <a:endParaRPr lang="en-CA"/>
          </a:p>
        </p:txBody>
      </p:sp>
      <p:sp>
        <p:nvSpPr>
          <p:cNvPr id="65540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/>
              <a:t>A macro should only be defined once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		</a:t>
            </a:r>
            <a:r>
              <a:rPr lang="en-US" b="1">
                <a:latin typeface="Courier New" pitchFamily="49" charset="0"/>
              </a:rPr>
              <a:t>#define X 5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		#define X 3		-- warning</a:t>
            </a:r>
          </a:p>
          <a:p>
            <a:pPr eaLnBrk="1" hangingPunct="1">
              <a:buFont typeface="Wingdings 2" pitchFamily="18" charset="2"/>
              <a:buNone/>
            </a:pPr>
            <a:endParaRPr lang="en-US" b="1">
              <a:latin typeface="Courier New" pitchFamily="49" charset="0"/>
            </a:endParaRPr>
          </a:p>
          <a:p>
            <a:pPr eaLnBrk="1" hangingPunct="1"/>
            <a:r>
              <a:rPr lang="en-US"/>
              <a:t>The name of a macro is important (not its arguments)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		</a:t>
            </a:r>
            <a:r>
              <a:rPr lang="en-US" b="1">
                <a:latin typeface="Courier New" pitchFamily="49" charset="0"/>
              </a:rPr>
              <a:t>#define X(x) x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		#define X(x,y) x+y	-- warning</a:t>
            </a:r>
            <a:endParaRPr lang="en-CA" b="1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85B43392-CBE2-435B-92DE-1FC3F776543C}" type="slidenum">
              <a:rPr lang="en-US"/>
              <a:pPr algn="l">
                <a:defRPr/>
              </a:pPr>
              <a:t>226</a:t>
            </a:fld>
            <a:endParaRPr lang="en-US"/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#define</a:t>
            </a:r>
            <a:endParaRPr lang="en-CA"/>
          </a:p>
        </p:txBody>
      </p:sp>
      <p:sp>
        <p:nvSpPr>
          <p:cNvPr id="66564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dirty="0"/>
              <a:t>Macros in substituted values are also evaluated: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/>
              <a:t>	</a:t>
            </a:r>
            <a:r>
              <a:rPr lang="en-US" b="1" dirty="0">
                <a:latin typeface="Courier New" pitchFamily="49" charset="0"/>
              </a:rPr>
              <a:t>#define Y Z 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	#define Z </a:t>
            </a:r>
            <a:r>
              <a:rPr lang="en-US" b="1" dirty="0" err="1">
                <a:latin typeface="Courier New" pitchFamily="49" charset="0"/>
              </a:rPr>
              <a:t>z</a:t>
            </a:r>
            <a:endParaRPr lang="en-US" b="1" dirty="0"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	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/>
              <a:t>gives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	z y</a:t>
            </a:r>
            <a:endParaRPr lang="en-CA" b="1" dirty="0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42F20C5A-C850-4715-9526-BD44035DB644}" type="slidenum">
              <a:rPr lang="en-US"/>
              <a:pPr algn="l">
                <a:defRPr/>
              </a:pPr>
              <a:t>227</a:t>
            </a:fld>
            <a:endParaRPr lang="en-US"/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#define</a:t>
            </a:r>
            <a:endParaRPr lang="en-CA"/>
          </a:p>
        </p:txBody>
      </p:sp>
      <p:sp>
        <p:nvSpPr>
          <p:cNvPr id="67588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/>
              <a:t>However - there is no recursion: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	</a:t>
            </a:r>
            <a:r>
              <a:rPr lang="en-US" b="1">
                <a:latin typeface="Courier New" pitchFamily="49" charset="0"/>
              </a:rPr>
              <a:t>#define Y Z 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	#define Z Y z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	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	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gives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	</a:t>
            </a:r>
            <a:r>
              <a:rPr lang="en-US" b="1">
                <a:latin typeface="Courier New" pitchFamily="49" charset="0"/>
              </a:rPr>
              <a:t>Y z 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Any given macro is only substituted once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DCD3EA7D-BD46-4A9C-81A7-FBE7CD3EB6AE}" type="slidenum">
              <a:rPr lang="en-US"/>
              <a:pPr algn="l">
                <a:defRPr/>
              </a:pPr>
              <a:t>228</a:t>
            </a:fld>
            <a:endParaRPr lang="en-US"/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## operator</a:t>
            </a:r>
            <a:endParaRPr lang="en-CA"/>
          </a:p>
        </p:txBody>
      </p:sp>
      <p:sp>
        <p:nvSpPr>
          <p:cNvPr id="69636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ourier New" pitchFamily="49" charset="0"/>
              </a:rPr>
              <a:t>##</a:t>
            </a:r>
            <a:r>
              <a:rPr lang="en-US"/>
              <a:t> is the macro concatenation operator</a:t>
            </a:r>
          </a:p>
          <a:p>
            <a:pPr eaLnBrk="1" hangingPunct="1"/>
            <a:r>
              <a:rPr lang="en-US"/>
              <a:t>puts two names together without space between them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	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#define GLUE(x,y) x##y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	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GLUE(foo,bar)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gives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	foobar</a:t>
            </a:r>
            <a:endParaRPr lang="en-CA" b="1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287B20D8-9F77-4EB5-8ED2-63CA19A7192E}" type="slidenum">
              <a:rPr lang="en-US"/>
              <a:pPr algn="l">
                <a:defRPr/>
              </a:pPr>
              <a:t>229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93688" y="431800"/>
            <a:ext cx="8229600" cy="744538"/>
          </a:xfrm>
        </p:spPr>
        <p:txBody>
          <a:bodyPr>
            <a:normAutofit fontScale="90000"/>
          </a:bodyPr>
          <a:lstStyle/>
          <a:p>
            <a:r>
              <a:rPr lang="en-CA" sz="4000" dirty="0"/>
              <a:t>Call-by-Value </a:t>
            </a:r>
            <a:br>
              <a:rPr lang="en-CA" sz="4000" dirty="0"/>
            </a:br>
            <a:r>
              <a:rPr lang="en-CA" sz="4000" dirty="0"/>
              <a:t> does this code work?</a:t>
            </a:r>
            <a:endParaRPr lang="en-CA" sz="4800" dirty="0"/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325439" y="1778123"/>
            <a:ext cx="5838694" cy="48085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void increment(int 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, int 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 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 x ++;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 y += 10;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Wingdings" pitchFamily="2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void main( ) {</a:t>
            </a:r>
          </a:p>
          <a:p>
            <a:pPr lvl="1">
              <a:buFont typeface="Wingdings" pitchFamily="2" charset="2"/>
              <a:buNone/>
            </a:pP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a=2, b=40;</a:t>
            </a:r>
          </a:p>
          <a:p>
            <a:pPr lvl="1"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increment( a, b); </a:t>
            </a:r>
          </a:p>
          <a:p>
            <a:pPr lvl="1">
              <a:buFont typeface="Wingdings" pitchFamily="2" charset="2"/>
              <a:buNone/>
            </a:pP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%d %d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, a, b);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607770-BC23-4E4A-B749-36F44AEFA6A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0454" y="5935663"/>
            <a:ext cx="1849821" cy="7940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4E63F25-B115-41F2-9E2D-FCC0A4E9BF16}"/>
              </a:ext>
            </a:extLst>
          </p:cNvPr>
          <p:cNvGraphicFramePr>
            <a:graphicFrameLocks noGrp="1"/>
          </p:cNvGraphicFramePr>
          <p:nvPr/>
        </p:nvGraphicFramePr>
        <p:xfrm>
          <a:off x="6544824" y="2745740"/>
          <a:ext cx="1849820" cy="3680460"/>
        </p:xfrm>
        <a:graphic>
          <a:graphicData uri="http://schemas.openxmlformats.org/drawingml/2006/table">
            <a:tbl>
              <a:tblPr/>
              <a:tblGrid>
                <a:gridCol w="1849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a =2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b =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TextBox 6">
            <a:extLst>
              <a:ext uri="{FF2B5EF4-FFF2-40B4-BE49-F238E27FC236}">
                <a16:creationId xmlns:a16="http://schemas.microsoft.com/office/drawing/2014/main" id="{F6E09990-99FF-4BB5-BC59-B88452DD6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0" y="3574415"/>
            <a:ext cx="129698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running </a:t>
            </a:r>
            <a:r>
              <a:rPr kumimoji="0" lang="en-C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BD4E9A-BB85-481A-AE6B-D5207912FDDE}"/>
              </a:ext>
            </a:extLst>
          </p:cNvPr>
          <p:cNvSpPr/>
          <p:nvPr/>
        </p:nvSpPr>
        <p:spPr>
          <a:xfrm>
            <a:off x="345977" y="1806871"/>
            <a:ext cx="4711798" cy="22031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0D723E-9893-4D2C-AF3A-977693985F36}"/>
              </a:ext>
            </a:extLst>
          </p:cNvPr>
          <p:cNvSpPr/>
          <p:nvPr/>
        </p:nvSpPr>
        <p:spPr>
          <a:xfrm>
            <a:off x="341315" y="4383507"/>
            <a:ext cx="4230685" cy="22031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049442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#if - Conditional Compilation</a:t>
            </a:r>
            <a:endParaRPr lang="en-CA"/>
          </a:p>
        </p:txBody>
      </p:sp>
      <p:sp>
        <p:nvSpPr>
          <p:cNvPr id="71684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/>
              <a:t>We can also use the preprocessor to select what code to compile</a:t>
            </a:r>
          </a:p>
          <a:p>
            <a:pPr eaLnBrk="1" hangingPunct="1"/>
            <a:endParaRPr lang="en-US"/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#if 1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   ……        </a:t>
            </a:r>
            <a:r>
              <a:rPr lang="en-US" b="1">
                <a:solidFill>
                  <a:srgbClr val="00CC00"/>
                </a:solidFill>
                <a:latin typeface="Courier New" pitchFamily="49" charset="0"/>
              </a:rPr>
              <a:t>/* This gets compiled */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#else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   ……        </a:t>
            </a:r>
            <a:r>
              <a:rPr lang="en-US" b="1">
                <a:solidFill>
                  <a:srgbClr val="00CC00"/>
                </a:solidFill>
                <a:latin typeface="Courier New" pitchFamily="49" charset="0"/>
              </a:rPr>
              <a:t>/* This doesn’t */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#endif</a:t>
            </a:r>
            <a:endParaRPr lang="en-CA" b="1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FD254BAA-2395-4A4C-B631-88663BF859BD}" type="slidenum">
              <a:rPr lang="en-US"/>
              <a:pPr algn="l">
                <a:defRPr/>
              </a:pPr>
              <a:t>230</a:t>
            </a:fld>
            <a:endParaRPr lang="en-US"/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#if - Conditional Compilation</a:t>
            </a:r>
            <a:endParaRPr lang="en-CA"/>
          </a:p>
        </p:txBody>
      </p:sp>
      <p:sp>
        <p:nvSpPr>
          <p:cNvPr id="72708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/>
              <a:t>#if takes a constant integer expression and macros can be used</a:t>
            </a:r>
          </a:p>
          <a:p>
            <a:pPr eaLnBrk="1" hangingPunct="1"/>
            <a:endParaRPr lang="en-US"/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#define DEBUG 1</a:t>
            </a:r>
          </a:p>
          <a:p>
            <a:pPr eaLnBrk="1" hangingPunct="1">
              <a:buFont typeface="Wingdings 2" pitchFamily="18" charset="2"/>
              <a:buNone/>
            </a:pPr>
            <a:endParaRPr lang="en-US" b="1"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#if DEBUG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  printf(“debugging message\n”);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#endif</a:t>
            </a:r>
            <a:endParaRPr lang="en-CA" b="1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5D48E66D-3782-4651-9C0B-FAE8E963454C}" type="slidenum">
              <a:rPr lang="en-US"/>
              <a:pPr algn="l">
                <a:defRPr/>
              </a:pPr>
              <a:t>231</a:t>
            </a:fld>
            <a:endParaRPr lang="en-US"/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4"/>
          <p:cNvSpPr>
            <a:spLocks noGrp="1" noChangeArrowheads="1"/>
          </p:cNvSpPr>
          <p:nvPr>
            <p:ph type="title"/>
          </p:nvPr>
        </p:nvSpPr>
        <p:spPr>
          <a:xfrm>
            <a:off x="434975" y="411163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#if - Conditional inclusion</a:t>
            </a:r>
            <a:endParaRPr lang="en-CA"/>
          </a:p>
        </p:txBody>
      </p:sp>
      <p:sp>
        <p:nvSpPr>
          <p:cNvPr id="76804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414338" y="1554163"/>
            <a:ext cx="8229600" cy="51625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#ifndef THISFILE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#define THISFILE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#define ….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#define ….</a:t>
            </a:r>
          </a:p>
          <a:p>
            <a:pPr eaLnBrk="1" hangingPunct="1">
              <a:buFont typeface="Wingdings 2" pitchFamily="18" charset="2"/>
              <a:buNone/>
            </a:pPr>
            <a:endParaRPr lang="en-US" b="1"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b="1"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#endif   </a:t>
            </a:r>
            <a:r>
              <a:rPr lang="en-US" b="1">
                <a:solidFill>
                  <a:srgbClr val="00CC00"/>
                </a:solidFill>
                <a:latin typeface="Courier New" pitchFamily="49" charset="0"/>
              </a:rPr>
              <a:t>/* THISFILE*/</a:t>
            </a:r>
            <a:endParaRPr lang="en-CA" b="1">
              <a:solidFill>
                <a:srgbClr val="00CC00"/>
              </a:solidFill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E29750BC-6067-49B8-B5AA-08A0839E90AB}" type="slidenum">
              <a:rPr lang="en-US"/>
              <a:pPr algn="l">
                <a:defRPr/>
              </a:pPr>
              <a:t>232</a:t>
            </a:fld>
            <a:endParaRPr lang="en-US"/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434975" y="46513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/>
              <a:t>Declaring Functions</a:t>
            </a:r>
            <a:endParaRPr lang="en-CA" sz="4000"/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200" y="1719263"/>
            <a:ext cx="8229600" cy="4605337"/>
          </a:xfrm>
        </p:spPr>
        <p:txBody>
          <a:bodyPr/>
          <a:lstStyle/>
          <a:p>
            <a:pPr eaLnBrk="1" hangingPunct="1"/>
            <a:r>
              <a:rPr lang="en-US" dirty="0"/>
              <a:t>We can omit argument names</a:t>
            </a:r>
          </a:p>
          <a:p>
            <a:pPr lvl="1" eaLnBrk="1" hangingPunct="1"/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sum(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40000"/>
              </a:lnSpc>
            </a:pPr>
            <a:endParaRPr lang="en-US" dirty="0"/>
          </a:p>
          <a:p>
            <a:pPr eaLnBrk="1" hangingPunct="1"/>
            <a:r>
              <a:rPr lang="en-US" dirty="0"/>
              <a:t>The type of arguments is what matters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But, good practice recommends putting names</a:t>
            </a:r>
          </a:p>
          <a:p>
            <a:pPr eaLnBrk="1" hangingPunct="1">
              <a:lnSpc>
                <a:spcPct val="30000"/>
              </a:lnSpc>
            </a:pPr>
            <a:endParaRPr lang="en-US" dirty="0"/>
          </a:p>
          <a:p>
            <a:pPr eaLnBrk="1" hangingPunct="1">
              <a:buFont typeface="Wingdings 2" pitchFamily="18" charset="2"/>
              <a:buNone/>
            </a:pPr>
            <a:r>
              <a:rPr lang="en-US" sz="2200" b="1" dirty="0">
                <a:latin typeface="Courier New" pitchFamily="49" charset="0"/>
              </a:rPr>
              <a:t>	char *</a:t>
            </a:r>
            <a:r>
              <a:rPr lang="en-US" sz="2200" b="1" dirty="0" err="1">
                <a:latin typeface="Courier New" pitchFamily="49" charset="0"/>
              </a:rPr>
              <a:t>strcpy</a:t>
            </a:r>
            <a:r>
              <a:rPr lang="en-US" sz="2200" b="1" dirty="0">
                <a:latin typeface="Courier New" pitchFamily="49" charset="0"/>
              </a:rPr>
              <a:t>(char *, char *);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200" b="1" dirty="0">
                <a:latin typeface="Courier New" pitchFamily="49" charset="0"/>
              </a:rPr>
              <a:t>	char *</a:t>
            </a:r>
            <a:r>
              <a:rPr lang="en-US" sz="2200" b="1" dirty="0" err="1">
                <a:latin typeface="Courier New" pitchFamily="49" charset="0"/>
              </a:rPr>
              <a:t>strcpy</a:t>
            </a:r>
            <a:r>
              <a:rPr lang="en-US" sz="2200" b="1" dirty="0">
                <a:latin typeface="Courier New" pitchFamily="49" charset="0"/>
              </a:rPr>
              <a:t>(char *</a:t>
            </a:r>
            <a:r>
              <a:rPr lang="en-US" sz="2200" b="1" dirty="0" err="1">
                <a:latin typeface="Courier New" pitchFamily="49" charset="0"/>
              </a:rPr>
              <a:t>dest</a:t>
            </a:r>
            <a:r>
              <a:rPr lang="en-US" sz="2200" b="1" dirty="0">
                <a:latin typeface="Courier New" pitchFamily="49" charset="0"/>
              </a:rPr>
              <a:t>, char *</a:t>
            </a:r>
            <a:r>
              <a:rPr lang="en-US" sz="2200" b="1" dirty="0" err="1">
                <a:latin typeface="Courier New" pitchFamily="49" charset="0"/>
              </a:rPr>
              <a:t>src</a:t>
            </a:r>
            <a:r>
              <a:rPr lang="en-US" sz="2200" b="1" dirty="0">
                <a:latin typeface="Courier New" pitchFamily="49" charset="0"/>
              </a:rPr>
              <a:t>);</a:t>
            </a:r>
          </a:p>
          <a:p>
            <a:pPr eaLnBrk="1" hangingPunct="1"/>
            <a:endParaRPr lang="en-US" sz="2200" b="1" dirty="0">
              <a:latin typeface="Courier New" pitchFamily="49" charset="0"/>
            </a:endParaRPr>
          </a:p>
          <a:p>
            <a:pPr eaLnBrk="1" hangingPunct="1">
              <a:lnSpc>
                <a:spcPct val="10000"/>
              </a:lnSpc>
            </a:pPr>
            <a:endParaRPr lang="en-US" dirty="0"/>
          </a:p>
          <a:p>
            <a:pPr eaLnBrk="1" hangingPunct="1"/>
            <a:r>
              <a:rPr lang="en-US" dirty="0"/>
              <a:t>What if we don’t want any arguments?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724802C-79AD-4CB9-9728-07DF917224E8}" type="slidenum">
              <a:rPr lang="en-US"/>
              <a:pPr>
                <a:defRPr/>
              </a:pPr>
              <a:t>233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8303" y="5317588"/>
            <a:ext cx="7582486" cy="8581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46088" y="366713"/>
            <a:ext cx="8229600" cy="1143000"/>
          </a:xfrm>
        </p:spPr>
        <p:txBody>
          <a:bodyPr/>
          <a:lstStyle/>
          <a:p>
            <a:pPr eaLnBrk="1" hangingPunct="1"/>
            <a:r>
              <a:rPr lang="en-CA" sz="4000"/>
              <a:t>Type conversions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34974" y="1698625"/>
            <a:ext cx="8576823" cy="47244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latin typeface="Courier New" pitchFamily="49" charset="0"/>
              </a:rPr>
              <a:t>type function (){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latin typeface="Courier New" pitchFamily="49" charset="0"/>
              </a:rPr>
              <a:t>   return </a:t>
            </a:r>
            <a:r>
              <a:rPr lang="en-CA" sz="2400" b="1" dirty="0" err="1">
                <a:latin typeface="Courier New" pitchFamily="49" charset="0"/>
              </a:rPr>
              <a:t>expr</a:t>
            </a:r>
            <a:r>
              <a:rPr lang="en-CA" sz="2400" b="1" dirty="0">
                <a:latin typeface="Courier New" pitchFamily="49" charset="0"/>
              </a:rPr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latin typeface="Courier New" pitchFamily="49" charset="0"/>
              </a:rPr>
              <a:t>}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/>
              <a:t>If </a:t>
            </a:r>
            <a:r>
              <a:rPr lang="en-CA" sz="2200" b="1" dirty="0" err="1">
                <a:latin typeface="Courier New" pitchFamily="49" charset="0"/>
              </a:rPr>
              <a:t>expr</a:t>
            </a:r>
            <a:r>
              <a:rPr lang="en-CA" dirty="0"/>
              <a:t> is not of type </a:t>
            </a:r>
            <a:r>
              <a:rPr lang="en-CA" sz="2200" b="1" dirty="0" err="1">
                <a:latin typeface="Courier New" pitchFamily="49" charset="0"/>
              </a:rPr>
              <a:t>type</a:t>
            </a:r>
            <a:r>
              <a:rPr lang="en-CA" dirty="0"/>
              <a:t>, compiler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produces a warning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converts </a:t>
            </a:r>
            <a:r>
              <a:rPr lang="en-CA" sz="2000" b="1" dirty="0" err="1">
                <a:latin typeface="Courier New" pitchFamily="49" charset="0"/>
              </a:rPr>
              <a:t>expr</a:t>
            </a:r>
            <a:r>
              <a:rPr lang="en-CA" dirty="0"/>
              <a:t> (as if by assignment) to the return </a:t>
            </a:r>
            <a:r>
              <a:rPr lang="en-CA" sz="2000" b="1" dirty="0">
                <a:latin typeface="Courier New" pitchFamily="49" charset="0"/>
              </a:rPr>
              <a:t>type</a:t>
            </a:r>
            <a:r>
              <a:rPr lang="en-CA" dirty="0"/>
              <a:t> of the function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should avoid     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CA" b="1" dirty="0">
                <a:latin typeface="Courier New" pitchFamily="49" charset="0"/>
              </a:rPr>
              <a:t>   </a:t>
            </a:r>
            <a:r>
              <a:rPr lang="en-CA" b="1" dirty="0" err="1">
                <a:latin typeface="Courier New" pitchFamily="49" charset="0"/>
              </a:rPr>
              <a:t>int</a:t>
            </a:r>
            <a:r>
              <a:rPr lang="en-CA" b="1" dirty="0">
                <a:latin typeface="Courier New" pitchFamily="49" charset="0"/>
              </a:rPr>
              <a:t> function (){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CA" b="1" dirty="0">
                <a:latin typeface="Courier New" pitchFamily="49" charset="0"/>
              </a:rPr>
              <a:t>     double x;  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CA" b="1" dirty="0">
                <a:latin typeface="Courier New" pitchFamily="49" charset="0"/>
              </a:rPr>
              <a:t>     return x;  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</a:rPr>
              <a:t>/* return (</a:t>
            </a:r>
            <a:r>
              <a:rPr lang="en-CA" b="1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</a:rPr>
              <a:t>)x if you have to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CA" b="1" dirty="0">
                <a:solidFill>
                  <a:srgbClr val="00B050"/>
                </a:solidFill>
                <a:latin typeface="Courier New" pitchFamily="49" charset="0"/>
              </a:rPr>
              <a:t>   </a:t>
            </a:r>
            <a:r>
              <a:rPr lang="en-CA" b="1" dirty="0">
                <a:latin typeface="Courier New" pitchFamily="49" charset="0"/>
              </a:rPr>
              <a:t>}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</a:rPr>
              <a:t>             tell the complier you know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CA" b="1" dirty="0">
                <a:solidFill>
                  <a:srgbClr val="00B050"/>
                </a:solidFill>
                <a:latin typeface="Courier New" pitchFamily="49" charset="0"/>
              </a:rPr>
              <a:t>                 what you are doing (losing) */   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CA" b="1" dirty="0">
                <a:latin typeface="Courier New" pitchFamily="49" charset="0"/>
              </a:rPr>
              <a:t>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FF9F8A6-AA03-4F56-89FD-0FB83B5A63FB}" type="slidenum">
              <a:rPr lang="en-US"/>
              <a:pPr>
                <a:defRPr/>
              </a:pPr>
              <a:t>234</a:t>
            </a:fld>
            <a:endParaRPr lang="en-US"/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46088" y="203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FF0000"/>
                </a:solidFill>
              </a:rPr>
              <a:t>Static</a:t>
            </a:r>
            <a:r>
              <a:rPr lang="en-US" sz="3600"/>
              <a:t> declaration</a:t>
            </a:r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200" y="1404938"/>
            <a:ext cx="8229600" cy="4919662"/>
          </a:xfrm>
        </p:spPr>
        <p:txBody>
          <a:bodyPr/>
          <a:lstStyle/>
          <a:p>
            <a:pPr eaLnBrk="1" hangingPunct="1"/>
            <a:r>
              <a:rPr lang="en-US" dirty="0"/>
              <a:t>By default, all global symbols (functions and global variables) in a source file are visible to the world.</a:t>
            </a:r>
          </a:p>
          <a:p>
            <a:pPr eaLnBrk="1" hangingPunct="1"/>
            <a:r>
              <a:rPr lang="en-US" dirty="0"/>
              <a:t>Undesirable as it ‘pollutes’ the global namespace and may expose sensitive data.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Using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static</a:t>
            </a:r>
            <a:r>
              <a:rPr lang="en-US" dirty="0"/>
              <a:t> keyword in front of a global variable or function</a:t>
            </a:r>
          </a:p>
          <a:p>
            <a:pPr lvl="1" eaLnBrk="1" hangingPunct="1"/>
            <a:r>
              <a:rPr lang="en-US" sz="2100" b="1" dirty="0">
                <a:solidFill>
                  <a:srgbClr val="FF0000"/>
                </a:solidFill>
                <a:latin typeface="Courier New" pitchFamily="49" charset="0"/>
              </a:rPr>
              <a:t>static </a:t>
            </a:r>
            <a:r>
              <a:rPr lang="en-US" sz="2100" b="1" dirty="0" err="1">
                <a:latin typeface="Courier New" pitchFamily="49" charset="0"/>
              </a:rPr>
              <a:t>resu</a:t>
            </a:r>
            <a:r>
              <a:rPr lang="en-US" sz="2100" b="1" dirty="0">
                <a:latin typeface="Courier New" pitchFamily="49" charset="0"/>
              </a:rPr>
              <a:t>;</a:t>
            </a:r>
          </a:p>
          <a:p>
            <a:pPr lvl="1" eaLnBrk="1" hangingPunct="1"/>
            <a:r>
              <a:rPr lang="en-US" sz="2100" b="1" dirty="0">
                <a:solidFill>
                  <a:srgbClr val="FF0000"/>
                </a:solidFill>
                <a:latin typeface="Courier New" pitchFamily="49" charset="0"/>
              </a:rPr>
              <a:t>static </a:t>
            </a:r>
            <a:r>
              <a:rPr lang="en-US" sz="2100" b="1" dirty="0">
                <a:latin typeface="Courier New" pitchFamily="49" charset="0"/>
              </a:rPr>
              <a:t>void sum(</a:t>
            </a:r>
            <a:r>
              <a:rPr lang="en-US" sz="2100" b="1" dirty="0" err="1">
                <a:latin typeface="Courier New" pitchFamily="49" charset="0"/>
              </a:rPr>
              <a:t>int</a:t>
            </a:r>
            <a:r>
              <a:rPr lang="en-US" sz="2100" b="1" dirty="0">
                <a:latin typeface="Courier New" pitchFamily="49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F5E37D7-03A5-4C45-A065-BAC088614D5C}" type="slidenum">
              <a:rPr lang="en-US"/>
              <a:pPr>
                <a:defRPr/>
              </a:pPr>
              <a:t>235</a:t>
            </a:fld>
            <a:endParaRPr lang="en-US"/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#define</a:t>
            </a:r>
            <a:endParaRPr lang="en-CA"/>
          </a:p>
        </p:txBody>
      </p:sp>
      <p:sp>
        <p:nvSpPr>
          <p:cNvPr id="64515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CA"/>
              <a:t>How to define a macro MAX(A,B) to represent the maxmium value of A and B</a:t>
            </a:r>
          </a:p>
          <a:p>
            <a:pPr eaLnBrk="1" hangingPunct="1">
              <a:buFont typeface="Wingdings 2" pitchFamily="18" charset="2"/>
              <a:buNone/>
            </a:pPr>
            <a:endParaRPr lang="en-CA" sz="2400" b="1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CA" sz="2400" b="1">
                <a:latin typeface="Courier New" pitchFamily="49" charset="0"/>
                <a:cs typeface="Courier New" pitchFamily="49" charset="0"/>
              </a:rPr>
              <a:t>#define MAX(A,B)  ((A)&gt;(B)? (A)</a:t>
            </a:r>
            <a:r>
              <a:rPr lang="en-CA" sz="2400" b="1">
                <a:latin typeface="Courier New" pitchFamily="49" charset="0"/>
                <a:cs typeface="Courier New" pitchFamily="49" charset="0"/>
                <a:sym typeface="Wingdings" pitchFamily="2" charset="2"/>
              </a:rPr>
              <a:t>:(B)</a:t>
            </a:r>
            <a:r>
              <a:rPr lang="en-CA" sz="2400" b="1">
                <a:latin typeface="Courier New" pitchFamily="49" charset="0"/>
                <a:cs typeface="Courier New" pitchFamily="49" charset="0"/>
              </a:rPr>
              <a:t>)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BF282E-E8FB-4B30-8B06-840A797D9E7D}" type="slidenum">
              <a:rPr lang="en-US"/>
              <a:pPr>
                <a:defRPr/>
              </a:pPr>
              <a:t>236</a:t>
            </a:fld>
            <a:endParaRPr lang="en-US"/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4"/>
          <p:cNvSpPr>
            <a:spLocks noGrp="1" noChangeArrowheads="1"/>
          </p:cNvSpPr>
          <p:nvPr>
            <p:ph type="title"/>
          </p:nvPr>
        </p:nvSpPr>
        <p:spPr>
          <a:xfrm>
            <a:off x="423863" y="268288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‘#’ operator</a:t>
            </a:r>
            <a:endParaRPr lang="en-CA"/>
          </a:p>
        </p:txBody>
      </p:sp>
      <p:sp>
        <p:nvSpPr>
          <p:cNvPr id="68612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1490663"/>
            <a:ext cx="9380538" cy="55737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In macros, ‘#’ can be used to make a string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dirty="0"/>
              <a:t>	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#define PRINT(x)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>
                <a:latin typeface="Courier New" pitchFamily="49" charset="0"/>
              </a:rPr>
              <a:t>(“%s\</a:t>
            </a:r>
            <a:r>
              <a:rPr lang="en-US" b="1" dirty="0" err="1">
                <a:latin typeface="Courier New" pitchFamily="49" charset="0"/>
              </a:rPr>
              <a:t>n”,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</a:rPr>
              <a:t>#</a:t>
            </a:r>
            <a:r>
              <a:rPr lang="en-US" b="1" dirty="0" err="1">
                <a:latin typeface="Courier New" pitchFamily="49" charset="0"/>
              </a:rPr>
              <a:t>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	PRINT(hello there);</a:t>
            </a:r>
            <a:endParaRPr lang="en-US" dirty="0"/>
          </a:p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dirty="0"/>
              <a:t>gives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dirty="0"/>
              <a:t>	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>
                <a:latin typeface="Courier New" pitchFamily="49" charset="0"/>
              </a:rPr>
              <a:t>(“%s\</a:t>
            </a:r>
            <a:r>
              <a:rPr lang="en-US" b="1" dirty="0" err="1">
                <a:latin typeface="Courier New" pitchFamily="49" charset="0"/>
              </a:rPr>
              <a:t>n”,“hello</a:t>
            </a:r>
            <a:r>
              <a:rPr lang="en-US" b="1" dirty="0">
                <a:latin typeface="Courier New" pitchFamily="49" charset="0"/>
              </a:rPr>
              <a:t> there”);</a:t>
            </a:r>
            <a:endParaRPr lang="en-US" dirty="0"/>
          </a:p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dirty="0"/>
          </a:p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dirty="0"/>
              <a:t>adds quotes, escapes double-quotes, e.g.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dirty="0"/>
              <a:t>	</a:t>
            </a:r>
            <a:r>
              <a:rPr lang="en-US" b="1" dirty="0">
                <a:latin typeface="Courier New" pitchFamily="49" charset="0"/>
              </a:rPr>
              <a:t>PRINT(“hello there”)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dirty="0"/>
              <a:t>gives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dirty="0"/>
              <a:t>	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>
                <a:latin typeface="Courier New" pitchFamily="49" charset="0"/>
              </a:rPr>
              <a:t>(“%s\n”,“\”hello there\””);</a:t>
            </a:r>
            <a:endParaRPr lang="en-CA" b="1" dirty="0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929903C5-9517-4A54-BEB6-3ED61CDA409C}" type="slidenum">
              <a:rPr lang="en-US"/>
              <a:pPr algn="l">
                <a:defRPr/>
              </a:pPr>
              <a:t>237</a:t>
            </a:fld>
            <a:endParaRPr lang="en-US"/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4"/>
          <p:cNvSpPr>
            <a:spLocks noGrp="1" noChangeArrowheads="1"/>
          </p:cNvSpPr>
          <p:nvPr>
            <p:ph type="title"/>
          </p:nvPr>
        </p:nvSpPr>
        <p:spPr>
          <a:xfrm>
            <a:off x="446088" y="422275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#undef</a:t>
            </a:r>
            <a:endParaRPr lang="en-CA"/>
          </a:p>
        </p:txBody>
      </p:sp>
      <p:sp>
        <p:nvSpPr>
          <p:cNvPr id="70660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200" y="1654175"/>
            <a:ext cx="8229600" cy="4670425"/>
          </a:xfrm>
        </p:spPr>
        <p:txBody>
          <a:bodyPr/>
          <a:lstStyle/>
          <a:p>
            <a:pPr eaLnBrk="1" hangingPunct="1"/>
            <a:r>
              <a:rPr lang="en-US"/>
              <a:t>A macro should only be defined once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		</a:t>
            </a:r>
            <a:r>
              <a:rPr lang="en-US" b="1">
                <a:latin typeface="Courier New" pitchFamily="49" charset="0"/>
              </a:rPr>
              <a:t>#define X 5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		#define X 3		-- warning</a:t>
            </a:r>
          </a:p>
          <a:p>
            <a:pPr eaLnBrk="1" hangingPunct="1"/>
            <a:r>
              <a:rPr lang="en-US"/>
              <a:t>However, what we can define, we can undefine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		</a:t>
            </a:r>
            <a:r>
              <a:rPr lang="en-US" b="1">
                <a:latin typeface="Courier New" pitchFamily="49" charset="0"/>
              </a:rPr>
              <a:t>#define X 3</a:t>
            </a:r>
            <a:endParaRPr lang="en-US"/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       X is replaced with “3”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		</a:t>
            </a:r>
            <a:r>
              <a:rPr lang="en-US" b="1">
                <a:latin typeface="Courier New" pitchFamily="49" charset="0"/>
              </a:rPr>
              <a:t>#undef X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       X is not replaced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		</a:t>
            </a:r>
            <a:r>
              <a:rPr lang="en-US" b="1">
                <a:latin typeface="Courier New" pitchFamily="49" charset="0"/>
              </a:rPr>
              <a:t>#define X 4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       X is replaced with “4”    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F00D7E7D-670E-4A10-9175-3C05E19D4F77}" type="slidenum">
              <a:rPr lang="en-US"/>
              <a:pPr algn="l">
                <a:defRPr/>
              </a:pPr>
              <a:t>238</a:t>
            </a:fld>
            <a:endParaRPr lang="en-US"/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#if - Conditional Compilation</a:t>
            </a:r>
            <a:endParaRPr lang="en-CA"/>
          </a:p>
        </p:txBody>
      </p:sp>
      <p:sp>
        <p:nvSpPr>
          <p:cNvPr id="73732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We can also test to see if a macro is defined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#define DEBUG      </a:t>
            </a:r>
            <a:r>
              <a:rPr lang="en-US" b="1" dirty="0">
                <a:solidFill>
                  <a:srgbClr val="00CC00"/>
                </a:solidFill>
                <a:latin typeface="Courier New" pitchFamily="49" charset="0"/>
              </a:rPr>
              <a:t>/* no value needed */</a:t>
            </a:r>
            <a:endParaRPr lang="en-US" dirty="0">
              <a:solidFill>
                <a:srgbClr val="00CC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b="1" dirty="0"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#if defined(DEBUG)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>
                <a:latin typeface="Courier New" pitchFamily="49" charset="0"/>
              </a:rPr>
              <a:t>(“debugging\n”);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#</a:t>
            </a:r>
            <a:r>
              <a:rPr lang="en-US" b="1" dirty="0" err="1">
                <a:latin typeface="Courier New" pitchFamily="49" charset="0"/>
              </a:rPr>
              <a:t>endif</a:t>
            </a:r>
            <a:endParaRPr lang="en-US" b="1" dirty="0"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b="1" dirty="0"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#if !defined(DEBUG)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>
                <a:latin typeface="Courier New" pitchFamily="49" charset="0"/>
              </a:rPr>
              <a:t>(“not debugging\n”);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#</a:t>
            </a:r>
            <a:r>
              <a:rPr lang="en-US" b="1" dirty="0" err="1">
                <a:latin typeface="Courier New" pitchFamily="49" charset="0"/>
              </a:rPr>
              <a:t>endif</a:t>
            </a:r>
            <a:endParaRPr lang="en-CA" b="1" dirty="0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1F41D66D-0B5B-466C-B1D7-B162CFDFA0DC}" type="slidenum">
              <a:rPr lang="en-US"/>
              <a:pPr algn="l">
                <a:defRPr/>
              </a:pPr>
              <a:t>239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93688" y="431800"/>
            <a:ext cx="8229600" cy="744538"/>
          </a:xfrm>
        </p:spPr>
        <p:txBody>
          <a:bodyPr>
            <a:normAutofit fontScale="90000"/>
          </a:bodyPr>
          <a:lstStyle/>
          <a:p>
            <a:r>
              <a:rPr lang="en-CA" sz="4000" dirty="0"/>
              <a:t>Call-by-Value </a:t>
            </a:r>
            <a:br>
              <a:rPr lang="en-CA" sz="4000" dirty="0"/>
            </a:br>
            <a:r>
              <a:rPr lang="en-CA" sz="4000" dirty="0"/>
              <a:t> does this code work?</a:t>
            </a:r>
            <a:endParaRPr lang="en-CA" sz="4800" dirty="0"/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325439" y="1778123"/>
            <a:ext cx="5838694" cy="48085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void increment(int 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, int 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 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 x ++;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 y += 10;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Wingdings" pitchFamily="2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void main( ) {</a:t>
            </a:r>
          </a:p>
          <a:p>
            <a:pPr lvl="1">
              <a:buFont typeface="Wingdings" pitchFamily="2" charset="2"/>
              <a:buNone/>
            </a:pP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a=2, b=40;</a:t>
            </a:r>
          </a:p>
          <a:p>
            <a:pPr lvl="1"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increment( a, b); </a:t>
            </a:r>
          </a:p>
          <a:p>
            <a:pPr lvl="1">
              <a:buFont typeface="Wingdings" pitchFamily="2" charset="2"/>
              <a:buNone/>
            </a:pP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%d %d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, a, b);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607770-BC23-4E4A-B749-36F44AEFA6A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0454" y="5935663"/>
            <a:ext cx="1849821" cy="7940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Callout 5">
            <a:extLst>
              <a:ext uri="{FF2B5EF4-FFF2-40B4-BE49-F238E27FC236}">
                <a16:creationId xmlns:a16="http://schemas.microsoft.com/office/drawing/2014/main" id="{8525948F-0B4C-4A5F-A35C-581D8FE80C61}"/>
              </a:ext>
            </a:extLst>
          </p:cNvPr>
          <p:cNvSpPr/>
          <p:nvPr/>
        </p:nvSpPr>
        <p:spPr>
          <a:xfrm>
            <a:off x="3244786" y="2567861"/>
            <a:ext cx="1735939" cy="572904"/>
          </a:xfrm>
          <a:prstGeom prst="wedgeEllipseCallout">
            <a:avLst>
              <a:gd name="adj1" fmla="val -11765"/>
              <a:gd name="adj2" fmla="val -875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Pass by value !!!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4E63F25-B115-41F2-9E2D-FCC0A4E9BF16}"/>
              </a:ext>
            </a:extLst>
          </p:cNvPr>
          <p:cNvGraphicFramePr>
            <a:graphicFrameLocks noGrp="1"/>
          </p:cNvGraphicFramePr>
          <p:nvPr/>
        </p:nvGraphicFramePr>
        <p:xfrm>
          <a:off x="6544824" y="2745740"/>
          <a:ext cx="1849820" cy="3680460"/>
        </p:xfrm>
        <a:graphic>
          <a:graphicData uri="http://schemas.openxmlformats.org/drawingml/2006/table">
            <a:tbl>
              <a:tblPr/>
              <a:tblGrid>
                <a:gridCol w="1849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a =2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b =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x = a=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y = b=40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TextBox 6">
            <a:extLst>
              <a:ext uri="{FF2B5EF4-FFF2-40B4-BE49-F238E27FC236}">
                <a16:creationId xmlns:a16="http://schemas.microsoft.com/office/drawing/2014/main" id="{F6E09990-99FF-4BB5-BC59-B88452DD6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0" y="3574415"/>
            <a:ext cx="129698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running </a:t>
            </a:r>
            <a:r>
              <a:rPr kumimoji="0" lang="en-C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main()</a:t>
            </a: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25A9FBBA-EEDE-4F31-B277-3D5488FDE6C0}"/>
              </a:ext>
            </a:extLst>
          </p:cNvPr>
          <p:cNvSpPr/>
          <p:nvPr/>
        </p:nvSpPr>
        <p:spPr>
          <a:xfrm rot="380440">
            <a:off x="8022289" y="3317340"/>
            <a:ext cx="649458" cy="1769709"/>
          </a:xfrm>
          <a:custGeom>
            <a:avLst/>
            <a:gdLst>
              <a:gd name="connsiteX0" fmla="*/ 98473 w 649458"/>
              <a:gd name="connsiteY0" fmla="*/ 0 h 1983544"/>
              <a:gd name="connsiteX1" fmla="*/ 633046 w 649458"/>
              <a:gd name="connsiteY1" fmla="*/ 787790 h 1983544"/>
              <a:gd name="connsiteX2" fmla="*/ 0 w 649458"/>
              <a:gd name="connsiteY2" fmla="*/ 1983544 h 198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9458" h="1983544">
                <a:moveTo>
                  <a:pt x="98473" y="0"/>
                </a:moveTo>
                <a:cubicBezTo>
                  <a:pt x="373965" y="228599"/>
                  <a:pt x="649458" y="457199"/>
                  <a:pt x="633046" y="787790"/>
                </a:cubicBezTo>
                <a:cubicBezTo>
                  <a:pt x="616634" y="1118381"/>
                  <a:pt x="0" y="1983544"/>
                  <a:pt x="0" y="1983544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33F97FAF-CF4B-4106-BA13-F56FC3D1C18D}"/>
              </a:ext>
            </a:extLst>
          </p:cNvPr>
          <p:cNvSpPr/>
          <p:nvPr/>
        </p:nvSpPr>
        <p:spPr>
          <a:xfrm>
            <a:off x="7854286" y="3665673"/>
            <a:ext cx="440788" cy="1709155"/>
          </a:xfrm>
          <a:custGeom>
            <a:avLst/>
            <a:gdLst>
              <a:gd name="connsiteX0" fmla="*/ 0 w 440788"/>
              <a:gd name="connsiteY0" fmla="*/ 0 h 1969477"/>
              <a:gd name="connsiteX1" fmla="*/ 379828 w 440788"/>
              <a:gd name="connsiteY1" fmla="*/ 872197 h 1969477"/>
              <a:gd name="connsiteX2" fmla="*/ 365760 w 440788"/>
              <a:gd name="connsiteY2" fmla="*/ 1758462 h 1969477"/>
              <a:gd name="connsiteX3" fmla="*/ 70339 w 440788"/>
              <a:gd name="connsiteY3" fmla="*/ 1969477 h 196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788" h="1969477">
                <a:moveTo>
                  <a:pt x="0" y="0"/>
                </a:moveTo>
                <a:cubicBezTo>
                  <a:pt x="159434" y="289560"/>
                  <a:pt x="318868" y="579120"/>
                  <a:pt x="379828" y="872197"/>
                </a:cubicBezTo>
                <a:cubicBezTo>
                  <a:pt x="440788" y="1165274"/>
                  <a:pt x="417342" y="1575582"/>
                  <a:pt x="365760" y="1758462"/>
                </a:cubicBezTo>
                <a:cubicBezTo>
                  <a:pt x="314178" y="1941342"/>
                  <a:pt x="70339" y="1969477"/>
                  <a:pt x="70339" y="196947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64D87E-D403-4710-9681-0838D5427F9A}"/>
              </a:ext>
            </a:extLst>
          </p:cNvPr>
          <p:cNvSpPr txBox="1"/>
          <p:nvPr/>
        </p:nvSpPr>
        <p:spPr>
          <a:xfrm>
            <a:off x="8300220" y="3928277"/>
            <a:ext cx="84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copy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40FBA5-A4D0-4638-B68E-35497820D213}"/>
              </a:ext>
            </a:extLst>
          </p:cNvPr>
          <p:cNvSpPr txBox="1"/>
          <p:nvPr/>
        </p:nvSpPr>
        <p:spPr>
          <a:xfrm>
            <a:off x="8204756" y="4949315"/>
            <a:ext cx="84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copy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9EF83B1D-AD18-4FFE-B0D6-4FC5780E0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035" y="5047816"/>
            <a:ext cx="2129311" cy="6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running 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increment()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D6FBE9-A051-4031-AD97-FE563893E910}"/>
              </a:ext>
            </a:extLst>
          </p:cNvPr>
          <p:cNvSpPr/>
          <p:nvPr/>
        </p:nvSpPr>
        <p:spPr>
          <a:xfrm>
            <a:off x="345977" y="1806871"/>
            <a:ext cx="4711798" cy="22031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13BF49-B5CC-40AD-86BB-F15D71117341}"/>
              </a:ext>
            </a:extLst>
          </p:cNvPr>
          <p:cNvSpPr/>
          <p:nvPr/>
        </p:nvSpPr>
        <p:spPr>
          <a:xfrm>
            <a:off x="341315" y="4383507"/>
            <a:ext cx="4230685" cy="22031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305468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4"/>
          <p:cNvSpPr>
            <a:spLocks noGrp="1" noChangeArrowheads="1"/>
          </p:cNvSpPr>
          <p:nvPr>
            <p:ph type="title"/>
          </p:nvPr>
        </p:nvSpPr>
        <p:spPr>
          <a:xfrm>
            <a:off x="434975" y="411163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#if - Conditional Compilation</a:t>
            </a:r>
            <a:endParaRPr lang="en-CA"/>
          </a:p>
        </p:txBody>
      </p:sp>
      <p:sp>
        <p:nvSpPr>
          <p:cNvPr id="74756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414338" y="1554163"/>
            <a:ext cx="8229600" cy="5162550"/>
          </a:xfrm>
        </p:spPr>
        <p:txBody>
          <a:bodyPr/>
          <a:lstStyle/>
          <a:p>
            <a:pPr eaLnBrk="1" hangingPunct="1"/>
            <a:r>
              <a:rPr lang="en-US"/>
              <a:t>defined() and !defined() are so common we have constructs for them: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#define DEBUG</a:t>
            </a:r>
            <a:endParaRPr lang="en-US"/>
          </a:p>
          <a:p>
            <a:pPr eaLnBrk="1" hangingPunct="1">
              <a:buFont typeface="Wingdings 2" pitchFamily="18" charset="2"/>
              <a:buNone/>
            </a:pPr>
            <a:endParaRPr lang="en-US" b="1"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#ifdef DEBUG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  printf(“debugging\n”);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#endif</a:t>
            </a:r>
          </a:p>
          <a:p>
            <a:pPr eaLnBrk="1" hangingPunct="1">
              <a:buFont typeface="Wingdings 2" pitchFamily="18" charset="2"/>
              <a:buNone/>
            </a:pPr>
            <a:endParaRPr lang="en-US" b="1"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#ifndef DEBUG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 printf(“not debugging\n”);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>
                <a:latin typeface="Courier New" pitchFamily="49" charset="0"/>
              </a:rPr>
              <a:t>#endif</a:t>
            </a:r>
            <a:endParaRPr lang="en-CA" b="1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5267966A-9212-4732-B224-7F1D49B5ABF0}" type="slidenum">
              <a:rPr lang="en-US"/>
              <a:pPr algn="l">
                <a:defRPr/>
              </a:pPr>
              <a:t>240</a:t>
            </a:fld>
            <a:endParaRPr lang="en-US"/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4"/>
          <p:cNvSpPr>
            <a:spLocks noGrp="1" noChangeArrowheads="1"/>
          </p:cNvSpPr>
          <p:nvPr>
            <p:ph type="title"/>
          </p:nvPr>
        </p:nvSpPr>
        <p:spPr>
          <a:xfrm>
            <a:off x="434975" y="411163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#if - Conditional Compilation</a:t>
            </a:r>
            <a:endParaRPr lang="en-CA"/>
          </a:p>
        </p:txBody>
      </p:sp>
      <p:sp>
        <p:nvSpPr>
          <p:cNvPr id="75780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414338" y="1554163"/>
            <a:ext cx="8729662" cy="51625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#define FRANCE</a:t>
            </a:r>
            <a:endParaRPr lang="en-US" dirty="0"/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main()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{ #</a:t>
            </a:r>
            <a:r>
              <a:rPr lang="en-US" b="1" dirty="0" err="1">
                <a:latin typeface="Courier New" pitchFamily="49" charset="0"/>
              </a:rPr>
              <a:t>ifdef</a:t>
            </a:r>
            <a:r>
              <a:rPr lang="en-US" b="1" dirty="0">
                <a:latin typeface="Courier New" pitchFamily="49" charset="0"/>
              </a:rPr>
              <a:t> US  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>
                <a:latin typeface="Courier New" pitchFamily="49" charset="0"/>
              </a:rPr>
              <a:t>(“compiled for USA”);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  #</a:t>
            </a:r>
            <a:r>
              <a:rPr lang="en-US" b="1" dirty="0" err="1">
                <a:latin typeface="Courier New" pitchFamily="49" charset="0"/>
              </a:rPr>
              <a:t>endif</a:t>
            </a:r>
            <a:endParaRPr lang="en-US" b="1" dirty="0"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  #</a:t>
            </a:r>
            <a:r>
              <a:rPr lang="en-US" b="1" dirty="0" err="1">
                <a:latin typeface="Courier New" pitchFamily="49" charset="0"/>
              </a:rPr>
              <a:t>ifdef</a:t>
            </a:r>
            <a:r>
              <a:rPr lang="en-US" b="1" dirty="0">
                <a:latin typeface="Courier New" pitchFamily="49" charset="0"/>
              </a:rPr>
              <a:t> UK  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>
                <a:latin typeface="Courier New" pitchFamily="49" charset="0"/>
              </a:rPr>
              <a:t>(“compiled for UK”);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  #</a:t>
            </a:r>
            <a:r>
              <a:rPr lang="en-US" b="1" dirty="0" err="1">
                <a:latin typeface="Courier New" pitchFamily="49" charset="0"/>
              </a:rPr>
              <a:t>endif</a:t>
            </a:r>
            <a:endParaRPr lang="en-US" b="1" dirty="0"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  #</a:t>
            </a:r>
            <a:r>
              <a:rPr lang="en-US" b="1" dirty="0" err="1">
                <a:latin typeface="Courier New" pitchFamily="49" charset="0"/>
              </a:rPr>
              <a:t>ifdef</a:t>
            </a:r>
            <a:r>
              <a:rPr lang="en-US" b="1" dirty="0">
                <a:latin typeface="Courier New" pitchFamily="49" charset="0"/>
              </a:rPr>
              <a:t> FRANCE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>
                <a:latin typeface="Courier New" pitchFamily="49" charset="0"/>
              </a:rPr>
              <a:t>(“compiled for FR”);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  #</a:t>
            </a:r>
            <a:r>
              <a:rPr lang="en-US" b="1" dirty="0" err="1">
                <a:latin typeface="Courier New" pitchFamily="49" charset="0"/>
              </a:rPr>
              <a:t>endif</a:t>
            </a:r>
            <a:endParaRPr lang="en-US" b="1" dirty="0"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 #</a:t>
            </a:r>
            <a:r>
              <a:rPr lang="en-US" b="1" dirty="0" err="1">
                <a:latin typeface="Courier New" pitchFamily="49" charset="0"/>
              </a:rPr>
              <a:t>ifndef</a:t>
            </a:r>
            <a:r>
              <a:rPr lang="en-US" b="1" dirty="0">
                <a:latin typeface="Courier New" pitchFamily="49" charset="0"/>
              </a:rPr>
              <a:t> GERMAN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>
                <a:latin typeface="Courier New" pitchFamily="49" charset="0"/>
              </a:rPr>
              <a:t>(“no Germ version”);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 #</a:t>
            </a:r>
            <a:r>
              <a:rPr lang="en-US" b="1" dirty="0" err="1">
                <a:latin typeface="Courier New" pitchFamily="49" charset="0"/>
              </a:rPr>
              <a:t>endif</a:t>
            </a:r>
            <a:r>
              <a:rPr lang="en-US" b="1" dirty="0">
                <a:latin typeface="Courier New" pitchFamily="49" charset="0"/>
              </a:rPr>
              <a:t>  }</a:t>
            </a:r>
            <a:endParaRPr lang="en-CA" b="1" dirty="0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EDCF2473-21E1-4927-B10A-CAF48859A648}" type="slidenum">
              <a:rPr lang="en-US"/>
              <a:pPr algn="l">
                <a:defRPr/>
              </a:pPr>
              <a:t>241</a:t>
            </a:fld>
            <a:endParaRPr lang="en-US"/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4"/>
          <p:cNvSpPr>
            <a:spLocks noGrp="1" noChangeArrowheads="1"/>
          </p:cNvSpPr>
          <p:nvPr>
            <p:ph type="title"/>
          </p:nvPr>
        </p:nvSpPr>
        <p:spPr>
          <a:xfrm>
            <a:off x="434975" y="411163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C preprocessor</a:t>
            </a:r>
            <a:endParaRPr lang="en-CA"/>
          </a:p>
        </p:txBody>
      </p:sp>
      <p:sp>
        <p:nvSpPr>
          <p:cNvPr id="77828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414338" y="1454228"/>
            <a:ext cx="8322038" cy="540377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b="1" dirty="0"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#include  &lt;&gt; “” </a:t>
            </a:r>
          </a:p>
          <a:p>
            <a:pPr eaLnBrk="1" hangingPunct="1">
              <a:buFont typeface="Wingdings 2" pitchFamily="18" charset="2"/>
              <a:buNone/>
            </a:pPr>
            <a:endParaRPr lang="en-US" b="1" dirty="0">
              <a:solidFill>
                <a:srgbClr val="114FFB"/>
              </a:solidFill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#define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#</a:t>
            </a:r>
            <a:r>
              <a:rPr lang="en-US" b="1" dirty="0" err="1">
                <a:solidFill>
                  <a:srgbClr val="114FFB"/>
                </a:solidFill>
                <a:latin typeface="Courier New" pitchFamily="49" charset="0"/>
              </a:rPr>
              <a:t>undefine</a:t>
            </a:r>
            <a:endParaRPr lang="en-US" b="1" dirty="0">
              <a:solidFill>
                <a:srgbClr val="114FFB"/>
              </a:solidFill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b="1" dirty="0">
              <a:solidFill>
                <a:srgbClr val="114FFB"/>
              </a:solidFill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#if defined #</a:t>
            </a:r>
            <a:r>
              <a:rPr lang="en-US" b="1" dirty="0" err="1">
                <a:solidFill>
                  <a:srgbClr val="114FFB"/>
                </a:solidFill>
                <a:latin typeface="Courier New" pitchFamily="49" charset="0"/>
              </a:rPr>
              <a:t>endif</a:t>
            </a: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#</a:t>
            </a:r>
            <a:r>
              <a:rPr lang="en-US" b="1" dirty="0" err="1">
                <a:solidFill>
                  <a:srgbClr val="114FFB"/>
                </a:solidFill>
                <a:latin typeface="Courier New" pitchFamily="49" charset="0"/>
              </a:rPr>
              <a:t>ifdef</a:t>
            </a: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      #</a:t>
            </a:r>
            <a:r>
              <a:rPr lang="en-US" b="1" dirty="0" err="1">
                <a:solidFill>
                  <a:srgbClr val="114FFB"/>
                </a:solidFill>
                <a:latin typeface="Courier New" pitchFamily="49" charset="0"/>
              </a:rPr>
              <a:t>endif</a:t>
            </a:r>
            <a:endParaRPr lang="en-US" b="1" dirty="0">
              <a:solidFill>
                <a:srgbClr val="114FFB"/>
              </a:solidFill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b="1" dirty="0">
              <a:solidFill>
                <a:srgbClr val="114FFB"/>
              </a:solidFill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#if !defined    # </a:t>
            </a:r>
            <a:r>
              <a:rPr lang="en-US" b="1" dirty="0" err="1">
                <a:solidFill>
                  <a:srgbClr val="114FFB"/>
                </a:solidFill>
                <a:latin typeface="Courier New" pitchFamily="49" charset="0"/>
              </a:rPr>
              <a:t>endif</a:t>
            </a:r>
            <a:endParaRPr lang="en-US" b="1" dirty="0">
              <a:solidFill>
                <a:srgbClr val="114FFB"/>
              </a:solidFill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#</a:t>
            </a:r>
            <a:r>
              <a:rPr lang="en-US" b="1" dirty="0" err="1">
                <a:solidFill>
                  <a:srgbClr val="114FFB"/>
                </a:solidFill>
                <a:latin typeface="Courier New" pitchFamily="49" charset="0"/>
              </a:rPr>
              <a:t>ifndef</a:t>
            </a: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     #</a:t>
            </a:r>
            <a:r>
              <a:rPr lang="en-US" b="1" dirty="0" err="1">
                <a:solidFill>
                  <a:srgbClr val="114FFB"/>
                </a:solidFill>
                <a:latin typeface="Courier New" pitchFamily="49" charset="0"/>
              </a:rPr>
              <a:t>endif</a:t>
            </a:r>
            <a:endParaRPr lang="en-US" b="1" dirty="0">
              <a:solidFill>
                <a:srgbClr val="114FFB"/>
              </a:solidFill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CA" b="1" dirty="0">
              <a:solidFill>
                <a:srgbClr val="114FFB"/>
              </a:solidFill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44459293-4DC3-4FD2-B46B-45AB1A6D501B}" type="slidenum">
              <a:rPr lang="en-US"/>
              <a:pPr algn="l">
                <a:defRPr/>
              </a:pPr>
              <a:t>242</a:t>
            </a:fld>
            <a:endParaRPr lang="en-US"/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>
          <a:xfrm>
            <a:off x="434975" y="17145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/>
              <a:t>C preprocessor</a:t>
            </a:r>
            <a:br>
              <a:rPr lang="en-US" sz="3200"/>
            </a:br>
            <a:r>
              <a:rPr lang="en-US" sz="3200"/>
              <a:t>predefined macro names</a:t>
            </a:r>
            <a:endParaRPr lang="en-CA" sz="3200"/>
          </a:p>
        </p:txBody>
      </p:sp>
      <p:sp>
        <p:nvSpPr>
          <p:cNvPr id="50180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414338" y="1306513"/>
            <a:ext cx="8229600" cy="53768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_ _LINE_ _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_ _FILE_ _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_ _DATE_ _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_ _TIME_ _</a:t>
            </a:r>
          </a:p>
          <a:p>
            <a:pPr eaLnBrk="1" hangingPunct="1"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</a:rPr>
              <a:t>main(){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z="2000" b="1" dirty="0" err="1">
                <a:latin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</a:rPr>
              <a:t>("%s %s\n", __TIME__, __DATE__);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z="2000" b="1" dirty="0" err="1">
                <a:latin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</a:rPr>
              <a:t>("%s %d\n", __FILE__,__LINE__);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</a:rPr>
              <a:t>}</a:t>
            </a:r>
          </a:p>
          <a:p>
            <a:pPr eaLnBrk="1" hangingPunct="1">
              <a:buNone/>
            </a:pPr>
            <a:r>
              <a:rPr lang="en-CA" sz="2000" b="1" dirty="0">
                <a:latin typeface="Courier New" pitchFamily="49" charset="0"/>
              </a:rPr>
              <a:t>21:45:54 Jan 28 2013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z="2000" b="1" dirty="0" err="1">
                <a:latin typeface="Courier New" pitchFamily="49" charset="0"/>
              </a:rPr>
              <a:t>macro.c</a:t>
            </a:r>
            <a:r>
              <a:rPr lang="en-CA" sz="2000" b="1" dirty="0">
                <a:latin typeface="Courier New" pitchFamily="49" charset="0"/>
              </a:rPr>
              <a:t> 7</a:t>
            </a:r>
          </a:p>
          <a:p>
            <a:pPr eaLnBrk="1" hangingPunct="1"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</a:endParaRPr>
          </a:p>
          <a:p>
            <a:pPr eaLnBrk="1" hangingPunct="1"/>
            <a:r>
              <a:rPr lang="en-CA" sz="2400" dirty="0"/>
              <a:t>Useful for debugging</a:t>
            </a:r>
          </a:p>
          <a:p>
            <a:pPr eaLnBrk="1" hangingPunct="1">
              <a:buFont typeface="Wingdings 2" pitchFamily="18" charset="2"/>
              <a:buNone/>
            </a:pPr>
            <a:endParaRPr lang="en-US" b="1" dirty="0"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CA" b="1" dirty="0">
              <a:solidFill>
                <a:srgbClr val="00CC00"/>
              </a:solidFill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86C78B62-0C6F-4736-9FF5-C953A3A0246D}" type="slidenum">
              <a:rPr lang="en-US"/>
              <a:pPr algn="l">
                <a:defRPr/>
              </a:pPr>
              <a:t>243</a:t>
            </a:fld>
            <a:endParaRPr lang="en-US"/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>
          <a:xfrm>
            <a:off x="434975" y="17145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/>
              <a:t>C preprocessor</a:t>
            </a:r>
            <a:br>
              <a:rPr lang="en-US" sz="3200"/>
            </a:br>
            <a:r>
              <a:rPr lang="en-US" sz="3200"/>
              <a:t>predefined macro names</a:t>
            </a:r>
            <a:endParaRPr lang="en-CA" sz="3200"/>
          </a:p>
        </p:txBody>
      </p:sp>
      <p:sp>
        <p:nvSpPr>
          <p:cNvPr id="51204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414338" y="1306513"/>
            <a:ext cx="8729662" cy="53768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_ _LINE_ _   _ _FILE_ _  </a:t>
            </a:r>
          </a:p>
          <a:p>
            <a:pPr eaLnBrk="1" hangingPunct="1">
              <a:buNone/>
            </a:pPr>
            <a:r>
              <a:rPr lang="en-US" b="1" dirty="0">
                <a:latin typeface="Courier New" pitchFamily="49" charset="0"/>
              </a:rPr>
              <a:t>_ _DATE_ _   _ _TIME_ _  </a:t>
            </a:r>
            <a:r>
              <a:rPr lang="en-CA" sz="2800" b="1" dirty="0">
                <a:latin typeface="Courier New" pitchFamily="49" charset="0"/>
              </a:rPr>
              <a:t>_ _FUNCTION_ _ </a:t>
            </a:r>
            <a:endParaRPr lang="en-US" b="1" dirty="0"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CA" sz="2000" dirty="0"/>
          </a:p>
          <a:p>
            <a:pPr eaLnBrk="1" hangingPunct="1">
              <a:buFont typeface="Wingdings 2" pitchFamily="18" charset="2"/>
              <a:buNone/>
            </a:pPr>
            <a:r>
              <a:rPr lang="en-CA" sz="2000" dirty="0"/>
              <a:t>Useful for debugging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z="2000" b="1" dirty="0" err="1">
                <a:latin typeface="Courier New" pitchFamily="49" charset="0"/>
              </a:rPr>
              <a:t>fprintf</a:t>
            </a:r>
            <a:r>
              <a:rPr lang="en-CA" sz="2000" b="1" dirty="0">
                <a:latin typeface="Courier New" pitchFamily="49" charset="0"/>
              </a:rPr>
              <a:t> (</a:t>
            </a:r>
            <a:r>
              <a:rPr lang="en-CA" sz="2000" b="1" dirty="0" err="1">
                <a:latin typeface="Courier New" pitchFamily="49" charset="0"/>
              </a:rPr>
              <a:t>stderr</a:t>
            </a:r>
            <a:r>
              <a:rPr lang="en-CA" sz="2000" b="1" dirty="0">
                <a:latin typeface="Courier New" pitchFamily="49" charset="0"/>
              </a:rPr>
              <a:t>, "Internal error: " "negative string length " "%d at %s, line %d.", length, __FILE__, __LINE__); </a:t>
            </a:r>
          </a:p>
          <a:p>
            <a:pPr eaLnBrk="1" hangingPunct="1"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</a:endParaRPr>
          </a:p>
          <a:p>
            <a:pPr eaLnBrk="1" hangingPunct="1">
              <a:buNone/>
            </a:pPr>
            <a:r>
              <a:rPr lang="en-CA" sz="2000" b="1" dirty="0">
                <a:latin typeface="Courier New" pitchFamily="49" charset="0"/>
              </a:rPr>
              <a:t>__FUNCTION__ </a:t>
            </a:r>
            <a:r>
              <a:rPr lang="en-CA" sz="2000" b="1" dirty="0" err="1">
                <a:latin typeface="Courier New" pitchFamily="49" charset="0"/>
              </a:rPr>
              <a:t>gcc</a:t>
            </a:r>
            <a:endParaRPr lang="en-CA" sz="2000" b="1" dirty="0"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</a:rPr>
              <a:t>__fun__   c99  </a:t>
            </a:r>
          </a:p>
          <a:p>
            <a:pPr eaLnBrk="1" hangingPunct="1">
              <a:buFont typeface="Wingdings 2" pitchFamily="18" charset="2"/>
              <a:buNone/>
            </a:pPr>
            <a:endParaRPr lang="en-US" b="1" dirty="0"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CA" b="1" dirty="0">
              <a:solidFill>
                <a:srgbClr val="00CC00"/>
              </a:solidFill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5B72CCD7-E2D6-4539-99A4-CAC5009D9042}" type="slidenum">
              <a:rPr lang="en-US"/>
              <a:pPr algn="l">
                <a:defRPr/>
              </a:pPr>
              <a:t>244</a:t>
            </a:fld>
            <a:endParaRPr lang="en-US"/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85775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C </a:t>
            </a:r>
            <a:r>
              <a:rPr lang="en-CA" dirty="0" err="1"/>
              <a:t>preprocessor</a:t>
            </a:r>
            <a:r>
              <a:rPr lang="en-CA" dirty="0"/>
              <a:t>   #include  #define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CA"/>
              <a:t>C executables are built in three stages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5875" y="2571750"/>
            <a:ext cx="1947863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 err="1"/>
              <a:t>preprocessor</a:t>
            </a:r>
            <a:endParaRPr lang="en-CA" sz="2400" dirty="0"/>
          </a:p>
        </p:txBody>
      </p:sp>
      <p:sp>
        <p:nvSpPr>
          <p:cNvPr id="5" name="Rectangle 4"/>
          <p:cNvSpPr/>
          <p:nvPr/>
        </p:nvSpPr>
        <p:spPr>
          <a:xfrm>
            <a:off x="3857625" y="2571750"/>
            <a:ext cx="1785938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/>
              <a:t>compiler</a:t>
            </a:r>
          </a:p>
        </p:txBody>
      </p:sp>
      <p:sp>
        <p:nvSpPr>
          <p:cNvPr id="6" name="Rectangle 5"/>
          <p:cNvSpPr/>
          <p:nvPr/>
        </p:nvSpPr>
        <p:spPr>
          <a:xfrm>
            <a:off x="6600092" y="2571750"/>
            <a:ext cx="1910862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/>
              <a:t>linker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86125" y="3286125"/>
            <a:ext cx="5000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8" name="TextBox 8"/>
          <p:cNvSpPr txBox="1">
            <a:spLocks noChangeArrowheads="1"/>
          </p:cNvSpPr>
          <p:nvPr/>
        </p:nvSpPr>
        <p:spPr bwMode="auto">
          <a:xfrm>
            <a:off x="357188" y="2714625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>
                <a:latin typeface="Constantia" pitchFamily="18" charset="0"/>
              </a:rPr>
              <a:t>hello.c</a:t>
            </a:r>
          </a:p>
        </p:txBody>
      </p:sp>
      <p:sp>
        <p:nvSpPr>
          <p:cNvPr id="56329" name="TextBox 9"/>
          <p:cNvSpPr txBox="1">
            <a:spLocks noChangeArrowheads="1"/>
          </p:cNvSpPr>
          <p:nvPr/>
        </p:nvSpPr>
        <p:spPr bwMode="auto">
          <a:xfrm>
            <a:off x="1241425" y="4429125"/>
            <a:ext cx="186055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 dirty="0">
                <a:latin typeface="Constantia" pitchFamily="18" charset="0"/>
              </a:rPr>
              <a:t>Handles </a:t>
            </a:r>
            <a:r>
              <a:rPr lang="en-CA" sz="2000" b="1" dirty="0">
                <a:solidFill>
                  <a:srgbClr val="00CC00"/>
                </a:solidFill>
                <a:latin typeface="Constantia" pitchFamily="18" charset="0"/>
              </a:rPr>
              <a:t>#include</a:t>
            </a:r>
          </a:p>
          <a:p>
            <a:r>
              <a:rPr lang="en-CA" sz="2000" b="1" dirty="0">
                <a:solidFill>
                  <a:srgbClr val="00CC00"/>
                </a:solidFill>
                <a:latin typeface="Constantia" pitchFamily="18" charset="0"/>
              </a:rPr>
              <a:t>#define</a:t>
            </a:r>
          </a:p>
          <a:p>
            <a:r>
              <a:rPr lang="en-CA" sz="2000" b="1" dirty="0">
                <a:solidFill>
                  <a:srgbClr val="00CC00"/>
                </a:solidFill>
                <a:latin typeface="Constantia" pitchFamily="18" charset="0"/>
              </a:rPr>
              <a:t># if</a:t>
            </a:r>
          </a:p>
          <a:p>
            <a:r>
              <a:rPr lang="en-CA" sz="2000" b="1" dirty="0">
                <a:solidFill>
                  <a:srgbClr val="00CC00"/>
                </a:solidFill>
                <a:latin typeface="Constantia" pitchFamily="18" charset="0"/>
              </a:rPr>
              <a:t># __time__</a:t>
            </a:r>
          </a:p>
          <a:p>
            <a:r>
              <a:rPr lang="en-CA" sz="2000" b="1" dirty="0">
                <a:solidFill>
                  <a:srgbClr val="00CC00"/>
                </a:solidFill>
                <a:latin typeface="Constantia" pitchFamily="18" charset="0"/>
              </a:rPr>
              <a:t>…</a:t>
            </a:r>
          </a:p>
        </p:txBody>
      </p:sp>
      <p:sp>
        <p:nvSpPr>
          <p:cNvPr id="56330" name="TextBox 10"/>
          <p:cNvSpPr txBox="1">
            <a:spLocks noChangeArrowheads="1"/>
          </p:cNvSpPr>
          <p:nvPr/>
        </p:nvSpPr>
        <p:spPr bwMode="auto">
          <a:xfrm>
            <a:off x="3786188" y="4429125"/>
            <a:ext cx="22145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>
                <a:latin typeface="Constantia" pitchFamily="18" charset="0"/>
              </a:rPr>
              <a:t>Converts C code into binary processor instructions</a:t>
            </a:r>
          </a:p>
        </p:txBody>
      </p:sp>
      <p:sp>
        <p:nvSpPr>
          <p:cNvPr id="56331" name="TextBox 11"/>
          <p:cNvSpPr txBox="1">
            <a:spLocks noChangeArrowheads="1"/>
          </p:cNvSpPr>
          <p:nvPr/>
        </p:nvSpPr>
        <p:spPr bwMode="auto">
          <a:xfrm>
            <a:off x="6605588" y="4402138"/>
            <a:ext cx="22145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>
                <a:latin typeface="Constantia" pitchFamily="18" charset="0"/>
              </a:rPr>
              <a:t>Puts multiple files together and creates and executable program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57188" y="3357563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00750" y="3357563"/>
            <a:ext cx="50006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4" name="TextBox 19"/>
          <p:cNvSpPr txBox="1">
            <a:spLocks noChangeArrowheads="1"/>
          </p:cNvSpPr>
          <p:nvPr/>
        </p:nvSpPr>
        <p:spPr bwMode="auto">
          <a:xfrm>
            <a:off x="5627688" y="2857500"/>
            <a:ext cx="15017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>
                <a:latin typeface="Constantia" pitchFamily="18" charset="0"/>
              </a:rPr>
              <a:t>hello.o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501063" y="3286125"/>
            <a:ext cx="5000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6" name="TextBox 21"/>
          <p:cNvSpPr txBox="1">
            <a:spLocks noChangeArrowheads="1"/>
          </p:cNvSpPr>
          <p:nvPr/>
        </p:nvSpPr>
        <p:spPr bwMode="auto">
          <a:xfrm>
            <a:off x="8429625" y="2786063"/>
            <a:ext cx="107156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 dirty="0" err="1">
                <a:latin typeface="Constantia" pitchFamily="18" charset="0"/>
              </a:rPr>
              <a:t>a.out</a:t>
            </a:r>
            <a:endParaRPr lang="en-CA" sz="2400" dirty="0">
              <a:latin typeface="Constantia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57250" y="2000250"/>
            <a:ext cx="2571750" cy="4357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9" name="TextBox 18"/>
          <p:cNvSpPr txBox="1"/>
          <p:nvPr/>
        </p:nvSpPr>
        <p:spPr>
          <a:xfrm>
            <a:off x="0" y="5277079"/>
            <a:ext cx="95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macros</a:t>
            </a:r>
          </a:p>
        </p:txBody>
      </p:sp>
      <p:sp>
        <p:nvSpPr>
          <p:cNvPr id="20" name="Left Brace 19"/>
          <p:cNvSpPr/>
          <p:nvPr/>
        </p:nvSpPr>
        <p:spPr>
          <a:xfrm>
            <a:off x="859317" y="4847422"/>
            <a:ext cx="330506" cy="11347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Declaring Arrays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As variables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200" b="1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b="1">
                <a:latin typeface="Courier New" pitchFamily="49" charset="0"/>
                <a:cs typeface="Courier New" pitchFamily="49" charset="0"/>
              </a:rPr>
              <a:t>int k[5];         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b="1">
                <a:latin typeface="Courier New" pitchFamily="49" charset="0"/>
                <a:cs typeface="Courier New" pitchFamily="49" charset="0"/>
              </a:rPr>
              <a:t>int k[5] = {1,5,3,2,25}; 	</a:t>
            </a:r>
            <a:r>
              <a:rPr lang="en-US" sz="2200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/*array initializer */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b="1">
                <a:latin typeface="Courier New" pitchFamily="49" charset="0"/>
                <a:cs typeface="Courier New" pitchFamily="49" charset="0"/>
              </a:rPr>
              <a:t>int k[5] = {1}; 		</a:t>
            </a:r>
            <a:r>
              <a:rPr lang="en-US" sz="2200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/* valid. (rest is “0”) */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b="1">
                <a:latin typeface="Courier New" pitchFamily="49" charset="0"/>
                <a:cs typeface="Courier New" pitchFamily="49" charset="0"/>
              </a:rPr>
              <a:t>int k[3] = {1,4};  </a:t>
            </a:r>
            <a:r>
              <a:rPr lang="en-US" sz="2200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/*valid (k[0]=1, k[1]=4,k[2]=0)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b="1">
                <a:latin typeface="Courier New" pitchFamily="49" charset="0"/>
                <a:cs typeface="Courier New" pitchFamily="49" charset="0"/>
              </a:rPr>
              <a:t>int k[3] ={1,4,2,1 }  	</a:t>
            </a:r>
            <a:r>
              <a:rPr lang="en-US" sz="2200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/*invalid */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b="1">
                <a:latin typeface="Courier New" pitchFamily="49" charset="0"/>
                <a:cs typeface="Courier New" pitchFamily="49" charset="0"/>
              </a:rPr>
              <a:t>int k[ ] ={1,5,3,2,25};	</a:t>
            </a:r>
            <a:r>
              <a:rPr lang="en-US" sz="2200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/*valid*/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b="1">
                <a:latin typeface="Courier New" pitchFamily="49" charset="0"/>
                <a:cs typeface="Courier New" pitchFamily="49" charset="0"/>
              </a:rPr>
              <a:t>int k[ ];   			</a:t>
            </a:r>
            <a:r>
              <a:rPr lang="en-US" sz="2200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/*invalid */</a:t>
            </a:r>
            <a:endParaRPr lang="en-US" sz="2200" b="1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708025"/>
            <a:ext cx="8229600" cy="584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>Accessing Arrays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200" y="1535113"/>
            <a:ext cx="8229600" cy="4789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You can only assign to array members individually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This means you cannot assign to an array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Array / strings can not be copied as a whole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int 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, k[4], j[4];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&lt;4;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j[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k = j;  </a:t>
            </a:r>
            <a:r>
              <a:rPr lang="en-US" sz="2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/* invalid */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k = {1,2,3,4 }; </a:t>
            </a:r>
            <a:r>
              <a:rPr lang="en-US" sz="2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/* invalid */</a:t>
            </a:r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34975" y="171450"/>
            <a:ext cx="8229600" cy="1143000"/>
          </a:xfrm>
        </p:spPr>
        <p:txBody>
          <a:bodyPr/>
          <a:lstStyle/>
          <a:p>
            <a:r>
              <a:rPr lang="en-CA" sz="4000"/>
              <a:t>Lab 2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360488"/>
            <a:ext cx="8545513" cy="4768850"/>
          </a:xfrm>
        </p:spPr>
        <p:txBody>
          <a:bodyPr>
            <a:normAutofit lnSpcReduction="10000"/>
          </a:bodyPr>
          <a:lstStyle/>
          <a:p>
            <a:r>
              <a:rPr lang="en-CA" b="1">
                <a:latin typeface="Courier New" pitchFamily="49" charset="0"/>
                <a:cs typeface="Courier New" pitchFamily="49" charset="0"/>
              </a:rPr>
              <a:t>r &gt;&gt; 5 &lt;&lt; 6;    g &gt;&gt; 5 &lt;&lt; 3;  b &gt;&gt; 5;      </a:t>
            </a:r>
          </a:p>
          <a:p>
            <a:pPr>
              <a:buFont typeface="Wingdings 2" pitchFamily="18" charset="2"/>
              <a:buNone/>
            </a:pPr>
            <a:r>
              <a:rPr lang="en-CA" b="1">
                <a:latin typeface="Courier New" pitchFamily="49" charset="0"/>
                <a:cs typeface="Courier New" pitchFamily="49" charset="0"/>
              </a:rPr>
              <a:t> r | g | b </a:t>
            </a:r>
          </a:p>
          <a:p>
            <a:pPr>
              <a:buFont typeface="Wingdings 2" pitchFamily="18" charset="2"/>
              <a:buNone/>
            </a:pPr>
            <a:endParaRPr lang="en-CA" b="1">
              <a:latin typeface="Courier New" pitchFamily="49" charset="0"/>
              <a:cs typeface="Courier New" pitchFamily="49" charset="0"/>
            </a:endParaRP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mask = 7 &lt;&lt; 5;</a:t>
            </a:r>
          </a:p>
          <a:p>
            <a:pPr>
              <a:buFont typeface="Wingdings 2" pitchFamily="18" charset="2"/>
              <a:buNone/>
            </a:pPr>
            <a:r>
              <a:rPr lang="en-CA" b="1">
                <a:latin typeface="Courier New" pitchFamily="49" charset="0"/>
                <a:cs typeface="Courier New" pitchFamily="49" charset="0"/>
              </a:rPr>
              <a:t> r = r &amp; mask; g = g &amp; mask; b = b &amp; mask;</a:t>
            </a:r>
          </a:p>
          <a:p>
            <a:pPr>
              <a:buFont typeface="Wingdings 2" pitchFamily="18" charset="2"/>
              <a:buNone/>
            </a:pPr>
            <a:r>
              <a:rPr lang="en-CA" b="1">
                <a:latin typeface="Courier New" pitchFamily="49" charset="0"/>
                <a:cs typeface="Courier New" pitchFamily="49" charset="0"/>
              </a:rPr>
              <a:t> r &lt;&lt; 1; g &gt;&gt; 2; b &gt;&gt; 5; </a:t>
            </a:r>
          </a:p>
          <a:p>
            <a:pPr>
              <a:buFont typeface="Wingdings 2" pitchFamily="18" charset="2"/>
              <a:buNone/>
            </a:pPr>
            <a:r>
              <a:rPr lang="en-CA" b="1">
                <a:latin typeface="Courier New" pitchFamily="49" charset="0"/>
                <a:cs typeface="Courier New" pitchFamily="49" charset="0"/>
              </a:rPr>
              <a:t> r | g | b </a:t>
            </a:r>
          </a:p>
          <a:p>
            <a:pPr>
              <a:buFont typeface="Wingdings 2" pitchFamily="18" charset="2"/>
              <a:buNone/>
            </a:pPr>
            <a:endParaRPr lang="en-CA" b="1">
              <a:latin typeface="Courier New" pitchFamily="49" charset="0"/>
              <a:cs typeface="Courier New" pitchFamily="49" charset="0"/>
            </a:endParaRP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r = r &amp; 224; g = g &amp; 224; b = b &amp; 224;</a:t>
            </a:r>
          </a:p>
          <a:p>
            <a:pPr>
              <a:buFont typeface="Wingdings 2" pitchFamily="18" charset="2"/>
              <a:buNone/>
            </a:pPr>
            <a:r>
              <a:rPr lang="en-CA" b="1">
                <a:latin typeface="Courier New" pitchFamily="49" charset="0"/>
                <a:cs typeface="Courier New" pitchFamily="49" charset="0"/>
              </a:rPr>
              <a:t> r &lt;&lt; 1; g &gt;&gt; 2; b &gt;&gt; 5; </a:t>
            </a:r>
          </a:p>
          <a:p>
            <a:pPr>
              <a:buFont typeface="Wingdings 2" pitchFamily="18" charset="2"/>
              <a:buNone/>
            </a:pPr>
            <a:r>
              <a:rPr lang="en-CA" b="1">
                <a:latin typeface="Courier New" pitchFamily="49" charset="0"/>
                <a:cs typeface="Courier New" pitchFamily="49" charset="0"/>
              </a:rPr>
              <a:t> r | g | b </a:t>
            </a:r>
          </a:p>
          <a:p>
            <a:pPr>
              <a:buFont typeface="Wingdings 2" pitchFamily="18" charset="2"/>
              <a:buNone/>
            </a:pPr>
            <a:endParaRPr lang="en-CA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765C4B7-7A48-4BB8-B500-31C7D2FB558D}" type="slidenum">
              <a:rPr lang="en-US" smtClean="0"/>
              <a:pPr>
                <a:defRPr/>
              </a:pPr>
              <a:t>248</a:t>
            </a:fld>
            <a:endParaRPr lang="en-US"/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138"/>
            <a:ext cx="8229600" cy="679939"/>
          </a:xfrm>
        </p:spPr>
        <p:txBody>
          <a:bodyPr/>
          <a:lstStyle/>
          <a:p>
            <a:r>
              <a:rPr lang="en-US" dirty="0"/>
              <a:t>Some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289539"/>
            <a:ext cx="8229600" cy="50350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249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93688" y="431800"/>
            <a:ext cx="8229600" cy="744538"/>
          </a:xfrm>
        </p:spPr>
        <p:txBody>
          <a:bodyPr>
            <a:normAutofit fontScale="90000"/>
          </a:bodyPr>
          <a:lstStyle/>
          <a:p>
            <a:r>
              <a:rPr lang="en-CA" sz="4000" dirty="0"/>
              <a:t>Call-by-Value </a:t>
            </a:r>
            <a:br>
              <a:rPr lang="en-CA" sz="4000" dirty="0"/>
            </a:br>
            <a:r>
              <a:rPr lang="en-CA" sz="4000" dirty="0"/>
              <a:t> does this code work?</a:t>
            </a:r>
            <a:endParaRPr lang="en-CA" sz="4800" dirty="0"/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325439" y="1778123"/>
            <a:ext cx="5838694" cy="48085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void increment(int 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, int 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 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 x ++;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 y += 10;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Wingdings" pitchFamily="2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void main( ) {</a:t>
            </a:r>
          </a:p>
          <a:p>
            <a:pPr lvl="1">
              <a:buFont typeface="Wingdings" pitchFamily="2" charset="2"/>
              <a:buNone/>
            </a:pP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a=2, b=40;</a:t>
            </a:r>
          </a:p>
          <a:p>
            <a:pPr lvl="1"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increment( a, b); </a:t>
            </a:r>
          </a:p>
          <a:p>
            <a:pPr lvl="1">
              <a:buFont typeface="Wingdings" pitchFamily="2" charset="2"/>
              <a:buNone/>
            </a:pP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%d %d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, a, b);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607770-BC23-4E4A-B749-36F44AEFA6A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0454" y="5935663"/>
            <a:ext cx="1849821" cy="7940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Callout 5">
            <a:extLst>
              <a:ext uri="{FF2B5EF4-FFF2-40B4-BE49-F238E27FC236}">
                <a16:creationId xmlns:a16="http://schemas.microsoft.com/office/drawing/2014/main" id="{8525948F-0B4C-4A5F-A35C-581D8FE80C61}"/>
              </a:ext>
            </a:extLst>
          </p:cNvPr>
          <p:cNvSpPr/>
          <p:nvPr/>
        </p:nvSpPr>
        <p:spPr>
          <a:xfrm>
            <a:off x="3244786" y="2567861"/>
            <a:ext cx="1735939" cy="572904"/>
          </a:xfrm>
          <a:prstGeom prst="wedgeEllipseCallout">
            <a:avLst>
              <a:gd name="adj1" fmla="val -11765"/>
              <a:gd name="adj2" fmla="val -875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Pass by value !!!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3DC43-3756-41D7-9C51-B1A81696288F}"/>
              </a:ext>
            </a:extLst>
          </p:cNvPr>
          <p:cNvSpPr txBox="1"/>
          <p:nvPr/>
        </p:nvSpPr>
        <p:spPr>
          <a:xfrm>
            <a:off x="2373424" y="6269463"/>
            <a:ext cx="125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2   40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4E63F25-B115-41F2-9E2D-FCC0A4E9BF16}"/>
              </a:ext>
            </a:extLst>
          </p:cNvPr>
          <p:cNvGraphicFramePr>
            <a:graphicFrameLocks noGrp="1"/>
          </p:cNvGraphicFramePr>
          <p:nvPr/>
        </p:nvGraphicFramePr>
        <p:xfrm>
          <a:off x="6544824" y="2745740"/>
          <a:ext cx="1849820" cy="3680460"/>
        </p:xfrm>
        <a:graphic>
          <a:graphicData uri="http://schemas.openxmlformats.org/drawingml/2006/table">
            <a:tbl>
              <a:tblPr/>
              <a:tblGrid>
                <a:gridCol w="1849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a =2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b =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x =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y =40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TextBox 6">
            <a:extLst>
              <a:ext uri="{FF2B5EF4-FFF2-40B4-BE49-F238E27FC236}">
                <a16:creationId xmlns:a16="http://schemas.microsoft.com/office/drawing/2014/main" id="{F6E09990-99FF-4BB5-BC59-B88452DD6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0" y="3574415"/>
            <a:ext cx="129698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running </a:t>
            </a:r>
            <a:r>
              <a:rPr kumimoji="0" lang="en-C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0A0F65-02A1-4EEB-B13A-FD9BF17D4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156" y="4928156"/>
            <a:ext cx="902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→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BCB68D-C022-4215-8BFA-0B168B311CF1}"/>
              </a:ext>
            </a:extLst>
          </p:cNvPr>
          <p:cNvSpPr txBox="1"/>
          <p:nvPr/>
        </p:nvSpPr>
        <p:spPr>
          <a:xfrm>
            <a:off x="6208151" y="2320263"/>
            <a:ext cx="2610410" cy="3693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b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not incremented !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11EFB3-765D-445F-89A4-436AB1804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631" y="1670420"/>
            <a:ext cx="1828800" cy="381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same in Java</a:t>
            </a: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551E3AA0-C78A-4ABE-B33C-418199AD6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035" y="5047816"/>
            <a:ext cx="2129311" cy="6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running 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increment()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E79F16-8331-446D-8A06-EA54B3047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156" y="5290691"/>
            <a:ext cx="902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→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50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8DCFF5-2287-418B-AEA0-3B8C058A64B6}"/>
              </a:ext>
            </a:extLst>
          </p:cNvPr>
          <p:cNvSpPr/>
          <p:nvPr/>
        </p:nvSpPr>
        <p:spPr>
          <a:xfrm>
            <a:off x="345977" y="1806871"/>
            <a:ext cx="4711798" cy="22031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5F48C7-092C-4B6E-B9CA-E794B8081D6A}"/>
              </a:ext>
            </a:extLst>
          </p:cNvPr>
          <p:cNvSpPr/>
          <p:nvPr/>
        </p:nvSpPr>
        <p:spPr>
          <a:xfrm>
            <a:off x="341315" y="4383507"/>
            <a:ext cx="4230685" cy="22031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39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2" grpId="0" animBg="1"/>
      <p:bldP spid="17" grpId="0" animBg="1"/>
      <p:bldP spid="18" grpId="0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23863" y="279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sz="3600" u="sng" dirty="0"/>
              <a:t>Life time </a:t>
            </a:r>
            <a:br>
              <a:rPr lang="en-CA" sz="3600" dirty="0"/>
            </a:br>
            <a:r>
              <a:rPr lang="en-CA" sz="3600" dirty="0"/>
              <a:t>automatic variables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555750"/>
            <a:ext cx="8229600" cy="4387850"/>
          </a:xfrm>
        </p:spPr>
        <p:txBody>
          <a:bodyPr/>
          <a:lstStyle/>
          <a:p>
            <a:pPr eaLnBrk="1" hangingPunct="1"/>
            <a:r>
              <a:rPr lang="en-CA" dirty="0"/>
              <a:t>Come to life when the function it is in is invoked,</a:t>
            </a:r>
          </a:p>
          <a:p>
            <a:pPr eaLnBrk="1" hangingPunct="1"/>
            <a:r>
              <a:rPr lang="en-CA" dirty="0"/>
              <a:t>Vanishes when the function returns</a:t>
            </a:r>
          </a:p>
          <a:p>
            <a:pPr eaLnBrk="1" hangingPunct="1"/>
            <a:r>
              <a:rPr lang="en-CA" dirty="0"/>
              <a:t>Values are not retained between function calls.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5D6BDFC-DAEE-4751-B06F-2A56BE27FD6F}" type="slidenum">
              <a:rPr lang="en-US"/>
              <a:pPr>
                <a:defRPr/>
              </a:pPr>
              <a:t>250</a:t>
            </a:fld>
            <a:endParaRPr lang="en-US"/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674688" y="3278188"/>
            <a:ext cx="4572000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sum (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x,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y)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s = x + y; 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  return s; </a:t>
            </a:r>
            <a:endParaRPr lang="en-CA" sz="20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} 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main(){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=3, j=4, k;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k = sum(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i,j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(“%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d”,k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} 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72338" y="2960688"/>
          <a:ext cx="1872343" cy="38979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303"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r>
                        <a:rPr lang="en-CA" dirty="0" err="1"/>
                        <a:t>int</a:t>
                      </a:r>
                      <a:r>
                        <a:rPr lang="en-CA" dirty="0"/>
                        <a:t> </a:t>
                      </a:r>
                      <a:r>
                        <a:rPr lang="en-CA" dirty="0" err="1"/>
                        <a:t>i</a:t>
                      </a:r>
                      <a:r>
                        <a:rPr lang="en-CA" dirty="0"/>
                        <a:t> =3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r>
                        <a:rPr lang="en-CA" dirty="0" err="1"/>
                        <a:t>int</a:t>
                      </a:r>
                      <a:r>
                        <a:rPr lang="en-CA" dirty="0"/>
                        <a:t> j =</a:t>
                      </a:r>
                      <a:r>
                        <a:rPr lang="en-CA" baseline="0" dirty="0"/>
                        <a:t> 4</a:t>
                      </a:r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r>
                        <a:rPr lang="en-CA" dirty="0" err="1"/>
                        <a:t>int</a:t>
                      </a:r>
                      <a:r>
                        <a:rPr lang="en-CA" dirty="0"/>
                        <a:t> k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2014" name="TextBox 6"/>
          <p:cNvSpPr txBox="1">
            <a:spLocks noChangeArrowheads="1"/>
          </p:cNvSpPr>
          <p:nvPr/>
        </p:nvSpPr>
        <p:spPr bwMode="auto">
          <a:xfrm>
            <a:off x="5311775" y="5399088"/>
            <a:ext cx="19050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 dirty="0"/>
              <a:t>vanish after sum() returns</a:t>
            </a:r>
          </a:p>
        </p:txBody>
      </p:sp>
      <p:sp>
        <p:nvSpPr>
          <p:cNvPr id="42015" name="TextBox 6"/>
          <p:cNvSpPr txBox="1">
            <a:spLocks noChangeArrowheads="1"/>
          </p:cNvSpPr>
          <p:nvPr/>
        </p:nvSpPr>
        <p:spPr bwMode="auto">
          <a:xfrm>
            <a:off x="5692775" y="4518025"/>
            <a:ext cx="1481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/>
              <a:t>call </a:t>
            </a:r>
            <a:r>
              <a:rPr lang="en-CA" sz="2000" b="1">
                <a:latin typeface="Courier New" pitchFamily="49" charset="0"/>
                <a:cs typeface="Courier New" pitchFamily="49" charset="0"/>
              </a:rPr>
              <a:t>sum()</a:t>
            </a:r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23863" y="279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sz="3600" u="sng" dirty="0"/>
              <a:t>Life time </a:t>
            </a:r>
            <a:br>
              <a:rPr lang="en-CA" sz="3600" dirty="0"/>
            </a:br>
            <a:r>
              <a:rPr lang="en-CA" sz="3600" dirty="0"/>
              <a:t>automatic variables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555750"/>
            <a:ext cx="8229600" cy="4387850"/>
          </a:xfrm>
        </p:spPr>
        <p:txBody>
          <a:bodyPr/>
          <a:lstStyle/>
          <a:p>
            <a:pPr eaLnBrk="1" hangingPunct="1"/>
            <a:r>
              <a:rPr lang="en-CA" dirty="0"/>
              <a:t>Come to life when the function it is in is invoked,</a:t>
            </a:r>
          </a:p>
          <a:p>
            <a:pPr eaLnBrk="1" hangingPunct="1"/>
            <a:r>
              <a:rPr lang="en-CA" dirty="0"/>
              <a:t>Vanishes when the function returns</a:t>
            </a:r>
          </a:p>
          <a:p>
            <a:pPr eaLnBrk="1" hangingPunct="1"/>
            <a:r>
              <a:rPr lang="en-CA" dirty="0"/>
              <a:t>Values are not retained between function calls.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5D6BDFC-DAEE-4751-B06F-2A56BE27FD6F}" type="slidenum">
              <a:rPr lang="en-US"/>
              <a:pPr>
                <a:defRPr/>
              </a:pPr>
              <a:t>251</a:t>
            </a:fld>
            <a:endParaRPr lang="en-US"/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674688" y="3278188"/>
            <a:ext cx="4572000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sum (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x,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y)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s = x + y; 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  return s; </a:t>
            </a:r>
            <a:endParaRPr lang="en-CA" sz="20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} 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main(){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=3, j=4, k;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k = sum(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i,j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(“%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d”,k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} 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72338" y="2960688"/>
          <a:ext cx="1872343" cy="38979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303"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r>
                        <a:rPr lang="en-CA" dirty="0" err="1"/>
                        <a:t>int</a:t>
                      </a:r>
                      <a:r>
                        <a:rPr lang="en-CA" dirty="0"/>
                        <a:t> </a:t>
                      </a:r>
                      <a:r>
                        <a:rPr lang="en-CA" dirty="0" err="1"/>
                        <a:t>i</a:t>
                      </a:r>
                      <a:r>
                        <a:rPr lang="en-CA" dirty="0"/>
                        <a:t> =3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r>
                        <a:rPr lang="en-CA" dirty="0" err="1"/>
                        <a:t>int</a:t>
                      </a:r>
                      <a:r>
                        <a:rPr lang="en-CA" dirty="0"/>
                        <a:t> j =</a:t>
                      </a:r>
                      <a:r>
                        <a:rPr lang="en-CA" baseline="0" dirty="0"/>
                        <a:t> 4</a:t>
                      </a:r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r>
                        <a:rPr lang="en-CA" dirty="0" err="1"/>
                        <a:t>int</a:t>
                      </a:r>
                      <a:r>
                        <a:rPr lang="en-CA" dirty="0"/>
                        <a:t> k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2014" name="TextBox 6"/>
          <p:cNvSpPr txBox="1">
            <a:spLocks noChangeArrowheads="1"/>
          </p:cNvSpPr>
          <p:nvPr/>
        </p:nvSpPr>
        <p:spPr bwMode="auto">
          <a:xfrm>
            <a:off x="5311775" y="5399088"/>
            <a:ext cx="19050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 dirty="0"/>
              <a:t>vanish after sum() returns</a:t>
            </a:r>
          </a:p>
        </p:txBody>
      </p:sp>
      <p:sp>
        <p:nvSpPr>
          <p:cNvPr id="42015" name="TextBox 6"/>
          <p:cNvSpPr txBox="1">
            <a:spLocks noChangeArrowheads="1"/>
          </p:cNvSpPr>
          <p:nvPr/>
        </p:nvSpPr>
        <p:spPr bwMode="auto">
          <a:xfrm>
            <a:off x="5692775" y="4518025"/>
            <a:ext cx="1481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/>
              <a:t>call </a:t>
            </a:r>
            <a:r>
              <a:rPr lang="en-CA" sz="2000" b="1">
                <a:latin typeface="Courier New" pitchFamily="49" charset="0"/>
                <a:cs typeface="Courier New" pitchFamily="49" charset="0"/>
              </a:rPr>
              <a:t>sum()</a:t>
            </a:r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651193"/>
            <a:ext cx="8229600" cy="698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Strings == Character Arrays !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0362" y="1241425"/>
            <a:ext cx="8783637" cy="5475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There is no separate “string” type in C   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String s = “Hello”;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Strings are just arrays of char that end with ‘\0’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char s[]=“Hello”;   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/* size? length? */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dirty="0"/>
              <a:t>          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char s []= {‘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H’,’e’,’l’,‘l’,’o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’,’\0’}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char s[50];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s[0]= ‘H’; s[1] = ‘e’ ….. </a:t>
            </a:r>
            <a:r>
              <a:rPr lang="en-US" sz="2400" b="1" dirty="0">
                <a:solidFill>
                  <a:srgbClr val="EF9100"/>
                </a:solidFill>
                <a:latin typeface="Courier New" pitchFamily="49" charset="0"/>
                <a:cs typeface="Courier New" pitchFamily="49" charset="0"/>
              </a:rPr>
              <a:t>S[5]=‘\0’</a:t>
            </a:r>
          </a:p>
        </p:txBody>
      </p:sp>
      <p:graphicFrame>
        <p:nvGraphicFramePr>
          <p:cNvPr id="33835" name="Group 43"/>
          <p:cNvGraphicFramePr>
            <a:graphicFrameLocks noGrp="1"/>
          </p:cNvGraphicFramePr>
          <p:nvPr>
            <p:ph sz="quarter" idx="2"/>
          </p:nvPr>
        </p:nvGraphicFramePr>
        <p:xfrm>
          <a:off x="2464142" y="5993399"/>
          <a:ext cx="3505200" cy="489857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9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Multiply 5"/>
          <p:cNvSpPr/>
          <p:nvPr/>
        </p:nvSpPr>
        <p:spPr>
          <a:xfrm>
            <a:off x="4217963" y="2004863"/>
            <a:ext cx="382172" cy="685800"/>
          </a:xfrm>
          <a:prstGeom prst="mathMultiply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Up-Down Arrow 10"/>
          <p:cNvSpPr/>
          <p:nvPr/>
        </p:nvSpPr>
        <p:spPr>
          <a:xfrm>
            <a:off x="2532184" y="3587260"/>
            <a:ext cx="211016" cy="337624"/>
          </a:xfrm>
          <a:prstGeom prst="upDownArrow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423863" y="400050"/>
            <a:ext cx="8229600" cy="1143000"/>
          </a:xfrm>
        </p:spPr>
        <p:txBody>
          <a:bodyPr/>
          <a:lstStyle/>
          <a:p>
            <a:r>
              <a:rPr lang="en-CA"/>
              <a:t>Other small things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34975" y="1608138"/>
            <a:ext cx="8229600" cy="4389437"/>
          </a:xfrm>
        </p:spPr>
        <p:txBody>
          <a:bodyPr/>
          <a:lstStyle/>
          <a:p>
            <a:r>
              <a:rPr lang="en-CA"/>
              <a:t>Typedef</a:t>
            </a:r>
          </a:p>
          <a:p>
            <a:pPr>
              <a:buFont typeface="Wingdings 2" pitchFamily="18" charset="2"/>
              <a:buNone/>
            </a:pPr>
            <a:r>
              <a:rPr lang="en-CA" b="1"/>
              <a:t>       </a:t>
            </a:r>
            <a:r>
              <a:rPr lang="en-CA" b="1">
                <a:latin typeface="Courier New" pitchFamily="49" charset="0"/>
                <a:cs typeface="Courier New" pitchFamily="49" charset="0"/>
              </a:rPr>
              <a:t>typedef int INTEGER</a:t>
            </a:r>
          </a:p>
          <a:p>
            <a:pPr>
              <a:buFont typeface="Wingdings 2" pitchFamily="18" charset="2"/>
              <a:buNone/>
            </a:pPr>
            <a:r>
              <a:rPr lang="en-CA" b="1">
                <a:latin typeface="Courier New" pitchFamily="49" charset="0"/>
                <a:cs typeface="Courier New" pitchFamily="49" charset="0"/>
              </a:rPr>
              <a:t>   INTEGER x = 4;</a:t>
            </a:r>
          </a:p>
          <a:p>
            <a:endParaRPr lang="en-CA"/>
          </a:p>
          <a:p>
            <a:r>
              <a:rPr lang="en-CA"/>
              <a:t>man</a:t>
            </a:r>
          </a:p>
          <a:p>
            <a:pPr lvl="1"/>
            <a:r>
              <a:rPr lang="en-CA"/>
              <a:t> man chmod  cp …</a:t>
            </a:r>
          </a:p>
          <a:p>
            <a:pPr lvl="1"/>
            <a:r>
              <a:rPr lang="en-CA"/>
              <a:t> man 3  scanf()   strlen()</a:t>
            </a:r>
          </a:p>
          <a:p>
            <a:endParaRPr lang="en-CA"/>
          </a:p>
          <a:p>
            <a:r>
              <a:rPr lang="en-CA"/>
              <a:t>diff  youslu   myslu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25CD43B-0DDF-4364-ABF0-69CB4289567A}" type="slidenum">
              <a:rPr lang="en-US" smtClean="0"/>
              <a:pPr>
                <a:defRPr/>
              </a:pPr>
              <a:t>253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93688" y="431800"/>
            <a:ext cx="8229600" cy="744538"/>
          </a:xfrm>
        </p:spPr>
        <p:txBody>
          <a:bodyPr>
            <a:normAutofit fontScale="90000"/>
          </a:bodyPr>
          <a:lstStyle/>
          <a:p>
            <a:r>
              <a:rPr lang="en-CA" sz="4000" dirty="0"/>
              <a:t>Call-by-Value </a:t>
            </a:r>
            <a:br>
              <a:rPr lang="en-CA" sz="4000" dirty="0"/>
            </a:br>
            <a:r>
              <a:rPr lang="en-CA" sz="4000" dirty="0"/>
              <a:t> does this code work?</a:t>
            </a:r>
            <a:endParaRPr lang="en-CA" sz="4800" dirty="0"/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325439" y="1778123"/>
            <a:ext cx="5838694" cy="48085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void increment(int 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, int 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 x ++;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 y += 10;</a:t>
            </a:r>
          </a:p>
          <a:p>
            <a:pPr>
              <a:buFont typeface="Wingdings" pitchFamily="2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Wingdings" pitchFamily="2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void main( ) {</a:t>
            </a:r>
          </a:p>
          <a:p>
            <a:pPr lvl="1">
              <a:buFont typeface="Wingdings" pitchFamily="2" charset="2"/>
              <a:buNone/>
            </a:pP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a=2, b=40;</a:t>
            </a:r>
          </a:p>
          <a:p>
            <a:pPr lvl="1"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increment( a, b); </a:t>
            </a:r>
          </a:p>
          <a:p>
            <a:pPr lvl="1">
              <a:buFont typeface="Wingdings" pitchFamily="2" charset="2"/>
              <a:buNone/>
            </a:pP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%d %d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, a, b);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607770-BC23-4E4A-B749-36F44AEFA6A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0454" y="5935663"/>
            <a:ext cx="1849821" cy="7940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4E63F25-B115-41F2-9E2D-FCC0A4E9BF16}"/>
              </a:ext>
            </a:extLst>
          </p:cNvPr>
          <p:cNvGraphicFramePr>
            <a:graphicFrameLocks noGrp="1"/>
          </p:cNvGraphicFramePr>
          <p:nvPr/>
        </p:nvGraphicFramePr>
        <p:xfrm>
          <a:off x="6544824" y="2745740"/>
          <a:ext cx="1849820" cy="3680460"/>
        </p:xfrm>
        <a:graphic>
          <a:graphicData uri="http://schemas.openxmlformats.org/drawingml/2006/table">
            <a:tbl>
              <a:tblPr/>
              <a:tblGrid>
                <a:gridCol w="1849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a =2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b =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…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TextBox 6">
            <a:extLst>
              <a:ext uri="{FF2B5EF4-FFF2-40B4-BE49-F238E27FC236}">
                <a16:creationId xmlns:a16="http://schemas.microsoft.com/office/drawing/2014/main" id="{F6E09990-99FF-4BB5-BC59-B88452DD6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0" y="3574415"/>
            <a:ext cx="129698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running </a:t>
            </a:r>
            <a:r>
              <a:rPr kumimoji="0" lang="en-C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BD4E9A-BB85-481A-AE6B-D5207912FDDE}"/>
              </a:ext>
            </a:extLst>
          </p:cNvPr>
          <p:cNvSpPr/>
          <p:nvPr/>
        </p:nvSpPr>
        <p:spPr>
          <a:xfrm>
            <a:off x="345977" y="1806871"/>
            <a:ext cx="4711798" cy="22031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0D723E-9893-4D2C-AF3A-977693985F36}"/>
              </a:ext>
            </a:extLst>
          </p:cNvPr>
          <p:cNvSpPr/>
          <p:nvPr/>
        </p:nvSpPr>
        <p:spPr>
          <a:xfrm>
            <a:off x="341315" y="4383507"/>
            <a:ext cx="4230685" cy="22031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96E31C2D-13B1-412F-AC21-6EA3C2FA5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1979" y="3900646"/>
            <a:ext cx="2321748" cy="34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call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increment()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4BA492-0D1B-4486-A56B-13946A3EE753}"/>
              </a:ext>
            </a:extLst>
          </p:cNvPr>
          <p:cNvSpPr txBox="1"/>
          <p:nvPr/>
        </p:nvSpPr>
        <p:spPr>
          <a:xfrm>
            <a:off x="6728384" y="4202194"/>
            <a:ext cx="50730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….</a:t>
            </a:r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BE09A3-501A-408F-82D2-28B06462721E}"/>
              </a:ext>
            </a:extLst>
          </p:cNvPr>
          <p:cNvSpPr txBox="1"/>
          <p:nvPr/>
        </p:nvSpPr>
        <p:spPr>
          <a:xfrm>
            <a:off x="6545125" y="3860562"/>
            <a:ext cx="50730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….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0927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93688" y="431800"/>
            <a:ext cx="8229600" cy="744538"/>
          </a:xfrm>
        </p:spPr>
        <p:txBody>
          <a:bodyPr>
            <a:normAutofit fontScale="90000"/>
          </a:bodyPr>
          <a:lstStyle/>
          <a:p>
            <a:r>
              <a:rPr lang="en-CA" sz="4000" dirty="0"/>
              <a:t>Call-by-Value </a:t>
            </a:r>
            <a:br>
              <a:rPr lang="en-CA" sz="4000" dirty="0"/>
            </a:br>
            <a:r>
              <a:rPr lang="en-CA" sz="4000" dirty="0"/>
              <a:t> does this code work?</a:t>
            </a:r>
            <a:endParaRPr lang="en-CA" sz="4800" dirty="0"/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325439" y="1778123"/>
            <a:ext cx="5838694" cy="48085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void increment(int 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, int 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 x ++;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 y += 10;</a:t>
            </a:r>
          </a:p>
          <a:p>
            <a:pPr>
              <a:buFont typeface="Wingdings" pitchFamily="2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Wingdings" pitchFamily="2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void main( ) {</a:t>
            </a:r>
          </a:p>
          <a:p>
            <a:pPr lvl="1">
              <a:buFont typeface="Wingdings" pitchFamily="2" charset="2"/>
              <a:buNone/>
            </a:pP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a=2, b=40;</a:t>
            </a:r>
          </a:p>
          <a:p>
            <a:pPr lvl="1"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increment( a, b); </a:t>
            </a:r>
          </a:p>
          <a:p>
            <a:pPr lvl="1">
              <a:buFont typeface="Wingdings" pitchFamily="2" charset="2"/>
              <a:buNone/>
            </a:pP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%d %d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, a, b);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607770-BC23-4E4A-B749-36F44AEFA6A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0454" y="5935663"/>
            <a:ext cx="1849821" cy="7940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Callout 5">
            <a:extLst>
              <a:ext uri="{FF2B5EF4-FFF2-40B4-BE49-F238E27FC236}">
                <a16:creationId xmlns:a16="http://schemas.microsoft.com/office/drawing/2014/main" id="{8525948F-0B4C-4A5F-A35C-581D8FE80C61}"/>
              </a:ext>
            </a:extLst>
          </p:cNvPr>
          <p:cNvSpPr/>
          <p:nvPr/>
        </p:nvSpPr>
        <p:spPr>
          <a:xfrm>
            <a:off x="3244786" y="2567861"/>
            <a:ext cx="1735939" cy="572904"/>
          </a:xfrm>
          <a:prstGeom prst="wedgeEllipseCallout">
            <a:avLst>
              <a:gd name="adj1" fmla="val -11765"/>
              <a:gd name="adj2" fmla="val -875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Pass by value !!!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4E63F25-B115-41F2-9E2D-FCC0A4E9BF16}"/>
              </a:ext>
            </a:extLst>
          </p:cNvPr>
          <p:cNvGraphicFramePr>
            <a:graphicFrameLocks noGrp="1"/>
          </p:cNvGraphicFramePr>
          <p:nvPr/>
        </p:nvGraphicFramePr>
        <p:xfrm>
          <a:off x="6544824" y="2745740"/>
          <a:ext cx="1849820" cy="3680460"/>
        </p:xfrm>
        <a:graphic>
          <a:graphicData uri="http://schemas.openxmlformats.org/drawingml/2006/table">
            <a:tbl>
              <a:tblPr/>
              <a:tblGrid>
                <a:gridCol w="1849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a =2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b =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x = a=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y = b=40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TextBox 6">
            <a:extLst>
              <a:ext uri="{FF2B5EF4-FFF2-40B4-BE49-F238E27FC236}">
                <a16:creationId xmlns:a16="http://schemas.microsoft.com/office/drawing/2014/main" id="{F6E09990-99FF-4BB5-BC59-B88452DD6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0" y="3574415"/>
            <a:ext cx="129698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running </a:t>
            </a:r>
            <a:r>
              <a:rPr kumimoji="0" lang="en-C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main()</a:t>
            </a: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25A9FBBA-EEDE-4F31-B277-3D5488FDE6C0}"/>
              </a:ext>
            </a:extLst>
          </p:cNvPr>
          <p:cNvSpPr/>
          <p:nvPr/>
        </p:nvSpPr>
        <p:spPr>
          <a:xfrm rot="380440">
            <a:off x="8022289" y="3317340"/>
            <a:ext cx="649458" cy="1769709"/>
          </a:xfrm>
          <a:custGeom>
            <a:avLst/>
            <a:gdLst>
              <a:gd name="connsiteX0" fmla="*/ 98473 w 649458"/>
              <a:gd name="connsiteY0" fmla="*/ 0 h 1983544"/>
              <a:gd name="connsiteX1" fmla="*/ 633046 w 649458"/>
              <a:gd name="connsiteY1" fmla="*/ 787790 h 1983544"/>
              <a:gd name="connsiteX2" fmla="*/ 0 w 649458"/>
              <a:gd name="connsiteY2" fmla="*/ 1983544 h 198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9458" h="1983544">
                <a:moveTo>
                  <a:pt x="98473" y="0"/>
                </a:moveTo>
                <a:cubicBezTo>
                  <a:pt x="373965" y="228599"/>
                  <a:pt x="649458" y="457199"/>
                  <a:pt x="633046" y="787790"/>
                </a:cubicBezTo>
                <a:cubicBezTo>
                  <a:pt x="616634" y="1118381"/>
                  <a:pt x="0" y="1983544"/>
                  <a:pt x="0" y="1983544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33F97FAF-CF4B-4106-BA13-F56FC3D1C18D}"/>
              </a:ext>
            </a:extLst>
          </p:cNvPr>
          <p:cNvSpPr/>
          <p:nvPr/>
        </p:nvSpPr>
        <p:spPr>
          <a:xfrm>
            <a:off x="7854286" y="3665673"/>
            <a:ext cx="440788" cy="1709155"/>
          </a:xfrm>
          <a:custGeom>
            <a:avLst/>
            <a:gdLst>
              <a:gd name="connsiteX0" fmla="*/ 0 w 440788"/>
              <a:gd name="connsiteY0" fmla="*/ 0 h 1969477"/>
              <a:gd name="connsiteX1" fmla="*/ 379828 w 440788"/>
              <a:gd name="connsiteY1" fmla="*/ 872197 h 1969477"/>
              <a:gd name="connsiteX2" fmla="*/ 365760 w 440788"/>
              <a:gd name="connsiteY2" fmla="*/ 1758462 h 1969477"/>
              <a:gd name="connsiteX3" fmla="*/ 70339 w 440788"/>
              <a:gd name="connsiteY3" fmla="*/ 1969477 h 196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788" h="1969477">
                <a:moveTo>
                  <a:pt x="0" y="0"/>
                </a:moveTo>
                <a:cubicBezTo>
                  <a:pt x="159434" y="289560"/>
                  <a:pt x="318868" y="579120"/>
                  <a:pt x="379828" y="872197"/>
                </a:cubicBezTo>
                <a:cubicBezTo>
                  <a:pt x="440788" y="1165274"/>
                  <a:pt x="417342" y="1575582"/>
                  <a:pt x="365760" y="1758462"/>
                </a:cubicBezTo>
                <a:cubicBezTo>
                  <a:pt x="314178" y="1941342"/>
                  <a:pt x="70339" y="1969477"/>
                  <a:pt x="70339" y="196947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64D87E-D403-4710-9681-0838D5427F9A}"/>
              </a:ext>
            </a:extLst>
          </p:cNvPr>
          <p:cNvSpPr txBox="1"/>
          <p:nvPr/>
        </p:nvSpPr>
        <p:spPr>
          <a:xfrm>
            <a:off x="8300220" y="3928277"/>
            <a:ext cx="84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copy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40FBA5-A4D0-4638-B68E-35497820D213}"/>
              </a:ext>
            </a:extLst>
          </p:cNvPr>
          <p:cNvSpPr txBox="1"/>
          <p:nvPr/>
        </p:nvSpPr>
        <p:spPr>
          <a:xfrm>
            <a:off x="8204756" y="4949315"/>
            <a:ext cx="84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copy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9EF83B1D-AD18-4FFE-B0D6-4FC5780E0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035" y="5047816"/>
            <a:ext cx="2129311" cy="6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running 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increment()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D6FBE9-A051-4031-AD97-FE563893E910}"/>
              </a:ext>
            </a:extLst>
          </p:cNvPr>
          <p:cNvSpPr/>
          <p:nvPr/>
        </p:nvSpPr>
        <p:spPr>
          <a:xfrm>
            <a:off x="345977" y="1806871"/>
            <a:ext cx="4711798" cy="22031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13BF49-B5CC-40AD-86BB-F15D71117341}"/>
              </a:ext>
            </a:extLst>
          </p:cNvPr>
          <p:cNvSpPr/>
          <p:nvPr/>
        </p:nvSpPr>
        <p:spPr>
          <a:xfrm>
            <a:off x="341315" y="4383507"/>
            <a:ext cx="4230685" cy="22031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4DC439C4-67FC-48A6-828D-591A89DD6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1979" y="3900646"/>
            <a:ext cx="2321748" cy="34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call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increment()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77E147-61C2-4E63-AF61-89D726FD7483}"/>
              </a:ext>
            </a:extLst>
          </p:cNvPr>
          <p:cNvSpPr txBox="1"/>
          <p:nvPr/>
        </p:nvSpPr>
        <p:spPr>
          <a:xfrm>
            <a:off x="6728384" y="4202194"/>
            <a:ext cx="50730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….</a:t>
            </a:r>
            <a:endParaRPr lang="en-CA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CF64F8-B52B-4B3E-895E-301ACD206570}"/>
              </a:ext>
            </a:extLst>
          </p:cNvPr>
          <p:cNvSpPr txBox="1"/>
          <p:nvPr/>
        </p:nvSpPr>
        <p:spPr>
          <a:xfrm>
            <a:off x="6545125" y="3860562"/>
            <a:ext cx="50730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….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5957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93688" y="431800"/>
            <a:ext cx="8229600" cy="744538"/>
          </a:xfrm>
        </p:spPr>
        <p:txBody>
          <a:bodyPr>
            <a:normAutofit fontScale="90000"/>
          </a:bodyPr>
          <a:lstStyle/>
          <a:p>
            <a:r>
              <a:rPr lang="en-CA" sz="4000" dirty="0"/>
              <a:t>Call-by-Value </a:t>
            </a:r>
            <a:br>
              <a:rPr lang="en-CA" sz="4000" dirty="0"/>
            </a:br>
            <a:r>
              <a:rPr lang="en-CA" sz="4000" dirty="0"/>
              <a:t> does this code work?</a:t>
            </a:r>
            <a:endParaRPr lang="en-CA" sz="4800" dirty="0"/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325439" y="1778123"/>
            <a:ext cx="5838694" cy="48085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void increment(int 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, int 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 x ++;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	 y += 10;</a:t>
            </a:r>
          </a:p>
          <a:p>
            <a:pPr>
              <a:buFont typeface="Wingdings" pitchFamily="2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Wingdings" pitchFamily="2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void main( ) {</a:t>
            </a:r>
          </a:p>
          <a:p>
            <a:pPr lvl="1">
              <a:buFont typeface="Wingdings" pitchFamily="2" charset="2"/>
              <a:buNone/>
            </a:pP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a=2, b=40;</a:t>
            </a:r>
          </a:p>
          <a:p>
            <a:pPr lvl="1"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increment( a, b); </a:t>
            </a:r>
          </a:p>
          <a:p>
            <a:pPr lvl="1">
              <a:buFont typeface="Wingdings" pitchFamily="2" charset="2"/>
              <a:buNone/>
            </a:pP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%d %d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, a, b);</a:t>
            </a:r>
          </a:p>
          <a:p>
            <a:pPr>
              <a:buFont typeface="Wingdings" pitchFamily="2" charset="2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607770-BC23-4E4A-B749-36F44AEFA6A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0454" y="5935663"/>
            <a:ext cx="1849821" cy="7940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Callout 5">
            <a:extLst>
              <a:ext uri="{FF2B5EF4-FFF2-40B4-BE49-F238E27FC236}">
                <a16:creationId xmlns:a16="http://schemas.microsoft.com/office/drawing/2014/main" id="{8525948F-0B4C-4A5F-A35C-581D8FE80C61}"/>
              </a:ext>
            </a:extLst>
          </p:cNvPr>
          <p:cNvSpPr/>
          <p:nvPr/>
        </p:nvSpPr>
        <p:spPr>
          <a:xfrm>
            <a:off x="3244786" y="2567861"/>
            <a:ext cx="1735939" cy="572904"/>
          </a:xfrm>
          <a:prstGeom prst="wedgeEllipseCallout">
            <a:avLst>
              <a:gd name="adj1" fmla="val -11765"/>
              <a:gd name="adj2" fmla="val -875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Pass by value !!!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3DC43-3756-41D7-9C51-B1A81696288F}"/>
              </a:ext>
            </a:extLst>
          </p:cNvPr>
          <p:cNvSpPr txBox="1"/>
          <p:nvPr/>
        </p:nvSpPr>
        <p:spPr>
          <a:xfrm>
            <a:off x="2373424" y="6269463"/>
            <a:ext cx="125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2   40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4E63F25-B115-41F2-9E2D-FCC0A4E9BF16}"/>
              </a:ext>
            </a:extLst>
          </p:cNvPr>
          <p:cNvGraphicFramePr>
            <a:graphicFrameLocks noGrp="1"/>
          </p:cNvGraphicFramePr>
          <p:nvPr/>
        </p:nvGraphicFramePr>
        <p:xfrm>
          <a:off x="6544824" y="2745740"/>
          <a:ext cx="1849820" cy="3680460"/>
        </p:xfrm>
        <a:graphic>
          <a:graphicData uri="http://schemas.openxmlformats.org/drawingml/2006/table">
            <a:tbl>
              <a:tblPr/>
              <a:tblGrid>
                <a:gridCol w="1849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a =2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b =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x =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y =40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TextBox 6">
            <a:extLst>
              <a:ext uri="{FF2B5EF4-FFF2-40B4-BE49-F238E27FC236}">
                <a16:creationId xmlns:a16="http://schemas.microsoft.com/office/drawing/2014/main" id="{F6E09990-99FF-4BB5-BC59-B88452DD6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0" y="3574415"/>
            <a:ext cx="129698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running </a:t>
            </a:r>
            <a:r>
              <a:rPr kumimoji="0" lang="en-C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0A0F65-02A1-4EEB-B13A-FD9BF17D4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156" y="4928156"/>
            <a:ext cx="902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→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11EFB3-765D-445F-89A4-436AB1804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631" y="1670420"/>
            <a:ext cx="1828800" cy="381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same in Java</a:t>
            </a: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551E3AA0-C78A-4ABE-B33C-418199AD6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035" y="5047816"/>
            <a:ext cx="2129311" cy="6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running 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increment()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E79F16-8331-446D-8A06-EA54B3047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156" y="5290691"/>
            <a:ext cx="902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→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50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8DCFF5-2287-418B-AEA0-3B8C058A64B6}"/>
              </a:ext>
            </a:extLst>
          </p:cNvPr>
          <p:cNvSpPr/>
          <p:nvPr/>
        </p:nvSpPr>
        <p:spPr>
          <a:xfrm>
            <a:off x="345977" y="1806871"/>
            <a:ext cx="4711798" cy="22031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5F48C7-092C-4B6E-B9CA-E794B8081D6A}"/>
              </a:ext>
            </a:extLst>
          </p:cNvPr>
          <p:cNvSpPr/>
          <p:nvPr/>
        </p:nvSpPr>
        <p:spPr>
          <a:xfrm>
            <a:off x="341315" y="4383507"/>
            <a:ext cx="4230685" cy="22031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7D865F-7271-4472-968E-A157A38CEFF5}"/>
              </a:ext>
            </a:extLst>
          </p:cNvPr>
          <p:cNvSpPr txBox="1"/>
          <p:nvPr/>
        </p:nvSpPr>
        <p:spPr>
          <a:xfrm>
            <a:off x="325439" y="335594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printf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"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%d %d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"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x, y);</a:t>
            </a: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5536162A-ED0D-46F3-9457-74C0416DE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1979" y="3900646"/>
            <a:ext cx="2321748" cy="34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call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increment()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E224C2-B178-4144-A08D-C5423D9724C2}"/>
              </a:ext>
            </a:extLst>
          </p:cNvPr>
          <p:cNvSpPr txBox="1"/>
          <p:nvPr/>
        </p:nvSpPr>
        <p:spPr>
          <a:xfrm>
            <a:off x="6728384" y="4202194"/>
            <a:ext cx="50730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….</a:t>
            </a:r>
            <a:endParaRPr lang="en-CA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2D11EC-7B01-4D21-A12B-3ECBE2767296}"/>
              </a:ext>
            </a:extLst>
          </p:cNvPr>
          <p:cNvSpPr txBox="1"/>
          <p:nvPr/>
        </p:nvSpPr>
        <p:spPr>
          <a:xfrm>
            <a:off x="6545125" y="3860562"/>
            <a:ext cx="50730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….</a:t>
            </a:r>
            <a:endParaRPr lang="en-CA" dirty="0"/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3611E880-DD83-4A40-9B8E-8D58EA5FA413}"/>
              </a:ext>
            </a:extLst>
          </p:cNvPr>
          <p:cNvSpPr/>
          <p:nvPr/>
        </p:nvSpPr>
        <p:spPr>
          <a:xfrm>
            <a:off x="6326073" y="2185453"/>
            <a:ext cx="2492488" cy="369332"/>
          </a:xfrm>
          <a:prstGeom prst="wedgeRectCallout">
            <a:avLst>
              <a:gd name="adj1" fmla="val -16090"/>
              <a:gd name="adj2" fmla="val 208336"/>
            </a:avLst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not incremented !   </a:t>
            </a:r>
          </a:p>
        </p:txBody>
      </p:sp>
    </p:spTree>
    <p:extLst>
      <p:ext uri="{BB962C8B-B14F-4D97-AF65-F5344CB8AC3E}">
        <p14:creationId xmlns:p14="http://schemas.microsoft.com/office/powerpoint/2010/main" val="320799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 animBg="1"/>
      <p:bldP spid="18" grpId="0"/>
      <p:bldP spid="22" grpId="0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2" name="Rectangle 3076"/>
          <p:cNvSpPr>
            <a:spLocks noGrp="1" noChangeArrowheads="1"/>
          </p:cNvSpPr>
          <p:nvPr>
            <p:ph type="title"/>
          </p:nvPr>
        </p:nvSpPr>
        <p:spPr>
          <a:xfrm>
            <a:off x="6350" y="41275"/>
            <a:ext cx="9055100" cy="7683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</a:t>
            </a:r>
            <a:endParaRPr lang="en-CA" dirty="0"/>
          </a:p>
        </p:txBody>
      </p:sp>
      <p:sp>
        <p:nvSpPr>
          <p:cNvPr id="616453" name="Rectangle 3077"/>
          <p:cNvSpPr>
            <a:spLocks noGrp="1" noChangeArrowheads="1"/>
          </p:cNvSpPr>
          <p:nvPr>
            <p:ph type="body" sz="quarter" idx="13"/>
          </p:nvPr>
        </p:nvSpPr>
        <p:spPr>
          <a:xfrm>
            <a:off x="381000" y="1522413"/>
            <a:ext cx="8229600" cy="438785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/>
              <a:t>C program structure – </a:t>
            </a:r>
            <a:r>
              <a:rPr lang="en-US" sz="3000" dirty="0"/>
              <a:t>Functions</a:t>
            </a:r>
          </a:p>
          <a:p>
            <a:pPr marL="857250" lvl="1" indent="-457200">
              <a:buClr>
                <a:schemeClr val="accent3"/>
              </a:buClr>
              <a:defRPr/>
            </a:pPr>
            <a:r>
              <a:rPr lang="en-US" sz="2800" dirty="0"/>
              <a:t>Communication</a:t>
            </a:r>
          </a:p>
          <a:p>
            <a:pPr marL="857250" lvl="1" indent="-457200">
              <a:buClr>
                <a:schemeClr val="accent3"/>
              </a:buClr>
              <a:defRPr/>
            </a:pPr>
            <a:r>
              <a:rPr lang="en-US" sz="2800" dirty="0"/>
              <a:t>Pass-by-value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2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>
                <a:solidFill>
                  <a:srgbClr val="114FFB"/>
                </a:solidFill>
              </a:rPr>
              <a:t>Categories, scope, lifetime and initialization </a:t>
            </a:r>
            <a:r>
              <a:rPr lang="en-US" sz="3200" dirty="0"/>
              <a:t>of variables (and functions)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2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/>
              <a:t>C Preprocessing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2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/>
              <a:t>Recursions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E4D7EF6-6338-4379-B446-960A6111AB5E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6779-53E6-4A26-84A7-A0E19F73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DDC35-5DD0-424B-9B3E-E2CAC0DEB2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Lab4, more questions added after class.</a:t>
            </a:r>
          </a:p>
          <a:p>
            <a:r>
              <a:rPr lang="en-US" dirty="0"/>
              <a:t>Web-submit.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E4FB7-D8FE-498A-827A-49E79910B0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8C6D81-2710-445F-B664-FBF5475C2AD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119752-FB31-4924-A0B4-538B1B947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67" y="2851499"/>
            <a:ext cx="6738110" cy="39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49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052"/>
          <p:cNvSpPr>
            <a:spLocks noGrp="1" noChangeArrowheads="1"/>
          </p:cNvSpPr>
          <p:nvPr>
            <p:ph type="title"/>
          </p:nvPr>
        </p:nvSpPr>
        <p:spPr>
          <a:xfrm>
            <a:off x="457200" y="126543"/>
            <a:ext cx="8229600" cy="67719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u="sng" dirty="0"/>
              <a:t>Scope</a:t>
            </a:r>
            <a:endParaRPr lang="en-CA" sz="4000" u="sng" dirty="0"/>
          </a:p>
        </p:txBody>
      </p:sp>
      <p:sp>
        <p:nvSpPr>
          <p:cNvPr id="643077" name="Rectangle 2053"/>
          <p:cNvSpPr>
            <a:spLocks noGrp="1" noChangeArrowheads="1"/>
          </p:cNvSpPr>
          <p:nvPr>
            <p:ph type="body" sz="quarter" idx="13"/>
          </p:nvPr>
        </p:nvSpPr>
        <p:spPr>
          <a:xfrm>
            <a:off x="483704" y="1076256"/>
            <a:ext cx="8495195" cy="5620716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Scope of a name (variable or function) – the part of program within which the name can be used – </a:t>
            </a:r>
            <a:r>
              <a:rPr lang="en-US" dirty="0">
                <a:highlight>
                  <a:srgbClr val="FFFF00"/>
                </a:highlight>
              </a:rPr>
              <a:t>spatial</a:t>
            </a:r>
            <a:r>
              <a:rPr lang="en-US" dirty="0"/>
              <a:t> property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500" u="sng" dirty="0">
                <a:solidFill>
                  <a:srgbClr val="FF0000"/>
                </a:solidFill>
              </a:rPr>
              <a:t>Global</a:t>
            </a:r>
            <a:r>
              <a:rPr lang="en-US" dirty="0"/>
              <a:t> variable (and functions) are all global!  Outside any (other) function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>
                <a:solidFill>
                  <a:srgbClr val="FF0000"/>
                </a:solidFill>
              </a:rPr>
              <a:t>Automatic</a:t>
            </a:r>
            <a:r>
              <a:rPr lang="en-US" dirty="0"/>
              <a:t>  (local) variables: only exist within their blocks (main, loop...):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>
                <a:latin typeface="Courier New" pitchFamily="49" charset="0"/>
              </a:rPr>
              <a:t>   ……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b="1" dirty="0">
                <a:latin typeface="Courier New" pitchFamily="49" charset="0"/>
              </a:rPr>
              <a:t>{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b="1" dirty="0">
                <a:latin typeface="Courier New" pitchFamily="49" charset="0"/>
              </a:rPr>
              <a:t>	int x;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b="1" dirty="0">
                <a:latin typeface="Courier New" pitchFamily="49" charset="0"/>
              </a:rPr>
              <a:t>  ……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b="1" dirty="0">
                <a:latin typeface="Courier New" pitchFamily="49" charset="0"/>
              </a:rPr>
              <a:t>  {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b="1" dirty="0">
                <a:latin typeface="Courier New" pitchFamily="49" charset="0"/>
              </a:rPr>
              <a:t>		int y;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</a:rPr>
              <a:t>/* y defined here */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b="1" dirty="0">
                <a:latin typeface="Courier New" pitchFamily="49" charset="0"/>
              </a:rPr>
              <a:t>	  ……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b="1" dirty="0">
                <a:latin typeface="Courier New" pitchFamily="49" charset="0"/>
              </a:rPr>
              <a:t>  }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b="1" dirty="0">
                <a:latin typeface="Courier New" pitchFamily="49" charset="0"/>
              </a:rPr>
              <a:t>	……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</a:rPr>
              <a:t>/* y not accessible here */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>
                <a:latin typeface="Courier New" pitchFamily="49" charset="0"/>
              </a:rPr>
              <a:t>}</a:t>
            </a:r>
            <a:endParaRPr lang="en-US" sz="2400" b="1" dirty="0">
              <a:solidFill>
                <a:srgbClr val="00B050"/>
              </a:solidFill>
              <a:latin typeface="Courier New" pitchFamily="49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>
                <a:latin typeface="Courier New" pitchFamily="49" charset="0"/>
              </a:rPr>
              <a:t>x++;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</a:rPr>
              <a:t>/* x not accessible here */</a:t>
            </a:r>
            <a:endParaRPr lang="en-CA" sz="2400" b="1" dirty="0">
              <a:solidFill>
                <a:srgbClr val="00B050"/>
              </a:solidFill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4DB9976-F1CF-4788-B033-038C3FC31804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D8C8DE-8DCF-499F-9712-FC1B8811B66D}"/>
              </a:ext>
            </a:extLst>
          </p:cNvPr>
          <p:cNvSpPr/>
          <p:nvPr/>
        </p:nvSpPr>
        <p:spPr>
          <a:xfrm>
            <a:off x="1378778" y="3959691"/>
            <a:ext cx="1311964" cy="1192696"/>
          </a:xfrm>
          <a:prstGeom prst="rect">
            <a:avLst/>
          </a:prstGeom>
          <a:solidFill>
            <a:schemeClr val="bg1">
              <a:lumMod val="50000"/>
              <a:alpha val="27059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5138D2-300C-4A1D-A9F3-CADAA1224755}"/>
              </a:ext>
            </a:extLst>
          </p:cNvPr>
          <p:cNvSpPr/>
          <p:nvPr/>
        </p:nvSpPr>
        <p:spPr>
          <a:xfrm>
            <a:off x="1122449" y="3132814"/>
            <a:ext cx="2160103" cy="2521226"/>
          </a:xfrm>
          <a:prstGeom prst="rect">
            <a:avLst/>
          </a:prstGeom>
          <a:solidFill>
            <a:schemeClr val="bg1">
              <a:lumMod val="50000"/>
              <a:alpha val="27059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noFill/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77FBEB-C0F7-421A-A8DA-5FF5415A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190" y="3696114"/>
            <a:ext cx="1510747" cy="381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same in Java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276F6B-55FA-4097-A1E9-ED690391B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319" y="4203644"/>
            <a:ext cx="2835028" cy="9487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E7576D-C2BA-4D96-9782-9E4211840752}"/>
              </a:ext>
            </a:extLst>
          </p:cNvPr>
          <p:cNvSpPr txBox="1"/>
          <p:nvPr/>
        </p:nvSpPr>
        <p:spPr>
          <a:xfrm>
            <a:off x="7340969" y="5535366"/>
            <a:ext cx="190322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i</a:t>
            </a:r>
            <a:r>
              <a:rPr lang="en-US" sz="1200" dirty="0">
                <a:solidFill>
                  <a:srgbClr val="FF0000"/>
                </a:solidFill>
              </a:rPr>
              <a:t> c defined in for loop.</a:t>
            </a:r>
          </a:p>
          <a:p>
            <a:r>
              <a:rPr lang="en-US" sz="1200" dirty="0">
                <a:solidFill>
                  <a:srgbClr val="FF0000"/>
                </a:solidFill>
              </a:rPr>
              <a:t>not accessible after loop</a:t>
            </a:r>
            <a:endParaRPr lang="en-CA" sz="12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BBDC9E-813D-4166-855F-AB0C716BD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483" y="5293681"/>
            <a:ext cx="1762125" cy="180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8D26F4-E457-4E32-AE29-D6D57B6E9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483" y="5086443"/>
            <a:ext cx="1790700" cy="190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7FC783-C0A5-462A-BAF8-D2330CDB2D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6512515"/>
            <a:ext cx="4285604" cy="29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72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sz="3600" u="sng" dirty="0"/>
              <a:t>Lifetime (storage duration) -- </a:t>
            </a:r>
            <a:r>
              <a:rPr lang="en-CA" sz="2800" dirty="0">
                <a:highlight>
                  <a:srgbClr val="FFFF00"/>
                </a:highlight>
              </a:rPr>
              <a:t>temporal</a:t>
            </a:r>
            <a:r>
              <a:rPr lang="en-CA" sz="2800" dirty="0"/>
              <a:t> property</a:t>
            </a:r>
            <a:br>
              <a:rPr lang="en-CA" sz="3600" dirty="0"/>
            </a:br>
            <a:r>
              <a:rPr lang="en-CA" sz="3600" dirty="0"/>
              <a:t>automatic (local) variables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14337" y="1276350"/>
            <a:ext cx="8763000" cy="4387850"/>
          </a:xfrm>
        </p:spPr>
        <p:txBody>
          <a:bodyPr/>
          <a:lstStyle/>
          <a:p>
            <a:pPr eaLnBrk="1" hangingPunct="1"/>
            <a:r>
              <a:rPr lang="en-CA" dirty="0"/>
              <a:t>Come to life (allocated) the moment the function it is in is invoked/activated. </a:t>
            </a:r>
          </a:p>
          <a:p>
            <a:pPr eaLnBrk="1" hangingPunct="1"/>
            <a:r>
              <a:rPr lang="en-CA" dirty="0">
                <a:solidFill>
                  <a:srgbClr val="FF0000"/>
                </a:solidFill>
              </a:rPr>
              <a:t>Vanishes (deallocated) when the enclosing function returns!!!</a:t>
            </a:r>
          </a:p>
          <a:p>
            <a:pPr eaLnBrk="1" hangingPunct="1"/>
            <a:r>
              <a:rPr lang="en-CA" dirty="0"/>
              <a:t>Values are not retained between function calls.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5D6BDFC-DAEE-4751-B06F-2A56BE27FD6F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674688" y="3278188"/>
            <a:ext cx="4572000" cy="373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sum (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x,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y)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s = x + y; 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return s; </a:t>
            </a:r>
            <a:endParaRPr lang="en-CA" sz="20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} 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main(){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=3, j=4, k;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k = sum(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i,j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"Sum is 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%d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,k);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} 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72338" y="2960688"/>
          <a:ext cx="1872343" cy="38979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303"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r>
                        <a:rPr lang="en-CA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CA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r>
                        <a:rPr lang="en-CA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j =</a:t>
                      </a:r>
                      <a:r>
                        <a:rPr lang="en-CA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4</a:t>
                      </a:r>
                      <a:endParaRPr lang="en-CA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 = sum(</a:t>
                      </a:r>
                      <a:r>
                        <a:rPr lang="en-CA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i,j</a:t>
                      </a:r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2015" name="TextBox 6"/>
          <p:cNvSpPr txBox="1">
            <a:spLocks noChangeArrowheads="1"/>
          </p:cNvSpPr>
          <p:nvPr/>
        </p:nvSpPr>
        <p:spPr bwMode="auto">
          <a:xfrm>
            <a:off x="5791200" y="4307960"/>
            <a:ext cx="1481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 dirty="0"/>
              <a:t>call 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sum()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193FC7-3387-4AF9-850C-5B5C650B331A}"/>
              </a:ext>
            </a:extLst>
          </p:cNvPr>
          <p:cNvSpPr/>
          <p:nvPr/>
        </p:nvSpPr>
        <p:spPr>
          <a:xfrm>
            <a:off x="457200" y="3278188"/>
            <a:ext cx="4371278" cy="357981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5D6BDFC-DAEE-4751-B06F-2A56BE27FD6F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674688" y="3278188"/>
            <a:ext cx="4572000" cy="373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sum (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x,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y)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int s = x + y; 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return s; </a:t>
            </a:r>
            <a:endParaRPr lang="en-CA" sz="20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} 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main(){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=3, j=4, k;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k = sum(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i,j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Sum is %d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,k);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} 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72338" y="2960688"/>
          <a:ext cx="1872343" cy="38979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303"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r>
                        <a:rPr lang="en-CA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CA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r>
                        <a:rPr lang="en-CA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j =</a:t>
                      </a:r>
                      <a:r>
                        <a:rPr lang="en-CA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4</a:t>
                      </a:r>
                      <a:endParaRPr lang="en-CA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 = sum(</a:t>
                      </a:r>
                      <a:r>
                        <a:rPr lang="en-CA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i,j</a:t>
                      </a:r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endParaRPr lang="en-CA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endParaRPr lang="en-CA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r>
                        <a:rPr lang="en-CA" sz="16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x = i = 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r>
                        <a:rPr lang="en-CA" sz="16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y = j =</a:t>
                      </a:r>
                      <a:r>
                        <a:rPr lang="en-CA" sz="1600" b="1" baseline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4</a:t>
                      </a:r>
                      <a:endParaRPr lang="en-CA" sz="16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r>
                        <a:rPr lang="en-CA" sz="16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s = 7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2014" name="TextBox 6"/>
          <p:cNvSpPr txBox="1">
            <a:spLocks noChangeArrowheads="1"/>
          </p:cNvSpPr>
          <p:nvPr/>
        </p:nvSpPr>
        <p:spPr bwMode="auto">
          <a:xfrm>
            <a:off x="5311775" y="5399088"/>
            <a:ext cx="190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 dirty="0">
                <a:solidFill>
                  <a:srgbClr val="00B050"/>
                </a:solidFill>
              </a:rPr>
              <a:t>vanish after sum() returns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5CE296D-0B21-4E3F-8BFB-41BB695BE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sz="3600" u="sng" dirty="0"/>
              <a:t>Lifetime – (storage duration)</a:t>
            </a:r>
            <a:br>
              <a:rPr lang="en-CA" sz="3600" dirty="0"/>
            </a:br>
            <a:r>
              <a:rPr lang="en-CA" sz="3600" dirty="0"/>
              <a:t>automatic (local) variables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BAE8FDA-906C-4174-94F7-8A7CD420D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337" y="1276350"/>
            <a:ext cx="8763000" cy="4387850"/>
          </a:xfrm>
        </p:spPr>
        <p:txBody>
          <a:bodyPr/>
          <a:lstStyle/>
          <a:p>
            <a:pPr eaLnBrk="1" hangingPunct="1"/>
            <a:r>
              <a:rPr lang="en-CA" dirty="0"/>
              <a:t>Come to life (allocated) the moment the function it is in is invoked/activated,</a:t>
            </a:r>
          </a:p>
          <a:p>
            <a:pPr eaLnBrk="1" hangingPunct="1"/>
            <a:r>
              <a:rPr lang="en-CA" dirty="0">
                <a:solidFill>
                  <a:srgbClr val="FF0000"/>
                </a:solidFill>
              </a:rPr>
              <a:t>Vanishes (deallocated) when the enclosing function returns!!!</a:t>
            </a:r>
          </a:p>
          <a:p>
            <a:pPr eaLnBrk="1" hangingPunct="1"/>
            <a:r>
              <a:rPr lang="en-CA" dirty="0"/>
              <a:t>Values are not retained between function calls.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F19E07-0B0B-4902-A361-7EADE06E0BA6}"/>
              </a:ext>
            </a:extLst>
          </p:cNvPr>
          <p:cNvSpPr/>
          <p:nvPr/>
        </p:nvSpPr>
        <p:spPr>
          <a:xfrm>
            <a:off x="457200" y="3278188"/>
            <a:ext cx="4371278" cy="357981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5D6BDFC-DAEE-4751-B06F-2A56BE27FD6F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674688" y="3278188"/>
            <a:ext cx="4572000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sum (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x,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y)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int s = x + y; 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return s; </a:t>
            </a:r>
            <a:endParaRPr lang="en-CA" sz="20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} 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main(){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=3, j=4, k;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k = sum(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i,j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Sum is %d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000" b="1" dirty="0">
                <a:latin typeface="Courier New" pitchFamily="49" charset="0"/>
                <a:cs typeface="Courier New" pitchFamily="49" charset="0"/>
              </a:rPr>
              <a:t>,k);</a:t>
            </a:r>
          </a:p>
          <a:p>
            <a:r>
              <a:rPr lang="en-CA" sz="2000" b="1" dirty="0">
                <a:latin typeface="Courier New" pitchFamily="49" charset="0"/>
                <a:cs typeface="Courier New" pitchFamily="49" charset="0"/>
              </a:rPr>
              <a:t>} 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72338" y="2960688"/>
          <a:ext cx="1872343" cy="38979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303"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r>
                        <a:rPr lang="en-CA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CA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r>
                        <a:rPr lang="en-CA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j =</a:t>
                      </a:r>
                      <a:r>
                        <a:rPr lang="en-CA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4</a:t>
                      </a:r>
                      <a:endParaRPr lang="en-CA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r>
                        <a:rPr lang="en-CA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 = 7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62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extBox 6">
            <a:extLst>
              <a:ext uri="{FF2B5EF4-FFF2-40B4-BE49-F238E27FC236}">
                <a16:creationId xmlns:a16="http://schemas.microsoft.com/office/drawing/2014/main" id="{4AE56A8C-F9E8-49D8-86B0-29DC1C42C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775" y="5399088"/>
            <a:ext cx="190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 dirty="0">
                <a:solidFill>
                  <a:srgbClr val="00B050"/>
                </a:solidFill>
              </a:rPr>
              <a:t>vanish after sum() returns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8E50B30-5CBB-4E04-84B9-E402D9416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sz="3600" u="sng" dirty="0"/>
              <a:t>Lifetime – (storage duration)</a:t>
            </a:r>
            <a:br>
              <a:rPr lang="en-CA" sz="3600" dirty="0"/>
            </a:br>
            <a:r>
              <a:rPr lang="en-CA" sz="3600" dirty="0"/>
              <a:t>automatic (local) variables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9E0A537-CAC0-49AB-8F12-671CA4B013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337" y="1276350"/>
            <a:ext cx="8763000" cy="4387850"/>
          </a:xfrm>
        </p:spPr>
        <p:txBody>
          <a:bodyPr/>
          <a:lstStyle/>
          <a:p>
            <a:pPr eaLnBrk="1" hangingPunct="1"/>
            <a:r>
              <a:rPr lang="en-CA" dirty="0"/>
              <a:t>Come to life (allocated) the moment the function it is in is invoked/activated,</a:t>
            </a:r>
          </a:p>
          <a:p>
            <a:pPr eaLnBrk="1" hangingPunct="1"/>
            <a:r>
              <a:rPr lang="en-CA" dirty="0">
                <a:solidFill>
                  <a:srgbClr val="FF0000"/>
                </a:solidFill>
              </a:rPr>
              <a:t>Vanishes (deallocated) when the enclosing function returns!!!</a:t>
            </a:r>
          </a:p>
          <a:p>
            <a:pPr eaLnBrk="1" hangingPunct="1"/>
            <a:r>
              <a:rPr lang="en-CA" dirty="0"/>
              <a:t>Values are not retained between function calls.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7191F6-0380-4C04-BC91-FC26A23BC36C}"/>
              </a:ext>
            </a:extLst>
          </p:cNvPr>
          <p:cNvSpPr/>
          <p:nvPr/>
        </p:nvSpPr>
        <p:spPr>
          <a:xfrm>
            <a:off x="457200" y="3278188"/>
            <a:ext cx="4371278" cy="357981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D113ADF9-EF13-4FA0-959E-FC4193C68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176" y="6471216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 dirty="0" err="1">
                <a:solidFill>
                  <a:srgbClr val="114FFB"/>
                </a:solidFill>
              </a:rPr>
              <a:t>i</a:t>
            </a:r>
            <a:r>
              <a:rPr lang="en-CA" sz="2000" dirty="0">
                <a:solidFill>
                  <a:srgbClr val="114FFB"/>
                </a:solidFill>
              </a:rPr>
              <a:t> j?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7871A-65FF-4ED2-9148-7E0449938985}"/>
              </a:ext>
            </a:extLst>
          </p:cNvPr>
          <p:cNvSpPr/>
          <p:nvPr/>
        </p:nvSpPr>
        <p:spPr>
          <a:xfrm>
            <a:off x="7114784" y="6037551"/>
            <a:ext cx="1915069" cy="6921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436563" y="1518570"/>
            <a:ext cx="8382000" cy="6152221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2000" b="1" dirty="0">
                <a:latin typeface="Courier New" pitchFamily="49" charset="0"/>
              </a:rPr>
              <a:t>void </a:t>
            </a:r>
            <a:r>
              <a:rPr lang="en-US" sz="2000" b="1" dirty="0" err="1">
                <a:latin typeface="Courier New" pitchFamily="49" charset="0"/>
              </a:rPr>
              <a:t>unique_int</a:t>
            </a:r>
            <a:r>
              <a:rPr lang="en-US" sz="2000" b="1" dirty="0">
                <a:latin typeface="Courier New" pitchFamily="49" charset="0"/>
              </a:rPr>
              <a:t>(void) {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b="1" dirty="0">
                <a:latin typeface="Courier New" pitchFamily="49" charset="0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int counter = 0;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b="1" dirty="0">
                <a:latin typeface="Courier New" pitchFamily="49" charset="0"/>
              </a:rPr>
              <a:t>	</a:t>
            </a:r>
            <a:r>
              <a:rPr lang="en-US" sz="2000" b="1" dirty="0" err="1">
                <a:latin typeface="Courier New" pitchFamily="49" charset="0"/>
              </a:rPr>
              <a:t>printf</a:t>
            </a:r>
            <a:r>
              <a:rPr lang="en-US" sz="2000" b="1" dirty="0">
                <a:latin typeface="Courier New" pitchFamily="49" charset="0"/>
              </a:rPr>
              <a:t>("%d", counter);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b="1" dirty="0">
                <a:latin typeface="Courier New" pitchFamily="49" charset="0"/>
              </a:rPr>
              <a:t>  counter++;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b="1" dirty="0">
                <a:latin typeface="Courier New" pitchFamily="49" charset="0"/>
              </a:rPr>
              <a:t>}</a:t>
            </a:r>
          </a:p>
          <a:p>
            <a:pPr marL="0" indent="0" eaLnBrk="1" hangingPunct="1">
              <a:buNone/>
            </a:pPr>
            <a:r>
              <a:rPr lang="en-US" sz="2000" b="1" dirty="0">
                <a:latin typeface="Courier New" pitchFamily="49" charset="0"/>
              </a:rPr>
              <a:t>main(){</a:t>
            </a:r>
          </a:p>
          <a:p>
            <a:pPr marL="0" indent="0" eaLnBrk="1" hangingPunct="1">
              <a:buNone/>
            </a:pP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unique_int</a:t>
            </a:r>
            <a:r>
              <a:rPr lang="en-US" sz="2000" b="1" dirty="0">
                <a:latin typeface="Courier New" pitchFamily="49" charset="0"/>
              </a:rPr>
              <a:t>();  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</a:rPr>
              <a:t>// 0  </a:t>
            </a:r>
          </a:p>
          <a:p>
            <a:pPr marL="0" indent="0" eaLnBrk="1" hangingPunct="1">
              <a:buNone/>
            </a:pPr>
            <a:r>
              <a:rPr lang="en-US" sz="2000" b="1" dirty="0">
                <a:latin typeface="Courier New" pitchFamily="49" charset="0"/>
              </a:rPr>
              <a:t>  ……</a:t>
            </a:r>
          </a:p>
          <a:p>
            <a:pPr marL="0" indent="0" eaLnBrk="1" hangingPunct="1">
              <a:buNone/>
            </a:pP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unique_int</a:t>
            </a:r>
            <a:r>
              <a:rPr lang="en-US" sz="2000" b="1" dirty="0">
                <a:latin typeface="Courier New" pitchFamily="49" charset="0"/>
              </a:rPr>
              <a:t>();  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</a:rPr>
              <a:t>// 0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unique_int</a:t>
            </a:r>
            <a:r>
              <a:rPr lang="en-US" sz="2000" b="1" dirty="0">
                <a:latin typeface="Courier New" pitchFamily="49" charset="0"/>
              </a:rPr>
              <a:t>();  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</a:rPr>
              <a:t>// 0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sz="2200" dirty="0"/>
              <a:t>The value of local variable </a:t>
            </a:r>
            <a:r>
              <a:rPr lang="en-US" sz="2200" b="1" dirty="0">
                <a:latin typeface="Courier New" pitchFamily="49" charset="0"/>
              </a:rPr>
              <a:t>counter</a:t>
            </a:r>
            <a:r>
              <a:rPr lang="en-US" sz="2200" dirty="0"/>
              <a:t> is not preserved between calls to “</a:t>
            </a:r>
            <a:r>
              <a:rPr lang="en-US" sz="2200" b="1" dirty="0" err="1">
                <a:latin typeface="Courier New" pitchFamily="49" charset="0"/>
              </a:rPr>
              <a:t>unique_int</a:t>
            </a:r>
            <a:r>
              <a:rPr lang="en-US" sz="2200" b="1" dirty="0">
                <a:latin typeface="Courier New" pitchFamily="49" charset="0"/>
              </a:rPr>
              <a:t>()</a:t>
            </a:r>
            <a:r>
              <a:rPr lang="en-US" sz="2200" dirty="0"/>
              <a:t>”</a:t>
            </a:r>
          </a:p>
          <a:p>
            <a:pPr eaLnBrk="1" hangingPunct="1"/>
            <a:r>
              <a:rPr lang="en-US" sz="2200" dirty="0"/>
              <a:t>By end of function, </a:t>
            </a:r>
            <a:r>
              <a:rPr lang="en-US" sz="2200" b="1" dirty="0">
                <a:latin typeface="Courier New" pitchFamily="49" charset="0"/>
              </a:rPr>
              <a:t>counter</a:t>
            </a:r>
            <a:r>
              <a:rPr lang="en-US" sz="2200" dirty="0"/>
              <a:t> is 1, but then vanishes.</a:t>
            </a:r>
          </a:p>
          <a:p>
            <a:pPr eaLnBrk="1" hangingPunct="1"/>
            <a:r>
              <a:rPr lang="en-US" sz="2200" dirty="0"/>
              <a:t>Every function call creates a </a:t>
            </a:r>
            <a:r>
              <a:rPr lang="en-US" sz="2200" dirty="0">
                <a:highlight>
                  <a:srgbClr val="FFFF00"/>
                </a:highlight>
              </a:rPr>
              <a:t>brand new</a:t>
            </a:r>
            <a:r>
              <a:rPr lang="en-US" sz="2200" dirty="0"/>
              <a:t> </a:t>
            </a:r>
            <a:r>
              <a:rPr lang="en-US" sz="2200" b="1" dirty="0">
                <a:latin typeface="Courier New" pitchFamily="49" charset="0"/>
              </a:rPr>
              <a:t>counter</a:t>
            </a:r>
          </a:p>
          <a:p>
            <a:pPr eaLnBrk="1" hangingPunct="1"/>
            <a:endParaRPr lang="en-US" dirty="0"/>
          </a:p>
          <a:p>
            <a:pPr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endParaRPr lang="en-US" dirty="0">
              <a:solidFill>
                <a:srgbClr val="114FF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F78833-95E3-4D96-A304-46FDF11B376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C4BFBE2-30EB-4ADA-AD6F-4FEC91A30216}"/>
              </a:ext>
            </a:extLst>
          </p:cNvPr>
          <p:cNvCxnSpPr/>
          <p:nvPr/>
        </p:nvCxnSpPr>
        <p:spPr>
          <a:xfrm>
            <a:off x="114147" y="5087694"/>
            <a:ext cx="8539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780B62BC-17C9-46B1-81E4-A52D88150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27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sz="3600" u="sng" dirty="0"/>
              <a:t>Lifetime – (storage duration) </a:t>
            </a:r>
            <a:br>
              <a:rPr lang="en-CA" sz="3600" dirty="0"/>
            </a:br>
            <a:r>
              <a:rPr lang="en-CA" sz="3600" dirty="0"/>
              <a:t>automatic (local) variables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A2E607-8B00-48AF-BCA1-094181EFFB44}"/>
              </a:ext>
            </a:extLst>
          </p:cNvPr>
          <p:cNvSpPr/>
          <p:nvPr/>
        </p:nvSpPr>
        <p:spPr>
          <a:xfrm>
            <a:off x="423863" y="1518570"/>
            <a:ext cx="4649942" cy="326000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DBF25F-5953-481A-8A26-13C3717AD717}"/>
              </a:ext>
            </a:extLst>
          </p:cNvPr>
          <p:cNvSpPr/>
          <p:nvPr/>
        </p:nvSpPr>
        <p:spPr>
          <a:xfrm>
            <a:off x="358890" y="1518569"/>
            <a:ext cx="4458436" cy="347295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9B5423-E516-4CE3-B65A-02805901EA90}"/>
              </a:ext>
            </a:extLst>
          </p:cNvPr>
          <p:cNvSpPr/>
          <p:nvPr/>
        </p:nvSpPr>
        <p:spPr>
          <a:xfrm>
            <a:off x="3099460" y="3429000"/>
            <a:ext cx="843148" cy="50173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093A28-BCAE-4BD8-B928-559A313E4F82}"/>
              </a:ext>
            </a:extLst>
          </p:cNvPr>
          <p:cNvSpPr/>
          <p:nvPr/>
        </p:nvSpPr>
        <p:spPr>
          <a:xfrm>
            <a:off x="3099460" y="4074064"/>
            <a:ext cx="843148" cy="50173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C3C7E8-8D65-42C7-B4F2-C8A7FCB41CF5}"/>
              </a:ext>
            </a:extLst>
          </p:cNvPr>
          <p:cNvSpPr/>
          <p:nvPr/>
        </p:nvSpPr>
        <p:spPr>
          <a:xfrm>
            <a:off x="3099460" y="4594680"/>
            <a:ext cx="843148" cy="3272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9183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33400" y="128256"/>
            <a:ext cx="8229600" cy="7638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u="sng" dirty="0"/>
              <a:t>Lifetime </a:t>
            </a:r>
            <a:br>
              <a:rPr lang="en-CA" u="sng" dirty="0"/>
            </a:br>
            <a:r>
              <a:rPr lang="en-CA" dirty="0"/>
              <a:t>external (global) variables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374495" y="1077545"/>
            <a:ext cx="8673790" cy="590382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CA" dirty="0">
                <a:solidFill>
                  <a:srgbClr val="FF0000"/>
                </a:solidFill>
              </a:rPr>
              <a:t>Permanent</a:t>
            </a:r>
            <a:r>
              <a:rPr lang="en-CA" dirty="0"/>
              <a:t>, as long as the program stays in memory</a:t>
            </a:r>
          </a:p>
          <a:p>
            <a:pPr lvl="1" eaLnBrk="1" hangingPunct="1"/>
            <a:r>
              <a:rPr lang="en-CA" dirty="0"/>
              <a:t>Retain values from one function to the next</a:t>
            </a:r>
          </a:p>
          <a:p>
            <a:pPr eaLnBrk="1" hangingPunct="1"/>
            <a:endParaRPr lang="en-CA" dirty="0"/>
          </a:p>
          <a:p>
            <a:pPr eaLnBrk="1" hangingPunct="1"/>
            <a:r>
              <a:rPr lang="en-CA" dirty="0"/>
              <a:t>Can be used as an alternative for communication data between functions</a:t>
            </a:r>
          </a:p>
          <a:p>
            <a:pPr eaLnBrk="1" hangingPunct="1"/>
            <a:endParaRPr lang="en-CA" dirty="0"/>
          </a:p>
          <a:p>
            <a:pPr eaLnBrk="1" hangingPunct="1"/>
            <a:endParaRPr lang="en-CA" dirty="0"/>
          </a:p>
          <a:p>
            <a:pPr eaLnBrk="1" hangingPunct="1"/>
            <a:endParaRPr lang="en-CA" dirty="0"/>
          </a:p>
          <a:p>
            <a:pPr eaLnBrk="1" hangingPunct="1"/>
            <a:endParaRPr lang="en-CA" dirty="0"/>
          </a:p>
          <a:p>
            <a:pPr eaLnBrk="1" hangingPunct="1"/>
            <a:endParaRPr lang="en-CA" dirty="0"/>
          </a:p>
          <a:p>
            <a:pPr eaLnBrk="1" hangingPunct="1"/>
            <a:endParaRPr lang="en-CA" dirty="0"/>
          </a:p>
          <a:p>
            <a:pPr eaLnBrk="1" hangingPunct="1"/>
            <a:endParaRPr lang="en-CA" dirty="0"/>
          </a:p>
          <a:p>
            <a:pPr eaLnBrk="1" hangingPunct="1"/>
            <a:endParaRPr lang="en-CA" dirty="0"/>
          </a:p>
          <a:p>
            <a:pPr eaLnBrk="1" hangingPunct="1"/>
            <a:endParaRPr lang="en-CA" dirty="0"/>
          </a:p>
          <a:p>
            <a:pPr eaLnBrk="1" hangingPunct="1"/>
            <a:endParaRPr lang="en-CA" dirty="0"/>
          </a:p>
          <a:p>
            <a:pPr eaLnBrk="1" hangingPunct="1"/>
            <a:r>
              <a:rPr lang="en-CA" dirty="0"/>
              <a:t>But use it with caution!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BE0ABA-7E01-4586-A0A3-4293AC8953CB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0AEA0D-C1DC-4512-B26B-77ECF59E8B69}"/>
              </a:ext>
            </a:extLst>
          </p:cNvPr>
          <p:cNvSpPr/>
          <p:nvPr/>
        </p:nvSpPr>
        <p:spPr>
          <a:xfrm>
            <a:off x="685800" y="2908487"/>
            <a:ext cx="4025590" cy="33609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int counter = 0;</a:t>
            </a:r>
          </a:p>
          <a:p>
            <a:pPr marL="342900" lvl="0" indent="-3429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void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unique_int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(void) {</a:t>
            </a:r>
          </a:p>
          <a:p>
            <a:pPr marL="342900" lvl="0" indent="-3429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printf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("%d", counter);</a:t>
            </a:r>
          </a:p>
          <a:p>
            <a:pPr marL="342900" lvl="0" indent="-3429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   counter++;</a:t>
            </a:r>
          </a:p>
          <a:p>
            <a:pPr marL="342900" lvl="0" indent="-3429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lvl="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main(){</a:t>
            </a:r>
          </a:p>
          <a:p>
            <a:pPr lvl="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unique_int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();  </a:t>
            </a:r>
            <a:r>
              <a:rPr lang="en-US" sz="1800" b="1" dirty="0">
                <a:solidFill>
                  <a:srgbClr val="00B050"/>
                </a:solidFill>
                <a:latin typeface="Courier New" pitchFamily="49" charset="0"/>
              </a:rPr>
              <a:t>// 0  </a:t>
            </a:r>
          </a:p>
          <a:p>
            <a:pPr lvl="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unique_int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();  </a:t>
            </a:r>
            <a:r>
              <a:rPr lang="en-US" sz="1800" b="1" dirty="0">
                <a:solidFill>
                  <a:srgbClr val="00B050"/>
                </a:solidFill>
                <a:latin typeface="Courier New" pitchFamily="49" charset="0"/>
              </a:rPr>
              <a:t>// 1</a:t>
            </a:r>
          </a:p>
          <a:p>
            <a:pPr lvl="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B050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</a:rPr>
              <a:t>……</a:t>
            </a:r>
          </a:p>
          <a:p>
            <a:pPr lvl="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B050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unique_int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();  </a:t>
            </a:r>
            <a:r>
              <a:rPr lang="en-US" sz="1800" b="1" dirty="0">
                <a:solidFill>
                  <a:srgbClr val="00B050"/>
                </a:solidFill>
                <a:latin typeface="Courier New" pitchFamily="49" charset="0"/>
              </a:rPr>
              <a:t>// 2</a:t>
            </a:r>
            <a:endParaRPr lang="en-US" sz="2400" b="1" dirty="0">
              <a:solidFill>
                <a:srgbClr val="00B050"/>
              </a:solidFill>
              <a:latin typeface="Courier New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C96765-5764-4812-98D7-C613288D8E3A}"/>
              </a:ext>
            </a:extLst>
          </p:cNvPr>
          <p:cNvSpPr/>
          <p:nvPr/>
        </p:nvSpPr>
        <p:spPr>
          <a:xfrm>
            <a:off x="3028208" y="4809505"/>
            <a:ext cx="843148" cy="38761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1FB560-A458-4DFF-9037-5759F06DA9DA}"/>
              </a:ext>
            </a:extLst>
          </p:cNvPr>
          <p:cNvSpPr/>
          <p:nvPr/>
        </p:nvSpPr>
        <p:spPr>
          <a:xfrm>
            <a:off x="3028208" y="5278723"/>
            <a:ext cx="843148" cy="3272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E0CB9B-3999-40A4-A5CF-8934E62245FD}"/>
              </a:ext>
            </a:extLst>
          </p:cNvPr>
          <p:cNvSpPr/>
          <p:nvPr/>
        </p:nvSpPr>
        <p:spPr>
          <a:xfrm>
            <a:off x="3028208" y="5815023"/>
            <a:ext cx="843148" cy="3272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46088" y="203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dirty="0"/>
              <a:t>static</a:t>
            </a:r>
            <a:r>
              <a:rPr lang="en-US" sz="3600" dirty="0"/>
              <a:t> declaration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static keyword have different meanings</a:t>
            </a:r>
          </a:p>
          <a:p>
            <a:pPr lvl="1"/>
            <a:r>
              <a:rPr lang="en-US" dirty="0"/>
              <a:t>For a </a:t>
            </a:r>
            <a:r>
              <a:rPr lang="en-US" u="sng" dirty="0"/>
              <a:t>global variable or function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hide it from other files</a:t>
            </a:r>
            <a:r>
              <a:rPr lang="en-US" dirty="0"/>
              <a:t>. </a:t>
            </a:r>
            <a:r>
              <a:rPr lang="en-US" dirty="0">
                <a:highlight>
                  <a:srgbClr val="FFFF00"/>
                </a:highlight>
              </a:rPr>
              <a:t>Limit the </a:t>
            </a:r>
            <a:r>
              <a:rPr lang="en-US" b="1" dirty="0">
                <a:solidFill>
                  <a:srgbClr val="0070C0"/>
                </a:solidFill>
                <a:highlight>
                  <a:srgbClr val="FFFF00"/>
                </a:highlight>
              </a:rPr>
              <a:t>scope</a:t>
            </a:r>
            <a:r>
              <a:rPr lang="en-US" dirty="0"/>
              <a:t> to the rest of the source file (only)</a:t>
            </a:r>
          </a:p>
          <a:p>
            <a:pPr lvl="2" eaLnBrk="1" hangingPunct="1">
              <a:buFont typeface="Symbol" pitchFamily="18" charset="2"/>
              <a:buNone/>
            </a:pPr>
            <a:r>
              <a:rPr lang="en-US" b="1" dirty="0">
                <a:latin typeface="Courier New" pitchFamily="49" charset="0"/>
              </a:rPr>
              <a:t>	  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static</a:t>
            </a:r>
            <a:r>
              <a:rPr lang="en-US" sz="2400" b="1" dirty="0">
                <a:latin typeface="Courier New" pitchFamily="49" charset="0"/>
              </a:rPr>
              <a:t> int </a:t>
            </a:r>
            <a:r>
              <a:rPr lang="en-US" sz="2400" b="1" dirty="0" err="1">
                <a:latin typeface="Courier New" pitchFamily="49" charset="0"/>
              </a:rPr>
              <a:t>resu</a:t>
            </a:r>
            <a:r>
              <a:rPr lang="en-US" sz="24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Symbol" pitchFamily="18" charset="2"/>
              <a:buNone/>
            </a:pPr>
            <a:endParaRPr lang="en-US" b="1" dirty="0">
              <a:latin typeface="Courier New" pitchFamily="49" charset="0"/>
            </a:endParaRP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For a </a:t>
            </a:r>
            <a:r>
              <a:rPr lang="en-US" u="sng" dirty="0"/>
              <a:t>local variable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make its </a:t>
            </a:r>
            <a:r>
              <a:rPr lang="en-US" b="1" dirty="0">
                <a:solidFill>
                  <a:srgbClr val="0070C0"/>
                </a:solidFill>
                <a:highlight>
                  <a:srgbClr val="FFFF00"/>
                </a:highlight>
              </a:rPr>
              <a:t>lifetime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persistent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100" b="1" dirty="0">
                <a:latin typeface="Courier New" pitchFamily="49" charset="0"/>
              </a:rPr>
              <a:t>    function(){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100" b="1" dirty="0">
                <a:latin typeface="Courier New" pitchFamily="49" charset="0"/>
              </a:rPr>
              <a:t>       </a:t>
            </a:r>
            <a:r>
              <a:rPr lang="en-US" sz="2100" b="1" dirty="0">
                <a:solidFill>
                  <a:srgbClr val="FF0000"/>
                </a:solidFill>
                <a:latin typeface="Courier New" pitchFamily="49" charset="0"/>
              </a:rPr>
              <a:t>static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>
                <a:latin typeface="Courier New" pitchFamily="49" charset="0"/>
              </a:rPr>
              <a:t>int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>
                <a:latin typeface="Courier New" pitchFamily="49" charset="0"/>
              </a:rPr>
              <a:t>i</a:t>
            </a:r>
            <a:r>
              <a:rPr lang="en-US" sz="2100" b="1" dirty="0">
                <a:latin typeface="Courier New" pitchFamily="49" charset="0"/>
              </a:rPr>
              <a:t>; </a:t>
            </a:r>
            <a:r>
              <a:rPr lang="en-US" sz="2100" b="1" dirty="0">
                <a:solidFill>
                  <a:srgbClr val="00B050"/>
                </a:solidFill>
                <a:latin typeface="Courier New" pitchFamily="49" charset="0"/>
              </a:rPr>
              <a:t>// will not vanish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100" b="1" dirty="0">
                <a:latin typeface="Courier New" pitchFamily="49" charset="0"/>
              </a:rPr>
              <a:t>   }</a:t>
            </a:r>
          </a:p>
          <a:p>
            <a:pPr lvl="1" eaLnBrk="1" hangingPunct="1"/>
            <a:endParaRPr lang="en-US" b="1" dirty="0">
              <a:latin typeface="Courier New" pitchFamily="49" charset="0"/>
            </a:endParaRPr>
          </a:p>
          <a:p>
            <a:pPr eaLnBrk="1" hangingPunct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E81CD25-CB61-4A24-B655-CBA77FF89EEE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93895" y="450166"/>
            <a:ext cx="1645920" cy="71745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dirty="0"/>
              <a:t>static</a:t>
            </a:r>
            <a:r>
              <a:rPr lang="en-US" sz="3600" dirty="0"/>
              <a:t> declaration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02229"/>
            <a:ext cx="8516983" cy="495735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b="1" dirty="0">
                <a:latin typeface="Courier New" pitchFamily="49" charset="0"/>
              </a:rPr>
              <a:t>static</a:t>
            </a:r>
            <a:r>
              <a:rPr lang="en-US" dirty="0"/>
              <a:t> keyword have </a:t>
            </a:r>
            <a:r>
              <a:rPr lang="en-US" dirty="0">
                <a:solidFill>
                  <a:srgbClr val="FF0000"/>
                </a:solidFill>
              </a:rPr>
              <a:t>different</a:t>
            </a:r>
            <a:r>
              <a:rPr lang="en-US" dirty="0"/>
              <a:t> meanings</a:t>
            </a:r>
          </a:p>
          <a:p>
            <a:endParaRPr lang="en-US" dirty="0"/>
          </a:p>
          <a:p>
            <a:r>
              <a:rPr lang="en-US" dirty="0"/>
              <a:t>For a </a:t>
            </a:r>
            <a:r>
              <a:rPr lang="en-US" u="sng" dirty="0"/>
              <a:t>global variable</a:t>
            </a:r>
            <a:r>
              <a:rPr lang="en-US" dirty="0"/>
              <a:t> or </a:t>
            </a:r>
            <a:r>
              <a:rPr lang="en-US" u="sng" dirty="0"/>
              <a:t>function</a:t>
            </a:r>
            <a:r>
              <a:rPr lang="en-US" dirty="0"/>
              <a:t>, 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hide it from other files</a:t>
            </a:r>
            <a:r>
              <a:rPr lang="en-US" dirty="0"/>
              <a:t>. </a:t>
            </a:r>
            <a:r>
              <a:rPr lang="en-US" dirty="0">
                <a:highlight>
                  <a:srgbClr val="FFFF00"/>
                </a:highlight>
              </a:rPr>
              <a:t>Limit the </a:t>
            </a:r>
            <a:r>
              <a:rPr lang="en-US" b="1" dirty="0">
                <a:solidFill>
                  <a:srgbClr val="0070C0"/>
                </a:solidFill>
                <a:highlight>
                  <a:srgbClr val="FFFF00"/>
                </a:highlight>
              </a:rPr>
              <a:t>scope</a:t>
            </a:r>
            <a:r>
              <a:rPr lang="en-US" dirty="0"/>
              <a:t> to the rest of the source file (only)</a:t>
            </a:r>
          </a:p>
          <a:p>
            <a:pPr lvl="2" eaLnBrk="1" hangingPunct="1">
              <a:buFont typeface="Symbol" pitchFamily="18" charset="2"/>
              <a:buNone/>
            </a:pPr>
            <a:r>
              <a:rPr lang="en-US" b="1" dirty="0">
                <a:latin typeface="Courier New" pitchFamily="49" charset="0"/>
              </a:rPr>
              <a:t>	  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static</a:t>
            </a:r>
            <a:r>
              <a:rPr lang="en-US" sz="2400" b="1" dirty="0">
                <a:latin typeface="Courier New" pitchFamily="49" charset="0"/>
              </a:rPr>
              <a:t> int </a:t>
            </a:r>
            <a:r>
              <a:rPr lang="en-US" sz="2400" b="1" dirty="0" err="1">
                <a:latin typeface="Courier New" pitchFamily="49" charset="0"/>
              </a:rPr>
              <a:t>resu</a:t>
            </a:r>
            <a:r>
              <a:rPr lang="en-US" sz="24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Symbol" pitchFamily="18" charset="2"/>
              <a:buNone/>
            </a:pPr>
            <a:endParaRPr lang="en-US" b="1" dirty="0">
              <a:latin typeface="Courier New" pitchFamily="49" charset="0"/>
            </a:endParaRPr>
          </a:p>
          <a:p>
            <a:r>
              <a:rPr lang="en-US" dirty="0"/>
              <a:t>For a </a:t>
            </a:r>
            <a:r>
              <a:rPr lang="en-US" u="sng" dirty="0"/>
              <a:t>local variable</a:t>
            </a:r>
            <a:r>
              <a:rPr lang="en-US" dirty="0"/>
              <a:t>, 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make its </a:t>
            </a:r>
            <a:r>
              <a:rPr lang="en-US" b="1" dirty="0">
                <a:solidFill>
                  <a:srgbClr val="0070C0"/>
                </a:solidFill>
                <a:highlight>
                  <a:srgbClr val="FFFF00"/>
                </a:highlight>
              </a:rPr>
              <a:t>lifetime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persistent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100" b="1" dirty="0">
                <a:latin typeface="Courier New" pitchFamily="49" charset="0"/>
              </a:rPr>
              <a:t>       function(){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100" b="1" dirty="0">
                <a:latin typeface="Courier New" pitchFamily="49" charset="0"/>
              </a:rPr>
              <a:t>         </a:t>
            </a:r>
            <a:r>
              <a:rPr lang="en-US" sz="2100" b="1" dirty="0">
                <a:solidFill>
                  <a:srgbClr val="FF0000"/>
                </a:solidFill>
                <a:latin typeface="Courier New" pitchFamily="49" charset="0"/>
              </a:rPr>
              <a:t>static</a:t>
            </a:r>
            <a:r>
              <a:rPr lang="en-US" sz="2100" b="1" dirty="0">
                <a:latin typeface="Courier New" pitchFamily="49" charset="0"/>
              </a:rPr>
              <a:t> int </a:t>
            </a:r>
            <a:r>
              <a:rPr lang="en-US" sz="2100" b="1" dirty="0" err="1">
                <a:latin typeface="Courier New" pitchFamily="49" charset="0"/>
              </a:rPr>
              <a:t>i</a:t>
            </a:r>
            <a:r>
              <a:rPr lang="en-US" sz="2100" b="1" dirty="0">
                <a:latin typeface="Courier New" pitchFamily="49" charset="0"/>
              </a:rPr>
              <a:t>; </a:t>
            </a:r>
            <a:r>
              <a:rPr lang="en-US" sz="2100" b="1" dirty="0">
                <a:solidFill>
                  <a:srgbClr val="00B050"/>
                </a:solidFill>
                <a:latin typeface="Courier New" pitchFamily="49" charset="0"/>
              </a:rPr>
              <a:t>// will not vanish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100" b="1" dirty="0">
                <a:latin typeface="Courier New" pitchFamily="49" charset="0"/>
              </a:rPr>
              <a:t>       }</a:t>
            </a:r>
          </a:p>
          <a:p>
            <a:pPr lvl="1" eaLnBrk="1" hangingPunct="1"/>
            <a:endParaRPr lang="en-US" b="1" dirty="0">
              <a:latin typeface="Courier New" pitchFamily="49" charset="0"/>
            </a:endParaRPr>
          </a:p>
          <a:p>
            <a:pPr eaLnBrk="1" hangingPunct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E81CD25-CB61-4A24-B655-CBA77FF89EEE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246437"/>
            <a:ext cx="1645920" cy="71745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62B2A1-54F1-48DD-A17B-85B4753B1775}"/>
              </a:ext>
            </a:extLst>
          </p:cNvPr>
          <p:cNvSpPr/>
          <p:nvPr/>
        </p:nvSpPr>
        <p:spPr>
          <a:xfrm>
            <a:off x="7112000" y="5912872"/>
            <a:ext cx="1835051" cy="8168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3821113" cy="4433888"/>
          </a:xfr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x;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int y;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latin typeface="Courier New" pitchFamily="49" charset="0"/>
                <a:cs typeface="Courier New" pitchFamily="49" charset="0"/>
              </a:rPr>
              <a:t>void func1 (void)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 x--;</a:t>
            </a:r>
          </a:p>
          <a:p>
            <a:pPr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  y++;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 </a:t>
            </a:r>
            <a:r>
              <a:rPr lang="en-US" sz="1300" b="1" dirty="0">
                <a:solidFill>
                  <a:srgbClr val="00B050"/>
                </a:solidFill>
                <a:latin typeface="Courier New" pitchFamily="49" charset="0"/>
              </a:rPr>
              <a:t>/* y still be</a:t>
            </a:r>
          </a:p>
          <a:p>
            <a:pPr>
              <a:buNone/>
            </a:pPr>
            <a:r>
              <a:rPr lang="en-US" sz="1300" b="1" dirty="0">
                <a:solidFill>
                  <a:srgbClr val="00B050"/>
                </a:solidFill>
                <a:latin typeface="Courier New" pitchFamily="49" charset="0"/>
              </a:rPr>
              <a:t>	           accessed (later) in </a:t>
            </a:r>
          </a:p>
          <a:p>
            <a:pPr>
              <a:buNone/>
            </a:pPr>
            <a:r>
              <a:rPr lang="en-US" sz="1300" b="1" dirty="0">
                <a:solidFill>
                  <a:srgbClr val="00B050"/>
                </a:solidFill>
                <a:latin typeface="Courier New" pitchFamily="49" charset="0"/>
              </a:rPr>
              <a:t>              </a:t>
            </a:r>
            <a:r>
              <a:rPr lang="en-US" sz="1300" b="1" u="sng" dirty="0">
                <a:solidFill>
                  <a:srgbClr val="00B050"/>
                </a:solidFill>
                <a:latin typeface="Courier New" pitchFamily="49" charset="0"/>
              </a:rPr>
              <a:t>this</a:t>
            </a:r>
            <a:r>
              <a:rPr lang="en-US" sz="1300" b="1" dirty="0">
                <a:solidFill>
                  <a:srgbClr val="00B050"/>
                </a:solidFill>
                <a:latin typeface="Courier New" pitchFamily="49" charset="0"/>
              </a:rPr>
              <a:t> file */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4" y="1920876"/>
            <a:ext cx="4276627" cy="4421448"/>
          </a:xfr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CA" sz="24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xtern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void func1(void);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CA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extern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int x;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CA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extern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int y;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main(){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x =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= 10;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func1()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%d %d\n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CA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21EE4-DFCB-4977-A50A-33F7753BE2F4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Text Box 3077">
            <a:extLst>
              <a:ext uri="{FF2B5EF4-FFF2-40B4-BE49-F238E27FC236}">
                <a16:creationId xmlns:a16="http://schemas.microsoft.com/office/drawing/2014/main" id="{196552C6-3E15-4438-90CA-8D4001640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14097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b="1" dirty="0" err="1">
                <a:latin typeface="Courier New" pitchFamily="49" charset="0"/>
              </a:rPr>
              <a:t>calc.c</a:t>
            </a:r>
            <a:endParaRPr lang="en-CA" sz="2400" b="1" dirty="0">
              <a:latin typeface="Courier New" pitchFamily="49" charset="0"/>
            </a:endParaRPr>
          </a:p>
        </p:txBody>
      </p:sp>
      <p:sp>
        <p:nvSpPr>
          <p:cNvPr id="8" name="Text Box 3077">
            <a:extLst>
              <a:ext uri="{FF2B5EF4-FFF2-40B4-BE49-F238E27FC236}">
                <a16:creationId xmlns:a16="http://schemas.microsoft.com/office/drawing/2014/main" id="{84C852B4-EFA6-4EEE-AF71-01267521D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24" y="1414097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b="1" dirty="0" err="1">
                <a:latin typeface="Courier New" pitchFamily="49" charset="0"/>
              </a:rPr>
              <a:t>main.c</a:t>
            </a:r>
            <a:endParaRPr lang="en-CA" sz="2400" b="1" dirty="0">
              <a:latin typeface="Courier New" pitchFamily="49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FEC4526-A24A-445A-A3D1-63ACA20B9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4" y="6399876"/>
            <a:ext cx="7559676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CA" sz="2400" i="1" dirty="0"/>
              <a:t>What are outputs? </a:t>
            </a:r>
            <a:r>
              <a:rPr lang="en-CA" sz="1800" i="1" dirty="0">
                <a:solidFill>
                  <a:srgbClr val="FF0000"/>
                </a:solidFill>
              </a:rPr>
              <a:t>Does not compile  </a:t>
            </a:r>
            <a:r>
              <a:rPr lang="en-CA" sz="2400" i="1" dirty="0"/>
              <a:t>-- </a:t>
            </a:r>
            <a:r>
              <a:rPr lang="en-CA" sz="1800" i="1" dirty="0">
                <a:solidFill>
                  <a:srgbClr val="FF0000"/>
                </a:solidFill>
              </a:rPr>
              <a:t>" undefined reference to 'y' "</a:t>
            </a:r>
          </a:p>
        </p:txBody>
      </p:sp>
      <p:sp>
        <p:nvSpPr>
          <p:cNvPr id="12" name="Rectangle 1028">
            <a:extLst>
              <a:ext uri="{FF2B5EF4-FFF2-40B4-BE49-F238E27FC236}">
                <a16:creationId xmlns:a16="http://schemas.microsoft.com/office/drawing/2014/main" id="{316F1C10-F498-4143-8723-324CFEEFE7E3}"/>
              </a:ext>
            </a:extLst>
          </p:cNvPr>
          <p:cNvSpPr txBox="1">
            <a:spLocks noChangeArrowheads="1"/>
          </p:cNvSpPr>
          <p:nvPr/>
        </p:nvSpPr>
        <p:spPr>
          <a:xfrm>
            <a:off x="423863" y="4651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3600" dirty="0"/>
              <a:t>static</a:t>
            </a:r>
            <a:r>
              <a:rPr lang="en-US" sz="3600" dirty="0">
                <a:solidFill>
                  <a:srgbClr val="04617B"/>
                </a:solidFill>
              </a:rPr>
              <a:t>  </a:t>
            </a:r>
            <a:r>
              <a:rPr lang="en-US" sz="3600" dirty="0"/>
              <a:t>(Hiding </a:t>
            </a:r>
            <a:r>
              <a:rPr lang="en-US" sz="3600" u="sng" dirty="0"/>
              <a:t>global</a:t>
            </a:r>
            <a:r>
              <a:rPr lang="en-US" sz="3600" dirty="0"/>
              <a:t> variable)</a:t>
            </a:r>
            <a:endParaRPr lang="en-CA" sz="3600" dirty="0"/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3656C91F-BC99-45BD-A570-F2BDF67EE20A}"/>
              </a:ext>
            </a:extLst>
          </p:cNvPr>
          <p:cNvSpPr/>
          <p:nvPr/>
        </p:nvSpPr>
        <p:spPr>
          <a:xfrm>
            <a:off x="363557" y="727920"/>
            <a:ext cx="1327457" cy="61842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079218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199" y="794670"/>
            <a:ext cx="8449545" cy="6222809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void </a:t>
            </a:r>
            <a:r>
              <a:rPr lang="en-US" b="1" dirty="0" err="1">
                <a:latin typeface="Courier New" pitchFamily="49" charset="0"/>
              </a:rPr>
              <a:t>unique_int</a:t>
            </a:r>
            <a:r>
              <a:rPr lang="en-US" b="1" dirty="0">
                <a:latin typeface="Courier New" pitchFamily="49" charset="0"/>
              </a:rPr>
              <a:t>(void) {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static int counter = 0;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>
                <a:latin typeface="Courier New" pitchFamily="49" charset="0"/>
              </a:rPr>
              <a:t>("%d", counter); 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</a:rPr>
              <a:t>  counter++;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}</a:t>
            </a:r>
          </a:p>
          <a:p>
            <a:pPr marL="0" indent="0" eaLnBrk="1" hangingPunct="1">
              <a:buNone/>
            </a:pPr>
            <a:r>
              <a:rPr lang="en-US" b="1" dirty="0">
                <a:latin typeface="Courier New" pitchFamily="49" charset="0"/>
              </a:rPr>
              <a:t>main()</a:t>
            </a:r>
          </a:p>
          <a:p>
            <a:pPr marL="0" indent="0" eaLnBrk="1" hangingPunct="1">
              <a:buNone/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>
                <a:latin typeface="Courier New" pitchFamily="49" charset="0"/>
              </a:rPr>
              <a:t>unique_int</a:t>
            </a:r>
            <a:r>
              <a:rPr lang="en-US" b="1" dirty="0">
                <a:latin typeface="Courier New" pitchFamily="49" charset="0"/>
              </a:rPr>
              <a:t>(); 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// 0  </a:t>
            </a:r>
          </a:p>
          <a:p>
            <a:pPr marL="0" indent="0" eaLnBrk="1" hangingPunct="1">
              <a:buNone/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>
                <a:latin typeface="Courier New" pitchFamily="49" charset="0"/>
              </a:rPr>
              <a:t>unique_int</a:t>
            </a:r>
            <a:r>
              <a:rPr lang="en-US" b="1" dirty="0">
                <a:latin typeface="Courier New" pitchFamily="49" charset="0"/>
              </a:rPr>
              <a:t>(); 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// 1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>
                <a:latin typeface="Courier New" pitchFamily="49" charset="0"/>
              </a:rPr>
              <a:t>unique_int</a:t>
            </a:r>
            <a:r>
              <a:rPr lang="en-US" b="1" dirty="0">
                <a:latin typeface="Courier New" pitchFamily="49" charset="0"/>
              </a:rPr>
              <a:t>(); 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// 2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 </a:t>
            </a:r>
          </a:p>
          <a:p>
            <a:pPr eaLnBrk="1" hangingPunct="1"/>
            <a:r>
              <a:rPr lang="en-US" dirty="0"/>
              <a:t>The value of local variable </a:t>
            </a:r>
            <a:r>
              <a:rPr lang="en-US" b="1" dirty="0">
                <a:latin typeface="Courier New" pitchFamily="49" charset="0"/>
              </a:rPr>
              <a:t>counter</a:t>
            </a:r>
            <a:r>
              <a:rPr lang="en-US" dirty="0"/>
              <a:t> is preserved between calls to “</a:t>
            </a:r>
            <a:r>
              <a:rPr lang="en-US" b="1" dirty="0" err="1">
                <a:latin typeface="Courier New" pitchFamily="49" charset="0"/>
              </a:rPr>
              <a:t>unique_int</a:t>
            </a:r>
            <a:r>
              <a:rPr lang="en-US" b="1" dirty="0">
                <a:latin typeface="Courier New" pitchFamily="49" charset="0"/>
              </a:rPr>
              <a:t>()</a:t>
            </a:r>
            <a:r>
              <a:rPr lang="en-US" dirty="0"/>
              <a:t>”.     </a:t>
            </a:r>
            <a:r>
              <a:rPr lang="en-US" b="1" dirty="0">
                <a:latin typeface="Courier New" pitchFamily="49" charset="0"/>
              </a:rPr>
              <a:t>counter</a:t>
            </a:r>
            <a:r>
              <a:rPr lang="en-US" dirty="0"/>
              <a:t> is not dead!</a:t>
            </a:r>
          </a:p>
          <a:p>
            <a:pPr eaLnBrk="1" hangingPunct="1"/>
            <a:endParaRPr lang="en-US" dirty="0"/>
          </a:p>
          <a:p>
            <a:pPr>
              <a:buNone/>
            </a:pPr>
            <a:r>
              <a:rPr lang="en-US" b="1" dirty="0">
                <a:latin typeface="Courier New" pitchFamily="49" charset="0"/>
              </a:rPr>
              <a:t>void </a:t>
            </a:r>
            <a:r>
              <a:rPr lang="en-US" b="1" dirty="0" err="1">
                <a:latin typeface="Courier New" pitchFamily="49" charset="0"/>
              </a:rPr>
              <a:t>unique_int</a:t>
            </a:r>
            <a:r>
              <a:rPr lang="en-US" b="1" dirty="0">
                <a:latin typeface="Courier New" pitchFamily="49" charset="0"/>
              </a:rPr>
              <a:t>(void) 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static int counter;    </a:t>
            </a:r>
            <a:endParaRPr lang="en-US" b="1" dirty="0">
              <a:latin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>
                <a:latin typeface="Courier New" pitchFamily="49" charset="0"/>
              </a:rPr>
              <a:t>("%d", counter); 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</a:rPr>
              <a:t>  counter++;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</a:rPr>
              <a:t>}</a:t>
            </a:r>
          </a:p>
          <a:p>
            <a:pPr eaLnBrk="1" hangingPunct="1"/>
            <a:r>
              <a:rPr lang="en-US" dirty="0">
                <a:solidFill>
                  <a:srgbClr val="114FFB"/>
                </a:solidFill>
              </a:rPr>
              <a:t>Initial value of  </a:t>
            </a:r>
            <a:r>
              <a:rPr lang="en-US" b="1" dirty="0">
                <a:latin typeface="Courier New" pitchFamily="49" charset="0"/>
              </a:rPr>
              <a:t>counter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0F78833-95E3-4D96-A304-46FDF11B3768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F0AEA5-85BA-49AE-89F8-47611187C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113" y="149225"/>
            <a:ext cx="8229600" cy="514452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static (Persistent </a:t>
            </a:r>
            <a:r>
              <a:rPr lang="en-US" u="sng" dirty="0"/>
              <a:t>local</a:t>
            </a:r>
            <a:r>
              <a:rPr lang="en-US" dirty="0"/>
              <a:t> variables)</a:t>
            </a:r>
            <a:endParaRPr lang="en-CA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C4BFBE2-30EB-4ADA-AD6F-4FEC91A30216}"/>
              </a:ext>
            </a:extLst>
          </p:cNvPr>
          <p:cNvCxnSpPr/>
          <p:nvPr/>
        </p:nvCxnSpPr>
        <p:spPr>
          <a:xfrm>
            <a:off x="73742" y="4582915"/>
            <a:ext cx="8539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D7189FB-1F2F-480A-823C-41D4543FEE4B}"/>
              </a:ext>
            </a:extLst>
          </p:cNvPr>
          <p:cNvSpPr/>
          <p:nvPr/>
        </p:nvSpPr>
        <p:spPr>
          <a:xfrm>
            <a:off x="4343400" y="5707807"/>
            <a:ext cx="457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8800" b="1" i="0" u="none" strike="noStrike" kern="1200" cap="none" spc="0" normalizeH="0" baseline="0" noProof="0" dirty="0">
                <a:ln w="22225">
                  <a:solidFill>
                    <a:srgbClr val="BFBFBF"/>
                  </a:solidFill>
                  <a:prstDash val="solid"/>
                </a:ln>
                <a:solidFill>
                  <a:srgbClr val="E3183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?</a:t>
            </a:r>
            <a:endParaRPr kumimoji="0" lang="en-CA" sz="8800" b="1" i="0" u="none" strike="noStrike" kern="1200" cap="none" spc="0" normalizeH="0" baseline="0" noProof="0" dirty="0">
              <a:ln w="22225">
                <a:solidFill>
                  <a:srgbClr val="BFBFBF"/>
                </a:solidFill>
                <a:prstDash val="solid"/>
              </a:ln>
              <a:solidFill>
                <a:srgbClr val="E3183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61900F-FC54-45E8-B601-2B738FBC9810}"/>
              </a:ext>
            </a:extLst>
          </p:cNvPr>
          <p:cNvSpPr/>
          <p:nvPr/>
        </p:nvSpPr>
        <p:spPr>
          <a:xfrm>
            <a:off x="392113" y="780585"/>
            <a:ext cx="4257946" cy="28993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EB213-9DEE-48E0-93F4-A7C49CEAFB5D}"/>
              </a:ext>
            </a:extLst>
          </p:cNvPr>
          <p:cNvSpPr/>
          <p:nvPr/>
        </p:nvSpPr>
        <p:spPr>
          <a:xfrm>
            <a:off x="4870003" y="3102859"/>
            <a:ext cx="3416320" cy="376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printf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("%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d",counter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CA" sz="3200" dirty="0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78DD0444-03B5-44FC-B4D4-9147827DE86F}"/>
              </a:ext>
            </a:extLst>
          </p:cNvPr>
          <p:cNvSpPr/>
          <p:nvPr/>
        </p:nvSpPr>
        <p:spPr>
          <a:xfrm>
            <a:off x="8193919" y="2965981"/>
            <a:ext cx="492882" cy="632795"/>
          </a:xfrm>
          <a:prstGeom prst="mathMultiply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42F0A-8CF9-4180-91C0-6302D31D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E6B61-7FA9-4E71-BF69-4408622A2E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81A7B-85CD-4CCA-B43A-31FC1BA65B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8C6D81-2710-445F-B664-FBF5475C2AD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29303F-678F-40F9-8B99-0789B4986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304800"/>
            <a:ext cx="6184877" cy="2626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EDBB9D-33FD-4A4E-AE72-0E7AC1DA8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05" y="3083361"/>
            <a:ext cx="6298582" cy="1801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1D857B-534B-479B-AAD1-7CEDA2FE2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990" y="5036916"/>
            <a:ext cx="6498451" cy="21509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5FF149-26DC-4045-8B9F-799F18891E83}"/>
              </a:ext>
            </a:extLst>
          </p:cNvPr>
          <p:cNvSpPr txBox="1"/>
          <p:nvPr/>
        </p:nvSpPr>
        <p:spPr>
          <a:xfrm>
            <a:off x="1782385" y="5743064"/>
            <a:ext cx="457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/>
              <a:t>10110110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4DBC83-56D7-4A3F-8CF1-F7AD12D458EC}"/>
              </a:ext>
            </a:extLst>
          </p:cNvPr>
          <p:cNvSpPr txBox="1"/>
          <p:nvPr/>
        </p:nvSpPr>
        <p:spPr>
          <a:xfrm>
            <a:off x="1624730" y="4342210"/>
            <a:ext cx="461251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/>
              <a:t>00111110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B03F0E-B628-46F2-8F01-902B38E0DE83}"/>
              </a:ext>
            </a:extLst>
          </p:cNvPr>
          <p:cNvSpPr txBox="1"/>
          <p:nvPr/>
        </p:nvSpPr>
        <p:spPr>
          <a:xfrm>
            <a:off x="1782385" y="2437673"/>
            <a:ext cx="4572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/>
              <a:t>0X6B</a:t>
            </a:r>
          </a:p>
        </p:txBody>
      </p:sp>
    </p:spTree>
    <p:extLst>
      <p:ext uri="{BB962C8B-B14F-4D97-AF65-F5344CB8AC3E}">
        <p14:creationId xmlns:p14="http://schemas.microsoft.com/office/powerpoint/2010/main" val="125061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199" y="794670"/>
            <a:ext cx="8449545" cy="6222809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void </a:t>
            </a:r>
            <a:r>
              <a:rPr lang="en-US" b="1" dirty="0" err="1">
                <a:latin typeface="Courier New" pitchFamily="49" charset="0"/>
              </a:rPr>
              <a:t>unique_int</a:t>
            </a:r>
            <a:r>
              <a:rPr lang="en-US" b="1" dirty="0">
                <a:latin typeface="Courier New" pitchFamily="49" charset="0"/>
              </a:rPr>
              <a:t>(void) {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static int counter = 0;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>
                <a:latin typeface="Courier New" pitchFamily="49" charset="0"/>
              </a:rPr>
              <a:t>("%d", counter); 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</a:rPr>
              <a:t>  counter++;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}</a:t>
            </a:r>
          </a:p>
          <a:p>
            <a:pPr marL="0" indent="0" eaLnBrk="1" hangingPunct="1">
              <a:buNone/>
            </a:pPr>
            <a:r>
              <a:rPr lang="en-US" b="1" dirty="0">
                <a:latin typeface="Courier New" pitchFamily="49" charset="0"/>
              </a:rPr>
              <a:t>main()</a:t>
            </a:r>
          </a:p>
          <a:p>
            <a:pPr marL="0" indent="0" eaLnBrk="1" hangingPunct="1"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unique_int</a:t>
            </a:r>
            <a:r>
              <a:rPr lang="en-US" b="1" dirty="0">
                <a:latin typeface="Courier New" pitchFamily="49" charset="0"/>
              </a:rPr>
              <a:t>(); 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// 0  </a:t>
            </a:r>
          </a:p>
          <a:p>
            <a:pPr marL="0" indent="0" eaLnBrk="1" hangingPunct="1">
              <a:buNone/>
            </a:pPr>
            <a:r>
              <a:rPr lang="en-US" b="1" dirty="0">
                <a:latin typeface="Courier New" pitchFamily="49" charset="0"/>
              </a:rPr>
              <a:t> …</a:t>
            </a:r>
          </a:p>
          <a:p>
            <a:pPr marL="0" indent="0" eaLnBrk="1" hangingPunct="1"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unique_int</a:t>
            </a:r>
            <a:r>
              <a:rPr lang="en-US" b="1" dirty="0">
                <a:latin typeface="Courier New" pitchFamily="49" charset="0"/>
              </a:rPr>
              <a:t>(); 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// 1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unique_int</a:t>
            </a:r>
            <a:r>
              <a:rPr lang="en-US" b="1" dirty="0">
                <a:latin typeface="Courier New" pitchFamily="49" charset="0"/>
              </a:rPr>
              <a:t>(); 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// 2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 </a:t>
            </a:r>
          </a:p>
          <a:p>
            <a:pPr eaLnBrk="1" hangingPunct="1"/>
            <a:r>
              <a:rPr lang="en-US" dirty="0"/>
              <a:t>The value of local variable </a:t>
            </a:r>
            <a:r>
              <a:rPr lang="en-US" b="1" dirty="0">
                <a:latin typeface="Courier New" pitchFamily="49" charset="0"/>
              </a:rPr>
              <a:t>counter</a:t>
            </a:r>
            <a:r>
              <a:rPr lang="en-US" dirty="0"/>
              <a:t> is preserved between calls to “</a:t>
            </a:r>
            <a:r>
              <a:rPr lang="en-US" b="1" dirty="0" err="1">
                <a:latin typeface="Courier New" pitchFamily="49" charset="0"/>
              </a:rPr>
              <a:t>unique_int</a:t>
            </a:r>
            <a:r>
              <a:rPr lang="en-US" b="1" dirty="0">
                <a:latin typeface="Courier New" pitchFamily="49" charset="0"/>
              </a:rPr>
              <a:t>()</a:t>
            </a:r>
            <a:r>
              <a:rPr lang="en-US" dirty="0"/>
              <a:t>”.     </a:t>
            </a:r>
            <a:r>
              <a:rPr lang="en-US" b="1" dirty="0">
                <a:latin typeface="Courier New" pitchFamily="49" charset="0"/>
              </a:rPr>
              <a:t>counter</a:t>
            </a:r>
            <a:r>
              <a:rPr lang="en-US" dirty="0"/>
              <a:t> is not dead!</a:t>
            </a:r>
          </a:p>
          <a:p>
            <a:pPr eaLnBrk="1" hangingPunct="1"/>
            <a:endParaRPr lang="en-US" dirty="0"/>
          </a:p>
          <a:p>
            <a:pPr>
              <a:buNone/>
            </a:pPr>
            <a:r>
              <a:rPr lang="en-US" b="1" dirty="0">
                <a:latin typeface="Courier New" pitchFamily="49" charset="0"/>
              </a:rPr>
              <a:t>int </a:t>
            </a:r>
            <a:r>
              <a:rPr lang="en-US" b="1" dirty="0" err="1">
                <a:latin typeface="Courier New" pitchFamily="49" charset="0"/>
              </a:rPr>
              <a:t>unique_int</a:t>
            </a:r>
            <a:r>
              <a:rPr lang="en-US" b="1" dirty="0">
                <a:latin typeface="Courier New" pitchFamily="49" charset="0"/>
              </a:rPr>
              <a:t>(void) 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static int counter;    </a:t>
            </a:r>
            <a:endParaRPr lang="en-US" b="1" dirty="0">
              <a:latin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>
                <a:latin typeface="Courier New" pitchFamily="49" charset="0"/>
              </a:rPr>
              <a:t>("%d", counter); 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</a:rPr>
              <a:t>  counter++;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</a:rPr>
              <a:t>}</a:t>
            </a:r>
          </a:p>
          <a:p>
            <a:pPr eaLnBrk="1" hangingPunct="1"/>
            <a:r>
              <a:rPr lang="en-US" dirty="0">
                <a:solidFill>
                  <a:srgbClr val="114FFB"/>
                </a:solidFill>
              </a:rPr>
              <a:t>Initial value of  </a:t>
            </a:r>
            <a:r>
              <a:rPr lang="en-US" b="1" dirty="0">
                <a:latin typeface="Courier New" pitchFamily="49" charset="0"/>
              </a:rPr>
              <a:t>counter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F78833-95E3-4D96-A304-46FDF11B376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F0AEA5-85BA-49AE-89F8-47611187C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113" y="149225"/>
            <a:ext cx="8229600" cy="514452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static (Persistent </a:t>
            </a:r>
            <a:r>
              <a:rPr lang="en-US" u="sng" dirty="0"/>
              <a:t>local</a:t>
            </a:r>
            <a:r>
              <a:rPr lang="en-US" dirty="0"/>
              <a:t> variables)</a:t>
            </a:r>
            <a:endParaRPr lang="en-CA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C4BFBE2-30EB-4ADA-AD6F-4FEC91A30216}"/>
              </a:ext>
            </a:extLst>
          </p:cNvPr>
          <p:cNvCxnSpPr/>
          <p:nvPr/>
        </p:nvCxnSpPr>
        <p:spPr>
          <a:xfrm>
            <a:off x="82397" y="4922549"/>
            <a:ext cx="8539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D7189FB-1F2F-480A-823C-41D4543FEE4B}"/>
              </a:ext>
            </a:extLst>
          </p:cNvPr>
          <p:cNvSpPr/>
          <p:nvPr/>
        </p:nvSpPr>
        <p:spPr>
          <a:xfrm>
            <a:off x="4343400" y="5707807"/>
            <a:ext cx="457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8800" b="1" i="0" u="none" strike="noStrike" kern="1200" cap="none" spc="0" normalizeH="0" baseline="0" noProof="0" dirty="0">
                <a:ln w="22225">
                  <a:solidFill>
                    <a:srgbClr val="BFBFBF"/>
                  </a:solidFill>
                  <a:prstDash val="solid"/>
                </a:ln>
                <a:solidFill>
                  <a:srgbClr val="E3183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?</a:t>
            </a:r>
            <a:endParaRPr kumimoji="0" lang="en-CA" sz="8800" b="1" i="0" u="none" strike="noStrike" kern="1200" cap="none" spc="0" normalizeH="0" baseline="0" noProof="0" dirty="0">
              <a:ln w="22225">
                <a:solidFill>
                  <a:srgbClr val="BFBFBF"/>
                </a:solidFill>
                <a:prstDash val="solid"/>
              </a:ln>
              <a:solidFill>
                <a:srgbClr val="E3183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61900F-FC54-45E8-B601-2B738FBC9810}"/>
              </a:ext>
            </a:extLst>
          </p:cNvPr>
          <p:cNvSpPr/>
          <p:nvPr/>
        </p:nvSpPr>
        <p:spPr>
          <a:xfrm>
            <a:off x="392113" y="780585"/>
            <a:ext cx="4257946" cy="313826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EB213-9DEE-48E0-93F4-A7C49CEAFB5D}"/>
              </a:ext>
            </a:extLst>
          </p:cNvPr>
          <p:cNvSpPr/>
          <p:nvPr/>
        </p:nvSpPr>
        <p:spPr>
          <a:xfrm>
            <a:off x="4870003" y="3102859"/>
            <a:ext cx="3416320" cy="376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printf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("%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d",counter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);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FF422B-9960-47F2-9D15-EB85C4C5B6BA}"/>
              </a:ext>
            </a:extLst>
          </p:cNvPr>
          <p:cNvCxnSpPr/>
          <p:nvPr/>
        </p:nvCxnSpPr>
        <p:spPr>
          <a:xfrm flipH="1">
            <a:off x="4648798" y="2756263"/>
            <a:ext cx="889853" cy="457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DDFACB-2C19-45AE-9F90-AB54A546BE18}"/>
              </a:ext>
            </a:extLst>
          </p:cNvPr>
          <p:cNvCxnSpPr>
            <a:cxnSpLocks/>
          </p:cNvCxnSpPr>
          <p:nvPr/>
        </p:nvCxnSpPr>
        <p:spPr>
          <a:xfrm flipH="1" flipV="1">
            <a:off x="4681971" y="3429002"/>
            <a:ext cx="993615" cy="26956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7830AEC-7854-4760-9998-6E6622F7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52" y="2959698"/>
            <a:ext cx="673004" cy="7388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03557CC-D588-4D4D-85E1-5D3F9EE33960}"/>
              </a:ext>
            </a:extLst>
          </p:cNvPr>
          <p:cNvSpPr/>
          <p:nvPr/>
        </p:nvSpPr>
        <p:spPr>
          <a:xfrm>
            <a:off x="2965364" y="2579371"/>
            <a:ext cx="843148" cy="34219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A0367E-3654-4950-8584-8B08C6E27E52}"/>
              </a:ext>
            </a:extLst>
          </p:cNvPr>
          <p:cNvSpPr/>
          <p:nvPr/>
        </p:nvSpPr>
        <p:spPr>
          <a:xfrm>
            <a:off x="2965364" y="3134985"/>
            <a:ext cx="843148" cy="34219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E005EE-C89A-4964-98A0-7DB58E2496B1}"/>
              </a:ext>
            </a:extLst>
          </p:cNvPr>
          <p:cNvSpPr/>
          <p:nvPr/>
        </p:nvSpPr>
        <p:spPr>
          <a:xfrm>
            <a:off x="2965364" y="3496061"/>
            <a:ext cx="843148" cy="3272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23863" y="236538"/>
            <a:ext cx="8229600" cy="756081"/>
          </a:xfrm>
        </p:spPr>
        <p:txBody>
          <a:bodyPr/>
          <a:lstStyle/>
          <a:p>
            <a:pPr eaLnBrk="1" hangingPunct="1"/>
            <a:r>
              <a:rPr lang="en-CA" sz="4000" dirty="0"/>
              <a:t>Initialization of variables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66476" y="992619"/>
            <a:ext cx="8350203" cy="5692016"/>
          </a:xfrm>
        </p:spPr>
        <p:txBody>
          <a:bodyPr>
            <a:normAutofit/>
          </a:bodyPr>
          <a:lstStyle/>
          <a:p>
            <a:pPr eaLnBrk="1" hangingPunct="1"/>
            <a:r>
              <a:rPr lang="en-CA" dirty="0"/>
              <a:t>For </a:t>
            </a:r>
            <a:r>
              <a:rPr lang="en-CA" u="sng" dirty="0">
                <a:solidFill>
                  <a:srgbClr val="FF0000"/>
                </a:solidFill>
              </a:rPr>
              <a:t>global</a:t>
            </a:r>
            <a:r>
              <a:rPr lang="en-CA" u="sng" dirty="0"/>
              <a:t> (static or not) variable </a:t>
            </a:r>
            <a:r>
              <a:rPr lang="en-CA" dirty="0"/>
              <a:t>and </a:t>
            </a:r>
            <a:r>
              <a:rPr lang="en-CA" u="sng" dirty="0">
                <a:solidFill>
                  <a:srgbClr val="FF0000"/>
                </a:solidFill>
              </a:rPr>
              <a:t>static</a:t>
            </a:r>
            <a:r>
              <a:rPr lang="en-CA" u="sng" dirty="0"/>
              <a:t> </a:t>
            </a:r>
            <a:r>
              <a:rPr lang="en-CA" u="sng" dirty="0">
                <a:solidFill>
                  <a:srgbClr val="FF0000"/>
                </a:solidFill>
              </a:rPr>
              <a:t>local</a:t>
            </a:r>
            <a:r>
              <a:rPr lang="en-CA" u="sng" dirty="0"/>
              <a:t> variable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CA" dirty="0"/>
              <a:t>Initialization takes place at the compiling time before program is invoked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CA" dirty="0">
                <a:solidFill>
                  <a:srgbClr val="114FFB"/>
                </a:solidFill>
              </a:rPr>
              <a:t>Initialized to 0</a:t>
            </a:r>
            <a:r>
              <a:rPr lang="en-CA" dirty="0"/>
              <a:t> for int if no explicit initial value is given </a:t>
            </a: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en-US" dirty="0"/>
              <a:t>So first call to </a:t>
            </a:r>
            <a:r>
              <a:rPr lang="en-US" b="1" dirty="0" err="1">
                <a:latin typeface="Courier New" pitchFamily="49" charset="0"/>
              </a:rPr>
              <a:t>unique_int</a:t>
            </a:r>
            <a:r>
              <a:rPr lang="en-US" b="1" dirty="0">
                <a:latin typeface="Courier New" pitchFamily="49" charset="0"/>
              </a:rPr>
              <a:t>()</a:t>
            </a:r>
            <a:r>
              <a:rPr lang="en-US" dirty="0"/>
              <a:t>returns 0 even </a:t>
            </a:r>
            <a:r>
              <a:rPr lang="en-US" b="1" dirty="0">
                <a:latin typeface="Courier New" pitchFamily="49" charset="0"/>
              </a:rPr>
              <a:t>counter</a:t>
            </a:r>
            <a:r>
              <a:rPr lang="en-US" dirty="0"/>
              <a:t> not initialized</a:t>
            </a:r>
            <a:endParaRPr lang="en-CA" dirty="0"/>
          </a:p>
          <a:p>
            <a:pPr lvl="1" eaLnBrk="1" hangingPunct="1"/>
            <a:endParaRPr lang="en-CA" dirty="0"/>
          </a:p>
          <a:p>
            <a:pPr marL="0" indent="0" eaLnBrk="1" hangingPunct="1">
              <a:buNone/>
            </a:pPr>
            <a:r>
              <a:rPr lang="en-CA" sz="2000" b="1" dirty="0">
                <a:latin typeface="Courier New" pitchFamily="49" charset="0"/>
              </a:rPr>
              <a:t>             </a:t>
            </a:r>
            <a:endParaRPr lang="en-CA" sz="2000" b="1" dirty="0">
              <a:solidFill>
                <a:srgbClr val="00B050"/>
              </a:solidFill>
              <a:latin typeface="Courier New" pitchFamily="49" charset="0"/>
            </a:endParaRP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02656744-62C0-492F-A6CE-98A2A02BF772}"/>
              </a:ext>
            </a:extLst>
          </p:cNvPr>
          <p:cNvSpPr/>
          <p:nvPr/>
        </p:nvSpPr>
        <p:spPr>
          <a:xfrm>
            <a:off x="7155712" y="6071198"/>
            <a:ext cx="1821812" cy="613437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F85200-F65E-4701-8620-A469AA5EE8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D7DB35-BAE5-456C-B1AB-443FA683555B}"/>
              </a:ext>
            </a:extLst>
          </p:cNvPr>
          <p:cNvSpPr/>
          <p:nvPr/>
        </p:nvSpPr>
        <p:spPr>
          <a:xfrm>
            <a:off x="5021734" y="3618612"/>
            <a:ext cx="3955789" cy="28815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unique_int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(void) 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static int counter;   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printf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("%d", counter);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counter++;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unique_int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();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0 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unique_int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();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unique_int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();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8FCF6-3C42-4B27-A0CF-C9F294737F22}"/>
              </a:ext>
            </a:extLst>
          </p:cNvPr>
          <p:cNvSpPr/>
          <p:nvPr/>
        </p:nvSpPr>
        <p:spPr>
          <a:xfrm>
            <a:off x="685800" y="3599845"/>
            <a:ext cx="4023367" cy="29361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666666"/>
              </a:buClr>
              <a:buSzTx/>
              <a:buFont typeface="Wingdings 2"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int </a:t>
            </a:r>
            <a:r>
              <a:rPr kumimoji="0" lang="en-C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resu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;            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666666"/>
              </a:buClr>
              <a:buSzTx/>
              <a:buFont typeface="Wingdings 2"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void decrease(){</a:t>
            </a:r>
          </a:p>
          <a:p>
            <a:pPr marL="640080" marR="0" lvl="1" indent="-24688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</a:t>
            </a:r>
            <a:r>
              <a:rPr kumimoji="0" lang="en-C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resu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-= 30;   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666666"/>
              </a:buClr>
              <a:buSzTx/>
              <a:buFont typeface="Wingdings 2"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 main(){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666666"/>
              </a:buClr>
              <a:buSzTx/>
              <a:buFont typeface="Wingdings 2"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decrease();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666666"/>
              </a:buClr>
              <a:buSzTx/>
              <a:buFont typeface="Wingdings 2"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</a:t>
            </a:r>
            <a:r>
              <a:rPr kumimoji="0" lang="en-C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printf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("%d", </a:t>
            </a:r>
            <a:r>
              <a:rPr kumimoji="0" lang="en-C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resu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 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666666"/>
              </a:buClr>
              <a:buSzTx/>
              <a:buFont typeface="Wingdings 2"/>
              <a:buNone/>
              <a:tabLst/>
              <a:defRPr/>
            </a:pPr>
            <a:r>
              <a:rPr kumimoji="0" lang="en-CA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             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// -30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565A00-3D60-4D1E-AC78-1908A4CA35F0}"/>
              </a:ext>
            </a:extLst>
          </p:cNvPr>
          <p:cNvCxnSpPr/>
          <p:nvPr/>
        </p:nvCxnSpPr>
        <p:spPr>
          <a:xfrm>
            <a:off x="83237" y="3396727"/>
            <a:ext cx="85166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CD5C860-BF3A-4742-8055-126B0C6A20F7}"/>
              </a:ext>
            </a:extLst>
          </p:cNvPr>
          <p:cNvSpPr/>
          <p:nvPr/>
        </p:nvSpPr>
        <p:spPr>
          <a:xfrm>
            <a:off x="1993890" y="6518420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sng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global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114FFB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E3F33F-F5E8-4BF9-A24F-550F7C30B093}"/>
              </a:ext>
            </a:extLst>
          </p:cNvPr>
          <p:cNvSpPr/>
          <p:nvPr/>
        </p:nvSpPr>
        <p:spPr>
          <a:xfrm>
            <a:off x="6331446" y="6488668"/>
            <a:ext cx="128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sng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static local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114FFB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6F2745-E398-4DAA-9A40-0AC430C8B007}"/>
              </a:ext>
            </a:extLst>
          </p:cNvPr>
          <p:cNvSpPr/>
          <p:nvPr/>
        </p:nvSpPr>
        <p:spPr>
          <a:xfrm>
            <a:off x="3048378" y="6094561"/>
            <a:ext cx="1024858" cy="34219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8BB12B-3ADD-4223-8CE2-5A902EF0341C}"/>
              </a:ext>
            </a:extLst>
          </p:cNvPr>
          <p:cNvSpPr/>
          <p:nvPr/>
        </p:nvSpPr>
        <p:spPr>
          <a:xfrm>
            <a:off x="6973609" y="5510150"/>
            <a:ext cx="843148" cy="91814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0832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23863" y="236539"/>
            <a:ext cx="8229600" cy="3972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sz="4000" dirty="0"/>
              <a:t>Initialization of variables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66476" y="788876"/>
            <a:ext cx="8486987" cy="5692016"/>
          </a:xfrm>
        </p:spPr>
        <p:txBody>
          <a:bodyPr>
            <a:normAutofit/>
          </a:bodyPr>
          <a:lstStyle/>
          <a:p>
            <a:pPr eaLnBrk="1" hangingPunct="1"/>
            <a:r>
              <a:rPr lang="en-CA" dirty="0"/>
              <a:t>For regular (non-static) </a:t>
            </a:r>
            <a:r>
              <a:rPr lang="en-CA" dirty="0">
                <a:solidFill>
                  <a:srgbClr val="FF0000"/>
                </a:solidFill>
              </a:rPr>
              <a:t>local</a:t>
            </a:r>
            <a:r>
              <a:rPr lang="en-CA" dirty="0"/>
              <a:t> variables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/>
              <a:t>If no explicit initial value, initial values are </a:t>
            </a:r>
            <a:r>
              <a:rPr lang="en-CA" dirty="0">
                <a:solidFill>
                  <a:srgbClr val="FF0000"/>
                </a:solidFill>
              </a:rPr>
              <a:t>undefined (not initialized for you). </a:t>
            </a:r>
            <a:r>
              <a:rPr lang="en-CA" dirty="0"/>
              <a:t>May get garbage value.</a:t>
            </a:r>
          </a:p>
          <a:p>
            <a:pPr lvl="1">
              <a:buNone/>
            </a:pPr>
            <a:r>
              <a:rPr lang="en-CA" dirty="0">
                <a:solidFill>
                  <a:srgbClr val="FF0000"/>
                </a:solidFill>
              </a:rPr>
              <a:t>   </a:t>
            </a:r>
            <a:endParaRPr lang="en-CA" sz="2000" b="1" dirty="0">
              <a:latin typeface="Courier New" pitchFamily="49" charset="0"/>
            </a:endParaRPr>
          </a:p>
          <a:p>
            <a:pPr lvl="1">
              <a:buNone/>
            </a:pPr>
            <a:r>
              <a:rPr lang="en-CA" sz="2000" b="1" dirty="0">
                <a:latin typeface="Courier New" pitchFamily="49" charset="0"/>
              </a:rPr>
              <a:t>  int counter;</a:t>
            </a: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</a:rPr>
              <a:t>   /* counter could be 45873972 */ </a:t>
            </a:r>
            <a:endParaRPr lang="en-CA" sz="2000" b="1" dirty="0">
              <a:latin typeface="Courier New" pitchFamily="49" charset="0"/>
            </a:endParaRPr>
          </a:p>
          <a:p>
            <a:pPr lvl="1">
              <a:buNone/>
            </a:pPr>
            <a:r>
              <a:rPr lang="en-CA" sz="2000" b="1" dirty="0">
                <a:latin typeface="Courier New" pitchFamily="49" charset="0"/>
              </a:rPr>
              <a:t>  while ( (c = </a:t>
            </a:r>
            <a:r>
              <a:rPr lang="en-CA" sz="2000" b="1" dirty="0" err="1">
                <a:latin typeface="Courier New" pitchFamily="49" charset="0"/>
              </a:rPr>
              <a:t>getchar</a:t>
            </a:r>
            <a:r>
              <a:rPr lang="en-CA" sz="2000" b="1" dirty="0">
                <a:latin typeface="Courier New" pitchFamily="49" charset="0"/>
              </a:rPr>
              <a:t>()) != EOF){  </a:t>
            </a:r>
          </a:p>
          <a:p>
            <a:pPr lvl="1">
              <a:buNone/>
            </a:pPr>
            <a:r>
              <a:rPr lang="en-CA" sz="2000" b="1" dirty="0">
                <a:latin typeface="Courier New" pitchFamily="49" charset="0"/>
              </a:rPr>
              <a:t>    counter++;   </a:t>
            </a:r>
            <a:endParaRPr lang="en-CA" sz="2000" b="1" dirty="0">
              <a:solidFill>
                <a:srgbClr val="00B050"/>
              </a:solidFill>
              <a:latin typeface="Courier New" pitchFamily="49" charset="0"/>
            </a:endParaRPr>
          </a:p>
          <a:p>
            <a:pPr lvl="1" eaLnBrk="1" hangingPunct="1">
              <a:buNone/>
            </a:pP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</a:rPr>
              <a:t>  </a:t>
            </a:r>
            <a:r>
              <a:rPr lang="en-CA" sz="2000" b="1" dirty="0">
                <a:latin typeface="Courier New" pitchFamily="49" charset="0"/>
              </a:rPr>
              <a:t>}            </a:t>
            </a:r>
            <a:endParaRPr lang="en-CA" sz="2000" b="1" dirty="0">
              <a:solidFill>
                <a:srgbClr val="00B050"/>
              </a:solidFill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F85200-F65E-4701-8620-A469AA5EE8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ACCD9E-772B-4F90-93EB-9B98BB1C1D05}"/>
              </a:ext>
            </a:extLst>
          </p:cNvPr>
          <p:cNvSpPr/>
          <p:nvPr/>
        </p:nvSpPr>
        <p:spPr>
          <a:xfrm>
            <a:off x="7104795" y="5939313"/>
            <a:ext cx="1969172" cy="8060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783360-ACD7-49BA-96BB-811E903E2513}"/>
              </a:ext>
            </a:extLst>
          </p:cNvPr>
          <p:cNvSpPr txBox="1"/>
          <p:nvPr/>
        </p:nvSpPr>
        <p:spPr>
          <a:xfrm>
            <a:off x="994810" y="6181409"/>
            <a:ext cx="331098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93FB0F-D035-4C8E-B35D-8E6BF54A6CCD}"/>
              </a:ext>
            </a:extLst>
          </p:cNvPr>
          <p:cNvSpPr/>
          <p:nvPr/>
        </p:nvSpPr>
        <p:spPr>
          <a:xfrm>
            <a:off x="509372" y="4469077"/>
            <a:ext cx="7801194" cy="185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CA" sz="2000" b="1" dirty="0" err="1">
                <a:latin typeface="Courier New" pitchFamily="49" charset="0"/>
              </a:rPr>
              <a:t>arr</a:t>
            </a:r>
            <a:r>
              <a:rPr lang="en-CA" sz="2000" b="1" dirty="0">
                <a:latin typeface="Courier New" pitchFamily="49" charset="0"/>
              </a:rPr>
              <a:t>[20]; </a:t>
            </a:r>
          </a:p>
          <a:p>
            <a:pPr lvl="1">
              <a:buNone/>
            </a:pPr>
            <a:r>
              <a:rPr lang="en-CA" sz="2000" b="1" dirty="0">
                <a:latin typeface="Courier New" pitchFamily="49" charset="0"/>
              </a:rPr>
              <a:t>int index;</a:t>
            </a: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</a:rPr>
              <a:t>   /* index could be 873972 */ </a:t>
            </a:r>
            <a:endParaRPr lang="en-CA" sz="2000" b="1" dirty="0">
              <a:latin typeface="Courier New" pitchFamily="49" charset="0"/>
            </a:endParaRPr>
          </a:p>
          <a:p>
            <a:pPr lvl="1">
              <a:buNone/>
            </a:pPr>
            <a:r>
              <a:rPr lang="en-CA" sz="2000" b="1" dirty="0">
                <a:latin typeface="Courier New" pitchFamily="49" charset="0"/>
              </a:rPr>
              <a:t>while (index &lt; 20){  </a:t>
            </a:r>
          </a:p>
          <a:p>
            <a:pPr lvl="1">
              <a:buNone/>
            </a:pPr>
            <a:r>
              <a:rPr lang="en-CA" sz="2000" b="1" dirty="0">
                <a:latin typeface="Courier New" pitchFamily="49" charset="0"/>
              </a:rPr>
              <a:t>   </a:t>
            </a:r>
            <a:r>
              <a:rPr lang="en-CA" sz="2000" b="1" dirty="0" err="1">
                <a:latin typeface="Courier New" pitchFamily="49" charset="0"/>
              </a:rPr>
              <a:t>arr</a:t>
            </a:r>
            <a:r>
              <a:rPr lang="en-CA" sz="2000" b="1" dirty="0">
                <a:latin typeface="Courier New" pitchFamily="49" charset="0"/>
              </a:rPr>
              <a:t>[index]=0;   </a:t>
            </a:r>
            <a:endParaRPr lang="en-CA" sz="2000" b="1" dirty="0">
              <a:solidFill>
                <a:srgbClr val="00B050"/>
              </a:solidFill>
              <a:latin typeface="Courier New" pitchFamily="49" charset="0"/>
            </a:endParaRPr>
          </a:p>
          <a:p>
            <a:pPr lvl="1" eaLnBrk="1" hangingPunct="1">
              <a:buNone/>
            </a:pP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</a:rPr>
              <a:t>   </a:t>
            </a:r>
            <a:r>
              <a:rPr lang="en-CA" sz="2000" b="1" dirty="0">
                <a:latin typeface="Courier New" pitchFamily="49" charset="0"/>
              </a:rPr>
              <a:t>index++;              </a:t>
            </a:r>
            <a:endParaRPr lang="en-CA" sz="2000" b="1" dirty="0">
              <a:solidFill>
                <a:srgbClr val="00B050"/>
              </a:solidFill>
              <a:latin typeface="Courier New" pitchFamily="49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57B51F-8122-4D16-99A7-A2DA0E350A66}"/>
              </a:ext>
            </a:extLst>
          </p:cNvPr>
          <p:cNvCxnSpPr/>
          <p:nvPr/>
        </p:nvCxnSpPr>
        <p:spPr>
          <a:xfrm>
            <a:off x="0" y="2184616"/>
            <a:ext cx="85166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E7C41043-1468-4BE6-8E2E-2C4956349278}"/>
              </a:ext>
            </a:extLst>
          </p:cNvPr>
          <p:cNvSpPr/>
          <p:nvPr/>
        </p:nvSpPr>
        <p:spPr>
          <a:xfrm>
            <a:off x="833433" y="2358187"/>
            <a:ext cx="7215413" cy="1854351"/>
          </a:xfrm>
          <a:prstGeom prst="flowChartProcess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16D3C00B-C069-43C9-A111-4F0B42417EBA}"/>
              </a:ext>
            </a:extLst>
          </p:cNvPr>
          <p:cNvSpPr/>
          <p:nvPr/>
        </p:nvSpPr>
        <p:spPr>
          <a:xfrm>
            <a:off x="802262" y="4367623"/>
            <a:ext cx="7215413" cy="2113262"/>
          </a:xfrm>
          <a:prstGeom prst="flowChartProcess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BB8EE-E96E-4A85-B20F-34CAC2021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627" y="3920570"/>
            <a:ext cx="695325" cy="685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ADFC51-A36E-4660-8503-C130606DBC50}"/>
              </a:ext>
            </a:extLst>
          </p:cNvPr>
          <p:cNvSpPr txBox="1"/>
          <p:nvPr/>
        </p:nvSpPr>
        <p:spPr>
          <a:xfrm>
            <a:off x="6913483" y="4006451"/>
            <a:ext cx="2160484" cy="59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  <a:latin typeface="Courier New" pitchFamily="49" charset="0"/>
              </a:rPr>
              <a:t>Compiles, but weird results</a:t>
            </a:r>
            <a:endParaRPr lang="en-CA" sz="1800" b="1" dirty="0">
              <a:solidFill>
                <a:srgbClr val="00B050"/>
              </a:solidFill>
              <a:latin typeface="Courier New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14B153-F74D-4957-9F3B-001DA70240ED}"/>
              </a:ext>
            </a:extLst>
          </p:cNvPr>
          <p:cNvSpPr/>
          <p:nvPr/>
        </p:nvSpPr>
        <p:spPr>
          <a:xfrm>
            <a:off x="3275068" y="6194866"/>
            <a:ext cx="5798899" cy="5909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also doesn’t initialize local variables, but let you know.   ‘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variable index might not have been initialized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1324077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23863" y="236539"/>
            <a:ext cx="8229600" cy="3972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sz="4000" dirty="0"/>
              <a:t>Initialization of variables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66476" y="788876"/>
            <a:ext cx="8486987" cy="5692016"/>
          </a:xfrm>
        </p:spPr>
        <p:txBody>
          <a:bodyPr>
            <a:normAutofit/>
          </a:bodyPr>
          <a:lstStyle/>
          <a:p>
            <a:pPr eaLnBrk="1" hangingPunct="1"/>
            <a:r>
              <a:rPr lang="en-CA" dirty="0"/>
              <a:t>For regular (non-static) </a:t>
            </a:r>
            <a:r>
              <a:rPr lang="en-CA" dirty="0">
                <a:solidFill>
                  <a:srgbClr val="FF0000"/>
                </a:solidFill>
              </a:rPr>
              <a:t>local</a:t>
            </a:r>
            <a:r>
              <a:rPr lang="en-CA" dirty="0"/>
              <a:t> variables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/>
              <a:t>If no explicit initial value, initial values are </a:t>
            </a:r>
            <a:r>
              <a:rPr lang="en-CA" dirty="0">
                <a:solidFill>
                  <a:srgbClr val="FF0000"/>
                </a:solidFill>
              </a:rPr>
              <a:t>undefined (not initialized for you). </a:t>
            </a:r>
            <a:r>
              <a:rPr lang="en-CA" dirty="0"/>
              <a:t>May get garbage value.</a:t>
            </a:r>
          </a:p>
          <a:p>
            <a:pPr lvl="1">
              <a:buNone/>
            </a:pPr>
            <a:r>
              <a:rPr lang="en-CA" dirty="0">
                <a:solidFill>
                  <a:srgbClr val="FF0000"/>
                </a:solidFill>
              </a:rPr>
              <a:t>   </a:t>
            </a:r>
            <a:endParaRPr lang="en-CA" sz="2000" b="1" dirty="0">
              <a:latin typeface="Courier New" pitchFamily="49" charset="0"/>
            </a:endParaRPr>
          </a:p>
          <a:p>
            <a:pPr lvl="1">
              <a:buNone/>
            </a:pPr>
            <a:r>
              <a:rPr lang="en-CA" sz="2000" b="1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int occurrence(char </a:t>
            </a:r>
            <a:r>
              <a:rPr lang="en-US" sz="2000" b="1" dirty="0" err="1">
                <a:latin typeface="Courier New" pitchFamily="49" charset="0"/>
              </a:rPr>
              <a:t>arr</a:t>
            </a:r>
            <a:r>
              <a:rPr lang="en-US" sz="2000" b="1" dirty="0">
                <a:latin typeface="Courier New" pitchFamily="49" charset="0"/>
              </a:rPr>
              <a:t>[], char c){</a:t>
            </a:r>
          </a:p>
          <a:p>
            <a:pPr lvl="1">
              <a:buNone/>
            </a:pPr>
            <a:r>
              <a:rPr lang="en-US" sz="2000" b="1" dirty="0">
                <a:latin typeface="Courier New" pitchFamily="49" charset="0"/>
              </a:rPr>
              <a:t>   int count; int 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;</a:t>
            </a:r>
          </a:p>
          <a:p>
            <a:pPr lvl="1">
              <a:buNone/>
            </a:pPr>
            <a:r>
              <a:rPr lang="en-US" sz="2000" b="1" dirty="0">
                <a:latin typeface="Courier New" pitchFamily="49" charset="0"/>
              </a:rPr>
              <a:t>   for(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=0; </a:t>
            </a:r>
            <a:r>
              <a:rPr lang="en-US" sz="2000" b="1" dirty="0" err="1">
                <a:latin typeface="Courier New" pitchFamily="49" charset="0"/>
              </a:rPr>
              <a:t>arr</a:t>
            </a:r>
            <a:r>
              <a:rPr lang="en-US" sz="2000" b="1" dirty="0">
                <a:latin typeface="Courier New" pitchFamily="49" charset="0"/>
              </a:rPr>
              <a:t>[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]!= '\0'; 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++)</a:t>
            </a:r>
          </a:p>
          <a:p>
            <a:pPr lvl="1">
              <a:buNone/>
            </a:pPr>
            <a:r>
              <a:rPr lang="en-US" sz="2000" b="1" dirty="0">
                <a:latin typeface="Courier New" pitchFamily="49" charset="0"/>
              </a:rPr>
              <a:t>      if(</a:t>
            </a:r>
            <a:r>
              <a:rPr lang="en-US" sz="2000" b="1" dirty="0" err="1">
                <a:latin typeface="Courier New" pitchFamily="49" charset="0"/>
              </a:rPr>
              <a:t>arr</a:t>
            </a:r>
            <a:r>
              <a:rPr lang="en-US" sz="2000" b="1" dirty="0">
                <a:latin typeface="Courier New" pitchFamily="49" charset="0"/>
              </a:rPr>
              <a:t>[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] == c)</a:t>
            </a:r>
          </a:p>
          <a:p>
            <a:pPr lvl="1">
              <a:buNone/>
            </a:pPr>
            <a:r>
              <a:rPr lang="en-US" sz="2000" b="1" dirty="0">
                <a:latin typeface="Courier New" pitchFamily="49" charset="0"/>
              </a:rPr>
              <a:t>        count++;  </a:t>
            </a:r>
          </a:p>
          <a:p>
            <a:pPr lvl="1">
              <a:buNone/>
            </a:pPr>
            <a:r>
              <a:rPr lang="en-US" sz="2000" b="1" dirty="0">
                <a:latin typeface="Courier New" pitchFamily="49" charset="0"/>
              </a:rPr>
              <a:t>   return count;</a:t>
            </a:r>
          </a:p>
          <a:p>
            <a:pPr lvl="1">
              <a:buNone/>
            </a:pPr>
            <a:endParaRPr lang="en-US" sz="2000" b="1" dirty="0">
              <a:latin typeface="Courier New" pitchFamily="49" charset="0"/>
            </a:endParaRPr>
          </a:p>
          <a:p>
            <a:pPr lvl="1">
              <a:buNone/>
            </a:pP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</a:rPr>
              <a:t>  </a:t>
            </a:r>
            <a:r>
              <a:rPr lang="en-CA" sz="2000" b="1" dirty="0">
                <a:latin typeface="Courier New" pitchFamily="49" charset="0"/>
              </a:rPr>
              <a:t>            </a:t>
            </a:r>
            <a:endParaRPr lang="en-CA" sz="2000" b="1" dirty="0">
              <a:solidFill>
                <a:srgbClr val="00B050"/>
              </a:solidFill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F85200-F65E-4701-8620-A469AA5EE8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ACCD9E-772B-4F90-93EB-9B98BB1C1D05}"/>
              </a:ext>
            </a:extLst>
          </p:cNvPr>
          <p:cNvSpPr/>
          <p:nvPr/>
        </p:nvSpPr>
        <p:spPr>
          <a:xfrm>
            <a:off x="7104795" y="5939313"/>
            <a:ext cx="1969172" cy="8060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14B153-F74D-4957-9F3B-001DA70240ED}"/>
              </a:ext>
            </a:extLst>
          </p:cNvPr>
          <p:cNvSpPr/>
          <p:nvPr/>
        </p:nvSpPr>
        <p:spPr>
          <a:xfrm>
            <a:off x="3275068" y="6240567"/>
            <a:ext cx="5798899" cy="590931"/>
          </a:xfrm>
          <a:prstGeom prst="rect">
            <a:avLst/>
          </a:prstGeom>
          <a:ln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also doesn’t initialize local variables, but let you know.   ‘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variable index might not have been initialized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’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93FB0F-D035-4C8E-B35D-8E6BF54A6CCD}"/>
              </a:ext>
            </a:extLst>
          </p:cNvPr>
          <p:cNvSpPr/>
          <p:nvPr/>
        </p:nvSpPr>
        <p:spPr>
          <a:xfrm>
            <a:off x="738515" y="4846302"/>
            <a:ext cx="7801194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 length(char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arr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[]){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int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;          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/*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could be 1873972 */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while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arr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[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] != '\0')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++;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return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57B51F-8122-4D16-99A7-A2DA0E350A66}"/>
              </a:ext>
            </a:extLst>
          </p:cNvPr>
          <p:cNvCxnSpPr/>
          <p:nvPr/>
        </p:nvCxnSpPr>
        <p:spPr>
          <a:xfrm>
            <a:off x="0" y="2184616"/>
            <a:ext cx="85166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E7C41043-1468-4BE6-8E2E-2C4956349278}"/>
              </a:ext>
            </a:extLst>
          </p:cNvPr>
          <p:cNvSpPr/>
          <p:nvPr/>
        </p:nvSpPr>
        <p:spPr>
          <a:xfrm>
            <a:off x="814597" y="2384129"/>
            <a:ext cx="7215413" cy="2166934"/>
          </a:xfrm>
          <a:prstGeom prst="flowChartProcess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BB8EE-E96E-4A85-B20F-34CAC2021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627" y="3920570"/>
            <a:ext cx="695325" cy="685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ADFC51-A36E-4660-8503-C130606DBC50}"/>
              </a:ext>
            </a:extLst>
          </p:cNvPr>
          <p:cNvSpPr txBox="1"/>
          <p:nvPr/>
        </p:nvSpPr>
        <p:spPr>
          <a:xfrm>
            <a:off x="6913483" y="4006451"/>
            <a:ext cx="2160484" cy="59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Compiles, but weird results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87D6AEAE-0FBB-40F9-9C95-9CF418026FEA}"/>
              </a:ext>
            </a:extLst>
          </p:cNvPr>
          <p:cNvSpPr/>
          <p:nvPr/>
        </p:nvSpPr>
        <p:spPr>
          <a:xfrm>
            <a:off x="738515" y="4750575"/>
            <a:ext cx="7215413" cy="2070461"/>
          </a:xfrm>
          <a:prstGeom prst="flowChartProcess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877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2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dirty="0"/>
              <a:t>Summary of </a:t>
            </a:r>
            <a:r>
              <a:rPr lang="en-US" dirty="0">
                <a:solidFill>
                  <a:srgbClr val="000000"/>
                </a:solidFill>
              </a:rPr>
              <a:t>Categories, scope, life time and </a:t>
            </a:r>
            <a:r>
              <a:rPr lang="en-US" dirty="0"/>
              <a:t>initialization</a:t>
            </a:r>
            <a:r>
              <a:rPr lang="en-US" dirty="0">
                <a:solidFill>
                  <a:srgbClr val="000000"/>
                </a:solidFill>
              </a:rPr>
              <a:t> of variables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280856"/>
            <a:ext cx="8229600" cy="473110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/>
              <a:t>Four different categories</a:t>
            </a:r>
          </a:p>
          <a:p>
            <a:pPr marL="736092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CA" dirty="0"/>
              <a:t>External (global) variable</a:t>
            </a:r>
          </a:p>
          <a:p>
            <a:pPr marL="736092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CA" dirty="0">
                <a:solidFill>
                  <a:srgbClr val="FF0000"/>
                </a:solidFill>
              </a:rPr>
              <a:t>static</a:t>
            </a:r>
            <a:r>
              <a:rPr lang="en-CA" dirty="0"/>
              <a:t>  global variable</a:t>
            </a:r>
          </a:p>
          <a:p>
            <a:pPr marL="736092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CA" dirty="0"/>
          </a:p>
          <a:p>
            <a:pPr marL="736092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CA" dirty="0"/>
              <a:t>Local (automatic, internal) variable</a:t>
            </a:r>
          </a:p>
          <a:p>
            <a:pPr marL="736092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CA" dirty="0">
                <a:solidFill>
                  <a:srgbClr val="FF0000"/>
                </a:solidFill>
              </a:rPr>
              <a:t>static</a:t>
            </a:r>
            <a:r>
              <a:rPr lang="en-CA" dirty="0"/>
              <a:t>  local variable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CA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/>
              <a:t>What are the difference between them, in terms of </a:t>
            </a:r>
          </a:p>
          <a:p>
            <a:pPr marL="736092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CA" dirty="0"/>
              <a:t>scope</a:t>
            </a:r>
          </a:p>
          <a:p>
            <a:pPr marL="736092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CA" dirty="0"/>
              <a:t>lifetime</a:t>
            </a:r>
          </a:p>
          <a:p>
            <a:pPr marL="736092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CA" dirty="0"/>
              <a:t>initialization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79CBB2E-4305-4D9C-8396-2DBDDA5C91CE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80380A1-6FCE-45C3-A862-EE9C9F99255E}"/>
              </a:ext>
            </a:extLst>
          </p:cNvPr>
          <p:cNvSpPr/>
          <p:nvPr/>
        </p:nvSpPr>
        <p:spPr>
          <a:xfrm>
            <a:off x="1238029" y="2176024"/>
            <a:ext cx="765315" cy="30480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387104F6-BA0A-4A97-80F2-28C407802A86}"/>
              </a:ext>
            </a:extLst>
          </p:cNvPr>
          <p:cNvSpPr/>
          <p:nvPr/>
        </p:nvSpPr>
        <p:spPr>
          <a:xfrm>
            <a:off x="1208212" y="3376949"/>
            <a:ext cx="795132" cy="30480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C26586-DAD6-4387-8D63-E954EA804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726" y="4572137"/>
            <a:ext cx="5819274" cy="222587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896E21-88D9-47AB-A7B2-6944C6674FF3}"/>
              </a:ext>
            </a:extLst>
          </p:cNvPr>
          <p:cNvCxnSpPr/>
          <p:nvPr/>
        </p:nvCxnSpPr>
        <p:spPr>
          <a:xfrm flipV="1">
            <a:off x="3609474" y="5594684"/>
            <a:ext cx="5438273" cy="41727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7798D6-EBDC-485B-AD45-6C39ED72AA67}"/>
              </a:ext>
            </a:extLst>
          </p:cNvPr>
          <p:cNvCxnSpPr/>
          <p:nvPr/>
        </p:nvCxnSpPr>
        <p:spPr>
          <a:xfrm>
            <a:off x="5029200" y="4848726"/>
            <a:ext cx="108284" cy="174457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F8B0EB-157E-49A2-8E66-A7C61C805E4F}"/>
              </a:ext>
            </a:extLst>
          </p:cNvPr>
          <p:cNvCxnSpPr/>
          <p:nvPr/>
        </p:nvCxnSpPr>
        <p:spPr>
          <a:xfrm>
            <a:off x="6557210" y="4848726"/>
            <a:ext cx="108284" cy="174457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5FC6A1-8788-4043-93B1-203B77A3646B}"/>
              </a:ext>
            </a:extLst>
          </p:cNvPr>
          <p:cNvCxnSpPr/>
          <p:nvPr/>
        </p:nvCxnSpPr>
        <p:spPr>
          <a:xfrm>
            <a:off x="7896726" y="4812783"/>
            <a:ext cx="108284" cy="174457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045950-C088-471A-A595-90717E815137}"/>
              </a:ext>
            </a:extLst>
          </p:cNvPr>
          <p:cNvCxnSpPr>
            <a:cxnSpLocks/>
          </p:cNvCxnSpPr>
          <p:nvPr/>
        </p:nvCxnSpPr>
        <p:spPr>
          <a:xfrm flipV="1">
            <a:off x="3826042" y="5120510"/>
            <a:ext cx="5221705" cy="139272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9000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2" name="Rectangle 3076"/>
          <p:cNvSpPr>
            <a:spLocks noGrp="1" noChangeArrowheads="1"/>
          </p:cNvSpPr>
          <p:nvPr>
            <p:ph type="title"/>
          </p:nvPr>
        </p:nvSpPr>
        <p:spPr>
          <a:xfrm>
            <a:off x="6350" y="41275"/>
            <a:ext cx="9055100" cy="7683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</a:t>
            </a:r>
            <a:endParaRPr lang="en-CA" dirty="0"/>
          </a:p>
        </p:txBody>
      </p:sp>
      <p:sp>
        <p:nvSpPr>
          <p:cNvPr id="616453" name="Rectangle 3077"/>
          <p:cNvSpPr>
            <a:spLocks noGrp="1" noChangeArrowheads="1"/>
          </p:cNvSpPr>
          <p:nvPr>
            <p:ph type="body" sz="quarter" idx="13"/>
          </p:nvPr>
        </p:nvSpPr>
        <p:spPr>
          <a:xfrm>
            <a:off x="419100" y="1044015"/>
            <a:ext cx="7427728" cy="5472899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C program structure – </a:t>
            </a:r>
            <a:r>
              <a:rPr lang="en-US" sz="2000" dirty="0"/>
              <a:t>Functions (ch4)</a:t>
            </a:r>
          </a:p>
          <a:p>
            <a:pPr marL="857250" lvl="1" indent="-457200">
              <a:buClr>
                <a:schemeClr val="accent3"/>
              </a:buClr>
              <a:defRPr/>
            </a:pPr>
            <a:r>
              <a:rPr lang="en-US" sz="2000" dirty="0"/>
              <a:t>Communication</a:t>
            </a:r>
          </a:p>
          <a:p>
            <a:pPr marL="857250" lvl="1" indent="-457200">
              <a:buClr>
                <a:schemeClr val="accent3"/>
              </a:buClr>
              <a:defRPr/>
            </a:pPr>
            <a:r>
              <a:rPr lang="en-US" sz="2000" dirty="0"/>
              <a:t>“Pass-by-value”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Categories, scope and lifetime of variables (ch4)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C Preprocessing (ch4)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Recursions  (ch4)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Other C material before pointer</a:t>
            </a:r>
          </a:p>
          <a:p>
            <a:pPr lvl="1" indent="-342900">
              <a:buClr>
                <a:schemeClr val="accent3"/>
              </a:buClr>
              <a:defRPr/>
            </a:pPr>
            <a:r>
              <a:rPr lang="en-US" dirty="0"/>
              <a:t>C library functions</a:t>
            </a:r>
          </a:p>
          <a:p>
            <a:pPr lvl="1" indent="-342900">
              <a:buClr>
                <a:schemeClr val="accent3"/>
              </a:buClr>
              <a:defRPr/>
            </a:pPr>
            <a:r>
              <a:rPr lang="en-US" dirty="0"/>
              <a:t>2D array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4D7EF6-6338-4379-B446-960A6111AB5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B76AAE29-964F-44E1-ADA6-BDD0B63D6690}"/>
              </a:ext>
            </a:extLst>
          </p:cNvPr>
          <p:cNvSpPr/>
          <p:nvPr/>
        </p:nvSpPr>
        <p:spPr>
          <a:xfrm>
            <a:off x="7357731" y="1161142"/>
            <a:ext cx="397308" cy="24617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A436AA-C601-43B0-B5D4-64ED3EC5667C}"/>
              </a:ext>
            </a:extLst>
          </p:cNvPr>
          <p:cNvSpPr txBox="1"/>
          <p:nvPr/>
        </p:nvSpPr>
        <p:spPr>
          <a:xfrm>
            <a:off x="7945704" y="2096542"/>
            <a:ext cx="108452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Last lecture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144092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A3C30-2FC0-4BE0-B953-8D0C6E3A5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DE1FC-B198-45EB-8077-16A40B17F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Below pre-processing from LMY 19SU </a:t>
            </a:r>
          </a:p>
          <a:p>
            <a:pPr lvl="1"/>
            <a:r>
              <a:rPr lang="en-US" dirty="0"/>
              <a:t>last time cover this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B327-B8E1-4E13-A04A-398F3AA091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8C6D81-2710-445F-B664-FBF5475C2AD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774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46088" y="45402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/>
              <a:t>How C Programs are Compiled</a:t>
            </a:r>
            <a:endParaRPr lang="en-CA" sz="4000"/>
          </a:p>
        </p:txBody>
      </p:sp>
      <p:sp>
        <p:nvSpPr>
          <p:cNvPr id="53251" name="Rectangle 1029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dirty="0"/>
              <a:t>C programs go through three stages to be compiled: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Preprocessor</a:t>
            </a:r>
            <a:r>
              <a:rPr lang="en-US" dirty="0"/>
              <a:t> - handles </a:t>
            </a:r>
            <a:r>
              <a:rPr lang="en-US" dirty="0">
                <a:solidFill>
                  <a:srgbClr val="114FFB"/>
                </a:solidFill>
              </a:rPr>
              <a:t>#include </a:t>
            </a:r>
            <a:r>
              <a:rPr lang="en-US" dirty="0"/>
              <a:t>and </a:t>
            </a:r>
            <a:r>
              <a:rPr lang="en-US" dirty="0">
                <a:solidFill>
                  <a:srgbClr val="114FFB"/>
                </a:solidFill>
              </a:rPr>
              <a:t>#define</a:t>
            </a:r>
            <a:r>
              <a:rPr lang="en-US" dirty="0">
                <a:solidFill>
                  <a:srgbClr val="00B050"/>
                </a:solidFill>
              </a:rPr>
              <a:t>  </a:t>
            </a:r>
            <a:r>
              <a:rPr lang="en-US" dirty="0"/>
              <a:t>etc</a:t>
            </a:r>
          </a:p>
          <a:p>
            <a:pPr lvl="1" eaLnBrk="1" hangingPunct="1"/>
            <a:endParaRPr lang="en-US" dirty="0">
              <a:solidFill>
                <a:srgbClr val="114FFB"/>
              </a:solidFill>
            </a:endParaRP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Compiler</a:t>
            </a:r>
            <a:r>
              <a:rPr lang="en-US" dirty="0"/>
              <a:t> - converts C code into binary processor instructions (“object code”)</a:t>
            </a:r>
          </a:p>
          <a:p>
            <a:pPr lvl="1" eaLnBrk="1" hangingPunct="1"/>
            <a:endParaRPr lang="en-US" dirty="0">
              <a:solidFill>
                <a:srgbClr val="114FFB"/>
              </a:solidFill>
            </a:endParaRP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Linker</a:t>
            </a:r>
            <a:r>
              <a:rPr lang="en-US" dirty="0"/>
              <a:t> - puts multiple files together, load necessary library functions (e.g., </a:t>
            </a:r>
            <a:r>
              <a:rPr lang="en-US" dirty="0" err="1"/>
              <a:t>printf</a:t>
            </a:r>
            <a:r>
              <a:rPr lang="en-US" dirty="0"/>
              <a:t>), and creates an executable program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5532F-FA0B-4421-A6B5-BFEB903230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9943" y="5061786"/>
            <a:ext cx="1947863" cy="15001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preprocessor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1693" y="5061786"/>
            <a:ext cx="1785938" cy="15001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compiler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642295" y="5075853"/>
            <a:ext cx="1910862" cy="15001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linker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00193" y="5776161"/>
            <a:ext cx="5000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1256" y="5204661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hello.c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1256" y="5847599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866228" y="5849186"/>
            <a:ext cx="648653" cy="29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5557350" y="5263130"/>
            <a:ext cx="15017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hello.o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515131" y="5776161"/>
            <a:ext cx="5000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8499965" y="5276045"/>
            <a:ext cx="1071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a.out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1689674" y="6124244"/>
            <a:ext cx="1860550" cy="113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4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Handles</a:t>
            </a:r>
          </a:p>
          <a:p>
            <a:pPr marL="0" marR="0" lvl="0" indent="0" algn="l" defTabSz="914400" rtl="0" eaLnBrk="0" fontAlgn="base" latinLnBrk="0" hangingPunct="0">
              <a:lnSpc>
                <a:spcPts val="14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#include</a:t>
            </a:r>
          </a:p>
          <a:p>
            <a:pPr marL="0" marR="0" lvl="0" indent="0" algn="l" defTabSz="914400" rtl="0" eaLnBrk="0" fontAlgn="base" latinLnBrk="0" hangingPunct="0">
              <a:lnSpc>
                <a:spcPts val="1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#define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4CBCE9-5C51-4E28-9C6B-EE169733D77F}"/>
              </a:ext>
            </a:extLst>
          </p:cNvPr>
          <p:cNvSpPr/>
          <p:nvPr/>
        </p:nvSpPr>
        <p:spPr>
          <a:xfrm>
            <a:off x="8582653" y="6074384"/>
            <a:ext cx="462036" cy="655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46088" y="45402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/>
              <a:t>How C Programs are Compiled</a:t>
            </a:r>
            <a:endParaRPr lang="en-CA" sz="4000"/>
          </a:p>
        </p:txBody>
      </p:sp>
      <p:sp>
        <p:nvSpPr>
          <p:cNvPr id="53251" name="Rectangle 1029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dirty="0"/>
              <a:t>C programs go through three stages to be compiled: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Preprocessor</a:t>
            </a:r>
            <a:r>
              <a:rPr lang="en-US" dirty="0"/>
              <a:t> - handles </a:t>
            </a:r>
            <a:r>
              <a:rPr lang="en-US" dirty="0">
                <a:solidFill>
                  <a:srgbClr val="114FFB"/>
                </a:solidFill>
              </a:rPr>
              <a:t>#include </a:t>
            </a:r>
            <a:r>
              <a:rPr lang="en-US" dirty="0"/>
              <a:t>and </a:t>
            </a:r>
            <a:r>
              <a:rPr lang="en-US" dirty="0">
                <a:solidFill>
                  <a:srgbClr val="114FFB"/>
                </a:solidFill>
              </a:rPr>
              <a:t>#define  </a:t>
            </a:r>
            <a:r>
              <a:rPr lang="en-US" dirty="0"/>
              <a:t>etc</a:t>
            </a:r>
          </a:p>
          <a:p>
            <a:pPr lvl="1" eaLnBrk="1" hangingPunct="1"/>
            <a:endParaRPr lang="en-US" dirty="0">
              <a:solidFill>
                <a:srgbClr val="114FFB"/>
              </a:solidFill>
            </a:endParaRP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Compiler</a:t>
            </a:r>
            <a:r>
              <a:rPr lang="en-US" dirty="0"/>
              <a:t> - converts C code into binary processor instructions (“object code”)</a:t>
            </a:r>
          </a:p>
          <a:p>
            <a:pPr lvl="1" eaLnBrk="1" hangingPunct="1"/>
            <a:endParaRPr lang="en-US" dirty="0">
              <a:solidFill>
                <a:srgbClr val="114FFB"/>
              </a:solidFill>
            </a:endParaRP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Linker</a:t>
            </a:r>
            <a:r>
              <a:rPr lang="en-US" dirty="0"/>
              <a:t> - puts multiple files together, </a:t>
            </a:r>
            <a:r>
              <a:rPr lang="en-US" u="sng" dirty="0"/>
              <a:t>load library function </a:t>
            </a:r>
            <a:r>
              <a:rPr lang="en-US" dirty="0"/>
              <a:t>(e.g. </a:t>
            </a:r>
            <a:r>
              <a:rPr lang="en-US" dirty="0" err="1"/>
              <a:t>printf</a:t>
            </a:r>
            <a:r>
              <a:rPr lang="en-US" dirty="0"/>
              <a:t>, </a:t>
            </a:r>
            <a:r>
              <a:rPr lang="en-US" dirty="0" err="1"/>
              <a:t>strlen</a:t>
            </a:r>
            <a:r>
              <a:rPr lang="en-US" dirty="0"/>
              <a:t>) and creates an executable program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5532F-FA0B-4421-A6B5-BFEB903230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2818" y="5061786"/>
            <a:ext cx="1804988" cy="15001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preprocessor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1693" y="5061786"/>
            <a:ext cx="1708492" cy="15001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compiler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642295" y="5075853"/>
            <a:ext cx="1910862" cy="15001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linker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00193" y="5776161"/>
            <a:ext cx="5000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1256" y="5204661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hello.c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1256" y="5847599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866228" y="5849186"/>
            <a:ext cx="648653" cy="29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5557350" y="5263130"/>
            <a:ext cx="15017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hello.o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515131" y="5776161"/>
            <a:ext cx="5000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8499965" y="5276045"/>
            <a:ext cx="1071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a.out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69234" y="5969726"/>
            <a:ext cx="313509" cy="65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E1C984-719B-466C-B798-65780CD47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204" y="5075853"/>
            <a:ext cx="1752601" cy="1449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602997-E3D2-4513-89AF-212084CAB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287" y="5085124"/>
            <a:ext cx="1688898" cy="14371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7E71AA-CAEF-4695-93C4-E782F57CA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292" y="5100532"/>
            <a:ext cx="1811260" cy="144431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7AE469-77D9-461B-9546-04C2F03FAF0E}"/>
              </a:ext>
            </a:extLst>
          </p:cNvPr>
          <p:cNvCxnSpPr>
            <a:cxnSpLocks/>
          </p:cNvCxnSpPr>
          <p:nvPr/>
        </p:nvCxnSpPr>
        <p:spPr>
          <a:xfrm>
            <a:off x="1572236" y="5943600"/>
            <a:ext cx="15461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9431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994" y="1643063"/>
            <a:ext cx="81153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994" y="1000125"/>
            <a:ext cx="30892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5214938" y="5929313"/>
            <a:ext cx="142875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0" y="5929313"/>
            <a:ext cx="142875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71563" y="6143625"/>
            <a:ext cx="21431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259182" y="5500688"/>
            <a:ext cx="1500187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777731" y="231918"/>
            <a:ext cx="5493224" cy="477259"/>
          </a:xfrm>
          <a:prstGeom prst="wedgeRoundRectCallout">
            <a:avLst>
              <a:gd name="adj1" fmla="val -35462"/>
              <a:gd name="adj2" fmla="val 101367"/>
              <a:gd name="adj3" fmla="val 16667"/>
            </a:avLst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“manual”. Get used to it for help!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DD22A9-7D11-4C3A-A819-1B7BDF593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7A02224-3855-4077-BD37-1019B87D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17FAD4F-B5D1-4F9D-B572-E229733670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279"/>
          <a:stretch/>
        </p:blipFill>
        <p:spPr>
          <a:xfrm>
            <a:off x="457200" y="1600201"/>
            <a:ext cx="4114800" cy="434340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5FFD87-49A7-4228-8A99-A330C4517F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744"/>
          <a:stretch/>
        </p:blipFill>
        <p:spPr>
          <a:xfrm>
            <a:off x="4724400" y="1600200"/>
            <a:ext cx="4114800" cy="43434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3EA33-21C9-4E18-B6D6-1EBAF8ABC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 anchor="ctr">
            <a:normAutofit/>
          </a:bodyPr>
          <a:lstStyle/>
          <a:p>
            <a:fld id="{E18C6D81-2710-445F-B664-FBF5475C2AD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3D0765-F14F-48A0-A552-6213749C43D2}"/>
              </a:ext>
            </a:extLst>
          </p:cNvPr>
          <p:cNvSpPr/>
          <p:nvPr/>
        </p:nvSpPr>
        <p:spPr>
          <a:xfrm>
            <a:off x="830420" y="5504525"/>
            <a:ext cx="167960" cy="157721"/>
          </a:xfrm>
          <a:prstGeom prst="ellipse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2004F4-A9B0-441B-8FC4-62DEF330A346}"/>
              </a:ext>
            </a:extLst>
          </p:cNvPr>
          <p:cNvSpPr/>
          <p:nvPr/>
        </p:nvSpPr>
        <p:spPr>
          <a:xfrm>
            <a:off x="5018832" y="4886329"/>
            <a:ext cx="166117" cy="157943"/>
          </a:xfrm>
          <a:prstGeom prst="ellipse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2527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/>
              <a:t>The c preprocessor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CA" dirty="0"/>
              <a:t>Pre-process c files before compiling it</a:t>
            </a:r>
          </a:p>
          <a:p>
            <a:pPr eaLnBrk="1" hangingPunct="1"/>
            <a:endParaRPr lang="en-CA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/>
              <a:t>Handles </a:t>
            </a:r>
            <a:r>
              <a:rPr lang="en-CA" dirty="0">
                <a:solidFill>
                  <a:srgbClr val="114FFB"/>
                </a:solidFill>
              </a:rPr>
              <a:t>#define</a:t>
            </a:r>
            <a:r>
              <a:rPr lang="en-CA" dirty="0">
                <a:solidFill>
                  <a:srgbClr val="00B050"/>
                </a:solidFill>
              </a:rPr>
              <a:t> </a:t>
            </a:r>
            <a:r>
              <a:rPr lang="en-CA" dirty="0"/>
              <a:t>and </a:t>
            </a:r>
            <a:r>
              <a:rPr lang="en-CA" dirty="0">
                <a:solidFill>
                  <a:srgbClr val="114FFB"/>
                </a:solidFill>
              </a:rPr>
              <a:t>#include</a:t>
            </a:r>
            <a:endParaRPr lang="en-CA" dirty="0">
              <a:solidFill>
                <a:srgbClr val="00B050"/>
              </a:solidFill>
            </a:endParaRPr>
          </a:p>
          <a:p>
            <a:pPr lvl="2"/>
            <a:r>
              <a:rPr lang="en-CA" dirty="0"/>
              <a:t>also</a:t>
            </a:r>
            <a:r>
              <a:rPr lang="en-CA" dirty="0">
                <a:solidFill>
                  <a:srgbClr val="00CC00"/>
                </a:solidFill>
              </a:rPr>
              <a:t> </a:t>
            </a:r>
            <a:r>
              <a:rPr lang="en-CA" sz="2200" dirty="0">
                <a:solidFill>
                  <a:srgbClr val="114FFB"/>
                </a:solidFill>
              </a:rPr>
              <a:t>#</a:t>
            </a:r>
            <a:r>
              <a:rPr lang="en-CA" sz="2200" dirty="0" err="1">
                <a:solidFill>
                  <a:srgbClr val="114FFB"/>
                </a:solidFill>
              </a:rPr>
              <a:t>undefine</a:t>
            </a:r>
            <a:r>
              <a:rPr lang="en-CA" sz="2200" dirty="0">
                <a:solidFill>
                  <a:srgbClr val="114FFB"/>
                </a:solidFill>
              </a:rPr>
              <a:t>, #if, #</a:t>
            </a:r>
            <a:r>
              <a:rPr lang="en-CA" sz="2200" dirty="0" err="1">
                <a:solidFill>
                  <a:srgbClr val="114FFB"/>
                </a:solidFill>
              </a:rPr>
              <a:t>ifdef</a:t>
            </a:r>
            <a:r>
              <a:rPr lang="en-CA" sz="2200" dirty="0">
                <a:solidFill>
                  <a:srgbClr val="114FFB"/>
                </a:solidFill>
              </a:rPr>
              <a:t>, #</a:t>
            </a:r>
            <a:r>
              <a:rPr lang="en-CA" sz="2200" dirty="0" err="1">
                <a:solidFill>
                  <a:srgbClr val="114FFB"/>
                </a:solidFill>
              </a:rPr>
              <a:t>ifndef</a:t>
            </a:r>
            <a:r>
              <a:rPr lang="en-CA" sz="2200" dirty="0">
                <a:solidFill>
                  <a:srgbClr val="114FFB"/>
                </a:solidFill>
              </a:rPr>
              <a:t> </a:t>
            </a:r>
            <a:r>
              <a:rPr lang="en-CA" dirty="0">
                <a:solidFill>
                  <a:srgbClr val="114FFB"/>
                </a:solidFill>
              </a:rPr>
              <a:t>…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CA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/>
              <a:t>Removes comments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CA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/>
              <a:t>Output c code (to compiler)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912BA-048E-4B9B-9862-1E06E51407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0114" y="2508610"/>
            <a:ext cx="165253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called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macros</a:t>
            </a:r>
          </a:p>
        </p:txBody>
      </p:sp>
      <p:sp>
        <p:nvSpPr>
          <p:cNvPr id="6" name="Right Brace 5"/>
          <p:cNvSpPr/>
          <p:nvPr/>
        </p:nvSpPr>
        <p:spPr>
          <a:xfrm>
            <a:off x="5814019" y="2310307"/>
            <a:ext cx="495759" cy="10904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Pre-processing   </a:t>
            </a:r>
            <a:r>
              <a:rPr lang="en-CA" dirty="0">
                <a:solidFill>
                  <a:srgbClr val="114FFB"/>
                </a:solidFill>
              </a:rPr>
              <a:t>#include  </a:t>
            </a:r>
            <a:r>
              <a:rPr lang="en-CA" dirty="0">
                <a:solidFill>
                  <a:schemeClr val="bg1"/>
                </a:solidFill>
              </a:rPr>
              <a:t>#define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56760" y="1434905"/>
            <a:ext cx="8229600" cy="5247249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sz="2400" dirty="0">
                <a:solidFill>
                  <a:srgbClr val="114FFB"/>
                </a:solidFill>
              </a:rPr>
              <a:t>#include &lt;file&gt; </a:t>
            </a:r>
            <a:r>
              <a:rPr lang="en-CA" sz="2400" dirty="0"/>
              <a:t>--  include &lt;</a:t>
            </a:r>
            <a:r>
              <a:rPr lang="en-CA" sz="2400" dirty="0" err="1"/>
              <a:t>stdio.h</a:t>
            </a:r>
            <a:r>
              <a:rPr lang="en-CA" sz="2400" dirty="0"/>
              <a:t>&gt;  </a:t>
            </a:r>
            <a:r>
              <a:rPr lang="en-CA" dirty="0"/>
              <a:t>which is</a:t>
            </a:r>
            <a:r>
              <a:rPr lang="en-CA" sz="2400" dirty="0"/>
              <a:t> </a:t>
            </a:r>
            <a:r>
              <a:rPr lang="en-CA" sz="2400" dirty="0">
                <a:solidFill>
                  <a:srgbClr val="CC0000"/>
                </a:solidFill>
              </a:rPr>
              <a:t>library header file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>
                <a:solidFill>
                  <a:srgbClr val="114FFB"/>
                </a:solidFill>
              </a:rPr>
              <a:t>#include “file”   </a:t>
            </a:r>
            <a:r>
              <a:rPr lang="en-CA" sz="2400" dirty="0"/>
              <a:t>--  include "</a:t>
            </a:r>
            <a:r>
              <a:rPr lang="en-CA" sz="2400" dirty="0" err="1"/>
              <a:t>file.h</a:t>
            </a:r>
            <a:r>
              <a:rPr lang="en-CA" dirty="0"/>
              <a:t>"</a:t>
            </a:r>
            <a:r>
              <a:rPr lang="en-CA" sz="2400" dirty="0"/>
              <a:t>  which is </a:t>
            </a:r>
            <a:r>
              <a:rPr lang="en-CA" sz="2400" dirty="0">
                <a:solidFill>
                  <a:srgbClr val="CC0000"/>
                </a:solidFill>
              </a:rPr>
              <a:t>programmer defined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CA" sz="24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sz="2400" dirty="0"/>
              <a:t>includes another file in the current file as if contents were part of the current file</a:t>
            </a:r>
          </a:p>
          <a:p>
            <a:pPr marL="709613" lvl="1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CA" sz="2200" dirty="0"/>
              <a:t>Textual replace/copy.  Nothing fancy 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CA" sz="22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sz="2400" dirty="0"/>
              <a:t>file.  </a:t>
            </a:r>
            <a:r>
              <a:rPr lang="en-CA" sz="2200" b="1" dirty="0">
                <a:solidFill>
                  <a:srgbClr val="114FFB"/>
                </a:solidFill>
              </a:rPr>
              <a:t>.header </a:t>
            </a:r>
            <a:r>
              <a:rPr lang="en-CA" sz="2400" dirty="0"/>
              <a:t>file, which is just c code, usually contains</a:t>
            </a:r>
          </a:p>
          <a:p>
            <a:pPr marL="736092" lvl="1" eaLnBrk="1" fontAlgn="auto" hangingPunct="1">
              <a:spcAft>
                <a:spcPts val="0"/>
              </a:spcAft>
              <a:defRPr/>
            </a:pPr>
            <a:r>
              <a:rPr lang="en-CA" sz="2200" dirty="0"/>
              <a:t>Function Declarations</a:t>
            </a:r>
          </a:p>
          <a:p>
            <a:pPr marL="736092" lvl="1" eaLnBrk="1" fontAlgn="auto" hangingPunct="1">
              <a:spcAft>
                <a:spcPts val="0"/>
              </a:spcAft>
              <a:defRPr/>
            </a:pPr>
            <a:r>
              <a:rPr lang="en-CA" sz="2200" dirty="0"/>
              <a:t>External variable declaration</a:t>
            </a:r>
          </a:p>
          <a:p>
            <a:pPr marL="736092" lvl="1" eaLnBrk="1" fontAlgn="auto" hangingPunct="1">
              <a:spcAft>
                <a:spcPts val="0"/>
              </a:spcAft>
              <a:defRPr/>
            </a:pPr>
            <a:r>
              <a:rPr lang="en-CA" sz="2200" dirty="0"/>
              <a:t>Macro definitions   </a:t>
            </a:r>
            <a:r>
              <a:rPr lang="en-CA" sz="2200" b="1" dirty="0">
                <a:solidFill>
                  <a:srgbClr val="114FFB"/>
                </a:solidFill>
              </a:rPr>
              <a:t>#define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sz="2200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dirty="0">
                <a:solidFill>
                  <a:schemeClr val="bg1"/>
                </a:solidFill>
              </a:rPr>
              <a:t>Do it in one spot so other files can just include the header file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DD22A9-7D11-4C3A-A819-1B7BDF593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128256"/>
            <a:ext cx="8382000" cy="43710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dirty="0"/>
              <a:t>Header file</a:t>
            </a:r>
          </a:p>
        </p:txBody>
      </p:sp>
      <p:sp>
        <p:nvSpPr>
          <p:cNvPr id="59396" name="TextBox 4"/>
          <p:cNvSpPr txBox="1">
            <a:spLocks noChangeArrowheads="1"/>
          </p:cNvSpPr>
          <p:nvPr/>
        </p:nvSpPr>
        <p:spPr bwMode="auto">
          <a:xfrm>
            <a:off x="5643563" y="3075495"/>
            <a:ext cx="3271837" cy="25930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extern int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printf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()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extern int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scanf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extern int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getchar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extern int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putchar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sprintf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() ….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#define EOF -1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….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500063" y="3361245"/>
            <a:ext cx="4286250" cy="4333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#include &lt;</a:t>
            </a:r>
            <a:r>
              <a:rPr kumimoji="0" lang="en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stdio.h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&gt;</a:t>
            </a:r>
          </a:p>
        </p:txBody>
      </p:sp>
      <p:sp>
        <p:nvSpPr>
          <p:cNvPr id="59398" name="TextBox 6"/>
          <p:cNvSpPr txBox="1">
            <a:spLocks noChangeArrowheads="1"/>
          </p:cNvSpPr>
          <p:nvPr/>
        </p:nvSpPr>
        <p:spPr bwMode="auto">
          <a:xfrm>
            <a:off x="500063" y="3718432"/>
            <a:ext cx="4286250" cy="25037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int </a:t>
            </a:r>
            <a:r>
              <a:rPr kumimoji="0" lang="en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=2;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</a:t>
            </a:r>
            <a:r>
              <a:rPr kumimoji="0" lang="en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printf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"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%d\n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"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</a:t>
            </a:r>
            <a:r>
              <a:rPr kumimoji="0" lang="en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4857750" y="3075495"/>
            <a:ext cx="785813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4786313" y="3718432"/>
            <a:ext cx="857250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DD22A9-7D11-4C3A-A819-1B7BDF593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 rot="20532981">
            <a:off x="4530290" y="2386056"/>
            <a:ext cx="392944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Textual replace/copy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1043D-BC9C-4DCC-917E-DCA6B1797EC0}"/>
              </a:ext>
            </a:extLst>
          </p:cNvPr>
          <p:cNvSpPr/>
          <p:nvPr/>
        </p:nvSpPr>
        <p:spPr>
          <a:xfrm>
            <a:off x="479425" y="649857"/>
            <a:ext cx="856133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6666"/>
              </a:buClr>
              <a:buSzTx/>
              <a:buFont typeface="Wingdings 2"/>
              <a:buChar char="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file  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.header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file, which is just c code, usually contains</a:t>
            </a:r>
          </a:p>
          <a:p>
            <a:pPr marL="736092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 Declarations</a:t>
            </a:r>
          </a:p>
          <a:p>
            <a:pPr marL="736092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External variable declaration</a:t>
            </a:r>
          </a:p>
          <a:p>
            <a:pPr marL="736092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Macro definitions   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#define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 descr="Text, whiteboard&#10;&#10;Description automatically generated">
            <a:extLst>
              <a:ext uri="{FF2B5EF4-FFF2-40B4-BE49-F238E27FC236}">
                <a16:creationId xmlns:a16="http://schemas.microsoft.com/office/drawing/2014/main" id="{EDC3D9B8-FD49-4723-B8D9-ABBCFEE9D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012" y="1229457"/>
            <a:ext cx="953383" cy="668791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46088" y="236538"/>
            <a:ext cx="8229600" cy="1143000"/>
          </a:xfrm>
        </p:spPr>
        <p:txBody>
          <a:bodyPr/>
          <a:lstStyle/>
          <a:p>
            <a:r>
              <a:rPr lang="en-US" sz="2900" dirty="0"/>
              <a:t>Header file</a:t>
            </a:r>
            <a:endParaRPr lang="en-CA" sz="29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481AF9-33A2-4D1C-902B-AEA68166DC41}"/>
              </a:ext>
            </a:extLst>
          </p:cNvPr>
          <p:cNvSpPr/>
          <p:nvPr/>
        </p:nvSpPr>
        <p:spPr>
          <a:xfrm>
            <a:off x="7079226" y="6046839"/>
            <a:ext cx="2064774" cy="6829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3821113" cy="4433888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x;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y;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latin typeface="Courier New" pitchFamily="49" charset="0"/>
                <a:cs typeface="Courier New" pitchFamily="49" charset="0"/>
              </a:rPr>
              <a:t>void func1 (void)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 x--;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y++;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20876"/>
            <a:ext cx="4572000" cy="4421448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CA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extern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int x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CA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extern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int y;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void func1(void);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main(){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y = 10; x = 5;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func1()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%d %d\n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F21EE4-DFCB-4977-A50A-33F7753BE2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086" name="TextBox 5"/>
          <p:cNvSpPr txBox="1">
            <a:spLocks noChangeArrowheads="1"/>
          </p:cNvSpPr>
          <p:nvPr/>
        </p:nvSpPr>
        <p:spPr bwMode="auto">
          <a:xfrm>
            <a:off x="4981539" y="6432550"/>
            <a:ext cx="385286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are printed? </a:t>
            </a:r>
            <a:r>
              <a:rPr kumimoji="0" lang="en-CA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4 11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FCC90F-BD3E-43A6-8FB7-9CF9463DFCFB}"/>
              </a:ext>
            </a:extLst>
          </p:cNvPr>
          <p:cNvSpPr/>
          <p:nvPr/>
        </p:nvSpPr>
        <p:spPr>
          <a:xfrm>
            <a:off x="685800" y="6404896"/>
            <a:ext cx="3134191" cy="4331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gcc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cal.c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main.c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C3CFEE-449B-43D9-B813-0CA701438282}"/>
              </a:ext>
            </a:extLst>
          </p:cNvPr>
          <p:cNvSpPr/>
          <p:nvPr/>
        </p:nvSpPr>
        <p:spPr>
          <a:xfrm>
            <a:off x="446088" y="1429671"/>
            <a:ext cx="1106393" cy="4331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cal.c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B066CD-7E40-41B6-ACE2-413080ECABE8}"/>
              </a:ext>
            </a:extLst>
          </p:cNvPr>
          <p:cNvSpPr/>
          <p:nvPr/>
        </p:nvSpPr>
        <p:spPr>
          <a:xfrm>
            <a:off x="4549662" y="1468200"/>
            <a:ext cx="1475084" cy="4331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main.c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1" name="Picture 10" descr="Text, whiteboard&#10;&#10;Description automatically generated">
            <a:extLst>
              <a:ext uri="{FF2B5EF4-FFF2-40B4-BE49-F238E27FC236}">
                <a16:creationId xmlns:a16="http://schemas.microsoft.com/office/drawing/2014/main" id="{F9ABBD6C-39F8-44DF-8FE7-9952CCD02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26" y="277005"/>
            <a:ext cx="1231891" cy="86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51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46088" y="236538"/>
            <a:ext cx="8229600" cy="1143000"/>
          </a:xfrm>
        </p:spPr>
        <p:txBody>
          <a:bodyPr/>
          <a:lstStyle/>
          <a:p>
            <a:pPr eaLnBrk="1" hangingPunct="1"/>
            <a:r>
              <a:rPr lang="en-US" sz="2900" dirty="0"/>
              <a:t>Header file</a:t>
            </a:r>
            <a:endParaRPr lang="en-CA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711" y="3272941"/>
            <a:ext cx="3821113" cy="3280259"/>
          </a:xfr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x;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y;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latin typeface="Courier New" pitchFamily="49" charset="0"/>
                <a:cs typeface="Courier New" pitchFamily="49" charset="0"/>
              </a:rPr>
              <a:t>void func1 (void)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 x--;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 y++;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4" y="3272941"/>
            <a:ext cx="4276627" cy="3280259"/>
          </a:xfr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CA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#include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"file</a:t>
            </a:r>
            <a:r>
              <a:rPr lang="en-CA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.h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</a:t>
            </a:r>
            <a:endParaRPr lang="en-CA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main(){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y = 10; x = 5;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func1()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%d %d\n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400" b="1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F21EE4-DFCB-4977-A50A-33F7753BE2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6296" y="1227541"/>
            <a:ext cx="3657600" cy="124341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6666"/>
              </a:buClr>
              <a:buSzTx/>
              <a:buFontTx/>
              <a:buNone/>
              <a:tabLst/>
              <a:defRPr/>
            </a:pP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extern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C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x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6666"/>
              </a:buClr>
              <a:buSzTx/>
              <a:buFontTx/>
              <a:buNone/>
              <a:tabLst/>
              <a:defRPr/>
            </a:pP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extern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C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y;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6666"/>
              </a:buClr>
              <a:buSzTx/>
              <a:buFontTx/>
              <a:buNone/>
              <a:tabLst/>
              <a:defRPr/>
            </a:pP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 func1(void);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14FFB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7026" y="808038"/>
            <a:ext cx="3176168" cy="405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file.h</a:t>
            </a:r>
            <a:endParaRPr kumimoji="0" lang="en-C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312" y="1273766"/>
            <a:ext cx="273871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Better way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put declarations in a .h file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shared by all user files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1D8154-C16E-4916-ADE8-EADD64236B98}"/>
              </a:ext>
            </a:extLst>
          </p:cNvPr>
          <p:cNvSpPr/>
          <p:nvPr/>
        </p:nvSpPr>
        <p:spPr>
          <a:xfrm>
            <a:off x="620625" y="2833679"/>
            <a:ext cx="1106393" cy="4331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cal.c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455485-5627-4354-B8FC-5B50F1992443}"/>
              </a:ext>
            </a:extLst>
          </p:cNvPr>
          <p:cNvSpPr/>
          <p:nvPr/>
        </p:nvSpPr>
        <p:spPr>
          <a:xfrm>
            <a:off x="4605335" y="2867445"/>
            <a:ext cx="1290738" cy="4331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main.c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329FE8-56A1-40D8-8619-280AFE29756A}"/>
              </a:ext>
            </a:extLst>
          </p:cNvPr>
          <p:cNvSpPr/>
          <p:nvPr/>
        </p:nvSpPr>
        <p:spPr>
          <a:xfrm>
            <a:off x="685800" y="6484408"/>
            <a:ext cx="5697394" cy="4339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gcc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cal.c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main.c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// </a:t>
            </a: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gcc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only .c files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1ACD8D-7812-4439-A020-594AF633CDC9}"/>
              </a:ext>
            </a:extLst>
          </p:cNvPr>
          <p:cNvCxnSpPr>
            <a:cxnSpLocks/>
          </p:cNvCxnSpPr>
          <p:nvPr/>
        </p:nvCxnSpPr>
        <p:spPr>
          <a:xfrm>
            <a:off x="5889870" y="2580209"/>
            <a:ext cx="169714" cy="587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2068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46088" y="236538"/>
            <a:ext cx="8229600" cy="1143000"/>
          </a:xfrm>
        </p:spPr>
        <p:txBody>
          <a:bodyPr/>
          <a:lstStyle/>
          <a:p>
            <a:pPr eaLnBrk="1" hangingPunct="1"/>
            <a:r>
              <a:rPr lang="en-US" sz="2900" dirty="0"/>
              <a:t>Header file</a:t>
            </a:r>
            <a:endParaRPr lang="en-CA" sz="29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3235" y="3150722"/>
            <a:ext cx="2877863" cy="1290428"/>
          </a:xfr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#include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file.h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</a:t>
            </a:r>
            <a:endParaRPr lang="en-CA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….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CA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F21EE4-DFCB-4977-A50A-33F7753BE2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6296" y="1227541"/>
            <a:ext cx="3657600" cy="124341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6666"/>
              </a:buClr>
              <a:buSzTx/>
              <a:buFontTx/>
              <a:buNone/>
              <a:tabLst/>
              <a:defRPr/>
            </a:pP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extern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C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x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6666"/>
              </a:buClr>
              <a:buSzTx/>
              <a:buFontTx/>
              <a:buNone/>
              <a:tabLst/>
              <a:defRPr/>
            </a:pP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extern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C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y;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6666"/>
              </a:buClr>
              <a:buSzTx/>
              <a:buFontTx/>
              <a:buNone/>
              <a:tabLst/>
              <a:defRPr/>
            </a:pP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 func1(void);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14FFB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7026" y="808038"/>
            <a:ext cx="1364974" cy="405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file.h</a:t>
            </a:r>
            <a:endParaRPr kumimoji="0" lang="en-C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79A63C-E9AD-492D-8CA8-8EA7CDEE278A}"/>
              </a:ext>
            </a:extLst>
          </p:cNvPr>
          <p:cNvSpPr/>
          <p:nvPr/>
        </p:nvSpPr>
        <p:spPr>
          <a:xfrm>
            <a:off x="6983896" y="6049962"/>
            <a:ext cx="2160104" cy="6797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312" y="1273766"/>
            <a:ext cx="273871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Better way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put declarations in a .h file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shared by all user files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3DAB6D-8A2F-4D23-A55A-F620E283FA57}"/>
              </a:ext>
            </a:extLst>
          </p:cNvPr>
          <p:cNvSpPr txBox="1">
            <a:spLocks/>
          </p:cNvSpPr>
          <p:nvPr/>
        </p:nvSpPr>
        <p:spPr>
          <a:xfrm>
            <a:off x="6008791" y="4921906"/>
            <a:ext cx="2877863" cy="129042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666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#include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"</a:t>
            </a:r>
            <a:r>
              <a:rPr kumimoji="0" lang="en-C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file.h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"</a:t>
            </a:r>
            <a:endParaRPr kumimoji="0" lang="en-CA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6666"/>
              </a:buClr>
              <a:buSzTx/>
              <a:buFont typeface="Wingdings 2"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….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4C83178-0D08-4E59-819D-F3106DEB850B}"/>
              </a:ext>
            </a:extLst>
          </p:cNvPr>
          <p:cNvSpPr txBox="1">
            <a:spLocks/>
          </p:cNvSpPr>
          <p:nvPr/>
        </p:nvSpPr>
        <p:spPr>
          <a:xfrm>
            <a:off x="157215" y="3062065"/>
            <a:ext cx="3049811" cy="298789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6666"/>
              </a:buClr>
              <a:buSzTx/>
              <a:buFont typeface="Wingdings 2"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 x;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6666"/>
              </a:buClr>
              <a:buSzTx/>
              <a:buFont typeface="Wingdings 2"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 y;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6666"/>
              </a:buClr>
              <a:buSzTx/>
              <a:buFont typeface="Wingdings 2"/>
              <a:buNone/>
              <a:tabLst/>
              <a:defRPr/>
            </a:pPr>
            <a:endParaRPr kumimoji="0" lang="en-C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6666"/>
              </a:buClr>
              <a:buSzTx/>
              <a:buFont typeface="Wingdings 2"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 func1 (void)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6666"/>
              </a:buClr>
              <a:buSzTx/>
              <a:buFont typeface="Wingdings 2"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{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6666"/>
              </a:buClr>
              <a:buSzTx/>
              <a:buFont typeface="Wingdings 2"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x--;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6666"/>
              </a:buClr>
              <a:buSzTx/>
              <a:buFont typeface="Wingdings 2"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y++;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6666"/>
              </a:buClr>
              <a:buSzTx/>
              <a:buFont typeface="Wingdings 2"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DDD277C-3F03-4D98-A6BE-FE315EA32A2C}"/>
              </a:ext>
            </a:extLst>
          </p:cNvPr>
          <p:cNvCxnSpPr/>
          <p:nvPr/>
        </p:nvCxnSpPr>
        <p:spPr>
          <a:xfrm>
            <a:off x="5082210" y="2577319"/>
            <a:ext cx="795130" cy="591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349DAB-B131-442E-A2BA-FE694A7887B7}"/>
              </a:ext>
            </a:extLst>
          </p:cNvPr>
          <p:cNvCxnSpPr>
            <a:cxnSpLocks/>
          </p:cNvCxnSpPr>
          <p:nvPr/>
        </p:nvCxnSpPr>
        <p:spPr>
          <a:xfrm>
            <a:off x="5022574" y="2577319"/>
            <a:ext cx="914402" cy="2344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FD24E2A-C566-42DE-B7CC-BCDE0FAD8711}"/>
              </a:ext>
            </a:extLst>
          </p:cNvPr>
          <p:cNvSpPr txBox="1">
            <a:spLocks/>
          </p:cNvSpPr>
          <p:nvPr/>
        </p:nvSpPr>
        <p:spPr>
          <a:xfrm>
            <a:off x="3326296" y="5594051"/>
            <a:ext cx="2862469" cy="122681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666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#include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"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file.h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"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6666"/>
              </a:buClr>
              <a:buSzTx/>
              <a:buFont typeface="Wingdings 2"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….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980CAEE-5638-4BD8-AF2C-9C6C8544E913}"/>
              </a:ext>
            </a:extLst>
          </p:cNvPr>
          <p:cNvCxnSpPr>
            <a:cxnSpLocks/>
          </p:cNvCxnSpPr>
          <p:nvPr/>
        </p:nvCxnSpPr>
        <p:spPr>
          <a:xfrm flipH="1">
            <a:off x="4757530" y="2577319"/>
            <a:ext cx="225287" cy="2910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B6E17E4-6C62-4AC7-9928-EF89218AC66D}"/>
              </a:ext>
            </a:extLst>
          </p:cNvPr>
          <p:cNvSpPr/>
          <p:nvPr/>
        </p:nvSpPr>
        <p:spPr>
          <a:xfrm>
            <a:off x="85400" y="2628933"/>
            <a:ext cx="1106393" cy="4331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cal.c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DE80C6A-157E-4A0E-8F67-183EC8DC8AB0}"/>
              </a:ext>
            </a:extLst>
          </p:cNvPr>
          <p:cNvSpPr/>
          <p:nvPr/>
        </p:nvSpPr>
        <p:spPr>
          <a:xfrm>
            <a:off x="5996612" y="2742991"/>
            <a:ext cx="1290738" cy="4331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main.c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93C8A-AF10-4BCD-860E-87607DA9D268}"/>
              </a:ext>
            </a:extLst>
          </p:cNvPr>
          <p:cNvSpPr/>
          <p:nvPr/>
        </p:nvSpPr>
        <p:spPr>
          <a:xfrm>
            <a:off x="5976733" y="4556013"/>
            <a:ext cx="1106393" cy="4331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abc.c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385692-3336-4EBE-9F24-BB7287C57658}"/>
              </a:ext>
            </a:extLst>
          </p:cNvPr>
          <p:cNvSpPr/>
          <p:nvPr/>
        </p:nvSpPr>
        <p:spPr>
          <a:xfrm>
            <a:off x="3336909" y="5197327"/>
            <a:ext cx="1106393" cy="4331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def.c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5515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114FFB"/>
                </a:solidFill>
              </a:rPr>
              <a:t>#define</a:t>
            </a:r>
            <a:endParaRPr lang="en-CA" dirty="0">
              <a:solidFill>
                <a:srgbClr val="114FFB"/>
              </a:solidFill>
            </a:endParaRPr>
          </a:p>
        </p:txBody>
      </p:sp>
      <p:sp>
        <p:nvSpPr>
          <p:cNvPr id="61444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ourier New" pitchFamily="49" charset="0"/>
              </a:rPr>
              <a:t>#define</a:t>
            </a:r>
            <a:r>
              <a:rPr lang="en-US" dirty="0"/>
              <a:t> defines macros</a:t>
            </a:r>
          </a:p>
          <a:p>
            <a:pPr eaLnBrk="1" hangingPunct="1"/>
            <a:r>
              <a:rPr lang="en-US" dirty="0"/>
              <a:t>macros substitute one value for another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/>
              <a:t>e.g.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		#define IN  1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		</a:t>
            </a:r>
          </a:p>
          <a:p>
            <a:pPr eaLnBrk="1" hangingPunct="1">
              <a:buFont typeface="Wingdings 2" pitchFamily="18" charset="2"/>
              <a:buNone/>
            </a:pPr>
            <a:endParaRPr lang="en-US" b="1" dirty="0"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     state = IN;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/>
              <a:t>becomes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/>
              <a:t>		</a:t>
            </a:r>
            <a:r>
              <a:rPr lang="en-US" b="1" dirty="0">
                <a:latin typeface="Courier New" pitchFamily="49" charset="0"/>
              </a:rPr>
              <a:t>state = 1;</a:t>
            </a:r>
            <a:endParaRPr lang="en-CA" b="1" dirty="0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1FE355-4B13-4C88-AC50-902ADD930CC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D67E4E-6FEA-4F52-A720-4781D8BDD972}"/>
              </a:ext>
            </a:extLst>
          </p:cNvPr>
          <p:cNvSpPr txBox="1"/>
          <p:nvPr/>
        </p:nvSpPr>
        <p:spPr>
          <a:xfrm>
            <a:off x="5049078" y="3483470"/>
            <a:ext cx="4094922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#define IN = 1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// IN -&gt; = 1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#define IN  1;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// IN -&gt; 1;</a:t>
            </a:r>
            <a:endParaRPr kumimoji="0" lang="en-CA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24489C3D-BDC8-47CE-B6BE-D3B017B29214}"/>
              </a:ext>
            </a:extLst>
          </p:cNvPr>
          <p:cNvSpPr/>
          <p:nvPr/>
        </p:nvSpPr>
        <p:spPr>
          <a:xfrm>
            <a:off x="6837816" y="4004032"/>
            <a:ext cx="258723" cy="533042"/>
          </a:xfrm>
          <a:prstGeom prst="mathMultiply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AA65AEB0-006E-412A-BA3F-40CEB843FE63}"/>
              </a:ext>
            </a:extLst>
          </p:cNvPr>
          <p:cNvSpPr/>
          <p:nvPr/>
        </p:nvSpPr>
        <p:spPr>
          <a:xfrm>
            <a:off x="7050462" y="4412695"/>
            <a:ext cx="258723" cy="533042"/>
          </a:xfrm>
          <a:prstGeom prst="mathMultiply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24CB58-5729-40F3-BA88-DCB5F7F7C7BB}"/>
              </a:ext>
            </a:extLst>
          </p:cNvPr>
          <p:cNvSpPr/>
          <p:nvPr/>
        </p:nvSpPr>
        <p:spPr>
          <a:xfrm>
            <a:off x="4921259" y="4127714"/>
            <a:ext cx="3917941" cy="818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0618D04-437F-4D17-BA4E-5A75AA0398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15" y="3968551"/>
            <a:ext cx="642109" cy="704954"/>
          </a:xfrm>
          <a:prstGeom prst="rect">
            <a:avLst/>
          </a:prstGeom>
        </p:spPr>
      </p:pic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E4622CE7-D31D-4D20-A150-FCE5D0D6F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14" y="357932"/>
            <a:ext cx="1231891" cy="864162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17513" y="193675"/>
            <a:ext cx="8229600" cy="55486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dirty="0">
                <a:solidFill>
                  <a:srgbClr val="114FFB"/>
                </a:solidFill>
              </a:rPr>
              <a:t>#define </a:t>
            </a:r>
            <a:r>
              <a:rPr lang="en-CA" dirty="0">
                <a:solidFill>
                  <a:schemeClr val="bg1"/>
                </a:solidFill>
              </a:rPr>
              <a:t>directive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152939"/>
            <a:ext cx="8229600" cy="5705061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sz="2900" dirty="0"/>
              <a:t>Syntax  </a:t>
            </a:r>
            <a:r>
              <a:rPr lang="en-CA" sz="29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#define name value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9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CA" sz="2900" dirty="0"/>
              <a:t>  called symbolic constant, conventionally written in upper case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9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en-CA" sz="2900" dirty="0"/>
              <a:t> can be any sequence of characters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CA" sz="2600" dirty="0">
              <a:latin typeface="Courier New" pitchFamily="49" charset="0"/>
              <a:cs typeface="Courier New" pitchFamily="49" charset="0"/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CA" sz="3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#define  Pi  3.1415</a:t>
            </a:r>
            <a:r>
              <a:rPr lang="en-CA" sz="3200" b="1" dirty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CA" sz="3200" b="1" dirty="0">
                <a:latin typeface="Courier New" pitchFamily="49" charset="0"/>
                <a:cs typeface="Courier New" pitchFamily="49" charset="0"/>
              </a:rPr>
              <a:t>main() {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CA" sz="3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3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3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32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3200" b="1" dirty="0">
                <a:latin typeface="Courier New" pitchFamily="49" charset="0"/>
                <a:cs typeface="Courier New" pitchFamily="49" charset="0"/>
              </a:rPr>
              <a:t>  = 10 + Pi;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CA" sz="3200" b="1" dirty="0">
                <a:latin typeface="Courier New" pitchFamily="49" charset="0"/>
                <a:cs typeface="Courier New" pitchFamily="49" charset="0"/>
              </a:rPr>
              <a:t>}		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sz="3200" dirty="0"/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sz="3200" dirty="0"/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CA" sz="32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#define SIZE 10</a:t>
            </a:r>
          </a:p>
          <a:p>
            <a:pPr lvl="2" indent="-246888">
              <a:buNone/>
              <a:defRPr/>
            </a:pPr>
            <a:r>
              <a:rPr lang="en-CA" sz="3200" b="1" dirty="0">
                <a:latin typeface="Courier New" pitchFamily="49" charset="0"/>
                <a:cs typeface="Courier New" pitchFamily="49" charset="0"/>
              </a:rPr>
              <a:t>main() {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CA" sz="3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3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3200" b="1" dirty="0">
                <a:latin typeface="Courier New" pitchFamily="49" charset="0"/>
                <a:cs typeface="Courier New" pitchFamily="49" charset="0"/>
              </a:rPr>
              <a:t> k [SIZE];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CA" sz="32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sz="3200" dirty="0"/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/>
          </a:p>
          <a:p>
            <a:pPr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/>
          </a:p>
          <a:p>
            <a:pPr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Textual replacement </a:t>
            </a:r>
          </a:p>
          <a:p>
            <a:pPr marL="430721" lvl="1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dirty="0"/>
              <a:t>try yourself by  </a:t>
            </a:r>
            <a:r>
              <a:rPr lang="en-CA" sz="2200" dirty="0" err="1">
                <a:latin typeface="Courier New" pitchFamily="49" charset="0"/>
                <a:cs typeface="Courier New" pitchFamily="49" charset="0"/>
              </a:rPr>
              <a:t>cpp</a:t>
            </a:r>
            <a:r>
              <a:rPr lang="en-CA" sz="2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200" dirty="0" err="1">
                <a:latin typeface="Courier New" pitchFamily="49" charset="0"/>
                <a:cs typeface="Courier New" pitchFamily="49" charset="0"/>
              </a:rPr>
              <a:t>file.c</a:t>
            </a:r>
            <a:r>
              <a:rPr lang="en-CA" sz="2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dirty="0"/>
              <a:t>or  </a:t>
            </a:r>
            <a:r>
              <a:rPr lang="en-CA" sz="2200" dirty="0" err="1">
                <a:latin typeface="Courier New" pitchFamily="49" charset="0"/>
                <a:cs typeface="Courier New" pitchFamily="49" charset="0"/>
              </a:rPr>
              <a:t>cpp</a:t>
            </a:r>
            <a:r>
              <a:rPr lang="en-CA" sz="2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200" dirty="0" err="1">
                <a:latin typeface="Courier New" pitchFamily="49" charset="0"/>
                <a:cs typeface="Courier New" pitchFamily="49" charset="0"/>
              </a:rPr>
              <a:t>file.c</a:t>
            </a:r>
            <a:r>
              <a:rPr lang="en-CA" sz="2200" dirty="0">
                <a:latin typeface="Courier New" pitchFamily="49" charset="0"/>
                <a:cs typeface="Courier New" pitchFamily="49" charset="0"/>
              </a:rPr>
              <a:t> &gt; </a:t>
            </a:r>
            <a:r>
              <a:rPr lang="en-CA" sz="2200" dirty="0" err="1">
                <a:latin typeface="Courier New" pitchFamily="49" charset="0"/>
                <a:cs typeface="Courier New" pitchFamily="49" charset="0"/>
              </a:rPr>
              <a:t>outputFile</a:t>
            </a:r>
            <a:endParaRPr lang="en-CA" sz="2200" dirty="0">
              <a:latin typeface="Courier New" pitchFamily="49" charset="0"/>
              <a:cs typeface="Courier New" pitchFamily="49" charset="0"/>
            </a:endParaRPr>
          </a:p>
          <a:p>
            <a:pPr marL="430721" lvl="1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2200" dirty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CA" sz="2200" dirty="0" err="1">
                <a:latin typeface="Courier New" pitchFamily="49" charset="0"/>
                <a:cs typeface="Courier New" pitchFamily="49" charset="0"/>
              </a:rPr>
              <a:t>gcc</a:t>
            </a:r>
            <a:r>
              <a:rPr lang="en-CA" sz="2200" dirty="0">
                <a:latin typeface="Courier New" pitchFamily="49" charset="0"/>
                <a:cs typeface="Courier New" pitchFamily="49" charset="0"/>
              </a:rPr>
              <a:t> –E </a:t>
            </a:r>
            <a:r>
              <a:rPr lang="en-CA" sz="2200" dirty="0" err="1">
                <a:latin typeface="Courier New" pitchFamily="49" charset="0"/>
                <a:cs typeface="Courier New" pitchFamily="49" charset="0"/>
              </a:rPr>
              <a:t>file.c</a:t>
            </a:r>
            <a:r>
              <a:rPr lang="en-CA" sz="22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CA" sz="2200" dirty="0" err="1">
                <a:latin typeface="Courier New" pitchFamily="49" charset="0"/>
                <a:cs typeface="Courier New" pitchFamily="49" charset="0"/>
              </a:rPr>
              <a:t>gcc</a:t>
            </a:r>
            <a:r>
              <a:rPr lang="en-CA" sz="2200" dirty="0">
                <a:latin typeface="Courier New" pitchFamily="49" charset="0"/>
                <a:cs typeface="Courier New" pitchFamily="49" charset="0"/>
              </a:rPr>
              <a:t> –E </a:t>
            </a:r>
            <a:r>
              <a:rPr lang="en-CA" sz="2200" dirty="0" err="1">
                <a:latin typeface="Courier New" pitchFamily="49" charset="0"/>
                <a:cs typeface="Courier New" pitchFamily="49" charset="0"/>
              </a:rPr>
              <a:t>file.c</a:t>
            </a:r>
            <a:r>
              <a:rPr lang="en-CA" sz="2200" dirty="0">
                <a:latin typeface="Courier New" pitchFamily="49" charset="0"/>
                <a:cs typeface="Courier New" pitchFamily="49" charset="0"/>
              </a:rPr>
              <a:t> &gt; </a:t>
            </a:r>
            <a:r>
              <a:rPr lang="en-CA" sz="2200" dirty="0" err="1">
                <a:latin typeface="Courier New" pitchFamily="49" charset="0"/>
                <a:cs typeface="Courier New" pitchFamily="49" charset="0"/>
              </a:rPr>
              <a:t>outputFile</a:t>
            </a:r>
            <a:endParaRPr lang="en-CA" dirty="0"/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5089100" y="2407027"/>
            <a:ext cx="3938954" cy="1144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main() {</a:t>
            </a:r>
          </a:p>
          <a:p>
            <a:pPr marL="457200" marR="0" lvl="1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= 10 + 3.1415;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endParaRPr kumimoji="0" lang="en-C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710107" y="2719118"/>
            <a:ext cx="266626" cy="200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738953" y="4604469"/>
            <a:ext cx="42862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423" name="Rectangle 3"/>
          <p:cNvSpPr>
            <a:spLocks noChangeArrowheads="1"/>
          </p:cNvSpPr>
          <p:nvPr/>
        </p:nvSpPr>
        <p:spPr bwMode="auto">
          <a:xfrm>
            <a:off x="5394935" y="4381121"/>
            <a:ext cx="2501710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main() {</a:t>
            </a:r>
          </a:p>
          <a:p>
            <a:pPr marL="457200" marR="0" lvl="1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k[10];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 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1685" y="2156307"/>
            <a:ext cx="3446585" cy="138699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DD22A9-7D11-4C3A-A819-1B7BDF593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8196" y="4034770"/>
            <a:ext cx="3446585" cy="145788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7513" y="5937927"/>
            <a:ext cx="8189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4971046-5A97-4E92-8956-6EFC685C3055}"/>
              </a:ext>
            </a:extLst>
          </p:cNvPr>
          <p:cNvSpPr/>
          <p:nvPr/>
        </p:nvSpPr>
        <p:spPr>
          <a:xfrm>
            <a:off x="492958" y="5977459"/>
            <a:ext cx="6281531" cy="8579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8168" y="6221687"/>
            <a:ext cx="495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Java: final </a:t>
            </a:r>
            <a:r>
              <a:rPr kumimoji="0" lang="en-C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SIZE = 10;</a:t>
            </a:r>
          </a:p>
        </p:txBody>
      </p:sp>
      <p:pic>
        <p:nvPicPr>
          <p:cNvPr id="14" name="Picture 13" descr="Text, whiteboard&#10;&#10;Description automatically generated">
            <a:extLst>
              <a:ext uri="{FF2B5EF4-FFF2-40B4-BE49-F238E27FC236}">
                <a16:creationId xmlns:a16="http://schemas.microsoft.com/office/drawing/2014/main" id="{2F86A532-AB42-427E-BE88-D259698C0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14" y="357932"/>
            <a:ext cx="1231891" cy="864162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36526"/>
            <a:ext cx="8382000" cy="5311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114FFB"/>
                </a:solidFill>
              </a:rPr>
              <a:t>#define </a:t>
            </a:r>
            <a:r>
              <a:rPr lang="en-US" dirty="0"/>
              <a:t>-- parameterized  </a:t>
            </a:r>
            <a:endParaRPr lang="en-CA" dirty="0"/>
          </a:p>
        </p:txBody>
      </p:sp>
      <p:sp>
        <p:nvSpPr>
          <p:cNvPr id="62468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199" y="874486"/>
            <a:ext cx="8846457" cy="5846988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/>
              <a:t>Macros can also have arguments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/>
              <a:t>e.g.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/>
              <a:t>			</a:t>
            </a: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#define TRIPLE(x)  3 * x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			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             y = TRIPLE(4);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/>
              <a:t>becomes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/>
              <a:t>			  </a:t>
            </a:r>
            <a:r>
              <a:rPr lang="en-US" b="1" dirty="0">
                <a:latin typeface="Courier New" pitchFamily="49" charset="0"/>
              </a:rPr>
              <a:t>y = 3 * 4;</a:t>
            </a:r>
          </a:p>
          <a:p>
            <a:pPr eaLnBrk="1" hangingPunct="1">
              <a:buFont typeface="Wingdings 2" pitchFamily="18" charset="2"/>
              <a:buNone/>
            </a:pPr>
            <a:endParaRPr lang="en-US" b="1" dirty="0">
              <a:latin typeface="Courier New" pitchFamily="49" charset="0"/>
            </a:endParaRPr>
          </a:p>
          <a:p>
            <a:pPr>
              <a:buNone/>
            </a:pP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			#define SQUARE(x)  x*x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</a:rPr>
              <a:t>          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</a:rPr>
              <a:t>             y = SQUARE(5);</a:t>
            </a:r>
          </a:p>
          <a:p>
            <a:pPr>
              <a:buNone/>
            </a:pPr>
            <a:r>
              <a:rPr lang="en-US" dirty="0"/>
              <a:t>becomes</a:t>
            </a:r>
          </a:p>
          <a:p>
            <a:pPr>
              <a:buNone/>
            </a:pPr>
            <a:r>
              <a:rPr lang="en-US" dirty="0"/>
              <a:t>     	</a:t>
            </a:r>
            <a:r>
              <a:rPr lang="en-US" b="1" dirty="0">
                <a:latin typeface="Courier New" pitchFamily="49" charset="0"/>
              </a:rPr>
              <a:t>       y = 5*5;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e.g., </a:t>
            </a: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#define MY_PRINT(</a:t>
            </a:r>
            <a:r>
              <a:rPr lang="en-US" b="1" dirty="0" err="1">
                <a:solidFill>
                  <a:srgbClr val="114FFB"/>
                </a:solidFill>
                <a:latin typeface="Courier New" pitchFamily="49" charset="0"/>
              </a:rPr>
              <a:t>x,y</a:t>
            </a: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) </a:t>
            </a:r>
            <a:r>
              <a:rPr lang="en-US" b="1" dirty="0" err="1">
                <a:solidFill>
                  <a:srgbClr val="114FFB"/>
                </a:solidFill>
                <a:latin typeface="Courier New" pitchFamily="49" charset="0"/>
              </a:rPr>
              <a:t>printf</a:t>
            </a: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(</a:t>
            </a:r>
            <a:r>
              <a:rPr lang="en-US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%d %d\n</a:t>
            </a:r>
            <a:r>
              <a:rPr lang="en-US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, </a:t>
            </a:r>
            <a:r>
              <a:rPr lang="en-US" b="1" dirty="0" err="1">
                <a:solidFill>
                  <a:srgbClr val="114FFB"/>
                </a:solidFill>
                <a:latin typeface="Courier New" pitchFamily="49" charset="0"/>
              </a:rPr>
              <a:t>x,y</a:t>
            </a: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)</a:t>
            </a:r>
          </a:p>
          <a:p>
            <a:pPr eaLnBrk="1" hangingPunct="1">
              <a:buFont typeface="Wingdings 2" pitchFamily="18" charset="2"/>
              <a:buNone/>
            </a:pPr>
            <a:endParaRPr lang="en-US" b="1" dirty="0"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 			 MY_PRINT(3,5);</a:t>
            </a:r>
          </a:p>
          <a:p>
            <a:pPr marL="0" indent="0">
              <a:buNone/>
            </a:pPr>
            <a:r>
              <a:rPr lang="en-US" dirty="0"/>
              <a:t>becomes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            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b="1" dirty="0">
                <a:latin typeface="Courier New" pitchFamily="49" charset="0"/>
              </a:rPr>
              <a:t>%d %d\n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b="1" dirty="0">
                <a:latin typeface="Courier New" pitchFamily="49" charset="0"/>
              </a:rPr>
              <a:t>, 3,5);</a:t>
            </a:r>
          </a:p>
          <a:p>
            <a:pPr eaLnBrk="1" hangingPunct="1"/>
            <a:endParaRPr lang="en-CA" b="1" dirty="0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241CA-5E25-449D-8873-6E22FD656B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74073" y="3139373"/>
            <a:ext cx="8312728" cy="13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E5A6A9-A9D4-4960-9D95-44D26181C6B6}"/>
              </a:ext>
            </a:extLst>
          </p:cNvPr>
          <p:cNvCxnSpPr/>
          <p:nvPr/>
        </p:nvCxnSpPr>
        <p:spPr>
          <a:xfrm>
            <a:off x="374073" y="5087111"/>
            <a:ext cx="8312728" cy="13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14FFB"/>
                </a:solidFill>
              </a:rPr>
              <a:t>#define </a:t>
            </a:r>
            <a:r>
              <a:rPr lang="en-US" dirty="0"/>
              <a:t>– </a:t>
            </a:r>
            <a:r>
              <a:rPr lang="en-US" dirty="0">
                <a:solidFill>
                  <a:schemeClr val="accent1"/>
                </a:solidFill>
              </a:rPr>
              <a:t>Be careful with operators</a:t>
            </a:r>
            <a:br>
              <a:rPr lang="en-US" dirty="0"/>
            </a:br>
            <a:r>
              <a:rPr lang="en-US" dirty="0"/>
              <a:t> </a:t>
            </a:r>
            <a:endParaRPr lang="en-CA" dirty="0"/>
          </a:p>
        </p:txBody>
      </p:sp>
      <p:sp>
        <p:nvSpPr>
          <p:cNvPr id="63492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199" y="1277107"/>
            <a:ext cx="8819536" cy="4700663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dirty="0">
                <a:solidFill>
                  <a:schemeClr val="accent1"/>
                </a:solidFill>
              </a:rPr>
              <a:t> </a:t>
            </a:r>
            <a:endParaRPr lang="en-US" dirty="0"/>
          </a:p>
          <a:p>
            <a:pPr>
              <a:buNone/>
            </a:pPr>
            <a:r>
              <a:rPr lang="en-US" dirty="0"/>
              <a:t>		</a:t>
            </a:r>
            <a:r>
              <a:rPr lang="en-US" b="1" dirty="0">
                <a:latin typeface="Courier New" pitchFamily="49" charset="0"/>
              </a:rPr>
              <a:t>double </a:t>
            </a:r>
            <a:r>
              <a:rPr lang="en-US" b="1" dirty="0" err="1">
                <a:latin typeface="Courier New" pitchFamily="49" charset="0"/>
              </a:rPr>
              <a:t>overpi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</a:rPr>
              <a:t>= 1/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</a:rPr>
              <a:t>TWO_PI;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/>
              <a:t>becomes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b="1" dirty="0">
                <a:latin typeface="Courier New" pitchFamily="49" charset="0"/>
              </a:rPr>
              <a:t>double </a:t>
            </a:r>
            <a:r>
              <a:rPr lang="en-US" b="1" dirty="0" err="1">
                <a:latin typeface="Courier New" pitchFamily="49" charset="0"/>
              </a:rPr>
              <a:t>overpi</a:t>
            </a:r>
            <a:r>
              <a:rPr lang="en-US" b="1" dirty="0">
                <a:latin typeface="Courier New" pitchFamily="49" charset="0"/>
              </a:rPr>
              <a:t> = 1/2*3.14;      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// 0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</a:rPr>
              <a:t>(!)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  <a:p>
            <a:pPr eaLnBrk="1" hangingPunct="1">
              <a:buFont typeface="Wingdings 2" pitchFamily="18" charset="2"/>
              <a:buNone/>
            </a:pPr>
            <a:r>
              <a:rPr lang="en-US" dirty="0"/>
              <a:t>Fix: </a:t>
            </a:r>
            <a:r>
              <a:rPr lang="en-US" dirty="0">
                <a:highlight>
                  <a:srgbClr val="FFFF00"/>
                </a:highlight>
              </a:rPr>
              <a:t>Use parentheses defensively</a:t>
            </a:r>
            <a:r>
              <a:rPr lang="en-US" dirty="0"/>
              <a:t>, e.g.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#define TWO_PI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2*3.14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</a:rPr>
              <a:t>	   double </a:t>
            </a:r>
            <a:r>
              <a:rPr lang="en-US" b="1" dirty="0" err="1">
                <a:latin typeface="Courier New" pitchFamily="49" charset="0"/>
              </a:rPr>
              <a:t>overpi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</a:rPr>
              <a:t>= 1/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</a:rPr>
              <a:t>TWO_PI;</a:t>
            </a:r>
          </a:p>
          <a:p>
            <a:pPr>
              <a:buNone/>
            </a:pPr>
            <a:r>
              <a:rPr lang="en-US" dirty="0"/>
              <a:t>becomes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</a:rPr>
              <a:t>	   double </a:t>
            </a:r>
            <a:r>
              <a:rPr lang="en-US" b="1" dirty="0" err="1">
                <a:latin typeface="Courier New" pitchFamily="49" charset="0"/>
              </a:rPr>
              <a:t>overpi</a:t>
            </a:r>
            <a:r>
              <a:rPr lang="en-US" b="1" dirty="0">
                <a:latin typeface="Courier New" pitchFamily="49" charset="0"/>
              </a:rPr>
              <a:t> = 1/(2*3.14);    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// 0.123..</a:t>
            </a:r>
            <a:endParaRPr lang="en-CA" b="1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860ACF-B283-4627-9836-D7250CE5840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036" y="1277108"/>
            <a:ext cx="8021782" cy="43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#define TWO_PI  2*3.14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114FFB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DAAEE-C566-4775-85D1-5EDB8466A2F8}"/>
              </a:ext>
            </a:extLst>
          </p:cNvPr>
          <p:cNvSpPr txBox="1"/>
          <p:nvPr/>
        </p:nvSpPr>
        <p:spPr>
          <a:xfrm>
            <a:off x="457200" y="5977785"/>
            <a:ext cx="6685722" cy="7571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Rule1: if replacement list contains operator, use () around whole replacement list</a:t>
            </a: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1421F988-56E8-437E-B5DD-4C795EA79C6F}"/>
              </a:ext>
            </a:extLst>
          </p:cNvPr>
          <p:cNvSpPr/>
          <p:nvPr/>
        </p:nvSpPr>
        <p:spPr>
          <a:xfrm>
            <a:off x="8222974" y="2420107"/>
            <a:ext cx="463827" cy="808383"/>
          </a:xfrm>
          <a:prstGeom prst="mathMultiply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47625C-1002-43A5-8D64-5726027F5096}"/>
              </a:ext>
            </a:extLst>
          </p:cNvPr>
          <p:cNvCxnSpPr/>
          <p:nvPr/>
        </p:nvCxnSpPr>
        <p:spPr>
          <a:xfrm>
            <a:off x="0" y="3292333"/>
            <a:ext cx="7654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BE7FE2-B832-46F3-B64E-993C8C7522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81" y="2488345"/>
            <a:ext cx="698273" cy="766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AAB5B9-E560-430C-9496-FCAA9F010E10}"/>
              </a:ext>
            </a:extLst>
          </p:cNvPr>
          <p:cNvSpPr txBox="1"/>
          <p:nvPr/>
        </p:nvSpPr>
        <p:spPr>
          <a:xfrm>
            <a:off x="6614360" y="3396605"/>
            <a:ext cx="2529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1.0/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TWO_PI;?</a:t>
            </a:r>
          </a:p>
        </p:txBody>
      </p:sp>
    </p:spTree>
    <p:extLst>
      <p:ext uri="{BB962C8B-B14F-4D97-AF65-F5344CB8AC3E}">
        <p14:creationId xmlns:p14="http://schemas.microsoft.com/office/powerpoint/2010/main" val="10139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97277-7C8E-4D82-B6E8-6078B143A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C0598-0AF6-4290-85D6-FC660E2101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FCB80D-E72C-49DE-92D2-3A5424C522F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3AB5A-2D1D-4082-8506-A9736E836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68830"/>
            <a:ext cx="4819650" cy="500062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B19B532-DDD0-4BFB-92F5-E4FC534ED459}"/>
              </a:ext>
            </a:extLst>
          </p:cNvPr>
          <p:cNvSpPr/>
          <p:nvPr/>
        </p:nvSpPr>
        <p:spPr>
          <a:xfrm>
            <a:off x="617517" y="4583875"/>
            <a:ext cx="296883" cy="273132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955A33-2C0A-4C1E-9475-98109331D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258" y="1268831"/>
            <a:ext cx="3779542" cy="500062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92C9CF9-7077-4AC7-8CA0-7AD166ADEAB1}"/>
              </a:ext>
            </a:extLst>
          </p:cNvPr>
          <p:cNvSpPr/>
          <p:nvPr/>
        </p:nvSpPr>
        <p:spPr>
          <a:xfrm>
            <a:off x="5067575" y="4583875"/>
            <a:ext cx="296883" cy="273132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07DA33F-4433-4839-A779-79B799CBC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355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198" y="1723888"/>
            <a:ext cx="8450827" cy="445919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dirty="0"/>
              <a:t>		</a:t>
            </a:r>
            <a:r>
              <a:rPr lang="en-US" b="1" dirty="0">
                <a:latin typeface="Courier New" pitchFamily="49" charset="0"/>
              </a:rPr>
              <a:t>y = TRIPLE(5+2);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/>
              <a:t>becomes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b="1" dirty="0">
                <a:latin typeface="Courier New" pitchFamily="49" charset="0"/>
              </a:rPr>
              <a:t>y= 5+2 * 3;	 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// 11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</a:rPr>
              <a:t>(!)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  <a:p>
            <a:pPr eaLnBrk="1" hangingPunct="1">
              <a:buFont typeface="Wingdings 2" pitchFamily="18" charset="2"/>
              <a:buNone/>
            </a:pPr>
            <a:r>
              <a:rPr lang="en-US" dirty="0"/>
              <a:t>Fix: </a:t>
            </a:r>
            <a:r>
              <a:rPr lang="en-US" dirty="0">
                <a:highlight>
                  <a:srgbClr val="FFFF00"/>
                </a:highlight>
              </a:rPr>
              <a:t>Use parentheses defensively</a:t>
            </a:r>
            <a:r>
              <a:rPr lang="en-US" dirty="0"/>
              <a:t>, e.g.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#define TRIPLE(x)   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x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 * 3 ) 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</a:rPr>
              <a:t>	   y= TRIPLE(5+2);</a:t>
            </a:r>
          </a:p>
          <a:p>
            <a:pPr>
              <a:buNone/>
            </a:pPr>
            <a:r>
              <a:rPr lang="en-US" dirty="0"/>
              <a:t>becomes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	   y= ((5+2) * 3);	 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// 21</a:t>
            </a:r>
            <a:endParaRPr lang="en-CA" b="1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860ACF-B283-4627-9836-D7250CE5840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4185" y="1181432"/>
            <a:ext cx="8021782" cy="43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#define TRIPLE(x)  3 * x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114FFB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ABBC3FB-3769-46C8-A8D7-3729F5F9D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819535" cy="65384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114FFB"/>
                </a:solidFill>
              </a:rPr>
              <a:t>#define </a:t>
            </a:r>
            <a:r>
              <a:rPr lang="en-US" sz="2800" dirty="0"/>
              <a:t>– parameterized. </a:t>
            </a:r>
            <a:r>
              <a:rPr lang="en-US" sz="2800" dirty="0">
                <a:solidFill>
                  <a:schemeClr val="accent1"/>
                </a:solidFill>
              </a:rPr>
              <a:t>Be careful</a:t>
            </a:r>
            <a:r>
              <a:rPr lang="en-US" sz="2800" dirty="0"/>
              <a:t> with arguments </a:t>
            </a:r>
            <a:endParaRPr lang="en-CA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BFBD4-38A2-40C8-BDFE-93A6D9701256}"/>
              </a:ext>
            </a:extLst>
          </p:cNvPr>
          <p:cNvSpPr txBox="1"/>
          <p:nvPr/>
        </p:nvSpPr>
        <p:spPr>
          <a:xfrm>
            <a:off x="457199" y="5899356"/>
            <a:ext cx="6308035" cy="7571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Rule2: for parameterized, put () around each parameter occurrence in the replacement list</a:t>
            </a: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BD8DC740-DB5D-4AEE-B62C-93ECBC01B04B}"/>
              </a:ext>
            </a:extLst>
          </p:cNvPr>
          <p:cNvSpPr/>
          <p:nvPr/>
        </p:nvSpPr>
        <p:spPr>
          <a:xfrm>
            <a:off x="6533320" y="2435611"/>
            <a:ext cx="463827" cy="808383"/>
          </a:xfrm>
          <a:prstGeom prst="mathMultiply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257AA1-DE44-4D8F-A511-4D7597238618}"/>
              </a:ext>
            </a:extLst>
          </p:cNvPr>
          <p:cNvCxnSpPr/>
          <p:nvPr/>
        </p:nvCxnSpPr>
        <p:spPr>
          <a:xfrm>
            <a:off x="235974" y="3243994"/>
            <a:ext cx="80083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658C34-B024-451A-B28A-A442EF6EE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20" y="2477379"/>
            <a:ext cx="698273" cy="7666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887033-0975-4185-B778-DB2189C66690}"/>
              </a:ext>
            </a:extLst>
          </p:cNvPr>
          <p:cNvSpPr/>
          <p:nvPr/>
        </p:nvSpPr>
        <p:spPr>
          <a:xfrm>
            <a:off x="370389" y="2176049"/>
            <a:ext cx="8537635" cy="45454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3C054997-5688-4524-89E8-36DAD30DF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97" y="2072365"/>
            <a:ext cx="1121377" cy="12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291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198" y="1723888"/>
            <a:ext cx="8450827" cy="445919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dirty="0"/>
              <a:t>		</a:t>
            </a:r>
            <a:r>
              <a:rPr lang="en-US" b="1" dirty="0">
                <a:latin typeface="Courier New" pitchFamily="49" charset="0"/>
              </a:rPr>
              <a:t>y = TRIPLE(5+2);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/>
              <a:t>becomes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b="1" dirty="0">
                <a:latin typeface="Courier New" pitchFamily="49" charset="0"/>
              </a:rPr>
              <a:t>y= 5+2 * 3;	 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// 11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</a:rPr>
              <a:t>(!)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  <a:p>
            <a:pPr eaLnBrk="1" hangingPunct="1">
              <a:buFont typeface="Wingdings 2" pitchFamily="18" charset="2"/>
              <a:buNone/>
            </a:pPr>
            <a:r>
              <a:rPr lang="en-US" dirty="0"/>
              <a:t>Fix: </a:t>
            </a:r>
            <a:r>
              <a:rPr lang="en-US" dirty="0">
                <a:highlight>
                  <a:srgbClr val="FFFF00"/>
                </a:highlight>
              </a:rPr>
              <a:t>Use parentheses defensively</a:t>
            </a:r>
            <a:r>
              <a:rPr lang="en-US" dirty="0"/>
              <a:t>, e.g.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#define TRIPLE(x)   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x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 * 3 ) 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</a:rPr>
              <a:t>	   y= TRIPLE(5+2);</a:t>
            </a:r>
          </a:p>
          <a:p>
            <a:pPr>
              <a:buNone/>
            </a:pPr>
            <a:r>
              <a:rPr lang="en-US" dirty="0"/>
              <a:t>becomes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	   y= ((5+2) * 3);	 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// 21</a:t>
            </a:r>
            <a:endParaRPr lang="en-CA" b="1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860ACF-B283-4627-9836-D7250CE5840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4185" y="1181432"/>
            <a:ext cx="8021782" cy="43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#define TRIPLE(x)  3 * x 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114FFB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ABBC3FB-3769-46C8-A8D7-3729F5F9D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819535" cy="65384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114FFB"/>
                </a:solidFill>
              </a:rPr>
              <a:t>#define </a:t>
            </a:r>
            <a:r>
              <a:rPr lang="en-US" sz="2800" dirty="0"/>
              <a:t>– parameterized. </a:t>
            </a:r>
            <a:r>
              <a:rPr lang="en-US" sz="2800" dirty="0">
                <a:solidFill>
                  <a:schemeClr val="accent1"/>
                </a:solidFill>
              </a:rPr>
              <a:t>Be careful</a:t>
            </a:r>
            <a:r>
              <a:rPr lang="en-US" sz="2800" dirty="0"/>
              <a:t> with arguments </a:t>
            </a:r>
            <a:endParaRPr lang="en-CA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BFBD4-38A2-40C8-BDFE-93A6D9701256}"/>
              </a:ext>
            </a:extLst>
          </p:cNvPr>
          <p:cNvSpPr txBox="1"/>
          <p:nvPr/>
        </p:nvSpPr>
        <p:spPr>
          <a:xfrm>
            <a:off x="457199" y="5899356"/>
            <a:ext cx="6308035" cy="7571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Rule2: for parameterized, put () around each parameter occurrence in the replacement list</a:t>
            </a: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BD8DC740-DB5D-4AEE-B62C-93ECBC01B04B}"/>
              </a:ext>
            </a:extLst>
          </p:cNvPr>
          <p:cNvSpPr/>
          <p:nvPr/>
        </p:nvSpPr>
        <p:spPr>
          <a:xfrm>
            <a:off x="6533320" y="2435611"/>
            <a:ext cx="463827" cy="808383"/>
          </a:xfrm>
          <a:prstGeom prst="mathMultiply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658C34-B024-451A-B28A-A442EF6EE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20" y="2477379"/>
            <a:ext cx="698273" cy="7666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887033-0975-4185-B778-DB2189C66690}"/>
              </a:ext>
            </a:extLst>
          </p:cNvPr>
          <p:cNvSpPr/>
          <p:nvPr/>
        </p:nvSpPr>
        <p:spPr>
          <a:xfrm>
            <a:off x="370390" y="2176049"/>
            <a:ext cx="6861204" cy="454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3C054997-5688-4524-89E8-36DAD30DF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97" y="2072365"/>
            <a:ext cx="1121377" cy="12452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9ACBB91-EF3E-4D23-A621-9E4938D33FBB}"/>
              </a:ext>
            </a:extLst>
          </p:cNvPr>
          <p:cNvSpPr/>
          <p:nvPr/>
        </p:nvSpPr>
        <p:spPr>
          <a:xfrm>
            <a:off x="457197" y="4428914"/>
            <a:ext cx="8021782" cy="43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#define SQUARE(x)  x*x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114FFB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F1EDF6-0320-47F9-B384-F173604510BF}"/>
              </a:ext>
            </a:extLst>
          </p:cNvPr>
          <p:cNvSpPr txBox="1"/>
          <p:nvPr/>
        </p:nvSpPr>
        <p:spPr>
          <a:xfrm>
            <a:off x="1290770" y="5007607"/>
            <a:ext cx="4640892" cy="433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y = SQUARE(5+2);</a:t>
            </a:r>
            <a:endParaRPr lang="en-CA" dirty="0"/>
          </a:p>
        </p:txBody>
      </p:sp>
      <p:pic>
        <p:nvPicPr>
          <p:cNvPr id="17" name="Picture 16" descr="A picture containing clipart&#10;&#10;Description automatically generated">
            <a:extLst>
              <a:ext uri="{FF2B5EF4-FFF2-40B4-BE49-F238E27FC236}">
                <a16:creationId xmlns:a16="http://schemas.microsoft.com/office/drawing/2014/main" id="{D0E03E0A-D0B9-40A2-B220-AF583F5A6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973" y="4341580"/>
            <a:ext cx="1121377" cy="1245210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6F9F94A7-3326-4A7A-B016-AAF67755A7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320" y="5494935"/>
            <a:ext cx="420598" cy="40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169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198" y="1723888"/>
            <a:ext cx="8450827" cy="445919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dirty="0"/>
              <a:t>		</a:t>
            </a:r>
            <a:r>
              <a:rPr lang="en-US" b="1" dirty="0">
                <a:latin typeface="Courier New" pitchFamily="49" charset="0"/>
              </a:rPr>
              <a:t>y = TRIPLE(5+2);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/>
              <a:t>becomes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b="1" dirty="0">
                <a:latin typeface="Courier New" pitchFamily="49" charset="0"/>
              </a:rPr>
              <a:t>y = 3 * 5+2;	 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// 17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</a:rPr>
              <a:t>(!)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  <a:p>
            <a:pPr eaLnBrk="1" hangingPunct="1">
              <a:buFont typeface="Wingdings 2" pitchFamily="18" charset="2"/>
              <a:buNone/>
            </a:pPr>
            <a:r>
              <a:rPr lang="en-US" dirty="0"/>
              <a:t>Fix: </a:t>
            </a:r>
            <a:r>
              <a:rPr lang="en-US" dirty="0">
                <a:highlight>
                  <a:srgbClr val="FFFF00"/>
                </a:highlight>
              </a:rPr>
              <a:t>Use parentheses defensively</a:t>
            </a:r>
            <a:r>
              <a:rPr lang="en-US" dirty="0"/>
              <a:t>, e.g.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#define TRIPLE(x)   ( 3 *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x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) </a:t>
            </a: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) 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</a:rPr>
              <a:t>	   y = TRIPLE(5+2);</a:t>
            </a:r>
          </a:p>
          <a:p>
            <a:pPr>
              <a:buNone/>
            </a:pPr>
            <a:r>
              <a:rPr lang="en-US" dirty="0"/>
              <a:t>becomes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	   y = ((5+2) * 3);	 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// 21</a:t>
            </a:r>
            <a:endParaRPr lang="en-CA" b="1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860ACF-B283-4627-9836-D7250CE5840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4185" y="1181432"/>
            <a:ext cx="8021782" cy="43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#define TRIPLE(x)  3 * x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114FFB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ABBC3FB-3769-46C8-A8D7-3729F5F9D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819535" cy="65384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114FFB"/>
                </a:solidFill>
              </a:rPr>
              <a:t>#define </a:t>
            </a:r>
            <a:r>
              <a:rPr lang="en-US" sz="2800" dirty="0"/>
              <a:t>– parameterized. </a:t>
            </a:r>
            <a:r>
              <a:rPr lang="en-US" sz="2800" dirty="0">
                <a:solidFill>
                  <a:schemeClr val="accent1"/>
                </a:solidFill>
              </a:rPr>
              <a:t>Be careful</a:t>
            </a:r>
            <a:r>
              <a:rPr lang="en-US" sz="2800" dirty="0"/>
              <a:t> with arguments </a:t>
            </a:r>
            <a:endParaRPr lang="en-CA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BFBD4-38A2-40C8-BDFE-93A6D9701256}"/>
              </a:ext>
            </a:extLst>
          </p:cNvPr>
          <p:cNvSpPr txBox="1"/>
          <p:nvPr/>
        </p:nvSpPr>
        <p:spPr>
          <a:xfrm>
            <a:off x="457199" y="5899356"/>
            <a:ext cx="6308035" cy="7571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Rule2: for parameterized, put () around each parameter occurrence in the replacement list</a:t>
            </a: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BD8DC740-DB5D-4AEE-B62C-93ECBC01B04B}"/>
              </a:ext>
            </a:extLst>
          </p:cNvPr>
          <p:cNvSpPr/>
          <p:nvPr/>
        </p:nvSpPr>
        <p:spPr>
          <a:xfrm>
            <a:off x="6533320" y="2435611"/>
            <a:ext cx="463827" cy="808383"/>
          </a:xfrm>
          <a:prstGeom prst="mathMultiply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257AA1-DE44-4D8F-A511-4D7597238618}"/>
              </a:ext>
            </a:extLst>
          </p:cNvPr>
          <p:cNvCxnSpPr/>
          <p:nvPr/>
        </p:nvCxnSpPr>
        <p:spPr>
          <a:xfrm>
            <a:off x="235974" y="3243994"/>
            <a:ext cx="80083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658C34-B024-451A-B28A-A442EF6EE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20" y="2477379"/>
            <a:ext cx="698273" cy="7666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9B32B3-B064-49E9-85A2-6885092DBAD3}"/>
              </a:ext>
            </a:extLst>
          </p:cNvPr>
          <p:cNvSpPr txBox="1"/>
          <p:nvPr/>
        </p:nvSpPr>
        <p:spPr>
          <a:xfrm>
            <a:off x="7302740" y="4287724"/>
            <a:ext cx="188321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1/TRIPLE(3.4+2)</a:t>
            </a:r>
            <a:endParaRPr lang="en-CA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AE8336-8F53-46A4-AE72-5410BBB0040A}"/>
              </a:ext>
            </a:extLst>
          </p:cNvPr>
          <p:cNvSpPr/>
          <p:nvPr/>
        </p:nvSpPr>
        <p:spPr>
          <a:xfrm>
            <a:off x="4240161" y="4003597"/>
            <a:ext cx="208344" cy="4282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FD106D-1843-4AF5-B50E-7B8FAA548215}"/>
              </a:ext>
            </a:extLst>
          </p:cNvPr>
          <p:cNvSpPr/>
          <p:nvPr/>
        </p:nvSpPr>
        <p:spPr>
          <a:xfrm>
            <a:off x="6000196" y="3929285"/>
            <a:ext cx="208344" cy="4282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F531B9-49C5-4905-A853-CFCCD9B0A59C}"/>
              </a:ext>
            </a:extLst>
          </p:cNvPr>
          <p:cNvSpPr txBox="1"/>
          <p:nvPr/>
        </p:nvSpPr>
        <p:spPr>
          <a:xfrm>
            <a:off x="7302740" y="4777668"/>
            <a:ext cx="188321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1.0/TRIPLE(3+2)</a:t>
            </a:r>
            <a:endParaRPr lang="en-CA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CA31BB-DCC7-403C-8A45-11C034475A46}"/>
              </a:ext>
            </a:extLst>
          </p:cNvPr>
          <p:cNvSpPr txBox="1"/>
          <p:nvPr/>
        </p:nvSpPr>
        <p:spPr>
          <a:xfrm>
            <a:off x="7326572" y="5229073"/>
            <a:ext cx="188321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500/TRIPLE(3+2)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1147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2" grpId="0" animBg="1"/>
      <p:bldP spid="13" grpId="0"/>
      <p:bldP spid="1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485909" cy="515177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114FFB"/>
                </a:solidFill>
              </a:rPr>
              <a:t>#define</a:t>
            </a:r>
            <a:r>
              <a:rPr lang="en-US" sz="2800" dirty="0"/>
              <a:t> – parameterized. </a:t>
            </a:r>
            <a:r>
              <a:rPr lang="en-US" sz="2800" dirty="0">
                <a:solidFill>
                  <a:schemeClr val="accent1"/>
                </a:solidFill>
              </a:rPr>
              <a:t>Be careful</a:t>
            </a:r>
            <a:r>
              <a:rPr lang="en-US" sz="2800" dirty="0"/>
              <a:t> with arguments </a:t>
            </a:r>
            <a:endParaRPr lang="en-CA" sz="2800" dirty="0"/>
          </a:p>
        </p:txBody>
      </p:sp>
      <p:sp>
        <p:nvSpPr>
          <p:cNvPr id="63492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486003" y="1692100"/>
            <a:ext cx="8382000" cy="4343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dirty="0"/>
              <a:t>	      	</a:t>
            </a:r>
            <a:r>
              <a:rPr lang="en-US" b="1" dirty="0">
                <a:latin typeface="Courier New" pitchFamily="49" charset="0"/>
              </a:rPr>
              <a:t>y = SQUARE(5+2);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/>
              <a:t>becomes</a:t>
            </a:r>
          </a:p>
          <a:p>
            <a:pPr>
              <a:buNone/>
            </a:pPr>
            <a:r>
              <a:rPr lang="en-US" dirty="0"/>
              <a:t>      	</a:t>
            </a:r>
            <a:r>
              <a:rPr lang="en-US" b="1" dirty="0">
                <a:latin typeface="Courier New" pitchFamily="49" charset="0"/>
              </a:rPr>
              <a:t>y = 5+2*5+2;		 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// 17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</a:rPr>
              <a:t>(!)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  <a:p>
            <a:pPr eaLnBrk="1" hangingPunct="1">
              <a:buFont typeface="Wingdings 2" pitchFamily="18" charset="2"/>
              <a:buNone/>
            </a:pPr>
            <a:r>
              <a:rPr lang="en-US" dirty="0"/>
              <a:t>Fix: </a:t>
            </a:r>
            <a:r>
              <a:rPr lang="en-US" dirty="0">
                <a:highlight>
                  <a:srgbClr val="FFFF00"/>
                </a:highlight>
              </a:rPr>
              <a:t>Use parentheses defensively</a:t>
            </a:r>
            <a:r>
              <a:rPr lang="en-US" dirty="0"/>
              <a:t>, e.g.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#define SQUARE(x) (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</a:rPr>
              <a:t>(</a:t>
            </a: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x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</a:rPr>
              <a:t>)</a:t>
            </a: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*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</a:rPr>
              <a:t>(</a:t>
            </a: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x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</a:rPr>
              <a:t>)</a:t>
            </a: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)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</a:rPr>
              <a:t>      y = SQUARE(5+2);</a:t>
            </a:r>
          </a:p>
          <a:p>
            <a:pPr>
              <a:buNone/>
            </a:pPr>
            <a:r>
              <a:rPr lang="en-US" dirty="0"/>
              <a:t>becomes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latin typeface="Courier New" pitchFamily="49" charset="0"/>
              </a:rPr>
              <a:t>		 y = ((5+2)*(5+2));	 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// 49</a:t>
            </a:r>
            <a:endParaRPr lang="en-CA" b="1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860ACF-B283-4627-9836-D7250CE5840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153" y="1131758"/>
            <a:ext cx="8021782" cy="43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#define SQUARE(x)  x*x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114FFB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9E1D5-9A41-46F0-9948-A187FC184154}"/>
              </a:ext>
            </a:extLst>
          </p:cNvPr>
          <p:cNvSpPr txBox="1"/>
          <p:nvPr/>
        </p:nvSpPr>
        <p:spPr>
          <a:xfrm>
            <a:off x="457200" y="5922311"/>
            <a:ext cx="6308035" cy="7571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Rule2: for parameterized, put () around each parameter occurrence in the replacement list</a:t>
            </a: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E3FDCBB2-3F74-4BB5-96AA-0C3C08640869}"/>
              </a:ext>
            </a:extLst>
          </p:cNvPr>
          <p:cNvSpPr/>
          <p:nvPr/>
        </p:nvSpPr>
        <p:spPr>
          <a:xfrm>
            <a:off x="6716714" y="2460115"/>
            <a:ext cx="463827" cy="808383"/>
          </a:xfrm>
          <a:prstGeom prst="mathMultiply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2592CE-6DE5-4CFA-96DE-4B6D61D36AB0}"/>
              </a:ext>
            </a:extLst>
          </p:cNvPr>
          <p:cNvCxnSpPr/>
          <p:nvPr/>
        </p:nvCxnSpPr>
        <p:spPr>
          <a:xfrm>
            <a:off x="280219" y="3292351"/>
            <a:ext cx="80083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B784D64-E835-4291-BFC3-477880461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714" y="2418081"/>
            <a:ext cx="698273" cy="7666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C28972-4271-4889-953A-7BADAD67D8E8}"/>
              </a:ext>
            </a:extLst>
          </p:cNvPr>
          <p:cNvSpPr txBox="1"/>
          <p:nvPr/>
        </p:nvSpPr>
        <p:spPr>
          <a:xfrm>
            <a:off x="7082182" y="4036815"/>
            <a:ext cx="203798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1/SQUARE(3.4+2)</a:t>
            </a:r>
            <a:endParaRPr lang="en-CA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A43740-7658-4C5C-AF98-76EA4CF97011}"/>
              </a:ext>
            </a:extLst>
          </p:cNvPr>
          <p:cNvSpPr txBox="1"/>
          <p:nvPr/>
        </p:nvSpPr>
        <p:spPr>
          <a:xfrm>
            <a:off x="7082182" y="4526759"/>
            <a:ext cx="203798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1.0/SQUARE(3+2)</a:t>
            </a:r>
            <a:endParaRPr lang="en-CA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688FCE-CA35-4FD7-A1DA-8867827E26E4}"/>
              </a:ext>
            </a:extLst>
          </p:cNvPr>
          <p:cNvSpPr txBox="1"/>
          <p:nvPr/>
        </p:nvSpPr>
        <p:spPr>
          <a:xfrm>
            <a:off x="7106014" y="4978164"/>
            <a:ext cx="203798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500/SQUARE(3+2)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7905740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>
          <a:xfrm>
            <a:off x="434975" y="171450"/>
            <a:ext cx="8229600" cy="72820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/>
              <a:t>C preprocessor</a:t>
            </a:r>
            <a:br>
              <a:rPr lang="en-US" sz="3200" dirty="0"/>
            </a:br>
            <a:r>
              <a:rPr lang="en-US" sz="3200" dirty="0"/>
              <a:t>predefined macro names</a:t>
            </a:r>
            <a:endParaRPr lang="en-CA" sz="3200" dirty="0"/>
          </a:p>
        </p:txBody>
      </p:sp>
      <p:sp>
        <p:nvSpPr>
          <p:cNvPr id="50180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414338" y="1120877"/>
            <a:ext cx="8582178" cy="584036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__LINE__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__FILE__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__DATE__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solidFill>
                  <a:srgbClr val="114FFB"/>
                </a:solidFill>
                <a:latin typeface="Courier New" pitchFamily="49" charset="0"/>
              </a:rPr>
              <a:t>__TIME__</a:t>
            </a:r>
          </a:p>
          <a:p>
            <a:pPr eaLnBrk="1" hangingPunct="1">
              <a:buFont typeface="Wingdings 2" pitchFamily="18" charset="2"/>
              <a:buNone/>
            </a:pPr>
            <a:endParaRPr lang="en-US" b="1" dirty="0">
              <a:solidFill>
                <a:srgbClr val="114FFB"/>
              </a:solidFill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</a:rPr>
              <a:t>#include &lt;</a:t>
            </a:r>
            <a:r>
              <a:rPr lang="en-CA" sz="2000" b="1" dirty="0" err="1">
                <a:latin typeface="Courier New" pitchFamily="49" charset="0"/>
              </a:rPr>
              <a:t>stdio.h</a:t>
            </a:r>
            <a:r>
              <a:rPr lang="en-CA" sz="2000" b="1" dirty="0">
                <a:latin typeface="Courier New" pitchFamily="49" charset="0"/>
              </a:rPr>
              <a:t>&gt;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</a:rPr>
              <a:t>main(){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</a:rPr>
              <a:t>  </a:t>
            </a:r>
            <a:r>
              <a:rPr lang="en-CA" sz="2000" b="1" dirty="0" err="1">
                <a:latin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</a:rPr>
              <a:t>("%s %s\n", __TIME__, __DATE__);</a:t>
            </a:r>
          </a:p>
          <a:p>
            <a:pPr>
              <a:buNone/>
            </a:pPr>
            <a:r>
              <a:rPr lang="en-CA" sz="2000" b="1" dirty="0">
                <a:latin typeface="Courier New" pitchFamily="49" charset="0"/>
              </a:rPr>
              <a:t>  </a:t>
            </a:r>
            <a:r>
              <a:rPr lang="en-CA" sz="2000" b="1" dirty="0" err="1">
                <a:latin typeface="Courier New" pitchFamily="49" charset="0"/>
              </a:rPr>
              <a:t>printf</a:t>
            </a:r>
            <a:r>
              <a:rPr lang="en-CA" sz="2000" b="1" dirty="0">
                <a:latin typeface="Courier New" pitchFamily="49" charset="0"/>
              </a:rPr>
              <a:t>("File: %s Line: %d\n", __FILE__,__LINE__);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</a:rPr>
              <a:t>} </a:t>
            </a:r>
          </a:p>
          <a:p>
            <a:pPr eaLnBrk="1" hangingPunct="1">
              <a:buNone/>
            </a:pPr>
            <a:r>
              <a:rPr lang="en-CA" sz="2000" b="1" dirty="0">
                <a:latin typeface="Courier New" pitchFamily="49" charset="0"/>
              </a:rPr>
              <a:t> </a:t>
            </a:r>
          </a:p>
          <a:p>
            <a:pPr eaLnBrk="1" hangingPunct="1">
              <a:buNone/>
            </a:pPr>
            <a:r>
              <a:rPr lang="en-CA" sz="2000" b="1" dirty="0">
                <a:latin typeface="Courier New" pitchFamily="49" charset="0"/>
              </a:rPr>
              <a:t>21:45:54  Feb 6 2021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z="2000" b="1" dirty="0">
                <a:latin typeface="Courier New" pitchFamily="49" charset="0"/>
              </a:rPr>
              <a:t>File: </a:t>
            </a:r>
            <a:r>
              <a:rPr lang="en-CA" sz="2000" b="1" dirty="0" err="1">
                <a:latin typeface="Courier New" pitchFamily="49" charset="0"/>
              </a:rPr>
              <a:t>macro.c</a:t>
            </a:r>
            <a:r>
              <a:rPr lang="en-CA" sz="2000" b="1" dirty="0">
                <a:latin typeface="Courier New" pitchFamily="49" charset="0"/>
              </a:rPr>
              <a:t>  Line:4</a:t>
            </a:r>
          </a:p>
          <a:p>
            <a:pPr eaLnBrk="1" hangingPunct="1"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</a:endParaRPr>
          </a:p>
          <a:p>
            <a:pPr eaLnBrk="1" hangingPunct="1"/>
            <a:r>
              <a:rPr lang="en-CA" sz="2400" dirty="0"/>
              <a:t>Useful for debugging</a:t>
            </a:r>
          </a:p>
          <a:p>
            <a:pPr eaLnBrk="1" hangingPunct="1">
              <a:buFont typeface="Wingdings 2" pitchFamily="18" charset="2"/>
              <a:buNone/>
            </a:pPr>
            <a:endParaRPr lang="en-US" b="1" dirty="0">
              <a:latin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CA" b="1" dirty="0">
              <a:solidFill>
                <a:srgbClr val="00CC00"/>
              </a:solidFill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78B62-0C6F-4736-9FF5-C953A3A0246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52A68B-B2FD-436F-9ACC-CF19D640E420}"/>
              </a:ext>
            </a:extLst>
          </p:cNvPr>
          <p:cNvSpPr/>
          <p:nvPr/>
        </p:nvSpPr>
        <p:spPr>
          <a:xfrm>
            <a:off x="414338" y="2949676"/>
            <a:ext cx="8582177" cy="18435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5879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Playing with the C Preprocessor</a:t>
            </a:r>
            <a:endParaRPr lang="en-CA"/>
          </a:p>
        </p:txBody>
      </p:sp>
      <p:sp>
        <p:nvSpPr>
          <p:cNvPr id="87044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200" y="1600200"/>
            <a:ext cx="8872330" cy="4343400"/>
          </a:xfrm>
        </p:spPr>
        <p:txBody>
          <a:bodyPr/>
          <a:lstStyle/>
          <a:p>
            <a:pPr eaLnBrk="1" hangingPunct="1"/>
            <a:r>
              <a:rPr lang="en-US" dirty="0"/>
              <a:t>Try: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-E </a:t>
            </a:r>
            <a:r>
              <a:rPr lang="en-US" b="1" dirty="0" err="1">
                <a:latin typeface="Courier New" pitchFamily="49" charset="0"/>
              </a:rPr>
              <a:t>hello.c</a:t>
            </a:r>
            <a:endParaRPr lang="en-US" b="1" dirty="0">
              <a:latin typeface="Courier New" pitchFamily="49" charset="0"/>
            </a:endParaRPr>
          </a:p>
          <a:p>
            <a:pPr marL="0" indent="0" eaLnBrk="1" hangingPunct="1">
              <a:buNone/>
            </a:pPr>
            <a:r>
              <a:rPr lang="en-US" b="1" dirty="0">
                <a:latin typeface="Courier New" pitchFamily="49" charset="0"/>
              </a:rPr>
              <a:t>   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–E </a:t>
            </a:r>
            <a:r>
              <a:rPr lang="en-US" b="1" dirty="0" err="1">
                <a:latin typeface="Courier New" pitchFamily="49" charset="0"/>
              </a:rPr>
              <a:t>hello.c</a:t>
            </a:r>
            <a:r>
              <a:rPr lang="en-US" b="1" dirty="0">
                <a:latin typeface="Courier New" pitchFamily="49" charset="0"/>
              </a:rPr>
              <a:t> &gt; output.txt</a:t>
            </a:r>
          </a:p>
          <a:p>
            <a:pPr eaLnBrk="1" hangingPunct="1"/>
            <a:endParaRPr lang="en-US" b="1" dirty="0">
              <a:latin typeface="Courier New" pitchFamily="49" charset="0"/>
            </a:endParaRPr>
          </a:p>
          <a:p>
            <a:pPr eaLnBrk="1" hangingPunct="1"/>
            <a:r>
              <a:rPr lang="en-US" b="1" dirty="0">
                <a:latin typeface="Courier New" pitchFamily="49" charset="0"/>
              </a:rPr>
              <a:t>-E</a:t>
            </a:r>
            <a:r>
              <a:rPr lang="en-US" dirty="0"/>
              <a:t> means “just run the preprocessor”</a:t>
            </a:r>
          </a:p>
          <a:p>
            <a:pPr eaLnBrk="1" hangingPunct="1"/>
            <a:endParaRPr lang="en-US" dirty="0"/>
          </a:p>
          <a:p>
            <a:r>
              <a:rPr lang="en-US" dirty="0"/>
              <a:t>Also 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cpp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file.c</a:t>
            </a:r>
            <a:endParaRPr lang="en-US" b="1" dirty="0">
              <a:latin typeface="Courier New" pitchFamily="49" charset="0"/>
            </a:endParaRPr>
          </a:p>
          <a:p>
            <a:pPr eaLnBrk="1" hangingPunct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1AADF1-3B7E-47B4-A740-A22722021C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5583" y="4987954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30721" marR="0" lvl="1" indent="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666666"/>
              </a:buClr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F60DB9-4895-4143-9C7B-D09C50AAC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583" y="4891061"/>
            <a:ext cx="4572000" cy="197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825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5B48-9AE4-4437-8521-4AAF911D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0B4BB-5C9D-4E83-B8A0-483354871F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Below recursions from last term L10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6A92B-FD00-4FF8-B57E-9093FBC6B2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566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2" name="Rectangle 3076"/>
          <p:cNvSpPr>
            <a:spLocks noGrp="1" noChangeArrowheads="1"/>
          </p:cNvSpPr>
          <p:nvPr>
            <p:ph type="title"/>
          </p:nvPr>
        </p:nvSpPr>
        <p:spPr>
          <a:xfrm>
            <a:off x="6350" y="41275"/>
            <a:ext cx="9055100" cy="7683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</a:t>
            </a:r>
            <a:endParaRPr lang="en-CA" dirty="0"/>
          </a:p>
        </p:txBody>
      </p:sp>
      <p:sp>
        <p:nvSpPr>
          <p:cNvPr id="616453" name="Rectangle 3077"/>
          <p:cNvSpPr>
            <a:spLocks noGrp="1" noChangeArrowheads="1"/>
          </p:cNvSpPr>
          <p:nvPr>
            <p:ph type="body" sz="quarter" idx="13"/>
          </p:nvPr>
        </p:nvSpPr>
        <p:spPr>
          <a:xfrm>
            <a:off x="419100" y="1044015"/>
            <a:ext cx="7427728" cy="5472899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C program structure – </a:t>
            </a:r>
            <a:r>
              <a:rPr lang="en-US" sz="2000" dirty="0"/>
              <a:t>Functions (ch4)</a:t>
            </a:r>
          </a:p>
          <a:p>
            <a:pPr marL="857250" lvl="1" indent="-457200">
              <a:buClr>
                <a:schemeClr val="accent3"/>
              </a:buClr>
              <a:defRPr/>
            </a:pPr>
            <a:r>
              <a:rPr lang="en-US" sz="2000" dirty="0"/>
              <a:t>Communication</a:t>
            </a:r>
          </a:p>
          <a:p>
            <a:pPr marL="857250" lvl="1" indent="-457200">
              <a:buClr>
                <a:schemeClr val="accent3"/>
              </a:buClr>
              <a:defRPr/>
            </a:pPr>
            <a:r>
              <a:rPr lang="en-US" sz="2000" dirty="0"/>
              <a:t>“Pass-by-value”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Categories, scope and lifetime of variables (ch4)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C Preprocessing (ch4)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114FFB"/>
                </a:solidFill>
              </a:rPr>
              <a:t>Recursions  (ch4)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Other C material before pointer</a:t>
            </a:r>
          </a:p>
          <a:p>
            <a:pPr lvl="1" indent="-342900">
              <a:buClr>
                <a:schemeClr val="accent3"/>
              </a:buClr>
              <a:defRPr/>
            </a:pPr>
            <a:r>
              <a:rPr lang="en-US" dirty="0"/>
              <a:t>C library functions</a:t>
            </a:r>
          </a:p>
          <a:p>
            <a:pPr lvl="1" indent="-342900">
              <a:buClr>
                <a:schemeClr val="accent3"/>
              </a:buClr>
              <a:defRPr/>
            </a:pPr>
            <a:r>
              <a:rPr lang="en-US" dirty="0"/>
              <a:t>2D array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4D7EF6-6338-4379-B446-960A6111AB5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B76AAE29-964F-44E1-ADA6-BDD0B63D6690}"/>
              </a:ext>
            </a:extLst>
          </p:cNvPr>
          <p:cNvSpPr/>
          <p:nvPr/>
        </p:nvSpPr>
        <p:spPr>
          <a:xfrm>
            <a:off x="7357731" y="1161143"/>
            <a:ext cx="397308" cy="245015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A436AA-C601-43B0-B5D4-64ED3EC5667C}"/>
              </a:ext>
            </a:extLst>
          </p:cNvPr>
          <p:cNvSpPr txBox="1"/>
          <p:nvPr/>
        </p:nvSpPr>
        <p:spPr>
          <a:xfrm>
            <a:off x="7846828" y="1830214"/>
            <a:ext cx="108452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Last lecture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6953191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0E56-CEB2-450B-8E6F-AD9A40C1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7928E-2954-483D-A9E7-44C1074A0E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7AFC6-5DAC-4411-8729-CC225E4072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FCB80D-E72C-49DE-92D2-3A5424C522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076" name="Picture 4" descr="Image result for recursion">
            <a:extLst>
              <a:ext uri="{FF2B5EF4-FFF2-40B4-BE49-F238E27FC236}">
                <a16:creationId xmlns:a16="http://schemas.microsoft.com/office/drawing/2014/main" id="{92B932C7-01C9-4B32-BE6C-447AD0327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995" y="477579"/>
            <a:ext cx="4117901" cy="329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recursion">
            <a:extLst>
              <a:ext uri="{FF2B5EF4-FFF2-40B4-BE49-F238E27FC236}">
                <a16:creationId xmlns:a16="http://schemas.microsoft.com/office/drawing/2014/main" id="{154DDEB3-6210-4E22-A0A3-276976688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32" y="3166088"/>
            <a:ext cx="4117901" cy="374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62AD1A-0BC0-4D04-B9C3-E25BA0581157}"/>
              </a:ext>
            </a:extLst>
          </p:cNvPr>
          <p:cNvSpPr txBox="1"/>
          <p:nvPr/>
        </p:nvSpPr>
        <p:spPr>
          <a:xfrm>
            <a:off x="531628" y="5039833"/>
            <a:ext cx="372804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Think recursively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6433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0E56-CEB2-450B-8E6F-AD9A40C1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7928E-2954-483D-A9E7-44C1074A0E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7AFC6-5DAC-4411-8729-CC225E4072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FCB80D-E72C-49DE-92D2-3A5424C522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076" name="Picture 4" descr="Image result for recursion">
            <a:extLst>
              <a:ext uri="{FF2B5EF4-FFF2-40B4-BE49-F238E27FC236}">
                <a16:creationId xmlns:a16="http://schemas.microsoft.com/office/drawing/2014/main" id="{92B932C7-01C9-4B32-BE6C-447AD0327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210" y="134679"/>
            <a:ext cx="2060836" cy="164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62AD1A-0BC0-4D04-B9C3-E25BA0581157}"/>
              </a:ext>
            </a:extLst>
          </p:cNvPr>
          <p:cNvSpPr txBox="1"/>
          <p:nvPr/>
        </p:nvSpPr>
        <p:spPr>
          <a:xfrm>
            <a:off x="3842627" y="464128"/>
            <a:ext cx="227725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Think recursively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170" name="Picture 2" descr="Image result for row of students">
            <a:extLst>
              <a:ext uri="{FF2B5EF4-FFF2-40B4-BE49-F238E27FC236}">
                <a16:creationId xmlns:a16="http://schemas.microsoft.com/office/drawing/2014/main" id="{6FD2DB84-D8F6-49DA-95D6-4654BBD9E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8" y="2098034"/>
            <a:ext cx="4516915" cy="332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C32C3B6-D510-4C24-9C5A-22F623E2B4AB}"/>
              </a:ext>
            </a:extLst>
          </p:cNvPr>
          <p:cNvSpPr/>
          <p:nvPr/>
        </p:nvSpPr>
        <p:spPr>
          <a:xfrm>
            <a:off x="5614162" y="2186934"/>
            <a:ext cx="2769674" cy="1029991"/>
          </a:xfrm>
          <a:prstGeom prst="wedgeRoundRectCallout">
            <a:avLst>
              <a:gd name="adj1" fmla="val -57034"/>
              <a:gd name="adj2" fmla="val -2702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“how many people are there, from you to the end of line?”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FC8E9E5-AE0A-45B6-8490-7227C35654EF}"/>
              </a:ext>
            </a:extLst>
          </p:cNvPr>
          <p:cNvSpPr/>
          <p:nvPr/>
        </p:nvSpPr>
        <p:spPr>
          <a:xfrm>
            <a:off x="5614162" y="3803659"/>
            <a:ext cx="2769674" cy="1029991"/>
          </a:xfrm>
          <a:prstGeom prst="wedgeRoundRectCallout">
            <a:avLst>
              <a:gd name="adj1" fmla="val -57034"/>
              <a:gd name="adj2" fmla="val -27021"/>
              <a:gd name="adj3" fmla="val 16667"/>
            </a:avLst>
          </a:prstGeom>
          <a:solidFill>
            <a:srgbClr val="CBB7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 1  +  the answer of the guy behind me“</a:t>
            </a:r>
            <a:b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F65D73-E8C1-422B-837B-7CF257C0AD59}"/>
              </a:ext>
            </a:extLst>
          </p:cNvPr>
          <p:cNvSpPr/>
          <p:nvPr/>
        </p:nvSpPr>
        <p:spPr>
          <a:xfrm>
            <a:off x="429658" y="5067759"/>
            <a:ext cx="4715219" cy="473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195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2" name="Rectangle 3076"/>
          <p:cNvSpPr>
            <a:spLocks noGrp="1" noChangeArrowheads="1"/>
          </p:cNvSpPr>
          <p:nvPr>
            <p:ph type="title"/>
          </p:nvPr>
        </p:nvSpPr>
        <p:spPr>
          <a:xfrm>
            <a:off x="6350" y="41275"/>
            <a:ext cx="9055100" cy="7683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</a:t>
            </a:r>
            <a:endParaRPr lang="en-CA" dirty="0"/>
          </a:p>
        </p:txBody>
      </p:sp>
      <p:sp>
        <p:nvSpPr>
          <p:cNvPr id="616453" name="Rectangle 3077"/>
          <p:cNvSpPr>
            <a:spLocks noGrp="1" noChangeArrowheads="1"/>
          </p:cNvSpPr>
          <p:nvPr>
            <p:ph type="body" sz="quarter" idx="13"/>
          </p:nvPr>
        </p:nvSpPr>
        <p:spPr>
          <a:xfrm>
            <a:off x="419100" y="469901"/>
            <a:ext cx="7427728" cy="6047014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7030A0"/>
                </a:solidFill>
              </a:rPr>
              <a:t>Ch2 wrap up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7030A0"/>
                </a:solidFill>
              </a:rPr>
              <a:t>C program structure – </a:t>
            </a:r>
            <a:r>
              <a:rPr lang="en-US" sz="2000" dirty="0">
                <a:solidFill>
                  <a:srgbClr val="7030A0"/>
                </a:solidFill>
              </a:rPr>
              <a:t>Functions (ch4)</a:t>
            </a:r>
          </a:p>
          <a:p>
            <a:pPr marL="857250" lvl="1" indent="-457200">
              <a:buClr>
                <a:schemeClr val="accent3"/>
              </a:buClr>
              <a:defRPr/>
            </a:pPr>
            <a:r>
              <a:rPr lang="en-US" sz="2000" dirty="0">
                <a:solidFill>
                  <a:srgbClr val="7030A0"/>
                </a:solidFill>
              </a:rPr>
              <a:t>Communication</a:t>
            </a:r>
          </a:p>
          <a:p>
            <a:pPr marL="857250" lvl="1" indent="-457200">
              <a:buClr>
                <a:schemeClr val="accent3"/>
              </a:buClr>
              <a:defRPr/>
            </a:pPr>
            <a:r>
              <a:rPr lang="en-US" sz="2000" dirty="0">
                <a:solidFill>
                  <a:srgbClr val="7030A0"/>
                </a:solidFill>
              </a:rPr>
              <a:t>“Pass-by-value”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7030A0"/>
                </a:solidFill>
              </a:rPr>
              <a:t>Categories, scope and lifetime of variables (ch4)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trike="sngStrike" dirty="0">
                <a:solidFill>
                  <a:srgbClr val="7030A0"/>
                </a:solidFill>
              </a:rPr>
              <a:t>C Preprocessing (ch4)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7030A0"/>
                </a:solidFill>
              </a:rPr>
              <a:t>Recursions  (ch4)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Other C material before pointer</a:t>
            </a:r>
          </a:p>
          <a:p>
            <a:pPr lvl="1" indent="-342900">
              <a:buClr>
                <a:schemeClr val="accent3"/>
              </a:buClr>
              <a:defRPr/>
            </a:pPr>
            <a:r>
              <a:rPr lang="en-US" dirty="0"/>
              <a:t>C library functions</a:t>
            </a:r>
          </a:p>
          <a:p>
            <a:pPr lvl="1" indent="-342900">
              <a:buClr>
                <a:schemeClr val="accent3"/>
              </a:buClr>
              <a:defRPr/>
            </a:pPr>
            <a:r>
              <a:rPr lang="en-US" dirty="0"/>
              <a:t>2D array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4D7EF6-6338-4379-B446-960A6111AB5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B76AAE29-964F-44E1-ADA6-BDD0B63D6690}"/>
              </a:ext>
            </a:extLst>
          </p:cNvPr>
          <p:cNvSpPr/>
          <p:nvPr/>
        </p:nvSpPr>
        <p:spPr>
          <a:xfrm>
            <a:off x="7357731" y="635000"/>
            <a:ext cx="198769" cy="37240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A436AA-C601-43B0-B5D4-64ED3EC5667C}"/>
              </a:ext>
            </a:extLst>
          </p:cNvPr>
          <p:cNvSpPr txBox="1"/>
          <p:nvPr/>
        </p:nvSpPr>
        <p:spPr>
          <a:xfrm>
            <a:off x="7846828" y="2288875"/>
            <a:ext cx="108452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Last week</a:t>
            </a:r>
            <a:endParaRPr lang="en-CA" sz="18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96" descr="RecursionHouse">
            <a:extLst>
              <a:ext uri="{FF2B5EF4-FFF2-40B4-BE49-F238E27FC236}">
                <a16:creationId xmlns:a16="http://schemas.microsoft.com/office/drawing/2014/main" id="{31318B37-2831-4022-A6D6-A127B2AE4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19600"/>
            <a:ext cx="155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95" descr="RecursionHouse">
            <a:extLst>
              <a:ext uri="{FF2B5EF4-FFF2-40B4-BE49-F238E27FC236}">
                <a16:creationId xmlns:a16="http://schemas.microsoft.com/office/drawing/2014/main" id="{DFC3F18E-EA70-40E6-918C-A13B85966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43400"/>
            <a:ext cx="3651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94" descr="RecursionHouse">
            <a:extLst>
              <a:ext uri="{FF2B5EF4-FFF2-40B4-BE49-F238E27FC236}">
                <a16:creationId xmlns:a16="http://schemas.microsoft.com/office/drawing/2014/main" id="{5E83FF54-7EF8-49E3-BDA4-1641338C0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5730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93" descr="RecursionHouse">
            <a:extLst>
              <a:ext uri="{FF2B5EF4-FFF2-40B4-BE49-F238E27FC236}">
                <a16:creationId xmlns:a16="http://schemas.microsoft.com/office/drawing/2014/main" id="{210023BA-B5E6-415A-9537-BED32DAD1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8858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92" descr="RecursionHouse">
            <a:extLst>
              <a:ext uri="{FF2B5EF4-FFF2-40B4-BE49-F238E27FC236}">
                <a16:creationId xmlns:a16="http://schemas.microsoft.com/office/drawing/2014/main" id="{3C682295-4816-44CE-B21E-22E1E26B0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52800"/>
            <a:ext cx="1670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591" descr="RecursionHouse">
            <a:extLst>
              <a:ext uri="{FF2B5EF4-FFF2-40B4-BE49-F238E27FC236}">
                <a16:creationId xmlns:a16="http://schemas.microsoft.com/office/drawing/2014/main" id="{ABF17B91-4CE3-46D9-BE5D-36AA9D226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25574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ectangle 2">
            <a:extLst>
              <a:ext uri="{FF2B5EF4-FFF2-40B4-BE49-F238E27FC236}">
                <a16:creationId xmlns:a16="http://schemas.microsoft.com/office/drawing/2014/main" id="{35CB60A8-6019-441F-9D8F-A46114D43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8681" name="Text Box 3">
            <a:extLst>
              <a:ext uri="{FF2B5EF4-FFF2-40B4-BE49-F238E27FC236}">
                <a16:creationId xmlns:a16="http://schemas.microsoft.com/office/drawing/2014/main" id="{CB66C2D2-C8A9-4B81-83D3-CAC88CA33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025" y="990600"/>
            <a:ext cx="707860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Recursive Algorithm: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smaller instance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Assume you have an algorithm that works.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Use it to write an algorithm that works.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82" name="Group 191">
            <a:extLst>
              <a:ext uri="{FF2B5EF4-FFF2-40B4-BE49-F238E27FC236}">
                <a16:creationId xmlns:a16="http://schemas.microsoft.com/office/drawing/2014/main" id="{18C8F810-FE47-4C1B-804D-F911B33C7018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5410200"/>
            <a:ext cx="457200" cy="533400"/>
            <a:chOff x="4320" y="3128"/>
            <a:chExt cx="415" cy="424"/>
          </a:xfrm>
        </p:grpSpPr>
        <p:sp>
          <p:nvSpPr>
            <p:cNvPr id="28790" name="Freeform 192">
              <a:extLst>
                <a:ext uri="{FF2B5EF4-FFF2-40B4-BE49-F238E27FC236}">
                  <a16:creationId xmlns:a16="http://schemas.microsoft.com/office/drawing/2014/main" id="{6D6F6079-3040-477B-A76B-0B84F9704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291"/>
              <a:ext cx="413" cy="261"/>
            </a:xfrm>
            <a:custGeom>
              <a:avLst/>
              <a:gdLst>
                <a:gd name="T0" fmla="*/ 0 w 1650"/>
                <a:gd name="T1" fmla="*/ 0 h 1045"/>
                <a:gd name="T2" fmla="*/ 0 w 1650"/>
                <a:gd name="T3" fmla="*/ 0 h 1045"/>
                <a:gd name="T4" fmla="*/ 0 w 1650"/>
                <a:gd name="T5" fmla="*/ 0 h 1045"/>
                <a:gd name="T6" fmla="*/ 0 w 1650"/>
                <a:gd name="T7" fmla="*/ 0 h 1045"/>
                <a:gd name="T8" fmla="*/ 0 w 1650"/>
                <a:gd name="T9" fmla="*/ 0 h 1045"/>
                <a:gd name="T10" fmla="*/ 0 w 1650"/>
                <a:gd name="T11" fmla="*/ 0 h 1045"/>
                <a:gd name="T12" fmla="*/ 0 w 1650"/>
                <a:gd name="T13" fmla="*/ 0 h 1045"/>
                <a:gd name="T14" fmla="*/ 0 w 1650"/>
                <a:gd name="T15" fmla="*/ 0 h 1045"/>
                <a:gd name="T16" fmla="*/ 0 w 1650"/>
                <a:gd name="T17" fmla="*/ 0 h 1045"/>
                <a:gd name="T18" fmla="*/ 0 w 1650"/>
                <a:gd name="T19" fmla="*/ 0 h 1045"/>
                <a:gd name="T20" fmla="*/ 0 w 1650"/>
                <a:gd name="T21" fmla="*/ 0 h 1045"/>
                <a:gd name="T22" fmla="*/ 0 w 1650"/>
                <a:gd name="T23" fmla="*/ 0 h 1045"/>
                <a:gd name="T24" fmla="*/ 0 w 1650"/>
                <a:gd name="T25" fmla="*/ 0 h 1045"/>
                <a:gd name="T26" fmla="*/ 0 w 1650"/>
                <a:gd name="T27" fmla="*/ 0 h 1045"/>
                <a:gd name="T28" fmla="*/ 0 w 1650"/>
                <a:gd name="T29" fmla="*/ 0 h 1045"/>
                <a:gd name="T30" fmla="*/ 0 w 1650"/>
                <a:gd name="T31" fmla="*/ 0 h 1045"/>
                <a:gd name="T32" fmla="*/ 0 w 1650"/>
                <a:gd name="T33" fmla="*/ 0 h 1045"/>
                <a:gd name="T34" fmla="*/ 0 w 1650"/>
                <a:gd name="T35" fmla="*/ 0 h 1045"/>
                <a:gd name="T36" fmla="*/ 0 w 1650"/>
                <a:gd name="T37" fmla="*/ 0 h 1045"/>
                <a:gd name="T38" fmla="*/ 0 w 1650"/>
                <a:gd name="T39" fmla="*/ 0 h 1045"/>
                <a:gd name="T40" fmla="*/ 0 w 1650"/>
                <a:gd name="T41" fmla="*/ 0 h 1045"/>
                <a:gd name="T42" fmla="*/ 0 w 1650"/>
                <a:gd name="T43" fmla="*/ 0 h 1045"/>
                <a:gd name="T44" fmla="*/ 0 w 1650"/>
                <a:gd name="T45" fmla="*/ 0 h 1045"/>
                <a:gd name="T46" fmla="*/ 0 w 1650"/>
                <a:gd name="T47" fmla="*/ 0 h 1045"/>
                <a:gd name="T48" fmla="*/ 0 w 1650"/>
                <a:gd name="T49" fmla="*/ 0 h 10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50"/>
                <a:gd name="T76" fmla="*/ 0 h 1045"/>
                <a:gd name="T77" fmla="*/ 1650 w 1650"/>
                <a:gd name="T78" fmla="*/ 1045 h 10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50" h="1045">
                  <a:moveTo>
                    <a:pt x="0" y="2"/>
                  </a:moveTo>
                  <a:lnTo>
                    <a:pt x="0" y="861"/>
                  </a:lnTo>
                  <a:lnTo>
                    <a:pt x="17" y="902"/>
                  </a:lnTo>
                  <a:lnTo>
                    <a:pt x="46" y="924"/>
                  </a:lnTo>
                  <a:lnTo>
                    <a:pt x="103" y="950"/>
                  </a:lnTo>
                  <a:lnTo>
                    <a:pt x="178" y="977"/>
                  </a:lnTo>
                  <a:lnTo>
                    <a:pt x="269" y="1001"/>
                  </a:lnTo>
                  <a:lnTo>
                    <a:pt x="401" y="1021"/>
                  </a:lnTo>
                  <a:lnTo>
                    <a:pt x="512" y="1030"/>
                  </a:lnTo>
                  <a:lnTo>
                    <a:pt x="627" y="1043"/>
                  </a:lnTo>
                  <a:lnTo>
                    <a:pt x="745" y="1045"/>
                  </a:lnTo>
                  <a:lnTo>
                    <a:pt x="894" y="1045"/>
                  </a:lnTo>
                  <a:lnTo>
                    <a:pt x="990" y="1043"/>
                  </a:lnTo>
                  <a:lnTo>
                    <a:pt x="1078" y="1038"/>
                  </a:lnTo>
                  <a:lnTo>
                    <a:pt x="1162" y="1030"/>
                  </a:lnTo>
                  <a:lnTo>
                    <a:pt x="1280" y="1016"/>
                  </a:lnTo>
                  <a:lnTo>
                    <a:pt x="1389" y="999"/>
                  </a:lnTo>
                  <a:lnTo>
                    <a:pt x="1471" y="977"/>
                  </a:lnTo>
                  <a:lnTo>
                    <a:pt x="1525" y="962"/>
                  </a:lnTo>
                  <a:lnTo>
                    <a:pt x="1583" y="935"/>
                  </a:lnTo>
                  <a:lnTo>
                    <a:pt x="1620" y="910"/>
                  </a:lnTo>
                  <a:lnTo>
                    <a:pt x="1645" y="880"/>
                  </a:lnTo>
                  <a:lnTo>
                    <a:pt x="1650" y="854"/>
                  </a:lnTo>
                  <a:lnTo>
                    <a:pt x="165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791" name="Oval 193">
              <a:extLst>
                <a:ext uri="{FF2B5EF4-FFF2-40B4-BE49-F238E27FC236}">
                  <a16:creationId xmlns:a16="http://schemas.microsoft.com/office/drawing/2014/main" id="{D869C4C7-6360-49FC-8A7C-58B044267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245"/>
              <a:ext cx="411" cy="96"/>
            </a:xfrm>
            <a:prstGeom prst="ellipse">
              <a:avLst/>
            </a:prstGeom>
            <a:solidFill>
              <a:srgbClr val="FFB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792" name="Freeform 194">
              <a:extLst>
                <a:ext uri="{FF2B5EF4-FFF2-40B4-BE49-F238E27FC236}">
                  <a16:creationId xmlns:a16="http://schemas.microsoft.com/office/drawing/2014/main" id="{B098956C-1363-4239-AAD5-129166725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" y="3377"/>
              <a:ext cx="50" cy="122"/>
            </a:xfrm>
            <a:custGeom>
              <a:avLst/>
              <a:gdLst>
                <a:gd name="T0" fmla="*/ 0 w 201"/>
                <a:gd name="T1" fmla="*/ 0 h 488"/>
                <a:gd name="T2" fmla="*/ 0 w 201"/>
                <a:gd name="T3" fmla="*/ 0 h 488"/>
                <a:gd name="T4" fmla="*/ 0 w 201"/>
                <a:gd name="T5" fmla="*/ 0 h 488"/>
                <a:gd name="T6" fmla="*/ 0 w 201"/>
                <a:gd name="T7" fmla="*/ 0 h 488"/>
                <a:gd name="T8" fmla="*/ 0 w 201"/>
                <a:gd name="T9" fmla="*/ 0 h 488"/>
                <a:gd name="T10" fmla="*/ 0 w 201"/>
                <a:gd name="T11" fmla="*/ 0 h 488"/>
                <a:gd name="T12" fmla="*/ 0 w 201"/>
                <a:gd name="T13" fmla="*/ 0 h 488"/>
                <a:gd name="T14" fmla="*/ 0 w 201"/>
                <a:gd name="T15" fmla="*/ 0 h 488"/>
                <a:gd name="T16" fmla="*/ 0 w 201"/>
                <a:gd name="T17" fmla="*/ 0 h 488"/>
                <a:gd name="T18" fmla="*/ 0 w 201"/>
                <a:gd name="T19" fmla="*/ 0 h 488"/>
                <a:gd name="T20" fmla="*/ 0 w 201"/>
                <a:gd name="T21" fmla="*/ 0 h 488"/>
                <a:gd name="T22" fmla="*/ 0 w 201"/>
                <a:gd name="T23" fmla="*/ 0 h 488"/>
                <a:gd name="T24" fmla="*/ 0 w 201"/>
                <a:gd name="T25" fmla="*/ 0 h 488"/>
                <a:gd name="T26" fmla="*/ 0 w 201"/>
                <a:gd name="T27" fmla="*/ 0 h 488"/>
                <a:gd name="T28" fmla="*/ 0 w 201"/>
                <a:gd name="T29" fmla="*/ 0 h 488"/>
                <a:gd name="T30" fmla="*/ 0 w 201"/>
                <a:gd name="T31" fmla="*/ 0 h 4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1"/>
                <a:gd name="T49" fmla="*/ 0 h 488"/>
                <a:gd name="T50" fmla="*/ 201 w 201"/>
                <a:gd name="T51" fmla="*/ 488 h 4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1" h="488">
                  <a:moveTo>
                    <a:pt x="38" y="194"/>
                  </a:moveTo>
                  <a:lnTo>
                    <a:pt x="3" y="170"/>
                  </a:lnTo>
                  <a:lnTo>
                    <a:pt x="0" y="134"/>
                  </a:lnTo>
                  <a:lnTo>
                    <a:pt x="0" y="88"/>
                  </a:lnTo>
                  <a:lnTo>
                    <a:pt x="28" y="28"/>
                  </a:lnTo>
                  <a:lnTo>
                    <a:pt x="69" y="0"/>
                  </a:lnTo>
                  <a:lnTo>
                    <a:pt x="124" y="0"/>
                  </a:lnTo>
                  <a:lnTo>
                    <a:pt x="172" y="28"/>
                  </a:lnTo>
                  <a:lnTo>
                    <a:pt x="191" y="88"/>
                  </a:lnTo>
                  <a:lnTo>
                    <a:pt x="182" y="158"/>
                  </a:lnTo>
                  <a:lnTo>
                    <a:pt x="156" y="194"/>
                  </a:lnTo>
                  <a:lnTo>
                    <a:pt x="115" y="210"/>
                  </a:lnTo>
                  <a:lnTo>
                    <a:pt x="201" y="488"/>
                  </a:lnTo>
                  <a:lnTo>
                    <a:pt x="0" y="488"/>
                  </a:lnTo>
                  <a:lnTo>
                    <a:pt x="66" y="206"/>
                  </a:lnTo>
                  <a:lnTo>
                    <a:pt x="38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793" name="Freeform 195">
              <a:extLst>
                <a:ext uri="{FF2B5EF4-FFF2-40B4-BE49-F238E27FC236}">
                  <a16:creationId xmlns:a16="http://schemas.microsoft.com/office/drawing/2014/main" id="{FA3D84DC-6AA4-4596-98C0-BE51B8EF9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128"/>
              <a:ext cx="293" cy="169"/>
            </a:xfrm>
            <a:custGeom>
              <a:avLst/>
              <a:gdLst>
                <a:gd name="T0" fmla="*/ 0 w 1171"/>
                <a:gd name="T1" fmla="*/ 0 h 673"/>
                <a:gd name="T2" fmla="*/ 0 w 1171"/>
                <a:gd name="T3" fmla="*/ 0 h 673"/>
                <a:gd name="T4" fmla="*/ 0 w 1171"/>
                <a:gd name="T5" fmla="*/ 0 h 673"/>
                <a:gd name="T6" fmla="*/ 0 w 1171"/>
                <a:gd name="T7" fmla="*/ 0 h 673"/>
                <a:gd name="T8" fmla="*/ 0 w 1171"/>
                <a:gd name="T9" fmla="*/ 0 h 673"/>
                <a:gd name="T10" fmla="*/ 0 w 1171"/>
                <a:gd name="T11" fmla="*/ 0 h 673"/>
                <a:gd name="T12" fmla="*/ 0 w 1171"/>
                <a:gd name="T13" fmla="*/ 0 h 673"/>
                <a:gd name="T14" fmla="*/ 0 w 1171"/>
                <a:gd name="T15" fmla="*/ 0 h 673"/>
                <a:gd name="T16" fmla="*/ 0 w 1171"/>
                <a:gd name="T17" fmla="*/ 0 h 673"/>
                <a:gd name="T18" fmla="*/ 0 w 1171"/>
                <a:gd name="T19" fmla="*/ 0 h 673"/>
                <a:gd name="T20" fmla="*/ 0 w 1171"/>
                <a:gd name="T21" fmla="*/ 0 h 673"/>
                <a:gd name="T22" fmla="*/ 0 w 1171"/>
                <a:gd name="T23" fmla="*/ 0 h 673"/>
                <a:gd name="T24" fmla="*/ 0 w 1171"/>
                <a:gd name="T25" fmla="*/ 0 h 673"/>
                <a:gd name="T26" fmla="*/ 0 w 1171"/>
                <a:gd name="T27" fmla="*/ 0 h 673"/>
                <a:gd name="T28" fmla="*/ 0 w 1171"/>
                <a:gd name="T29" fmla="*/ 0 h 673"/>
                <a:gd name="T30" fmla="*/ 0 w 1171"/>
                <a:gd name="T31" fmla="*/ 0 h 673"/>
                <a:gd name="T32" fmla="*/ 0 w 1171"/>
                <a:gd name="T33" fmla="*/ 0 h 673"/>
                <a:gd name="T34" fmla="*/ 0 w 1171"/>
                <a:gd name="T35" fmla="*/ 0 h 673"/>
                <a:gd name="T36" fmla="*/ 0 w 1171"/>
                <a:gd name="T37" fmla="*/ 0 h 673"/>
                <a:gd name="T38" fmla="*/ 0 w 1171"/>
                <a:gd name="T39" fmla="*/ 0 h 673"/>
                <a:gd name="T40" fmla="*/ 0 w 1171"/>
                <a:gd name="T41" fmla="*/ 0 h 673"/>
                <a:gd name="T42" fmla="*/ 0 w 1171"/>
                <a:gd name="T43" fmla="*/ 0 h 673"/>
                <a:gd name="T44" fmla="*/ 0 w 1171"/>
                <a:gd name="T45" fmla="*/ 0 h 673"/>
                <a:gd name="T46" fmla="*/ 0 w 1171"/>
                <a:gd name="T47" fmla="*/ 0 h 673"/>
                <a:gd name="T48" fmla="*/ 0 w 1171"/>
                <a:gd name="T49" fmla="*/ 0 h 673"/>
                <a:gd name="T50" fmla="*/ 0 w 1171"/>
                <a:gd name="T51" fmla="*/ 0 h 673"/>
                <a:gd name="T52" fmla="*/ 0 w 1171"/>
                <a:gd name="T53" fmla="*/ 0 h 673"/>
                <a:gd name="T54" fmla="*/ 0 w 1171"/>
                <a:gd name="T55" fmla="*/ 0 h 673"/>
                <a:gd name="T56" fmla="*/ 0 w 1171"/>
                <a:gd name="T57" fmla="*/ 0 h 673"/>
                <a:gd name="T58" fmla="*/ 0 w 1171"/>
                <a:gd name="T59" fmla="*/ 0 h 673"/>
                <a:gd name="T60" fmla="*/ 0 w 1171"/>
                <a:gd name="T61" fmla="*/ 0 h 673"/>
                <a:gd name="T62" fmla="*/ 0 w 1171"/>
                <a:gd name="T63" fmla="*/ 0 h 673"/>
                <a:gd name="T64" fmla="*/ 0 w 1171"/>
                <a:gd name="T65" fmla="*/ 0 h 673"/>
                <a:gd name="T66" fmla="*/ 0 w 1171"/>
                <a:gd name="T67" fmla="*/ 0 h 673"/>
                <a:gd name="T68" fmla="*/ 0 w 1171"/>
                <a:gd name="T69" fmla="*/ 0 h 673"/>
                <a:gd name="T70" fmla="*/ 0 w 1171"/>
                <a:gd name="T71" fmla="*/ 0 h 673"/>
                <a:gd name="T72" fmla="*/ 0 w 1171"/>
                <a:gd name="T73" fmla="*/ 0 h 673"/>
                <a:gd name="T74" fmla="*/ 0 w 1171"/>
                <a:gd name="T75" fmla="*/ 0 h 673"/>
                <a:gd name="T76" fmla="*/ 0 w 1171"/>
                <a:gd name="T77" fmla="*/ 0 h 673"/>
                <a:gd name="T78" fmla="*/ 0 w 1171"/>
                <a:gd name="T79" fmla="*/ 0 h 673"/>
                <a:gd name="T80" fmla="*/ 0 w 1171"/>
                <a:gd name="T81" fmla="*/ 0 h 673"/>
                <a:gd name="T82" fmla="*/ 0 w 1171"/>
                <a:gd name="T83" fmla="*/ 0 h 673"/>
                <a:gd name="T84" fmla="*/ 0 w 1171"/>
                <a:gd name="T85" fmla="*/ 0 h 673"/>
                <a:gd name="T86" fmla="*/ 0 w 1171"/>
                <a:gd name="T87" fmla="*/ 0 h 673"/>
                <a:gd name="T88" fmla="*/ 0 w 1171"/>
                <a:gd name="T89" fmla="*/ 0 h 673"/>
                <a:gd name="T90" fmla="*/ 0 w 1171"/>
                <a:gd name="T91" fmla="*/ 0 h 673"/>
                <a:gd name="T92" fmla="*/ 0 w 1171"/>
                <a:gd name="T93" fmla="*/ 0 h 673"/>
                <a:gd name="T94" fmla="*/ 0 w 1171"/>
                <a:gd name="T95" fmla="*/ 0 h 673"/>
                <a:gd name="T96" fmla="*/ 0 w 1171"/>
                <a:gd name="T97" fmla="*/ 0 h 673"/>
                <a:gd name="T98" fmla="*/ 0 w 1171"/>
                <a:gd name="T99" fmla="*/ 0 h 673"/>
                <a:gd name="T100" fmla="*/ 0 w 1171"/>
                <a:gd name="T101" fmla="*/ 0 h 673"/>
                <a:gd name="T102" fmla="*/ 0 w 1171"/>
                <a:gd name="T103" fmla="*/ 0 h 673"/>
                <a:gd name="T104" fmla="*/ 0 w 1171"/>
                <a:gd name="T105" fmla="*/ 0 h 673"/>
                <a:gd name="T106" fmla="*/ 0 w 1171"/>
                <a:gd name="T107" fmla="*/ 0 h 673"/>
                <a:gd name="T108" fmla="*/ 0 w 1171"/>
                <a:gd name="T109" fmla="*/ 0 h 673"/>
                <a:gd name="T110" fmla="*/ 0 w 1171"/>
                <a:gd name="T111" fmla="*/ 0 h 673"/>
                <a:gd name="T112" fmla="*/ 0 w 1171"/>
                <a:gd name="T113" fmla="*/ 0 h 673"/>
                <a:gd name="T114" fmla="*/ 0 w 1171"/>
                <a:gd name="T115" fmla="*/ 0 h 673"/>
                <a:gd name="T116" fmla="*/ 0 w 1171"/>
                <a:gd name="T117" fmla="*/ 0 h 6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71"/>
                <a:gd name="T178" fmla="*/ 0 h 673"/>
                <a:gd name="T179" fmla="*/ 1171 w 1171"/>
                <a:gd name="T180" fmla="*/ 673 h 6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71" h="673">
                  <a:moveTo>
                    <a:pt x="0" y="631"/>
                  </a:moveTo>
                  <a:lnTo>
                    <a:pt x="0" y="536"/>
                  </a:lnTo>
                  <a:lnTo>
                    <a:pt x="15" y="445"/>
                  </a:lnTo>
                  <a:lnTo>
                    <a:pt x="41" y="359"/>
                  </a:lnTo>
                  <a:lnTo>
                    <a:pt x="70" y="291"/>
                  </a:lnTo>
                  <a:lnTo>
                    <a:pt x="118" y="228"/>
                  </a:lnTo>
                  <a:lnTo>
                    <a:pt x="154" y="183"/>
                  </a:lnTo>
                  <a:lnTo>
                    <a:pt x="217" y="129"/>
                  </a:lnTo>
                  <a:lnTo>
                    <a:pt x="261" y="100"/>
                  </a:lnTo>
                  <a:lnTo>
                    <a:pt x="328" y="56"/>
                  </a:lnTo>
                  <a:lnTo>
                    <a:pt x="400" y="27"/>
                  </a:lnTo>
                  <a:lnTo>
                    <a:pt x="495" y="5"/>
                  </a:lnTo>
                  <a:lnTo>
                    <a:pt x="584" y="0"/>
                  </a:lnTo>
                  <a:lnTo>
                    <a:pt x="671" y="7"/>
                  </a:lnTo>
                  <a:lnTo>
                    <a:pt x="744" y="19"/>
                  </a:lnTo>
                  <a:lnTo>
                    <a:pt x="835" y="51"/>
                  </a:lnTo>
                  <a:lnTo>
                    <a:pt x="908" y="95"/>
                  </a:lnTo>
                  <a:lnTo>
                    <a:pt x="959" y="131"/>
                  </a:lnTo>
                  <a:lnTo>
                    <a:pt x="1010" y="180"/>
                  </a:lnTo>
                  <a:lnTo>
                    <a:pt x="1054" y="228"/>
                  </a:lnTo>
                  <a:lnTo>
                    <a:pt x="1088" y="279"/>
                  </a:lnTo>
                  <a:lnTo>
                    <a:pt x="1113" y="328"/>
                  </a:lnTo>
                  <a:lnTo>
                    <a:pt x="1139" y="389"/>
                  </a:lnTo>
                  <a:lnTo>
                    <a:pt x="1149" y="445"/>
                  </a:lnTo>
                  <a:lnTo>
                    <a:pt x="1161" y="492"/>
                  </a:lnTo>
                  <a:lnTo>
                    <a:pt x="1169" y="536"/>
                  </a:lnTo>
                  <a:lnTo>
                    <a:pt x="1171" y="621"/>
                  </a:lnTo>
                  <a:lnTo>
                    <a:pt x="1147" y="643"/>
                  </a:lnTo>
                  <a:lnTo>
                    <a:pt x="1096" y="658"/>
                  </a:lnTo>
                  <a:lnTo>
                    <a:pt x="1036" y="668"/>
                  </a:lnTo>
                  <a:lnTo>
                    <a:pt x="973" y="658"/>
                  </a:lnTo>
                  <a:lnTo>
                    <a:pt x="927" y="639"/>
                  </a:lnTo>
                  <a:lnTo>
                    <a:pt x="915" y="617"/>
                  </a:lnTo>
                  <a:lnTo>
                    <a:pt x="915" y="512"/>
                  </a:lnTo>
                  <a:lnTo>
                    <a:pt x="908" y="468"/>
                  </a:lnTo>
                  <a:lnTo>
                    <a:pt x="891" y="416"/>
                  </a:lnTo>
                  <a:lnTo>
                    <a:pt x="857" y="359"/>
                  </a:lnTo>
                  <a:lnTo>
                    <a:pt x="825" y="330"/>
                  </a:lnTo>
                  <a:lnTo>
                    <a:pt x="790" y="294"/>
                  </a:lnTo>
                  <a:lnTo>
                    <a:pt x="732" y="264"/>
                  </a:lnTo>
                  <a:lnTo>
                    <a:pt x="688" y="250"/>
                  </a:lnTo>
                  <a:lnTo>
                    <a:pt x="652" y="235"/>
                  </a:lnTo>
                  <a:lnTo>
                    <a:pt x="613" y="235"/>
                  </a:lnTo>
                  <a:lnTo>
                    <a:pt x="532" y="235"/>
                  </a:lnTo>
                  <a:lnTo>
                    <a:pt x="488" y="242"/>
                  </a:lnTo>
                  <a:lnTo>
                    <a:pt x="432" y="264"/>
                  </a:lnTo>
                  <a:lnTo>
                    <a:pt x="388" y="291"/>
                  </a:lnTo>
                  <a:lnTo>
                    <a:pt x="349" y="320"/>
                  </a:lnTo>
                  <a:lnTo>
                    <a:pt x="314" y="352"/>
                  </a:lnTo>
                  <a:lnTo>
                    <a:pt x="285" y="401"/>
                  </a:lnTo>
                  <a:lnTo>
                    <a:pt x="268" y="440"/>
                  </a:lnTo>
                  <a:lnTo>
                    <a:pt x="256" y="482"/>
                  </a:lnTo>
                  <a:lnTo>
                    <a:pt x="254" y="504"/>
                  </a:lnTo>
                  <a:lnTo>
                    <a:pt x="254" y="624"/>
                  </a:lnTo>
                  <a:lnTo>
                    <a:pt x="234" y="653"/>
                  </a:lnTo>
                  <a:lnTo>
                    <a:pt x="183" y="673"/>
                  </a:lnTo>
                  <a:lnTo>
                    <a:pt x="130" y="668"/>
                  </a:lnTo>
                  <a:lnTo>
                    <a:pt x="44" y="658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8683" name="Group 264">
            <a:extLst>
              <a:ext uri="{FF2B5EF4-FFF2-40B4-BE49-F238E27FC236}">
                <a16:creationId xmlns:a16="http://schemas.microsoft.com/office/drawing/2014/main" id="{5CF6D6D0-221E-494D-9F74-F413E31F48F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87763" y="4676775"/>
            <a:ext cx="776287" cy="274638"/>
            <a:chOff x="2527" y="2761"/>
            <a:chExt cx="3434" cy="980"/>
          </a:xfrm>
        </p:grpSpPr>
        <p:sp>
          <p:nvSpPr>
            <p:cNvPr id="28776" name="Freeform 265">
              <a:extLst>
                <a:ext uri="{FF2B5EF4-FFF2-40B4-BE49-F238E27FC236}">
                  <a16:creationId xmlns:a16="http://schemas.microsoft.com/office/drawing/2014/main" id="{DD5AC28F-315A-46AC-B47B-93B6718A56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66" y="2800"/>
              <a:ext cx="795" cy="941"/>
            </a:xfrm>
            <a:custGeom>
              <a:avLst/>
              <a:gdLst>
                <a:gd name="T0" fmla="*/ 78 w 795"/>
                <a:gd name="T1" fmla="*/ 476 h 941"/>
                <a:gd name="T2" fmla="*/ 45 w 795"/>
                <a:gd name="T3" fmla="*/ 524 h 941"/>
                <a:gd name="T4" fmla="*/ 13 w 795"/>
                <a:gd name="T5" fmla="*/ 607 h 941"/>
                <a:gd name="T6" fmla="*/ 0 w 795"/>
                <a:gd name="T7" fmla="*/ 713 h 941"/>
                <a:gd name="T8" fmla="*/ 12 w 795"/>
                <a:gd name="T9" fmla="*/ 792 h 941"/>
                <a:gd name="T10" fmla="*/ 52 w 795"/>
                <a:gd name="T11" fmla="*/ 857 h 941"/>
                <a:gd name="T12" fmla="*/ 106 w 795"/>
                <a:gd name="T13" fmla="*/ 913 h 941"/>
                <a:gd name="T14" fmla="*/ 164 w 795"/>
                <a:gd name="T15" fmla="*/ 941 h 941"/>
                <a:gd name="T16" fmla="*/ 238 w 795"/>
                <a:gd name="T17" fmla="*/ 929 h 941"/>
                <a:gd name="T18" fmla="*/ 299 w 795"/>
                <a:gd name="T19" fmla="*/ 913 h 941"/>
                <a:gd name="T20" fmla="*/ 351 w 795"/>
                <a:gd name="T21" fmla="*/ 885 h 941"/>
                <a:gd name="T22" fmla="*/ 395 w 795"/>
                <a:gd name="T23" fmla="*/ 822 h 941"/>
                <a:gd name="T24" fmla="*/ 421 w 795"/>
                <a:gd name="T25" fmla="*/ 765 h 941"/>
                <a:gd name="T26" fmla="*/ 425 w 795"/>
                <a:gd name="T27" fmla="*/ 689 h 941"/>
                <a:gd name="T28" fmla="*/ 425 w 795"/>
                <a:gd name="T29" fmla="*/ 652 h 941"/>
                <a:gd name="T30" fmla="*/ 469 w 795"/>
                <a:gd name="T31" fmla="*/ 713 h 941"/>
                <a:gd name="T32" fmla="*/ 553 w 795"/>
                <a:gd name="T33" fmla="*/ 757 h 941"/>
                <a:gd name="T34" fmla="*/ 593 w 795"/>
                <a:gd name="T35" fmla="*/ 765 h 941"/>
                <a:gd name="T36" fmla="*/ 662 w 795"/>
                <a:gd name="T37" fmla="*/ 753 h 941"/>
                <a:gd name="T38" fmla="*/ 710 w 795"/>
                <a:gd name="T39" fmla="*/ 733 h 941"/>
                <a:gd name="T40" fmla="*/ 747 w 795"/>
                <a:gd name="T41" fmla="*/ 670 h 941"/>
                <a:gd name="T42" fmla="*/ 790 w 795"/>
                <a:gd name="T43" fmla="*/ 611 h 941"/>
                <a:gd name="T44" fmla="*/ 792 w 795"/>
                <a:gd name="T45" fmla="*/ 522 h 941"/>
                <a:gd name="T46" fmla="*/ 795 w 795"/>
                <a:gd name="T47" fmla="*/ 457 h 941"/>
                <a:gd name="T48" fmla="*/ 792 w 795"/>
                <a:gd name="T49" fmla="*/ 400 h 941"/>
                <a:gd name="T50" fmla="*/ 738 w 795"/>
                <a:gd name="T51" fmla="*/ 320 h 941"/>
                <a:gd name="T52" fmla="*/ 686 w 795"/>
                <a:gd name="T53" fmla="*/ 283 h 941"/>
                <a:gd name="T54" fmla="*/ 625 w 795"/>
                <a:gd name="T55" fmla="*/ 266 h 941"/>
                <a:gd name="T56" fmla="*/ 555 w 795"/>
                <a:gd name="T57" fmla="*/ 266 h 941"/>
                <a:gd name="T58" fmla="*/ 499 w 795"/>
                <a:gd name="T59" fmla="*/ 276 h 941"/>
                <a:gd name="T60" fmla="*/ 475 w 795"/>
                <a:gd name="T61" fmla="*/ 309 h 941"/>
                <a:gd name="T62" fmla="*/ 445 w 795"/>
                <a:gd name="T63" fmla="*/ 335 h 941"/>
                <a:gd name="T64" fmla="*/ 447 w 795"/>
                <a:gd name="T65" fmla="*/ 251 h 941"/>
                <a:gd name="T66" fmla="*/ 440 w 795"/>
                <a:gd name="T67" fmla="*/ 157 h 941"/>
                <a:gd name="T68" fmla="*/ 388 w 795"/>
                <a:gd name="T69" fmla="*/ 83 h 941"/>
                <a:gd name="T70" fmla="*/ 343 w 795"/>
                <a:gd name="T71" fmla="*/ 38 h 941"/>
                <a:gd name="T72" fmla="*/ 293 w 795"/>
                <a:gd name="T73" fmla="*/ 7 h 941"/>
                <a:gd name="T74" fmla="*/ 258 w 795"/>
                <a:gd name="T75" fmla="*/ 0 h 941"/>
                <a:gd name="T76" fmla="*/ 206 w 795"/>
                <a:gd name="T77" fmla="*/ 1 h 941"/>
                <a:gd name="T78" fmla="*/ 156 w 795"/>
                <a:gd name="T79" fmla="*/ 16 h 941"/>
                <a:gd name="T80" fmla="*/ 102 w 795"/>
                <a:gd name="T81" fmla="*/ 44 h 941"/>
                <a:gd name="T82" fmla="*/ 63 w 795"/>
                <a:gd name="T83" fmla="*/ 96 h 941"/>
                <a:gd name="T84" fmla="*/ 43 w 795"/>
                <a:gd name="T85" fmla="*/ 148 h 941"/>
                <a:gd name="T86" fmla="*/ 36 w 795"/>
                <a:gd name="T87" fmla="*/ 240 h 941"/>
                <a:gd name="T88" fmla="*/ 32 w 795"/>
                <a:gd name="T89" fmla="*/ 285 h 941"/>
                <a:gd name="T90" fmla="*/ 47 w 795"/>
                <a:gd name="T91" fmla="*/ 340 h 941"/>
                <a:gd name="T92" fmla="*/ 62 w 795"/>
                <a:gd name="T93" fmla="*/ 376 h 941"/>
                <a:gd name="T94" fmla="*/ 73 w 795"/>
                <a:gd name="T95" fmla="*/ 400 h 941"/>
                <a:gd name="T96" fmla="*/ 78 w 795"/>
                <a:gd name="T97" fmla="*/ 476 h 9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5"/>
                <a:gd name="T148" fmla="*/ 0 h 941"/>
                <a:gd name="T149" fmla="*/ 795 w 795"/>
                <a:gd name="T150" fmla="*/ 941 h 9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5" h="941">
                  <a:moveTo>
                    <a:pt x="78" y="476"/>
                  </a:moveTo>
                  <a:lnTo>
                    <a:pt x="45" y="524"/>
                  </a:lnTo>
                  <a:lnTo>
                    <a:pt x="13" y="607"/>
                  </a:lnTo>
                  <a:lnTo>
                    <a:pt x="0" y="713"/>
                  </a:lnTo>
                  <a:lnTo>
                    <a:pt x="12" y="792"/>
                  </a:lnTo>
                  <a:lnTo>
                    <a:pt x="52" y="857"/>
                  </a:lnTo>
                  <a:lnTo>
                    <a:pt x="106" y="913"/>
                  </a:lnTo>
                  <a:lnTo>
                    <a:pt x="164" y="941"/>
                  </a:lnTo>
                  <a:lnTo>
                    <a:pt x="238" y="929"/>
                  </a:lnTo>
                  <a:lnTo>
                    <a:pt x="299" y="913"/>
                  </a:lnTo>
                  <a:lnTo>
                    <a:pt x="351" y="885"/>
                  </a:lnTo>
                  <a:lnTo>
                    <a:pt x="395" y="822"/>
                  </a:lnTo>
                  <a:lnTo>
                    <a:pt x="421" y="765"/>
                  </a:lnTo>
                  <a:lnTo>
                    <a:pt x="425" y="689"/>
                  </a:lnTo>
                  <a:lnTo>
                    <a:pt x="425" y="652"/>
                  </a:lnTo>
                  <a:lnTo>
                    <a:pt x="469" y="713"/>
                  </a:lnTo>
                  <a:lnTo>
                    <a:pt x="553" y="757"/>
                  </a:lnTo>
                  <a:lnTo>
                    <a:pt x="593" y="765"/>
                  </a:lnTo>
                  <a:lnTo>
                    <a:pt x="662" y="753"/>
                  </a:lnTo>
                  <a:lnTo>
                    <a:pt x="710" y="733"/>
                  </a:lnTo>
                  <a:lnTo>
                    <a:pt x="747" y="670"/>
                  </a:lnTo>
                  <a:lnTo>
                    <a:pt x="790" y="611"/>
                  </a:lnTo>
                  <a:lnTo>
                    <a:pt x="792" y="522"/>
                  </a:lnTo>
                  <a:lnTo>
                    <a:pt x="795" y="457"/>
                  </a:lnTo>
                  <a:lnTo>
                    <a:pt x="792" y="400"/>
                  </a:lnTo>
                  <a:lnTo>
                    <a:pt x="738" y="320"/>
                  </a:lnTo>
                  <a:lnTo>
                    <a:pt x="686" y="283"/>
                  </a:lnTo>
                  <a:lnTo>
                    <a:pt x="625" y="266"/>
                  </a:lnTo>
                  <a:lnTo>
                    <a:pt x="555" y="266"/>
                  </a:lnTo>
                  <a:lnTo>
                    <a:pt x="499" y="276"/>
                  </a:lnTo>
                  <a:lnTo>
                    <a:pt x="475" y="309"/>
                  </a:lnTo>
                  <a:lnTo>
                    <a:pt x="445" y="335"/>
                  </a:lnTo>
                  <a:lnTo>
                    <a:pt x="447" y="251"/>
                  </a:lnTo>
                  <a:lnTo>
                    <a:pt x="440" y="157"/>
                  </a:lnTo>
                  <a:lnTo>
                    <a:pt x="388" y="83"/>
                  </a:lnTo>
                  <a:lnTo>
                    <a:pt x="343" y="38"/>
                  </a:lnTo>
                  <a:lnTo>
                    <a:pt x="293" y="7"/>
                  </a:lnTo>
                  <a:lnTo>
                    <a:pt x="258" y="0"/>
                  </a:lnTo>
                  <a:lnTo>
                    <a:pt x="206" y="1"/>
                  </a:lnTo>
                  <a:lnTo>
                    <a:pt x="156" y="16"/>
                  </a:lnTo>
                  <a:lnTo>
                    <a:pt x="102" y="44"/>
                  </a:lnTo>
                  <a:lnTo>
                    <a:pt x="63" y="96"/>
                  </a:lnTo>
                  <a:lnTo>
                    <a:pt x="43" y="148"/>
                  </a:lnTo>
                  <a:lnTo>
                    <a:pt x="36" y="240"/>
                  </a:lnTo>
                  <a:lnTo>
                    <a:pt x="32" y="285"/>
                  </a:lnTo>
                  <a:lnTo>
                    <a:pt x="47" y="340"/>
                  </a:lnTo>
                  <a:lnTo>
                    <a:pt x="62" y="376"/>
                  </a:lnTo>
                  <a:lnTo>
                    <a:pt x="73" y="400"/>
                  </a:lnTo>
                  <a:lnTo>
                    <a:pt x="78" y="476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777" name="Freeform 266">
              <a:extLst>
                <a:ext uri="{FF2B5EF4-FFF2-40B4-BE49-F238E27FC236}">
                  <a16:creationId xmlns:a16="http://schemas.microsoft.com/office/drawing/2014/main" id="{A1A3345A-8DB1-454C-9FA6-5FE64767DA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48" y="2761"/>
              <a:ext cx="796" cy="938"/>
            </a:xfrm>
            <a:custGeom>
              <a:avLst/>
              <a:gdLst>
                <a:gd name="T0" fmla="*/ 74 w 796"/>
                <a:gd name="T1" fmla="*/ 475 h 938"/>
                <a:gd name="T2" fmla="*/ 48 w 796"/>
                <a:gd name="T3" fmla="*/ 528 h 938"/>
                <a:gd name="T4" fmla="*/ 13 w 796"/>
                <a:gd name="T5" fmla="*/ 604 h 938"/>
                <a:gd name="T6" fmla="*/ 0 w 796"/>
                <a:gd name="T7" fmla="*/ 708 h 938"/>
                <a:gd name="T8" fmla="*/ 17 w 796"/>
                <a:gd name="T9" fmla="*/ 797 h 938"/>
                <a:gd name="T10" fmla="*/ 48 w 796"/>
                <a:gd name="T11" fmla="*/ 855 h 938"/>
                <a:gd name="T12" fmla="*/ 111 w 796"/>
                <a:gd name="T13" fmla="*/ 914 h 938"/>
                <a:gd name="T14" fmla="*/ 165 w 796"/>
                <a:gd name="T15" fmla="*/ 938 h 938"/>
                <a:gd name="T16" fmla="*/ 233 w 796"/>
                <a:gd name="T17" fmla="*/ 929 h 938"/>
                <a:gd name="T18" fmla="*/ 302 w 796"/>
                <a:gd name="T19" fmla="*/ 918 h 938"/>
                <a:gd name="T20" fmla="*/ 354 w 796"/>
                <a:gd name="T21" fmla="*/ 882 h 938"/>
                <a:gd name="T22" fmla="*/ 389 w 796"/>
                <a:gd name="T23" fmla="*/ 821 h 938"/>
                <a:gd name="T24" fmla="*/ 422 w 796"/>
                <a:gd name="T25" fmla="*/ 764 h 938"/>
                <a:gd name="T26" fmla="*/ 420 w 796"/>
                <a:gd name="T27" fmla="*/ 686 h 938"/>
                <a:gd name="T28" fmla="*/ 428 w 796"/>
                <a:gd name="T29" fmla="*/ 653 h 938"/>
                <a:gd name="T30" fmla="*/ 466 w 796"/>
                <a:gd name="T31" fmla="*/ 712 h 938"/>
                <a:gd name="T32" fmla="*/ 555 w 796"/>
                <a:gd name="T33" fmla="*/ 762 h 938"/>
                <a:gd name="T34" fmla="*/ 591 w 796"/>
                <a:gd name="T35" fmla="*/ 762 h 938"/>
                <a:gd name="T36" fmla="*/ 663 w 796"/>
                <a:gd name="T37" fmla="*/ 751 h 938"/>
                <a:gd name="T38" fmla="*/ 705 w 796"/>
                <a:gd name="T39" fmla="*/ 732 h 938"/>
                <a:gd name="T40" fmla="*/ 748 w 796"/>
                <a:gd name="T41" fmla="*/ 665 h 938"/>
                <a:gd name="T42" fmla="*/ 787 w 796"/>
                <a:gd name="T43" fmla="*/ 610 h 938"/>
                <a:gd name="T44" fmla="*/ 794 w 796"/>
                <a:gd name="T45" fmla="*/ 519 h 938"/>
                <a:gd name="T46" fmla="*/ 796 w 796"/>
                <a:gd name="T47" fmla="*/ 462 h 938"/>
                <a:gd name="T48" fmla="*/ 787 w 796"/>
                <a:gd name="T49" fmla="*/ 399 h 938"/>
                <a:gd name="T50" fmla="*/ 733 w 796"/>
                <a:gd name="T51" fmla="*/ 319 h 938"/>
                <a:gd name="T52" fmla="*/ 687 w 796"/>
                <a:gd name="T53" fmla="*/ 280 h 938"/>
                <a:gd name="T54" fmla="*/ 622 w 796"/>
                <a:gd name="T55" fmla="*/ 273 h 938"/>
                <a:gd name="T56" fmla="*/ 557 w 796"/>
                <a:gd name="T57" fmla="*/ 263 h 938"/>
                <a:gd name="T58" fmla="*/ 494 w 796"/>
                <a:gd name="T59" fmla="*/ 273 h 938"/>
                <a:gd name="T60" fmla="*/ 476 w 796"/>
                <a:gd name="T61" fmla="*/ 308 h 938"/>
                <a:gd name="T62" fmla="*/ 441 w 796"/>
                <a:gd name="T63" fmla="*/ 332 h 938"/>
                <a:gd name="T64" fmla="*/ 444 w 796"/>
                <a:gd name="T65" fmla="*/ 248 h 938"/>
                <a:gd name="T66" fmla="*/ 435 w 796"/>
                <a:gd name="T67" fmla="*/ 154 h 938"/>
                <a:gd name="T68" fmla="*/ 387 w 796"/>
                <a:gd name="T69" fmla="*/ 78 h 938"/>
                <a:gd name="T70" fmla="*/ 346 w 796"/>
                <a:gd name="T71" fmla="*/ 35 h 938"/>
                <a:gd name="T72" fmla="*/ 296 w 796"/>
                <a:gd name="T73" fmla="*/ 6 h 938"/>
                <a:gd name="T74" fmla="*/ 255 w 796"/>
                <a:gd name="T75" fmla="*/ 4 h 938"/>
                <a:gd name="T76" fmla="*/ 202 w 796"/>
                <a:gd name="T77" fmla="*/ 0 h 938"/>
                <a:gd name="T78" fmla="*/ 159 w 796"/>
                <a:gd name="T79" fmla="*/ 13 h 938"/>
                <a:gd name="T80" fmla="*/ 104 w 796"/>
                <a:gd name="T81" fmla="*/ 41 h 938"/>
                <a:gd name="T82" fmla="*/ 67 w 796"/>
                <a:gd name="T83" fmla="*/ 91 h 938"/>
                <a:gd name="T84" fmla="*/ 46 w 796"/>
                <a:gd name="T85" fmla="*/ 146 h 938"/>
                <a:gd name="T86" fmla="*/ 31 w 796"/>
                <a:gd name="T87" fmla="*/ 245 h 938"/>
                <a:gd name="T88" fmla="*/ 26 w 796"/>
                <a:gd name="T89" fmla="*/ 284 h 938"/>
                <a:gd name="T90" fmla="*/ 41 w 796"/>
                <a:gd name="T91" fmla="*/ 339 h 938"/>
                <a:gd name="T92" fmla="*/ 67 w 796"/>
                <a:gd name="T93" fmla="*/ 378 h 938"/>
                <a:gd name="T94" fmla="*/ 74 w 796"/>
                <a:gd name="T95" fmla="*/ 399 h 938"/>
                <a:gd name="T96" fmla="*/ 74 w 796"/>
                <a:gd name="T97" fmla="*/ 475 h 93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6"/>
                <a:gd name="T148" fmla="*/ 0 h 938"/>
                <a:gd name="T149" fmla="*/ 796 w 796"/>
                <a:gd name="T150" fmla="*/ 938 h 93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6" h="938">
                  <a:moveTo>
                    <a:pt x="74" y="475"/>
                  </a:moveTo>
                  <a:lnTo>
                    <a:pt x="48" y="528"/>
                  </a:lnTo>
                  <a:lnTo>
                    <a:pt x="13" y="604"/>
                  </a:lnTo>
                  <a:lnTo>
                    <a:pt x="0" y="708"/>
                  </a:lnTo>
                  <a:lnTo>
                    <a:pt x="17" y="797"/>
                  </a:lnTo>
                  <a:lnTo>
                    <a:pt x="48" y="855"/>
                  </a:lnTo>
                  <a:lnTo>
                    <a:pt x="111" y="914"/>
                  </a:lnTo>
                  <a:lnTo>
                    <a:pt x="165" y="938"/>
                  </a:lnTo>
                  <a:lnTo>
                    <a:pt x="233" y="929"/>
                  </a:lnTo>
                  <a:lnTo>
                    <a:pt x="302" y="918"/>
                  </a:lnTo>
                  <a:lnTo>
                    <a:pt x="354" y="882"/>
                  </a:lnTo>
                  <a:lnTo>
                    <a:pt x="389" y="821"/>
                  </a:lnTo>
                  <a:lnTo>
                    <a:pt x="422" y="764"/>
                  </a:lnTo>
                  <a:lnTo>
                    <a:pt x="420" y="686"/>
                  </a:lnTo>
                  <a:lnTo>
                    <a:pt x="428" y="653"/>
                  </a:lnTo>
                  <a:lnTo>
                    <a:pt x="466" y="712"/>
                  </a:lnTo>
                  <a:lnTo>
                    <a:pt x="555" y="762"/>
                  </a:lnTo>
                  <a:lnTo>
                    <a:pt x="591" y="762"/>
                  </a:lnTo>
                  <a:lnTo>
                    <a:pt x="663" y="751"/>
                  </a:lnTo>
                  <a:lnTo>
                    <a:pt x="705" y="732"/>
                  </a:lnTo>
                  <a:lnTo>
                    <a:pt x="748" y="665"/>
                  </a:lnTo>
                  <a:lnTo>
                    <a:pt x="787" y="610"/>
                  </a:lnTo>
                  <a:lnTo>
                    <a:pt x="794" y="519"/>
                  </a:lnTo>
                  <a:lnTo>
                    <a:pt x="796" y="462"/>
                  </a:lnTo>
                  <a:lnTo>
                    <a:pt x="787" y="399"/>
                  </a:lnTo>
                  <a:lnTo>
                    <a:pt x="733" y="319"/>
                  </a:lnTo>
                  <a:lnTo>
                    <a:pt x="687" y="280"/>
                  </a:lnTo>
                  <a:lnTo>
                    <a:pt x="622" y="273"/>
                  </a:lnTo>
                  <a:lnTo>
                    <a:pt x="557" y="263"/>
                  </a:lnTo>
                  <a:lnTo>
                    <a:pt x="494" y="273"/>
                  </a:lnTo>
                  <a:lnTo>
                    <a:pt x="476" y="308"/>
                  </a:lnTo>
                  <a:lnTo>
                    <a:pt x="441" y="332"/>
                  </a:lnTo>
                  <a:lnTo>
                    <a:pt x="444" y="248"/>
                  </a:lnTo>
                  <a:lnTo>
                    <a:pt x="435" y="154"/>
                  </a:lnTo>
                  <a:lnTo>
                    <a:pt x="387" y="78"/>
                  </a:lnTo>
                  <a:lnTo>
                    <a:pt x="346" y="35"/>
                  </a:lnTo>
                  <a:lnTo>
                    <a:pt x="296" y="6"/>
                  </a:lnTo>
                  <a:lnTo>
                    <a:pt x="255" y="4"/>
                  </a:lnTo>
                  <a:lnTo>
                    <a:pt x="202" y="0"/>
                  </a:lnTo>
                  <a:lnTo>
                    <a:pt x="159" y="13"/>
                  </a:lnTo>
                  <a:lnTo>
                    <a:pt x="104" y="41"/>
                  </a:lnTo>
                  <a:lnTo>
                    <a:pt x="67" y="91"/>
                  </a:lnTo>
                  <a:lnTo>
                    <a:pt x="46" y="146"/>
                  </a:lnTo>
                  <a:lnTo>
                    <a:pt x="31" y="245"/>
                  </a:lnTo>
                  <a:lnTo>
                    <a:pt x="26" y="284"/>
                  </a:lnTo>
                  <a:lnTo>
                    <a:pt x="41" y="339"/>
                  </a:lnTo>
                  <a:lnTo>
                    <a:pt x="67" y="378"/>
                  </a:lnTo>
                  <a:lnTo>
                    <a:pt x="74" y="399"/>
                  </a:lnTo>
                  <a:lnTo>
                    <a:pt x="74" y="475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778" name="Freeform 267">
              <a:extLst>
                <a:ext uri="{FF2B5EF4-FFF2-40B4-BE49-F238E27FC236}">
                  <a16:creationId xmlns:a16="http://schemas.microsoft.com/office/drawing/2014/main" id="{DF50D7B5-EA83-47B1-9B90-8D050F2163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27" y="2912"/>
              <a:ext cx="2869" cy="406"/>
            </a:xfrm>
            <a:custGeom>
              <a:avLst/>
              <a:gdLst>
                <a:gd name="T0" fmla="*/ 2868 w 2869"/>
                <a:gd name="T1" fmla="*/ 328 h 406"/>
                <a:gd name="T2" fmla="*/ 2869 w 2869"/>
                <a:gd name="T3" fmla="*/ 313 h 406"/>
                <a:gd name="T4" fmla="*/ 2866 w 2869"/>
                <a:gd name="T5" fmla="*/ 299 h 406"/>
                <a:gd name="T6" fmla="*/ 2861 w 2869"/>
                <a:gd name="T7" fmla="*/ 286 h 406"/>
                <a:gd name="T8" fmla="*/ 2853 w 2869"/>
                <a:gd name="T9" fmla="*/ 272 h 406"/>
                <a:gd name="T10" fmla="*/ 2844 w 2869"/>
                <a:gd name="T11" fmla="*/ 261 h 406"/>
                <a:gd name="T12" fmla="*/ 2832 w 2869"/>
                <a:gd name="T13" fmla="*/ 251 h 406"/>
                <a:gd name="T14" fmla="*/ 2820 w 2869"/>
                <a:gd name="T15" fmla="*/ 244 h 406"/>
                <a:gd name="T16" fmla="*/ 2806 w 2869"/>
                <a:gd name="T17" fmla="*/ 239 h 406"/>
                <a:gd name="T18" fmla="*/ 2791 w 2869"/>
                <a:gd name="T19" fmla="*/ 236 h 406"/>
                <a:gd name="T20" fmla="*/ 93 w 2869"/>
                <a:gd name="T21" fmla="*/ 0 h 406"/>
                <a:gd name="T22" fmla="*/ 78 w 2869"/>
                <a:gd name="T23" fmla="*/ 0 h 406"/>
                <a:gd name="T24" fmla="*/ 63 w 2869"/>
                <a:gd name="T25" fmla="*/ 3 h 406"/>
                <a:gd name="T26" fmla="*/ 50 w 2869"/>
                <a:gd name="T27" fmla="*/ 8 h 406"/>
                <a:gd name="T28" fmla="*/ 36 w 2869"/>
                <a:gd name="T29" fmla="*/ 15 h 406"/>
                <a:gd name="T30" fmla="*/ 25 w 2869"/>
                <a:gd name="T31" fmla="*/ 24 h 406"/>
                <a:gd name="T32" fmla="*/ 15 w 2869"/>
                <a:gd name="T33" fmla="*/ 37 h 406"/>
                <a:gd name="T34" fmla="*/ 8 w 2869"/>
                <a:gd name="T35" fmla="*/ 49 h 406"/>
                <a:gd name="T36" fmla="*/ 3 w 2869"/>
                <a:gd name="T37" fmla="*/ 63 h 406"/>
                <a:gd name="T38" fmla="*/ 1 w 2869"/>
                <a:gd name="T39" fmla="*/ 78 h 406"/>
                <a:gd name="T40" fmla="*/ 1 w 2869"/>
                <a:gd name="T41" fmla="*/ 78 h 406"/>
                <a:gd name="T42" fmla="*/ 0 w 2869"/>
                <a:gd name="T43" fmla="*/ 93 h 406"/>
                <a:gd name="T44" fmla="*/ 3 w 2869"/>
                <a:gd name="T45" fmla="*/ 107 h 406"/>
                <a:gd name="T46" fmla="*/ 8 w 2869"/>
                <a:gd name="T47" fmla="*/ 120 h 406"/>
                <a:gd name="T48" fmla="*/ 16 w 2869"/>
                <a:gd name="T49" fmla="*/ 134 h 406"/>
                <a:gd name="T50" fmla="*/ 25 w 2869"/>
                <a:gd name="T51" fmla="*/ 145 h 406"/>
                <a:gd name="T52" fmla="*/ 37 w 2869"/>
                <a:gd name="T53" fmla="*/ 155 h 406"/>
                <a:gd name="T54" fmla="*/ 49 w 2869"/>
                <a:gd name="T55" fmla="*/ 162 h 406"/>
                <a:gd name="T56" fmla="*/ 63 w 2869"/>
                <a:gd name="T57" fmla="*/ 167 h 406"/>
                <a:gd name="T58" fmla="*/ 78 w 2869"/>
                <a:gd name="T59" fmla="*/ 170 h 406"/>
                <a:gd name="T60" fmla="*/ 2776 w 2869"/>
                <a:gd name="T61" fmla="*/ 406 h 406"/>
                <a:gd name="T62" fmla="*/ 2791 w 2869"/>
                <a:gd name="T63" fmla="*/ 406 h 406"/>
                <a:gd name="T64" fmla="*/ 2806 w 2869"/>
                <a:gd name="T65" fmla="*/ 403 h 406"/>
                <a:gd name="T66" fmla="*/ 2819 w 2869"/>
                <a:gd name="T67" fmla="*/ 398 h 406"/>
                <a:gd name="T68" fmla="*/ 2833 w 2869"/>
                <a:gd name="T69" fmla="*/ 391 h 406"/>
                <a:gd name="T70" fmla="*/ 2844 w 2869"/>
                <a:gd name="T71" fmla="*/ 381 h 406"/>
                <a:gd name="T72" fmla="*/ 2854 w 2869"/>
                <a:gd name="T73" fmla="*/ 369 h 406"/>
                <a:gd name="T74" fmla="*/ 2861 w 2869"/>
                <a:gd name="T75" fmla="*/ 357 h 406"/>
                <a:gd name="T76" fmla="*/ 2866 w 2869"/>
                <a:gd name="T77" fmla="*/ 343 h 406"/>
                <a:gd name="T78" fmla="*/ 2868 w 2869"/>
                <a:gd name="T79" fmla="*/ 328 h 4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69"/>
                <a:gd name="T121" fmla="*/ 0 h 406"/>
                <a:gd name="T122" fmla="*/ 2869 w 2869"/>
                <a:gd name="T123" fmla="*/ 406 h 40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69" h="406">
                  <a:moveTo>
                    <a:pt x="2868" y="328"/>
                  </a:moveTo>
                  <a:lnTo>
                    <a:pt x="2869" y="313"/>
                  </a:lnTo>
                  <a:lnTo>
                    <a:pt x="2866" y="299"/>
                  </a:lnTo>
                  <a:lnTo>
                    <a:pt x="2861" y="286"/>
                  </a:lnTo>
                  <a:lnTo>
                    <a:pt x="2853" y="272"/>
                  </a:lnTo>
                  <a:lnTo>
                    <a:pt x="2844" y="261"/>
                  </a:lnTo>
                  <a:lnTo>
                    <a:pt x="2832" y="251"/>
                  </a:lnTo>
                  <a:lnTo>
                    <a:pt x="2820" y="244"/>
                  </a:lnTo>
                  <a:lnTo>
                    <a:pt x="2806" y="239"/>
                  </a:lnTo>
                  <a:lnTo>
                    <a:pt x="2791" y="236"/>
                  </a:lnTo>
                  <a:lnTo>
                    <a:pt x="93" y="0"/>
                  </a:lnTo>
                  <a:lnTo>
                    <a:pt x="78" y="0"/>
                  </a:lnTo>
                  <a:lnTo>
                    <a:pt x="63" y="3"/>
                  </a:lnTo>
                  <a:lnTo>
                    <a:pt x="50" y="8"/>
                  </a:lnTo>
                  <a:lnTo>
                    <a:pt x="36" y="15"/>
                  </a:lnTo>
                  <a:lnTo>
                    <a:pt x="25" y="24"/>
                  </a:lnTo>
                  <a:lnTo>
                    <a:pt x="15" y="37"/>
                  </a:lnTo>
                  <a:lnTo>
                    <a:pt x="8" y="49"/>
                  </a:lnTo>
                  <a:lnTo>
                    <a:pt x="3" y="63"/>
                  </a:lnTo>
                  <a:lnTo>
                    <a:pt x="1" y="78"/>
                  </a:lnTo>
                  <a:lnTo>
                    <a:pt x="0" y="93"/>
                  </a:lnTo>
                  <a:lnTo>
                    <a:pt x="3" y="107"/>
                  </a:lnTo>
                  <a:lnTo>
                    <a:pt x="8" y="120"/>
                  </a:lnTo>
                  <a:lnTo>
                    <a:pt x="16" y="134"/>
                  </a:lnTo>
                  <a:lnTo>
                    <a:pt x="25" y="145"/>
                  </a:lnTo>
                  <a:lnTo>
                    <a:pt x="37" y="155"/>
                  </a:lnTo>
                  <a:lnTo>
                    <a:pt x="49" y="162"/>
                  </a:lnTo>
                  <a:lnTo>
                    <a:pt x="63" y="167"/>
                  </a:lnTo>
                  <a:lnTo>
                    <a:pt x="78" y="170"/>
                  </a:lnTo>
                  <a:lnTo>
                    <a:pt x="2776" y="406"/>
                  </a:lnTo>
                  <a:lnTo>
                    <a:pt x="2791" y="406"/>
                  </a:lnTo>
                  <a:lnTo>
                    <a:pt x="2806" y="403"/>
                  </a:lnTo>
                  <a:lnTo>
                    <a:pt x="2819" y="398"/>
                  </a:lnTo>
                  <a:lnTo>
                    <a:pt x="2833" y="391"/>
                  </a:lnTo>
                  <a:lnTo>
                    <a:pt x="2844" y="381"/>
                  </a:lnTo>
                  <a:lnTo>
                    <a:pt x="2854" y="369"/>
                  </a:lnTo>
                  <a:lnTo>
                    <a:pt x="2861" y="357"/>
                  </a:lnTo>
                  <a:lnTo>
                    <a:pt x="2866" y="343"/>
                  </a:lnTo>
                  <a:lnTo>
                    <a:pt x="2868" y="328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779" name="Freeform 268">
              <a:extLst>
                <a:ext uri="{FF2B5EF4-FFF2-40B4-BE49-F238E27FC236}">
                  <a16:creationId xmlns:a16="http://schemas.microsoft.com/office/drawing/2014/main" id="{37859A0E-5C7C-48D8-8C47-F3AEC63BF3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48" y="3165"/>
              <a:ext cx="176" cy="210"/>
            </a:xfrm>
            <a:custGeom>
              <a:avLst/>
              <a:gdLst>
                <a:gd name="T0" fmla="*/ 79 w 176"/>
                <a:gd name="T1" fmla="*/ 210 h 210"/>
                <a:gd name="T2" fmla="*/ 94 w 176"/>
                <a:gd name="T3" fmla="*/ 209 h 210"/>
                <a:gd name="T4" fmla="*/ 109 w 176"/>
                <a:gd name="T5" fmla="*/ 206 h 210"/>
                <a:gd name="T6" fmla="*/ 124 w 176"/>
                <a:gd name="T7" fmla="*/ 199 h 210"/>
                <a:gd name="T8" fmla="*/ 138 w 176"/>
                <a:gd name="T9" fmla="*/ 190 h 210"/>
                <a:gd name="T10" fmla="*/ 149 w 176"/>
                <a:gd name="T11" fmla="*/ 178 h 210"/>
                <a:gd name="T12" fmla="*/ 159 w 176"/>
                <a:gd name="T13" fmla="*/ 163 h 210"/>
                <a:gd name="T14" fmla="*/ 168 w 176"/>
                <a:gd name="T15" fmla="*/ 148 h 210"/>
                <a:gd name="T16" fmla="*/ 173 w 176"/>
                <a:gd name="T17" fmla="*/ 131 h 210"/>
                <a:gd name="T18" fmla="*/ 176 w 176"/>
                <a:gd name="T19" fmla="*/ 113 h 210"/>
                <a:gd name="T20" fmla="*/ 176 w 176"/>
                <a:gd name="T21" fmla="*/ 95 h 210"/>
                <a:gd name="T22" fmla="*/ 174 w 176"/>
                <a:gd name="T23" fmla="*/ 76 h 210"/>
                <a:gd name="T24" fmla="*/ 168 w 176"/>
                <a:gd name="T25" fmla="*/ 60 h 210"/>
                <a:gd name="T26" fmla="*/ 161 w 176"/>
                <a:gd name="T27" fmla="*/ 44 h 210"/>
                <a:gd name="T28" fmla="*/ 152 w 176"/>
                <a:gd name="T29" fmla="*/ 30 h 210"/>
                <a:gd name="T30" fmla="*/ 140 w 176"/>
                <a:gd name="T31" fmla="*/ 18 h 210"/>
                <a:gd name="T32" fmla="*/ 127 w 176"/>
                <a:gd name="T33" fmla="*/ 9 h 210"/>
                <a:gd name="T34" fmla="*/ 112 w 176"/>
                <a:gd name="T35" fmla="*/ 4 h 210"/>
                <a:gd name="T36" fmla="*/ 97 w 176"/>
                <a:gd name="T37" fmla="*/ 0 h 210"/>
                <a:gd name="T38" fmla="*/ 82 w 176"/>
                <a:gd name="T39" fmla="*/ 1 h 210"/>
                <a:gd name="T40" fmla="*/ 67 w 176"/>
                <a:gd name="T41" fmla="*/ 4 h 210"/>
                <a:gd name="T42" fmla="*/ 52 w 176"/>
                <a:gd name="T43" fmla="*/ 11 h 210"/>
                <a:gd name="T44" fmla="*/ 38 w 176"/>
                <a:gd name="T45" fmla="*/ 20 h 210"/>
                <a:gd name="T46" fmla="*/ 27 w 176"/>
                <a:gd name="T47" fmla="*/ 32 h 210"/>
                <a:gd name="T48" fmla="*/ 17 w 176"/>
                <a:gd name="T49" fmla="*/ 47 h 210"/>
                <a:gd name="T50" fmla="*/ 8 w 176"/>
                <a:gd name="T51" fmla="*/ 62 h 210"/>
                <a:gd name="T52" fmla="*/ 3 w 176"/>
                <a:gd name="T53" fmla="*/ 79 h 210"/>
                <a:gd name="T54" fmla="*/ 0 w 176"/>
                <a:gd name="T55" fmla="*/ 97 h 210"/>
                <a:gd name="T56" fmla="*/ 0 w 176"/>
                <a:gd name="T57" fmla="*/ 115 h 210"/>
                <a:gd name="T58" fmla="*/ 2 w 176"/>
                <a:gd name="T59" fmla="*/ 134 h 210"/>
                <a:gd name="T60" fmla="*/ 8 w 176"/>
                <a:gd name="T61" fmla="*/ 150 h 210"/>
                <a:gd name="T62" fmla="*/ 15 w 176"/>
                <a:gd name="T63" fmla="*/ 166 h 210"/>
                <a:gd name="T64" fmla="*/ 24 w 176"/>
                <a:gd name="T65" fmla="*/ 180 h 210"/>
                <a:gd name="T66" fmla="*/ 36 w 176"/>
                <a:gd name="T67" fmla="*/ 192 h 210"/>
                <a:gd name="T68" fmla="*/ 49 w 176"/>
                <a:gd name="T69" fmla="*/ 201 h 210"/>
                <a:gd name="T70" fmla="*/ 64 w 176"/>
                <a:gd name="T71" fmla="*/ 206 h 210"/>
                <a:gd name="T72" fmla="*/ 79 w 176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6"/>
                <a:gd name="T112" fmla="*/ 0 h 210"/>
                <a:gd name="T113" fmla="*/ 176 w 176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6" h="210">
                  <a:moveTo>
                    <a:pt x="79" y="210"/>
                  </a:moveTo>
                  <a:lnTo>
                    <a:pt x="94" y="209"/>
                  </a:lnTo>
                  <a:lnTo>
                    <a:pt x="109" y="206"/>
                  </a:lnTo>
                  <a:lnTo>
                    <a:pt x="124" y="199"/>
                  </a:lnTo>
                  <a:lnTo>
                    <a:pt x="138" y="190"/>
                  </a:lnTo>
                  <a:lnTo>
                    <a:pt x="149" y="178"/>
                  </a:lnTo>
                  <a:lnTo>
                    <a:pt x="159" y="163"/>
                  </a:lnTo>
                  <a:lnTo>
                    <a:pt x="168" y="148"/>
                  </a:lnTo>
                  <a:lnTo>
                    <a:pt x="173" y="131"/>
                  </a:lnTo>
                  <a:lnTo>
                    <a:pt x="176" y="113"/>
                  </a:lnTo>
                  <a:lnTo>
                    <a:pt x="176" y="95"/>
                  </a:lnTo>
                  <a:lnTo>
                    <a:pt x="174" y="76"/>
                  </a:lnTo>
                  <a:lnTo>
                    <a:pt x="168" y="60"/>
                  </a:lnTo>
                  <a:lnTo>
                    <a:pt x="161" y="44"/>
                  </a:lnTo>
                  <a:lnTo>
                    <a:pt x="152" y="30"/>
                  </a:lnTo>
                  <a:lnTo>
                    <a:pt x="140" y="18"/>
                  </a:lnTo>
                  <a:lnTo>
                    <a:pt x="127" y="9"/>
                  </a:lnTo>
                  <a:lnTo>
                    <a:pt x="112" y="4"/>
                  </a:lnTo>
                  <a:lnTo>
                    <a:pt x="97" y="0"/>
                  </a:lnTo>
                  <a:lnTo>
                    <a:pt x="82" y="1"/>
                  </a:lnTo>
                  <a:lnTo>
                    <a:pt x="67" y="4"/>
                  </a:lnTo>
                  <a:lnTo>
                    <a:pt x="52" y="11"/>
                  </a:lnTo>
                  <a:lnTo>
                    <a:pt x="38" y="20"/>
                  </a:lnTo>
                  <a:lnTo>
                    <a:pt x="27" y="32"/>
                  </a:lnTo>
                  <a:lnTo>
                    <a:pt x="17" y="47"/>
                  </a:lnTo>
                  <a:lnTo>
                    <a:pt x="8" y="62"/>
                  </a:lnTo>
                  <a:lnTo>
                    <a:pt x="3" y="79"/>
                  </a:lnTo>
                  <a:lnTo>
                    <a:pt x="0" y="97"/>
                  </a:lnTo>
                  <a:lnTo>
                    <a:pt x="0" y="115"/>
                  </a:lnTo>
                  <a:lnTo>
                    <a:pt x="2" y="134"/>
                  </a:lnTo>
                  <a:lnTo>
                    <a:pt x="8" y="150"/>
                  </a:lnTo>
                  <a:lnTo>
                    <a:pt x="15" y="166"/>
                  </a:lnTo>
                  <a:lnTo>
                    <a:pt x="24" y="180"/>
                  </a:lnTo>
                  <a:lnTo>
                    <a:pt x="36" y="192"/>
                  </a:lnTo>
                  <a:lnTo>
                    <a:pt x="49" y="201"/>
                  </a:lnTo>
                  <a:lnTo>
                    <a:pt x="64" y="206"/>
                  </a:lnTo>
                  <a:lnTo>
                    <a:pt x="79" y="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28780" name="Group 269">
              <a:extLst>
                <a:ext uri="{FF2B5EF4-FFF2-40B4-BE49-F238E27FC236}">
                  <a16:creationId xmlns:a16="http://schemas.microsoft.com/office/drawing/2014/main" id="{FA80FCB3-CBB8-450E-BC3B-54F96CA9A2D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722" y="3039"/>
              <a:ext cx="969" cy="424"/>
              <a:chOff x="2722" y="3039"/>
              <a:chExt cx="969" cy="424"/>
            </a:xfrm>
          </p:grpSpPr>
          <p:sp>
            <p:nvSpPr>
              <p:cNvPr id="28786" name="Freeform 270">
                <a:extLst>
                  <a:ext uri="{FF2B5EF4-FFF2-40B4-BE49-F238E27FC236}">
                    <a16:creationId xmlns:a16="http://schemas.microsoft.com/office/drawing/2014/main" id="{62AF582F-25E1-4992-B853-25C6F76E1C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22" y="3039"/>
                <a:ext cx="182" cy="312"/>
              </a:xfrm>
              <a:custGeom>
                <a:avLst/>
                <a:gdLst>
                  <a:gd name="T0" fmla="*/ 182 w 182"/>
                  <a:gd name="T1" fmla="*/ 13 h 312"/>
                  <a:gd name="T2" fmla="*/ 26 w 182"/>
                  <a:gd name="T3" fmla="*/ 0 h 312"/>
                  <a:gd name="T4" fmla="*/ 0 w 182"/>
                  <a:gd name="T5" fmla="*/ 299 h 312"/>
                  <a:gd name="T6" fmla="*/ 156 w 182"/>
                  <a:gd name="T7" fmla="*/ 312 h 312"/>
                  <a:gd name="T8" fmla="*/ 182 w 182"/>
                  <a:gd name="T9" fmla="*/ 13 h 3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312"/>
                  <a:gd name="T17" fmla="*/ 182 w 182"/>
                  <a:gd name="T18" fmla="*/ 312 h 3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312">
                    <a:moveTo>
                      <a:pt x="182" y="13"/>
                    </a:moveTo>
                    <a:lnTo>
                      <a:pt x="26" y="0"/>
                    </a:lnTo>
                    <a:lnTo>
                      <a:pt x="0" y="299"/>
                    </a:lnTo>
                    <a:lnTo>
                      <a:pt x="156" y="312"/>
                    </a:lnTo>
                    <a:lnTo>
                      <a:pt x="182" y="13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787" name="Freeform 271">
                <a:extLst>
                  <a:ext uri="{FF2B5EF4-FFF2-40B4-BE49-F238E27FC236}">
                    <a16:creationId xmlns:a16="http://schemas.microsoft.com/office/drawing/2014/main" id="{AAA5DB70-FFE5-4A4B-95BF-C33879D234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34" y="3078"/>
                <a:ext cx="194" cy="229"/>
              </a:xfrm>
              <a:custGeom>
                <a:avLst/>
                <a:gdLst>
                  <a:gd name="T0" fmla="*/ 194 w 194"/>
                  <a:gd name="T1" fmla="*/ 15 h 229"/>
                  <a:gd name="T2" fmla="*/ 19 w 194"/>
                  <a:gd name="T3" fmla="*/ 0 h 229"/>
                  <a:gd name="T4" fmla="*/ 0 w 194"/>
                  <a:gd name="T5" fmla="*/ 214 h 229"/>
                  <a:gd name="T6" fmla="*/ 175 w 194"/>
                  <a:gd name="T7" fmla="*/ 229 h 229"/>
                  <a:gd name="T8" fmla="*/ 194 w 194"/>
                  <a:gd name="T9" fmla="*/ 15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229"/>
                  <a:gd name="T17" fmla="*/ 194 w 194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229">
                    <a:moveTo>
                      <a:pt x="194" y="15"/>
                    </a:moveTo>
                    <a:lnTo>
                      <a:pt x="19" y="0"/>
                    </a:lnTo>
                    <a:lnTo>
                      <a:pt x="0" y="214"/>
                    </a:lnTo>
                    <a:lnTo>
                      <a:pt x="175" y="229"/>
                    </a:lnTo>
                    <a:lnTo>
                      <a:pt x="194" y="15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788" name="Freeform 272">
                <a:extLst>
                  <a:ext uri="{FF2B5EF4-FFF2-40B4-BE49-F238E27FC236}">
                    <a16:creationId xmlns:a16="http://schemas.microsoft.com/office/drawing/2014/main" id="{9D60A166-AD34-4509-AD3A-196E9DB94F9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335" y="3110"/>
                <a:ext cx="197" cy="353"/>
              </a:xfrm>
              <a:custGeom>
                <a:avLst/>
                <a:gdLst>
                  <a:gd name="T0" fmla="*/ 197 w 197"/>
                  <a:gd name="T1" fmla="*/ 15 h 353"/>
                  <a:gd name="T2" fmla="*/ 29 w 197"/>
                  <a:gd name="T3" fmla="*/ 0 h 353"/>
                  <a:gd name="T4" fmla="*/ 0 w 197"/>
                  <a:gd name="T5" fmla="*/ 338 h 353"/>
                  <a:gd name="T6" fmla="*/ 168 w 197"/>
                  <a:gd name="T7" fmla="*/ 353 h 353"/>
                  <a:gd name="T8" fmla="*/ 197 w 197"/>
                  <a:gd name="T9" fmla="*/ 15 h 3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7"/>
                  <a:gd name="T16" fmla="*/ 0 h 353"/>
                  <a:gd name="T17" fmla="*/ 197 w 197"/>
                  <a:gd name="T18" fmla="*/ 353 h 3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7" h="353">
                    <a:moveTo>
                      <a:pt x="197" y="15"/>
                    </a:moveTo>
                    <a:lnTo>
                      <a:pt x="29" y="0"/>
                    </a:lnTo>
                    <a:lnTo>
                      <a:pt x="0" y="338"/>
                    </a:lnTo>
                    <a:lnTo>
                      <a:pt x="168" y="353"/>
                    </a:lnTo>
                    <a:lnTo>
                      <a:pt x="197" y="15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789" name="Freeform 273">
                <a:extLst>
                  <a:ext uri="{FF2B5EF4-FFF2-40B4-BE49-F238E27FC236}">
                    <a16:creationId xmlns:a16="http://schemas.microsoft.com/office/drawing/2014/main" id="{F087682C-CCD0-4F0E-8C14-7C8A51B9F8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04" y="3129"/>
                <a:ext cx="187" cy="212"/>
              </a:xfrm>
              <a:custGeom>
                <a:avLst/>
                <a:gdLst>
                  <a:gd name="T0" fmla="*/ 187 w 187"/>
                  <a:gd name="T1" fmla="*/ 15 h 212"/>
                  <a:gd name="T2" fmla="*/ 17 w 187"/>
                  <a:gd name="T3" fmla="*/ 0 h 212"/>
                  <a:gd name="T4" fmla="*/ 0 w 187"/>
                  <a:gd name="T5" fmla="*/ 197 h 212"/>
                  <a:gd name="T6" fmla="*/ 170 w 187"/>
                  <a:gd name="T7" fmla="*/ 212 h 212"/>
                  <a:gd name="T8" fmla="*/ 187 w 187"/>
                  <a:gd name="T9" fmla="*/ 15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7"/>
                  <a:gd name="T16" fmla="*/ 0 h 212"/>
                  <a:gd name="T17" fmla="*/ 187 w 187"/>
                  <a:gd name="T18" fmla="*/ 212 h 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7" h="212">
                    <a:moveTo>
                      <a:pt x="187" y="15"/>
                    </a:moveTo>
                    <a:lnTo>
                      <a:pt x="17" y="0"/>
                    </a:lnTo>
                    <a:lnTo>
                      <a:pt x="0" y="197"/>
                    </a:lnTo>
                    <a:lnTo>
                      <a:pt x="170" y="212"/>
                    </a:lnTo>
                    <a:lnTo>
                      <a:pt x="187" y="15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8781" name="Group 274">
              <a:extLst>
                <a:ext uri="{FF2B5EF4-FFF2-40B4-BE49-F238E27FC236}">
                  <a16:creationId xmlns:a16="http://schemas.microsoft.com/office/drawing/2014/main" id="{331CA011-C677-439F-A958-9C5B5CEF04C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683" y="2991"/>
              <a:ext cx="968" cy="430"/>
              <a:chOff x="2683" y="2991"/>
              <a:chExt cx="968" cy="430"/>
            </a:xfrm>
          </p:grpSpPr>
          <p:sp>
            <p:nvSpPr>
              <p:cNvPr id="28782" name="Freeform 275">
                <a:extLst>
                  <a:ext uri="{FF2B5EF4-FFF2-40B4-BE49-F238E27FC236}">
                    <a16:creationId xmlns:a16="http://schemas.microsoft.com/office/drawing/2014/main" id="{452F2444-824E-4939-99D4-35422D5F645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83" y="2991"/>
                <a:ext cx="193" cy="322"/>
              </a:xfrm>
              <a:custGeom>
                <a:avLst/>
                <a:gdLst>
                  <a:gd name="T0" fmla="*/ 193 w 193"/>
                  <a:gd name="T1" fmla="*/ 15 h 322"/>
                  <a:gd name="T2" fmla="*/ 27 w 193"/>
                  <a:gd name="T3" fmla="*/ 0 h 322"/>
                  <a:gd name="T4" fmla="*/ 0 w 193"/>
                  <a:gd name="T5" fmla="*/ 307 h 322"/>
                  <a:gd name="T6" fmla="*/ 166 w 193"/>
                  <a:gd name="T7" fmla="*/ 322 h 322"/>
                  <a:gd name="T8" fmla="*/ 193 w 193"/>
                  <a:gd name="T9" fmla="*/ 15 h 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3"/>
                  <a:gd name="T16" fmla="*/ 0 h 322"/>
                  <a:gd name="T17" fmla="*/ 193 w 193"/>
                  <a:gd name="T18" fmla="*/ 322 h 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3" h="322">
                    <a:moveTo>
                      <a:pt x="193" y="15"/>
                    </a:moveTo>
                    <a:lnTo>
                      <a:pt x="27" y="0"/>
                    </a:lnTo>
                    <a:lnTo>
                      <a:pt x="0" y="307"/>
                    </a:lnTo>
                    <a:lnTo>
                      <a:pt x="166" y="322"/>
                    </a:lnTo>
                    <a:lnTo>
                      <a:pt x="193" y="15"/>
                    </a:ln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783" name="Freeform 276">
                <a:extLst>
                  <a:ext uri="{FF2B5EF4-FFF2-40B4-BE49-F238E27FC236}">
                    <a16:creationId xmlns:a16="http://schemas.microsoft.com/office/drawing/2014/main" id="{268A7FC1-F7FB-4B38-8FB2-107BB6D75E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10" y="3037"/>
                <a:ext cx="187" cy="229"/>
              </a:xfrm>
              <a:custGeom>
                <a:avLst/>
                <a:gdLst>
                  <a:gd name="T0" fmla="*/ 187 w 187"/>
                  <a:gd name="T1" fmla="*/ 15 h 229"/>
                  <a:gd name="T2" fmla="*/ 19 w 187"/>
                  <a:gd name="T3" fmla="*/ 0 h 229"/>
                  <a:gd name="T4" fmla="*/ 0 w 187"/>
                  <a:gd name="T5" fmla="*/ 214 h 229"/>
                  <a:gd name="T6" fmla="*/ 168 w 187"/>
                  <a:gd name="T7" fmla="*/ 229 h 229"/>
                  <a:gd name="T8" fmla="*/ 187 w 187"/>
                  <a:gd name="T9" fmla="*/ 15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7"/>
                  <a:gd name="T16" fmla="*/ 0 h 229"/>
                  <a:gd name="T17" fmla="*/ 187 w 187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7" h="229">
                    <a:moveTo>
                      <a:pt x="187" y="15"/>
                    </a:moveTo>
                    <a:lnTo>
                      <a:pt x="19" y="0"/>
                    </a:lnTo>
                    <a:lnTo>
                      <a:pt x="0" y="214"/>
                    </a:lnTo>
                    <a:lnTo>
                      <a:pt x="168" y="229"/>
                    </a:lnTo>
                    <a:lnTo>
                      <a:pt x="187" y="15"/>
                    </a:ln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784" name="Freeform 277">
                <a:extLst>
                  <a:ext uri="{FF2B5EF4-FFF2-40B4-BE49-F238E27FC236}">
                    <a16:creationId xmlns:a16="http://schemas.microsoft.com/office/drawing/2014/main" id="{EE6B4554-600B-41C6-AEB7-078E7FA88A8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310" y="3074"/>
                <a:ext cx="185" cy="347"/>
              </a:xfrm>
              <a:custGeom>
                <a:avLst/>
                <a:gdLst>
                  <a:gd name="T0" fmla="*/ 185 w 185"/>
                  <a:gd name="T1" fmla="*/ 13 h 347"/>
                  <a:gd name="T2" fmla="*/ 29 w 185"/>
                  <a:gd name="T3" fmla="*/ 0 h 347"/>
                  <a:gd name="T4" fmla="*/ 0 w 185"/>
                  <a:gd name="T5" fmla="*/ 333 h 347"/>
                  <a:gd name="T6" fmla="*/ 156 w 185"/>
                  <a:gd name="T7" fmla="*/ 347 h 347"/>
                  <a:gd name="T8" fmla="*/ 185 w 185"/>
                  <a:gd name="T9" fmla="*/ 13 h 3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5"/>
                  <a:gd name="T16" fmla="*/ 0 h 347"/>
                  <a:gd name="T17" fmla="*/ 185 w 185"/>
                  <a:gd name="T18" fmla="*/ 347 h 3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5" h="347">
                    <a:moveTo>
                      <a:pt x="185" y="13"/>
                    </a:moveTo>
                    <a:lnTo>
                      <a:pt x="29" y="0"/>
                    </a:lnTo>
                    <a:lnTo>
                      <a:pt x="0" y="333"/>
                    </a:lnTo>
                    <a:lnTo>
                      <a:pt x="156" y="347"/>
                    </a:lnTo>
                    <a:lnTo>
                      <a:pt x="185" y="13"/>
                    </a:ln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785" name="Freeform 278">
                <a:extLst>
                  <a:ext uri="{FF2B5EF4-FFF2-40B4-BE49-F238E27FC236}">
                    <a16:creationId xmlns:a16="http://schemas.microsoft.com/office/drawing/2014/main" id="{2F47CCE3-7428-4099-A3D3-56FC0E6E02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72" y="3082"/>
                <a:ext cx="179" cy="223"/>
              </a:xfrm>
              <a:custGeom>
                <a:avLst/>
                <a:gdLst>
                  <a:gd name="T0" fmla="*/ 179 w 179"/>
                  <a:gd name="T1" fmla="*/ 14 h 223"/>
                  <a:gd name="T2" fmla="*/ 18 w 179"/>
                  <a:gd name="T3" fmla="*/ 0 h 223"/>
                  <a:gd name="T4" fmla="*/ 0 w 179"/>
                  <a:gd name="T5" fmla="*/ 209 h 223"/>
                  <a:gd name="T6" fmla="*/ 161 w 179"/>
                  <a:gd name="T7" fmla="*/ 223 h 223"/>
                  <a:gd name="T8" fmla="*/ 179 w 179"/>
                  <a:gd name="T9" fmla="*/ 14 h 2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9"/>
                  <a:gd name="T16" fmla="*/ 0 h 223"/>
                  <a:gd name="T17" fmla="*/ 179 w 179"/>
                  <a:gd name="T18" fmla="*/ 223 h 2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9" h="223">
                    <a:moveTo>
                      <a:pt x="179" y="14"/>
                    </a:moveTo>
                    <a:lnTo>
                      <a:pt x="18" y="0"/>
                    </a:lnTo>
                    <a:lnTo>
                      <a:pt x="0" y="209"/>
                    </a:lnTo>
                    <a:lnTo>
                      <a:pt x="161" y="223"/>
                    </a:lnTo>
                    <a:lnTo>
                      <a:pt x="179" y="14"/>
                    </a:ln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84" name="Group 279">
            <a:extLst>
              <a:ext uri="{FF2B5EF4-FFF2-40B4-BE49-F238E27FC236}">
                <a16:creationId xmlns:a16="http://schemas.microsoft.com/office/drawing/2014/main" id="{BDC088DD-9D7D-4CCF-9036-95851BF8E5A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16363" y="5087938"/>
            <a:ext cx="273050" cy="320675"/>
            <a:chOff x="4320" y="3128"/>
            <a:chExt cx="415" cy="424"/>
          </a:xfrm>
        </p:grpSpPr>
        <p:sp>
          <p:nvSpPr>
            <p:cNvPr id="28772" name="Freeform 280">
              <a:extLst>
                <a:ext uri="{FF2B5EF4-FFF2-40B4-BE49-F238E27FC236}">
                  <a16:creationId xmlns:a16="http://schemas.microsoft.com/office/drawing/2014/main" id="{D47853BF-DC83-476F-86A8-B805C0A8B3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22" y="3291"/>
              <a:ext cx="413" cy="261"/>
            </a:xfrm>
            <a:custGeom>
              <a:avLst/>
              <a:gdLst>
                <a:gd name="T0" fmla="*/ 0 w 1650"/>
                <a:gd name="T1" fmla="*/ 0 h 1045"/>
                <a:gd name="T2" fmla="*/ 0 w 1650"/>
                <a:gd name="T3" fmla="*/ 0 h 1045"/>
                <a:gd name="T4" fmla="*/ 0 w 1650"/>
                <a:gd name="T5" fmla="*/ 0 h 1045"/>
                <a:gd name="T6" fmla="*/ 0 w 1650"/>
                <a:gd name="T7" fmla="*/ 0 h 1045"/>
                <a:gd name="T8" fmla="*/ 0 w 1650"/>
                <a:gd name="T9" fmla="*/ 0 h 1045"/>
                <a:gd name="T10" fmla="*/ 0 w 1650"/>
                <a:gd name="T11" fmla="*/ 0 h 1045"/>
                <a:gd name="T12" fmla="*/ 0 w 1650"/>
                <a:gd name="T13" fmla="*/ 0 h 1045"/>
                <a:gd name="T14" fmla="*/ 0 w 1650"/>
                <a:gd name="T15" fmla="*/ 0 h 1045"/>
                <a:gd name="T16" fmla="*/ 0 w 1650"/>
                <a:gd name="T17" fmla="*/ 0 h 1045"/>
                <a:gd name="T18" fmla="*/ 0 w 1650"/>
                <a:gd name="T19" fmla="*/ 0 h 1045"/>
                <a:gd name="T20" fmla="*/ 0 w 1650"/>
                <a:gd name="T21" fmla="*/ 0 h 1045"/>
                <a:gd name="T22" fmla="*/ 0 w 1650"/>
                <a:gd name="T23" fmla="*/ 0 h 1045"/>
                <a:gd name="T24" fmla="*/ 0 w 1650"/>
                <a:gd name="T25" fmla="*/ 0 h 1045"/>
                <a:gd name="T26" fmla="*/ 0 w 1650"/>
                <a:gd name="T27" fmla="*/ 0 h 1045"/>
                <a:gd name="T28" fmla="*/ 0 w 1650"/>
                <a:gd name="T29" fmla="*/ 0 h 1045"/>
                <a:gd name="T30" fmla="*/ 0 w 1650"/>
                <a:gd name="T31" fmla="*/ 0 h 1045"/>
                <a:gd name="T32" fmla="*/ 0 w 1650"/>
                <a:gd name="T33" fmla="*/ 0 h 1045"/>
                <a:gd name="T34" fmla="*/ 0 w 1650"/>
                <a:gd name="T35" fmla="*/ 0 h 1045"/>
                <a:gd name="T36" fmla="*/ 0 w 1650"/>
                <a:gd name="T37" fmla="*/ 0 h 1045"/>
                <a:gd name="T38" fmla="*/ 0 w 1650"/>
                <a:gd name="T39" fmla="*/ 0 h 1045"/>
                <a:gd name="T40" fmla="*/ 0 w 1650"/>
                <a:gd name="T41" fmla="*/ 0 h 1045"/>
                <a:gd name="T42" fmla="*/ 0 w 1650"/>
                <a:gd name="T43" fmla="*/ 0 h 1045"/>
                <a:gd name="T44" fmla="*/ 0 w 1650"/>
                <a:gd name="T45" fmla="*/ 0 h 1045"/>
                <a:gd name="T46" fmla="*/ 0 w 1650"/>
                <a:gd name="T47" fmla="*/ 0 h 1045"/>
                <a:gd name="T48" fmla="*/ 0 w 1650"/>
                <a:gd name="T49" fmla="*/ 0 h 10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50"/>
                <a:gd name="T76" fmla="*/ 0 h 1045"/>
                <a:gd name="T77" fmla="*/ 1650 w 1650"/>
                <a:gd name="T78" fmla="*/ 1045 h 10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50" h="1045">
                  <a:moveTo>
                    <a:pt x="0" y="2"/>
                  </a:moveTo>
                  <a:lnTo>
                    <a:pt x="0" y="861"/>
                  </a:lnTo>
                  <a:lnTo>
                    <a:pt x="17" y="902"/>
                  </a:lnTo>
                  <a:lnTo>
                    <a:pt x="46" y="924"/>
                  </a:lnTo>
                  <a:lnTo>
                    <a:pt x="103" y="950"/>
                  </a:lnTo>
                  <a:lnTo>
                    <a:pt x="178" y="977"/>
                  </a:lnTo>
                  <a:lnTo>
                    <a:pt x="269" y="1001"/>
                  </a:lnTo>
                  <a:lnTo>
                    <a:pt x="401" y="1021"/>
                  </a:lnTo>
                  <a:lnTo>
                    <a:pt x="512" y="1030"/>
                  </a:lnTo>
                  <a:lnTo>
                    <a:pt x="627" y="1043"/>
                  </a:lnTo>
                  <a:lnTo>
                    <a:pt x="745" y="1045"/>
                  </a:lnTo>
                  <a:lnTo>
                    <a:pt x="894" y="1045"/>
                  </a:lnTo>
                  <a:lnTo>
                    <a:pt x="990" y="1043"/>
                  </a:lnTo>
                  <a:lnTo>
                    <a:pt x="1078" y="1038"/>
                  </a:lnTo>
                  <a:lnTo>
                    <a:pt x="1162" y="1030"/>
                  </a:lnTo>
                  <a:lnTo>
                    <a:pt x="1280" y="1016"/>
                  </a:lnTo>
                  <a:lnTo>
                    <a:pt x="1389" y="999"/>
                  </a:lnTo>
                  <a:lnTo>
                    <a:pt x="1471" y="977"/>
                  </a:lnTo>
                  <a:lnTo>
                    <a:pt x="1525" y="962"/>
                  </a:lnTo>
                  <a:lnTo>
                    <a:pt x="1583" y="935"/>
                  </a:lnTo>
                  <a:lnTo>
                    <a:pt x="1620" y="910"/>
                  </a:lnTo>
                  <a:lnTo>
                    <a:pt x="1645" y="880"/>
                  </a:lnTo>
                  <a:lnTo>
                    <a:pt x="1650" y="854"/>
                  </a:lnTo>
                  <a:lnTo>
                    <a:pt x="165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773" name="Oval 281">
              <a:extLst>
                <a:ext uri="{FF2B5EF4-FFF2-40B4-BE49-F238E27FC236}">
                  <a16:creationId xmlns:a16="http://schemas.microsoft.com/office/drawing/2014/main" id="{76DBA2F7-A7DB-412E-B80A-1C2173DB88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20" y="3245"/>
              <a:ext cx="411" cy="96"/>
            </a:xfrm>
            <a:prstGeom prst="ellipse">
              <a:avLst/>
            </a:prstGeom>
            <a:solidFill>
              <a:srgbClr val="FFB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774" name="Freeform 282">
              <a:extLst>
                <a:ext uri="{FF2B5EF4-FFF2-40B4-BE49-F238E27FC236}">
                  <a16:creationId xmlns:a16="http://schemas.microsoft.com/office/drawing/2014/main" id="{143B1C90-001B-4247-B539-6A9D1554F2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4" y="3377"/>
              <a:ext cx="50" cy="122"/>
            </a:xfrm>
            <a:custGeom>
              <a:avLst/>
              <a:gdLst>
                <a:gd name="T0" fmla="*/ 0 w 201"/>
                <a:gd name="T1" fmla="*/ 0 h 488"/>
                <a:gd name="T2" fmla="*/ 0 w 201"/>
                <a:gd name="T3" fmla="*/ 0 h 488"/>
                <a:gd name="T4" fmla="*/ 0 w 201"/>
                <a:gd name="T5" fmla="*/ 0 h 488"/>
                <a:gd name="T6" fmla="*/ 0 w 201"/>
                <a:gd name="T7" fmla="*/ 0 h 488"/>
                <a:gd name="T8" fmla="*/ 0 w 201"/>
                <a:gd name="T9" fmla="*/ 0 h 488"/>
                <a:gd name="T10" fmla="*/ 0 w 201"/>
                <a:gd name="T11" fmla="*/ 0 h 488"/>
                <a:gd name="T12" fmla="*/ 0 w 201"/>
                <a:gd name="T13" fmla="*/ 0 h 488"/>
                <a:gd name="T14" fmla="*/ 0 w 201"/>
                <a:gd name="T15" fmla="*/ 0 h 488"/>
                <a:gd name="T16" fmla="*/ 0 w 201"/>
                <a:gd name="T17" fmla="*/ 0 h 488"/>
                <a:gd name="T18" fmla="*/ 0 w 201"/>
                <a:gd name="T19" fmla="*/ 0 h 488"/>
                <a:gd name="T20" fmla="*/ 0 w 201"/>
                <a:gd name="T21" fmla="*/ 0 h 488"/>
                <a:gd name="T22" fmla="*/ 0 w 201"/>
                <a:gd name="T23" fmla="*/ 0 h 488"/>
                <a:gd name="T24" fmla="*/ 0 w 201"/>
                <a:gd name="T25" fmla="*/ 0 h 488"/>
                <a:gd name="T26" fmla="*/ 0 w 201"/>
                <a:gd name="T27" fmla="*/ 0 h 488"/>
                <a:gd name="T28" fmla="*/ 0 w 201"/>
                <a:gd name="T29" fmla="*/ 0 h 488"/>
                <a:gd name="T30" fmla="*/ 0 w 201"/>
                <a:gd name="T31" fmla="*/ 0 h 4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1"/>
                <a:gd name="T49" fmla="*/ 0 h 488"/>
                <a:gd name="T50" fmla="*/ 201 w 201"/>
                <a:gd name="T51" fmla="*/ 488 h 4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1" h="488">
                  <a:moveTo>
                    <a:pt x="38" y="194"/>
                  </a:moveTo>
                  <a:lnTo>
                    <a:pt x="3" y="170"/>
                  </a:lnTo>
                  <a:lnTo>
                    <a:pt x="0" y="134"/>
                  </a:lnTo>
                  <a:lnTo>
                    <a:pt x="0" y="88"/>
                  </a:lnTo>
                  <a:lnTo>
                    <a:pt x="28" y="28"/>
                  </a:lnTo>
                  <a:lnTo>
                    <a:pt x="69" y="0"/>
                  </a:lnTo>
                  <a:lnTo>
                    <a:pt x="124" y="0"/>
                  </a:lnTo>
                  <a:lnTo>
                    <a:pt x="172" y="28"/>
                  </a:lnTo>
                  <a:lnTo>
                    <a:pt x="191" y="88"/>
                  </a:lnTo>
                  <a:lnTo>
                    <a:pt x="182" y="158"/>
                  </a:lnTo>
                  <a:lnTo>
                    <a:pt x="156" y="194"/>
                  </a:lnTo>
                  <a:lnTo>
                    <a:pt x="115" y="210"/>
                  </a:lnTo>
                  <a:lnTo>
                    <a:pt x="201" y="488"/>
                  </a:lnTo>
                  <a:lnTo>
                    <a:pt x="0" y="488"/>
                  </a:lnTo>
                  <a:lnTo>
                    <a:pt x="66" y="206"/>
                  </a:lnTo>
                  <a:lnTo>
                    <a:pt x="38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775" name="Freeform 283">
              <a:extLst>
                <a:ext uri="{FF2B5EF4-FFF2-40B4-BE49-F238E27FC236}">
                  <a16:creationId xmlns:a16="http://schemas.microsoft.com/office/drawing/2014/main" id="{ED7957B5-5810-42A5-AD09-D25A069F8D6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87" y="3128"/>
              <a:ext cx="293" cy="169"/>
            </a:xfrm>
            <a:custGeom>
              <a:avLst/>
              <a:gdLst>
                <a:gd name="T0" fmla="*/ 0 w 1171"/>
                <a:gd name="T1" fmla="*/ 0 h 673"/>
                <a:gd name="T2" fmla="*/ 0 w 1171"/>
                <a:gd name="T3" fmla="*/ 0 h 673"/>
                <a:gd name="T4" fmla="*/ 0 w 1171"/>
                <a:gd name="T5" fmla="*/ 0 h 673"/>
                <a:gd name="T6" fmla="*/ 0 w 1171"/>
                <a:gd name="T7" fmla="*/ 0 h 673"/>
                <a:gd name="T8" fmla="*/ 0 w 1171"/>
                <a:gd name="T9" fmla="*/ 0 h 673"/>
                <a:gd name="T10" fmla="*/ 0 w 1171"/>
                <a:gd name="T11" fmla="*/ 0 h 673"/>
                <a:gd name="T12" fmla="*/ 0 w 1171"/>
                <a:gd name="T13" fmla="*/ 0 h 673"/>
                <a:gd name="T14" fmla="*/ 0 w 1171"/>
                <a:gd name="T15" fmla="*/ 0 h 673"/>
                <a:gd name="T16" fmla="*/ 0 w 1171"/>
                <a:gd name="T17" fmla="*/ 0 h 673"/>
                <a:gd name="T18" fmla="*/ 0 w 1171"/>
                <a:gd name="T19" fmla="*/ 0 h 673"/>
                <a:gd name="T20" fmla="*/ 0 w 1171"/>
                <a:gd name="T21" fmla="*/ 0 h 673"/>
                <a:gd name="T22" fmla="*/ 0 w 1171"/>
                <a:gd name="T23" fmla="*/ 0 h 673"/>
                <a:gd name="T24" fmla="*/ 0 w 1171"/>
                <a:gd name="T25" fmla="*/ 0 h 673"/>
                <a:gd name="T26" fmla="*/ 0 w 1171"/>
                <a:gd name="T27" fmla="*/ 0 h 673"/>
                <a:gd name="T28" fmla="*/ 0 w 1171"/>
                <a:gd name="T29" fmla="*/ 0 h 673"/>
                <a:gd name="T30" fmla="*/ 0 w 1171"/>
                <a:gd name="T31" fmla="*/ 0 h 673"/>
                <a:gd name="T32" fmla="*/ 0 w 1171"/>
                <a:gd name="T33" fmla="*/ 0 h 673"/>
                <a:gd name="T34" fmla="*/ 0 w 1171"/>
                <a:gd name="T35" fmla="*/ 0 h 673"/>
                <a:gd name="T36" fmla="*/ 0 w 1171"/>
                <a:gd name="T37" fmla="*/ 0 h 673"/>
                <a:gd name="T38" fmla="*/ 0 w 1171"/>
                <a:gd name="T39" fmla="*/ 0 h 673"/>
                <a:gd name="T40" fmla="*/ 0 w 1171"/>
                <a:gd name="T41" fmla="*/ 0 h 673"/>
                <a:gd name="T42" fmla="*/ 0 w 1171"/>
                <a:gd name="T43" fmla="*/ 0 h 673"/>
                <a:gd name="T44" fmla="*/ 0 w 1171"/>
                <a:gd name="T45" fmla="*/ 0 h 673"/>
                <a:gd name="T46" fmla="*/ 0 w 1171"/>
                <a:gd name="T47" fmla="*/ 0 h 673"/>
                <a:gd name="T48" fmla="*/ 0 w 1171"/>
                <a:gd name="T49" fmla="*/ 0 h 673"/>
                <a:gd name="T50" fmla="*/ 0 w 1171"/>
                <a:gd name="T51" fmla="*/ 0 h 673"/>
                <a:gd name="T52" fmla="*/ 0 w 1171"/>
                <a:gd name="T53" fmla="*/ 0 h 673"/>
                <a:gd name="T54" fmla="*/ 0 w 1171"/>
                <a:gd name="T55" fmla="*/ 0 h 673"/>
                <a:gd name="T56" fmla="*/ 0 w 1171"/>
                <a:gd name="T57" fmla="*/ 0 h 673"/>
                <a:gd name="T58" fmla="*/ 0 w 1171"/>
                <a:gd name="T59" fmla="*/ 0 h 673"/>
                <a:gd name="T60" fmla="*/ 0 w 1171"/>
                <a:gd name="T61" fmla="*/ 0 h 673"/>
                <a:gd name="T62" fmla="*/ 0 w 1171"/>
                <a:gd name="T63" fmla="*/ 0 h 673"/>
                <a:gd name="T64" fmla="*/ 0 w 1171"/>
                <a:gd name="T65" fmla="*/ 0 h 673"/>
                <a:gd name="T66" fmla="*/ 0 w 1171"/>
                <a:gd name="T67" fmla="*/ 0 h 673"/>
                <a:gd name="T68" fmla="*/ 0 w 1171"/>
                <a:gd name="T69" fmla="*/ 0 h 673"/>
                <a:gd name="T70" fmla="*/ 0 w 1171"/>
                <a:gd name="T71" fmla="*/ 0 h 673"/>
                <a:gd name="T72" fmla="*/ 0 w 1171"/>
                <a:gd name="T73" fmla="*/ 0 h 673"/>
                <a:gd name="T74" fmla="*/ 0 w 1171"/>
                <a:gd name="T75" fmla="*/ 0 h 673"/>
                <a:gd name="T76" fmla="*/ 0 w 1171"/>
                <a:gd name="T77" fmla="*/ 0 h 673"/>
                <a:gd name="T78" fmla="*/ 0 w 1171"/>
                <a:gd name="T79" fmla="*/ 0 h 673"/>
                <a:gd name="T80" fmla="*/ 0 w 1171"/>
                <a:gd name="T81" fmla="*/ 0 h 673"/>
                <a:gd name="T82" fmla="*/ 0 w 1171"/>
                <a:gd name="T83" fmla="*/ 0 h 673"/>
                <a:gd name="T84" fmla="*/ 0 w 1171"/>
                <a:gd name="T85" fmla="*/ 0 h 673"/>
                <a:gd name="T86" fmla="*/ 0 w 1171"/>
                <a:gd name="T87" fmla="*/ 0 h 673"/>
                <a:gd name="T88" fmla="*/ 0 w 1171"/>
                <a:gd name="T89" fmla="*/ 0 h 673"/>
                <a:gd name="T90" fmla="*/ 0 w 1171"/>
                <a:gd name="T91" fmla="*/ 0 h 673"/>
                <a:gd name="T92" fmla="*/ 0 w 1171"/>
                <a:gd name="T93" fmla="*/ 0 h 673"/>
                <a:gd name="T94" fmla="*/ 0 w 1171"/>
                <a:gd name="T95" fmla="*/ 0 h 673"/>
                <a:gd name="T96" fmla="*/ 0 w 1171"/>
                <a:gd name="T97" fmla="*/ 0 h 673"/>
                <a:gd name="T98" fmla="*/ 0 w 1171"/>
                <a:gd name="T99" fmla="*/ 0 h 673"/>
                <a:gd name="T100" fmla="*/ 0 w 1171"/>
                <a:gd name="T101" fmla="*/ 0 h 673"/>
                <a:gd name="T102" fmla="*/ 0 w 1171"/>
                <a:gd name="T103" fmla="*/ 0 h 673"/>
                <a:gd name="T104" fmla="*/ 0 w 1171"/>
                <a:gd name="T105" fmla="*/ 0 h 673"/>
                <a:gd name="T106" fmla="*/ 0 w 1171"/>
                <a:gd name="T107" fmla="*/ 0 h 673"/>
                <a:gd name="T108" fmla="*/ 0 w 1171"/>
                <a:gd name="T109" fmla="*/ 0 h 673"/>
                <a:gd name="T110" fmla="*/ 0 w 1171"/>
                <a:gd name="T111" fmla="*/ 0 h 673"/>
                <a:gd name="T112" fmla="*/ 0 w 1171"/>
                <a:gd name="T113" fmla="*/ 0 h 673"/>
                <a:gd name="T114" fmla="*/ 0 w 1171"/>
                <a:gd name="T115" fmla="*/ 0 h 673"/>
                <a:gd name="T116" fmla="*/ 0 w 1171"/>
                <a:gd name="T117" fmla="*/ 0 h 6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71"/>
                <a:gd name="T178" fmla="*/ 0 h 673"/>
                <a:gd name="T179" fmla="*/ 1171 w 1171"/>
                <a:gd name="T180" fmla="*/ 673 h 6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71" h="673">
                  <a:moveTo>
                    <a:pt x="0" y="631"/>
                  </a:moveTo>
                  <a:lnTo>
                    <a:pt x="0" y="536"/>
                  </a:lnTo>
                  <a:lnTo>
                    <a:pt x="15" y="445"/>
                  </a:lnTo>
                  <a:lnTo>
                    <a:pt x="41" y="359"/>
                  </a:lnTo>
                  <a:lnTo>
                    <a:pt x="70" y="291"/>
                  </a:lnTo>
                  <a:lnTo>
                    <a:pt x="118" y="228"/>
                  </a:lnTo>
                  <a:lnTo>
                    <a:pt x="154" y="183"/>
                  </a:lnTo>
                  <a:lnTo>
                    <a:pt x="217" y="129"/>
                  </a:lnTo>
                  <a:lnTo>
                    <a:pt x="261" y="100"/>
                  </a:lnTo>
                  <a:lnTo>
                    <a:pt x="328" y="56"/>
                  </a:lnTo>
                  <a:lnTo>
                    <a:pt x="400" y="27"/>
                  </a:lnTo>
                  <a:lnTo>
                    <a:pt x="495" y="5"/>
                  </a:lnTo>
                  <a:lnTo>
                    <a:pt x="584" y="0"/>
                  </a:lnTo>
                  <a:lnTo>
                    <a:pt x="671" y="7"/>
                  </a:lnTo>
                  <a:lnTo>
                    <a:pt x="744" y="19"/>
                  </a:lnTo>
                  <a:lnTo>
                    <a:pt x="835" y="51"/>
                  </a:lnTo>
                  <a:lnTo>
                    <a:pt x="908" y="95"/>
                  </a:lnTo>
                  <a:lnTo>
                    <a:pt x="959" y="131"/>
                  </a:lnTo>
                  <a:lnTo>
                    <a:pt x="1010" y="180"/>
                  </a:lnTo>
                  <a:lnTo>
                    <a:pt x="1054" y="228"/>
                  </a:lnTo>
                  <a:lnTo>
                    <a:pt x="1088" y="279"/>
                  </a:lnTo>
                  <a:lnTo>
                    <a:pt x="1113" y="328"/>
                  </a:lnTo>
                  <a:lnTo>
                    <a:pt x="1139" y="389"/>
                  </a:lnTo>
                  <a:lnTo>
                    <a:pt x="1149" y="445"/>
                  </a:lnTo>
                  <a:lnTo>
                    <a:pt x="1161" y="492"/>
                  </a:lnTo>
                  <a:lnTo>
                    <a:pt x="1169" y="536"/>
                  </a:lnTo>
                  <a:lnTo>
                    <a:pt x="1171" y="621"/>
                  </a:lnTo>
                  <a:lnTo>
                    <a:pt x="1147" y="643"/>
                  </a:lnTo>
                  <a:lnTo>
                    <a:pt x="1096" y="658"/>
                  </a:lnTo>
                  <a:lnTo>
                    <a:pt x="1036" y="668"/>
                  </a:lnTo>
                  <a:lnTo>
                    <a:pt x="973" y="658"/>
                  </a:lnTo>
                  <a:lnTo>
                    <a:pt x="927" y="639"/>
                  </a:lnTo>
                  <a:lnTo>
                    <a:pt x="915" y="617"/>
                  </a:lnTo>
                  <a:lnTo>
                    <a:pt x="915" y="512"/>
                  </a:lnTo>
                  <a:lnTo>
                    <a:pt x="908" y="468"/>
                  </a:lnTo>
                  <a:lnTo>
                    <a:pt x="891" y="416"/>
                  </a:lnTo>
                  <a:lnTo>
                    <a:pt x="857" y="359"/>
                  </a:lnTo>
                  <a:lnTo>
                    <a:pt x="825" y="330"/>
                  </a:lnTo>
                  <a:lnTo>
                    <a:pt x="790" y="294"/>
                  </a:lnTo>
                  <a:lnTo>
                    <a:pt x="732" y="264"/>
                  </a:lnTo>
                  <a:lnTo>
                    <a:pt x="688" y="250"/>
                  </a:lnTo>
                  <a:lnTo>
                    <a:pt x="652" y="235"/>
                  </a:lnTo>
                  <a:lnTo>
                    <a:pt x="613" y="235"/>
                  </a:lnTo>
                  <a:lnTo>
                    <a:pt x="532" y="235"/>
                  </a:lnTo>
                  <a:lnTo>
                    <a:pt x="488" y="242"/>
                  </a:lnTo>
                  <a:lnTo>
                    <a:pt x="432" y="264"/>
                  </a:lnTo>
                  <a:lnTo>
                    <a:pt x="388" y="291"/>
                  </a:lnTo>
                  <a:lnTo>
                    <a:pt x="349" y="320"/>
                  </a:lnTo>
                  <a:lnTo>
                    <a:pt x="314" y="352"/>
                  </a:lnTo>
                  <a:lnTo>
                    <a:pt x="285" y="401"/>
                  </a:lnTo>
                  <a:lnTo>
                    <a:pt x="268" y="440"/>
                  </a:lnTo>
                  <a:lnTo>
                    <a:pt x="256" y="482"/>
                  </a:lnTo>
                  <a:lnTo>
                    <a:pt x="254" y="504"/>
                  </a:lnTo>
                  <a:lnTo>
                    <a:pt x="254" y="624"/>
                  </a:lnTo>
                  <a:lnTo>
                    <a:pt x="234" y="653"/>
                  </a:lnTo>
                  <a:lnTo>
                    <a:pt x="183" y="673"/>
                  </a:lnTo>
                  <a:lnTo>
                    <a:pt x="130" y="668"/>
                  </a:lnTo>
                  <a:lnTo>
                    <a:pt x="44" y="658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5" name="Line 395">
            <a:extLst>
              <a:ext uri="{FF2B5EF4-FFF2-40B4-BE49-F238E27FC236}">
                <a16:creationId xmlns:a16="http://schemas.microsoft.com/office/drawing/2014/main" id="{6F266F4C-71B7-4966-BE04-569D26CF65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4800600"/>
            <a:ext cx="2209800" cy="914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86" name="Freeform 401">
            <a:extLst>
              <a:ext uri="{FF2B5EF4-FFF2-40B4-BE49-F238E27FC236}">
                <a16:creationId xmlns:a16="http://schemas.microsoft.com/office/drawing/2014/main" id="{3DA8BE82-A9B5-458B-B3B7-04A40A2FB1AF}"/>
              </a:ext>
            </a:extLst>
          </p:cNvPr>
          <p:cNvSpPr>
            <a:spLocks noChangeAspect="1"/>
          </p:cNvSpPr>
          <p:nvPr/>
        </p:nvSpPr>
        <p:spPr bwMode="auto">
          <a:xfrm>
            <a:off x="5603875" y="4611688"/>
            <a:ext cx="107950" cy="158750"/>
          </a:xfrm>
          <a:custGeom>
            <a:avLst/>
            <a:gdLst>
              <a:gd name="T0" fmla="*/ 2147483647 w 795"/>
              <a:gd name="T1" fmla="*/ 2147483647 h 941"/>
              <a:gd name="T2" fmla="*/ 2147483647 w 795"/>
              <a:gd name="T3" fmla="*/ 2147483647 h 941"/>
              <a:gd name="T4" fmla="*/ 2147483647 w 795"/>
              <a:gd name="T5" fmla="*/ 2147483647 h 941"/>
              <a:gd name="T6" fmla="*/ 0 w 795"/>
              <a:gd name="T7" fmla="*/ 2147483647 h 941"/>
              <a:gd name="T8" fmla="*/ 2147483647 w 795"/>
              <a:gd name="T9" fmla="*/ 2147483647 h 941"/>
              <a:gd name="T10" fmla="*/ 2147483647 w 795"/>
              <a:gd name="T11" fmla="*/ 2147483647 h 941"/>
              <a:gd name="T12" fmla="*/ 2147483647 w 795"/>
              <a:gd name="T13" fmla="*/ 2147483647 h 941"/>
              <a:gd name="T14" fmla="*/ 2147483647 w 795"/>
              <a:gd name="T15" fmla="*/ 2147483647 h 941"/>
              <a:gd name="T16" fmla="*/ 2147483647 w 795"/>
              <a:gd name="T17" fmla="*/ 2147483647 h 941"/>
              <a:gd name="T18" fmla="*/ 2147483647 w 795"/>
              <a:gd name="T19" fmla="*/ 2147483647 h 941"/>
              <a:gd name="T20" fmla="*/ 2147483647 w 795"/>
              <a:gd name="T21" fmla="*/ 2147483647 h 941"/>
              <a:gd name="T22" fmla="*/ 2147483647 w 795"/>
              <a:gd name="T23" fmla="*/ 2147483647 h 941"/>
              <a:gd name="T24" fmla="*/ 2147483647 w 795"/>
              <a:gd name="T25" fmla="*/ 2147483647 h 941"/>
              <a:gd name="T26" fmla="*/ 2147483647 w 795"/>
              <a:gd name="T27" fmla="*/ 2147483647 h 941"/>
              <a:gd name="T28" fmla="*/ 2147483647 w 795"/>
              <a:gd name="T29" fmla="*/ 2147483647 h 941"/>
              <a:gd name="T30" fmla="*/ 2147483647 w 795"/>
              <a:gd name="T31" fmla="*/ 2147483647 h 941"/>
              <a:gd name="T32" fmla="*/ 2147483647 w 795"/>
              <a:gd name="T33" fmla="*/ 2147483647 h 941"/>
              <a:gd name="T34" fmla="*/ 2147483647 w 795"/>
              <a:gd name="T35" fmla="*/ 2147483647 h 941"/>
              <a:gd name="T36" fmla="*/ 2147483647 w 795"/>
              <a:gd name="T37" fmla="*/ 2147483647 h 941"/>
              <a:gd name="T38" fmla="*/ 2147483647 w 795"/>
              <a:gd name="T39" fmla="*/ 2147483647 h 941"/>
              <a:gd name="T40" fmla="*/ 2147483647 w 795"/>
              <a:gd name="T41" fmla="*/ 2147483647 h 941"/>
              <a:gd name="T42" fmla="*/ 2147483647 w 795"/>
              <a:gd name="T43" fmla="*/ 2147483647 h 941"/>
              <a:gd name="T44" fmla="*/ 2147483647 w 795"/>
              <a:gd name="T45" fmla="*/ 2147483647 h 941"/>
              <a:gd name="T46" fmla="*/ 2147483647 w 795"/>
              <a:gd name="T47" fmla="*/ 2147483647 h 941"/>
              <a:gd name="T48" fmla="*/ 2147483647 w 795"/>
              <a:gd name="T49" fmla="*/ 2147483647 h 941"/>
              <a:gd name="T50" fmla="*/ 2147483647 w 795"/>
              <a:gd name="T51" fmla="*/ 2147483647 h 941"/>
              <a:gd name="T52" fmla="*/ 2147483647 w 795"/>
              <a:gd name="T53" fmla="*/ 2147483647 h 941"/>
              <a:gd name="T54" fmla="*/ 2147483647 w 795"/>
              <a:gd name="T55" fmla="*/ 2147483647 h 941"/>
              <a:gd name="T56" fmla="*/ 2147483647 w 795"/>
              <a:gd name="T57" fmla="*/ 2147483647 h 941"/>
              <a:gd name="T58" fmla="*/ 2147483647 w 795"/>
              <a:gd name="T59" fmla="*/ 2147483647 h 941"/>
              <a:gd name="T60" fmla="*/ 2147483647 w 795"/>
              <a:gd name="T61" fmla="*/ 2147483647 h 941"/>
              <a:gd name="T62" fmla="*/ 2147483647 w 795"/>
              <a:gd name="T63" fmla="*/ 2147483647 h 941"/>
              <a:gd name="T64" fmla="*/ 2147483647 w 795"/>
              <a:gd name="T65" fmla="*/ 2147483647 h 941"/>
              <a:gd name="T66" fmla="*/ 2147483647 w 795"/>
              <a:gd name="T67" fmla="*/ 2147483647 h 941"/>
              <a:gd name="T68" fmla="*/ 2147483647 w 795"/>
              <a:gd name="T69" fmla="*/ 2147483647 h 941"/>
              <a:gd name="T70" fmla="*/ 2147483647 w 795"/>
              <a:gd name="T71" fmla="*/ 2147483647 h 941"/>
              <a:gd name="T72" fmla="*/ 2147483647 w 795"/>
              <a:gd name="T73" fmla="*/ 2147483647 h 941"/>
              <a:gd name="T74" fmla="*/ 2147483647 w 795"/>
              <a:gd name="T75" fmla="*/ 0 h 941"/>
              <a:gd name="T76" fmla="*/ 2147483647 w 795"/>
              <a:gd name="T77" fmla="*/ 2147483647 h 941"/>
              <a:gd name="T78" fmla="*/ 2147483647 w 795"/>
              <a:gd name="T79" fmla="*/ 2147483647 h 941"/>
              <a:gd name="T80" fmla="*/ 2147483647 w 795"/>
              <a:gd name="T81" fmla="*/ 2147483647 h 941"/>
              <a:gd name="T82" fmla="*/ 2147483647 w 795"/>
              <a:gd name="T83" fmla="*/ 2147483647 h 941"/>
              <a:gd name="T84" fmla="*/ 2147483647 w 795"/>
              <a:gd name="T85" fmla="*/ 2147483647 h 941"/>
              <a:gd name="T86" fmla="*/ 2147483647 w 795"/>
              <a:gd name="T87" fmla="*/ 2147483647 h 941"/>
              <a:gd name="T88" fmla="*/ 2147483647 w 795"/>
              <a:gd name="T89" fmla="*/ 2147483647 h 941"/>
              <a:gd name="T90" fmla="*/ 2147483647 w 795"/>
              <a:gd name="T91" fmla="*/ 2147483647 h 941"/>
              <a:gd name="T92" fmla="*/ 2147483647 w 795"/>
              <a:gd name="T93" fmla="*/ 2147483647 h 941"/>
              <a:gd name="T94" fmla="*/ 2147483647 w 795"/>
              <a:gd name="T95" fmla="*/ 2147483647 h 941"/>
              <a:gd name="T96" fmla="*/ 2147483647 w 795"/>
              <a:gd name="T97" fmla="*/ 2147483647 h 94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5"/>
              <a:gd name="T148" fmla="*/ 0 h 941"/>
              <a:gd name="T149" fmla="*/ 795 w 795"/>
              <a:gd name="T150" fmla="*/ 941 h 94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5" h="941">
                <a:moveTo>
                  <a:pt x="78" y="476"/>
                </a:moveTo>
                <a:lnTo>
                  <a:pt x="45" y="524"/>
                </a:lnTo>
                <a:lnTo>
                  <a:pt x="13" y="607"/>
                </a:lnTo>
                <a:lnTo>
                  <a:pt x="0" y="713"/>
                </a:lnTo>
                <a:lnTo>
                  <a:pt x="12" y="792"/>
                </a:lnTo>
                <a:lnTo>
                  <a:pt x="52" y="857"/>
                </a:lnTo>
                <a:lnTo>
                  <a:pt x="106" y="913"/>
                </a:lnTo>
                <a:lnTo>
                  <a:pt x="164" y="941"/>
                </a:lnTo>
                <a:lnTo>
                  <a:pt x="238" y="929"/>
                </a:lnTo>
                <a:lnTo>
                  <a:pt x="299" y="913"/>
                </a:lnTo>
                <a:lnTo>
                  <a:pt x="351" y="885"/>
                </a:lnTo>
                <a:lnTo>
                  <a:pt x="395" y="822"/>
                </a:lnTo>
                <a:lnTo>
                  <a:pt x="421" y="765"/>
                </a:lnTo>
                <a:lnTo>
                  <a:pt x="425" y="689"/>
                </a:lnTo>
                <a:lnTo>
                  <a:pt x="425" y="652"/>
                </a:lnTo>
                <a:lnTo>
                  <a:pt x="469" y="713"/>
                </a:lnTo>
                <a:lnTo>
                  <a:pt x="553" y="757"/>
                </a:lnTo>
                <a:lnTo>
                  <a:pt x="593" y="765"/>
                </a:lnTo>
                <a:lnTo>
                  <a:pt x="662" y="753"/>
                </a:lnTo>
                <a:lnTo>
                  <a:pt x="710" y="733"/>
                </a:lnTo>
                <a:lnTo>
                  <a:pt x="747" y="670"/>
                </a:lnTo>
                <a:lnTo>
                  <a:pt x="790" y="611"/>
                </a:lnTo>
                <a:lnTo>
                  <a:pt x="792" y="522"/>
                </a:lnTo>
                <a:lnTo>
                  <a:pt x="795" y="457"/>
                </a:lnTo>
                <a:lnTo>
                  <a:pt x="792" y="400"/>
                </a:lnTo>
                <a:lnTo>
                  <a:pt x="738" y="320"/>
                </a:lnTo>
                <a:lnTo>
                  <a:pt x="686" y="283"/>
                </a:lnTo>
                <a:lnTo>
                  <a:pt x="625" y="266"/>
                </a:lnTo>
                <a:lnTo>
                  <a:pt x="555" y="266"/>
                </a:lnTo>
                <a:lnTo>
                  <a:pt x="499" y="276"/>
                </a:lnTo>
                <a:lnTo>
                  <a:pt x="475" y="309"/>
                </a:lnTo>
                <a:lnTo>
                  <a:pt x="445" y="335"/>
                </a:lnTo>
                <a:lnTo>
                  <a:pt x="447" y="251"/>
                </a:lnTo>
                <a:lnTo>
                  <a:pt x="440" y="157"/>
                </a:lnTo>
                <a:lnTo>
                  <a:pt x="388" y="83"/>
                </a:lnTo>
                <a:lnTo>
                  <a:pt x="343" y="38"/>
                </a:lnTo>
                <a:lnTo>
                  <a:pt x="293" y="7"/>
                </a:lnTo>
                <a:lnTo>
                  <a:pt x="258" y="0"/>
                </a:lnTo>
                <a:lnTo>
                  <a:pt x="206" y="1"/>
                </a:lnTo>
                <a:lnTo>
                  <a:pt x="156" y="16"/>
                </a:lnTo>
                <a:lnTo>
                  <a:pt x="102" y="44"/>
                </a:lnTo>
                <a:lnTo>
                  <a:pt x="63" y="96"/>
                </a:lnTo>
                <a:lnTo>
                  <a:pt x="43" y="148"/>
                </a:lnTo>
                <a:lnTo>
                  <a:pt x="36" y="240"/>
                </a:lnTo>
                <a:lnTo>
                  <a:pt x="32" y="285"/>
                </a:lnTo>
                <a:lnTo>
                  <a:pt x="47" y="340"/>
                </a:lnTo>
                <a:lnTo>
                  <a:pt x="62" y="376"/>
                </a:lnTo>
                <a:lnTo>
                  <a:pt x="73" y="400"/>
                </a:lnTo>
                <a:lnTo>
                  <a:pt x="78" y="476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87" name="Freeform 402">
            <a:extLst>
              <a:ext uri="{FF2B5EF4-FFF2-40B4-BE49-F238E27FC236}">
                <a16:creationId xmlns:a16="http://schemas.microsoft.com/office/drawing/2014/main" id="{00D6973A-34E7-48F6-ABDF-0B634E1E7C8A}"/>
              </a:ext>
            </a:extLst>
          </p:cNvPr>
          <p:cNvSpPr>
            <a:spLocks noChangeAspect="1"/>
          </p:cNvSpPr>
          <p:nvPr/>
        </p:nvSpPr>
        <p:spPr bwMode="auto">
          <a:xfrm>
            <a:off x="5602288" y="4605338"/>
            <a:ext cx="107950" cy="158750"/>
          </a:xfrm>
          <a:custGeom>
            <a:avLst/>
            <a:gdLst>
              <a:gd name="T0" fmla="*/ 2147483647 w 796"/>
              <a:gd name="T1" fmla="*/ 2147483647 h 938"/>
              <a:gd name="T2" fmla="*/ 2147483647 w 796"/>
              <a:gd name="T3" fmla="*/ 2147483647 h 938"/>
              <a:gd name="T4" fmla="*/ 2147483647 w 796"/>
              <a:gd name="T5" fmla="*/ 2147483647 h 938"/>
              <a:gd name="T6" fmla="*/ 0 w 796"/>
              <a:gd name="T7" fmla="*/ 2147483647 h 938"/>
              <a:gd name="T8" fmla="*/ 2147483647 w 796"/>
              <a:gd name="T9" fmla="*/ 2147483647 h 938"/>
              <a:gd name="T10" fmla="*/ 2147483647 w 796"/>
              <a:gd name="T11" fmla="*/ 2147483647 h 938"/>
              <a:gd name="T12" fmla="*/ 2147483647 w 796"/>
              <a:gd name="T13" fmla="*/ 2147483647 h 938"/>
              <a:gd name="T14" fmla="*/ 2147483647 w 796"/>
              <a:gd name="T15" fmla="*/ 2147483647 h 938"/>
              <a:gd name="T16" fmla="*/ 2147483647 w 796"/>
              <a:gd name="T17" fmla="*/ 2147483647 h 938"/>
              <a:gd name="T18" fmla="*/ 2147483647 w 796"/>
              <a:gd name="T19" fmla="*/ 2147483647 h 938"/>
              <a:gd name="T20" fmla="*/ 2147483647 w 796"/>
              <a:gd name="T21" fmla="*/ 2147483647 h 938"/>
              <a:gd name="T22" fmla="*/ 2147483647 w 796"/>
              <a:gd name="T23" fmla="*/ 2147483647 h 938"/>
              <a:gd name="T24" fmla="*/ 2147483647 w 796"/>
              <a:gd name="T25" fmla="*/ 2147483647 h 938"/>
              <a:gd name="T26" fmla="*/ 2147483647 w 796"/>
              <a:gd name="T27" fmla="*/ 2147483647 h 938"/>
              <a:gd name="T28" fmla="*/ 2147483647 w 796"/>
              <a:gd name="T29" fmla="*/ 2147483647 h 938"/>
              <a:gd name="T30" fmla="*/ 2147483647 w 796"/>
              <a:gd name="T31" fmla="*/ 2147483647 h 938"/>
              <a:gd name="T32" fmla="*/ 2147483647 w 796"/>
              <a:gd name="T33" fmla="*/ 2147483647 h 938"/>
              <a:gd name="T34" fmla="*/ 2147483647 w 796"/>
              <a:gd name="T35" fmla="*/ 2147483647 h 938"/>
              <a:gd name="T36" fmla="*/ 2147483647 w 796"/>
              <a:gd name="T37" fmla="*/ 2147483647 h 938"/>
              <a:gd name="T38" fmla="*/ 2147483647 w 796"/>
              <a:gd name="T39" fmla="*/ 2147483647 h 938"/>
              <a:gd name="T40" fmla="*/ 2147483647 w 796"/>
              <a:gd name="T41" fmla="*/ 2147483647 h 938"/>
              <a:gd name="T42" fmla="*/ 2147483647 w 796"/>
              <a:gd name="T43" fmla="*/ 2147483647 h 938"/>
              <a:gd name="T44" fmla="*/ 2147483647 w 796"/>
              <a:gd name="T45" fmla="*/ 2147483647 h 938"/>
              <a:gd name="T46" fmla="*/ 2147483647 w 796"/>
              <a:gd name="T47" fmla="*/ 2147483647 h 938"/>
              <a:gd name="T48" fmla="*/ 2147483647 w 796"/>
              <a:gd name="T49" fmla="*/ 2147483647 h 938"/>
              <a:gd name="T50" fmla="*/ 2147483647 w 796"/>
              <a:gd name="T51" fmla="*/ 2147483647 h 938"/>
              <a:gd name="T52" fmla="*/ 2147483647 w 796"/>
              <a:gd name="T53" fmla="*/ 2147483647 h 938"/>
              <a:gd name="T54" fmla="*/ 2147483647 w 796"/>
              <a:gd name="T55" fmla="*/ 2147483647 h 938"/>
              <a:gd name="T56" fmla="*/ 2147483647 w 796"/>
              <a:gd name="T57" fmla="*/ 2147483647 h 938"/>
              <a:gd name="T58" fmla="*/ 2147483647 w 796"/>
              <a:gd name="T59" fmla="*/ 2147483647 h 938"/>
              <a:gd name="T60" fmla="*/ 2147483647 w 796"/>
              <a:gd name="T61" fmla="*/ 2147483647 h 938"/>
              <a:gd name="T62" fmla="*/ 2147483647 w 796"/>
              <a:gd name="T63" fmla="*/ 2147483647 h 938"/>
              <a:gd name="T64" fmla="*/ 2147483647 w 796"/>
              <a:gd name="T65" fmla="*/ 2147483647 h 938"/>
              <a:gd name="T66" fmla="*/ 2147483647 w 796"/>
              <a:gd name="T67" fmla="*/ 2147483647 h 938"/>
              <a:gd name="T68" fmla="*/ 2147483647 w 796"/>
              <a:gd name="T69" fmla="*/ 2147483647 h 938"/>
              <a:gd name="T70" fmla="*/ 2147483647 w 796"/>
              <a:gd name="T71" fmla="*/ 2147483647 h 938"/>
              <a:gd name="T72" fmla="*/ 2147483647 w 796"/>
              <a:gd name="T73" fmla="*/ 2147483647 h 938"/>
              <a:gd name="T74" fmla="*/ 2147483647 w 796"/>
              <a:gd name="T75" fmla="*/ 2147483647 h 938"/>
              <a:gd name="T76" fmla="*/ 2147483647 w 796"/>
              <a:gd name="T77" fmla="*/ 0 h 938"/>
              <a:gd name="T78" fmla="*/ 2147483647 w 796"/>
              <a:gd name="T79" fmla="*/ 2147483647 h 938"/>
              <a:gd name="T80" fmla="*/ 2147483647 w 796"/>
              <a:gd name="T81" fmla="*/ 2147483647 h 938"/>
              <a:gd name="T82" fmla="*/ 2147483647 w 796"/>
              <a:gd name="T83" fmla="*/ 2147483647 h 938"/>
              <a:gd name="T84" fmla="*/ 2147483647 w 796"/>
              <a:gd name="T85" fmla="*/ 2147483647 h 938"/>
              <a:gd name="T86" fmla="*/ 2147483647 w 796"/>
              <a:gd name="T87" fmla="*/ 2147483647 h 938"/>
              <a:gd name="T88" fmla="*/ 2147483647 w 796"/>
              <a:gd name="T89" fmla="*/ 2147483647 h 938"/>
              <a:gd name="T90" fmla="*/ 2147483647 w 796"/>
              <a:gd name="T91" fmla="*/ 2147483647 h 938"/>
              <a:gd name="T92" fmla="*/ 2147483647 w 796"/>
              <a:gd name="T93" fmla="*/ 2147483647 h 938"/>
              <a:gd name="T94" fmla="*/ 2147483647 w 796"/>
              <a:gd name="T95" fmla="*/ 2147483647 h 938"/>
              <a:gd name="T96" fmla="*/ 2147483647 w 796"/>
              <a:gd name="T97" fmla="*/ 2147483647 h 93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6"/>
              <a:gd name="T148" fmla="*/ 0 h 938"/>
              <a:gd name="T149" fmla="*/ 796 w 796"/>
              <a:gd name="T150" fmla="*/ 938 h 93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6" h="938">
                <a:moveTo>
                  <a:pt x="74" y="475"/>
                </a:moveTo>
                <a:lnTo>
                  <a:pt x="48" y="528"/>
                </a:lnTo>
                <a:lnTo>
                  <a:pt x="13" y="604"/>
                </a:lnTo>
                <a:lnTo>
                  <a:pt x="0" y="708"/>
                </a:lnTo>
                <a:lnTo>
                  <a:pt x="17" y="797"/>
                </a:lnTo>
                <a:lnTo>
                  <a:pt x="48" y="855"/>
                </a:lnTo>
                <a:lnTo>
                  <a:pt x="111" y="914"/>
                </a:lnTo>
                <a:lnTo>
                  <a:pt x="165" y="938"/>
                </a:lnTo>
                <a:lnTo>
                  <a:pt x="233" y="929"/>
                </a:lnTo>
                <a:lnTo>
                  <a:pt x="302" y="918"/>
                </a:lnTo>
                <a:lnTo>
                  <a:pt x="354" y="882"/>
                </a:lnTo>
                <a:lnTo>
                  <a:pt x="389" y="821"/>
                </a:lnTo>
                <a:lnTo>
                  <a:pt x="422" y="764"/>
                </a:lnTo>
                <a:lnTo>
                  <a:pt x="420" y="686"/>
                </a:lnTo>
                <a:lnTo>
                  <a:pt x="428" y="653"/>
                </a:lnTo>
                <a:lnTo>
                  <a:pt x="466" y="712"/>
                </a:lnTo>
                <a:lnTo>
                  <a:pt x="555" y="762"/>
                </a:lnTo>
                <a:lnTo>
                  <a:pt x="591" y="762"/>
                </a:lnTo>
                <a:lnTo>
                  <a:pt x="663" y="751"/>
                </a:lnTo>
                <a:lnTo>
                  <a:pt x="705" y="732"/>
                </a:lnTo>
                <a:lnTo>
                  <a:pt x="748" y="665"/>
                </a:lnTo>
                <a:lnTo>
                  <a:pt x="787" y="610"/>
                </a:lnTo>
                <a:lnTo>
                  <a:pt x="794" y="519"/>
                </a:lnTo>
                <a:lnTo>
                  <a:pt x="796" y="462"/>
                </a:lnTo>
                <a:lnTo>
                  <a:pt x="787" y="399"/>
                </a:lnTo>
                <a:lnTo>
                  <a:pt x="733" y="319"/>
                </a:lnTo>
                <a:lnTo>
                  <a:pt x="687" y="280"/>
                </a:lnTo>
                <a:lnTo>
                  <a:pt x="622" y="273"/>
                </a:lnTo>
                <a:lnTo>
                  <a:pt x="557" y="263"/>
                </a:lnTo>
                <a:lnTo>
                  <a:pt x="494" y="273"/>
                </a:lnTo>
                <a:lnTo>
                  <a:pt x="476" y="308"/>
                </a:lnTo>
                <a:lnTo>
                  <a:pt x="441" y="332"/>
                </a:lnTo>
                <a:lnTo>
                  <a:pt x="444" y="248"/>
                </a:lnTo>
                <a:lnTo>
                  <a:pt x="435" y="154"/>
                </a:lnTo>
                <a:lnTo>
                  <a:pt x="387" y="78"/>
                </a:lnTo>
                <a:lnTo>
                  <a:pt x="346" y="35"/>
                </a:lnTo>
                <a:lnTo>
                  <a:pt x="296" y="6"/>
                </a:lnTo>
                <a:lnTo>
                  <a:pt x="255" y="4"/>
                </a:lnTo>
                <a:lnTo>
                  <a:pt x="202" y="0"/>
                </a:lnTo>
                <a:lnTo>
                  <a:pt x="159" y="13"/>
                </a:lnTo>
                <a:lnTo>
                  <a:pt x="104" y="41"/>
                </a:lnTo>
                <a:lnTo>
                  <a:pt x="67" y="91"/>
                </a:lnTo>
                <a:lnTo>
                  <a:pt x="46" y="146"/>
                </a:lnTo>
                <a:lnTo>
                  <a:pt x="31" y="245"/>
                </a:lnTo>
                <a:lnTo>
                  <a:pt x="26" y="284"/>
                </a:lnTo>
                <a:lnTo>
                  <a:pt x="41" y="339"/>
                </a:lnTo>
                <a:lnTo>
                  <a:pt x="67" y="378"/>
                </a:lnTo>
                <a:lnTo>
                  <a:pt x="74" y="399"/>
                </a:lnTo>
                <a:lnTo>
                  <a:pt x="74" y="47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88" name="Freeform 403">
            <a:extLst>
              <a:ext uri="{FF2B5EF4-FFF2-40B4-BE49-F238E27FC236}">
                <a16:creationId xmlns:a16="http://schemas.microsoft.com/office/drawing/2014/main" id="{53829CE7-F998-4F40-A696-10B468C4B7F9}"/>
              </a:ext>
            </a:extLst>
          </p:cNvPr>
          <p:cNvSpPr>
            <a:spLocks noChangeAspect="1"/>
          </p:cNvSpPr>
          <p:nvPr/>
        </p:nvSpPr>
        <p:spPr bwMode="auto">
          <a:xfrm>
            <a:off x="5246688" y="4630738"/>
            <a:ext cx="388937" cy="68262"/>
          </a:xfrm>
          <a:custGeom>
            <a:avLst/>
            <a:gdLst>
              <a:gd name="T0" fmla="*/ 2147483647 w 2869"/>
              <a:gd name="T1" fmla="*/ 2147483647 h 406"/>
              <a:gd name="T2" fmla="*/ 2147483647 w 2869"/>
              <a:gd name="T3" fmla="*/ 2147483647 h 406"/>
              <a:gd name="T4" fmla="*/ 2147483647 w 2869"/>
              <a:gd name="T5" fmla="*/ 2147483647 h 406"/>
              <a:gd name="T6" fmla="*/ 2147483647 w 2869"/>
              <a:gd name="T7" fmla="*/ 2147483647 h 406"/>
              <a:gd name="T8" fmla="*/ 2147483647 w 2869"/>
              <a:gd name="T9" fmla="*/ 2147483647 h 406"/>
              <a:gd name="T10" fmla="*/ 2147483647 w 2869"/>
              <a:gd name="T11" fmla="*/ 2147483647 h 406"/>
              <a:gd name="T12" fmla="*/ 2147483647 w 2869"/>
              <a:gd name="T13" fmla="*/ 2147483647 h 406"/>
              <a:gd name="T14" fmla="*/ 2147483647 w 2869"/>
              <a:gd name="T15" fmla="*/ 2147483647 h 406"/>
              <a:gd name="T16" fmla="*/ 2147483647 w 2869"/>
              <a:gd name="T17" fmla="*/ 2147483647 h 406"/>
              <a:gd name="T18" fmla="*/ 2147483647 w 2869"/>
              <a:gd name="T19" fmla="*/ 2147483647 h 406"/>
              <a:gd name="T20" fmla="*/ 2147483647 w 2869"/>
              <a:gd name="T21" fmla="*/ 0 h 406"/>
              <a:gd name="T22" fmla="*/ 2147483647 w 2869"/>
              <a:gd name="T23" fmla="*/ 0 h 406"/>
              <a:gd name="T24" fmla="*/ 2147483647 w 2869"/>
              <a:gd name="T25" fmla="*/ 2147483647 h 406"/>
              <a:gd name="T26" fmla="*/ 2147483647 w 2869"/>
              <a:gd name="T27" fmla="*/ 2147483647 h 406"/>
              <a:gd name="T28" fmla="*/ 2147483647 w 2869"/>
              <a:gd name="T29" fmla="*/ 2147483647 h 406"/>
              <a:gd name="T30" fmla="*/ 2147483647 w 2869"/>
              <a:gd name="T31" fmla="*/ 2147483647 h 406"/>
              <a:gd name="T32" fmla="*/ 2147483647 w 2869"/>
              <a:gd name="T33" fmla="*/ 2147483647 h 406"/>
              <a:gd name="T34" fmla="*/ 2147483647 w 2869"/>
              <a:gd name="T35" fmla="*/ 2147483647 h 406"/>
              <a:gd name="T36" fmla="*/ 2147483647 w 2869"/>
              <a:gd name="T37" fmla="*/ 2147483647 h 406"/>
              <a:gd name="T38" fmla="*/ 2147483647 w 2869"/>
              <a:gd name="T39" fmla="*/ 2147483647 h 406"/>
              <a:gd name="T40" fmla="*/ 2147483647 w 2869"/>
              <a:gd name="T41" fmla="*/ 2147483647 h 406"/>
              <a:gd name="T42" fmla="*/ 0 w 2869"/>
              <a:gd name="T43" fmla="*/ 2147483647 h 406"/>
              <a:gd name="T44" fmla="*/ 2147483647 w 2869"/>
              <a:gd name="T45" fmla="*/ 2147483647 h 406"/>
              <a:gd name="T46" fmla="*/ 2147483647 w 2869"/>
              <a:gd name="T47" fmla="*/ 2147483647 h 406"/>
              <a:gd name="T48" fmla="*/ 2147483647 w 2869"/>
              <a:gd name="T49" fmla="*/ 2147483647 h 406"/>
              <a:gd name="T50" fmla="*/ 2147483647 w 2869"/>
              <a:gd name="T51" fmla="*/ 2147483647 h 406"/>
              <a:gd name="T52" fmla="*/ 2147483647 w 2869"/>
              <a:gd name="T53" fmla="*/ 2147483647 h 406"/>
              <a:gd name="T54" fmla="*/ 2147483647 w 2869"/>
              <a:gd name="T55" fmla="*/ 2147483647 h 406"/>
              <a:gd name="T56" fmla="*/ 2147483647 w 2869"/>
              <a:gd name="T57" fmla="*/ 2147483647 h 406"/>
              <a:gd name="T58" fmla="*/ 2147483647 w 2869"/>
              <a:gd name="T59" fmla="*/ 2147483647 h 406"/>
              <a:gd name="T60" fmla="*/ 2147483647 w 2869"/>
              <a:gd name="T61" fmla="*/ 2147483647 h 406"/>
              <a:gd name="T62" fmla="*/ 2147483647 w 2869"/>
              <a:gd name="T63" fmla="*/ 2147483647 h 406"/>
              <a:gd name="T64" fmla="*/ 2147483647 w 2869"/>
              <a:gd name="T65" fmla="*/ 2147483647 h 406"/>
              <a:gd name="T66" fmla="*/ 2147483647 w 2869"/>
              <a:gd name="T67" fmla="*/ 2147483647 h 406"/>
              <a:gd name="T68" fmla="*/ 2147483647 w 2869"/>
              <a:gd name="T69" fmla="*/ 2147483647 h 406"/>
              <a:gd name="T70" fmla="*/ 2147483647 w 2869"/>
              <a:gd name="T71" fmla="*/ 2147483647 h 406"/>
              <a:gd name="T72" fmla="*/ 2147483647 w 2869"/>
              <a:gd name="T73" fmla="*/ 2147483647 h 406"/>
              <a:gd name="T74" fmla="*/ 2147483647 w 2869"/>
              <a:gd name="T75" fmla="*/ 2147483647 h 406"/>
              <a:gd name="T76" fmla="*/ 2147483647 w 2869"/>
              <a:gd name="T77" fmla="*/ 2147483647 h 406"/>
              <a:gd name="T78" fmla="*/ 2147483647 w 2869"/>
              <a:gd name="T79" fmla="*/ 2147483647 h 40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869"/>
              <a:gd name="T121" fmla="*/ 0 h 406"/>
              <a:gd name="T122" fmla="*/ 2869 w 2869"/>
              <a:gd name="T123" fmla="*/ 406 h 40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869" h="406">
                <a:moveTo>
                  <a:pt x="2868" y="328"/>
                </a:moveTo>
                <a:lnTo>
                  <a:pt x="2869" y="313"/>
                </a:lnTo>
                <a:lnTo>
                  <a:pt x="2866" y="299"/>
                </a:lnTo>
                <a:lnTo>
                  <a:pt x="2861" y="286"/>
                </a:lnTo>
                <a:lnTo>
                  <a:pt x="2853" y="272"/>
                </a:lnTo>
                <a:lnTo>
                  <a:pt x="2844" y="261"/>
                </a:lnTo>
                <a:lnTo>
                  <a:pt x="2832" y="251"/>
                </a:lnTo>
                <a:lnTo>
                  <a:pt x="2820" y="244"/>
                </a:lnTo>
                <a:lnTo>
                  <a:pt x="2806" y="239"/>
                </a:lnTo>
                <a:lnTo>
                  <a:pt x="2791" y="236"/>
                </a:lnTo>
                <a:lnTo>
                  <a:pt x="93" y="0"/>
                </a:lnTo>
                <a:lnTo>
                  <a:pt x="78" y="0"/>
                </a:lnTo>
                <a:lnTo>
                  <a:pt x="63" y="3"/>
                </a:lnTo>
                <a:lnTo>
                  <a:pt x="50" y="8"/>
                </a:lnTo>
                <a:lnTo>
                  <a:pt x="36" y="15"/>
                </a:lnTo>
                <a:lnTo>
                  <a:pt x="25" y="24"/>
                </a:lnTo>
                <a:lnTo>
                  <a:pt x="15" y="37"/>
                </a:lnTo>
                <a:lnTo>
                  <a:pt x="8" y="49"/>
                </a:lnTo>
                <a:lnTo>
                  <a:pt x="3" y="63"/>
                </a:lnTo>
                <a:lnTo>
                  <a:pt x="1" y="78"/>
                </a:lnTo>
                <a:lnTo>
                  <a:pt x="0" y="93"/>
                </a:lnTo>
                <a:lnTo>
                  <a:pt x="3" y="107"/>
                </a:lnTo>
                <a:lnTo>
                  <a:pt x="8" y="120"/>
                </a:lnTo>
                <a:lnTo>
                  <a:pt x="16" y="134"/>
                </a:lnTo>
                <a:lnTo>
                  <a:pt x="25" y="145"/>
                </a:lnTo>
                <a:lnTo>
                  <a:pt x="37" y="155"/>
                </a:lnTo>
                <a:lnTo>
                  <a:pt x="49" y="162"/>
                </a:lnTo>
                <a:lnTo>
                  <a:pt x="63" y="167"/>
                </a:lnTo>
                <a:lnTo>
                  <a:pt x="78" y="170"/>
                </a:lnTo>
                <a:lnTo>
                  <a:pt x="2776" y="406"/>
                </a:lnTo>
                <a:lnTo>
                  <a:pt x="2791" y="406"/>
                </a:lnTo>
                <a:lnTo>
                  <a:pt x="2806" y="403"/>
                </a:lnTo>
                <a:lnTo>
                  <a:pt x="2819" y="398"/>
                </a:lnTo>
                <a:lnTo>
                  <a:pt x="2833" y="391"/>
                </a:lnTo>
                <a:lnTo>
                  <a:pt x="2844" y="381"/>
                </a:lnTo>
                <a:lnTo>
                  <a:pt x="2854" y="369"/>
                </a:lnTo>
                <a:lnTo>
                  <a:pt x="2861" y="357"/>
                </a:lnTo>
                <a:lnTo>
                  <a:pt x="2866" y="343"/>
                </a:lnTo>
                <a:lnTo>
                  <a:pt x="2868" y="328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89" name="Freeform 404">
            <a:extLst>
              <a:ext uri="{FF2B5EF4-FFF2-40B4-BE49-F238E27FC236}">
                <a16:creationId xmlns:a16="http://schemas.microsoft.com/office/drawing/2014/main" id="{58075DA5-1FF6-4FA3-A363-54B35E2857EC}"/>
              </a:ext>
            </a:extLst>
          </p:cNvPr>
          <p:cNvSpPr>
            <a:spLocks noChangeAspect="1"/>
          </p:cNvSpPr>
          <p:nvPr/>
        </p:nvSpPr>
        <p:spPr bwMode="auto">
          <a:xfrm>
            <a:off x="5668963" y="4673600"/>
            <a:ext cx="23812" cy="34925"/>
          </a:xfrm>
          <a:custGeom>
            <a:avLst/>
            <a:gdLst>
              <a:gd name="T0" fmla="*/ 2147483647 w 176"/>
              <a:gd name="T1" fmla="*/ 2147483647 h 210"/>
              <a:gd name="T2" fmla="*/ 2147483647 w 176"/>
              <a:gd name="T3" fmla="*/ 2147483647 h 210"/>
              <a:gd name="T4" fmla="*/ 2147483647 w 176"/>
              <a:gd name="T5" fmla="*/ 2147483647 h 210"/>
              <a:gd name="T6" fmla="*/ 2147483647 w 176"/>
              <a:gd name="T7" fmla="*/ 2147483647 h 210"/>
              <a:gd name="T8" fmla="*/ 2147483647 w 176"/>
              <a:gd name="T9" fmla="*/ 2147483647 h 210"/>
              <a:gd name="T10" fmla="*/ 2147483647 w 176"/>
              <a:gd name="T11" fmla="*/ 2147483647 h 210"/>
              <a:gd name="T12" fmla="*/ 2147483647 w 176"/>
              <a:gd name="T13" fmla="*/ 2147483647 h 210"/>
              <a:gd name="T14" fmla="*/ 2147483647 w 176"/>
              <a:gd name="T15" fmla="*/ 2147483647 h 210"/>
              <a:gd name="T16" fmla="*/ 2147483647 w 176"/>
              <a:gd name="T17" fmla="*/ 2147483647 h 210"/>
              <a:gd name="T18" fmla="*/ 2147483647 w 176"/>
              <a:gd name="T19" fmla="*/ 2147483647 h 210"/>
              <a:gd name="T20" fmla="*/ 2147483647 w 176"/>
              <a:gd name="T21" fmla="*/ 2147483647 h 210"/>
              <a:gd name="T22" fmla="*/ 2147483647 w 176"/>
              <a:gd name="T23" fmla="*/ 2147483647 h 210"/>
              <a:gd name="T24" fmla="*/ 2147483647 w 176"/>
              <a:gd name="T25" fmla="*/ 2147483647 h 210"/>
              <a:gd name="T26" fmla="*/ 2147483647 w 176"/>
              <a:gd name="T27" fmla="*/ 2147483647 h 210"/>
              <a:gd name="T28" fmla="*/ 2147483647 w 176"/>
              <a:gd name="T29" fmla="*/ 2147483647 h 210"/>
              <a:gd name="T30" fmla="*/ 2147483647 w 176"/>
              <a:gd name="T31" fmla="*/ 2147483647 h 210"/>
              <a:gd name="T32" fmla="*/ 2147483647 w 176"/>
              <a:gd name="T33" fmla="*/ 2147483647 h 210"/>
              <a:gd name="T34" fmla="*/ 2147483647 w 176"/>
              <a:gd name="T35" fmla="*/ 2147483647 h 210"/>
              <a:gd name="T36" fmla="*/ 2147483647 w 176"/>
              <a:gd name="T37" fmla="*/ 0 h 210"/>
              <a:gd name="T38" fmla="*/ 2147483647 w 176"/>
              <a:gd name="T39" fmla="*/ 2147483647 h 210"/>
              <a:gd name="T40" fmla="*/ 2147483647 w 176"/>
              <a:gd name="T41" fmla="*/ 2147483647 h 210"/>
              <a:gd name="T42" fmla="*/ 2147483647 w 176"/>
              <a:gd name="T43" fmla="*/ 2147483647 h 210"/>
              <a:gd name="T44" fmla="*/ 2147483647 w 176"/>
              <a:gd name="T45" fmla="*/ 2147483647 h 210"/>
              <a:gd name="T46" fmla="*/ 2147483647 w 176"/>
              <a:gd name="T47" fmla="*/ 2147483647 h 210"/>
              <a:gd name="T48" fmla="*/ 2147483647 w 176"/>
              <a:gd name="T49" fmla="*/ 2147483647 h 210"/>
              <a:gd name="T50" fmla="*/ 2147483647 w 176"/>
              <a:gd name="T51" fmla="*/ 2147483647 h 210"/>
              <a:gd name="T52" fmla="*/ 2147483647 w 176"/>
              <a:gd name="T53" fmla="*/ 2147483647 h 210"/>
              <a:gd name="T54" fmla="*/ 0 w 176"/>
              <a:gd name="T55" fmla="*/ 2147483647 h 210"/>
              <a:gd name="T56" fmla="*/ 0 w 176"/>
              <a:gd name="T57" fmla="*/ 2147483647 h 210"/>
              <a:gd name="T58" fmla="*/ 2147483647 w 176"/>
              <a:gd name="T59" fmla="*/ 2147483647 h 210"/>
              <a:gd name="T60" fmla="*/ 2147483647 w 176"/>
              <a:gd name="T61" fmla="*/ 2147483647 h 210"/>
              <a:gd name="T62" fmla="*/ 2147483647 w 176"/>
              <a:gd name="T63" fmla="*/ 2147483647 h 210"/>
              <a:gd name="T64" fmla="*/ 2147483647 w 176"/>
              <a:gd name="T65" fmla="*/ 2147483647 h 210"/>
              <a:gd name="T66" fmla="*/ 2147483647 w 176"/>
              <a:gd name="T67" fmla="*/ 2147483647 h 210"/>
              <a:gd name="T68" fmla="*/ 2147483647 w 176"/>
              <a:gd name="T69" fmla="*/ 2147483647 h 210"/>
              <a:gd name="T70" fmla="*/ 2147483647 w 176"/>
              <a:gd name="T71" fmla="*/ 2147483647 h 210"/>
              <a:gd name="T72" fmla="*/ 2147483647 w 176"/>
              <a:gd name="T73" fmla="*/ 2147483647 h 21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6"/>
              <a:gd name="T112" fmla="*/ 0 h 210"/>
              <a:gd name="T113" fmla="*/ 176 w 176"/>
              <a:gd name="T114" fmla="*/ 210 h 21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6" h="210">
                <a:moveTo>
                  <a:pt x="79" y="210"/>
                </a:moveTo>
                <a:lnTo>
                  <a:pt x="94" y="209"/>
                </a:lnTo>
                <a:lnTo>
                  <a:pt x="109" y="206"/>
                </a:lnTo>
                <a:lnTo>
                  <a:pt x="124" y="199"/>
                </a:lnTo>
                <a:lnTo>
                  <a:pt x="138" y="190"/>
                </a:lnTo>
                <a:lnTo>
                  <a:pt x="149" y="178"/>
                </a:lnTo>
                <a:lnTo>
                  <a:pt x="159" y="163"/>
                </a:lnTo>
                <a:lnTo>
                  <a:pt x="168" y="148"/>
                </a:lnTo>
                <a:lnTo>
                  <a:pt x="173" y="131"/>
                </a:lnTo>
                <a:lnTo>
                  <a:pt x="176" y="113"/>
                </a:lnTo>
                <a:lnTo>
                  <a:pt x="176" y="95"/>
                </a:lnTo>
                <a:lnTo>
                  <a:pt x="174" y="76"/>
                </a:lnTo>
                <a:lnTo>
                  <a:pt x="168" y="60"/>
                </a:lnTo>
                <a:lnTo>
                  <a:pt x="161" y="44"/>
                </a:lnTo>
                <a:lnTo>
                  <a:pt x="152" y="30"/>
                </a:lnTo>
                <a:lnTo>
                  <a:pt x="140" y="18"/>
                </a:lnTo>
                <a:lnTo>
                  <a:pt x="127" y="9"/>
                </a:lnTo>
                <a:lnTo>
                  <a:pt x="112" y="4"/>
                </a:lnTo>
                <a:lnTo>
                  <a:pt x="97" y="0"/>
                </a:lnTo>
                <a:lnTo>
                  <a:pt x="82" y="1"/>
                </a:lnTo>
                <a:lnTo>
                  <a:pt x="67" y="4"/>
                </a:lnTo>
                <a:lnTo>
                  <a:pt x="52" y="11"/>
                </a:lnTo>
                <a:lnTo>
                  <a:pt x="38" y="20"/>
                </a:lnTo>
                <a:lnTo>
                  <a:pt x="27" y="32"/>
                </a:lnTo>
                <a:lnTo>
                  <a:pt x="17" y="47"/>
                </a:lnTo>
                <a:lnTo>
                  <a:pt x="8" y="62"/>
                </a:lnTo>
                <a:lnTo>
                  <a:pt x="3" y="79"/>
                </a:lnTo>
                <a:lnTo>
                  <a:pt x="0" y="97"/>
                </a:lnTo>
                <a:lnTo>
                  <a:pt x="0" y="115"/>
                </a:lnTo>
                <a:lnTo>
                  <a:pt x="2" y="134"/>
                </a:lnTo>
                <a:lnTo>
                  <a:pt x="8" y="150"/>
                </a:lnTo>
                <a:lnTo>
                  <a:pt x="15" y="166"/>
                </a:lnTo>
                <a:lnTo>
                  <a:pt x="24" y="180"/>
                </a:lnTo>
                <a:lnTo>
                  <a:pt x="36" y="192"/>
                </a:lnTo>
                <a:lnTo>
                  <a:pt x="49" y="201"/>
                </a:lnTo>
                <a:lnTo>
                  <a:pt x="64" y="206"/>
                </a:lnTo>
                <a:lnTo>
                  <a:pt x="79" y="2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90" name="Freeform 406">
            <a:extLst>
              <a:ext uri="{FF2B5EF4-FFF2-40B4-BE49-F238E27FC236}">
                <a16:creationId xmlns:a16="http://schemas.microsoft.com/office/drawing/2014/main" id="{7CCCF7E8-7705-4672-885E-B1608AE80E11}"/>
              </a:ext>
            </a:extLst>
          </p:cNvPr>
          <p:cNvSpPr>
            <a:spLocks noChangeAspect="1"/>
          </p:cNvSpPr>
          <p:nvPr/>
        </p:nvSpPr>
        <p:spPr bwMode="auto">
          <a:xfrm>
            <a:off x="5273675" y="4652963"/>
            <a:ext cx="23813" cy="50800"/>
          </a:xfrm>
          <a:custGeom>
            <a:avLst/>
            <a:gdLst>
              <a:gd name="T0" fmla="*/ 2147483647 w 182"/>
              <a:gd name="T1" fmla="*/ 2147483647 h 312"/>
              <a:gd name="T2" fmla="*/ 2147483647 w 182"/>
              <a:gd name="T3" fmla="*/ 0 h 312"/>
              <a:gd name="T4" fmla="*/ 0 w 182"/>
              <a:gd name="T5" fmla="*/ 2147483647 h 312"/>
              <a:gd name="T6" fmla="*/ 2147483647 w 182"/>
              <a:gd name="T7" fmla="*/ 2147483647 h 312"/>
              <a:gd name="T8" fmla="*/ 2147483647 w 182"/>
              <a:gd name="T9" fmla="*/ 2147483647 h 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312"/>
              <a:gd name="T17" fmla="*/ 182 w 182"/>
              <a:gd name="T18" fmla="*/ 312 h 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312">
                <a:moveTo>
                  <a:pt x="182" y="13"/>
                </a:moveTo>
                <a:lnTo>
                  <a:pt x="26" y="0"/>
                </a:lnTo>
                <a:lnTo>
                  <a:pt x="0" y="299"/>
                </a:lnTo>
                <a:lnTo>
                  <a:pt x="156" y="312"/>
                </a:lnTo>
                <a:lnTo>
                  <a:pt x="182" y="13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91" name="Freeform 407">
            <a:extLst>
              <a:ext uri="{FF2B5EF4-FFF2-40B4-BE49-F238E27FC236}">
                <a16:creationId xmlns:a16="http://schemas.microsoft.com/office/drawing/2014/main" id="{F79399EA-2ABD-4132-ADD5-1B1199B2DA05}"/>
              </a:ext>
            </a:extLst>
          </p:cNvPr>
          <p:cNvSpPr>
            <a:spLocks noChangeAspect="1"/>
          </p:cNvSpPr>
          <p:nvPr/>
        </p:nvSpPr>
        <p:spPr bwMode="auto">
          <a:xfrm>
            <a:off x="5314950" y="4659313"/>
            <a:ext cx="26988" cy="38100"/>
          </a:xfrm>
          <a:custGeom>
            <a:avLst/>
            <a:gdLst>
              <a:gd name="T0" fmla="*/ 2147483647 w 194"/>
              <a:gd name="T1" fmla="*/ 2147483647 h 229"/>
              <a:gd name="T2" fmla="*/ 2147483647 w 194"/>
              <a:gd name="T3" fmla="*/ 0 h 229"/>
              <a:gd name="T4" fmla="*/ 0 w 194"/>
              <a:gd name="T5" fmla="*/ 2147483647 h 229"/>
              <a:gd name="T6" fmla="*/ 2147483647 w 194"/>
              <a:gd name="T7" fmla="*/ 2147483647 h 229"/>
              <a:gd name="T8" fmla="*/ 2147483647 w 194"/>
              <a:gd name="T9" fmla="*/ 2147483647 h 2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"/>
              <a:gd name="T16" fmla="*/ 0 h 229"/>
              <a:gd name="T17" fmla="*/ 194 w 194"/>
              <a:gd name="T18" fmla="*/ 229 h 2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" h="229">
                <a:moveTo>
                  <a:pt x="194" y="15"/>
                </a:moveTo>
                <a:lnTo>
                  <a:pt x="19" y="0"/>
                </a:lnTo>
                <a:lnTo>
                  <a:pt x="0" y="214"/>
                </a:lnTo>
                <a:lnTo>
                  <a:pt x="175" y="229"/>
                </a:lnTo>
                <a:lnTo>
                  <a:pt x="194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92" name="Freeform 408">
            <a:extLst>
              <a:ext uri="{FF2B5EF4-FFF2-40B4-BE49-F238E27FC236}">
                <a16:creationId xmlns:a16="http://schemas.microsoft.com/office/drawing/2014/main" id="{BB739469-1F8C-4786-A18F-D78BCE88D450}"/>
              </a:ext>
            </a:extLst>
          </p:cNvPr>
          <p:cNvSpPr>
            <a:spLocks noChangeAspect="1"/>
          </p:cNvSpPr>
          <p:nvPr/>
        </p:nvSpPr>
        <p:spPr bwMode="auto">
          <a:xfrm>
            <a:off x="5356225" y="4664075"/>
            <a:ext cx="26988" cy="58738"/>
          </a:xfrm>
          <a:custGeom>
            <a:avLst/>
            <a:gdLst>
              <a:gd name="T0" fmla="*/ 2147483647 w 197"/>
              <a:gd name="T1" fmla="*/ 2147483647 h 353"/>
              <a:gd name="T2" fmla="*/ 2147483647 w 197"/>
              <a:gd name="T3" fmla="*/ 0 h 353"/>
              <a:gd name="T4" fmla="*/ 0 w 197"/>
              <a:gd name="T5" fmla="*/ 2147483647 h 353"/>
              <a:gd name="T6" fmla="*/ 2147483647 w 197"/>
              <a:gd name="T7" fmla="*/ 2147483647 h 353"/>
              <a:gd name="T8" fmla="*/ 2147483647 w 197"/>
              <a:gd name="T9" fmla="*/ 2147483647 h 3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353"/>
              <a:gd name="T17" fmla="*/ 197 w 197"/>
              <a:gd name="T18" fmla="*/ 353 h 3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353">
                <a:moveTo>
                  <a:pt x="197" y="15"/>
                </a:moveTo>
                <a:lnTo>
                  <a:pt x="29" y="0"/>
                </a:lnTo>
                <a:lnTo>
                  <a:pt x="0" y="338"/>
                </a:lnTo>
                <a:lnTo>
                  <a:pt x="168" y="353"/>
                </a:lnTo>
                <a:lnTo>
                  <a:pt x="197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93" name="Freeform 409">
            <a:extLst>
              <a:ext uri="{FF2B5EF4-FFF2-40B4-BE49-F238E27FC236}">
                <a16:creationId xmlns:a16="http://schemas.microsoft.com/office/drawing/2014/main" id="{742EFF45-99CF-457C-B534-6CB4BE68CF66}"/>
              </a:ext>
            </a:extLst>
          </p:cNvPr>
          <p:cNvSpPr>
            <a:spLocks noChangeAspect="1"/>
          </p:cNvSpPr>
          <p:nvPr/>
        </p:nvSpPr>
        <p:spPr bwMode="auto">
          <a:xfrm>
            <a:off x="5378450" y="4667250"/>
            <a:ext cx="25400" cy="34925"/>
          </a:xfrm>
          <a:custGeom>
            <a:avLst/>
            <a:gdLst>
              <a:gd name="T0" fmla="*/ 2147483647 w 187"/>
              <a:gd name="T1" fmla="*/ 2147483647 h 212"/>
              <a:gd name="T2" fmla="*/ 2147483647 w 187"/>
              <a:gd name="T3" fmla="*/ 0 h 212"/>
              <a:gd name="T4" fmla="*/ 0 w 187"/>
              <a:gd name="T5" fmla="*/ 2147483647 h 212"/>
              <a:gd name="T6" fmla="*/ 2147483647 w 187"/>
              <a:gd name="T7" fmla="*/ 2147483647 h 212"/>
              <a:gd name="T8" fmla="*/ 2147483647 w 187"/>
              <a:gd name="T9" fmla="*/ 2147483647 h 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212"/>
              <a:gd name="T17" fmla="*/ 187 w 187"/>
              <a:gd name="T18" fmla="*/ 212 h 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212">
                <a:moveTo>
                  <a:pt x="187" y="15"/>
                </a:moveTo>
                <a:lnTo>
                  <a:pt x="17" y="0"/>
                </a:lnTo>
                <a:lnTo>
                  <a:pt x="0" y="197"/>
                </a:lnTo>
                <a:lnTo>
                  <a:pt x="170" y="212"/>
                </a:lnTo>
                <a:lnTo>
                  <a:pt x="187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94" name="Freeform 411">
            <a:extLst>
              <a:ext uri="{FF2B5EF4-FFF2-40B4-BE49-F238E27FC236}">
                <a16:creationId xmlns:a16="http://schemas.microsoft.com/office/drawing/2014/main" id="{A5EED091-C4F2-4606-A8D4-7274944AF494}"/>
              </a:ext>
            </a:extLst>
          </p:cNvPr>
          <p:cNvSpPr>
            <a:spLocks noChangeAspect="1"/>
          </p:cNvSpPr>
          <p:nvPr/>
        </p:nvSpPr>
        <p:spPr bwMode="auto">
          <a:xfrm>
            <a:off x="5267325" y="4643438"/>
            <a:ext cx="26988" cy="53975"/>
          </a:xfrm>
          <a:custGeom>
            <a:avLst/>
            <a:gdLst>
              <a:gd name="T0" fmla="*/ 2147483647 w 193"/>
              <a:gd name="T1" fmla="*/ 2147483647 h 322"/>
              <a:gd name="T2" fmla="*/ 2147483647 w 193"/>
              <a:gd name="T3" fmla="*/ 0 h 322"/>
              <a:gd name="T4" fmla="*/ 0 w 193"/>
              <a:gd name="T5" fmla="*/ 2147483647 h 322"/>
              <a:gd name="T6" fmla="*/ 2147483647 w 193"/>
              <a:gd name="T7" fmla="*/ 2147483647 h 322"/>
              <a:gd name="T8" fmla="*/ 2147483647 w 193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"/>
              <a:gd name="T16" fmla="*/ 0 h 322"/>
              <a:gd name="T17" fmla="*/ 193 w 193"/>
              <a:gd name="T18" fmla="*/ 322 h 3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" h="322">
                <a:moveTo>
                  <a:pt x="193" y="15"/>
                </a:moveTo>
                <a:lnTo>
                  <a:pt x="27" y="0"/>
                </a:lnTo>
                <a:lnTo>
                  <a:pt x="0" y="307"/>
                </a:lnTo>
                <a:lnTo>
                  <a:pt x="166" y="322"/>
                </a:lnTo>
                <a:lnTo>
                  <a:pt x="193" y="1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95" name="Freeform 412">
            <a:extLst>
              <a:ext uri="{FF2B5EF4-FFF2-40B4-BE49-F238E27FC236}">
                <a16:creationId xmlns:a16="http://schemas.microsoft.com/office/drawing/2014/main" id="{F1F24E0E-D7D6-42AB-8E00-336D934620CC}"/>
              </a:ext>
            </a:extLst>
          </p:cNvPr>
          <p:cNvSpPr>
            <a:spLocks noChangeAspect="1"/>
          </p:cNvSpPr>
          <p:nvPr/>
        </p:nvSpPr>
        <p:spPr bwMode="auto">
          <a:xfrm>
            <a:off x="5311775" y="4651375"/>
            <a:ext cx="25400" cy="38100"/>
          </a:xfrm>
          <a:custGeom>
            <a:avLst/>
            <a:gdLst>
              <a:gd name="T0" fmla="*/ 2147483647 w 187"/>
              <a:gd name="T1" fmla="*/ 2147483647 h 229"/>
              <a:gd name="T2" fmla="*/ 2147483647 w 187"/>
              <a:gd name="T3" fmla="*/ 0 h 229"/>
              <a:gd name="T4" fmla="*/ 0 w 187"/>
              <a:gd name="T5" fmla="*/ 2147483647 h 229"/>
              <a:gd name="T6" fmla="*/ 2147483647 w 187"/>
              <a:gd name="T7" fmla="*/ 2147483647 h 229"/>
              <a:gd name="T8" fmla="*/ 2147483647 w 187"/>
              <a:gd name="T9" fmla="*/ 2147483647 h 2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229"/>
              <a:gd name="T17" fmla="*/ 187 w 187"/>
              <a:gd name="T18" fmla="*/ 229 h 2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229">
                <a:moveTo>
                  <a:pt x="187" y="15"/>
                </a:moveTo>
                <a:lnTo>
                  <a:pt x="19" y="0"/>
                </a:lnTo>
                <a:lnTo>
                  <a:pt x="0" y="214"/>
                </a:lnTo>
                <a:lnTo>
                  <a:pt x="168" y="229"/>
                </a:lnTo>
                <a:lnTo>
                  <a:pt x="187" y="1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96" name="Freeform 413">
            <a:extLst>
              <a:ext uri="{FF2B5EF4-FFF2-40B4-BE49-F238E27FC236}">
                <a16:creationId xmlns:a16="http://schemas.microsoft.com/office/drawing/2014/main" id="{D85EF222-B802-460B-B412-CAFC71A26DF2}"/>
              </a:ext>
            </a:extLst>
          </p:cNvPr>
          <p:cNvSpPr>
            <a:spLocks noChangeAspect="1"/>
          </p:cNvSpPr>
          <p:nvPr/>
        </p:nvSpPr>
        <p:spPr bwMode="auto">
          <a:xfrm>
            <a:off x="5353050" y="4657725"/>
            <a:ext cx="25400" cy="58738"/>
          </a:xfrm>
          <a:custGeom>
            <a:avLst/>
            <a:gdLst>
              <a:gd name="T0" fmla="*/ 2147483647 w 185"/>
              <a:gd name="T1" fmla="*/ 2147483647 h 347"/>
              <a:gd name="T2" fmla="*/ 2147483647 w 185"/>
              <a:gd name="T3" fmla="*/ 0 h 347"/>
              <a:gd name="T4" fmla="*/ 0 w 185"/>
              <a:gd name="T5" fmla="*/ 2147483647 h 347"/>
              <a:gd name="T6" fmla="*/ 2147483647 w 185"/>
              <a:gd name="T7" fmla="*/ 2147483647 h 347"/>
              <a:gd name="T8" fmla="*/ 2147483647 w 185"/>
              <a:gd name="T9" fmla="*/ 2147483647 h 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"/>
              <a:gd name="T16" fmla="*/ 0 h 347"/>
              <a:gd name="T17" fmla="*/ 185 w 185"/>
              <a:gd name="T18" fmla="*/ 347 h 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" h="347">
                <a:moveTo>
                  <a:pt x="185" y="13"/>
                </a:moveTo>
                <a:lnTo>
                  <a:pt x="29" y="0"/>
                </a:lnTo>
                <a:lnTo>
                  <a:pt x="0" y="333"/>
                </a:lnTo>
                <a:lnTo>
                  <a:pt x="156" y="347"/>
                </a:lnTo>
                <a:lnTo>
                  <a:pt x="185" y="13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97" name="Freeform 414">
            <a:extLst>
              <a:ext uri="{FF2B5EF4-FFF2-40B4-BE49-F238E27FC236}">
                <a16:creationId xmlns:a16="http://schemas.microsoft.com/office/drawing/2014/main" id="{FA346BB3-6D84-4780-B19D-68B2F7B67F6F}"/>
              </a:ext>
            </a:extLst>
          </p:cNvPr>
          <p:cNvSpPr>
            <a:spLocks noChangeAspect="1"/>
          </p:cNvSpPr>
          <p:nvPr/>
        </p:nvSpPr>
        <p:spPr bwMode="auto">
          <a:xfrm>
            <a:off x="5375275" y="4659313"/>
            <a:ext cx="23813" cy="38100"/>
          </a:xfrm>
          <a:custGeom>
            <a:avLst/>
            <a:gdLst>
              <a:gd name="T0" fmla="*/ 2147483647 w 179"/>
              <a:gd name="T1" fmla="*/ 2147483647 h 223"/>
              <a:gd name="T2" fmla="*/ 2147483647 w 179"/>
              <a:gd name="T3" fmla="*/ 0 h 223"/>
              <a:gd name="T4" fmla="*/ 0 w 179"/>
              <a:gd name="T5" fmla="*/ 2147483647 h 223"/>
              <a:gd name="T6" fmla="*/ 2147483647 w 179"/>
              <a:gd name="T7" fmla="*/ 2147483647 h 223"/>
              <a:gd name="T8" fmla="*/ 2147483647 w 179"/>
              <a:gd name="T9" fmla="*/ 2147483647 h 2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223"/>
              <a:gd name="T17" fmla="*/ 179 w 179"/>
              <a:gd name="T18" fmla="*/ 223 h 2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223">
                <a:moveTo>
                  <a:pt x="179" y="14"/>
                </a:moveTo>
                <a:lnTo>
                  <a:pt x="18" y="0"/>
                </a:lnTo>
                <a:lnTo>
                  <a:pt x="0" y="209"/>
                </a:lnTo>
                <a:lnTo>
                  <a:pt x="161" y="223"/>
                </a:lnTo>
                <a:lnTo>
                  <a:pt x="179" y="14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98" name="Freeform 416">
            <a:extLst>
              <a:ext uri="{FF2B5EF4-FFF2-40B4-BE49-F238E27FC236}">
                <a16:creationId xmlns:a16="http://schemas.microsoft.com/office/drawing/2014/main" id="{4E743B48-94EF-48D3-93B9-03E1600D27F0}"/>
              </a:ext>
            </a:extLst>
          </p:cNvPr>
          <p:cNvSpPr>
            <a:spLocks noChangeAspect="1"/>
          </p:cNvSpPr>
          <p:nvPr/>
        </p:nvSpPr>
        <p:spPr bwMode="auto">
          <a:xfrm>
            <a:off x="5384800" y="4927600"/>
            <a:ext cx="163513" cy="117475"/>
          </a:xfrm>
          <a:custGeom>
            <a:avLst/>
            <a:gdLst>
              <a:gd name="T0" fmla="*/ 0 w 1650"/>
              <a:gd name="T1" fmla="*/ 2147483647 h 1045"/>
              <a:gd name="T2" fmla="*/ 0 w 1650"/>
              <a:gd name="T3" fmla="*/ 2147483647 h 1045"/>
              <a:gd name="T4" fmla="*/ 2147483647 w 1650"/>
              <a:gd name="T5" fmla="*/ 2147483647 h 1045"/>
              <a:gd name="T6" fmla="*/ 2147483647 w 1650"/>
              <a:gd name="T7" fmla="*/ 2147483647 h 1045"/>
              <a:gd name="T8" fmla="*/ 2147483647 w 1650"/>
              <a:gd name="T9" fmla="*/ 2147483647 h 1045"/>
              <a:gd name="T10" fmla="*/ 2147483647 w 1650"/>
              <a:gd name="T11" fmla="*/ 2147483647 h 1045"/>
              <a:gd name="T12" fmla="*/ 2147483647 w 1650"/>
              <a:gd name="T13" fmla="*/ 2147483647 h 1045"/>
              <a:gd name="T14" fmla="*/ 2147483647 w 1650"/>
              <a:gd name="T15" fmla="*/ 2147483647 h 1045"/>
              <a:gd name="T16" fmla="*/ 2147483647 w 1650"/>
              <a:gd name="T17" fmla="*/ 2147483647 h 1045"/>
              <a:gd name="T18" fmla="*/ 2147483647 w 1650"/>
              <a:gd name="T19" fmla="*/ 2147483647 h 1045"/>
              <a:gd name="T20" fmla="*/ 2147483647 w 1650"/>
              <a:gd name="T21" fmla="*/ 2147483647 h 1045"/>
              <a:gd name="T22" fmla="*/ 2147483647 w 1650"/>
              <a:gd name="T23" fmla="*/ 2147483647 h 1045"/>
              <a:gd name="T24" fmla="*/ 2147483647 w 1650"/>
              <a:gd name="T25" fmla="*/ 2147483647 h 1045"/>
              <a:gd name="T26" fmla="*/ 2147483647 w 1650"/>
              <a:gd name="T27" fmla="*/ 2147483647 h 1045"/>
              <a:gd name="T28" fmla="*/ 2147483647 w 1650"/>
              <a:gd name="T29" fmla="*/ 2147483647 h 1045"/>
              <a:gd name="T30" fmla="*/ 2147483647 w 1650"/>
              <a:gd name="T31" fmla="*/ 2147483647 h 1045"/>
              <a:gd name="T32" fmla="*/ 2147483647 w 1650"/>
              <a:gd name="T33" fmla="*/ 2147483647 h 1045"/>
              <a:gd name="T34" fmla="*/ 2147483647 w 1650"/>
              <a:gd name="T35" fmla="*/ 2147483647 h 1045"/>
              <a:gd name="T36" fmla="*/ 2147483647 w 1650"/>
              <a:gd name="T37" fmla="*/ 2147483647 h 1045"/>
              <a:gd name="T38" fmla="*/ 2147483647 w 1650"/>
              <a:gd name="T39" fmla="*/ 2147483647 h 1045"/>
              <a:gd name="T40" fmla="*/ 2147483647 w 1650"/>
              <a:gd name="T41" fmla="*/ 2147483647 h 1045"/>
              <a:gd name="T42" fmla="*/ 2147483647 w 1650"/>
              <a:gd name="T43" fmla="*/ 2147483647 h 1045"/>
              <a:gd name="T44" fmla="*/ 2147483647 w 1650"/>
              <a:gd name="T45" fmla="*/ 2147483647 h 1045"/>
              <a:gd name="T46" fmla="*/ 2147483647 w 1650"/>
              <a:gd name="T47" fmla="*/ 0 h 1045"/>
              <a:gd name="T48" fmla="*/ 0 w 1650"/>
              <a:gd name="T49" fmla="*/ 2147483647 h 104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50"/>
              <a:gd name="T76" fmla="*/ 0 h 1045"/>
              <a:gd name="T77" fmla="*/ 1650 w 1650"/>
              <a:gd name="T78" fmla="*/ 1045 h 104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50" h="1045">
                <a:moveTo>
                  <a:pt x="0" y="2"/>
                </a:moveTo>
                <a:lnTo>
                  <a:pt x="0" y="861"/>
                </a:lnTo>
                <a:lnTo>
                  <a:pt x="17" y="902"/>
                </a:lnTo>
                <a:lnTo>
                  <a:pt x="46" y="924"/>
                </a:lnTo>
                <a:lnTo>
                  <a:pt x="103" y="950"/>
                </a:lnTo>
                <a:lnTo>
                  <a:pt x="178" y="977"/>
                </a:lnTo>
                <a:lnTo>
                  <a:pt x="269" y="1001"/>
                </a:lnTo>
                <a:lnTo>
                  <a:pt x="401" y="1021"/>
                </a:lnTo>
                <a:lnTo>
                  <a:pt x="512" y="1030"/>
                </a:lnTo>
                <a:lnTo>
                  <a:pt x="627" y="1043"/>
                </a:lnTo>
                <a:lnTo>
                  <a:pt x="745" y="1045"/>
                </a:lnTo>
                <a:lnTo>
                  <a:pt x="894" y="1045"/>
                </a:lnTo>
                <a:lnTo>
                  <a:pt x="990" y="1043"/>
                </a:lnTo>
                <a:lnTo>
                  <a:pt x="1078" y="1038"/>
                </a:lnTo>
                <a:lnTo>
                  <a:pt x="1162" y="1030"/>
                </a:lnTo>
                <a:lnTo>
                  <a:pt x="1280" y="1016"/>
                </a:lnTo>
                <a:lnTo>
                  <a:pt x="1389" y="999"/>
                </a:lnTo>
                <a:lnTo>
                  <a:pt x="1471" y="977"/>
                </a:lnTo>
                <a:lnTo>
                  <a:pt x="1525" y="962"/>
                </a:lnTo>
                <a:lnTo>
                  <a:pt x="1583" y="935"/>
                </a:lnTo>
                <a:lnTo>
                  <a:pt x="1620" y="910"/>
                </a:lnTo>
                <a:lnTo>
                  <a:pt x="1645" y="880"/>
                </a:lnTo>
                <a:lnTo>
                  <a:pt x="1650" y="854"/>
                </a:lnTo>
                <a:lnTo>
                  <a:pt x="1650" y="0"/>
                </a:lnTo>
                <a:lnTo>
                  <a:pt x="0" y="2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99" name="Oval 417">
            <a:extLst>
              <a:ext uri="{FF2B5EF4-FFF2-40B4-BE49-F238E27FC236}">
                <a16:creationId xmlns:a16="http://schemas.microsoft.com/office/drawing/2014/main" id="{92590C81-13AD-4383-97F7-0944878725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3213" y="4905375"/>
            <a:ext cx="163512" cy="44450"/>
          </a:xfrm>
          <a:prstGeom prst="ellipse">
            <a:avLst/>
          </a:prstGeom>
          <a:solidFill>
            <a:srgbClr val="FF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700" name="Freeform 418">
            <a:extLst>
              <a:ext uri="{FF2B5EF4-FFF2-40B4-BE49-F238E27FC236}">
                <a16:creationId xmlns:a16="http://schemas.microsoft.com/office/drawing/2014/main" id="{45A576D4-5429-4A85-BD4D-DC268AF7EAFA}"/>
              </a:ext>
            </a:extLst>
          </p:cNvPr>
          <p:cNvSpPr>
            <a:spLocks noChangeAspect="1"/>
          </p:cNvSpPr>
          <p:nvPr/>
        </p:nvSpPr>
        <p:spPr bwMode="auto">
          <a:xfrm>
            <a:off x="5456238" y="4965700"/>
            <a:ext cx="20637" cy="55563"/>
          </a:xfrm>
          <a:custGeom>
            <a:avLst/>
            <a:gdLst>
              <a:gd name="T0" fmla="*/ 2147483647 w 201"/>
              <a:gd name="T1" fmla="*/ 2147483647 h 488"/>
              <a:gd name="T2" fmla="*/ 2147483647 w 201"/>
              <a:gd name="T3" fmla="*/ 2147483647 h 488"/>
              <a:gd name="T4" fmla="*/ 0 w 201"/>
              <a:gd name="T5" fmla="*/ 2147483647 h 488"/>
              <a:gd name="T6" fmla="*/ 0 w 201"/>
              <a:gd name="T7" fmla="*/ 2147483647 h 488"/>
              <a:gd name="T8" fmla="*/ 2147483647 w 201"/>
              <a:gd name="T9" fmla="*/ 2147483647 h 488"/>
              <a:gd name="T10" fmla="*/ 2147483647 w 201"/>
              <a:gd name="T11" fmla="*/ 0 h 488"/>
              <a:gd name="T12" fmla="*/ 2147483647 w 201"/>
              <a:gd name="T13" fmla="*/ 0 h 488"/>
              <a:gd name="T14" fmla="*/ 2147483647 w 201"/>
              <a:gd name="T15" fmla="*/ 2147483647 h 488"/>
              <a:gd name="T16" fmla="*/ 2147483647 w 201"/>
              <a:gd name="T17" fmla="*/ 2147483647 h 488"/>
              <a:gd name="T18" fmla="*/ 2147483647 w 201"/>
              <a:gd name="T19" fmla="*/ 2147483647 h 488"/>
              <a:gd name="T20" fmla="*/ 2147483647 w 201"/>
              <a:gd name="T21" fmla="*/ 2147483647 h 488"/>
              <a:gd name="T22" fmla="*/ 2147483647 w 201"/>
              <a:gd name="T23" fmla="*/ 2147483647 h 488"/>
              <a:gd name="T24" fmla="*/ 2147483647 w 201"/>
              <a:gd name="T25" fmla="*/ 2147483647 h 488"/>
              <a:gd name="T26" fmla="*/ 0 w 201"/>
              <a:gd name="T27" fmla="*/ 2147483647 h 488"/>
              <a:gd name="T28" fmla="*/ 2147483647 w 201"/>
              <a:gd name="T29" fmla="*/ 2147483647 h 488"/>
              <a:gd name="T30" fmla="*/ 2147483647 w 201"/>
              <a:gd name="T31" fmla="*/ 2147483647 h 4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"/>
              <a:gd name="T49" fmla="*/ 0 h 488"/>
              <a:gd name="T50" fmla="*/ 201 w 201"/>
              <a:gd name="T51" fmla="*/ 488 h 48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" h="488">
                <a:moveTo>
                  <a:pt x="38" y="194"/>
                </a:moveTo>
                <a:lnTo>
                  <a:pt x="3" y="170"/>
                </a:lnTo>
                <a:lnTo>
                  <a:pt x="0" y="134"/>
                </a:lnTo>
                <a:lnTo>
                  <a:pt x="0" y="88"/>
                </a:lnTo>
                <a:lnTo>
                  <a:pt x="28" y="28"/>
                </a:lnTo>
                <a:lnTo>
                  <a:pt x="69" y="0"/>
                </a:lnTo>
                <a:lnTo>
                  <a:pt x="124" y="0"/>
                </a:lnTo>
                <a:lnTo>
                  <a:pt x="172" y="28"/>
                </a:lnTo>
                <a:lnTo>
                  <a:pt x="191" y="88"/>
                </a:lnTo>
                <a:lnTo>
                  <a:pt x="182" y="158"/>
                </a:lnTo>
                <a:lnTo>
                  <a:pt x="156" y="194"/>
                </a:lnTo>
                <a:lnTo>
                  <a:pt x="115" y="210"/>
                </a:lnTo>
                <a:lnTo>
                  <a:pt x="201" y="488"/>
                </a:lnTo>
                <a:lnTo>
                  <a:pt x="0" y="488"/>
                </a:lnTo>
                <a:lnTo>
                  <a:pt x="66" y="206"/>
                </a:lnTo>
                <a:lnTo>
                  <a:pt x="38" y="1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01" name="Freeform 419">
            <a:extLst>
              <a:ext uri="{FF2B5EF4-FFF2-40B4-BE49-F238E27FC236}">
                <a16:creationId xmlns:a16="http://schemas.microsoft.com/office/drawing/2014/main" id="{3D05560F-5B16-4220-AB7A-2C2C4597C77D}"/>
              </a:ext>
            </a:extLst>
          </p:cNvPr>
          <p:cNvSpPr>
            <a:spLocks noChangeAspect="1"/>
          </p:cNvSpPr>
          <p:nvPr/>
        </p:nvSpPr>
        <p:spPr bwMode="auto">
          <a:xfrm>
            <a:off x="5410200" y="4852988"/>
            <a:ext cx="115888" cy="76200"/>
          </a:xfrm>
          <a:custGeom>
            <a:avLst/>
            <a:gdLst>
              <a:gd name="T0" fmla="*/ 0 w 1171"/>
              <a:gd name="T1" fmla="*/ 2147483647 h 673"/>
              <a:gd name="T2" fmla="*/ 0 w 1171"/>
              <a:gd name="T3" fmla="*/ 2147483647 h 673"/>
              <a:gd name="T4" fmla="*/ 2147483647 w 1171"/>
              <a:gd name="T5" fmla="*/ 2147483647 h 673"/>
              <a:gd name="T6" fmla="*/ 2147483647 w 1171"/>
              <a:gd name="T7" fmla="*/ 2147483647 h 673"/>
              <a:gd name="T8" fmla="*/ 2147483647 w 1171"/>
              <a:gd name="T9" fmla="*/ 2147483647 h 673"/>
              <a:gd name="T10" fmla="*/ 2147483647 w 1171"/>
              <a:gd name="T11" fmla="*/ 2147483647 h 673"/>
              <a:gd name="T12" fmla="*/ 2147483647 w 1171"/>
              <a:gd name="T13" fmla="*/ 2147483647 h 673"/>
              <a:gd name="T14" fmla="*/ 2147483647 w 1171"/>
              <a:gd name="T15" fmla="*/ 2147483647 h 673"/>
              <a:gd name="T16" fmla="*/ 2147483647 w 1171"/>
              <a:gd name="T17" fmla="*/ 2147483647 h 673"/>
              <a:gd name="T18" fmla="*/ 2147483647 w 1171"/>
              <a:gd name="T19" fmla="*/ 2147483647 h 673"/>
              <a:gd name="T20" fmla="*/ 2147483647 w 1171"/>
              <a:gd name="T21" fmla="*/ 2147483647 h 673"/>
              <a:gd name="T22" fmla="*/ 2147483647 w 1171"/>
              <a:gd name="T23" fmla="*/ 2147483647 h 673"/>
              <a:gd name="T24" fmla="*/ 2147483647 w 1171"/>
              <a:gd name="T25" fmla="*/ 0 h 673"/>
              <a:gd name="T26" fmla="*/ 2147483647 w 1171"/>
              <a:gd name="T27" fmla="*/ 2147483647 h 673"/>
              <a:gd name="T28" fmla="*/ 2147483647 w 1171"/>
              <a:gd name="T29" fmla="*/ 2147483647 h 673"/>
              <a:gd name="T30" fmla="*/ 2147483647 w 1171"/>
              <a:gd name="T31" fmla="*/ 2147483647 h 673"/>
              <a:gd name="T32" fmla="*/ 2147483647 w 1171"/>
              <a:gd name="T33" fmla="*/ 2147483647 h 673"/>
              <a:gd name="T34" fmla="*/ 2147483647 w 1171"/>
              <a:gd name="T35" fmla="*/ 2147483647 h 673"/>
              <a:gd name="T36" fmla="*/ 2147483647 w 1171"/>
              <a:gd name="T37" fmla="*/ 2147483647 h 673"/>
              <a:gd name="T38" fmla="*/ 2147483647 w 1171"/>
              <a:gd name="T39" fmla="*/ 2147483647 h 673"/>
              <a:gd name="T40" fmla="*/ 2147483647 w 1171"/>
              <a:gd name="T41" fmla="*/ 2147483647 h 673"/>
              <a:gd name="T42" fmla="*/ 2147483647 w 1171"/>
              <a:gd name="T43" fmla="*/ 2147483647 h 673"/>
              <a:gd name="T44" fmla="*/ 2147483647 w 1171"/>
              <a:gd name="T45" fmla="*/ 2147483647 h 673"/>
              <a:gd name="T46" fmla="*/ 2147483647 w 1171"/>
              <a:gd name="T47" fmla="*/ 2147483647 h 673"/>
              <a:gd name="T48" fmla="*/ 2147483647 w 1171"/>
              <a:gd name="T49" fmla="*/ 2147483647 h 673"/>
              <a:gd name="T50" fmla="*/ 2147483647 w 1171"/>
              <a:gd name="T51" fmla="*/ 2147483647 h 673"/>
              <a:gd name="T52" fmla="*/ 2147483647 w 1171"/>
              <a:gd name="T53" fmla="*/ 2147483647 h 673"/>
              <a:gd name="T54" fmla="*/ 2147483647 w 1171"/>
              <a:gd name="T55" fmla="*/ 2147483647 h 673"/>
              <a:gd name="T56" fmla="*/ 2147483647 w 1171"/>
              <a:gd name="T57" fmla="*/ 2147483647 h 673"/>
              <a:gd name="T58" fmla="*/ 2147483647 w 1171"/>
              <a:gd name="T59" fmla="*/ 2147483647 h 673"/>
              <a:gd name="T60" fmla="*/ 2147483647 w 1171"/>
              <a:gd name="T61" fmla="*/ 2147483647 h 673"/>
              <a:gd name="T62" fmla="*/ 2147483647 w 1171"/>
              <a:gd name="T63" fmla="*/ 2147483647 h 673"/>
              <a:gd name="T64" fmla="*/ 2147483647 w 1171"/>
              <a:gd name="T65" fmla="*/ 2147483647 h 673"/>
              <a:gd name="T66" fmla="*/ 2147483647 w 1171"/>
              <a:gd name="T67" fmla="*/ 2147483647 h 673"/>
              <a:gd name="T68" fmla="*/ 2147483647 w 1171"/>
              <a:gd name="T69" fmla="*/ 2147483647 h 673"/>
              <a:gd name="T70" fmla="*/ 2147483647 w 1171"/>
              <a:gd name="T71" fmla="*/ 2147483647 h 673"/>
              <a:gd name="T72" fmla="*/ 2147483647 w 1171"/>
              <a:gd name="T73" fmla="*/ 2147483647 h 673"/>
              <a:gd name="T74" fmla="*/ 2147483647 w 1171"/>
              <a:gd name="T75" fmla="*/ 2147483647 h 673"/>
              <a:gd name="T76" fmla="*/ 2147483647 w 1171"/>
              <a:gd name="T77" fmla="*/ 2147483647 h 673"/>
              <a:gd name="T78" fmla="*/ 2147483647 w 1171"/>
              <a:gd name="T79" fmla="*/ 2147483647 h 673"/>
              <a:gd name="T80" fmla="*/ 2147483647 w 1171"/>
              <a:gd name="T81" fmla="*/ 2147483647 h 673"/>
              <a:gd name="T82" fmla="*/ 2147483647 w 1171"/>
              <a:gd name="T83" fmla="*/ 2147483647 h 673"/>
              <a:gd name="T84" fmla="*/ 2147483647 w 1171"/>
              <a:gd name="T85" fmla="*/ 2147483647 h 673"/>
              <a:gd name="T86" fmla="*/ 2147483647 w 1171"/>
              <a:gd name="T87" fmla="*/ 2147483647 h 673"/>
              <a:gd name="T88" fmla="*/ 2147483647 w 1171"/>
              <a:gd name="T89" fmla="*/ 2147483647 h 673"/>
              <a:gd name="T90" fmla="*/ 2147483647 w 1171"/>
              <a:gd name="T91" fmla="*/ 2147483647 h 673"/>
              <a:gd name="T92" fmla="*/ 2147483647 w 1171"/>
              <a:gd name="T93" fmla="*/ 2147483647 h 673"/>
              <a:gd name="T94" fmla="*/ 2147483647 w 1171"/>
              <a:gd name="T95" fmla="*/ 2147483647 h 673"/>
              <a:gd name="T96" fmla="*/ 2147483647 w 1171"/>
              <a:gd name="T97" fmla="*/ 2147483647 h 673"/>
              <a:gd name="T98" fmla="*/ 2147483647 w 1171"/>
              <a:gd name="T99" fmla="*/ 2147483647 h 673"/>
              <a:gd name="T100" fmla="*/ 2147483647 w 1171"/>
              <a:gd name="T101" fmla="*/ 2147483647 h 673"/>
              <a:gd name="T102" fmla="*/ 2147483647 w 1171"/>
              <a:gd name="T103" fmla="*/ 2147483647 h 673"/>
              <a:gd name="T104" fmla="*/ 2147483647 w 1171"/>
              <a:gd name="T105" fmla="*/ 2147483647 h 673"/>
              <a:gd name="T106" fmla="*/ 2147483647 w 1171"/>
              <a:gd name="T107" fmla="*/ 2147483647 h 673"/>
              <a:gd name="T108" fmla="*/ 2147483647 w 1171"/>
              <a:gd name="T109" fmla="*/ 2147483647 h 673"/>
              <a:gd name="T110" fmla="*/ 2147483647 w 1171"/>
              <a:gd name="T111" fmla="*/ 2147483647 h 673"/>
              <a:gd name="T112" fmla="*/ 2147483647 w 1171"/>
              <a:gd name="T113" fmla="*/ 2147483647 h 673"/>
              <a:gd name="T114" fmla="*/ 2147483647 w 1171"/>
              <a:gd name="T115" fmla="*/ 2147483647 h 673"/>
              <a:gd name="T116" fmla="*/ 0 w 1171"/>
              <a:gd name="T117" fmla="*/ 2147483647 h 67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71"/>
              <a:gd name="T178" fmla="*/ 0 h 673"/>
              <a:gd name="T179" fmla="*/ 1171 w 1171"/>
              <a:gd name="T180" fmla="*/ 673 h 67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71" h="673">
                <a:moveTo>
                  <a:pt x="0" y="631"/>
                </a:moveTo>
                <a:lnTo>
                  <a:pt x="0" y="536"/>
                </a:lnTo>
                <a:lnTo>
                  <a:pt x="15" y="445"/>
                </a:lnTo>
                <a:lnTo>
                  <a:pt x="41" y="359"/>
                </a:lnTo>
                <a:lnTo>
                  <a:pt x="70" y="291"/>
                </a:lnTo>
                <a:lnTo>
                  <a:pt x="118" y="228"/>
                </a:lnTo>
                <a:lnTo>
                  <a:pt x="154" y="183"/>
                </a:lnTo>
                <a:lnTo>
                  <a:pt x="217" y="129"/>
                </a:lnTo>
                <a:lnTo>
                  <a:pt x="261" y="100"/>
                </a:lnTo>
                <a:lnTo>
                  <a:pt x="328" y="56"/>
                </a:lnTo>
                <a:lnTo>
                  <a:pt x="400" y="27"/>
                </a:lnTo>
                <a:lnTo>
                  <a:pt x="495" y="5"/>
                </a:lnTo>
                <a:lnTo>
                  <a:pt x="584" y="0"/>
                </a:lnTo>
                <a:lnTo>
                  <a:pt x="671" y="7"/>
                </a:lnTo>
                <a:lnTo>
                  <a:pt x="744" y="19"/>
                </a:lnTo>
                <a:lnTo>
                  <a:pt x="835" y="51"/>
                </a:lnTo>
                <a:lnTo>
                  <a:pt x="908" y="95"/>
                </a:lnTo>
                <a:lnTo>
                  <a:pt x="959" y="131"/>
                </a:lnTo>
                <a:lnTo>
                  <a:pt x="1010" y="180"/>
                </a:lnTo>
                <a:lnTo>
                  <a:pt x="1054" y="228"/>
                </a:lnTo>
                <a:lnTo>
                  <a:pt x="1088" y="279"/>
                </a:lnTo>
                <a:lnTo>
                  <a:pt x="1113" y="328"/>
                </a:lnTo>
                <a:lnTo>
                  <a:pt x="1139" y="389"/>
                </a:lnTo>
                <a:lnTo>
                  <a:pt x="1149" y="445"/>
                </a:lnTo>
                <a:lnTo>
                  <a:pt x="1161" y="492"/>
                </a:lnTo>
                <a:lnTo>
                  <a:pt x="1169" y="536"/>
                </a:lnTo>
                <a:lnTo>
                  <a:pt x="1171" y="621"/>
                </a:lnTo>
                <a:lnTo>
                  <a:pt x="1147" y="643"/>
                </a:lnTo>
                <a:lnTo>
                  <a:pt x="1096" y="658"/>
                </a:lnTo>
                <a:lnTo>
                  <a:pt x="1036" y="668"/>
                </a:lnTo>
                <a:lnTo>
                  <a:pt x="973" y="658"/>
                </a:lnTo>
                <a:lnTo>
                  <a:pt x="927" y="639"/>
                </a:lnTo>
                <a:lnTo>
                  <a:pt x="915" y="617"/>
                </a:lnTo>
                <a:lnTo>
                  <a:pt x="915" y="512"/>
                </a:lnTo>
                <a:lnTo>
                  <a:pt x="908" y="468"/>
                </a:lnTo>
                <a:lnTo>
                  <a:pt x="891" y="416"/>
                </a:lnTo>
                <a:lnTo>
                  <a:pt x="857" y="359"/>
                </a:lnTo>
                <a:lnTo>
                  <a:pt x="825" y="330"/>
                </a:lnTo>
                <a:lnTo>
                  <a:pt x="790" y="294"/>
                </a:lnTo>
                <a:lnTo>
                  <a:pt x="732" y="264"/>
                </a:lnTo>
                <a:lnTo>
                  <a:pt x="688" y="250"/>
                </a:lnTo>
                <a:lnTo>
                  <a:pt x="652" y="235"/>
                </a:lnTo>
                <a:lnTo>
                  <a:pt x="613" y="235"/>
                </a:lnTo>
                <a:lnTo>
                  <a:pt x="532" y="235"/>
                </a:lnTo>
                <a:lnTo>
                  <a:pt x="488" y="242"/>
                </a:lnTo>
                <a:lnTo>
                  <a:pt x="432" y="264"/>
                </a:lnTo>
                <a:lnTo>
                  <a:pt x="388" y="291"/>
                </a:lnTo>
                <a:lnTo>
                  <a:pt x="349" y="320"/>
                </a:lnTo>
                <a:lnTo>
                  <a:pt x="314" y="352"/>
                </a:lnTo>
                <a:lnTo>
                  <a:pt x="285" y="401"/>
                </a:lnTo>
                <a:lnTo>
                  <a:pt x="268" y="440"/>
                </a:lnTo>
                <a:lnTo>
                  <a:pt x="256" y="482"/>
                </a:lnTo>
                <a:lnTo>
                  <a:pt x="254" y="504"/>
                </a:lnTo>
                <a:lnTo>
                  <a:pt x="254" y="624"/>
                </a:lnTo>
                <a:lnTo>
                  <a:pt x="234" y="653"/>
                </a:lnTo>
                <a:lnTo>
                  <a:pt x="183" y="673"/>
                </a:lnTo>
                <a:lnTo>
                  <a:pt x="130" y="668"/>
                </a:lnTo>
                <a:lnTo>
                  <a:pt x="44" y="658"/>
                </a:lnTo>
                <a:lnTo>
                  <a:pt x="0" y="631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02" name="Line 420">
            <a:extLst>
              <a:ext uri="{FF2B5EF4-FFF2-40B4-BE49-F238E27FC236}">
                <a16:creationId xmlns:a16="http://schemas.microsoft.com/office/drawing/2014/main" id="{47698EC4-CA17-4A1C-8742-2464793E071D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038600" y="4679950"/>
            <a:ext cx="1327150" cy="5492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03" name="Freeform 425">
            <a:extLst>
              <a:ext uri="{FF2B5EF4-FFF2-40B4-BE49-F238E27FC236}">
                <a16:creationId xmlns:a16="http://schemas.microsoft.com/office/drawing/2014/main" id="{FE09F485-12D0-4C0D-BBAB-830DD3759B17}"/>
              </a:ext>
            </a:extLst>
          </p:cNvPr>
          <p:cNvSpPr>
            <a:spLocks noChangeAspect="1"/>
          </p:cNvSpPr>
          <p:nvPr/>
        </p:nvSpPr>
        <p:spPr bwMode="auto">
          <a:xfrm>
            <a:off x="6394450" y="4562475"/>
            <a:ext cx="65088" cy="95250"/>
          </a:xfrm>
          <a:custGeom>
            <a:avLst/>
            <a:gdLst>
              <a:gd name="T0" fmla="*/ 2147483647 w 795"/>
              <a:gd name="T1" fmla="*/ 2147483647 h 941"/>
              <a:gd name="T2" fmla="*/ 2147483647 w 795"/>
              <a:gd name="T3" fmla="*/ 2147483647 h 941"/>
              <a:gd name="T4" fmla="*/ 2147483647 w 795"/>
              <a:gd name="T5" fmla="*/ 2147483647 h 941"/>
              <a:gd name="T6" fmla="*/ 0 w 795"/>
              <a:gd name="T7" fmla="*/ 2147483647 h 941"/>
              <a:gd name="T8" fmla="*/ 2147483647 w 795"/>
              <a:gd name="T9" fmla="*/ 2147483647 h 941"/>
              <a:gd name="T10" fmla="*/ 2147483647 w 795"/>
              <a:gd name="T11" fmla="*/ 2147483647 h 941"/>
              <a:gd name="T12" fmla="*/ 2147483647 w 795"/>
              <a:gd name="T13" fmla="*/ 2147483647 h 941"/>
              <a:gd name="T14" fmla="*/ 2147483647 w 795"/>
              <a:gd name="T15" fmla="*/ 2147483647 h 941"/>
              <a:gd name="T16" fmla="*/ 2147483647 w 795"/>
              <a:gd name="T17" fmla="*/ 2147483647 h 941"/>
              <a:gd name="T18" fmla="*/ 2147483647 w 795"/>
              <a:gd name="T19" fmla="*/ 2147483647 h 941"/>
              <a:gd name="T20" fmla="*/ 2147483647 w 795"/>
              <a:gd name="T21" fmla="*/ 2147483647 h 941"/>
              <a:gd name="T22" fmla="*/ 2147483647 w 795"/>
              <a:gd name="T23" fmla="*/ 2147483647 h 941"/>
              <a:gd name="T24" fmla="*/ 2147483647 w 795"/>
              <a:gd name="T25" fmla="*/ 2147483647 h 941"/>
              <a:gd name="T26" fmla="*/ 2147483647 w 795"/>
              <a:gd name="T27" fmla="*/ 2147483647 h 941"/>
              <a:gd name="T28" fmla="*/ 2147483647 w 795"/>
              <a:gd name="T29" fmla="*/ 2147483647 h 941"/>
              <a:gd name="T30" fmla="*/ 2147483647 w 795"/>
              <a:gd name="T31" fmla="*/ 2147483647 h 941"/>
              <a:gd name="T32" fmla="*/ 2147483647 w 795"/>
              <a:gd name="T33" fmla="*/ 2147483647 h 941"/>
              <a:gd name="T34" fmla="*/ 2147483647 w 795"/>
              <a:gd name="T35" fmla="*/ 2147483647 h 941"/>
              <a:gd name="T36" fmla="*/ 2147483647 w 795"/>
              <a:gd name="T37" fmla="*/ 2147483647 h 941"/>
              <a:gd name="T38" fmla="*/ 2147483647 w 795"/>
              <a:gd name="T39" fmla="*/ 2147483647 h 941"/>
              <a:gd name="T40" fmla="*/ 2147483647 w 795"/>
              <a:gd name="T41" fmla="*/ 2147483647 h 941"/>
              <a:gd name="T42" fmla="*/ 2147483647 w 795"/>
              <a:gd name="T43" fmla="*/ 2147483647 h 941"/>
              <a:gd name="T44" fmla="*/ 2147483647 w 795"/>
              <a:gd name="T45" fmla="*/ 2147483647 h 941"/>
              <a:gd name="T46" fmla="*/ 2147483647 w 795"/>
              <a:gd name="T47" fmla="*/ 2147483647 h 941"/>
              <a:gd name="T48" fmla="*/ 2147483647 w 795"/>
              <a:gd name="T49" fmla="*/ 2147483647 h 941"/>
              <a:gd name="T50" fmla="*/ 2147483647 w 795"/>
              <a:gd name="T51" fmla="*/ 2147483647 h 941"/>
              <a:gd name="T52" fmla="*/ 2147483647 w 795"/>
              <a:gd name="T53" fmla="*/ 2147483647 h 941"/>
              <a:gd name="T54" fmla="*/ 2147483647 w 795"/>
              <a:gd name="T55" fmla="*/ 2147483647 h 941"/>
              <a:gd name="T56" fmla="*/ 2147483647 w 795"/>
              <a:gd name="T57" fmla="*/ 2147483647 h 941"/>
              <a:gd name="T58" fmla="*/ 2147483647 w 795"/>
              <a:gd name="T59" fmla="*/ 2147483647 h 941"/>
              <a:gd name="T60" fmla="*/ 2147483647 w 795"/>
              <a:gd name="T61" fmla="*/ 2147483647 h 941"/>
              <a:gd name="T62" fmla="*/ 2147483647 w 795"/>
              <a:gd name="T63" fmla="*/ 2147483647 h 941"/>
              <a:gd name="T64" fmla="*/ 2147483647 w 795"/>
              <a:gd name="T65" fmla="*/ 2147483647 h 941"/>
              <a:gd name="T66" fmla="*/ 2147483647 w 795"/>
              <a:gd name="T67" fmla="*/ 2147483647 h 941"/>
              <a:gd name="T68" fmla="*/ 2147483647 w 795"/>
              <a:gd name="T69" fmla="*/ 2147483647 h 941"/>
              <a:gd name="T70" fmla="*/ 2147483647 w 795"/>
              <a:gd name="T71" fmla="*/ 2147483647 h 941"/>
              <a:gd name="T72" fmla="*/ 2147483647 w 795"/>
              <a:gd name="T73" fmla="*/ 2147483647 h 941"/>
              <a:gd name="T74" fmla="*/ 2147483647 w 795"/>
              <a:gd name="T75" fmla="*/ 0 h 941"/>
              <a:gd name="T76" fmla="*/ 2147483647 w 795"/>
              <a:gd name="T77" fmla="*/ 2147483647 h 941"/>
              <a:gd name="T78" fmla="*/ 2147483647 w 795"/>
              <a:gd name="T79" fmla="*/ 2147483647 h 941"/>
              <a:gd name="T80" fmla="*/ 2147483647 w 795"/>
              <a:gd name="T81" fmla="*/ 2147483647 h 941"/>
              <a:gd name="T82" fmla="*/ 2147483647 w 795"/>
              <a:gd name="T83" fmla="*/ 2147483647 h 941"/>
              <a:gd name="T84" fmla="*/ 2147483647 w 795"/>
              <a:gd name="T85" fmla="*/ 2147483647 h 941"/>
              <a:gd name="T86" fmla="*/ 2147483647 w 795"/>
              <a:gd name="T87" fmla="*/ 2147483647 h 941"/>
              <a:gd name="T88" fmla="*/ 2147483647 w 795"/>
              <a:gd name="T89" fmla="*/ 2147483647 h 941"/>
              <a:gd name="T90" fmla="*/ 2147483647 w 795"/>
              <a:gd name="T91" fmla="*/ 2147483647 h 941"/>
              <a:gd name="T92" fmla="*/ 2147483647 w 795"/>
              <a:gd name="T93" fmla="*/ 2147483647 h 941"/>
              <a:gd name="T94" fmla="*/ 2147483647 w 795"/>
              <a:gd name="T95" fmla="*/ 2147483647 h 941"/>
              <a:gd name="T96" fmla="*/ 2147483647 w 795"/>
              <a:gd name="T97" fmla="*/ 2147483647 h 94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5"/>
              <a:gd name="T148" fmla="*/ 0 h 941"/>
              <a:gd name="T149" fmla="*/ 795 w 795"/>
              <a:gd name="T150" fmla="*/ 941 h 94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5" h="941">
                <a:moveTo>
                  <a:pt x="78" y="476"/>
                </a:moveTo>
                <a:lnTo>
                  <a:pt x="45" y="524"/>
                </a:lnTo>
                <a:lnTo>
                  <a:pt x="13" y="607"/>
                </a:lnTo>
                <a:lnTo>
                  <a:pt x="0" y="713"/>
                </a:lnTo>
                <a:lnTo>
                  <a:pt x="12" y="792"/>
                </a:lnTo>
                <a:lnTo>
                  <a:pt x="52" y="857"/>
                </a:lnTo>
                <a:lnTo>
                  <a:pt x="106" y="913"/>
                </a:lnTo>
                <a:lnTo>
                  <a:pt x="164" y="941"/>
                </a:lnTo>
                <a:lnTo>
                  <a:pt x="238" y="929"/>
                </a:lnTo>
                <a:lnTo>
                  <a:pt x="299" y="913"/>
                </a:lnTo>
                <a:lnTo>
                  <a:pt x="351" y="885"/>
                </a:lnTo>
                <a:lnTo>
                  <a:pt x="395" y="822"/>
                </a:lnTo>
                <a:lnTo>
                  <a:pt x="421" y="765"/>
                </a:lnTo>
                <a:lnTo>
                  <a:pt x="425" y="689"/>
                </a:lnTo>
                <a:lnTo>
                  <a:pt x="425" y="652"/>
                </a:lnTo>
                <a:lnTo>
                  <a:pt x="469" y="713"/>
                </a:lnTo>
                <a:lnTo>
                  <a:pt x="553" y="757"/>
                </a:lnTo>
                <a:lnTo>
                  <a:pt x="593" y="765"/>
                </a:lnTo>
                <a:lnTo>
                  <a:pt x="662" y="753"/>
                </a:lnTo>
                <a:lnTo>
                  <a:pt x="710" y="733"/>
                </a:lnTo>
                <a:lnTo>
                  <a:pt x="747" y="670"/>
                </a:lnTo>
                <a:lnTo>
                  <a:pt x="790" y="611"/>
                </a:lnTo>
                <a:lnTo>
                  <a:pt x="792" y="522"/>
                </a:lnTo>
                <a:lnTo>
                  <a:pt x="795" y="457"/>
                </a:lnTo>
                <a:lnTo>
                  <a:pt x="792" y="400"/>
                </a:lnTo>
                <a:lnTo>
                  <a:pt x="738" y="320"/>
                </a:lnTo>
                <a:lnTo>
                  <a:pt x="686" y="283"/>
                </a:lnTo>
                <a:lnTo>
                  <a:pt x="625" y="266"/>
                </a:lnTo>
                <a:lnTo>
                  <a:pt x="555" y="266"/>
                </a:lnTo>
                <a:lnTo>
                  <a:pt x="499" y="276"/>
                </a:lnTo>
                <a:lnTo>
                  <a:pt x="475" y="309"/>
                </a:lnTo>
                <a:lnTo>
                  <a:pt x="445" y="335"/>
                </a:lnTo>
                <a:lnTo>
                  <a:pt x="447" y="251"/>
                </a:lnTo>
                <a:lnTo>
                  <a:pt x="440" y="157"/>
                </a:lnTo>
                <a:lnTo>
                  <a:pt x="388" y="83"/>
                </a:lnTo>
                <a:lnTo>
                  <a:pt x="343" y="38"/>
                </a:lnTo>
                <a:lnTo>
                  <a:pt x="293" y="7"/>
                </a:lnTo>
                <a:lnTo>
                  <a:pt x="258" y="0"/>
                </a:lnTo>
                <a:lnTo>
                  <a:pt x="206" y="1"/>
                </a:lnTo>
                <a:lnTo>
                  <a:pt x="156" y="16"/>
                </a:lnTo>
                <a:lnTo>
                  <a:pt x="102" y="44"/>
                </a:lnTo>
                <a:lnTo>
                  <a:pt x="63" y="96"/>
                </a:lnTo>
                <a:lnTo>
                  <a:pt x="43" y="148"/>
                </a:lnTo>
                <a:lnTo>
                  <a:pt x="36" y="240"/>
                </a:lnTo>
                <a:lnTo>
                  <a:pt x="32" y="285"/>
                </a:lnTo>
                <a:lnTo>
                  <a:pt x="47" y="340"/>
                </a:lnTo>
                <a:lnTo>
                  <a:pt x="62" y="376"/>
                </a:lnTo>
                <a:lnTo>
                  <a:pt x="73" y="400"/>
                </a:lnTo>
                <a:lnTo>
                  <a:pt x="78" y="476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04" name="Freeform 426">
            <a:extLst>
              <a:ext uri="{FF2B5EF4-FFF2-40B4-BE49-F238E27FC236}">
                <a16:creationId xmlns:a16="http://schemas.microsoft.com/office/drawing/2014/main" id="{3E91B6EC-9306-4367-9AB2-08087D729A9F}"/>
              </a:ext>
            </a:extLst>
          </p:cNvPr>
          <p:cNvSpPr>
            <a:spLocks noChangeAspect="1"/>
          </p:cNvSpPr>
          <p:nvPr/>
        </p:nvSpPr>
        <p:spPr bwMode="auto">
          <a:xfrm>
            <a:off x="6392863" y="4557713"/>
            <a:ext cx="65087" cy="95250"/>
          </a:xfrm>
          <a:custGeom>
            <a:avLst/>
            <a:gdLst>
              <a:gd name="T0" fmla="*/ 2147483647 w 796"/>
              <a:gd name="T1" fmla="*/ 2147483647 h 938"/>
              <a:gd name="T2" fmla="*/ 2147483647 w 796"/>
              <a:gd name="T3" fmla="*/ 2147483647 h 938"/>
              <a:gd name="T4" fmla="*/ 2147483647 w 796"/>
              <a:gd name="T5" fmla="*/ 2147483647 h 938"/>
              <a:gd name="T6" fmla="*/ 0 w 796"/>
              <a:gd name="T7" fmla="*/ 2147483647 h 938"/>
              <a:gd name="T8" fmla="*/ 2147483647 w 796"/>
              <a:gd name="T9" fmla="*/ 2147483647 h 938"/>
              <a:gd name="T10" fmla="*/ 2147483647 w 796"/>
              <a:gd name="T11" fmla="*/ 2147483647 h 938"/>
              <a:gd name="T12" fmla="*/ 2147483647 w 796"/>
              <a:gd name="T13" fmla="*/ 2147483647 h 938"/>
              <a:gd name="T14" fmla="*/ 2147483647 w 796"/>
              <a:gd name="T15" fmla="*/ 2147483647 h 938"/>
              <a:gd name="T16" fmla="*/ 2147483647 w 796"/>
              <a:gd name="T17" fmla="*/ 2147483647 h 938"/>
              <a:gd name="T18" fmla="*/ 2147483647 w 796"/>
              <a:gd name="T19" fmla="*/ 2147483647 h 938"/>
              <a:gd name="T20" fmla="*/ 2147483647 w 796"/>
              <a:gd name="T21" fmla="*/ 2147483647 h 938"/>
              <a:gd name="T22" fmla="*/ 2147483647 w 796"/>
              <a:gd name="T23" fmla="*/ 2147483647 h 938"/>
              <a:gd name="T24" fmla="*/ 2147483647 w 796"/>
              <a:gd name="T25" fmla="*/ 2147483647 h 938"/>
              <a:gd name="T26" fmla="*/ 2147483647 w 796"/>
              <a:gd name="T27" fmla="*/ 2147483647 h 938"/>
              <a:gd name="T28" fmla="*/ 2147483647 w 796"/>
              <a:gd name="T29" fmla="*/ 2147483647 h 938"/>
              <a:gd name="T30" fmla="*/ 2147483647 w 796"/>
              <a:gd name="T31" fmla="*/ 2147483647 h 938"/>
              <a:gd name="T32" fmla="*/ 2147483647 w 796"/>
              <a:gd name="T33" fmla="*/ 2147483647 h 938"/>
              <a:gd name="T34" fmla="*/ 2147483647 w 796"/>
              <a:gd name="T35" fmla="*/ 2147483647 h 938"/>
              <a:gd name="T36" fmla="*/ 2147483647 w 796"/>
              <a:gd name="T37" fmla="*/ 2147483647 h 938"/>
              <a:gd name="T38" fmla="*/ 2147483647 w 796"/>
              <a:gd name="T39" fmla="*/ 2147483647 h 938"/>
              <a:gd name="T40" fmla="*/ 2147483647 w 796"/>
              <a:gd name="T41" fmla="*/ 2147483647 h 938"/>
              <a:gd name="T42" fmla="*/ 2147483647 w 796"/>
              <a:gd name="T43" fmla="*/ 2147483647 h 938"/>
              <a:gd name="T44" fmla="*/ 2147483647 w 796"/>
              <a:gd name="T45" fmla="*/ 2147483647 h 938"/>
              <a:gd name="T46" fmla="*/ 2147483647 w 796"/>
              <a:gd name="T47" fmla="*/ 2147483647 h 938"/>
              <a:gd name="T48" fmla="*/ 2147483647 w 796"/>
              <a:gd name="T49" fmla="*/ 2147483647 h 938"/>
              <a:gd name="T50" fmla="*/ 2147483647 w 796"/>
              <a:gd name="T51" fmla="*/ 2147483647 h 938"/>
              <a:gd name="T52" fmla="*/ 2147483647 w 796"/>
              <a:gd name="T53" fmla="*/ 2147483647 h 938"/>
              <a:gd name="T54" fmla="*/ 2147483647 w 796"/>
              <a:gd name="T55" fmla="*/ 2147483647 h 938"/>
              <a:gd name="T56" fmla="*/ 2147483647 w 796"/>
              <a:gd name="T57" fmla="*/ 2147483647 h 938"/>
              <a:gd name="T58" fmla="*/ 2147483647 w 796"/>
              <a:gd name="T59" fmla="*/ 2147483647 h 938"/>
              <a:gd name="T60" fmla="*/ 2147483647 w 796"/>
              <a:gd name="T61" fmla="*/ 2147483647 h 938"/>
              <a:gd name="T62" fmla="*/ 2147483647 w 796"/>
              <a:gd name="T63" fmla="*/ 2147483647 h 938"/>
              <a:gd name="T64" fmla="*/ 2147483647 w 796"/>
              <a:gd name="T65" fmla="*/ 2147483647 h 938"/>
              <a:gd name="T66" fmla="*/ 2147483647 w 796"/>
              <a:gd name="T67" fmla="*/ 2147483647 h 938"/>
              <a:gd name="T68" fmla="*/ 2147483647 w 796"/>
              <a:gd name="T69" fmla="*/ 2147483647 h 938"/>
              <a:gd name="T70" fmla="*/ 2147483647 w 796"/>
              <a:gd name="T71" fmla="*/ 2147483647 h 938"/>
              <a:gd name="T72" fmla="*/ 2147483647 w 796"/>
              <a:gd name="T73" fmla="*/ 2147483647 h 938"/>
              <a:gd name="T74" fmla="*/ 2147483647 w 796"/>
              <a:gd name="T75" fmla="*/ 2147483647 h 938"/>
              <a:gd name="T76" fmla="*/ 2147483647 w 796"/>
              <a:gd name="T77" fmla="*/ 0 h 938"/>
              <a:gd name="T78" fmla="*/ 2147483647 w 796"/>
              <a:gd name="T79" fmla="*/ 2147483647 h 938"/>
              <a:gd name="T80" fmla="*/ 2147483647 w 796"/>
              <a:gd name="T81" fmla="*/ 2147483647 h 938"/>
              <a:gd name="T82" fmla="*/ 2147483647 w 796"/>
              <a:gd name="T83" fmla="*/ 2147483647 h 938"/>
              <a:gd name="T84" fmla="*/ 2147483647 w 796"/>
              <a:gd name="T85" fmla="*/ 2147483647 h 938"/>
              <a:gd name="T86" fmla="*/ 2147483647 w 796"/>
              <a:gd name="T87" fmla="*/ 2147483647 h 938"/>
              <a:gd name="T88" fmla="*/ 2147483647 w 796"/>
              <a:gd name="T89" fmla="*/ 2147483647 h 938"/>
              <a:gd name="T90" fmla="*/ 2147483647 w 796"/>
              <a:gd name="T91" fmla="*/ 2147483647 h 938"/>
              <a:gd name="T92" fmla="*/ 2147483647 w 796"/>
              <a:gd name="T93" fmla="*/ 2147483647 h 938"/>
              <a:gd name="T94" fmla="*/ 2147483647 w 796"/>
              <a:gd name="T95" fmla="*/ 2147483647 h 938"/>
              <a:gd name="T96" fmla="*/ 2147483647 w 796"/>
              <a:gd name="T97" fmla="*/ 2147483647 h 93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6"/>
              <a:gd name="T148" fmla="*/ 0 h 938"/>
              <a:gd name="T149" fmla="*/ 796 w 796"/>
              <a:gd name="T150" fmla="*/ 938 h 93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6" h="938">
                <a:moveTo>
                  <a:pt x="74" y="475"/>
                </a:moveTo>
                <a:lnTo>
                  <a:pt x="48" y="528"/>
                </a:lnTo>
                <a:lnTo>
                  <a:pt x="13" y="604"/>
                </a:lnTo>
                <a:lnTo>
                  <a:pt x="0" y="708"/>
                </a:lnTo>
                <a:lnTo>
                  <a:pt x="17" y="797"/>
                </a:lnTo>
                <a:lnTo>
                  <a:pt x="48" y="855"/>
                </a:lnTo>
                <a:lnTo>
                  <a:pt x="111" y="914"/>
                </a:lnTo>
                <a:lnTo>
                  <a:pt x="165" y="938"/>
                </a:lnTo>
                <a:lnTo>
                  <a:pt x="233" y="929"/>
                </a:lnTo>
                <a:lnTo>
                  <a:pt x="302" y="918"/>
                </a:lnTo>
                <a:lnTo>
                  <a:pt x="354" y="882"/>
                </a:lnTo>
                <a:lnTo>
                  <a:pt x="389" y="821"/>
                </a:lnTo>
                <a:lnTo>
                  <a:pt x="422" y="764"/>
                </a:lnTo>
                <a:lnTo>
                  <a:pt x="420" y="686"/>
                </a:lnTo>
                <a:lnTo>
                  <a:pt x="428" y="653"/>
                </a:lnTo>
                <a:lnTo>
                  <a:pt x="466" y="712"/>
                </a:lnTo>
                <a:lnTo>
                  <a:pt x="555" y="762"/>
                </a:lnTo>
                <a:lnTo>
                  <a:pt x="591" y="762"/>
                </a:lnTo>
                <a:lnTo>
                  <a:pt x="663" y="751"/>
                </a:lnTo>
                <a:lnTo>
                  <a:pt x="705" y="732"/>
                </a:lnTo>
                <a:lnTo>
                  <a:pt x="748" y="665"/>
                </a:lnTo>
                <a:lnTo>
                  <a:pt x="787" y="610"/>
                </a:lnTo>
                <a:lnTo>
                  <a:pt x="794" y="519"/>
                </a:lnTo>
                <a:lnTo>
                  <a:pt x="796" y="462"/>
                </a:lnTo>
                <a:lnTo>
                  <a:pt x="787" y="399"/>
                </a:lnTo>
                <a:lnTo>
                  <a:pt x="733" y="319"/>
                </a:lnTo>
                <a:lnTo>
                  <a:pt x="687" y="280"/>
                </a:lnTo>
                <a:lnTo>
                  <a:pt x="622" y="273"/>
                </a:lnTo>
                <a:lnTo>
                  <a:pt x="557" y="263"/>
                </a:lnTo>
                <a:lnTo>
                  <a:pt x="494" y="273"/>
                </a:lnTo>
                <a:lnTo>
                  <a:pt x="476" y="308"/>
                </a:lnTo>
                <a:lnTo>
                  <a:pt x="441" y="332"/>
                </a:lnTo>
                <a:lnTo>
                  <a:pt x="444" y="248"/>
                </a:lnTo>
                <a:lnTo>
                  <a:pt x="435" y="154"/>
                </a:lnTo>
                <a:lnTo>
                  <a:pt x="387" y="78"/>
                </a:lnTo>
                <a:lnTo>
                  <a:pt x="346" y="35"/>
                </a:lnTo>
                <a:lnTo>
                  <a:pt x="296" y="6"/>
                </a:lnTo>
                <a:lnTo>
                  <a:pt x="255" y="4"/>
                </a:lnTo>
                <a:lnTo>
                  <a:pt x="202" y="0"/>
                </a:lnTo>
                <a:lnTo>
                  <a:pt x="159" y="13"/>
                </a:lnTo>
                <a:lnTo>
                  <a:pt x="104" y="41"/>
                </a:lnTo>
                <a:lnTo>
                  <a:pt x="67" y="91"/>
                </a:lnTo>
                <a:lnTo>
                  <a:pt x="46" y="146"/>
                </a:lnTo>
                <a:lnTo>
                  <a:pt x="31" y="245"/>
                </a:lnTo>
                <a:lnTo>
                  <a:pt x="26" y="284"/>
                </a:lnTo>
                <a:lnTo>
                  <a:pt x="41" y="339"/>
                </a:lnTo>
                <a:lnTo>
                  <a:pt x="67" y="378"/>
                </a:lnTo>
                <a:lnTo>
                  <a:pt x="74" y="399"/>
                </a:lnTo>
                <a:lnTo>
                  <a:pt x="74" y="47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05" name="Freeform 427">
            <a:extLst>
              <a:ext uri="{FF2B5EF4-FFF2-40B4-BE49-F238E27FC236}">
                <a16:creationId xmlns:a16="http://schemas.microsoft.com/office/drawing/2014/main" id="{7A4E042A-9108-4D6C-A884-21C107FE7839}"/>
              </a:ext>
            </a:extLst>
          </p:cNvPr>
          <p:cNvSpPr>
            <a:spLocks noChangeAspect="1"/>
          </p:cNvSpPr>
          <p:nvPr/>
        </p:nvSpPr>
        <p:spPr bwMode="auto">
          <a:xfrm>
            <a:off x="6180138" y="4573588"/>
            <a:ext cx="233362" cy="41275"/>
          </a:xfrm>
          <a:custGeom>
            <a:avLst/>
            <a:gdLst>
              <a:gd name="T0" fmla="*/ 2147483647 w 2869"/>
              <a:gd name="T1" fmla="*/ 2147483647 h 406"/>
              <a:gd name="T2" fmla="*/ 2147483647 w 2869"/>
              <a:gd name="T3" fmla="*/ 2147483647 h 406"/>
              <a:gd name="T4" fmla="*/ 2147483647 w 2869"/>
              <a:gd name="T5" fmla="*/ 2147483647 h 406"/>
              <a:gd name="T6" fmla="*/ 2147483647 w 2869"/>
              <a:gd name="T7" fmla="*/ 2147483647 h 406"/>
              <a:gd name="T8" fmla="*/ 2147483647 w 2869"/>
              <a:gd name="T9" fmla="*/ 2147483647 h 406"/>
              <a:gd name="T10" fmla="*/ 2147483647 w 2869"/>
              <a:gd name="T11" fmla="*/ 2147483647 h 406"/>
              <a:gd name="T12" fmla="*/ 2147483647 w 2869"/>
              <a:gd name="T13" fmla="*/ 2147483647 h 406"/>
              <a:gd name="T14" fmla="*/ 2147483647 w 2869"/>
              <a:gd name="T15" fmla="*/ 2147483647 h 406"/>
              <a:gd name="T16" fmla="*/ 2147483647 w 2869"/>
              <a:gd name="T17" fmla="*/ 2147483647 h 406"/>
              <a:gd name="T18" fmla="*/ 2147483647 w 2869"/>
              <a:gd name="T19" fmla="*/ 2147483647 h 406"/>
              <a:gd name="T20" fmla="*/ 2147483647 w 2869"/>
              <a:gd name="T21" fmla="*/ 0 h 406"/>
              <a:gd name="T22" fmla="*/ 2147483647 w 2869"/>
              <a:gd name="T23" fmla="*/ 0 h 406"/>
              <a:gd name="T24" fmla="*/ 2147483647 w 2869"/>
              <a:gd name="T25" fmla="*/ 2147483647 h 406"/>
              <a:gd name="T26" fmla="*/ 2147483647 w 2869"/>
              <a:gd name="T27" fmla="*/ 2147483647 h 406"/>
              <a:gd name="T28" fmla="*/ 2147483647 w 2869"/>
              <a:gd name="T29" fmla="*/ 2147483647 h 406"/>
              <a:gd name="T30" fmla="*/ 2147483647 w 2869"/>
              <a:gd name="T31" fmla="*/ 2147483647 h 406"/>
              <a:gd name="T32" fmla="*/ 2147483647 w 2869"/>
              <a:gd name="T33" fmla="*/ 2147483647 h 406"/>
              <a:gd name="T34" fmla="*/ 2147483647 w 2869"/>
              <a:gd name="T35" fmla="*/ 2147483647 h 406"/>
              <a:gd name="T36" fmla="*/ 2147483647 w 2869"/>
              <a:gd name="T37" fmla="*/ 2147483647 h 406"/>
              <a:gd name="T38" fmla="*/ 2147483647 w 2869"/>
              <a:gd name="T39" fmla="*/ 2147483647 h 406"/>
              <a:gd name="T40" fmla="*/ 2147483647 w 2869"/>
              <a:gd name="T41" fmla="*/ 2147483647 h 406"/>
              <a:gd name="T42" fmla="*/ 0 w 2869"/>
              <a:gd name="T43" fmla="*/ 2147483647 h 406"/>
              <a:gd name="T44" fmla="*/ 2147483647 w 2869"/>
              <a:gd name="T45" fmla="*/ 2147483647 h 406"/>
              <a:gd name="T46" fmla="*/ 2147483647 w 2869"/>
              <a:gd name="T47" fmla="*/ 2147483647 h 406"/>
              <a:gd name="T48" fmla="*/ 2147483647 w 2869"/>
              <a:gd name="T49" fmla="*/ 2147483647 h 406"/>
              <a:gd name="T50" fmla="*/ 2147483647 w 2869"/>
              <a:gd name="T51" fmla="*/ 2147483647 h 406"/>
              <a:gd name="T52" fmla="*/ 2147483647 w 2869"/>
              <a:gd name="T53" fmla="*/ 2147483647 h 406"/>
              <a:gd name="T54" fmla="*/ 2147483647 w 2869"/>
              <a:gd name="T55" fmla="*/ 2147483647 h 406"/>
              <a:gd name="T56" fmla="*/ 2147483647 w 2869"/>
              <a:gd name="T57" fmla="*/ 2147483647 h 406"/>
              <a:gd name="T58" fmla="*/ 2147483647 w 2869"/>
              <a:gd name="T59" fmla="*/ 2147483647 h 406"/>
              <a:gd name="T60" fmla="*/ 2147483647 w 2869"/>
              <a:gd name="T61" fmla="*/ 2147483647 h 406"/>
              <a:gd name="T62" fmla="*/ 2147483647 w 2869"/>
              <a:gd name="T63" fmla="*/ 2147483647 h 406"/>
              <a:gd name="T64" fmla="*/ 2147483647 w 2869"/>
              <a:gd name="T65" fmla="*/ 2147483647 h 406"/>
              <a:gd name="T66" fmla="*/ 2147483647 w 2869"/>
              <a:gd name="T67" fmla="*/ 2147483647 h 406"/>
              <a:gd name="T68" fmla="*/ 2147483647 w 2869"/>
              <a:gd name="T69" fmla="*/ 2147483647 h 406"/>
              <a:gd name="T70" fmla="*/ 2147483647 w 2869"/>
              <a:gd name="T71" fmla="*/ 2147483647 h 406"/>
              <a:gd name="T72" fmla="*/ 2147483647 w 2869"/>
              <a:gd name="T73" fmla="*/ 2147483647 h 406"/>
              <a:gd name="T74" fmla="*/ 2147483647 w 2869"/>
              <a:gd name="T75" fmla="*/ 2147483647 h 406"/>
              <a:gd name="T76" fmla="*/ 2147483647 w 2869"/>
              <a:gd name="T77" fmla="*/ 2147483647 h 406"/>
              <a:gd name="T78" fmla="*/ 2147483647 w 2869"/>
              <a:gd name="T79" fmla="*/ 2147483647 h 40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869"/>
              <a:gd name="T121" fmla="*/ 0 h 406"/>
              <a:gd name="T122" fmla="*/ 2869 w 2869"/>
              <a:gd name="T123" fmla="*/ 406 h 40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869" h="406">
                <a:moveTo>
                  <a:pt x="2868" y="328"/>
                </a:moveTo>
                <a:lnTo>
                  <a:pt x="2869" y="313"/>
                </a:lnTo>
                <a:lnTo>
                  <a:pt x="2866" y="299"/>
                </a:lnTo>
                <a:lnTo>
                  <a:pt x="2861" y="286"/>
                </a:lnTo>
                <a:lnTo>
                  <a:pt x="2853" y="272"/>
                </a:lnTo>
                <a:lnTo>
                  <a:pt x="2844" y="261"/>
                </a:lnTo>
                <a:lnTo>
                  <a:pt x="2832" y="251"/>
                </a:lnTo>
                <a:lnTo>
                  <a:pt x="2820" y="244"/>
                </a:lnTo>
                <a:lnTo>
                  <a:pt x="2806" y="239"/>
                </a:lnTo>
                <a:lnTo>
                  <a:pt x="2791" y="236"/>
                </a:lnTo>
                <a:lnTo>
                  <a:pt x="93" y="0"/>
                </a:lnTo>
                <a:lnTo>
                  <a:pt x="78" y="0"/>
                </a:lnTo>
                <a:lnTo>
                  <a:pt x="63" y="3"/>
                </a:lnTo>
                <a:lnTo>
                  <a:pt x="50" y="8"/>
                </a:lnTo>
                <a:lnTo>
                  <a:pt x="36" y="15"/>
                </a:lnTo>
                <a:lnTo>
                  <a:pt x="25" y="24"/>
                </a:lnTo>
                <a:lnTo>
                  <a:pt x="15" y="37"/>
                </a:lnTo>
                <a:lnTo>
                  <a:pt x="8" y="49"/>
                </a:lnTo>
                <a:lnTo>
                  <a:pt x="3" y="63"/>
                </a:lnTo>
                <a:lnTo>
                  <a:pt x="1" y="78"/>
                </a:lnTo>
                <a:lnTo>
                  <a:pt x="0" y="93"/>
                </a:lnTo>
                <a:lnTo>
                  <a:pt x="3" y="107"/>
                </a:lnTo>
                <a:lnTo>
                  <a:pt x="8" y="120"/>
                </a:lnTo>
                <a:lnTo>
                  <a:pt x="16" y="134"/>
                </a:lnTo>
                <a:lnTo>
                  <a:pt x="25" y="145"/>
                </a:lnTo>
                <a:lnTo>
                  <a:pt x="37" y="155"/>
                </a:lnTo>
                <a:lnTo>
                  <a:pt x="49" y="162"/>
                </a:lnTo>
                <a:lnTo>
                  <a:pt x="63" y="167"/>
                </a:lnTo>
                <a:lnTo>
                  <a:pt x="78" y="170"/>
                </a:lnTo>
                <a:lnTo>
                  <a:pt x="2776" y="406"/>
                </a:lnTo>
                <a:lnTo>
                  <a:pt x="2791" y="406"/>
                </a:lnTo>
                <a:lnTo>
                  <a:pt x="2806" y="403"/>
                </a:lnTo>
                <a:lnTo>
                  <a:pt x="2819" y="398"/>
                </a:lnTo>
                <a:lnTo>
                  <a:pt x="2833" y="391"/>
                </a:lnTo>
                <a:lnTo>
                  <a:pt x="2844" y="381"/>
                </a:lnTo>
                <a:lnTo>
                  <a:pt x="2854" y="369"/>
                </a:lnTo>
                <a:lnTo>
                  <a:pt x="2861" y="357"/>
                </a:lnTo>
                <a:lnTo>
                  <a:pt x="2866" y="343"/>
                </a:lnTo>
                <a:lnTo>
                  <a:pt x="2868" y="328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06" name="Freeform 428">
            <a:extLst>
              <a:ext uri="{FF2B5EF4-FFF2-40B4-BE49-F238E27FC236}">
                <a16:creationId xmlns:a16="http://schemas.microsoft.com/office/drawing/2014/main" id="{0DE57B3B-E73E-4741-B0D1-568DCAE6EF6B}"/>
              </a:ext>
            </a:extLst>
          </p:cNvPr>
          <p:cNvSpPr>
            <a:spLocks noChangeAspect="1"/>
          </p:cNvSpPr>
          <p:nvPr/>
        </p:nvSpPr>
        <p:spPr bwMode="auto">
          <a:xfrm>
            <a:off x="6434138" y="4598988"/>
            <a:ext cx="14287" cy="20637"/>
          </a:xfrm>
          <a:custGeom>
            <a:avLst/>
            <a:gdLst>
              <a:gd name="T0" fmla="*/ 2147483647 w 176"/>
              <a:gd name="T1" fmla="*/ 2147483647 h 210"/>
              <a:gd name="T2" fmla="*/ 2147483647 w 176"/>
              <a:gd name="T3" fmla="*/ 2147483647 h 210"/>
              <a:gd name="T4" fmla="*/ 2147483647 w 176"/>
              <a:gd name="T5" fmla="*/ 2147483647 h 210"/>
              <a:gd name="T6" fmla="*/ 2147483647 w 176"/>
              <a:gd name="T7" fmla="*/ 2147483647 h 210"/>
              <a:gd name="T8" fmla="*/ 2147483647 w 176"/>
              <a:gd name="T9" fmla="*/ 2147483647 h 210"/>
              <a:gd name="T10" fmla="*/ 2147483647 w 176"/>
              <a:gd name="T11" fmla="*/ 2147483647 h 210"/>
              <a:gd name="T12" fmla="*/ 2147483647 w 176"/>
              <a:gd name="T13" fmla="*/ 2147483647 h 210"/>
              <a:gd name="T14" fmla="*/ 2147483647 w 176"/>
              <a:gd name="T15" fmla="*/ 2147483647 h 210"/>
              <a:gd name="T16" fmla="*/ 2147483647 w 176"/>
              <a:gd name="T17" fmla="*/ 2147483647 h 210"/>
              <a:gd name="T18" fmla="*/ 2147483647 w 176"/>
              <a:gd name="T19" fmla="*/ 2147483647 h 210"/>
              <a:gd name="T20" fmla="*/ 2147483647 w 176"/>
              <a:gd name="T21" fmla="*/ 2147483647 h 210"/>
              <a:gd name="T22" fmla="*/ 2147483647 w 176"/>
              <a:gd name="T23" fmla="*/ 2147483647 h 210"/>
              <a:gd name="T24" fmla="*/ 2147483647 w 176"/>
              <a:gd name="T25" fmla="*/ 2147483647 h 210"/>
              <a:gd name="T26" fmla="*/ 2147483647 w 176"/>
              <a:gd name="T27" fmla="*/ 2147483647 h 210"/>
              <a:gd name="T28" fmla="*/ 2147483647 w 176"/>
              <a:gd name="T29" fmla="*/ 2147483647 h 210"/>
              <a:gd name="T30" fmla="*/ 2147483647 w 176"/>
              <a:gd name="T31" fmla="*/ 2147483647 h 210"/>
              <a:gd name="T32" fmla="*/ 2147483647 w 176"/>
              <a:gd name="T33" fmla="*/ 2147483647 h 210"/>
              <a:gd name="T34" fmla="*/ 2147483647 w 176"/>
              <a:gd name="T35" fmla="*/ 2147483647 h 210"/>
              <a:gd name="T36" fmla="*/ 2147483647 w 176"/>
              <a:gd name="T37" fmla="*/ 0 h 210"/>
              <a:gd name="T38" fmla="*/ 2147483647 w 176"/>
              <a:gd name="T39" fmla="*/ 2147483647 h 210"/>
              <a:gd name="T40" fmla="*/ 2147483647 w 176"/>
              <a:gd name="T41" fmla="*/ 2147483647 h 210"/>
              <a:gd name="T42" fmla="*/ 2147483647 w 176"/>
              <a:gd name="T43" fmla="*/ 2147483647 h 210"/>
              <a:gd name="T44" fmla="*/ 2147483647 w 176"/>
              <a:gd name="T45" fmla="*/ 2147483647 h 210"/>
              <a:gd name="T46" fmla="*/ 2147483647 w 176"/>
              <a:gd name="T47" fmla="*/ 2147483647 h 210"/>
              <a:gd name="T48" fmla="*/ 2147483647 w 176"/>
              <a:gd name="T49" fmla="*/ 2147483647 h 210"/>
              <a:gd name="T50" fmla="*/ 2147483647 w 176"/>
              <a:gd name="T51" fmla="*/ 2147483647 h 210"/>
              <a:gd name="T52" fmla="*/ 2147483647 w 176"/>
              <a:gd name="T53" fmla="*/ 2147483647 h 210"/>
              <a:gd name="T54" fmla="*/ 0 w 176"/>
              <a:gd name="T55" fmla="*/ 2147483647 h 210"/>
              <a:gd name="T56" fmla="*/ 0 w 176"/>
              <a:gd name="T57" fmla="*/ 2147483647 h 210"/>
              <a:gd name="T58" fmla="*/ 2147483647 w 176"/>
              <a:gd name="T59" fmla="*/ 2147483647 h 210"/>
              <a:gd name="T60" fmla="*/ 2147483647 w 176"/>
              <a:gd name="T61" fmla="*/ 2147483647 h 210"/>
              <a:gd name="T62" fmla="*/ 2147483647 w 176"/>
              <a:gd name="T63" fmla="*/ 2147483647 h 210"/>
              <a:gd name="T64" fmla="*/ 2147483647 w 176"/>
              <a:gd name="T65" fmla="*/ 2147483647 h 210"/>
              <a:gd name="T66" fmla="*/ 2147483647 w 176"/>
              <a:gd name="T67" fmla="*/ 2147483647 h 210"/>
              <a:gd name="T68" fmla="*/ 2147483647 w 176"/>
              <a:gd name="T69" fmla="*/ 2147483647 h 210"/>
              <a:gd name="T70" fmla="*/ 2147483647 w 176"/>
              <a:gd name="T71" fmla="*/ 2147483647 h 210"/>
              <a:gd name="T72" fmla="*/ 2147483647 w 176"/>
              <a:gd name="T73" fmla="*/ 2147483647 h 21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6"/>
              <a:gd name="T112" fmla="*/ 0 h 210"/>
              <a:gd name="T113" fmla="*/ 176 w 176"/>
              <a:gd name="T114" fmla="*/ 210 h 21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6" h="210">
                <a:moveTo>
                  <a:pt x="79" y="210"/>
                </a:moveTo>
                <a:lnTo>
                  <a:pt x="94" y="209"/>
                </a:lnTo>
                <a:lnTo>
                  <a:pt x="109" y="206"/>
                </a:lnTo>
                <a:lnTo>
                  <a:pt x="124" y="199"/>
                </a:lnTo>
                <a:lnTo>
                  <a:pt x="138" y="190"/>
                </a:lnTo>
                <a:lnTo>
                  <a:pt x="149" y="178"/>
                </a:lnTo>
                <a:lnTo>
                  <a:pt x="159" y="163"/>
                </a:lnTo>
                <a:lnTo>
                  <a:pt x="168" y="148"/>
                </a:lnTo>
                <a:lnTo>
                  <a:pt x="173" y="131"/>
                </a:lnTo>
                <a:lnTo>
                  <a:pt x="176" y="113"/>
                </a:lnTo>
                <a:lnTo>
                  <a:pt x="176" y="95"/>
                </a:lnTo>
                <a:lnTo>
                  <a:pt x="174" y="76"/>
                </a:lnTo>
                <a:lnTo>
                  <a:pt x="168" y="60"/>
                </a:lnTo>
                <a:lnTo>
                  <a:pt x="161" y="44"/>
                </a:lnTo>
                <a:lnTo>
                  <a:pt x="152" y="30"/>
                </a:lnTo>
                <a:lnTo>
                  <a:pt x="140" y="18"/>
                </a:lnTo>
                <a:lnTo>
                  <a:pt x="127" y="9"/>
                </a:lnTo>
                <a:lnTo>
                  <a:pt x="112" y="4"/>
                </a:lnTo>
                <a:lnTo>
                  <a:pt x="97" y="0"/>
                </a:lnTo>
                <a:lnTo>
                  <a:pt x="82" y="1"/>
                </a:lnTo>
                <a:lnTo>
                  <a:pt x="67" y="4"/>
                </a:lnTo>
                <a:lnTo>
                  <a:pt x="52" y="11"/>
                </a:lnTo>
                <a:lnTo>
                  <a:pt x="38" y="20"/>
                </a:lnTo>
                <a:lnTo>
                  <a:pt x="27" y="32"/>
                </a:lnTo>
                <a:lnTo>
                  <a:pt x="17" y="47"/>
                </a:lnTo>
                <a:lnTo>
                  <a:pt x="8" y="62"/>
                </a:lnTo>
                <a:lnTo>
                  <a:pt x="3" y="79"/>
                </a:lnTo>
                <a:lnTo>
                  <a:pt x="0" y="97"/>
                </a:lnTo>
                <a:lnTo>
                  <a:pt x="0" y="115"/>
                </a:lnTo>
                <a:lnTo>
                  <a:pt x="2" y="134"/>
                </a:lnTo>
                <a:lnTo>
                  <a:pt x="8" y="150"/>
                </a:lnTo>
                <a:lnTo>
                  <a:pt x="15" y="166"/>
                </a:lnTo>
                <a:lnTo>
                  <a:pt x="24" y="180"/>
                </a:lnTo>
                <a:lnTo>
                  <a:pt x="36" y="192"/>
                </a:lnTo>
                <a:lnTo>
                  <a:pt x="49" y="201"/>
                </a:lnTo>
                <a:lnTo>
                  <a:pt x="64" y="206"/>
                </a:lnTo>
                <a:lnTo>
                  <a:pt x="79" y="2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07" name="Freeform 430">
            <a:extLst>
              <a:ext uri="{FF2B5EF4-FFF2-40B4-BE49-F238E27FC236}">
                <a16:creationId xmlns:a16="http://schemas.microsoft.com/office/drawing/2014/main" id="{29494F8A-BC3E-4665-9C60-732DA8823648}"/>
              </a:ext>
            </a:extLst>
          </p:cNvPr>
          <p:cNvSpPr>
            <a:spLocks noChangeAspect="1"/>
          </p:cNvSpPr>
          <p:nvPr/>
        </p:nvSpPr>
        <p:spPr bwMode="auto">
          <a:xfrm>
            <a:off x="6196013" y="4586288"/>
            <a:ext cx="14287" cy="31750"/>
          </a:xfrm>
          <a:custGeom>
            <a:avLst/>
            <a:gdLst>
              <a:gd name="T0" fmla="*/ 2147483647 w 182"/>
              <a:gd name="T1" fmla="*/ 2147483647 h 312"/>
              <a:gd name="T2" fmla="*/ 2147483647 w 182"/>
              <a:gd name="T3" fmla="*/ 0 h 312"/>
              <a:gd name="T4" fmla="*/ 0 w 182"/>
              <a:gd name="T5" fmla="*/ 2147483647 h 312"/>
              <a:gd name="T6" fmla="*/ 2147483647 w 182"/>
              <a:gd name="T7" fmla="*/ 2147483647 h 312"/>
              <a:gd name="T8" fmla="*/ 2147483647 w 182"/>
              <a:gd name="T9" fmla="*/ 2147483647 h 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312"/>
              <a:gd name="T17" fmla="*/ 182 w 182"/>
              <a:gd name="T18" fmla="*/ 312 h 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312">
                <a:moveTo>
                  <a:pt x="182" y="13"/>
                </a:moveTo>
                <a:lnTo>
                  <a:pt x="26" y="0"/>
                </a:lnTo>
                <a:lnTo>
                  <a:pt x="0" y="299"/>
                </a:lnTo>
                <a:lnTo>
                  <a:pt x="156" y="312"/>
                </a:lnTo>
                <a:lnTo>
                  <a:pt x="182" y="13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08" name="Freeform 431">
            <a:extLst>
              <a:ext uri="{FF2B5EF4-FFF2-40B4-BE49-F238E27FC236}">
                <a16:creationId xmlns:a16="http://schemas.microsoft.com/office/drawing/2014/main" id="{14C3CCA9-D3B9-4010-9054-78B810569F68}"/>
              </a:ext>
            </a:extLst>
          </p:cNvPr>
          <p:cNvSpPr>
            <a:spLocks noChangeAspect="1"/>
          </p:cNvSpPr>
          <p:nvPr/>
        </p:nvSpPr>
        <p:spPr bwMode="auto">
          <a:xfrm>
            <a:off x="6221413" y="4589463"/>
            <a:ext cx="15875" cy="23812"/>
          </a:xfrm>
          <a:custGeom>
            <a:avLst/>
            <a:gdLst>
              <a:gd name="T0" fmla="*/ 2147483647 w 194"/>
              <a:gd name="T1" fmla="*/ 2147483647 h 229"/>
              <a:gd name="T2" fmla="*/ 2147483647 w 194"/>
              <a:gd name="T3" fmla="*/ 0 h 229"/>
              <a:gd name="T4" fmla="*/ 0 w 194"/>
              <a:gd name="T5" fmla="*/ 2147483647 h 229"/>
              <a:gd name="T6" fmla="*/ 2147483647 w 194"/>
              <a:gd name="T7" fmla="*/ 2147483647 h 229"/>
              <a:gd name="T8" fmla="*/ 2147483647 w 194"/>
              <a:gd name="T9" fmla="*/ 2147483647 h 2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"/>
              <a:gd name="T16" fmla="*/ 0 h 229"/>
              <a:gd name="T17" fmla="*/ 194 w 194"/>
              <a:gd name="T18" fmla="*/ 229 h 2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" h="229">
                <a:moveTo>
                  <a:pt x="194" y="15"/>
                </a:moveTo>
                <a:lnTo>
                  <a:pt x="19" y="0"/>
                </a:lnTo>
                <a:lnTo>
                  <a:pt x="0" y="214"/>
                </a:lnTo>
                <a:lnTo>
                  <a:pt x="175" y="229"/>
                </a:lnTo>
                <a:lnTo>
                  <a:pt x="194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09" name="Freeform 432">
            <a:extLst>
              <a:ext uri="{FF2B5EF4-FFF2-40B4-BE49-F238E27FC236}">
                <a16:creationId xmlns:a16="http://schemas.microsoft.com/office/drawing/2014/main" id="{EBEAFB01-7314-491A-BD9E-95F707EB7AEC}"/>
              </a:ext>
            </a:extLst>
          </p:cNvPr>
          <p:cNvSpPr>
            <a:spLocks noChangeAspect="1"/>
          </p:cNvSpPr>
          <p:nvPr/>
        </p:nvSpPr>
        <p:spPr bwMode="auto">
          <a:xfrm>
            <a:off x="6246813" y="4594225"/>
            <a:ext cx="15875" cy="34925"/>
          </a:xfrm>
          <a:custGeom>
            <a:avLst/>
            <a:gdLst>
              <a:gd name="T0" fmla="*/ 2147483647 w 197"/>
              <a:gd name="T1" fmla="*/ 2147483647 h 353"/>
              <a:gd name="T2" fmla="*/ 2147483647 w 197"/>
              <a:gd name="T3" fmla="*/ 0 h 353"/>
              <a:gd name="T4" fmla="*/ 0 w 197"/>
              <a:gd name="T5" fmla="*/ 2147483647 h 353"/>
              <a:gd name="T6" fmla="*/ 2147483647 w 197"/>
              <a:gd name="T7" fmla="*/ 2147483647 h 353"/>
              <a:gd name="T8" fmla="*/ 2147483647 w 197"/>
              <a:gd name="T9" fmla="*/ 2147483647 h 3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353"/>
              <a:gd name="T17" fmla="*/ 197 w 197"/>
              <a:gd name="T18" fmla="*/ 353 h 3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353">
                <a:moveTo>
                  <a:pt x="197" y="15"/>
                </a:moveTo>
                <a:lnTo>
                  <a:pt x="29" y="0"/>
                </a:lnTo>
                <a:lnTo>
                  <a:pt x="0" y="338"/>
                </a:lnTo>
                <a:lnTo>
                  <a:pt x="168" y="353"/>
                </a:lnTo>
                <a:lnTo>
                  <a:pt x="197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10" name="Freeform 433">
            <a:extLst>
              <a:ext uri="{FF2B5EF4-FFF2-40B4-BE49-F238E27FC236}">
                <a16:creationId xmlns:a16="http://schemas.microsoft.com/office/drawing/2014/main" id="{098522AB-7D32-4511-BAE7-B15E1ABC6EFF}"/>
              </a:ext>
            </a:extLst>
          </p:cNvPr>
          <p:cNvSpPr>
            <a:spLocks noChangeAspect="1"/>
          </p:cNvSpPr>
          <p:nvPr/>
        </p:nvSpPr>
        <p:spPr bwMode="auto">
          <a:xfrm>
            <a:off x="6259513" y="4595813"/>
            <a:ext cx="15875" cy="20637"/>
          </a:xfrm>
          <a:custGeom>
            <a:avLst/>
            <a:gdLst>
              <a:gd name="T0" fmla="*/ 2147483647 w 187"/>
              <a:gd name="T1" fmla="*/ 2147483647 h 212"/>
              <a:gd name="T2" fmla="*/ 2147483647 w 187"/>
              <a:gd name="T3" fmla="*/ 0 h 212"/>
              <a:gd name="T4" fmla="*/ 0 w 187"/>
              <a:gd name="T5" fmla="*/ 2147483647 h 212"/>
              <a:gd name="T6" fmla="*/ 2147483647 w 187"/>
              <a:gd name="T7" fmla="*/ 2147483647 h 212"/>
              <a:gd name="T8" fmla="*/ 2147483647 w 187"/>
              <a:gd name="T9" fmla="*/ 2147483647 h 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212"/>
              <a:gd name="T17" fmla="*/ 187 w 187"/>
              <a:gd name="T18" fmla="*/ 212 h 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212">
                <a:moveTo>
                  <a:pt x="187" y="15"/>
                </a:moveTo>
                <a:lnTo>
                  <a:pt x="17" y="0"/>
                </a:lnTo>
                <a:lnTo>
                  <a:pt x="0" y="197"/>
                </a:lnTo>
                <a:lnTo>
                  <a:pt x="170" y="212"/>
                </a:lnTo>
                <a:lnTo>
                  <a:pt x="187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11" name="Freeform 435">
            <a:extLst>
              <a:ext uri="{FF2B5EF4-FFF2-40B4-BE49-F238E27FC236}">
                <a16:creationId xmlns:a16="http://schemas.microsoft.com/office/drawing/2014/main" id="{2C9598D6-DB6D-4450-834F-28E82149F8E0}"/>
              </a:ext>
            </a:extLst>
          </p:cNvPr>
          <p:cNvSpPr>
            <a:spLocks noChangeAspect="1"/>
          </p:cNvSpPr>
          <p:nvPr/>
        </p:nvSpPr>
        <p:spPr bwMode="auto">
          <a:xfrm>
            <a:off x="6192838" y="4581525"/>
            <a:ext cx="15875" cy="31750"/>
          </a:xfrm>
          <a:custGeom>
            <a:avLst/>
            <a:gdLst>
              <a:gd name="T0" fmla="*/ 2147483647 w 193"/>
              <a:gd name="T1" fmla="*/ 2147483647 h 322"/>
              <a:gd name="T2" fmla="*/ 2147483647 w 193"/>
              <a:gd name="T3" fmla="*/ 0 h 322"/>
              <a:gd name="T4" fmla="*/ 0 w 193"/>
              <a:gd name="T5" fmla="*/ 2147483647 h 322"/>
              <a:gd name="T6" fmla="*/ 2147483647 w 193"/>
              <a:gd name="T7" fmla="*/ 2147483647 h 322"/>
              <a:gd name="T8" fmla="*/ 2147483647 w 193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"/>
              <a:gd name="T16" fmla="*/ 0 h 322"/>
              <a:gd name="T17" fmla="*/ 193 w 193"/>
              <a:gd name="T18" fmla="*/ 322 h 3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" h="322">
                <a:moveTo>
                  <a:pt x="193" y="15"/>
                </a:moveTo>
                <a:lnTo>
                  <a:pt x="27" y="0"/>
                </a:lnTo>
                <a:lnTo>
                  <a:pt x="0" y="307"/>
                </a:lnTo>
                <a:lnTo>
                  <a:pt x="166" y="322"/>
                </a:lnTo>
                <a:lnTo>
                  <a:pt x="193" y="1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12" name="Freeform 436">
            <a:extLst>
              <a:ext uri="{FF2B5EF4-FFF2-40B4-BE49-F238E27FC236}">
                <a16:creationId xmlns:a16="http://schemas.microsoft.com/office/drawing/2014/main" id="{548A021C-260E-458A-A913-055D6E261ECC}"/>
              </a:ext>
            </a:extLst>
          </p:cNvPr>
          <p:cNvSpPr>
            <a:spLocks noChangeAspect="1"/>
          </p:cNvSpPr>
          <p:nvPr/>
        </p:nvSpPr>
        <p:spPr bwMode="auto">
          <a:xfrm>
            <a:off x="6219825" y="4586288"/>
            <a:ext cx="15875" cy="22225"/>
          </a:xfrm>
          <a:custGeom>
            <a:avLst/>
            <a:gdLst>
              <a:gd name="T0" fmla="*/ 2147483647 w 187"/>
              <a:gd name="T1" fmla="*/ 2147483647 h 229"/>
              <a:gd name="T2" fmla="*/ 2147483647 w 187"/>
              <a:gd name="T3" fmla="*/ 0 h 229"/>
              <a:gd name="T4" fmla="*/ 0 w 187"/>
              <a:gd name="T5" fmla="*/ 2147483647 h 229"/>
              <a:gd name="T6" fmla="*/ 2147483647 w 187"/>
              <a:gd name="T7" fmla="*/ 2147483647 h 229"/>
              <a:gd name="T8" fmla="*/ 2147483647 w 187"/>
              <a:gd name="T9" fmla="*/ 2147483647 h 2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229"/>
              <a:gd name="T17" fmla="*/ 187 w 187"/>
              <a:gd name="T18" fmla="*/ 229 h 2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229">
                <a:moveTo>
                  <a:pt x="187" y="15"/>
                </a:moveTo>
                <a:lnTo>
                  <a:pt x="19" y="0"/>
                </a:lnTo>
                <a:lnTo>
                  <a:pt x="0" y="214"/>
                </a:lnTo>
                <a:lnTo>
                  <a:pt x="168" y="229"/>
                </a:lnTo>
                <a:lnTo>
                  <a:pt x="187" y="1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13" name="Freeform 437">
            <a:extLst>
              <a:ext uri="{FF2B5EF4-FFF2-40B4-BE49-F238E27FC236}">
                <a16:creationId xmlns:a16="http://schemas.microsoft.com/office/drawing/2014/main" id="{AA45A863-CBAC-4C53-BD6A-9A9BF3162637}"/>
              </a:ext>
            </a:extLst>
          </p:cNvPr>
          <p:cNvSpPr>
            <a:spLocks noChangeAspect="1"/>
          </p:cNvSpPr>
          <p:nvPr/>
        </p:nvSpPr>
        <p:spPr bwMode="auto">
          <a:xfrm>
            <a:off x="6243638" y="4589463"/>
            <a:ext cx="15875" cy="34925"/>
          </a:xfrm>
          <a:custGeom>
            <a:avLst/>
            <a:gdLst>
              <a:gd name="T0" fmla="*/ 2147483647 w 185"/>
              <a:gd name="T1" fmla="*/ 2147483647 h 347"/>
              <a:gd name="T2" fmla="*/ 2147483647 w 185"/>
              <a:gd name="T3" fmla="*/ 0 h 347"/>
              <a:gd name="T4" fmla="*/ 0 w 185"/>
              <a:gd name="T5" fmla="*/ 2147483647 h 347"/>
              <a:gd name="T6" fmla="*/ 2147483647 w 185"/>
              <a:gd name="T7" fmla="*/ 2147483647 h 347"/>
              <a:gd name="T8" fmla="*/ 2147483647 w 185"/>
              <a:gd name="T9" fmla="*/ 2147483647 h 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"/>
              <a:gd name="T16" fmla="*/ 0 h 347"/>
              <a:gd name="T17" fmla="*/ 185 w 185"/>
              <a:gd name="T18" fmla="*/ 347 h 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" h="347">
                <a:moveTo>
                  <a:pt x="185" y="13"/>
                </a:moveTo>
                <a:lnTo>
                  <a:pt x="29" y="0"/>
                </a:lnTo>
                <a:lnTo>
                  <a:pt x="0" y="333"/>
                </a:lnTo>
                <a:lnTo>
                  <a:pt x="156" y="347"/>
                </a:lnTo>
                <a:lnTo>
                  <a:pt x="185" y="13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14" name="Freeform 438">
            <a:extLst>
              <a:ext uri="{FF2B5EF4-FFF2-40B4-BE49-F238E27FC236}">
                <a16:creationId xmlns:a16="http://schemas.microsoft.com/office/drawing/2014/main" id="{FAAB2E79-179F-42A4-80E6-5534E5D2D4D7}"/>
              </a:ext>
            </a:extLst>
          </p:cNvPr>
          <p:cNvSpPr>
            <a:spLocks noChangeAspect="1"/>
          </p:cNvSpPr>
          <p:nvPr/>
        </p:nvSpPr>
        <p:spPr bwMode="auto">
          <a:xfrm>
            <a:off x="6257925" y="4591050"/>
            <a:ext cx="14288" cy="22225"/>
          </a:xfrm>
          <a:custGeom>
            <a:avLst/>
            <a:gdLst>
              <a:gd name="T0" fmla="*/ 2147483647 w 179"/>
              <a:gd name="T1" fmla="*/ 2147483647 h 223"/>
              <a:gd name="T2" fmla="*/ 2147483647 w 179"/>
              <a:gd name="T3" fmla="*/ 0 h 223"/>
              <a:gd name="T4" fmla="*/ 0 w 179"/>
              <a:gd name="T5" fmla="*/ 2147483647 h 223"/>
              <a:gd name="T6" fmla="*/ 2147483647 w 179"/>
              <a:gd name="T7" fmla="*/ 2147483647 h 223"/>
              <a:gd name="T8" fmla="*/ 2147483647 w 179"/>
              <a:gd name="T9" fmla="*/ 2147483647 h 2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223"/>
              <a:gd name="T17" fmla="*/ 179 w 179"/>
              <a:gd name="T18" fmla="*/ 223 h 2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223">
                <a:moveTo>
                  <a:pt x="179" y="14"/>
                </a:moveTo>
                <a:lnTo>
                  <a:pt x="18" y="0"/>
                </a:lnTo>
                <a:lnTo>
                  <a:pt x="0" y="209"/>
                </a:lnTo>
                <a:lnTo>
                  <a:pt x="161" y="223"/>
                </a:lnTo>
                <a:lnTo>
                  <a:pt x="179" y="14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15" name="Freeform 440">
            <a:extLst>
              <a:ext uri="{FF2B5EF4-FFF2-40B4-BE49-F238E27FC236}">
                <a16:creationId xmlns:a16="http://schemas.microsoft.com/office/drawing/2014/main" id="{CF369A00-41A3-46BC-AB95-9FB5DB3CE750}"/>
              </a:ext>
            </a:extLst>
          </p:cNvPr>
          <p:cNvSpPr>
            <a:spLocks noChangeAspect="1"/>
          </p:cNvSpPr>
          <p:nvPr/>
        </p:nvSpPr>
        <p:spPr bwMode="auto">
          <a:xfrm>
            <a:off x="6262688" y="4751388"/>
            <a:ext cx="98425" cy="69850"/>
          </a:xfrm>
          <a:custGeom>
            <a:avLst/>
            <a:gdLst>
              <a:gd name="T0" fmla="*/ 0 w 1650"/>
              <a:gd name="T1" fmla="*/ 2147483647 h 1045"/>
              <a:gd name="T2" fmla="*/ 0 w 1650"/>
              <a:gd name="T3" fmla="*/ 2147483647 h 1045"/>
              <a:gd name="T4" fmla="*/ 2147483647 w 1650"/>
              <a:gd name="T5" fmla="*/ 2147483647 h 1045"/>
              <a:gd name="T6" fmla="*/ 2147483647 w 1650"/>
              <a:gd name="T7" fmla="*/ 2147483647 h 1045"/>
              <a:gd name="T8" fmla="*/ 2147483647 w 1650"/>
              <a:gd name="T9" fmla="*/ 2147483647 h 1045"/>
              <a:gd name="T10" fmla="*/ 2147483647 w 1650"/>
              <a:gd name="T11" fmla="*/ 2147483647 h 1045"/>
              <a:gd name="T12" fmla="*/ 2147483647 w 1650"/>
              <a:gd name="T13" fmla="*/ 2147483647 h 1045"/>
              <a:gd name="T14" fmla="*/ 2147483647 w 1650"/>
              <a:gd name="T15" fmla="*/ 2147483647 h 1045"/>
              <a:gd name="T16" fmla="*/ 2147483647 w 1650"/>
              <a:gd name="T17" fmla="*/ 2147483647 h 1045"/>
              <a:gd name="T18" fmla="*/ 2147483647 w 1650"/>
              <a:gd name="T19" fmla="*/ 2147483647 h 1045"/>
              <a:gd name="T20" fmla="*/ 2147483647 w 1650"/>
              <a:gd name="T21" fmla="*/ 2147483647 h 1045"/>
              <a:gd name="T22" fmla="*/ 2147483647 w 1650"/>
              <a:gd name="T23" fmla="*/ 2147483647 h 1045"/>
              <a:gd name="T24" fmla="*/ 2147483647 w 1650"/>
              <a:gd name="T25" fmla="*/ 2147483647 h 1045"/>
              <a:gd name="T26" fmla="*/ 2147483647 w 1650"/>
              <a:gd name="T27" fmla="*/ 2147483647 h 1045"/>
              <a:gd name="T28" fmla="*/ 2147483647 w 1650"/>
              <a:gd name="T29" fmla="*/ 2147483647 h 1045"/>
              <a:gd name="T30" fmla="*/ 2147483647 w 1650"/>
              <a:gd name="T31" fmla="*/ 2147483647 h 1045"/>
              <a:gd name="T32" fmla="*/ 2147483647 w 1650"/>
              <a:gd name="T33" fmla="*/ 2147483647 h 1045"/>
              <a:gd name="T34" fmla="*/ 2147483647 w 1650"/>
              <a:gd name="T35" fmla="*/ 2147483647 h 1045"/>
              <a:gd name="T36" fmla="*/ 2147483647 w 1650"/>
              <a:gd name="T37" fmla="*/ 2147483647 h 1045"/>
              <a:gd name="T38" fmla="*/ 2147483647 w 1650"/>
              <a:gd name="T39" fmla="*/ 2147483647 h 1045"/>
              <a:gd name="T40" fmla="*/ 2147483647 w 1650"/>
              <a:gd name="T41" fmla="*/ 2147483647 h 1045"/>
              <a:gd name="T42" fmla="*/ 2147483647 w 1650"/>
              <a:gd name="T43" fmla="*/ 2147483647 h 1045"/>
              <a:gd name="T44" fmla="*/ 2147483647 w 1650"/>
              <a:gd name="T45" fmla="*/ 2147483647 h 1045"/>
              <a:gd name="T46" fmla="*/ 2147483647 w 1650"/>
              <a:gd name="T47" fmla="*/ 0 h 1045"/>
              <a:gd name="T48" fmla="*/ 0 w 1650"/>
              <a:gd name="T49" fmla="*/ 2147483647 h 104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50"/>
              <a:gd name="T76" fmla="*/ 0 h 1045"/>
              <a:gd name="T77" fmla="*/ 1650 w 1650"/>
              <a:gd name="T78" fmla="*/ 1045 h 104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50" h="1045">
                <a:moveTo>
                  <a:pt x="0" y="2"/>
                </a:moveTo>
                <a:lnTo>
                  <a:pt x="0" y="861"/>
                </a:lnTo>
                <a:lnTo>
                  <a:pt x="17" y="902"/>
                </a:lnTo>
                <a:lnTo>
                  <a:pt x="46" y="924"/>
                </a:lnTo>
                <a:lnTo>
                  <a:pt x="103" y="950"/>
                </a:lnTo>
                <a:lnTo>
                  <a:pt x="178" y="977"/>
                </a:lnTo>
                <a:lnTo>
                  <a:pt x="269" y="1001"/>
                </a:lnTo>
                <a:lnTo>
                  <a:pt x="401" y="1021"/>
                </a:lnTo>
                <a:lnTo>
                  <a:pt x="512" y="1030"/>
                </a:lnTo>
                <a:lnTo>
                  <a:pt x="627" y="1043"/>
                </a:lnTo>
                <a:lnTo>
                  <a:pt x="745" y="1045"/>
                </a:lnTo>
                <a:lnTo>
                  <a:pt x="894" y="1045"/>
                </a:lnTo>
                <a:lnTo>
                  <a:pt x="990" y="1043"/>
                </a:lnTo>
                <a:lnTo>
                  <a:pt x="1078" y="1038"/>
                </a:lnTo>
                <a:lnTo>
                  <a:pt x="1162" y="1030"/>
                </a:lnTo>
                <a:lnTo>
                  <a:pt x="1280" y="1016"/>
                </a:lnTo>
                <a:lnTo>
                  <a:pt x="1389" y="999"/>
                </a:lnTo>
                <a:lnTo>
                  <a:pt x="1471" y="977"/>
                </a:lnTo>
                <a:lnTo>
                  <a:pt x="1525" y="962"/>
                </a:lnTo>
                <a:lnTo>
                  <a:pt x="1583" y="935"/>
                </a:lnTo>
                <a:lnTo>
                  <a:pt x="1620" y="910"/>
                </a:lnTo>
                <a:lnTo>
                  <a:pt x="1645" y="880"/>
                </a:lnTo>
                <a:lnTo>
                  <a:pt x="1650" y="854"/>
                </a:lnTo>
                <a:lnTo>
                  <a:pt x="1650" y="0"/>
                </a:lnTo>
                <a:lnTo>
                  <a:pt x="0" y="2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16" name="Oval 441">
            <a:extLst>
              <a:ext uri="{FF2B5EF4-FFF2-40B4-BE49-F238E27FC236}">
                <a16:creationId xmlns:a16="http://schemas.microsoft.com/office/drawing/2014/main" id="{F7DAA414-B994-4AFF-BE61-7FBA2F153D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62688" y="4738688"/>
            <a:ext cx="96837" cy="25400"/>
          </a:xfrm>
          <a:prstGeom prst="ellipse">
            <a:avLst/>
          </a:prstGeom>
          <a:solidFill>
            <a:srgbClr val="FF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717" name="Freeform 442">
            <a:extLst>
              <a:ext uri="{FF2B5EF4-FFF2-40B4-BE49-F238E27FC236}">
                <a16:creationId xmlns:a16="http://schemas.microsoft.com/office/drawing/2014/main" id="{C46752A5-9649-487D-A4CE-E514506EE0F2}"/>
              </a:ext>
            </a:extLst>
          </p:cNvPr>
          <p:cNvSpPr>
            <a:spLocks noChangeAspect="1"/>
          </p:cNvSpPr>
          <p:nvPr/>
        </p:nvSpPr>
        <p:spPr bwMode="auto">
          <a:xfrm>
            <a:off x="6305550" y="4773613"/>
            <a:ext cx="12700" cy="33337"/>
          </a:xfrm>
          <a:custGeom>
            <a:avLst/>
            <a:gdLst>
              <a:gd name="T0" fmla="*/ 2147483647 w 201"/>
              <a:gd name="T1" fmla="*/ 2147483647 h 488"/>
              <a:gd name="T2" fmla="*/ 2147483647 w 201"/>
              <a:gd name="T3" fmla="*/ 2147483647 h 488"/>
              <a:gd name="T4" fmla="*/ 0 w 201"/>
              <a:gd name="T5" fmla="*/ 2147483647 h 488"/>
              <a:gd name="T6" fmla="*/ 0 w 201"/>
              <a:gd name="T7" fmla="*/ 2147483647 h 488"/>
              <a:gd name="T8" fmla="*/ 2147483647 w 201"/>
              <a:gd name="T9" fmla="*/ 2147483647 h 488"/>
              <a:gd name="T10" fmla="*/ 2147483647 w 201"/>
              <a:gd name="T11" fmla="*/ 0 h 488"/>
              <a:gd name="T12" fmla="*/ 2147483647 w 201"/>
              <a:gd name="T13" fmla="*/ 0 h 488"/>
              <a:gd name="T14" fmla="*/ 2147483647 w 201"/>
              <a:gd name="T15" fmla="*/ 2147483647 h 488"/>
              <a:gd name="T16" fmla="*/ 2147483647 w 201"/>
              <a:gd name="T17" fmla="*/ 2147483647 h 488"/>
              <a:gd name="T18" fmla="*/ 2147483647 w 201"/>
              <a:gd name="T19" fmla="*/ 2147483647 h 488"/>
              <a:gd name="T20" fmla="*/ 2147483647 w 201"/>
              <a:gd name="T21" fmla="*/ 2147483647 h 488"/>
              <a:gd name="T22" fmla="*/ 2147483647 w 201"/>
              <a:gd name="T23" fmla="*/ 2147483647 h 488"/>
              <a:gd name="T24" fmla="*/ 2147483647 w 201"/>
              <a:gd name="T25" fmla="*/ 2147483647 h 488"/>
              <a:gd name="T26" fmla="*/ 0 w 201"/>
              <a:gd name="T27" fmla="*/ 2147483647 h 488"/>
              <a:gd name="T28" fmla="*/ 2147483647 w 201"/>
              <a:gd name="T29" fmla="*/ 2147483647 h 488"/>
              <a:gd name="T30" fmla="*/ 2147483647 w 201"/>
              <a:gd name="T31" fmla="*/ 2147483647 h 4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"/>
              <a:gd name="T49" fmla="*/ 0 h 488"/>
              <a:gd name="T50" fmla="*/ 201 w 201"/>
              <a:gd name="T51" fmla="*/ 488 h 48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" h="488">
                <a:moveTo>
                  <a:pt x="38" y="194"/>
                </a:moveTo>
                <a:lnTo>
                  <a:pt x="3" y="170"/>
                </a:lnTo>
                <a:lnTo>
                  <a:pt x="0" y="134"/>
                </a:lnTo>
                <a:lnTo>
                  <a:pt x="0" y="88"/>
                </a:lnTo>
                <a:lnTo>
                  <a:pt x="28" y="28"/>
                </a:lnTo>
                <a:lnTo>
                  <a:pt x="69" y="0"/>
                </a:lnTo>
                <a:lnTo>
                  <a:pt x="124" y="0"/>
                </a:lnTo>
                <a:lnTo>
                  <a:pt x="172" y="28"/>
                </a:lnTo>
                <a:lnTo>
                  <a:pt x="191" y="88"/>
                </a:lnTo>
                <a:lnTo>
                  <a:pt x="182" y="158"/>
                </a:lnTo>
                <a:lnTo>
                  <a:pt x="156" y="194"/>
                </a:lnTo>
                <a:lnTo>
                  <a:pt x="115" y="210"/>
                </a:lnTo>
                <a:lnTo>
                  <a:pt x="201" y="488"/>
                </a:lnTo>
                <a:lnTo>
                  <a:pt x="0" y="488"/>
                </a:lnTo>
                <a:lnTo>
                  <a:pt x="66" y="206"/>
                </a:lnTo>
                <a:lnTo>
                  <a:pt x="38" y="1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18" name="Freeform 443">
            <a:extLst>
              <a:ext uri="{FF2B5EF4-FFF2-40B4-BE49-F238E27FC236}">
                <a16:creationId xmlns:a16="http://schemas.microsoft.com/office/drawing/2014/main" id="{34333D97-2663-47BD-9A73-B590423CDE03}"/>
              </a:ext>
            </a:extLst>
          </p:cNvPr>
          <p:cNvSpPr>
            <a:spLocks noChangeAspect="1"/>
          </p:cNvSpPr>
          <p:nvPr/>
        </p:nvSpPr>
        <p:spPr bwMode="auto">
          <a:xfrm>
            <a:off x="6278563" y="4706938"/>
            <a:ext cx="69850" cy="46037"/>
          </a:xfrm>
          <a:custGeom>
            <a:avLst/>
            <a:gdLst>
              <a:gd name="T0" fmla="*/ 0 w 1171"/>
              <a:gd name="T1" fmla="*/ 2147483647 h 673"/>
              <a:gd name="T2" fmla="*/ 0 w 1171"/>
              <a:gd name="T3" fmla="*/ 2147483647 h 673"/>
              <a:gd name="T4" fmla="*/ 2147483647 w 1171"/>
              <a:gd name="T5" fmla="*/ 2147483647 h 673"/>
              <a:gd name="T6" fmla="*/ 2147483647 w 1171"/>
              <a:gd name="T7" fmla="*/ 2147483647 h 673"/>
              <a:gd name="T8" fmla="*/ 2147483647 w 1171"/>
              <a:gd name="T9" fmla="*/ 2147483647 h 673"/>
              <a:gd name="T10" fmla="*/ 2147483647 w 1171"/>
              <a:gd name="T11" fmla="*/ 2147483647 h 673"/>
              <a:gd name="T12" fmla="*/ 2147483647 w 1171"/>
              <a:gd name="T13" fmla="*/ 2147483647 h 673"/>
              <a:gd name="T14" fmla="*/ 2147483647 w 1171"/>
              <a:gd name="T15" fmla="*/ 2147483647 h 673"/>
              <a:gd name="T16" fmla="*/ 2147483647 w 1171"/>
              <a:gd name="T17" fmla="*/ 2147483647 h 673"/>
              <a:gd name="T18" fmla="*/ 2147483647 w 1171"/>
              <a:gd name="T19" fmla="*/ 2147483647 h 673"/>
              <a:gd name="T20" fmla="*/ 2147483647 w 1171"/>
              <a:gd name="T21" fmla="*/ 2147483647 h 673"/>
              <a:gd name="T22" fmla="*/ 2147483647 w 1171"/>
              <a:gd name="T23" fmla="*/ 2147483647 h 673"/>
              <a:gd name="T24" fmla="*/ 2147483647 w 1171"/>
              <a:gd name="T25" fmla="*/ 0 h 673"/>
              <a:gd name="T26" fmla="*/ 2147483647 w 1171"/>
              <a:gd name="T27" fmla="*/ 2147483647 h 673"/>
              <a:gd name="T28" fmla="*/ 2147483647 w 1171"/>
              <a:gd name="T29" fmla="*/ 2147483647 h 673"/>
              <a:gd name="T30" fmla="*/ 2147483647 w 1171"/>
              <a:gd name="T31" fmla="*/ 2147483647 h 673"/>
              <a:gd name="T32" fmla="*/ 2147483647 w 1171"/>
              <a:gd name="T33" fmla="*/ 2147483647 h 673"/>
              <a:gd name="T34" fmla="*/ 2147483647 w 1171"/>
              <a:gd name="T35" fmla="*/ 2147483647 h 673"/>
              <a:gd name="T36" fmla="*/ 2147483647 w 1171"/>
              <a:gd name="T37" fmla="*/ 2147483647 h 673"/>
              <a:gd name="T38" fmla="*/ 2147483647 w 1171"/>
              <a:gd name="T39" fmla="*/ 2147483647 h 673"/>
              <a:gd name="T40" fmla="*/ 2147483647 w 1171"/>
              <a:gd name="T41" fmla="*/ 2147483647 h 673"/>
              <a:gd name="T42" fmla="*/ 2147483647 w 1171"/>
              <a:gd name="T43" fmla="*/ 2147483647 h 673"/>
              <a:gd name="T44" fmla="*/ 2147483647 w 1171"/>
              <a:gd name="T45" fmla="*/ 2147483647 h 673"/>
              <a:gd name="T46" fmla="*/ 2147483647 w 1171"/>
              <a:gd name="T47" fmla="*/ 2147483647 h 673"/>
              <a:gd name="T48" fmla="*/ 2147483647 w 1171"/>
              <a:gd name="T49" fmla="*/ 2147483647 h 673"/>
              <a:gd name="T50" fmla="*/ 2147483647 w 1171"/>
              <a:gd name="T51" fmla="*/ 2147483647 h 673"/>
              <a:gd name="T52" fmla="*/ 2147483647 w 1171"/>
              <a:gd name="T53" fmla="*/ 2147483647 h 673"/>
              <a:gd name="T54" fmla="*/ 2147483647 w 1171"/>
              <a:gd name="T55" fmla="*/ 2147483647 h 673"/>
              <a:gd name="T56" fmla="*/ 2147483647 w 1171"/>
              <a:gd name="T57" fmla="*/ 2147483647 h 673"/>
              <a:gd name="T58" fmla="*/ 2147483647 w 1171"/>
              <a:gd name="T59" fmla="*/ 2147483647 h 673"/>
              <a:gd name="T60" fmla="*/ 2147483647 w 1171"/>
              <a:gd name="T61" fmla="*/ 2147483647 h 673"/>
              <a:gd name="T62" fmla="*/ 2147483647 w 1171"/>
              <a:gd name="T63" fmla="*/ 2147483647 h 673"/>
              <a:gd name="T64" fmla="*/ 2147483647 w 1171"/>
              <a:gd name="T65" fmla="*/ 2147483647 h 673"/>
              <a:gd name="T66" fmla="*/ 2147483647 w 1171"/>
              <a:gd name="T67" fmla="*/ 2147483647 h 673"/>
              <a:gd name="T68" fmla="*/ 2147483647 w 1171"/>
              <a:gd name="T69" fmla="*/ 2147483647 h 673"/>
              <a:gd name="T70" fmla="*/ 2147483647 w 1171"/>
              <a:gd name="T71" fmla="*/ 2147483647 h 673"/>
              <a:gd name="T72" fmla="*/ 2147483647 w 1171"/>
              <a:gd name="T73" fmla="*/ 2147483647 h 673"/>
              <a:gd name="T74" fmla="*/ 2147483647 w 1171"/>
              <a:gd name="T75" fmla="*/ 2147483647 h 673"/>
              <a:gd name="T76" fmla="*/ 2147483647 w 1171"/>
              <a:gd name="T77" fmla="*/ 2147483647 h 673"/>
              <a:gd name="T78" fmla="*/ 2147483647 w 1171"/>
              <a:gd name="T79" fmla="*/ 2147483647 h 673"/>
              <a:gd name="T80" fmla="*/ 2147483647 w 1171"/>
              <a:gd name="T81" fmla="*/ 2147483647 h 673"/>
              <a:gd name="T82" fmla="*/ 2147483647 w 1171"/>
              <a:gd name="T83" fmla="*/ 2147483647 h 673"/>
              <a:gd name="T84" fmla="*/ 2147483647 w 1171"/>
              <a:gd name="T85" fmla="*/ 2147483647 h 673"/>
              <a:gd name="T86" fmla="*/ 2147483647 w 1171"/>
              <a:gd name="T87" fmla="*/ 2147483647 h 673"/>
              <a:gd name="T88" fmla="*/ 2147483647 w 1171"/>
              <a:gd name="T89" fmla="*/ 2147483647 h 673"/>
              <a:gd name="T90" fmla="*/ 2147483647 w 1171"/>
              <a:gd name="T91" fmla="*/ 2147483647 h 673"/>
              <a:gd name="T92" fmla="*/ 2147483647 w 1171"/>
              <a:gd name="T93" fmla="*/ 2147483647 h 673"/>
              <a:gd name="T94" fmla="*/ 2147483647 w 1171"/>
              <a:gd name="T95" fmla="*/ 2147483647 h 673"/>
              <a:gd name="T96" fmla="*/ 2147483647 w 1171"/>
              <a:gd name="T97" fmla="*/ 2147483647 h 673"/>
              <a:gd name="T98" fmla="*/ 2147483647 w 1171"/>
              <a:gd name="T99" fmla="*/ 2147483647 h 673"/>
              <a:gd name="T100" fmla="*/ 2147483647 w 1171"/>
              <a:gd name="T101" fmla="*/ 2147483647 h 673"/>
              <a:gd name="T102" fmla="*/ 2147483647 w 1171"/>
              <a:gd name="T103" fmla="*/ 2147483647 h 673"/>
              <a:gd name="T104" fmla="*/ 2147483647 w 1171"/>
              <a:gd name="T105" fmla="*/ 2147483647 h 673"/>
              <a:gd name="T106" fmla="*/ 2147483647 w 1171"/>
              <a:gd name="T107" fmla="*/ 2147483647 h 673"/>
              <a:gd name="T108" fmla="*/ 2147483647 w 1171"/>
              <a:gd name="T109" fmla="*/ 2147483647 h 673"/>
              <a:gd name="T110" fmla="*/ 2147483647 w 1171"/>
              <a:gd name="T111" fmla="*/ 2147483647 h 673"/>
              <a:gd name="T112" fmla="*/ 2147483647 w 1171"/>
              <a:gd name="T113" fmla="*/ 2147483647 h 673"/>
              <a:gd name="T114" fmla="*/ 2147483647 w 1171"/>
              <a:gd name="T115" fmla="*/ 2147483647 h 673"/>
              <a:gd name="T116" fmla="*/ 0 w 1171"/>
              <a:gd name="T117" fmla="*/ 2147483647 h 67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71"/>
              <a:gd name="T178" fmla="*/ 0 h 673"/>
              <a:gd name="T179" fmla="*/ 1171 w 1171"/>
              <a:gd name="T180" fmla="*/ 673 h 67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71" h="673">
                <a:moveTo>
                  <a:pt x="0" y="631"/>
                </a:moveTo>
                <a:lnTo>
                  <a:pt x="0" y="536"/>
                </a:lnTo>
                <a:lnTo>
                  <a:pt x="15" y="445"/>
                </a:lnTo>
                <a:lnTo>
                  <a:pt x="41" y="359"/>
                </a:lnTo>
                <a:lnTo>
                  <a:pt x="70" y="291"/>
                </a:lnTo>
                <a:lnTo>
                  <a:pt x="118" y="228"/>
                </a:lnTo>
                <a:lnTo>
                  <a:pt x="154" y="183"/>
                </a:lnTo>
                <a:lnTo>
                  <a:pt x="217" y="129"/>
                </a:lnTo>
                <a:lnTo>
                  <a:pt x="261" y="100"/>
                </a:lnTo>
                <a:lnTo>
                  <a:pt x="328" y="56"/>
                </a:lnTo>
                <a:lnTo>
                  <a:pt x="400" y="27"/>
                </a:lnTo>
                <a:lnTo>
                  <a:pt x="495" y="5"/>
                </a:lnTo>
                <a:lnTo>
                  <a:pt x="584" y="0"/>
                </a:lnTo>
                <a:lnTo>
                  <a:pt x="671" y="7"/>
                </a:lnTo>
                <a:lnTo>
                  <a:pt x="744" y="19"/>
                </a:lnTo>
                <a:lnTo>
                  <a:pt x="835" y="51"/>
                </a:lnTo>
                <a:lnTo>
                  <a:pt x="908" y="95"/>
                </a:lnTo>
                <a:lnTo>
                  <a:pt x="959" y="131"/>
                </a:lnTo>
                <a:lnTo>
                  <a:pt x="1010" y="180"/>
                </a:lnTo>
                <a:lnTo>
                  <a:pt x="1054" y="228"/>
                </a:lnTo>
                <a:lnTo>
                  <a:pt x="1088" y="279"/>
                </a:lnTo>
                <a:lnTo>
                  <a:pt x="1113" y="328"/>
                </a:lnTo>
                <a:lnTo>
                  <a:pt x="1139" y="389"/>
                </a:lnTo>
                <a:lnTo>
                  <a:pt x="1149" y="445"/>
                </a:lnTo>
                <a:lnTo>
                  <a:pt x="1161" y="492"/>
                </a:lnTo>
                <a:lnTo>
                  <a:pt x="1169" y="536"/>
                </a:lnTo>
                <a:lnTo>
                  <a:pt x="1171" y="621"/>
                </a:lnTo>
                <a:lnTo>
                  <a:pt x="1147" y="643"/>
                </a:lnTo>
                <a:lnTo>
                  <a:pt x="1096" y="658"/>
                </a:lnTo>
                <a:lnTo>
                  <a:pt x="1036" y="668"/>
                </a:lnTo>
                <a:lnTo>
                  <a:pt x="973" y="658"/>
                </a:lnTo>
                <a:lnTo>
                  <a:pt x="927" y="639"/>
                </a:lnTo>
                <a:lnTo>
                  <a:pt x="915" y="617"/>
                </a:lnTo>
                <a:lnTo>
                  <a:pt x="915" y="512"/>
                </a:lnTo>
                <a:lnTo>
                  <a:pt x="908" y="468"/>
                </a:lnTo>
                <a:lnTo>
                  <a:pt x="891" y="416"/>
                </a:lnTo>
                <a:lnTo>
                  <a:pt x="857" y="359"/>
                </a:lnTo>
                <a:lnTo>
                  <a:pt x="825" y="330"/>
                </a:lnTo>
                <a:lnTo>
                  <a:pt x="790" y="294"/>
                </a:lnTo>
                <a:lnTo>
                  <a:pt x="732" y="264"/>
                </a:lnTo>
                <a:lnTo>
                  <a:pt x="688" y="250"/>
                </a:lnTo>
                <a:lnTo>
                  <a:pt x="652" y="235"/>
                </a:lnTo>
                <a:lnTo>
                  <a:pt x="613" y="235"/>
                </a:lnTo>
                <a:lnTo>
                  <a:pt x="532" y="235"/>
                </a:lnTo>
                <a:lnTo>
                  <a:pt x="488" y="242"/>
                </a:lnTo>
                <a:lnTo>
                  <a:pt x="432" y="264"/>
                </a:lnTo>
                <a:lnTo>
                  <a:pt x="388" y="291"/>
                </a:lnTo>
                <a:lnTo>
                  <a:pt x="349" y="320"/>
                </a:lnTo>
                <a:lnTo>
                  <a:pt x="314" y="352"/>
                </a:lnTo>
                <a:lnTo>
                  <a:pt x="285" y="401"/>
                </a:lnTo>
                <a:lnTo>
                  <a:pt x="268" y="440"/>
                </a:lnTo>
                <a:lnTo>
                  <a:pt x="256" y="482"/>
                </a:lnTo>
                <a:lnTo>
                  <a:pt x="254" y="504"/>
                </a:lnTo>
                <a:lnTo>
                  <a:pt x="254" y="624"/>
                </a:lnTo>
                <a:lnTo>
                  <a:pt x="234" y="653"/>
                </a:lnTo>
                <a:lnTo>
                  <a:pt x="183" y="673"/>
                </a:lnTo>
                <a:lnTo>
                  <a:pt x="130" y="668"/>
                </a:lnTo>
                <a:lnTo>
                  <a:pt x="44" y="658"/>
                </a:lnTo>
                <a:lnTo>
                  <a:pt x="0" y="631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19" name="Line 444">
            <a:extLst>
              <a:ext uri="{FF2B5EF4-FFF2-40B4-BE49-F238E27FC236}">
                <a16:creationId xmlns:a16="http://schemas.microsoft.com/office/drawing/2014/main" id="{74DCC637-A9D2-472B-8287-A052C3AF6F84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5456238" y="4602163"/>
            <a:ext cx="795337" cy="330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20" name="Freeform 521">
            <a:extLst>
              <a:ext uri="{FF2B5EF4-FFF2-40B4-BE49-F238E27FC236}">
                <a16:creationId xmlns:a16="http://schemas.microsoft.com/office/drawing/2014/main" id="{8E489318-D612-45DC-94CE-6A48D53E74BF}"/>
              </a:ext>
            </a:extLst>
          </p:cNvPr>
          <p:cNvSpPr>
            <a:spLocks noChangeAspect="1"/>
          </p:cNvSpPr>
          <p:nvPr/>
        </p:nvSpPr>
        <p:spPr bwMode="auto">
          <a:xfrm>
            <a:off x="6886575" y="4521200"/>
            <a:ext cx="38100" cy="57150"/>
          </a:xfrm>
          <a:custGeom>
            <a:avLst/>
            <a:gdLst>
              <a:gd name="T0" fmla="*/ 2147483647 w 795"/>
              <a:gd name="T1" fmla="*/ 2147483647 h 941"/>
              <a:gd name="T2" fmla="*/ 2147483647 w 795"/>
              <a:gd name="T3" fmla="*/ 2147483647 h 941"/>
              <a:gd name="T4" fmla="*/ 2147483647 w 795"/>
              <a:gd name="T5" fmla="*/ 2147483647 h 941"/>
              <a:gd name="T6" fmla="*/ 0 w 795"/>
              <a:gd name="T7" fmla="*/ 2147483647 h 941"/>
              <a:gd name="T8" fmla="*/ 2147483647 w 795"/>
              <a:gd name="T9" fmla="*/ 2147483647 h 941"/>
              <a:gd name="T10" fmla="*/ 2147483647 w 795"/>
              <a:gd name="T11" fmla="*/ 2147483647 h 941"/>
              <a:gd name="T12" fmla="*/ 2147483647 w 795"/>
              <a:gd name="T13" fmla="*/ 2147483647 h 941"/>
              <a:gd name="T14" fmla="*/ 2147483647 w 795"/>
              <a:gd name="T15" fmla="*/ 2147483647 h 941"/>
              <a:gd name="T16" fmla="*/ 2147483647 w 795"/>
              <a:gd name="T17" fmla="*/ 2147483647 h 941"/>
              <a:gd name="T18" fmla="*/ 2147483647 w 795"/>
              <a:gd name="T19" fmla="*/ 2147483647 h 941"/>
              <a:gd name="T20" fmla="*/ 2147483647 w 795"/>
              <a:gd name="T21" fmla="*/ 2147483647 h 941"/>
              <a:gd name="T22" fmla="*/ 2147483647 w 795"/>
              <a:gd name="T23" fmla="*/ 2147483647 h 941"/>
              <a:gd name="T24" fmla="*/ 2147483647 w 795"/>
              <a:gd name="T25" fmla="*/ 2147483647 h 941"/>
              <a:gd name="T26" fmla="*/ 2147483647 w 795"/>
              <a:gd name="T27" fmla="*/ 2147483647 h 941"/>
              <a:gd name="T28" fmla="*/ 2147483647 w 795"/>
              <a:gd name="T29" fmla="*/ 2147483647 h 941"/>
              <a:gd name="T30" fmla="*/ 2147483647 w 795"/>
              <a:gd name="T31" fmla="*/ 2147483647 h 941"/>
              <a:gd name="T32" fmla="*/ 2147483647 w 795"/>
              <a:gd name="T33" fmla="*/ 2147483647 h 941"/>
              <a:gd name="T34" fmla="*/ 2147483647 w 795"/>
              <a:gd name="T35" fmla="*/ 2147483647 h 941"/>
              <a:gd name="T36" fmla="*/ 2147483647 w 795"/>
              <a:gd name="T37" fmla="*/ 2147483647 h 941"/>
              <a:gd name="T38" fmla="*/ 2147483647 w 795"/>
              <a:gd name="T39" fmla="*/ 2147483647 h 941"/>
              <a:gd name="T40" fmla="*/ 2147483647 w 795"/>
              <a:gd name="T41" fmla="*/ 2147483647 h 941"/>
              <a:gd name="T42" fmla="*/ 2147483647 w 795"/>
              <a:gd name="T43" fmla="*/ 2147483647 h 941"/>
              <a:gd name="T44" fmla="*/ 2147483647 w 795"/>
              <a:gd name="T45" fmla="*/ 2147483647 h 941"/>
              <a:gd name="T46" fmla="*/ 2147483647 w 795"/>
              <a:gd name="T47" fmla="*/ 2147483647 h 941"/>
              <a:gd name="T48" fmla="*/ 2147483647 w 795"/>
              <a:gd name="T49" fmla="*/ 2147483647 h 941"/>
              <a:gd name="T50" fmla="*/ 2147483647 w 795"/>
              <a:gd name="T51" fmla="*/ 2147483647 h 941"/>
              <a:gd name="T52" fmla="*/ 2147483647 w 795"/>
              <a:gd name="T53" fmla="*/ 2147483647 h 941"/>
              <a:gd name="T54" fmla="*/ 2147483647 w 795"/>
              <a:gd name="T55" fmla="*/ 2147483647 h 941"/>
              <a:gd name="T56" fmla="*/ 2147483647 w 795"/>
              <a:gd name="T57" fmla="*/ 2147483647 h 941"/>
              <a:gd name="T58" fmla="*/ 2147483647 w 795"/>
              <a:gd name="T59" fmla="*/ 2147483647 h 941"/>
              <a:gd name="T60" fmla="*/ 2147483647 w 795"/>
              <a:gd name="T61" fmla="*/ 2147483647 h 941"/>
              <a:gd name="T62" fmla="*/ 2147483647 w 795"/>
              <a:gd name="T63" fmla="*/ 2147483647 h 941"/>
              <a:gd name="T64" fmla="*/ 2147483647 w 795"/>
              <a:gd name="T65" fmla="*/ 2147483647 h 941"/>
              <a:gd name="T66" fmla="*/ 2147483647 w 795"/>
              <a:gd name="T67" fmla="*/ 2147483647 h 941"/>
              <a:gd name="T68" fmla="*/ 2147483647 w 795"/>
              <a:gd name="T69" fmla="*/ 2147483647 h 941"/>
              <a:gd name="T70" fmla="*/ 2147483647 w 795"/>
              <a:gd name="T71" fmla="*/ 2147483647 h 941"/>
              <a:gd name="T72" fmla="*/ 2147483647 w 795"/>
              <a:gd name="T73" fmla="*/ 2147483647 h 941"/>
              <a:gd name="T74" fmla="*/ 2147483647 w 795"/>
              <a:gd name="T75" fmla="*/ 0 h 941"/>
              <a:gd name="T76" fmla="*/ 2147483647 w 795"/>
              <a:gd name="T77" fmla="*/ 2147483647 h 941"/>
              <a:gd name="T78" fmla="*/ 2147483647 w 795"/>
              <a:gd name="T79" fmla="*/ 2147483647 h 941"/>
              <a:gd name="T80" fmla="*/ 2147483647 w 795"/>
              <a:gd name="T81" fmla="*/ 2147483647 h 941"/>
              <a:gd name="T82" fmla="*/ 2147483647 w 795"/>
              <a:gd name="T83" fmla="*/ 2147483647 h 941"/>
              <a:gd name="T84" fmla="*/ 2147483647 w 795"/>
              <a:gd name="T85" fmla="*/ 2147483647 h 941"/>
              <a:gd name="T86" fmla="*/ 2147483647 w 795"/>
              <a:gd name="T87" fmla="*/ 2147483647 h 941"/>
              <a:gd name="T88" fmla="*/ 2147483647 w 795"/>
              <a:gd name="T89" fmla="*/ 2147483647 h 941"/>
              <a:gd name="T90" fmla="*/ 2147483647 w 795"/>
              <a:gd name="T91" fmla="*/ 2147483647 h 941"/>
              <a:gd name="T92" fmla="*/ 2147483647 w 795"/>
              <a:gd name="T93" fmla="*/ 2147483647 h 941"/>
              <a:gd name="T94" fmla="*/ 2147483647 w 795"/>
              <a:gd name="T95" fmla="*/ 2147483647 h 941"/>
              <a:gd name="T96" fmla="*/ 2147483647 w 795"/>
              <a:gd name="T97" fmla="*/ 2147483647 h 94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5"/>
              <a:gd name="T148" fmla="*/ 0 h 941"/>
              <a:gd name="T149" fmla="*/ 795 w 795"/>
              <a:gd name="T150" fmla="*/ 941 h 94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5" h="941">
                <a:moveTo>
                  <a:pt x="78" y="476"/>
                </a:moveTo>
                <a:lnTo>
                  <a:pt x="45" y="524"/>
                </a:lnTo>
                <a:lnTo>
                  <a:pt x="13" y="607"/>
                </a:lnTo>
                <a:lnTo>
                  <a:pt x="0" y="713"/>
                </a:lnTo>
                <a:lnTo>
                  <a:pt x="12" y="792"/>
                </a:lnTo>
                <a:lnTo>
                  <a:pt x="52" y="857"/>
                </a:lnTo>
                <a:lnTo>
                  <a:pt x="106" y="913"/>
                </a:lnTo>
                <a:lnTo>
                  <a:pt x="164" y="941"/>
                </a:lnTo>
                <a:lnTo>
                  <a:pt x="238" y="929"/>
                </a:lnTo>
                <a:lnTo>
                  <a:pt x="299" y="913"/>
                </a:lnTo>
                <a:lnTo>
                  <a:pt x="351" y="885"/>
                </a:lnTo>
                <a:lnTo>
                  <a:pt x="395" y="822"/>
                </a:lnTo>
                <a:lnTo>
                  <a:pt x="421" y="765"/>
                </a:lnTo>
                <a:lnTo>
                  <a:pt x="425" y="689"/>
                </a:lnTo>
                <a:lnTo>
                  <a:pt x="425" y="652"/>
                </a:lnTo>
                <a:lnTo>
                  <a:pt x="469" y="713"/>
                </a:lnTo>
                <a:lnTo>
                  <a:pt x="553" y="757"/>
                </a:lnTo>
                <a:lnTo>
                  <a:pt x="593" y="765"/>
                </a:lnTo>
                <a:lnTo>
                  <a:pt x="662" y="753"/>
                </a:lnTo>
                <a:lnTo>
                  <a:pt x="710" y="733"/>
                </a:lnTo>
                <a:lnTo>
                  <a:pt x="747" y="670"/>
                </a:lnTo>
                <a:lnTo>
                  <a:pt x="790" y="611"/>
                </a:lnTo>
                <a:lnTo>
                  <a:pt x="792" y="522"/>
                </a:lnTo>
                <a:lnTo>
                  <a:pt x="795" y="457"/>
                </a:lnTo>
                <a:lnTo>
                  <a:pt x="792" y="400"/>
                </a:lnTo>
                <a:lnTo>
                  <a:pt x="738" y="320"/>
                </a:lnTo>
                <a:lnTo>
                  <a:pt x="686" y="283"/>
                </a:lnTo>
                <a:lnTo>
                  <a:pt x="625" y="266"/>
                </a:lnTo>
                <a:lnTo>
                  <a:pt x="555" y="266"/>
                </a:lnTo>
                <a:lnTo>
                  <a:pt x="499" y="276"/>
                </a:lnTo>
                <a:lnTo>
                  <a:pt x="475" y="309"/>
                </a:lnTo>
                <a:lnTo>
                  <a:pt x="445" y="335"/>
                </a:lnTo>
                <a:lnTo>
                  <a:pt x="447" y="251"/>
                </a:lnTo>
                <a:lnTo>
                  <a:pt x="440" y="157"/>
                </a:lnTo>
                <a:lnTo>
                  <a:pt x="388" y="83"/>
                </a:lnTo>
                <a:lnTo>
                  <a:pt x="343" y="38"/>
                </a:lnTo>
                <a:lnTo>
                  <a:pt x="293" y="7"/>
                </a:lnTo>
                <a:lnTo>
                  <a:pt x="258" y="0"/>
                </a:lnTo>
                <a:lnTo>
                  <a:pt x="206" y="1"/>
                </a:lnTo>
                <a:lnTo>
                  <a:pt x="156" y="16"/>
                </a:lnTo>
                <a:lnTo>
                  <a:pt x="102" y="44"/>
                </a:lnTo>
                <a:lnTo>
                  <a:pt x="63" y="96"/>
                </a:lnTo>
                <a:lnTo>
                  <a:pt x="43" y="148"/>
                </a:lnTo>
                <a:lnTo>
                  <a:pt x="36" y="240"/>
                </a:lnTo>
                <a:lnTo>
                  <a:pt x="32" y="285"/>
                </a:lnTo>
                <a:lnTo>
                  <a:pt x="47" y="340"/>
                </a:lnTo>
                <a:lnTo>
                  <a:pt x="62" y="376"/>
                </a:lnTo>
                <a:lnTo>
                  <a:pt x="73" y="400"/>
                </a:lnTo>
                <a:lnTo>
                  <a:pt x="78" y="476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21" name="Freeform 522">
            <a:extLst>
              <a:ext uri="{FF2B5EF4-FFF2-40B4-BE49-F238E27FC236}">
                <a16:creationId xmlns:a16="http://schemas.microsoft.com/office/drawing/2014/main" id="{3A178375-D426-48DB-999E-951BE5952A57}"/>
              </a:ext>
            </a:extLst>
          </p:cNvPr>
          <p:cNvSpPr>
            <a:spLocks noChangeAspect="1"/>
          </p:cNvSpPr>
          <p:nvPr/>
        </p:nvSpPr>
        <p:spPr bwMode="auto">
          <a:xfrm>
            <a:off x="6884988" y="4518025"/>
            <a:ext cx="38100" cy="57150"/>
          </a:xfrm>
          <a:custGeom>
            <a:avLst/>
            <a:gdLst>
              <a:gd name="T0" fmla="*/ 2147483647 w 796"/>
              <a:gd name="T1" fmla="*/ 2147483647 h 938"/>
              <a:gd name="T2" fmla="*/ 2147483647 w 796"/>
              <a:gd name="T3" fmla="*/ 2147483647 h 938"/>
              <a:gd name="T4" fmla="*/ 2147483647 w 796"/>
              <a:gd name="T5" fmla="*/ 2147483647 h 938"/>
              <a:gd name="T6" fmla="*/ 0 w 796"/>
              <a:gd name="T7" fmla="*/ 2147483647 h 938"/>
              <a:gd name="T8" fmla="*/ 2147483647 w 796"/>
              <a:gd name="T9" fmla="*/ 2147483647 h 938"/>
              <a:gd name="T10" fmla="*/ 2147483647 w 796"/>
              <a:gd name="T11" fmla="*/ 2147483647 h 938"/>
              <a:gd name="T12" fmla="*/ 2147483647 w 796"/>
              <a:gd name="T13" fmla="*/ 2147483647 h 938"/>
              <a:gd name="T14" fmla="*/ 2147483647 w 796"/>
              <a:gd name="T15" fmla="*/ 2147483647 h 938"/>
              <a:gd name="T16" fmla="*/ 2147483647 w 796"/>
              <a:gd name="T17" fmla="*/ 2147483647 h 938"/>
              <a:gd name="T18" fmla="*/ 2147483647 w 796"/>
              <a:gd name="T19" fmla="*/ 2147483647 h 938"/>
              <a:gd name="T20" fmla="*/ 2147483647 w 796"/>
              <a:gd name="T21" fmla="*/ 2147483647 h 938"/>
              <a:gd name="T22" fmla="*/ 2147483647 w 796"/>
              <a:gd name="T23" fmla="*/ 2147483647 h 938"/>
              <a:gd name="T24" fmla="*/ 2147483647 w 796"/>
              <a:gd name="T25" fmla="*/ 2147483647 h 938"/>
              <a:gd name="T26" fmla="*/ 2147483647 w 796"/>
              <a:gd name="T27" fmla="*/ 2147483647 h 938"/>
              <a:gd name="T28" fmla="*/ 2147483647 w 796"/>
              <a:gd name="T29" fmla="*/ 2147483647 h 938"/>
              <a:gd name="T30" fmla="*/ 2147483647 w 796"/>
              <a:gd name="T31" fmla="*/ 2147483647 h 938"/>
              <a:gd name="T32" fmla="*/ 2147483647 w 796"/>
              <a:gd name="T33" fmla="*/ 2147483647 h 938"/>
              <a:gd name="T34" fmla="*/ 2147483647 w 796"/>
              <a:gd name="T35" fmla="*/ 2147483647 h 938"/>
              <a:gd name="T36" fmla="*/ 2147483647 w 796"/>
              <a:gd name="T37" fmla="*/ 2147483647 h 938"/>
              <a:gd name="T38" fmla="*/ 2147483647 w 796"/>
              <a:gd name="T39" fmla="*/ 2147483647 h 938"/>
              <a:gd name="T40" fmla="*/ 2147483647 w 796"/>
              <a:gd name="T41" fmla="*/ 2147483647 h 938"/>
              <a:gd name="T42" fmla="*/ 2147483647 w 796"/>
              <a:gd name="T43" fmla="*/ 2147483647 h 938"/>
              <a:gd name="T44" fmla="*/ 2147483647 w 796"/>
              <a:gd name="T45" fmla="*/ 2147483647 h 938"/>
              <a:gd name="T46" fmla="*/ 2147483647 w 796"/>
              <a:gd name="T47" fmla="*/ 2147483647 h 938"/>
              <a:gd name="T48" fmla="*/ 2147483647 w 796"/>
              <a:gd name="T49" fmla="*/ 2147483647 h 938"/>
              <a:gd name="T50" fmla="*/ 2147483647 w 796"/>
              <a:gd name="T51" fmla="*/ 2147483647 h 938"/>
              <a:gd name="T52" fmla="*/ 2147483647 w 796"/>
              <a:gd name="T53" fmla="*/ 2147483647 h 938"/>
              <a:gd name="T54" fmla="*/ 2147483647 w 796"/>
              <a:gd name="T55" fmla="*/ 2147483647 h 938"/>
              <a:gd name="T56" fmla="*/ 2147483647 w 796"/>
              <a:gd name="T57" fmla="*/ 2147483647 h 938"/>
              <a:gd name="T58" fmla="*/ 2147483647 w 796"/>
              <a:gd name="T59" fmla="*/ 2147483647 h 938"/>
              <a:gd name="T60" fmla="*/ 2147483647 w 796"/>
              <a:gd name="T61" fmla="*/ 2147483647 h 938"/>
              <a:gd name="T62" fmla="*/ 2147483647 w 796"/>
              <a:gd name="T63" fmla="*/ 2147483647 h 938"/>
              <a:gd name="T64" fmla="*/ 2147483647 w 796"/>
              <a:gd name="T65" fmla="*/ 2147483647 h 938"/>
              <a:gd name="T66" fmla="*/ 2147483647 w 796"/>
              <a:gd name="T67" fmla="*/ 2147483647 h 938"/>
              <a:gd name="T68" fmla="*/ 2147483647 w 796"/>
              <a:gd name="T69" fmla="*/ 2147483647 h 938"/>
              <a:gd name="T70" fmla="*/ 2147483647 w 796"/>
              <a:gd name="T71" fmla="*/ 2147483647 h 938"/>
              <a:gd name="T72" fmla="*/ 2147483647 w 796"/>
              <a:gd name="T73" fmla="*/ 2147483647 h 938"/>
              <a:gd name="T74" fmla="*/ 2147483647 w 796"/>
              <a:gd name="T75" fmla="*/ 2147483647 h 938"/>
              <a:gd name="T76" fmla="*/ 2147483647 w 796"/>
              <a:gd name="T77" fmla="*/ 0 h 938"/>
              <a:gd name="T78" fmla="*/ 2147483647 w 796"/>
              <a:gd name="T79" fmla="*/ 2147483647 h 938"/>
              <a:gd name="T80" fmla="*/ 2147483647 w 796"/>
              <a:gd name="T81" fmla="*/ 2147483647 h 938"/>
              <a:gd name="T82" fmla="*/ 2147483647 w 796"/>
              <a:gd name="T83" fmla="*/ 2147483647 h 938"/>
              <a:gd name="T84" fmla="*/ 2147483647 w 796"/>
              <a:gd name="T85" fmla="*/ 2147483647 h 938"/>
              <a:gd name="T86" fmla="*/ 2147483647 w 796"/>
              <a:gd name="T87" fmla="*/ 2147483647 h 938"/>
              <a:gd name="T88" fmla="*/ 2147483647 w 796"/>
              <a:gd name="T89" fmla="*/ 2147483647 h 938"/>
              <a:gd name="T90" fmla="*/ 2147483647 w 796"/>
              <a:gd name="T91" fmla="*/ 2147483647 h 938"/>
              <a:gd name="T92" fmla="*/ 2147483647 w 796"/>
              <a:gd name="T93" fmla="*/ 2147483647 h 938"/>
              <a:gd name="T94" fmla="*/ 2147483647 w 796"/>
              <a:gd name="T95" fmla="*/ 2147483647 h 938"/>
              <a:gd name="T96" fmla="*/ 2147483647 w 796"/>
              <a:gd name="T97" fmla="*/ 2147483647 h 93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6"/>
              <a:gd name="T148" fmla="*/ 0 h 938"/>
              <a:gd name="T149" fmla="*/ 796 w 796"/>
              <a:gd name="T150" fmla="*/ 938 h 93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6" h="938">
                <a:moveTo>
                  <a:pt x="74" y="475"/>
                </a:moveTo>
                <a:lnTo>
                  <a:pt x="48" y="528"/>
                </a:lnTo>
                <a:lnTo>
                  <a:pt x="13" y="604"/>
                </a:lnTo>
                <a:lnTo>
                  <a:pt x="0" y="708"/>
                </a:lnTo>
                <a:lnTo>
                  <a:pt x="17" y="797"/>
                </a:lnTo>
                <a:lnTo>
                  <a:pt x="48" y="855"/>
                </a:lnTo>
                <a:lnTo>
                  <a:pt x="111" y="914"/>
                </a:lnTo>
                <a:lnTo>
                  <a:pt x="165" y="938"/>
                </a:lnTo>
                <a:lnTo>
                  <a:pt x="233" y="929"/>
                </a:lnTo>
                <a:lnTo>
                  <a:pt x="302" y="918"/>
                </a:lnTo>
                <a:lnTo>
                  <a:pt x="354" y="882"/>
                </a:lnTo>
                <a:lnTo>
                  <a:pt x="389" y="821"/>
                </a:lnTo>
                <a:lnTo>
                  <a:pt x="422" y="764"/>
                </a:lnTo>
                <a:lnTo>
                  <a:pt x="420" y="686"/>
                </a:lnTo>
                <a:lnTo>
                  <a:pt x="428" y="653"/>
                </a:lnTo>
                <a:lnTo>
                  <a:pt x="466" y="712"/>
                </a:lnTo>
                <a:lnTo>
                  <a:pt x="555" y="762"/>
                </a:lnTo>
                <a:lnTo>
                  <a:pt x="591" y="762"/>
                </a:lnTo>
                <a:lnTo>
                  <a:pt x="663" y="751"/>
                </a:lnTo>
                <a:lnTo>
                  <a:pt x="705" y="732"/>
                </a:lnTo>
                <a:lnTo>
                  <a:pt x="748" y="665"/>
                </a:lnTo>
                <a:lnTo>
                  <a:pt x="787" y="610"/>
                </a:lnTo>
                <a:lnTo>
                  <a:pt x="794" y="519"/>
                </a:lnTo>
                <a:lnTo>
                  <a:pt x="796" y="462"/>
                </a:lnTo>
                <a:lnTo>
                  <a:pt x="787" y="399"/>
                </a:lnTo>
                <a:lnTo>
                  <a:pt x="733" y="319"/>
                </a:lnTo>
                <a:lnTo>
                  <a:pt x="687" y="280"/>
                </a:lnTo>
                <a:lnTo>
                  <a:pt x="622" y="273"/>
                </a:lnTo>
                <a:lnTo>
                  <a:pt x="557" y="263"/>
                </a:lnTo>
                <a:lnTo>
                  <a:pt x="494" y="273"/>
                </a:lnTo>
                <a:lnTo>
                  <a:pt x="476" y="308"/>
                </a:lnTo>
                <a:lnTo>
                  <a:pt x="441" y="332"/>
                </a:lnTo>
                <a:lnTo>
                  <a:pt x="444" y="248"/>
                </a:lnTo>
                <a:lnTo>
                  <a:pt x="435" y="154"/>
                </a:lnTo>
                <a:lnTo>
                  <a:pt x="387" y="78"/>
                </a:lnTo>
                <a:lnTo>
                  <a:pt x="346" y="35"/>
                </a:lnTo>
                <a:lnTo>
                  <a:pt x="296" y="6"/>
                </a:lnTo>
                <a:lnTo>
                  <a:pt x="255" y="4"/>
                </a:lnTo>
                <a:lnTo>
                  <a:pt x="202" y="0"/>
                </a:lnTo>
                <a:lnTo>
                  <a:pt x="159" y="13"/>
                </a:lnTo>
                <a:lnTo>
                  <a:pt x="104" y="41"/>
                </a:lnTo>
                <a:lnTo>
                  <a:pt x="67" y="91"/>
                </a:lnTo>
                <a:lnTo>
                  <a:pt x="46" y="146"/>
                </a:lnTo>
                <a:lnTo>
                  <a:pt x="31" y="245"/>
                </a:lnTo>
                <a:lnTo>
                  <a:pt x="26" y="284"/>
                </a:lnTo>
                <a:lnTo>
                  <a:pt x="41" y="339"/>
                </a:lnTo>
                <a:lnTo>
                  <a:pt x="67" y="378"/>
                </a:lnTo>
                <a:lnTo>
                  <a:pt x="74" y="399"/>
                </a:lnTo>
                <a:lnTo>
                  <a:pt x="74" y="47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22" name="Freeform 523">
            <a:extLst>
              <a:ext uri="{FF2B5EF4-FFF2-40B4-BE49-F238E27FC236}">
                <a16:creationId xmlns:a16="http://schemas.microsoft.com/office/drawing/2014/main" id="{CBF5E625-23B5-4411-8026-98F63D265411}"/>
              </a:ext>
            </a:extLst>
          </p:cNvPr>
          <p:cNvSpPr>
            <a:spLocks noChangeAspect="1"/>
          </p:cNvSpPr>
          <p:nvPr/>
        </p:nvSpPr>
        <p:spPr bwMode="auto">
          <a:xfrm>
            <a:off x="6757988" y="4527550"/>
            <a:ext cx="139700" cy="25400"/>
          </a:xfrm>
          <a:custGeom>
            <a:avLst/>
            <a:gdLst>
              <a:gd name="T0" fmla="*/ 2147483647 w 2869"/>
              <a:gd name="T1" fmla="*/ 2147483647 h 406"/>
              <a:gd name="T2" fmla="*/ 2147483647 w 2869"/>
              <a:gd name="T3" fmla="*/ 2147483647 h 406"/>
              <a:gd name="T4" fmla="*/ 2147483647 w 2869"/>
              <a:gd name="T5" fmla="*/ 2147483647 h 406"/>
              <a:gd name="T6" fmla="*/ 2147483647 w 2869"/>
              <a:gd name="T7" fmla="*/ 2147483647 h 406"/>
              <a:gd name="T8" fmla="*/ 2147483647 w 2869"/>
              <a:gd name="T9" fmla="*/ 2147483647 h 406"/>
              <a:gd name="T10" fmla="*/ 2147483647 w 2869"/>
              <a:gd name="T11" fmla="*/ 2147483647 h 406"/>
              <a:gd name="T12" fmla="*/ 2147483647 w 2869"/>
              <a:gd name="T13" fmla="*/ 2147483647 h 406"/>
              <a:gd name="T14" fmla="*/ 2147483647 w 2869"/>
              <a:gd name="T15" fmla="*/ 2147483647 h 406"/>
              <a:gd name="T16" fmla="*/ 2147483647 w 2869"/>
              <a:gd name="T17" fmla="*/ 2147483647 h 406"/>
              <a:gd name="T18" fmla="*/ 2147483647 w 2869"/>
              <a:gd name="T19" fmla="*/ 2147483647 h 406"/>
              <a:gd name="T20" fmla="*/ 2147483647 w 2869"/>
              <a:gd name="T21" fmla="*/ 0 h 406"/>
              <a:gd name="T22" fmla="*/ 2147483647 w 2869"/>
              <a:gd name="T23" fmla="*/ 0 h 406"/>
              <a:gd name="T24" fmla="*/ 2147483647 w 2869"/>
              <a:gd name="T25" fmla="*/ 2147483647 h 406"/>
              <a:gd name="T26" fmla="*/ 2147483647 w 2869"/>
              <a:gd name="T27" fmla="*/ 2147483647 h 406"/>
              <a:gd name="T28" fmla="*/ 2147483647 w 2869"/>
              <a:gd name="T29" fmla="*/ 2147483647 h 406"/>
              <a:gd name="T30" fmla="*/ 2147483647 w 2869"/>
              <a:gd name="T31" fmla="*/ 2147483647 h 406"/>
              <a:gd name="T32" fmla="*/ 2147483647 w 2869"/>
              <a:gd name="T33" fmla="*/ 2147483647 h 406"/>
              <a:gd name="T34" fmla="*/ 2147483647 w 2869"/>
              <a:gd name="T35" fmla="*/ 2147483647 h 406"/>
              <a:gd name="T36" fmla="*/ 2147483647 w 2869"/>
              <a:gd name="T37" fmla="*/ 2147483647 h 406"/>
              <a:gd name="T38" fmla="*/ 2147483647 w 2869"/>
              <a:gd name="T39" fmla="*/ 2147483647 h 406"/>
              <a:gd name="T40" fmla="*/ 2147483647 w 2869"/>
              <a:gd name="T41" fmla="*/ 2147483647 h 406"/>
              <a:gd name="T42" fmla="*/ 0 w 2869"/>
              <a:gd name="T43" fmla="*/ 2147483647 h 406"/>
              <a:gd name="T44" fmla="*/ 2147483647 w 2869"/>
              <a:gd name="T45" fmla="*/ 2147483647 h 406"/>
              <a:gd name="T46" fmla="*/ 2147483647 w 2869"/>
              <a:gd name="T47" fmla="*/ 2147483647 h 406"/>
              <a:gd name="T48" fmla="*/ 2147483647 w 2869"/>
              <a:gd name="T49" fmla="*/ 2147483647 h 406"/>
              <a:gd name="T50" fmla="*/ 2147483647 w 2869"/>
              <a:gd name="T51" fmla="*/ 2147483647 h 406"/>
              <a:gd name="T52" fmla="*/ 2147483647 w 2869"/>
              <a:gd name="T53" fmla="*/ 2147483647 h 406"/>
              <a:gd name="T54" fmla="*/ 2147483647 w 2869"/>
              <a:gd name="T55" fmla="*/ 2147483647 h 406"/>
              <a:gd name="T56" fmla="*/ 2147483647 w 2869"/>
              <a:gd name="T57" fmla="*/ 2147483647 h 406"/>
              <a:gd name="T58" fmla="*/ 2147483647 w 2869"/>
              <a:gd name="T59" fmla="*/ 2147483647 h 406"/>
              <a:gd name="T60" fmla="*/ 2147483647 w 2869"/>
              <a:gd name="T61" fmla="*/ 2147483647 h 406"/>
              <a:gd name="T62" fmla="*/ 2147483647 w 2869"/>
              <a:gd name="T63" fmla="*/ 2147483647 h 406"/>
              <a:gd name="T64" fmla="*/ 2147483647 w 2869"/>
              <a:gd name="T65" fmla="*/ 2147483647 h 406"/>
              <a:gd name="T66" fmla="*/ 2147483647 w 2869"/>
              <a:gd name="T67" fmla="*/ 2147483647 h 406"/>
              <a:gd name="T68" fmla="*/ 2147483647 w 2869"/>
              <a:gd name="T69" fmla="*/ 2147483647 h 406"/>
              <a:gd name="T70" fmla="*/ 2147483647 w 2869"/>
              <a:gd name="T71" fmla="*/ 2147483647 h 406"/>
              <a:gd name="T72" fmla="*/ 2147483647 w 2869"/>
              <a:gd name="T73" fmla="*/ 2147483647 h 406"/>
              <a:gd name="T74" fmla="*/ 2147483647 w 2869"/>
              <a:gd name="T75" fmla="*/ 2147483647 h 406"/>
              <a:gd name="T76" fmla="*/ 2147483647 w 2869"/>
              <a:gd name="T77" fmla="*/ 2147483647 h 406"/>
              <a:gd name="T78" fmla="*/ 2147483647 w 2869"/>
              <a:gd name="T79" fmla="*/ 2147483647 h 40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869"/>
              <a:gd name="T121" fmla="*/ 0 h 406"/>
              <a:gd name="T122" fmla="*/ 2869 w 2869"/>
              <a:gd name="T123" fmla="*/ 406 h 40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869" h="406">
                <a:moveTo>
                  <a:pt x="2868" y="328"/>
                </a:moveTo>
                <a:lnTo>
                  <a:pt x="2869" y="313"/>
                </a:lnTo>
                <a:lnTo>
                  <a:pt x="2866" y="299"/>
                </a:lnTo>
                <a:lnTo>
                  <a:pt x="2861" y="286"/>
                </a:lnTo>
                <a:lnTo>
                  <a:pt x="2853" y="272"/>
                </a:lnTo>
                <a:lnTo>
                  <a:pt x="2844" y="261"/>
                </a:lnTo>
                <a:lnTo>
                  <a:pt x="2832" y="251"/>
                </a:lnTo>
                <a:lnTo>
                  <a:pt x="2820" y="244"/>
                </a:lnTo>
                <a:lnTo>
                  <a:pt x="2806" y="239"/>
                </a:lnTo>
                <a:lnTo>
                  <a:pt x="2791" y="236"/>
                </a:lnTo>
                <a:lnTo>
                  <a:pt x="93" y="0"/>
                </a:lnTo>
                <a:lnTo>
                  <a:pt x="78" y="0"/>
                </a:lnTo>
                <a:lnTo>
                  <a:pt x="63" y="3"/>
                </a:lnTo>
                <a:lnTo>
                  <a:pt x="50" y="8"/>
                </a:lnTo>
                <a:lnTo>
                  <a:pt x="36" y="15"/>
                </a:lnTo>
                <a:lnTo>
                  <a:pt x="25" y="24"/>
                </a:lnTo>
                <a:lnTo>
                  <a:pt x="15" y="37"/>
                </a:lnTo>
                <a:lnTo>
                  <a:pt x="8" y="49"/>
                </a:lnTo>
                <a:lnTo>
                  <a:pt x="3" y="63"/>
                </a:lnTo>
                <a:lnTo>
                  <a:pt x="1" y="78"/>
                </a:lnTo>
                <a:lnTo>
                  <a:pt x="0" y="93"/>
                </a:lnTo>
                <a:lnTo>
                  <a:pt x="3" y="107"/>
                </a:lnTo>
                <a:lnTo>
                  <a:pt x="8" y="120"/>
                </a:lnTo>
                <a:lnTo>
                  <a:pt x="16" y="134"/>
                </a:lnTo>
                <a:lnTo>
                  <a:pt x="25" y="145"/>
                </a:lnTo>
                <a:lnTo>
                  <a:pt x="37" y="155"/>
                </a:lnTo>
                <a:lnTo>
                  <a:pt x="49" y="162"/>
                </a:lnTo>
                <a:lnTo>
                  <a:pt x="63" y="167"/>
                </a:lnTo>
                <a:lnTo>
                  <a:pt x="78" y="170"/>
                </a:lnTo>
                <a:lnTo>
                  <a:pt x="2776" y="406"/>
                </a:lnTo>
                <a:lnTo>
                  <a:pt x="2791" y="406"/>
                </a:lnTo>
                <a:lnTo>
                  <a:pt x="2806" y="403"/>
                </a:lnTo>
                <a:lnTo>
                  <a:pt x="2819" y="398"/>
                </a:lnTo>
                <a:lnTo>
                  <a:pt x="2833" y="391"/>
                </a:lnTo>
                <a:lnTo>
                  <a:pt x="2844" y="381"/>
                </a:lnTo>
                <a:lnTo>
                  <a:pt x="2854" y="369"/>
                </a:lnTo>
                <a:lnTo>
                  <a:pt x="2861" y="357"/>
                </a:lnTo>
                <a:lnTo>
                  <a:pt x="2866" y="343"/>
                </a:lnTo>
                <a:lnTo>
                  <a:pt x="2868" y="328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23" name="Freeform 524">
            <a:extLst>
              <a:ext uri="{FF2B5EF4-FFF2-40B4-BE49-F238E27FC236}">
                <a16:creationId xmlns:a16="http://schemas.microsoft.com/office/drawing/2014/main" id="{BE1FBC01-14F7-4FAF-B56E-1039555AA684}"/>
              </a:ext>
            </a:extLst>
          </p:cNvPr>
          <p:cNvSpPr>
            <a:spLocks noChangeAspect="1"/>
          </p:cNvSpPr>
          <p:nvPr/>
        </p:nvSpPr>
        <p:spPr bwMode="auto">
          <a:xfrm>
            <a:off x="6908800" y="4543425"/>
            <a:ext cx="9525" cy="12700"/>
          </a:xfrm>
          <a:custGeom>
            <a:avLst/>
            <a:gdLst>
              <a:gd name="T0" fmla="*/ 2147483647 w 176"/>
              <a:gd name="T1" fmla="*/ 2147483647 h 210"/>
              <a:gd name="T2" fmla="*/ 2147483647 w 176"/>
              <a:gd name="T3" fmla="*/ 2147483647 h 210"/>
              <a:gd name="T4" fmla="*/ 2147483647 w 176"/>
              <a:gd name="T5" fmla="*/ 2147483647 h 210"/>
              <a:gd name="T6" fmla="*/ 2147483647 w 176"/>
              <a:gd name="T7" fmla="*/ 2147483647 h 210"/>
              <a:gd name="T8" fmla="*/ 2147483647 w 176"/>
              <a:gd name="T9" fmla="*/ 2147483647 h 210"/>
              <a:gd name="T10" fmla="*/ 2147483647 w 176"/>
              <a:gd name="T11" fmla="*/ 2147483647 h 210"/>
              <a:gd name="T12" fmla="*/ 2147483647 w 176"/>
              <a:gd name="T13" fmla="*/ 2147483647 h 210"/>
              <a:gd name="T14" fmla="*/ 2147483647 w 176"/>
              <a:gd name="T15" fmla="*/ 2147483647 h 210"/>
              <a:gd name="T16" fmla="*/ 2147483647 w 176"/>
              <a:gd name="T17" fmla="*/ 2147483647 h 210"/>
              <a:gd name="T18" fmla="*/ 2147483647 w 176"/>
              <a:gd name="T19" fmla="*/ 2147483647 h 210"/>
              <a:gd name="T20" fmla="*/ 2147483647 w 176"/>
              <a:gd name="T21" fmla="*/ 2147483647 h 210"/>
              <a:gd name="T22" fmla="*/ 2147483647 w 176"/>
              <a:gd name="T23" fmla="*/ 2147483647 h 210"/>
              <a:gd name="T24" fmla="*/ 2147483647 w 176"/>
              <a:gd name="T25" fmla="*/ 2147483647 h 210"/>
              <a:gd name="T26" fmla="*/ 2147483647 w 176"/>
              <a:gd name="T27" fmla="*/ 2147483647 h 210"/>
              <a:gd name="T28" fmla="*/ 2147483647 w 176"/>
              <a:gd name="T29" fmla="*/ 2147483647 h 210"/>
              <a:gd name="T30" fmla="*/ 2147483647 w 176"/>
              <a:gd name="T31" fmla="*/ 2147483647 h 210"/>
              <a:gd name="T32" fmla="*/ 2147483647 w 176"/>
              <a:gd name="T33" fmla="*/ 2147483647 h 210"/>
              <a:gd name="T34" fmla="*/ 2147483647 w 176"/>
              <a:gd name="T35" fmla="*/ 2147483647 h 210"/>
              <a:gd name="T36" fmla="*/ 2147483647 w 176"/>
              <a:gd name="T37" fmla="*/ 0 h 210"/>
              <a:gd name="T38" fmla="*/ 2147483647 w 176"/>
              <a:gd name="T39" fmla="*/ 2147483647 h 210"/>
              <a:gd name="T40" fmla="*/ 2147483647 w 176"/>
              <a:gd name="T41" fmla="*/ 2147483647 h 210"/>
              <a:gd name="T42" fmla="*/ 2147483647 w 176"/>
              <a:gd name="T43" fmla="*/ 2147483647 h 210"/>
              <a:gd name="T44" fmla="*/ 2147483647 w 176"/>
              <a:gd name="T45" fmla="*/ 2147483647 h 210"/>
              <a:gd name="T46" fmla="*/ 2147483647 w 176"/>
              <a:gd name="T47" fmla="*/ 2147483647 h 210"/>
              <a:gd name="T48" fmla="*/ 2147483647 w 176"/>
              <a:gd name="T49" fmla="*/ 2147483647 h 210"/>
              <a:gd name="T50" fmla="*/ 2147483647 w 176"/>
              <a:gd name="T51" fmla="*/ 2147483647 h 210"/>
              <a:gd name="T52" fmla="*/ 2147483647 w 176"/>
              <a:gd name="T53" fmla="*/ 2147483647 h 210"/>
              <a:gd name="T54" fmla="*/ 0 w 176"/>
              <a:gd name="T55" fmla="*/ 2147483647 h 210"/>
              <a:gd name="T56" fmla="*/ 0 w 176"/>
              <a:gd name="T57" fmla="*/ 2147483647 h 210"/>
              <a:gd name="T58" fmla="*/ 2147483647 w 176"/>
              <a:gd name="T59" fmla="*/ 2147483647 h 210"/>
              <a:gd name="T60" fmla="*/ 2147483647 w 176"/>
              <a:gd name="T61" fmla="*/ 2147483647 h 210"/>
              <a:gd name="T62" fmla="*/ 2147483647 w 176"/>
              <a:gd name="T63" fmla="*/ 2147483647 h 210"/>
              <a:gd name="T64" fmla="*/ 2147483647 w 176"/>
              <a:gd name="T65" fmla="*/ 2147483647 h 210"/>
              <a:gd name="T66" fmla="*/ 2147483647 w 176"/>
              <a:gd name="T67" fmla="*/ 2147483647 h 210"/>
              <a:gd name="T68" fmla="*/ 2147483647 w 176"/>
              <a:gd name="T69" fmla="*/ 2147483647 h 210"/>
              <a:gd name="T70" fmla="*/ 2147483647 w 176"/>
              <a:gd name="T71" fmla="*/ 2147483647 h 210"/>
              <a:gd name="T72" fmla="*/ 2147483647 w 176"/>
              <a:gd name="T73" fmla="*/ 2147483647 h 21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6"/>
              <a:gd name="T112" fmla="*/ 0 h 210"/>
              <a:gd name="T113" fmla="*/ 176 w 176"/>
              <a:gd name="T114" fmla="*/ 210 h 21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6" h="210">
                <a:moveTo>
                  <a:pt x="79" y="210"/>
                </a:moveTo>
                <a:lnTo>
                  <a:pt x="94" y="209"/>
                </a:lnTo>
                <a:lnTo>
                  <a:pt x="109" y="206"/>
                </a:lnTo>
                <a:lnTo>
                  <a:pt x="124" y="199"/>
                </a:lnTo>
                <a:lnTo>
                  <a:pt x="138" y="190"/>
                </a:lnTo>
                <a:lnTo>
                  <a:pt x="149" y="178"/>
                </a:lnTo>
                <a:lnTo>
                  <a:pt x="159" y="163"/>
                </a:lnTo>
                <a:lnTo>
                  <a:pt x="168" y="148"/>
                </a:lnTo>
                <a:lnTo>
                  <a:pt x="173" y="131"/>
                </a:lnTo>
                <a:lnTo>
                  <a:pt x="176" y="113"/>
                </a:lnTo>
                <a:lnTo>
                  <a:pt x="176" y="95"/>
                </a:lnTo>
                <a:lnTo>
                  <a:pt x="174" y="76"/>
                </a:lnTo>
                <a:lnTo>
                  <a:pt x="168" y="60"/>
                </a:lnTo>
                <a:lnTo>
                  <a:pt x="161" y="44"/>
                </a:lnTo>
                <a:lnTo>
                  <a:pt x="152" y="30"/>
                </a:lnTo>
                <a:lnTo>
                  <a:pt x="140" y="18"/>
                </a:lnTo>
                <a:lnTo>
                  <a:pt x="127" y="9"/>
                </a:lnTo>
                <a:lnTo>
                  <a:pt x="112" y="4"/>
                </a:lnTo>
                <a:lnTo>
                  <a:pt x="97" y="0"/>
                </a:lnTo>
                <a:lnTo>
                  <a:pt x="82" y="1"/>
                </a:lnTo>
                <a:lnTo>
                  <a:pt x="67" y="4"/>
                </a:lnTo>
                <a:lnTo>
                  <a:pt x="52" y="11"/>
                </a:lnTo>
                <a:lnTo>
                  <a:pt x="38" y="20"/>
                </a:lnTo>
                <a:lnTo>
                  <a:pt x="27" y="32"/>
                </a:lnTo>
                <a:lnTo>
                  <a:pt x="17" y="47"/>
                </a:lnTo>
                <a:lnTo>
                  <a:pt x="8" y="62"/>
                </a:lnTo>
                <a:lnTo>
                  <a:pt x="3" y="79"/>
                </a:lnTo>
                <a:lnTo>
                  <a:pt x="0" y="97"/>
                </a:lnTo>
                <a:lnTo>
                  <a:pt x="0" y="115"/>
                </a:lnTo>
                <a:lnTo>
                  <a:pt x="2" y="134"/>
                </a:lnTo>
                <a:lnTo>
                  <a:pt x="8" y="150"/>
                </a:lnTo>
                <a:lnTo>
                  <a:pt x="15" y="166"/>
                </a:lnTo>
                <a:lnTo>
                  <a:pt x="24" y="180"/>
                </a:lnTo>
                <a:lnTo>
                  <a:pt x="36" y="192"/>
                </a:lnTo>
                <a:lnTo>
                  <a:pt x="49" y="201"/>
                </a:lnTo>
                <a:lnTo>
                  <a:pt x="64" y="206"/>
                </a:lnTo>
                <a:lnTo>
                  <a:pt x="79" y="2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24" name="Freeform 526">
            <a:extLst>
              <a:ext uri="{FF2B5EF4-FFF2-40B4-BE49-F238E27FC236}">
                <a16:creationId xmlns:a16="http://schemas.microsoft.com/office/drawing/2014/main" id="{500A8A36-5E3F-4C67-AE0D-96A28E575C53}"/>
              </a:ext>
            </a:extLst>
          </p:cNvPr>
          <p:cNvSpPr>
            <a:spLocks noChangeAspect="1"/>
          </p:cNvSpPr>
          <p:nvPr/>
        </p:nvSpPr>
        <p:spPr bwMode="auto">
          <a:xfrm>
            <a:off x="6767513" y="4535488"/>
            <a:ext cx="9525" cy="19050"/>
          </a:xfrm>
          <a:custGeom>
            <a:avLst/>
            <a:gdLst>
              <a:gd name="T0" fmla="*/ 2147483647 w 182"/>
              <a:gd name="T1" fmla="*/ 2147483647 h 312"/>
              <a:gd name="T2" fmla="*/ 2147483647 w 182"/>
              <a:gd name="T3" fmla="*/ 0 h 312"/>
              <a:gd name="T4" fmla="*/ 0 w 182"/>
              <a:gd name="T5" fmla="*/ 2147483647 h 312"/>
              <a:gd name="T6" fmla="*/ 2147483647 w 182"/>
              <a:gd name="T7" fmla="*/ 2147483647 h 312"/>
              <a:gd name="T8" fmla="*/ 2147483647 w 182"/>
              <a:gd name="T9" fmla="*/ 2147483647 h 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312"/>
              <a:gd name="T17" fmla="*/ 182 w 182"/>
              <a:gd name="T18" fmla="*/ 312 h 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312">
                <a:moveTo>
                  <a:pt x="182" y="13"/>
                </a:moveTo>
                <a:lnTo>
                  <a:pt x="26" y="0"/>
                </a:lnTo>
                <a:lnTo>
                  <a:pt x="0" y="299"/>
                </a:lnTo>
                <a:lnTo>
                  <a:pt x="156" y="312"/>
                </a:lnTo>
                <a:lnTo>
                  <a:pt x="182" y="13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25" name="Freeform 527">
            <a:extLst>
              <a:ext uri="{FF2B5EF4-FFF2-40B4-BE49-F238E27FC236}">
                <a16:creationId xmlns:a16="http://schemas.microsoft.com/office/drawing/2014/main" id="{3CFFF489-8895-4AEC-A655-BD7F9D488D61}"/>
              </a:ext>
            </a:extLst>
          </p:cNvPr>
          <p:cNvSpPr>
            <a:spLocks noChangeAspect="1"/>
          </p:cNvSpPr>
          <p:nvPr/>
        </p:nvSpPr>
        <p:spPr bwMode="auto">
          <a:xfrm>
            <a:off x="6783388" y="4537075"/>
            <a:ext cx="9525" cy="14288"/>
          </a:xfrm>
          <a:custGeom>
            <a:avLst/>
            <a:gdLst>
              <a:gd name="T0" fmla="*/ 2147483647 w 194"/>
              <a:gd name="T1" fmla="*/ 2147483647 h 229"/>
              <a:gd name="T2" fmla="*/ 2147483647 w 194"/>
              <a:gd name="T3" fmla="*/ 0 h 229"/>
              <a:gd name="T4" fmla="*/ 0 w 194"/>
              <a:gd name="T5" fmla="*/ 2147483647 h 229"/>
              <a:gd name="T6" fmla="*/ 2147483647 w 194"/>
              <a:gd name="T7" fmla="*/ 2147483647 h 229"/>
              <a:gd name="T8" fmla="*/ 2147483647 w 194"/>
              <a:gd name="T9" fmla="*/ 2147483647 h 2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"/>
              <a:gd name="T16" fmla="*/ 0 h 229"/>
              <a:gd name="T17" fmla="*/ 194 w 194"/>
              <a:gd name="T18" fmla="*/ 229 h 2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" h="229">
                <a:moveTo>
                  <a:pt x="194" y="15"/>
                </a:moveTo>
                <a:lnTo>
                  <a:pt x="19" y="0"/>
                </a:lnTo>
                <a:lnTo>
                  <a:pt x="0" y="214"/>
                </a:lnTo>
                <a:lnTo>
                  <a:pt x="175" y="229"/>
                </a:lnTo>
                <a:lnTo>
                  <a:pt x="194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26" name="Freeform 528">
            <a:extLst>
              <a:ext uri="{FF2B5EF4-FFF2-40B4-BE49-F238E27FC236}">
                <a16:creationId xmlns:a16="http://schemas.microsoft.com/office/drawing/2014/main" id="{DFCE88C1-1A24-47DC-92D0-D4F9238326D1}"/>
              </a:ext>
            </a:extLst>
          </p:cNvPr>
          <p:cNvSpPr>
            <a:spLocks noChangeAspect="1"/>
          </p:cNvSpPr>
          <p:nvPr/>
        </p:nvSpPr>
        <p:spPr bwMode="auto">
          <a:xfrm>
            <a:off x="6797675" y="4540250"/>
            <a:ext cx="9525" cy="20638"/>
          </a:xfrm>
          <a:custGeom>
            <a:avLst/>
            <a:gdLst>
              <a:gd name="T0" fmla="*/ 2147483647 w 197"/>
              <a:gd name="T1" fmla="*/ 2147483647 h 353"/>
              <a:gd name="T2" fmla="*/ 2147483647 w 197"/>
              <a:gd name="T3" fmla="*/ 0 h 353"/>
              <a:gd name="T4" fmla="*/ 0 w 197"/>
              <a:gd name="T5" fmla="*/ 2147483647 h 353"/>
              <a:gd name="T6" fmla="*/ 2147483647 w 197"/>
              <a:gd name="T7" fmla="*/ 2147483647 h 353"/>
              <a:gd name="T8" fmla="*/ 2147483647 w 197"/>
              <a:gd name="T9" fmla="*/ 2147483647 h 3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353"/>
              <a:gd name="T17" fmla="*/ 197 w 197"/>
              <a:gd name="T18" fmla="*/ 353 h 3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353">
                <a:moveTo>
                  <a:pt x="197" y="15"/>
                </a:moveTo>
                <a:lnTo>
                  <a:pt x="29" y="0"/>
                </a:lnTo>
                <a:lnTo>
                  <a:pt x="0" y="338"/>
                </a:lnTo>
                <a:lnTo>
                  <a:pt x="168" y="353"/>
                </a:lnTo>
                <a:lnTo>
                  <a:pt x="197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27" name="Freeform 529">
            <a:extLst>
              <a:ext uri="{FF2B5EF4-FFF2-40B4-BE49-F238E27FC236}">
                <a16:creationId xmlns:a16="http://schemas.microsoft.com/office/drawing/2014/main" id="{CBA4D323-47A6-46F3-97D8-BB01E6D51653}"/>
              </a:ext>
            </a:extLst>
          </p:cNvPr>
          <p:cNvSpPr>
            <a:spLocks noChangeAspect="1"/>
          </p:cNvSpPr>
          <p:nvPr/>
        </p:nvSpPr>
        <p:spPr bwMode="auto">
          <a:xfrm>
            <a:off x="6805613" y="4540250"/>
            <a:ext cx="9525" cy="12700"/>
          </a:xfrm>
          <a:custGeom>
            <a:avLst/>
            <a:gdLst>
              <a:gd name="T0" fmla="*/ 2147483647 w 187"/>
              <a:gd name="T1" fmla="*/ 2147483647 h 212"/>
              <a:gd name="T2" fmla="*/ 2147483647 w 187"/>
              <a:gd name="T3" fmla="*/ 0 h 212"/>
              <a:gd name="T4" fmla="*/ 0 w 187"/>
              <a:gd name="T5" fmla="*/ 2147483647 h 212"/>
              <a:gd name="T6" fmla="*/ 2147483647 w 187"/>
              <a:gd name="T7" fmla="*/ 2147483647 h 212"/>
              <a:gd name="T8" fmla="*/ 2147483647 w 187"/>
              <a:gd name="T9" fmla="*/ 2147483647 h 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212"/>
              <a:gd name="T17" fmla="*/ 187 w 187"/>
              <a:gd name="T18" fmla="*/ 212 h 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212">
                <a:moveTo>
                  <a:pt x="187" y="15"/>
                </a:moveTo>
                <a:lnTo>
                  <a:pt x="17" y="0"/>
                </a:lnTo>
                <a:lnTo>
                  <a:pt x="0" y="197"/>
                </a:lnTo>
                <a:lnTo>
                  <a:pt x="170" y="212"/>
                </a:lnTo>
                <a:lnTo>
                  <a:pt x="187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28" name="Freeform 531">
            <a:extLst>
              <a:ext uri="{FF2B5EF4-FFF2-40B4-BE49-F238E27FC236}">
                <a16:creationId xmlns:a16="http://schemas.microsoft.com/office/drawing/2014/main" id="{56EC4BC1-5D0B-41E9-886C-E5176B74AF30}"/>
              </a:ext>
            </a:extLst>
          </p:cNvPr>
          <p:cNvSpPr>
            <a:spLocks noChangeAspect="1"/>
          </p:cNvSpPr>
          <p:nvPr/>
        </p:nvSpPr>
        <p:spPr bwMode="auto">
          <a:xfrm>
            <a:off x="6765925" y="4532313"/>
            <a:ext cx="9525" cy="20637"/>
          </a:xfrm>
          <a:custGeom>
            <a:avLst/>
            <a:gdLst>
              <a:gd name="T0" fmla="*/ 2147483647 w 193"/>
              <a:gd name="T1" fmla="*/ 2147483647 h 322"/>
              <a:gd name="T2" fmla="*/ 2147483647 w 193"/>
              <a:gd name="T3" fmla="*/ 0 h 322"/>
              <a:gd name="T4" fmla="*/ 0 w 193"/>
              <a:gd name="T5" fmla="*/ 2147483647 h 322"/>
              <a:gd name="T6" fmla="*/ 2147483647 w 193"/>
              <a:gd name="T7" fmla="*/ 2147483647 h 322"/>
              <a:gd name="T8" fmla="*/ 2147483647 w 193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"/>
              <a:gd name="T16" fmla="*/ 0 h 322"/>
              <a:gd name="T17" fmla="*/ 193 w 193"/>
              <a:gd name="T18" fmla="*/ 322 h 3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" h="322">
                <a:moveTo>
                  <a:pt x="193" y="15"/>
                </a:moveTo>
                <a:lnTo>
                  <a:pt x="27" y="0"/>
                </a:lnTo>
                <a:lnTo>
                  <a:pt x="0" y="307"/>
                </a:lnTo>
                <a:lnTo>
                  <a:pt x="166" y="322"/>
                </a:lnTo>
                <a:lnTo>
                  <a:pt x="193" y="1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29" name="Freeform 532">
            <a:extLst>
              <a:ext uri="{FF2B5EF4-FFF2-40B4-BE49-F238E27FC236}">
                <a16:creationId xmlns:a16="http://schemas.microsoft.com/office/drawing/2014/main" id="{75AF4E80-4BB4-4BA3-AB9C-BD84B34C7014}"/>
              </a:ext>
            </a:extLst>
          </p:cNvPr>
          <p:cNvSpPr>
            <a:spLocks noChangeAspect="1"/>
          </p:cNvSpPr>
          <p:nvPr/>
        </p:nvSpPr>
        <p:spPr bwMode="auto">
          <a:xfrm>
            <a:off x="6781800" y="4535488"/>
            <a:ext cx="7938" cy="14287"/>
          </a:xfrm>
          <a:custGeom>
            <a:avLst/>
            <a:gdLst>
              <a:gd name="T0" fmla="*/ 2147483647 w 187"/>
              <a:gd name="T1" fmla="*/ 2147483647 h 229"/>
              <a:gd name="T2" fmla="*/ 2147483647 w 187"/>
              <a:gd name="T3" fmla="*/ 0 h 229"/>
              <a:gd name="T4" fmla="*/ 0 w 187"/>
              <a:gd name="T5" fmla="*/ 2147483647 h 229"/>
              <a:gd name="T6" fmla="*/ 2147483647 w 187"/>
              <a:gd name="T7" fmla="*/ 2147483647 h 229"/>
              <a:gd name="T8" fmla="*/ 2147483647 w 187"/>
              <a:gd name="T9" fmla="*/ 2147483647 h 2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229"/>
              <a:gd name="T17" fmla="*/ 187 w 187"/>
              <a:gd name="T18" fmla="*/ 229 h 2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229">
                <a:moveTo>
                  <a:pt x="187" y="15"/>
                </a:moveTo>
                <a:lnTo>
                  <a:pt x="19" y="0"/>
                </a:lnTo>
                <a:lnTo>
                  <a:pt x="0" y="214"/>
                </a:lnTo>
                <a:lnTo>
                  <a:pt x="168" y="229"/>
                </a:lnTo>
                <a:lnTo>
                  <a:pt x="187" y="1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30" name="Freeform 533">
            <a:extLst>
              <a:ext uri="{FF2B5EF4-FFF2-40B4-BE49-F238E27FC236}">
                <a16:creationId xmlns:a16="http://schemas.microsoft.com/office/drawing/2014/main" id="{53F9D783-6EF7-4CBF-A1E3-881B9C7B9C0D}"/>
              </a:ext>
            </a:extLst>
          </p:cNvPr>
          <p:cNvSpPr>
            <a:spLocks noChangeAspect="1"/>
          </p:cNvSpPr>
          <p:nvPr/>
        </p:nvSpPr>
        <p:spPr bwMode="auto">
          <a:xfrm>
            <a:off x="6796088" y="4537075"/>
            <a:ext cx="7937" cy="22225"/>
          </a:xfrm>
          <a:custGeom>
            <a:avLst/>
            <a:gdLst>
              <a:gd name="T0" fmla="*/ 2147483647 w 185"/>
              <a:gd name="T1" fmla="*/ 2147483647 h 347"/>
              <a:gd name="T2" fmla="*/ 2147483647 w 185"/>
              <a:gd name="T3" fmla="*/ 0 h 347"/>
              <a:gd name="T4" fmla="*/ 0 w 185"/>
              <a:gd name="T5" fmla="*/ 2147483647 h 347"/>
              <a:gd name="T6" fmla="*/ 2147483647 w 185"/>
              <a:gd name="T7" fmla="*/ 2147483647 h 347"/>
              <a:gd name="T8" fmla="*/ 2147483647 w 185"/>
              <a:gd name="T9" fmla="*/ 2147483647 h 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"/>
              <a:gd name="T16" fmla="*/ 0 h 347"/>
              <a:gd name="T17" fmla="*/ 185 w 185"/>
              <a:gd name="T18" fmla="*/ 347 h 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" h="347">
                <a:moveTo>
                  <a:pt x="185" y="13"/>
                </a:moveTo>
                <a:lnTo>
                  <a:pt x="29" y="0"/>
                </a:lnTo>
                <a:lnTo>
                  <a:pt x="0" y="333"/>
                </a:lnTo>
                <a:lnTo>
                  <a:pt x="156" y="347"/>
                </a:lnTo>
                <a:lnTo>
                  <a:pt x="185" y="13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31" name="Freeform 534">
            <a:extLst>
              <a:ext uri="{FF2B5EF4-FFF2-40B4-BE49-F238E27FC236}">
                <a16:creationId xmlns:a16="http://schemas.microsoft.com/office/drawing/2014/main" id="{E4B42934-C0F7-4999-BEA0-B17E4979D97E}"/>
              </a:ext>
            </a:extLst>
          </p:cNvPr>
          <p:cNvSpPr>
            <a:spLocks noChangeAspect="1"/>
          </p:cNvSpPr>
          <p:nvPr/>
        </p:nvSpPr>
        <p:spPr bwMode="auto">
          <a:xfrm>
            <a:off x="6804025" y="4538663"/>
            <a:ext cx="7938" cy="12700"/>
          </a:xfrm>
          <a:custGeom>
            <a:avLst/>
            <a:gdLst>
              <a:gd name="T0" fmla="*/ 2147483647 w 179"/>
              <a:gd name="T1" fmla="*/ 2147483647 h 223"/>
              <a:gd name="T2" fmla="*/ 2147483647 w 179"/>
              <a:gd name="T3" fmla="*/ 0 h 223"/>
              <a:gd name="T4" fmla="*/ 0 w 179"/>
              <a:gd name="T5" fmla="*/ 2147483647 h 223"/>
              <a:gd name="T6" fmla="*/ 2147483647 w 179"/>
              <a:gd name="T7" fmla="*/ 2147483647 h 223"/>
              <a:gd name="T8" fmla="*/ 2147483647 w 179"/>
              <a:gd name="T9" fmla="*/ 2147483647 h 2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223"/>
              <a:gd name="T17" fmla="*/ 179 w 179"/>
              <a:gd name="T18" fmla="*/ 223 h 2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223">
                <a:moveTo>
                  <a:pt x="179" y="14"/>
                </a:moveTo>
                <a:lnTo>
                  <a:pt x="18" y="0"/>
                </a:lnTo>
                <a:lnTo>
                  <a:pt x="0" y="209"/>
                </a:lnTo>
                <a:lnTo>
                  <a:pt x="161" y="223"/>
                </a:lnTo>
                <a:lnTo>
                  <a:pt x="179" y="14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32" name="Freeform 536">
            <a:extLst>
              <a:ext uri="{FF2B5EF4-FFF2-40B4-BE49-F238E27FC236}">
                <a16:creationId xmlns:a16="http://schemas.microsoft.com/office/drawing/2014/main" id="{11AC035C-D796-445B-819B-F0B5BE6D962E}"/>
              </a:ext>
            </a:extLst>
          </p:cNvPr>
          <p:cNvSpPr>
            <a:spLocks noChangeAspect="1"/>
          </p:cNvSpPr>
          <p:nvPr/>
        </p:nvSpPr>
        <p:spPr bwMode="auto">
          <a:xfrm>
            <a:off x="6807200" y="4633913"/>
            <a:ext cx="58738" cy="41275"/>
          </a:xfrm>
          <a:custGeom>
            <a:avLst/>
            <a:gdLst>
              <a:gd name="T0" fmla="*/ 0 w 1650"/>
              <a:gd name="T1" fmla="*/ 2147483647 h 1045"/>
              <a:gd name="T2" fmla="*/ 0 w 1650"/>
              <a:gd name="T3" fmla="*/ 2147483647 h 1045"/>
              <a:gd name="T4" fmla="*/ 2147483647 w 1650"/>
              <a:gd name="T5" fmla="*/ 2147483647 h 1045"/>
              <a:gd name="T6" fmla="*/ 2147483647 w 1650"/>
              <a:gd name="T7" fmla="*/ 2147483647 h 1045"/>
              <a:gd name="T8" fmla="*/ 2147483647 w 1650"/>
              <a:gd name="T9" fmla="*/ 2147483647 h 1045"/>
              <a:gd name="T10" fmla="*/ 2147483647 w 1650"/>
              <a:gd name="T11" fmla="*/ 2147483647 h 1045"/>
              <a:gd name="T12" fmla="*/ 2147483647 w 1650"/>
              <a:gd name="T13" fmla="*/ 2147483647 h 1045"/>
              <a:gd name="T14" fmla="*/ 2147483647 w 1650"/>
              <a:gd name="T15" fmla="*/ 2147483647 h 1045"/>
              <a:gd name="T16" fmla="*/ 2147483647 w 1650"/>
              <a:gd name="T17" fmla="*/ 2147483647 h 1045"/>
              <a:gd name="T18" fmla="*/ 2147483647 w 1650"/>
              <a:gd name="T19" fmla="*/ 2147483647 h 1045"/>
              <a:gd name="T20" fmla="*/ 2147483647 w 1650"/>
              <a:gd name="T21" fmla="*/ 2147483647 h 1045"/>
              <a:gd name="T22" fmla="*/ 2147483647 w 1650"/>
              <a:gd name="T23" fmla="*/ 2147483647 h 1045"/>
              <a:gd name="T24" fmla="*/ 2147483647 w 1650"/>
              <a:gd name="T25" fmla="*/ 2147483647 h 1045"/>
              <a:gd name="T26" fmla="*/ 2147483647 w 1650"/>
              <a:gd name="T27" fmla="*/ 2147483647 h 1045"/>
              <a:gd name="T28" fmla="*/ 2147483647 w 1650"/>
              <a:gd name="T29" fmla="*/ 2147483647 h 1045"/>
              <a:gd name="T30" fmla="*/ 2147483647 w 1650"/>
              <a:gd name="T31" fmla="*/ 2147483647 h 1045"/>
              <a:gd name="T32" fmla="*/ 2147483647 w 1650"/>
              <a:gd name="T33" fmla="*/ 2147483647 h 1045"/>
              <a:gd name="T34" fmla="*/ 2147483647 w 1650"/>
              <a:gd name="T35" fmla="*/ 2147483647 h 1045"/>
              <a:gd name="T36" fmla="*/ 2147483647 w 1650"/>
              <a:gd name="T37" fmla="*/ 2147483647 h 1045"/>
              <a:gd name="T38" fmla="*/ 2147483647 w 1650"/>
              <a:gd name="T39" fmla="*/ 2147483647 h 1045"/>
              <a:gd name="T40" fmla="*/ 2147483647 w 1650"/>
              <a:gd name="T41" fmla="*/ 2147483647 h 1045"/>
              <a:gd name="T42" fmla="*/ 2147483647 w 1650"/>
              <a:gd name="T43" fmla="*/ 2147483647 h 1045"/>
              <a:gd name="T44" fmla="*/ 2147483647 w 1650"/>
              <a:gd name="T45" fmla="*/ 2147483647 h 1045"/>
              <a:gd name="T46" fmla="*/ 2147483647 w 1650"/>
              <a:gd name="T47" fmla="*/ 0 h 1045"/>
              <a:gd name="T48" fmla="*/ 0 w 1650"/>
              <a:gd name="T49" fmla="*/ 2147483647 h 104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50"/>
              <a:gd name="T76" fmla="*/ 0 h 1045"/>
              <a:gd name="T77" fmla="*/ 1650 w 1650"/>
              <a:gd name="T78" fmla="*/ 1045 h 104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50" h="1045">
                <a:moveTo>
                  <a:pt x="0" y="2"/>
                </a:moveTo>
                <a:lnTo>
                  <a:pt x="0" y="861"/>
                </a:lnTo>
                <a:lnTo>
                  <a:pt x="17" y="902"/>
                </a:lnTo>
                <a:lnTo>
                  <a:pt x="46" y="924"/>
                </a:lnTo>
                <a:lnTo>
                  <a:pt x="103" y="950"/>
                </a:lnTo>
                <a:lnTo>
                  <a:pt x="178" y="977"/>
                </a:lnTo>
                <a:lnTo>
                  <a:pt x="269" y="1001"/>
                </a:lnTo>
                <a:lnTo>
                  <a:pt x="401" y="1021"/>
                </a:lnTo>
                <a:lnTo>
                  <a:pt x="512" y="1030"/>
                </a:lnTo>
                <a:lnTo>
                  <a:pt x="627" y="1043"/>
                </a:lnTo>
                <a:lnTo>
                  <a:pt x="745" y="1045"/>
                </a:lnTo>
                <a:lnTo>
                  <a:pt x="894" y="1045"/>
                </a:lnTo>
                <a:lnTo>
                  <a:pt x="990" y="1043"/>
                </a:lnTo>
                <a:lnTo>
                  <a:pt x="1078" y="1038"/>
                </a:lnTo>
                <a:lnTo>
                  <a:pt x="1162" y="1030"/>
                </a:lnTo>
                <a:lnTo>
                  <a:pt x="1280" y="1016"/>
                </a:lnTo>
                <a:lnTo>
                  <a:pt x="1389" y="999"/>
                </a:lnTo>
                <a:lnTo>
                  <a:pt x="1471" y="977"/>
                </a:lnTo>
                <a:lnTo>
                  <a:pt x="1525" y="962"/>
                </a:lnTo>
                <a:lnTo>
                  <a:pt x="1583" y="935"/>
                </a:lnTo>
                <a:lnTo>
                  <a:pt x="1620" y="910"/>
                </a:lnTo>
                <a:lnTo>
                  <a:pt x="1645" y="880"/>
                </a:lnTo>
                <a:lnTo>
                  <a:pt x="1650" y="854"/>
                </a:lnTo>
                <a:lnTo>
                  <a:pt x="1650" y="0"/>
                </a:lnTo>
                <a:lnTo>
                  <a:pt x="0" y="2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33" name="Oval 537">
            <a:extLst>
              <a:ext uri="{FF2B5EF4-FFF2-40B4-BE49-F238E27FC236}">
                <a16:creationId xmlns:a16="http://schemas.microsoft.com/office/drawing/2014/main" id="{7EB6AA49-68E9-4C95-BDB7-B29774AFBC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07200" y="4625975"/>
            <a:ext cx="58738" cy="15875"/>
          </a:xfrm>
          <a:prstGeom prst="ellipse">
            <a:avLst/>
          </a:prstGeom>
          <a:solidFill>
            <a:srgbClr val="FFB2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734" name="Freeform 538">
            <a:extLst>
              <a:ext uri="{FF2B5EF4-FFF2-40B4-BE49-F238E27FC236}">
                <a16:creationId xmlns:a16="http://schemas.microsoft.com/office/drawing/2014/main" id="{F71FDF13-DF42-4E53-ABA7-AA9DC5E655C4}"/>
              </a:ext>
            </a:extLst>
          </p:cNvPr>
          <p:cNvSpPr>
            <a:spLocks noChangeAspect="1"/>
          </p:cNvSpPr>
          <p:nvPr/>
        </p:nvSpPr>
        <p:spPr bwMode="auto">
          <a:xfrm>
            <a:off x="6832600" y="4646613"/>
            <a:ext cx="7938" cy="20637"/>
          </a:xfrm>
          <a:custGeom>
            <a:avLst/>
            <a:gdLst>
              <a:gd name="T0" fmla="*/ 2147483647 w 201"/>
              <a:gd name="T1" fmla="*/ 2147483647 h 488"/>
              <a:gd name="T2" fmla="*/ 2147483647 w 201"/>
              <a:gd name="T3" fmla="*/ 2147483647 h 488"/>
              <a:gd name="T4" fmla="*/ 0 w 201"/>
              <a:gd name="T5" fmla="*/ 2147483647 h 488"/>
              <a:gd name="T6" fmla="*/ 0 w 201"/>
              <a:gd name="T7" fmla="*/ 2147483647 h 488"/>
              <a:gd name="T8" fmla="*/ 2147483647 w 201"/>
              <a:gd name="T9" fmla="*/ 2147483647 h 488"/>
              <a:gd name="T10" fmla="*/ 2147483647 w 201"/>
              <a:gd name="T11" fmla="*/ 0 h 488"/>
              <a:gd name="T12" fmla="*/ 2147483647 w 201"/>
              <a:gd name="T13" fmla="*/ 0 h 488"/>
              <a:gd name="T14" fmla="*/ 2147483647 w 201"/>
              <a:gd name="T15" fmla="*/ 2147483647 h 488"/>
              <a:gd name="T16" fmla="*/ 2147483647 w 201"/>
              <a:gd name="T17" fmla="*/ 2147483647 h 488"/>
              <a:gd name="T18" fmla="*/ 2147483647 w 201"/>
              <a:gd name="T19" fmla="*/ 2147483647 h 488"/>
              <a:gd name="T20" fmla="*/ 2147483647 w 201"/>
              <a:gd name="T21" fmla="*/ 2147483647 h 488"/>
              <a:gd name="T22" fmla="*/ 2147483647 w 201"/>
              <a:gd name="T23" fmla="*/ 2147483647 h 488"/>
              <a:gd name="T24" fmla="*/ 2147483647 w 201"/>
              <a:gd name="T25" fmla="*/ 2147483647 h 488"/>
              <a:gd name="T26" fmla="*/ 0 w 201"/>
              <a:gd name="T27" fmla="*/ 2147483647 h 488"/>
              <a:gd name="T28" fmla="*/ 2147483647 w 201"/>
              <a:gd name="T29" fmla="*/ 2147483647 h 488"/>
              <a:gd name="T30" fmla="*/ 2147483647 w 201"/>
              <a:gd name="T31" fmla="*/ 2147483647 h 4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"/>
              <a:gd name="T49" fmla="*/ 0 h 488"/>
              <a:gd name="T50" fmla="*/ 201 w 201"/>
              <a:gd name="T51" fmla="*/ 488 h 48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" h="488">
                <a:moveTo>
                  <a:pt x="38" y="194"/>
                </a:moveTo>
                <a:lnTo>
                  <a:pt x="3" y="170"/>
                </a:lnTo>
                <a:lnTo>
                  <a:pt x="0" y="134"/>
                </a:lnTo>
                <a:lnTo>
                  <a:pt x="0" y="88"/>
                </a:lnTo>
                <a:lnTo>
                  <a:pt x="28" y="28"/>
                </a:lnTo>
                <a:lnTo>
                  <a:pt x="69" y="0"/>
                </a:lnTo>
                <a:lnTo>
                  <a:pt x="124" y="0"/>
                </a:lnTo>
                <a:lnTo>
                  <a:pt x="172" y="28"/>
                </a:lnTo>
                <a:lnTo>
                  <a:pt x="191" y="88"/>
                </a:lnTo>
                <a:lnTo>
                  <a:pt x="182" y="158"/>
                </a:lnTo>
                <a:lnTo>
                  <a:pt x="156" y="194"/>
                </a:lnTo>
                <a:lnTo>
                  <a:pt x="115" y="210"/>
                </a:lnTo>
                <a:lnTo>
                  <a:pt x="201" y="488"/>
                </a:lnTo>
                <a:lnTo>
                  <a:pt x="0" y="488"/>
                </a:lnTo>
                <a:lnTo>
                  <a:pt x="66" y="206"/>
                </a:lnTo>
                <a:lnTo>
                  <a:pt x="38" y="1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35" name="Freeform 539">
            <a:extLst>
              <a:ext uri="{FF2B5EF4-FFF2-40B4-BE49-F238E27FC236}">
                <a16:creationId xmlns:a16="http://schemas.microsoft.com/office/drawing/2014/main" id="{40D67460-4D74-4B8D-AD68-12C78A2C4F2E}"/>
              </a:ext>
            </a:extLst>
          </p:cNvPr>
          <p:cNvSpPr>
            <a:spLocks noChangeAspect="1"/>
          </p:cNvSpPr>
          <p:nvPr/>
        </p:nvSpPr>
        <p:spPr bwMode="auto">
          <a:xfrm>
            <a:off x="6816725" y="4606925"/>
            <a:ext cx="41275" cy="26988"/>
          </a:xfrm>
          <a:custGeom>
            <a:avLst/>
            <a:gdLst>
              <a:gd name="T0" fmla="*/ 0 w 1171"/>
              <a:gd name="T1" fmla="*/ 2147483647 h 673"/>
              <a:gd name="T2" fmla="*/ 0 w 1171"/>
              <a:gd name="T3" fmla="*/ 2147483647 h 673"/>
              <a:gd name="T4" fmla="*/ 2147483647 w 1171"/>
              <a:gd name="T5" fmla="*/ 2147483647 h 673"/>
              <a:gd name="T6" fmla="*/ 2147483647 w 1171"/>
              <a:gd name="T7" fmla="*/ 2147483647 h 673"/>
              <a:gd name="T8" fmla="*/ 2147483647 w 1171"/>
              <a:gd name="T9" fmla="*/ 2147483647 h 673"/>
              <a:gd name="T10" fmla="*/ 2147483647 w 1171"/>
              <a:gd name="T11" fmla="*/ 2147483647 h 673"/>
              <a:gd name="T12" fmla="*/ 2147483647 w 1171"/>
              <a:gd name="T13" fmla="*/ 2147483647 h 673"/>
              <a:gd name="T14" fmla="*/ 2147483647 w 1171"/>
              <a:gd name="T15" fmla="*/ 2147483647 h 673"/>
              <a:gd name="T16" fmla="*/ 2147483647 w 1171"/>
              <a:gd name="T17" fmla="*/ 2147483647 h 673"/>
              <a:gd name="T18" fmla="*/ 2147483647 w 1171"/>
              <a:gd name="T19" fmla="*/ 2147483647 h 673"/>
              <a:gd name="T20" fmla="*/ 2147483647 w 1171"/>
              <a:gd name="T21" fmla="*/ 2147483647 h 673"/>
              <a:gd name="T22" fmla="*/ 2147483647 w 1171"/>
              <a:gd name="T23" fmla="*/ 2147483647 h 673"/>
              <a:gd name="T24" fmla="*/ 2147483647 w 1171"/>
              <a:gd name="T25" fmla="*/ 0 h 673"/>
              <a:gd name="T26" fmla="*/ 2147483647 w 1171"/>
              <a:gd name="T27" fmla="*/ 2147483647 h 673"/>
              <a:gd name="T28" fmla="*/ 2147483647 w 1171"/>
              <a:gd name="T29" fmla="*/ 2147483647 h 673"/>
              <a:gd name="T30" fmla="*/ 2147483647 w 1171"/>
              <a:gd name="T31" fmla="*/ 2147483647 h 673"/>
              <a:gd name="T32" fmla="*/ 2147483647 w 1171"/>
              <a:gd name="T33" fmla="*/ 2147483647 h 673"/>
              <a:gd name="T34" fmla="*/ 2147483647 w 1171"/>
              <a:gd name="T35" fmla="*/ 2147483647 h 673"/>
              <a:gd name="T36" fmla="*/ 2147483647 w 1171"/>
              <a:gd name="T37" fmla="*/ 2147483647 h 673"/>
              <a:gd name="T38" fmla="*/ 2147483647 w 1171"/>
              <a:gd name="T39" fmla="*/ 2147483647 h 673"/>
              <a:gd name="T40" fmla="*/ 2147483647 w 1171"/>
              <a:gd name="T41" fmla="*/ 2147483647 h 673"/>
              <a:gd name="T42" fmla="*/ 2147483647 w 1171"/>
              <a:gd name="T43" fmla="*/ 2147483647 h 673"/>
              <a:gd name="T44" fmla="*/ 2147483647 w 1171"/>
              <a:gd name="T45" fmla="*/ 2147483647 h 673"/>
              <a:gd name="T46" fmla="*/ 2147483647 w 1171"/>
              <a:gd name="T47" fmla="*/ 2147483647 h 673"/>
              <a:gd name="T48" fmla="*/ 2147483647 w 1171"/>
              <a:gd name="T49" fmla="*/ 2147483647 h 673"/>
              <a:gd name="T50" fmla="*/ 2147483647 w 1171"/>
              <a:gd name="T51" fmla="*/ 2147483647 h 673"/>
              <a:gd name="T52" fmla="*/ 2147483647 w 1171"/>
              <a:gd name="T53" fmla="*/ 2147483647 h 673"/>
              <a:gd name="T54" fmla="*/ 2147483647 w 1171"/>
              <a:gd name="T55" fmla="*/ 2147483647 h 673"/>
              <a:gd name="T56" fmla="*/ 2147483647 w 1171"/>
              <a:gd name="T57" fmla="*/ 2147483647 h 673"/>
              <a:gd name="T58" fmla="*/ 2147483647 w 1171"/>
              <a:gd name="T59" fmla="*/ 2147483647 h 673"/>
              <a:gd name="T60" fmla="*/ 2147483647 w 1171"/>
              <a:gd name="T61" fmla="*/ 2147483647 h 673"/>
              <a:gd name="T62" fmla="*/ 2147483647 w 1171"/>
              <a:gd name="T63" fmla="*/ 2147483647 h 673"/>
              <a:gd name="T64" fmla="*/ 2147483647 w 1171"/>
              <a:gd name="T65" fmla="*/ 2147483647 h 673"/>
              <a:gd name="T66" fmla="*/ 2147483647 w 1171"/>
              <a:gd name="T67" fmla="*/ 2147483647 h 673"/>
              <a:gd name="T68" fmla="*/ 2147483647 w 1171"/>
              <a:gd name="T69" fmla="*/ 2147483647 h 673"/>
              <a:gd name="T70" fmla="*/ 2147483647 w 1171"/>
              <a:gd name="T71" fmla="*/ 2147483647 h 673"/>
              <a:gd name="T72" fmla="*/ 2147483647 w 1171"/>
              <a:gd name="T73" fmla="*/ 2147483647 h 673"/>
              <a:gd name="T74" fmla="*/ 2147483647 w 1171"/>
              <a:gd name="T75" fmla="*/ 2147483647 h 673"/>
              <a:gd name="T76" fmla="*/ 2147483647 w 1171"/>
              <a:gd name="T77" fmla="*/ 2147483647 h 673"/>
              <a:gd name="T78" fmla="*/ 2147483647 w 1171"/>
              <a:gd name="T79" fmla="*/ 2147483647 h 673"/>
              <a:gd name="T80" fmla="*/ 2147483647 w 1171"/>
              <a:gd name="T81" fmla="*/ 2147483647 h 673"/>
              <a:gd name="T82" fmla="*/ 2147483647 w 1171"/>
              <a:gd name="T83" fmla="*/ 2147483647 h 673"/>
              <a:gd name="T84" fmla="*/ 2147483647 w 1171"/>
              <a:gd name="T85" fmla="*/ 2147483647 h 673"/>
              <a:gd name="T86" fmla="*/ 2147483647 w 1171"/>
              <a:gd name="T87" fmla="*/ 2147483647 h 673"/>
              <a:gd name="T88" fmla="*/ 2147483647 w 1171"/>
              <a:gd name="T89" fmla="*/ 2147483647 h 673"/>
              <a:gd name="T90" fmla="*/ 2147483647 w 1171"/>
              <a:gd name="T91" fmla="*/ 2147483647 h 673"/>
              <a:gd name="T92" fmla="*/ 2147483647 w 1171"/>
              <a:gd name="T93" fmla="*/ 2147483647 h 673"/>
              <a:gd name="T94" fmla="*/ 2147483647 w 1171"/>
              <a:gd name="T95" fmla="*/ 2147483647 h 673"/>
              <a:gd name="T96" fmla="*/ 2147483647 w 1171"/>
              <a:gd name="T97" fmla="*/ 2147483647 h 673"/>
              <a:gd name="T98" fmla="*/ 2147483647 w 1171"/>
              <a:gd name="T99" fmla="*/ 2147483647 h 673"/>
              <a:gd name="T100" fmla="*/ 2147483647 w 1171"/>
              <a:gd name="T101" fmla="*/ 2147483647 h 673"/>
              <a:gd name="T102" fmla="*/ 2147483647 w 1171"/>
              <a:gd name="T103" fmla="*/ 2147483647 h 673"/>
              <a:gd name="T104" fmla="*/ 2147483647 w 1171"/>
              <a:gd name="T105" fmla="*/ 2147483647 h 673"/>
              <a:gd name="T106" fmla="*/ 2147483647 w 1171"/>
              <a:gd name="T107" fmla="*/ 2147483647 h 673"/>
              <a:gd name="T108" fmla="*/ 2147483647 w 1171"/>
              <a:gd name="T109" fmla="*/ 2147483647 h 673"/>
              <a:gd name="T110" fmla="*/ 2147483647 w 1171"/>
              <a:gd name="T111" fmla="*/ 2147483647 h 673"/>
              <a:gd name="T112" fmla="*/ 2147483647 w 1171"/>
              <a:gd name="T113" fmla="*/ 2147483647 h 673"/>
              <a:gd name="T114" fmla="*/ 2147483647 w 1171"/>
              <a:gd name="T115" fmla="*/ 2147483647 h 673"/>
              <a:gd name="T116" fmla="*/ 0 w 1171"/>
              <a:gd name="T117" fmla="*/ 2147483647 h 67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71"/>
              <a:gd name="T178" fmla="*/ 0 h 673"/>
              <a:gd name="T179" fmla="*/ 1171 w 1171"/>
              <a:gd name="T180" fmla="*/ 673 h 67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71" h="673">
                <a:moveTo>
                  <a:pt x="0" y="631"/>
                </a:moveTo>
                <a:lnTo>
                  <a:pt x="0" y="536"/>
                </a:lnTo>
                <a:lnTo>
                  <a:pt x="15" y="445"/>
                </a:lnTo>
                <a:lnTo>
                  <a:pt x="41" y="359"/>
                </a:lnTo>
                <a:lnTo>
                  <a:pt x="70" y="291"/>
                </a:lnTo>
                <a:lnTo>
                  <a:pt x="118" y="228"/>
                </a:lnTo>
                <a:lnTo>
                  <a:pt x="154" y="183"/>
                </a:lnTo>
                <a:lnTo>
                  <a:pt x="217" y="129"/>
                </a:lnTo>
                <a:lnTo>
                  <a:pt x="261" y="100"/>
                </a:lnTo>
                <a:lnTo>
                  <a:pt x="328" y="56"/>
                </a:lnTo>
                <a:lnTo>
                  <a:pt x="400" y="27"/>
                </a:lnTo>
                <a:lnTo>
                  <a:pt x="495" y="5"/>
                </a:lnTo>
                <a:lnTo>
                  <a:pt x="584" y="0"/>
                </a:lnTo>
                <a:lnTo>
                  <a:pt x="671" y="7"/>
                </a:lnTo>
                <a:lnTo>
                  <a:pt x="744" y="19"/>
                </a:lnTo>
                <a:lnTo>
                  <a:pt x="835" y="51"/>
                </a:lnTo>
                <a:lnTo>
                  <a:pt x="908" y="95"/>
                </a:lnTo>
                <a:lnTo>
                  <a:pt x="959" y="131"/>
                </a:lnTo>
                <a:lnTo>
                  <a:pt x="1010" y="180"/>
                </a:lnTo>
                <a:lnTo>
                  <a:pt x="1054" y="228"/>
                </a:lnTo>
                <a:lnTo>
                  <a:pt x="1088" y="279"/>
                </a:lnTo>
                <a:lnTo>
                  <a:pt x="1113" y="328"/>
                </a:lnTo>
                <a:lnTo>
                  <a:pt x="1139" y="389"/>
                </a:lnTo>
                <a:lnTo>
                  <a:pt x="1149" y="445"/>
                </a:lnTo>
                <a:lnTo>
                  <a:pt x="1161" y="492"/>
                </a:lnTo>
                <a:lnTo>
                  <a:pt x="1169" y="536"/>
                </a:lnTo>
                <a:lnTo>
                  <a:pt x="1171" y="621"/>
                </a:lnTo>
                <a:lnTo>
                  <a:pt x="1147" y="643"/>
                </a:lnTo>
                <a:lnTo>
                  <a:pt x="1096" y="658"/>
                </a:lnTo>
                <a:lnTo>
                  <a:pt x="1036" y="668"/>
                </a:lnTo>
                <a:lnTo>
                  <a:pt x="973" y="658"/>
                </a:lnTo>
                <a:lnTo>
                  <a:pt x="927" y="639"/>
                </a:lnTo>
                <a:lnTo>
                  <a:pt x="915" y="617"/>
                </a:lnTo>
                <a:lnTo>
                  <a:pt x="915" y="512"/>
                </a:lnTo>
                <a:lnTo>
                  <a:pt x="908" y="468"/>
                </a:lnTo>
                <a:lnTo>
                  <a:pt x="891" y="416"/>
                </a:lnTo>
                <a:lnTo>
                  <a:pt x="857" y="359"/>
                </a:lnTo>
                <a:lnTo>
                  <a:pt x="825" y="330"/>
                </a:lnTo>
                <a:lnTo>
                  <a:pt x="790" y="294"/>
                </a:lnTo>
                <a:lnTo>
                  <a:pt x="732" y="264"/>
                </a:lnTo>
                <a:lnTo>
                  <a:pt x="688" y="250"/>
                </a:lnTo>
                <a:lnTo>
                  <a:pt x="652" y="235"/>
                </a:lnTo>
                <a:lnTo>
                  <a:pt x="613" y="235"/>
                </a:lnTo>
                <a:lnTo>
                  <a:pt x="532" y="235"/>
                </a:lnTo>
                <a:lnTo>
                  <a:pt x="488" y="242"/>
                </a:lnTo>
                <a:lnTo>
                  <a:pt x="432" y="264"/>
                </a:lnTo>
                <a:lnTo>
                  <a:pt x="388" y="291"/>
                </a:lnTo>
                <a:lnTo>
                  <a:pt x="349" y="320"/>
                </a:lnTo>
                <a:lnTo>
                  <a:pt x="314" y="352"/>
                </a:lnTo>
                <a:lnTo>
                  <a:pt x="285" y="401"/>
                </a:lnTo>
                <a:lnTo>
                  <a:pt x="268" y="440"/>
                </a:lnTo>
                <a:lnTo>
                  <a:pt x="256" y="482"/>
                </a:lnTo>
                <a:lnTo>
                  <a:pt x="254" y="504"/>
                </a:lnTo>
                <a:lnTo>
                  <a:pt x="254" y="624"/>
                </a:lnTo>
                <a:lnTo>
                  <a:pt x="234" y="653"/>
                </a:lnTo>
                <a:lnTo>
                  <a:pt x="183" y="673"/>
                </a:lnTo>
                <a:lnTo>
                  <a:pt x="130" y="668"/>
                </a:lnTo>
                <a:lnTo>
                  <a:pt x="44" y="658"/>
                </a:lnTo>
                <a:lnTo>
                  <a:pt x="0" y="631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36" name="Line 540">
            <a:extLst>
              <a:ext uri="{FF2B5EF4-FFF2-40B4-BE49-F238E27FC236}">
                <a16:creationId xmlns:a16="http://schemas.microsoft.com/office/drawing/2014/main" id="{72BAEB67-711C-40DB-BA03-71603F7D5197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6324600" y="4545013"/>
            <a:ext cx="476250" cy="1968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37" name="Freeform 545">
            <a:extLst>
              <a:ext uri="{FF2B5EF4-FFF2-40B4-BE49-F238E27FC236}">
                <a16:creationId xmlns:a16="http://schemas.microsoft.com/office/drawing/2014/main" id="{6E8B3B4A-91D2-4A13-8A1E-4C07FBEB4EE7}"/>
              </a:ext>
            </a:extLst>
          </p:cNvPr>
          <p:cNvSpPr>
            <a:spLocks noChangeAspect="1"/>
          </p:cNvSpPr>
          <p:nvPr/>
        </p:nvSpPr>
        <p:spPr bwMode="auto">
          <a:xfrm>
            <a:off x="7194550" y="4516438"/>
            <a:ext cx="23813" cy="33337"/>
          </a:xfrm>
          <a:custGeom>
            <a:avLst/>
            <a:gdLst>
              <a:gd name="T0" fmla="*/ 2147483647 w 795"/>
              <a:gd name="T1" fmla="*/ 2147483647 h 941"/>
              <a:gd name="T2" fmla="*/ 2147483647 w 795"/>
              <a:gd name="T3" fmla="*/ 2147483647 h 941"/>
              <a:gd name="T4" fmla="*/ 2147483647 w 795"/>
              <a:gd name="T5" fmla="*/ 2147483647 h 941"/>
              <a:gd name="T6" fmla="*/ 0 w 795"/>
              <a:gd name="T7" fmla="*/ 2147483647 h 941"/>
              <a:gd name="T8" fmla="*/ 2147483647 w 795"/>
              <a:gd name="T9" fmla="*/ 2147483647 h 941"/>
              <a:gd name="T10" fmla="*/ 2147483647 w 795"/>
              <a:gd name="T11" fmla="*/ 2147483647 h 941"/>
              <a:gd name="T12" fmla="*/ 2147483647 w 795"/>
              <a:gd name="T13" fmla="*/ 2147483647 h 941"/>
              <a:gd name="T14" fmla="*/ 2147483647 w 795"/>
              <a:gd name="T15" fmla="*/ 2147483647 h 941"/>
              <a:gd name="T16" fmla="*/ 2147483647 w 795"/>
              <a:gd name="T17" fmla="*/ 2147483647 h 941"/>
              <a:gd name="T18" fmla="*/ 2147483647 w 795"/>
              <a:gd name="T19" fmla="*/ 2147483647 h 941"/>
              <a:gd name="T20" fmla="*/ 2147483647 w 795"/>
              <a:gd name="T21" fmla="*/ 2147483647 h 941"/>
              <a:gd name="T22" fmla="*/ 2147483647 w 795"/>
              <a:gd name="T23" fmla="*/ 2147483647 h 941"/>
              <a:gd name="T24" fmla="*/ 2147483647 w 795"/>
              <a:gd name="T25" fmla="*/ 2147483647 h 941"/>
              <a:gd name="T26" fmla="*/ 2147483647 w 795"/>
              <a:gd name="T27" fmla="*/ 2147483647 h 941"/>
              <a:gd name="T28" fmla="*/ 2147483647 w 795"/>
              <a:gd name="T29" fmla="*/ 2147483647 h 941"/>
              <a:gd name="T30" fmla="*/ 2147483647 w 795"/>
              <a:gd name="T31" fmla="*/ 2147483647 h 941"/>
              <a:gd name="T32" fmla="*/ 2147483647 w 795"/>
              <a:gd name="T33" fmla="*/ 2147483647 h 941"/>
              <a:gd name="T34" fmla="*/ 2147483647 w 795"/>
              <a:gd name="T35" fmla="*/ 2147483647 h 941"/>
              <a:gd name="T36" fmla="*/ 2147483647 w 795"/>
              <a:gd name="T37" fmla="*/ 2147483647 h 941"/>
              <a:gd name="T38" fmla="*/ 2147483647 w 795"/>
              <a:gd name="T39" fmla="*/ 2147483647 h 941"/>
              <a:gd name="T40" fmla="*/ 2147483647 w 795"/>
              <a:gd name="T41" fmla="*/ 2147483647 h 941"/>
              <a:gd name="T42" fmla="*/ 2147483647 w 795"/>
              <a:gd name="T43" fmla="*/ 2147483647 h 941"/>
              <a:gd name="T44" fmla="*/ 2147483647 w 795"/>
              <a:gd name="T45" fmla="*/ 2147483647 h 941"/>
              <a:gd name="T46" fmla="*/ 2147483647 w 795"/>
              <a:gd name="T47" fmla="*/ 2147483647 h 941"/>
              <a:gd name="T48" fmla="*/ 2147483647 w 795"/>
              <a:gd name="T49" fmla="*/ 2147483647 h 941"/>
              <a:gd name="T50" fmla="*/ 2147483647 w 795"/>
              <a:gd name="T51" fmla="*/ 2147483647 h 941"/>
              <a:gd name="T52" fmla="*/ 2147483647 w 795"/>
              <a:gd name="T53" fmla="*/ 2147483647 h 941"/>
              <a:gd name="T54" fmla="*/ 2147483647 w 795"/>
              <a:gd name="T55" fmla="*/ 2147483647 h 941"/>
              <a:gd name="T56" fmla="*/ 2147483647 w 795"/>
              <a:gd name="T57" fmla="*/ 2147483647 h 941"/>
              <a:gd name="T58" fmla="*/ 2147483647 w 795"/>
              <a:gd name="T59" fmla="*/ 2147483647 h 941"/>
              <a:gd name="T60" fmla="*/ 2147483647 w 795"/>
              <a:gd name="T61" fmla="*/ 2147483647 h 941"/>
              <a:gd name="T62" fmla="*/ 2147483647 w 795"/>
              <a:gd name="T63" fmla="*/ 2147483647 h 941"/>
              <a:gd name="T64" fmla="*/ 2147483647 w 795"/>
              <a:gd name="T65" fmla="*/ 2147483647 h 941"/>
              <a:gd name="T66" fmla="*/ 2147483647 w 795"/>
              <a:gd name="T67" fmla="*/ 2147483647 h 941"/>
              <a:gd name="T68" fmla="*/ 2147483647 w 795"/>
              <a:gd name="T69" fmla="*/ 2147483647 h 941"/>
              <a:gd name="T70" fmla="*/ 2147483647 w 795"/>
              <a:gd name="T71" fmla="*/ 2147483647 h 941"/>
              <a:gd name="T72" fmla="*/ 2147483647 w 795"/>
              <a:gd name="T73" fmla="*/ 2147483647 h 941"/>
              <a:gd name="T74" fmla="*/ 2147483647 w 795"/>
              <a:gd name="T75" fmla="*/ 0 h 941"/>
              <a:gd name="T76" fmla="*/ 2147483647 w 795"/>
              <a:gd name="T77" fmla="*/ 2147483647 h 941"/>
              <a:gd name="T78" fmla="*/ 2147483647 w 795"/>
              <a:gd name="T79" fmla="*/ 2147483647 h 941"/>
              <a:gd name="T80" fmla="*/ 2147483647 w 795"/>
              <a:gd name="T81" fmla="*/ 2147483647 h 941"/>
              <a:gd name="T82" fmla="*/ 2147483647 w 795"/>
              <a:gd name="T83" fmla="*/ 2147483647 h 941"/>
              <a:gd name="T84" fmla="*/ 2147483647 w 795"/>
              <a:gd name="T85" fmla="*/ 2147483647 h 941"/>
              <a:gd name="T86" fmla="*/ 2147483647 w 795"/>
              <a:gd name="T87" fmla="*/ 2147483647 h 941"/>
              <a:gd name="T88" fmla="*/ 2147483647 w 795"/>
              <a:gd name="T89" fmla="*/ 2147483647 h 941"/>
              <a:gd name="T90" fmla="*/ 2147483647 w 795"/>
              <a:gd name="T91" fmla="*/ 2147483647 h 941"/>
              <a:gd name="T92" fmla="*/ 2147483647 w 795"/>
              <a:gd name="T93" fmla="*/ 2147483647 h 941"/>
              <a:gd name="T94" fmla="*/ 2147483647 w 795"/>
              <a:gd name="T95" fmla="*/ 2147483647 h 941"/>
              <a:gd name="T96" fmla="*/ 2147483647 w 795"/>
              <a:gd name="T97" fmla="*/ 2147483647 h 94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5"/>
              <a:gd name="T148" fmla="*/ 0 h 941"/>
              <a:gd name="T149" fmla="*/ 795 w 795"/>
              <a:gd name="T150" fmla="*/ 941 h 94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5" h="941">
                <a:moveTo>
                  <a:pt x="78" y="476"/>
                </a:moveTo>
                <a:lnTo>
                  <a:pt x="45" y="524"/>
                </a:lnTo>
                <a:lnTo>
                  <a:pt x="13" y="607"/>
                </a:lnTo>
                <a:lnTo>
                  <a:pt x="0" y="713"/>
                </a:lnTo>
                <a:lnTo>
                  <a:pt x="12" y="792"/>
                </a:lnTo>
                <a:lnTo>
                  <a:pt x="52" y="857"/>
                </a:lnTo>
                <a:lnTo>
                  <a:pt x="106" y="913"/>
                </a:lnTo>
                <a:lnTo>
                  <a:pt x="164" y="941"/>
                </a:lnTo>
                <a:lnTo>
                  <a:pt x="238" y="929"/>
                </a:lnTo>
                <a:lnTo>
                  <a:pt x="299" y="913"/>
                </a:lnTo>
                <a:lnTo>
                  <a:pt x="351" y="885"/>
                </a:lnTo>
                <a:lnTo>
                  <a:pt x="395" y="822"/>
                </a:lnTo>
                <a:lnTo>
                  <a:pt x="421" y="765"/>
                </a:lnTo>
                <a:lnTo>
                  <a:pt x="425" y="689"/>
                </a:lnTo>
                <a:lnTo>
                  <a:pt x="425" y="652"/>
                </a:lnTo>
                <a:lnTo>
                  <a:pt x="469" y="713"/>
                </a:lnTo>
                <a:lnTo>
                  <a:pt x="553" y="757"/>
                </a:lnTo>
                <a:lnTo>
                  <a:pt x="593" y="765"/>
                </a:lnTo>
                <a:lnTo>
                  <a:pt x="662" y="753"/>
                </a:lnTo>
                <a:lnTo>
                  <a:pt x="710" y="733"/>
                </a:lnTo>
                <a:lnTo>
                  <a:pt x="747" y="670"/>
                </a:lnTo>
                <a:lnTo>
                  <a:pt x="790" y="611"/>
                </a:lnTo>
                <a:lnTo>
                  <a:pt x="792" y="522"/>
                </a:lnTo>
                <a:lnTo>
                  <a:pt x="795" y="457"/>
                </a:lnTo>
                <a:lnTo>
                  <a:pt x="792" y="400"/>
                </a:lnTo>
                <a:lnTo>
                  <a:pt x="738" y="320"/>
                </a:lnTo>
                <a:lnTo>
                  <a:pt x="686" y="283"/>
                </a:lnTo>
                <a:lnTo>
                  <a:pt x="625" y="266"/>
                </a:lnTo>
                <a:lnTo>
                  <a:pt x="555" y="266"/>
                </a:lnTo>
                <a:lnTo>
                  <a:pt x="499" y="276"/>
                </a:lnTo>
                <a:lnTo>
                  <a:pt x="475" y="309"/>
                </a:lnTo>
                <a:lnTo>
                  <a:pt x="445" y="335"/>
                </a:lnTo>
                <a:lnTo>
                  <a:pt x="447" y="251"/>
                </a:lnTo>
                <a:lnTo>
                  <a:pt x="440" y="157"/>
                </a:lnTo>
                <a:lnTo>
                  <a:pt x="388" y="83"/>
                </a:lnTo>
                <a:lnTo>
                  <a:pt x="343" y="38"/>
                </a:lnTo>
                <a:lnTo>
                  <a:pt x="293" y="7"/>
                </a:lnTo>
                <a:lnTo>
                  <a:pt x="258" y="0"/>
                </a:lnTo>
                <a:lnTo>
                  <a:pt x="206" y="1"/>
                </a:lnTo>
                <a:lnTo>
                  <a:pt x="156" y="16"/>
                </a:lnTo>
                <a:lnTo>
                  <a:pt x="102" y="44"/>
                </a:lnTo>
                <a:lnTo>
                  <a:pt x="63" y="96"/>
                </a:lnTo>
                <a:lnTo>
                  <a:pt x="43" y="148"/>
                </a:lnTo>
                <a:lnTo>
                  <a:pt x="36" y="240"/>
                </a:lnTo>
                <a:lnTo>
                  <a:pt x="32" y="285"/>
                </a:lnTo>
                <a:lnTo>
                  <a:pt x="47" y="340"/>
                </a:lnTo>
                <a:lnTo>
                  <a:pt x="62" y="376"/>
                </a:lnTo>
                <a:lnTo>
                  <a:pt x="73" y="400"/>
                </a:lnTo>
                <a:lnTo>
                  <a:pt x="78" y="476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38" name="Freeform 546">
            <a:extLst>
              <a:ext uri="{FF2B5EF4-FFF2-40B4-BE49-F238E27FC236}">
                <a16:creationId xmlns:a16="http://schemas.microsoft.com/office/drawing/2014/main" id="{BEF1C744-6683-4568-9BF0-4B1A5249B3A0}"/>
              </a:ext>
            </a:extLst>
          </p:cNvPr>
          <p:cNvSpPr>
            <a:spLocks noChangeAspect="1"/>
          </p:cNvSpPr>
          <p:nvPr/>
        </p:nvSpPr>
        <p:spPr bwMode="auto">
          <a:xfrm>
            <a:off x="7194550" y="4514850"/>
            <a:ext cx="23813" cy="33338"/>
          </a:xfrm>
          <a:custGeom>
            <a:avLst/>
            <a:gdLst>
              <a:gd name="T0" fmla="*/ 2147483647 w 796"/>
              <a:gd name="T1" fmla="*/ 2147483647 h 938"/>
              <a:gd name="T2" fmla="*/ 2147483647 w 796"/>
              <a:gd name="T3" fmla="*/ 2147483647 h 938"/>
              <a:gd name="T4" fmla="*/ 2147483647 w 796"/>
              <a:gd name="T5" fmla="*/ 2147483647 h 938"/>
              <a:gd name="T6" fmla="*/ 0 w 796"/>
              <a:gd name="T7" fmla="*/ 2147483647 h 938"/>
              <a:gd name="T8" fmla="*/ 2147483647 w 796"/>
              <a:gd name="T9" fmla="*/ 2147483647 h 938"/>
              <a:gd name="T10" fmla="*/ 2147483647 w 796"/>
              <a:gd name="T11" fmla="*/ 2147483647 h 938"/>
              <a:gd name="T12" fmla="*/ 2147483647 w 796"/>
              <a:gd name="T13" fmla="*/ 2147483647 h 938"/>
              <a:gd name="T14" fmla="*/ 2147483647 w 796"/>
              <a:gd name="T15" fmla="*/ 2147483647 h 938"/>
              <a:gd name="T16" fmla="*/ 2147483647 w 796"/>
              <a:gd name="T17" fmla="*/ 2147483647 h 938"/>
              <a:gd name="T18" fmla="*/ 2147483647 w 796"/>
              <a:gd name="T19" fmla="*/ 2147483647 h 938"/>
              <a:gd name="T20" fmla="*/ 2147483647 w 796"/>
              <a:gd name="T21" fmla="*/ 2147483647 h 938"/>
              <a:gd name="T22" fmla="*/ 2147483647 w 796"/>
              <a:gd name="T23" fmla="*/ 2147483647 h 938"/>
              <a:gd name="T24" fmla="*/ 2147483647 w 796"/>
              <a:gd name="T25" fmla="*/ 2147483647 h 938"/>
              <a:gd name="T26" fmla="*/ 2147483647 w 796"/>
              <a:gd name="T27" fmla="*/ 2147483647 h 938"/>
              <a:gd name="T28" fmla="*/ 2147483647 w 796"/>
              <a:gd name="T29" fmla="*/ 2147483647 h 938"/>
              <a:gd name="T30" fmla="*/ 2147483647 w 796"/>
              <a:gd name="T31" fmla="*/ 2147483647 h 938"/>
              <a:gd name="T32" fmla="*/ 2147483647 w 796"/>
              <a:gd name="T33" fmla="*/ 2147483647 h 938"/>
              <a:gd name="T34" fmla="*/ 2147483647 w 796"/>
              <a:gd name="T35" fmla="*/ 2147483647 h 938"/>
              <a:gd name="T36" fmla="*/ 2147483647 w 796"/>
              <a:gd name="T37" fmla="*/ 2147483647 h 938"/>
              <a:gd name="T38" fmla="*/ 2147483647 w 796"/>
              <a:gd name="T39" fmla="*/ 2147483647 h 938"/>
              <a:gd name="T40" fmla="*/ 2147483647 w 796"/>
              <a:gd name="T41" fmla="*/ 2147483647 h 938"/>
              <a:gd name="T42" fmla="*/ 2147483647 w 796"/>
              <a:gd name="T43" fmla="*/ 2147483647 h 938"/>
              <a:gd name="T44" fmla="*/ 2147483647 w 796"/>
              <a:gd name="T45" fmla="*/ 2147483647 h 938"/>
              <a:gd name="T46" fmla="*/ 2147483647 w 796"/>
              <a:gd name="T47" fmla="*/ 2147483647 h 938"/>
              <a:gd name="T48" fmla="*/ 2147483647 w 796"/>
              <a:gd name="T49" fmla="*/ 2147483647 h 938"/>
              <a:gd name="T50" fmla="*/ 2147483647 w 796"/>
              <a:gd name="T51" fmla="*/ 2147483647 h 938"/>
              <a:gd name="T52" fmla="*/ 2147483647 w 796"/>
              <a:gd name="T53" fmla="*/ 2147483647 h 938"/>
              <a:gd name="T54" fmla="*/ 2147483647 w 796"/>
              <a:gd name="T55" fmla="*/ 2147483647 h 938"/>
              <a:gd name="T56" fmla="*/ 2147483647 w 796"/>
              <a:gd name="T57" fmla="*/ 2147483647 h 938"/>
              <a:gd name="T58" fmla="*/ 2147483647 w 796"/>
              <a:gd name="T59" fmla="*/ 2147483647 h 938"/>
              <a:gd name="T60" fmla="*/ 2147483647 w 796"/>
              <a:gd name="T61" fmla="*/ 2147483647 h 938"/>
              <a:gd name="T62" fmla="*/ 2147483647 w 796"/>
              <a:gd name="T63" fmla="*/ 2147483647 h 938"/>
              <a:gd name="T64" fmla="*/ 2147483647 w 796"/>
              <a:gd name="T65" fmla="*/ 2147483647 h 938"/>
              <a:gd name="T66" fmla="*/ 2147483647 w 796"/>
              <a:gd name="T67" fmla="*/ 2147483647 h 938"/>
              <a:gd name="T68" fmla="*/ 2147483647 w 796"/>
              <a:gd name="T69" fmla="*/ 2147483647 h 938"/>
              <a:gd name="T70" fmla="*/ 2147483647 w 796"/>
              <a:gd name="T71" fmla="*/ 2147483647 h 938"/>
              <a:gd name="T72" fmla="*/ 2147483647 w 796"/>
              <a:gd name="T73" fmla="*/ 2147483647 h 938"/>
              <a:gd name="T74" fmla="*/ 2147483647 w 796"/>
              <a:gd name="T75" fmla="*/ 2147483647 h 938"/>
              <a:gd name="T76" fmla="*/ 2147483647 w 796"/>
              <a:gd name="T77" fmla="*/ 0 h 938"/>
              <a:gd name="T78" fmla="*/ 2147483647 w 796"/>
              <a:gd name="T79" fmla="*/ 2147483647 h 938"/>
              <a:gd name="T80" fmla="*/ 2147483647 w 796"/>
              <a:gd name="T81" fmla="*/ 2147483647 h 938"/>
              <a:gd name="T82" fmla="*/ 2147483647 w 796"/>
              <a:gd name="T83" fmla="*/ 2147483647 h 938"/>
              <a:gd name="T84" fmla="*/ 2147483647 w 796"/>
              <a:gd name="T85" fmla="*/ 2147483647 h 938"/>
              <a:gd name="T86" fmla="*/ 2147483647 w 796"/>
              <a:gd name="T87" fmla="*/ 2147483647 h 938"/>
              <a:gd name="T88" fmla="*/ 2147483647 w 796"/>
              <a:gd name="T89" fmla="*/ 2147483647 h 938"/>
              <a:gd name="T90" fmla="*/ 2147483647 w 796"/>
              <a:gd name="T91" fmla="*/ 2147483647 h 938"/>
              <a:gd name="T92" fmla="*/ 2147483647 w 796"/>
              <a:gd name="T93" fmla="*/ 2147483647 h 938"/>
              <a:gd name="T94" fmla="*/ 2147483647 w 796"/>
              <a:gd name="T95" fmla="*/ 2147483647 h 938"/>
              <a:gd name="T96" fmla="*/ 2147483647 w 796"/>
              <a:gd name="T97" fmla="*/ 2147483647 h 93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6"/>
              <a:gd name="T148" fmla="*/ 0 h 938"/>
              <a:gd name="T149" fmla="*/ 796 w 796"/>
              <a:gd name="T150" fmla="*/ 938 h 93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6" h="938">
                <a:moveTo>
                  <a:pt x="74" y="475"/>
                </a:moveTo>
                <a:lnTo>
                  <a:pt x="48" y="528"/>
                </a:lnTo>
                <a:lnTo>
                  <a:pt x="13" y="604"/>
                </a:lnTo>
                <a:lnTo>
                  <a:pt x="0" y="708"/>
                </a:lnTo>
                <a:lnTo>
                  <a:pt x="17" y="797"/>
                </a:lnTo>
                <a:lnTo>
                  <a:pt x="48" y="855"/>
                </a:lnTo>
                <a:lnTo>
                  <a:pt x="111" y="914"/>
                </a:lnTo>
                <a:lnTo>
                  <a:pt x="165" y="938"/>
                </a:lnTo>
                <a:lnTo>
                  <a:pt x="233" y="929"/>
                </a:lnTo>
                <a:lnTo>
                  <a:pt x="302" y="918"/>
                </a:lnTo>
                <a:lnTo>
                  <a:pt x="354" y="882"/>
                </a:lnTo>
                <a:lnTo>
                  <a:pt x="389" y="821"/>
                </a:lnTo>
                <a:lnTo>
                  <a:pt x="422" y="764"/>
                </a:lnTo>
                <a:lnTo>
                  <a:pt x="420" y="686"/>
                </a:lnTo>
                <a:lnTo>
                  <a:pt x="428" y="653"/>
                </a:lnTo>
                <a:lnTo>
                  <a:pt x="466" y="712"/>
                </a:lnTo>
                <a:lnTo>
                  <a:pt x="555" y="762"/>
                </a:lnTo>
                <a:lnTo>
                  <a:pt x="591" y="762"/>
                </a:lnTo>
                <a:lnTo>
                  <a:pt x="663" y="751"/>
                </a:lnTo>
                <a:lnTo>
                  <a:pt x="705" y="732"/>
                </a:lnTo>
                <a:lnTo>
                  <a:pt x="748" y="665"/>
                </a:lnTo>
                <a:lnTo>
                  <a:pt x="787" y="610"/>
                </a:lnTo>
                <a:lnTo>
                  <a:pt x="794" y="519"/>
                </a:lnTo>
                <a:lnTo>
                  <a:pt x="796" y="462"/>
                </a:lnTo>
                <a:lnTo>
                  <a:pt x="787" y="399"/>
                </a:lnTo>
                <a:lnTo>
                  <a:pt x="733" y="319"/>
                </a:lnTo>
                <a:lnTo>
                  <a:pt x="687" y="280"/>
                </a:lnTo>
                <a:lnTo>
                  <a:pt x="622" y="273"/>
                </a:lnTo>
                <a:lnTo>
                  <a:pt x="557" y="263"/>
                </a:lnTo>
                <a:lnTo>
                  <a:pt x="494" y="273"/>
                </a:lnTo>
                <a:lnTo>
                  <a:pt x="476" y="308"/>
                </a:lnTo>
                <a:lnTo>
                  <a:pt x="441" y="332"/>
                </a:lnTo>
                <a:lnTo>
                  <a:pt x="444" y="248"/>
                </a:lnTo>
                <a:lnTo>
                  <a:pt x="435" y="154"/>
                </a:lnTo>
                <a:lnTo>
                  <a:pt x="387" y="78"/>
                </a:lnTo>
                <a:lnTo>
                  <a:pt x="346" y="35"/>
                </a:lnTo>
                <a:lnTo>
                  <a:pt x="296" y="6"/>
                </a:lnTo>
                <a:lnTo>
                  <a:pt x="255" y="4"/>
                </a:lnTo>
                <a:lnTo>
                  <a:pt x="202" y="0"/>
                </a:lnTo>
                <a:lnTo>
                  <a:pt x="159" y="13"/>
                </a:lnTo>
                <a:lnTo>
                  <a:pt x="104" y="41"/>
                </a:lnTo>
                <a:lnTo>
                  <a:pt x="67" y="91"/>
                </a:lnTo>
                <a:lnTo>
                  <a:pt x="46" y="146"/>
                </a:lnTo>
                <a:lnTo>
                  <a:pt x="31" y="245"/>
                </a:lnTo>
                <a:lnTo>
                  <a:pt x="26" y="284"/>
                </a:lnTo>
                <a:lnTo>
                  <a:pt x="41" y="339"/>
                </a:lnTo>
                <a:lnTo>
                  <a:pt x="67" y="378"/>
                </a:lnTo>
                <a:lnTo>
                  <a:pt x="74" y="399"/>
                </a:lnTo>
                <a:lnTo>
                  <a:pt x="74" y="47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39" name="Freeform 547">
            <a:extLst>
              <a:ext uri="{FF2B5EF4-FFF2-40B4-BE49-F238E27FC236}">
                <a16:creationId xmlns:a16="http://schemas.microsoft.com/office/drawing/2014/main" id="{907D87B3-7383-4D65-81AF-E0A574B0483C}"/>
              </a:ext>
            </a:extLst>
          </p:cNvPr>
          <p:cNvSpPr>
            <a:spLocks noChangeAspect="1"/>
          </p:cNvSpPr>
          <p:nvPr/>
        </p:nvSpPr>
        <p:spPr bwMode="auto">
          <a:xfrm>
            <a:off x="7116763" y="4519613"/>
            <a:ext cx="84137" cy="15875"/>
          </a:xfrm>
          <a:custGeom>
            <a:avLst/>
            <a:gdLst>
              <a:gd name="T0" fmla="*/ 2147483647 w 2869"/>
              <a:gd name="T1" fmla="*/ 2147483647 h 406"/>
              <a:gd name="T2" fmla="*/ 2147483647 w 2869"/>
              <a:gd name="T3" fmla="*/ 2147483647 h 406"/>
              <a:gd name="T4" fmla="*/ 2147483647 w 2869"/>
              <a:gd name="T5" fmla="*/ 2147483647 h 406"/>
              <a:gd name="T6" fmla="*/ 2147483647 w 2869"/>
              <a:gd name="T7" fmla="*/ 2147483647 h 406"/>
              <a:gd name="T8" fmla="*/ 2147483647 w 2869"/>
              <a:gd name="T9" fmla="*/ 2147483647 h 406"/>
              <a:gd name="T10" fmla="*/ 2147483647 w 2869"/>
              <a:gd name="T11" fmla="*/ 2147483647 h 406"/>
              <a:gd name="T12" fmla="*/ 2147483647 w 2869"/>
              <a:gd name="T13" fmla="*/ 2147483647 h 406"/>
              <a:gd name="T14" fmla="*/ 2147483647 w 2869"/>
              <a:gd name="T15" fmla="*/ 2147483647 h 406"/>
              <a:gd name="T16" fmla="*/ 2147483647 w 2869"/>
              <a:gd name="T17" fmla="*/ 2147483647 h 406"/>
              <a:gd name="T18" fmla="*/ 2147483647 w 2869"/>
              <a:gd name="T19" fmla="*/ 2147483647 h 406"/>
              <a:gd name="T20" fmla="*/ 2147483647 w 2869"/>
              <a:gd name="T21" fmla="*/ 0 h 406"/>
              <a:gd name="T22" fmla="*/ 2147483647 w 2869"/>
              <a:gd name="T23" fmla="*/ 0 h 406"/>
              <a:gd name="T24" fmla="*/ 2147483647 w 2869"/>
              <a:gd name="T25" fmla="*/ 2147483647 h 406"/>
              <a:gd name="T26" fmla="*/ 2147483647 w 2869"/>
              <a:gd name="T27" fmla="*/ 2147483647 h 406"/>
              <a:gd name="T28" fmla="*/ 2147483647 w 2869"/>
              <a:gd name="T29" fmla="*/ 2147483647 h 406"/>
              <a:gd name="T30" fmla="*/ 2147483647 w 2869"/>
              <a:gd name="T31" fmla="*/ 2147483647 h 406"/>
              <a:gd name="T32" fmla="*/ 2147483647 w 2869"/>
              <a:gd name="T33" fmla="*/ 2147483647 h 406"/>
              <a:gd name="T34" fmla="*/ 2147483647 w 2869"/>
              <a:gd name="T35" fmla="*/ 2147483647 h 406"/>
              <a:gd name="T36" fmla="*/ 2147483647 w 2869"/>
              <a:gd name="T37" fmla="*/ 2147483647 h 406"/>
              <a:gd name="T38" fmla="*/ 2147483647 w 2869"/>
              <a:gd name="T39" fmla="*/ 2147483647 h 406"/>
              <a:gd name="T40" fmla="*/ 2147483647 w 2869"/>
              <a:gd name="T41" fmla="*/ 2147483647 h 406"/>
              <a:gd name="T42" fmla="*/ 0 w 2869"/>
              <a:gd name="T43" fmla="*/ 2147483647 h 406"/>
              <a:gd name="T44" fmla="*/ 2147483647 w 2869"/>
              <a:gd name="T45" fmla="*/ 2147483647 h 406"/>
              <a:gd name="T46" fmla="*/ 2147483647 w 2869"/>
              <a:gd name="T47" fmla="*/ 2147483647 h 406"/>
              <a:gd name="T48" fmla="*/ 2147483647 w 2869"/>
              <a:gd name="T49" fmla="*/ 2147483647 h 406"/>
              <a:gd name="T50" fmla="*/ 2147483647 w 2869"/>
              <a:gd name="T51" fmla="*/ 2147483647 h 406"/>
              <a:gd name="T52" fmla="*/ 2147483647 w 2869"/>
              <a:gd name="T53" fmla="*/ 2147483647 h 406"/>
              <a:gd name="T54" fmla="*/ 2147483647 w 2869"/>
              <a:gd name="T55" fmla="*/ 2147483647 h 406"/>
              <a:gd name="T56" fmla="*/ 2147483647 w 2869"/>
              <a:gd name="T57" fmla="*/ 2147483647 h 406"/>
              <a:gd name="T58" fmla="*/ 2147483647 w 2869"/>
              <a:gd name="T59" fmla="*/ 2147483647 h 406"/>
              <a:gd name="T60" fmla="*/ 2147483647 w 2869"/>
              <a:gd name="T61" fmla="*/ 2147483647 h 406"/>
              <a:gd name="T62" fmla="*/ 2147483647 w 2869"/>
              <a:gd name="T63" fmla="*/ 2147483647 h 406"/>
              <a:gd name="T64" fmla="*/ 2147483647 w 2869"/>
              <a:gd name="T65" fmla="*/ 2147483647 h 406"/>
              <a:gd name="T66" fmla="*/ 2147483647 w 2869"/>
              <a:gd name="T67" fmla="*/ 2147483647 h 406"/>
              <a:gd name="T68" fmla="*/ 2147483647 w 2869"/>
              <a:gd name="T69" fmla="*/ 2147483647 h 406"/>
              <a:gd name="T70" fmla="*/ 2147483647 w 2869"/>
              <a:gd name="T71" fmla="*/ 2147483647 h 406"/>
              <a:gd name="T72" fmla="*/ 2147483647 w 2869"/>
              <a:gd name="T73" fmla="*/ 2147483647 h 406"/>
              <a:gd name="T74" fmla="*/ 2147483647 w 2869"/>
              <a:gd name="T75" fmla="*/ 2147483647 h 406"/>
              <a:gd name="T76" fmla="*/ 2147483647 w 2869"/>
              <a:gd name="T77" fmla="*/ 2147483647 h 406"/>
              <a:gd name="T78" fmla="*/ 2147483647 w 2869"/>
              <a:gd name="T79" fmla="*/ 2147483647 h 40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869"/>
              <a:gd name="T121" fmla="*/ 0 h 406"/>
              <a:gd name="T122" fmla="*/ 2869 w 2869"/>
              <a:gd name="T123" fmla="*/ 406 h 40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869" h="406">
                <a:moveTo>
                  <a:pt x="2868" y="328"/>
                </a:moveTo>
                <a:lnTo>
                  <a:pt x="2869" y="313"/>
                </a:lnTo>
                <a:lnTo>
                  <a:pt x="2866" y="299"/>
                </a:lnTo>
                <a:lnTo>
                  <a:pt x="2861" y="286"/>
                </a:lnTo>
                <a:lnTo>
                  <a:pt x="2853" y="272"/>
                </a:lnTo>
                <a:lnTo>
                  <a:pt x="2844" y="261"/>
                </a:lnTo>
                <a:lnTo>
                  <a:pt x="2832" y="251"/>
                </a:lnTo>
                <a:lnTo>
                  <a:pt x="2820" y="244"/>
                </a:lnTo>
                <a:lnTo>
                  <a:pt x="2806" y="239"/>
                </a:lnTo>
                <a:lnTo>
                  <a:pt x="2791" y="236"/>
                </a:lnTo>
                <a:lnTo>
                  <a:pt x="93" y="0"/>
                </a:lnTo>
                <a:lnTo>
                  <a:pt x="78" y="0"/>
                </a:lnTo>
                <a:lnTo>
                  <a:pt x="63" y="3"/>
                </a:lnTo>
                <a:lnTo>
                  <a:pt x="50" y="8"/>
                </a:lnTo>
                <a:lnTo>
                  <a:pt x="36" y="15"/>
                </a:lnTo>
                <a:lnTo>
                  <a:pt x="25" y="24"/>
                </a:lnTo>
                <a:lnTo>
                  <a:pt x="15" y="37"/>
                </a:lnTo>
                <a:lnTo>
                  <a:pt x="8" y="49"/>
                </a:lnTo>
                <a:lnTo>
                  <a:pt x="3" y="63"/>
                </a:lnTo>
                <a:lnTo>
                  <a:pt x="1" y="78"/>
                </a:lnTo>
                <a:lnTo>
                  <a:pt x="0" y="93"/>
                </a:lnTo>
                <a:lnTo>
                  <a:pt x="3" y="107"/>
                </a:lnTo>
                <a:lnTo>
                  <a:pt x="8" y="120"/>
                </a:lnTo>
                <a:lnTo>
                  <a:pt x="16" y="134"/>
                </a:lnTo>
                <a:lnTo>
                  <a:pt x="25" y="145"/>
                </a:lnTo>
                <a:lnTo>
                  <a:pt x="37" y="155"/>
                </a:lnTo>
                <a:lnTo>
                  <a:pt x="49" y="162"/>
                </a:lnTo>
                <a:lnTo>
                  <a:pt x="63" y="167"/>
                </a:lnTo>
                <a:lnTo>
                  <a:pt x="78" y="170"/>
                </a:lnTo>
                <a:lnTo>
                  <a:pt x="2776" y="406"/>
                </a:lnTo>
                <a:lnTo>
                  <a:pt x="2791" y="406"/>
                </a:lnTo>
                <a:lnTo>
                  <a:pt x="2806" y="403"/>
                </a:lnTo>
                <a:lnTo>
                  <a:pt x="2819" y="398"/>
                </a:lnTo>
                <a:lnTo>
                  <a:pt x="2833" y="391"/>
                </a:lnTo>
                <a:lnTo>
                  <a:pt x="2844" y="381"/>
                </a:lnTo>
                <a:lnTo>
                  <a:pt x="2854" y="369"/>
                </a:lnTo>
                <a:lnTo>
                  <a:pt x="2861" y="357"/>
                </a:lnTo>
                <a:lnTo>
                  <a:pt x="2866" y="343"/>
                </a:lnTo>
                <a:lnTo>
                  <a:pt x="2868" y="328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40" name="Freeform 548">
            <a:extLst>
              <a:ext uri="{FF2B5EF4-FFF2-40B4-BE49-F238E27FC236}">
                <a16:creationId xmlns:a16="http://schemas.microsoft.com/office/drawing/2014/main" id="{C575F9CC-4FE4-429B-9916-C8342DA2BEB0}"/>
              </a:ext>
            </a:extLst>
          </p:cNvPr>
          <p:cNvSpPr>
            <a:spLocks noChangeAspect="1"/>
          </p:cNvSpPr>
          <p:nvPr/>
        </p:nvSpPr>
        <p:spPr bwMode="auto">
          <a:xfrm>
            <a:off x="7208838" y="4529138"/>
            <a:ext cx="4762" cy="7937"/>
          </a:xfrm>
          <a:custGeom>
            <a:avLst/>
            <a:gdLst>
              <a:gd name="T0" fmla="*/ 2147483647 w 176"/>
              <a:gd name="T1" fmla="*/ 2147483647 h 210"/>
              <a:gd name="T2" fmla="*/ 2147483647 w 176"/>
              <a:gd name="T3" fmla="*/ 2147483647 h 210"/>
              <a:gd name="T4" fmla="*/ 2147483647 w 176"/>
              <a:gd name="T5" fmla="*/ 2147483647 h 210"/>
              <a:gd name="T6" fmla="*/ 2147483647 w 176"/>
              <a:gd name="T7" fmla="*/ 2147483647 h 210"/>
              <a:gd name="T8" fmla="*/ 2147483647 w 176"/>
              <a:gd name="T9" fmla="*/ 2147483647 h 210"/>
              <a:gd name="T10" fmla="*/ 2147483647 w 176"/>
              <a:gd name="T11" fmla="*/ 2147483647 h 210"/>
              <a:gd name="T12" fmla="*/ 2147483647 w 176"/>
              <a:gd name="T13" fmla="*/ 2147483647 h 210"/>
              <a:gd name="T14" fmla="*/ 2147483647 w 176"/>
              <a:gd name="T15" fmla="*/ 2147483647 h 210"/>
              <a:gd name="T16" fmla="*/ 2147483647 w 176"/>
              <a:gd name="T17" fmla="*/ 2147483647 h 210"/>
              <a:gd name="T18" fmla="*/ 2147483647 w 176"/>
              <a:gd name="T19" fmla="*/ 2147483647 h 210"/>
              <a:gd name="T20" fmla="*/ 2147483647 w 176"/>
              <a:gd name="T21" fmla="*/ 2147483647 h 210"/>
              <a:gd name="T22" fmla="*/ 2147483647 w 176"/>
              <a:gd name="T23" fmla="*/ 2147483647 h 210"/>
              <a:gd name="T24" fmla="*/ 2147483647 w 176"/>
              <a:gd name="T25" fmla="*/ 2147483647 h 210"/>
              <a:gd name="T26" fmla="*/ 2147483647 w 176"/>
              <a:gd name="T27" fmla="*/ 2147483647 h 210"/>
              <a:gd name="T28" fmla="*/ 2147483647 w 176"/>
              <a:gd name="T29" fmla="*/ 2147483647 h 210"/>
              <a:gd name="T30" fmla="*/ 2147483647 w 176"/>
              <a:gd name="T31" fmla="*/ 2147483647 h 210"/>
              <a:gd name="T32" fmla="*/ 2147483647 w 176"/>
              <a:gd name="T33" fmla="*/ 2147483647 h 210"/>
              <a:gd name="T34" fmla="*/ 2147483647 w 176"/>
              <a:gd name="T35" fmla="*/ 2147483647 h 210"/>
              <a:gd name="T36" fmla="*/ 2147483647 w 176"/>
              <a:gd name="T37" fmla="*/ 0 h 210"/>
              <a:gd name="T38" fmla="*/ 2147483647 w 176"/>
              <a:gd name="T39" fmla="*/ 2147483647 h 210"/>
              <a:gd name="T40" fmla="*/ 2147483647 w 176"/>
              <a:gd name="T41" fmla="*/ 2147483647 h 210"/>
              <a:gd name="T42" fmla="*/ 2147483647 w 176"/>
              <a:gd name="T43" fmla="*/ 2147483647 h 210"/>
              <a:gd name="T44" fmla="*/ 2147483647 w 176"/>
              <a:gd name="T45" fmla="*/ 2147483647 h 210"/>
              <a:gd name="T46" fmla="*/ 2147483647 w 176"/>
              <a:gd name="T47" fmla="*/ 2147483647 h 210"/>
              <a:gd name="T48" fmla="*/ 2147483647 w 176"/>
              <a:gd name="T49" fmla="*/ 2147483647 h 210"/>
              <a:gd name="T50" fmla="*/ 2147483647 w 176"/>
              <a:gd name="T51" fmla="*/ 2147483647 h 210"/>
              <a:gd name="T52" fmla="*/ 2147483647 w 176"/>
              <a:gd name="T53" fmla="*/ 2147483647 h 210"/>
              <a:gd name="T54" fmla="*/ 0 w 176"/>
              <a:gd name="T55" fmla="*/ 2147483647 h 210"/>
              <a:gd name="T56" fmla="*/ 0 w 176"/>
              <a:gd name="T57" fmla="*/ 2147483647 h 210"/>
              <a:gd name="T58" fmla="*/ 2147483647 w 176"/>
              <a:gd name="T59" fmla="*/ 2147483647 h 210"/>
              <a:gd name="T60" fmla="*/ 2147483647 w 176"/>
              <a:gd name="T61" fmla="*/ 2147483647 h 210"/>
              <a:gd name="T62" fmla="*/ 2147483647 w 176"/>
              <a:gd name="T63" fmla="*/ 2147483647 h 210"/>
              <a:gd name="T64" fmla="*/ 2147483647 w 176"/>
              <a:gd name="T65" fmla="*/ 2147483647 h 210"/>
              <a:gd name="T66" fmla="*/ 2147483647 w 176"/>
              <a:gd name="T67" fmla="*/ 2147483647 h 210"/>
              <a:gd name="T68" fmla="*/ 2147483647 w 176"/>
              <a:gd name="T69" fmla="*/ 2147483647 h 210"/>
              <a:gd name="T70" fmla="*/ 2147483647 w 176"/>
              <a:gd name="T71" fmla="*/ 2147483647 h 210"/>
              <a:gd name="T72" fmla="*/ 2147483647 w 176"/>
              <a:gd name="T73" fmla="*/ 2147483647 h 21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6"/>
              <a:gd name="T112" fmla="*/ 0 h 210"/>
              <a:gd name="T113" fmla="*/ 176 w 176"/>
              <a:gd name="T114" fmla="*/ 210 h 21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6" h="210">
                <a:moveTo>
                  <a:pt x="79" y="210"/>
                </a:moveTo>
                <a:lnTo>
                  <a:pt x="94" y="209"/>
                </a:lnTo>
                <a:lnTo>
                  <a:pt x="109" y="206"/>
                </a:lnTo>
                <a:lnTo>
                  <a:pt x="124" y="199"/>
                </a:lnTo>
                <a:lnTo>
                  <a:pt x="138" y="190"/>
                </a:lnTo>
                <a:lnTo>
                  <a:pt x="149" y="178"/>
                </a:lnTo>
                <a:lnTo>
                  <a:pt x="159" y="163"/>
                </a:lnTo>
                <a:lnTo>
                  <a:pt x="168" y="148"/>
                </a:lnTo>
                <a:lnTo>
                  <a:pt x="173" y="131"/>
                </a:lnTo>
                <a:lnTo>
                  <a:pt x="176" y="113"/>
                </a:lnTo>
                <a:lnTo>
                  <a:pt x="176" y="95"/>
                </a:lnTo>
                <a:lnTo>
                  <a:pt x="174" y="76"/>
                </a:lnTo>
                <a:lnTo>
                  <a:pt x="168" y="60"/>
                </a:lnTo>
                <a:lnTo>
                  <a:pt x="161" y="44"/>
                </a:lnTo>
                <a:lnTo>
                  <a:pt x="152" y="30"/>
                </a:lnTo>
                <a:lnTo>
                  <a:pt x="140" y="18"/>
                </a:lnTo>
                <a:lnTo>
                  <a:pt x="127" y="9"/>
                </a:lnTo>
                <a:lnTo>
                  <a:pt x="112" y="4"/>
                </a:lnTo>
                <a:lnTo>
                  <a:pt x="97" y="0"/>
                </a:lnTo>
                <a:lnTo>
                  <a:pt x="82" y="1"/>
                </a:lnTo>
                <a:lnTo>
                  <a:pt x="67" y="4"/>
                </a:lnTo>
                <a:lnTo>
                  <a:pt x="52" y="11"/>
                </a:lnTo>
                <a:lnTo>
                  <a:pt x="38" y="20"/>
                </a:lnTo>
                <a:lnTo>
                  <a:pt x="27" y="32"/>
                </a:lnTo>
                <a:lnTo>
                  <a:pt x="17" y="47"/>
                </a:lnTo>
                <a:lnTo>
                  <a:pt x="8" y="62"/>
                </a:lnTo>
                <a:lnTo>
                  <a:pt x="3" y="79"/>
                </a:lnTo>
                <a:lnTo>
                  <a:pt x="0" y="97"/>
                </a:lnTo>
                <a:lnTo>
                  <a:pt x="0" y="115"/>
                </a:lnTo>
                <a:lnTo>
                  <a:pt x="2" y="134"/>
                </a:lnTo>
                <a:lnTo>
                  <a:pt x="8" y="150"/>
                </a:lnTo>
                <a:lnTo>
                  <a:pt x="15" y="166"/>
                </a:lnTo>
                <a:lnTo>
                  <a:pt x="24" y="180"/>
                </a:lnTo>
                <a:lnTo>
                  <a:pt x="36" y="192"/>
                </a:lnTo>
                <a:lnTo>
                  <a:pt x="49" y="201"/>
                </a:lnTo>
                <a:lnTo>
                  <a:pt x="64" y="206"/>
                </a:lnTo>
                <a:lnTo>
                  <a:pt x="79" y="2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41" name="Freeform 550">
            <a:extLst>
              <a:ext uri="{FF2B5EF4-FFF2-40B4-BE49-F238E27FC236}">
                <a16:creationId xmlns:a16="http://schemas.microsoft.com/office/drawing/2014/main" id="{7DB6F357-F0D1-41A0-9CFB-314C774D92CC}"/>
              </a:ext>
            </a:extLst>
          </p:cNvPr>
          <p:cNvSpPr>
            <a:spLocks noChangeAspect="1"/>
          </p:cNvSpPr>
          <p:nvPr/>
        </p:nvSpPr>
        <p:spPr bwMode="auto">
          <a:xfrm>
            <a:off x="7123113" y="4524375"/>
            <a:ext cx="4762" cy="11113"/>
          </a:xfrm>
          <a:custGeom>
            <a:avLst/>
            <a:gdLst>
              <a:gd name="T0" fmla="*/ 2147483647 w 182"/>
              <a:gd name="T1" fmla="*/ 2147483647 h 312"/>
              <a:gd name="T2" fmla="*/ 2147483647 w 182"/>
              <a:gd name="T3" fmla="*/ 0 h 312"/>
              <a:gd name="T4" fmla="*/ 0 w 182"/>
              <a:gd name="T5" fmla="*/ 2147483647 h 312"/>
              <a:gd name="T6" fmla="*/ 2147483647 w 182"/>
              <a:gd name="T7" fmla="*/ 2147483647 h 312"/>
              <a:gd name="T8" fmla="*/ 2147483647 w 182"/>
              <a:gd name="T9" fmla="*/ 2147483647 h 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312"/>
              <a:gd name="T17" fmla="*/ 182 w 182"/>
              <a:gd name="T18" fmla="*/ 312 h 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312">
                <a:moveTo>
                  <a:pt x="182" y="13"/>
                </a:moveTo>
                <a:lnTo>
                  <a:pt x="26" y="0"/>
                </a:lnTo>
                <a:lnTo>
                  <a:pt x="0" y="299"/>
                </a:lnTo>
                <a:lnTo>
                  <a:pt x="156" y="312"/>
                </a:lnTo>
                <a:lnTo>
                  <a:pt x="182" y="13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42" name="Freeform 551">
            <a:extLst>
              <a:ext uri="{FF2B5EF4-FFF2-40B4-BE49-F238E27FC236}">
                <a16:creationId xmlns:a16="http://schemas.microsoft.com/office/drawing/2014/main" id="{CF59917B-89F2-4418-964C-EF486F8E0D8F}"/>
              </a:ext>
            </a:extLst>
          </p:cNvPr>
          <p:cNvSpPr>
            <a:spLocks noChangeAspect="1"/>
          </p:cNvSpPr>
          <p:nvPr/>
        </p:nvSpPr>
        <p:spPr bwMode="auto">
          <a:xfrm>
            <a:off x="7132638" y="4525963"/>
            <a:ext cx="4762" cy="7937"/>
          </a:xfrm>
          <a:custGeom>
            <a:avLst/>
            <a:gdLst>
              <a:gd name="T0" fmla="*/ 2147483647 w 194"/>
              <a:gd name="T1" fmla="*/ 2147483647 h 229"/>
              <a:gd name="T2" fmla="*/ 2147483647 w 194"/>
              <a:gd name="T3" fmla="*/ 0 h 229"/>
              <a:gd name="T4" fmla="*/ 0 w 194"/>
              <a:gd name="T5" fmla="*/ 2147483647 h 229"/>
              <a:gd name="T6" fmla="*/ 2147483647 w 194"/>
              <a:gd name="T7" fmla="*/ 2147483647 h 229"/>
              <a:gd name="T8" fmla="*/ 2147483647 w 194"/>
              <a:gd name="T9" fmla="*/ 2147483647 h 2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"/>
              <a:gd name="T16" fmla="*/ 0 h 229"/>
              <a:gd name="T17" fmla="*/ 194 w 194"/>
              <a:gd name="T18" fmla="*/ 229 h 2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" h="229">
                <a:moveTo>
                  <a:pt x="194" y="15"/>
                </a:moveTo>
                <a:lnTo>
                  <a:pt x="19" y="0"/>
                </a:lnTo>
                <a:lnTo>
                  <a:pt x="0" y="214"/>
                </a:lnTo>
                <a:lnTo>
                  <a:pt x="175" y="229"/>
                </a:lnTo>
                <a:lnTo>
                  <a:pt x="194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43" name="Freeform 552">
            <a:extLst>
              <a:ext uri="{FF2B5EF4-FFF2-40B4-BE49-F238E27FC236}">
                <a16:creationId xmlns:a16="http://schemas.microsoft.com/office/drawing/2014/main" id="{78288754-388F-402A-8E15-207643BE65F3}"/>
              </a:ext>
            </a:extLst>
          </p:cNvPr>
          <p:cNvSpPr>
            <a:spLocks noChangeAspect="1"/>
          </p:cNvSpPr>
          <p:nvPr/>
        </p:nvSpPr>
        <p:spPr bwMode="auto">
          <a:xfrm>
            <a:off x="7140575" y="4527550"/>
            <a:ext cx="6350" cy="12700"/>
          </a:xfrm>
          <a:custGeom>
            <a:avLst/>
            <a:gdLst>
              <a:gd name="T0" fmla="*/ 2147483647 w 197"/>
              <a:gd name="T1" fmla="*/ 2147483647 h 353"/>
              <a:gd name="T2" fmla="*/ 2147483647 w 197"/>
              <a:gd name="T3" fmla="*/ 0 h 353"/>
              <a:gd name="T4" fmla="*/ 0 w 197"/>
              <a:gd name="T5" fmla="*/ 2147483647 h 353"/>
              <a:gd name="T6" fmla="*/ 2147483647 w 197"/>
              <a:gd name="T7" fmla="*/ 2147483647 h 353"/>
              <a:gd name="T8" fmla="*/ 2147483647 w 197"/>
              <a:gd name="T9" fmla="*/ 2147483647 h 3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353"/>
              <a:gd name="T17" fmla="*/ 197 w 197"/>
              <a:gd name="T18" fmla="*/ 353 h 3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353">
                <a:moveTo>
                  <a:pt x="197" y="15"/>
                </a:moveTo>
                <a:lnTo>
                  <a:pt x="29" y="0"/>
                </a:lnTo>
                <a:lnTo>
                  <a:pt x="0" y="338"/>
                </a:lnTo>
                <a:lnTo>
                  <a:pt x="168" y="353"/>
                </a:lnTo>
                <a:lnTo>
                  <a:pt x="197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44" name="Freeform 553">
            <a:extLst>
              <a:ext uri="{FF2B5EF4-FFF2-40B4-BE49-F238E27FC236}">
                <a16:creationId xmlns:a16="http://schemas.microsoft.com/office/drawing/2014/main" id="{D9B92862-FD21-47A6-B713-1BA57C46B621}"/>
              </a:ext>
            </a:extLst>
          </p:cNvPr>
          <p:cNvSpPr>
            <a:spLocks noChangeAspect="1"/>
          </p:cNvSpPr>
          <p:nvPr/>
        </p:nvSpPr>
        <p:spPr bwMode="auto">
          <a:xfrm>
            <a:off x="7146925" y="4527550"/>
            <a:ext cx="4763" cy="7938"/>
          </a:xfrm>
          <a:custGeom>
            <a:avLst/>
            <a:gdLst>
              <a:gd name="T0" fmla="*/ 2147483647 w 187"/>
              <a:gd name="T1" fmla="*/ 2147483647 h 212"/>
              <a:gd name="T2" fmla="*/ 2147483647 w 187"/>
              <a:gd name="T3" fmla="*/ 0 h 212"/>
              <a:gd name="T4" fmla="*/ 0 w 187"/>
              <a:gd name="T5" fmla="*/ 2147483647 h 212"/>
              <a:gd name="T6" fmla="*/ 2147483647 w 187"/>
              <a:gd name="T7" fmla="*/ 2147483647 h 212"/>
              <a:gd name="T8" fmla="*/ 2147483647 w 187"/>
              <a:gd name="T9" fmla="*/ 2147483647 h 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212"/>
              <a:gd name="T17" fmla="*/ 187 w 187"/>
              <a:gd name="T18" fmla="*/ 212 h 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212">
                <a:moveTo>
                  <a:pt x="187" y="15"/>
                </a:moveTo>
                <a:lnTo>
                  <a:pt x="17" y="0"/>
                </a:lnTo>
                <a:lnTo>
                  <a:pt x="0" y="197"/>
                </a:lnTo>
                <a:lnTo>
                  <a:pt x="170" y="212"/>
                </a:lnTo>
                <a:lnTo>
                  <a:pt x="187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45" name="Freeform 555">
            <a:extLst>
              <a:ext uri="{FF2B5EF4-FFF2-40B4-BE49-F238E27FC236}">
                <a16:creationId xmlns:a16="http://schemas.microsoft.com/office/drawing/2014/main" id="{852A28DE-91E4-41BB-B23E-03276907D201}"/>
              </a:ext>
            </a:extLst>
          </p:cNvPr>
          <p:cNvSpPr>
            <a:spLocks noChangeAspect="1"/>
          </p:cNvSpPr>
          <p:nvPr/>
        </p:nvSpPr>
        <p:spPr bwMode="auto">
          <a:xfrm>
            <a:off x="7121525" y="4522788"/>
            <a:ext cx="6350" cy="11112"/>
          </a:xfrm>
          <a:custGeom>
            <a:avLst/>
            <a:gdLst>
              <a:gd name="T0" fmla="*/ 2147483647 w 193"/>
              <a:gd name="T1" fmla="*/ 2147483647 h 322"/>
              <a:gd name="T2" fmla="*/ 2147483647 w 193"/>
              <a:gd name="T3" fmla="*/ 0 h 322"/>
              <a:gd name="T4" fmla="*/ 0 w 193"/>
              <a:gd name="T5" fmla="*/ 2147483647 h 322"/>
              <a:gd name="T6" fmla="*/ 2147483647 w 193"/>
              <a:gd name="T7" fmla="*/ 2147483647 h 322"/>
              <a:gd name="T8" fmla="*/ 2147483647 w 193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"/>
              <a:gd name="T16" fmla="*/ 0 h 322"/>
              <a:gd name="T17" fmla="*/ 193 w 193"/>
              <a:gd name="T18" fmla="*/ 322 h 3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" h="322">
                <a:moveTo>
                  <a:pt x="193" y="15"/>
                </a:moveTo>
                <a:lnTo>
                  <a:pt x="27" y="0"/>
                </a:lnTo>
                <a:lnTo>
                  <a:pt x="0" y="307"/>
                </a:lnTo>
                <a:lnTo>
                  <a:pt x="166" y="322"/>
                </a:lnTo>
                <a:lnTo>
                  <a:pt x="193" y="1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46" name="Freeform 556">
            <a:extLst>
              <a:ext uri="{FF2B5EF4-FFF2-40B4-BE49-F238E27FC236}">
                <a16:creationId xmlns:a16="http://schemas.microsoft.com/office/drawing/2014/main" id="{EB8CA1B3-6E64-41B7-836F-636C9CC19C7A}"/>
              </a:ext>
            </a:extLst>
          </p:cNvPr>
          <p:cNvSpPr>
            <a:spLocks noChangeAspect="1"/>
          </p:cNvSpPr>
          <p:nvPr/>
        </p:nvSpPr>
        <p:spPr bwMode="auto">
          <a:xfrm>
            <a:off x="7131050" y="4524375"/>
            <a:ext cx="6350" cy="7938"/>
          </a:xfrm>
          <a:custGeom>
            <a:avLst/>
            <a:gdLst>
              <a:gd name="T0" fmla="*/ 2147483647 w 187"/>
              <a:gd name="T1" fmla="*/ 2147483647 h 229"/>
              <a:gd name="T2" fmla="*/ 2147483647 w 187"/>
              <a:gd name="T3" fmla="*/ 0 h 229"/>
              <a:gd name="T4" fmla="*/ 0 w 187"/>
              <a:gd name="T5" fmla="*/ 2147483647 h 229"/>
              <a:gd name="T6" fmla="*/ 2147483647 w 187"/>
              <a:gd name="T7" fmla="*/ 2147483647 h 229"/>
              <a:gd name="T8" fmla="*/ 2147483647 w 187"/>
              <a:gd name="T9" fmla="*/ 2147483647 h 2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229"/>
              <a:gd name="T17" fmla="*/ 187 w 187"/>
              <a:gd name="T18" fmla="*/ 229 h 2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229">
                <a:moveTo>
                  <a:pt x="187" y="15"/>
                </a:moveTo>
                <a:lnTo>
                  <a:pt x="19" y="0"/>
                </a:lnTo>
                <a:lnTo>
                  <a:pt x="0" y="214"/>
                </a:lnTo>
                <a:lnTo>
                  <a:pt x="168" y="229"/>
                </a:lnTo>
                <a:lnTo>
                  <a:pt x="187" y="1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47" name="Freeform 557">
            <a:extLst>
              <a:ext uri="{FF2B5EF4-FFF2-40B4-BE49-F238E27FC236}">
                <a16:creationId xmlns:a16="http://schemas.microsoft.com/office/drawing/2014/main" id="{AE9F8F15-F7D8-490A-BE53-05074CC5FFA6}"/>
              </a:ext>
            </a:extLst>
          </p:cNvPr>
          <p:cNvSpPr>
            <a:spLocks noChangeAspect="1"/>
          </p:cNvSpPr>
          <p:nvPr/>
        </p:nvSpPr>
        <p:spPr bwMode="auto">
          <a:xfrm>
            <a:off x="7140575" y="4525963"/>
            <a:ext cx="4763" cy="12700"/>
          </a:xfrm>
          <a:custGeom>
            <a:avLst/>
            <a:gdLst>
              <a:gd name="T0" fmla="*/ 2147483647 w 185"/>
              <a:gd name="T1" fmla="*/ 2147483647 h 347"/>
              <a:gd name="T2" fmla="*/ 2147483647 w 185"/>
              <a:gd name="T3" fmla="*/ 0 h 347"/>
              <a:gd name="T4" fmla="*/ 0 w 185"/>
              <a:gd name="T5" fmla="*/ 2147483647 h 347"/>
              <a:gd name="T6" fmla="*/ 2147483647 w 185"/>
              <a:gd name="T7" fmla="*/ 2147483647 h 347"/>
              <a:gd name="T8" fmla="*/ 2147483647 w 185"/>
              <a:gd name="T9" fmla="*/ 2147483647 h 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"/>
              <a:gd name="T16" fmla="*/ 0 h 347"/>
              <a:gd name="T17" fmla="*/ 185 w 185"/>
              <a:gd name="T18" fmla="*/ 347 h 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" h="347">
                <a:moveTo>
                  <a:pt x="185" y="13"/>
                </a:moveTo>
                <a:lnTo>
                  <a:pt x="29" y="0"/>
                </a:lnTo>
                <a:lnTo>
                  <a:pt x="0" y="333"/>
                </a:lnTo>
                <a:lnTo>
                  <a:pt x="156" y="347"/>
                </a:lnTo>
                <a:lnTo>
                  <a:pt x="185" y="13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48" name="Freeform 558">
            <a:extLst>
              <a:ext uri="{FF2B5EF4-FFF2-40B4-BE49-F238E27FC236}">
                <a16:creationId xmlns:a16="http://schemas.microsoft.com/office/drawing/2014/main" id="{9644DE03-6E7A-4D8B-9B24-288780003D01}"/>
              </a:ext>
            </a:extLst>
          </p:cNvPr>
          <p:cNvSpPr>
            <a:spLocks noChangeAspect="1"/>
          </p:cNvSpPr>
          <p:nvPr/>
        </p:nvSpPr>
        <p:spPr bwMode="auto">
          <a:xfrm>
            <a:off x="7145338" y="4525963"/>
            <a:ext cx="4762" cy="7937"/>
          </a:xfrm>
          <a:custGeom>
            <a:avLst/>
            <a:gdLst>
              <a:gd name="T0" fmla="*/ 2147483647 w 179"/>
              <a:gd name="T1" fmla="*/ 2147483647 h 223"/>
              <a:gd name="T2" fmla="*/ 2147483647 w 179"/>
              <a:gd name="T3" fmla="*/ 0 h 223"/>
              <a:gd name="T4" fmla="*/ 0 w 179"/>
              <a:gd name="T5" fmla="*/ 2147483647 h 223"/>
              <a:gd name="T6" fmla="*/ 2147483647 w 179"/>
              <a:gd name="T7" fmla="*/ 2147483647 h 223"/>
              <a:gd name="T8" fmla="*/ 2147483647 w 179"/>
              <a:gd name="T9" fmla="*/ 2147483647 h 2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223"/>
              <a:gd name="T17" fmla="*/ 179 w 179"/>
              <a:gd name="T18" fmla="*/ 223 h 2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223">
                <a:moveTo>
                  <a:pt x="179" y="14"/>
                </a:moveTo>
                <a:lnTo>
                  <a:pt x="18" y="0"/>
                </a:lnTo>
                <a:lnTo>
                  <a:pt x="0" y="209"/>
                </a:lnTo>
                <a:lnTo>
                  <a:pt x="161" y="223"/>
                </a:lnTo>
                <a:lnTo>
                  <a:pt x="179" y="14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49" name="Freeform 560">
            <a:extLst>
              <a:ext uri="{FF2B5EF4-FFF2-40B4-BE49-F238E27FC236}">
                <a16:creationId xmlns:a16="http://schemas.microsoft.com/office/drawing/2014/main" id="{B46B81EA-B0D2-4A6F-9A78-E20472E959C9}"/>
              </a:ext>
            </a:extLst>
          </p:cNvPr>
          <p:cNvSpPr>
            <a:spLocks noChangeAspect="1"/>
          </p:cNvSpPr>
          <p:nvPr/>
        </p:nvSpPr>
        <p:spPr bwMode="auto">
          <a:xfrm>
            <a:off x="7146925" y="4583113"/>
            <a:ext cx="34925" cy="25400"/>
          </a:xfrm>
          <a:custGeom>
            <a:avLst/>
            <a:gdLst>
              <a:gd name="T0" fmla="*/ 0 w 1650"/>
              <a:gd name="T1" fmla="*/ 2147483647 h 1045"/>
              <a:gd name="T2" fmla="*/ 0 w 1650"/>
              <a:gd name="T3" fmla="*/ 2147483647 h 1045"/>
              <a:gd name="T4" fmla="*/ 2147483647 w 1650"/>
              <a:gd name="T5" fmla="*/ 2147483647 h 1045"/>
              <a:gd name="T6" fmla="*/ 2147483647 w 1650"/>
              <a:gd name="T7" fmla="*/ 2147483647 h 1045"/>
              <a:gd name="T8" fmla="*/ 2147483647 w 1650"/>
              <a:gd name="T9" fmla="*/ 2147483647 h 1045"/>
              <a:gd name="T10" fmla="*/ 2147483647 w 1650"/>
              <a:gd name="T11" fmla="*/ 2147483647 h 1045"/>
              <a:gd name="T12" fmla="*/ 2147483647 w 1650"/>
              <a:gd name="T13" fmla="*/ 2147483647 h 1045"/>
              <a:gd name="T14" fmla="*/ 2147483647 w 1650"/>
              <a:gd name="T15" fmla="*/ 2147483647 h 1045"/>
              <a:gd name="T16" fmla="*/ 2147483647 w 1650"/>
              <a:gd name="T17" fmla="*/ 2147483647 h 1045"/>
              <a:gd name="T18" fmla="*/ 2147483647 w 1650"/>
              <a:gd name="T19" fmla="*/ 2147483647 h 1045"/>
              <a:gd name="T20" fmla="*/ 2147483647 w 1650"/>
              <a:gd name="T21" fmla="*/ 2147483647 h 1045"/>
              <a:gd name="T22" fmla="*/ 2147483647 w 1650"/>
              <a:gd name="T23" fmla="*/ 2147483647 h 1045"/>
              <a:gd name="T24" fmla="*/ 2147483647 w 1650"/>
              <a:gd name="T25" fmla="*/ 2147483647 h 1045"/>
              <a:gd name="T26" fmla="*/ 2147483647 w 1650"/>
              <a:gd name="T27" fmla="*/ 2147483647 h 1045"/>
              <a:gd name="T28" fmla="*/ 2147483647 w 1650"/>
              <a:gd name="T29" fmla="*/ 2147483647 h 1045"/>
              <a:gd name="T30" fmla="*/ 2147483647 w 1650"/>
              <a:gd name="T31" fmla="*/ 2147483647 h 1045"/>
              <a:gd name="T32" fmla="*/ 2147483647 w 1650"/>
              <a:gd name="T33" fmla="*/ 2147483647 h 1045"/>
              <a:gd name="T34" fmla="*/ 2147483647 w 1650"/>
              <a:gd name="T35" fmla="*/ 2147483647 h 1045"/>
              <a:gd name="T36" fmla="*/ 2147483647 w 1650"/>
              <a:gd name="T37" fmla="*/ 2147483647 h 1045"/>
              <a:gd name="T38" fmla="*/ 2147483647 w 1650"/>
              <a:gd name="T39" fmla="*/ 2147483647 h 1045"/>
              <a:gd name="T40" fmla="*/ 2147483647 w 1650"/>
              <a:gd name="T41" fmla="*/ 2147483647 h 1045"/>
              <a:gd name="T42" fmla="*/ 2147483647 w 1650"/>
              <a:gd name="T43" fmla="*/ 2147483647 h 1045"/>
              <a:gd name="T44" fmla="*/ 2147483647 w 1650"/>
              <a:gd name="T45" fmla="*/ 2147483647 h 1045"/>
              <a:gd name="T46" fmla="*/ 2147483647 w 1650"/>
              <a:gd name="T47" fmla="*/ 0 h 1045"/>
              <a:gd name="T48" fmla="*/ 0 w 1650"/>
              <a:gd name="T49" fmla="*/ 2147483647 h 104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50"/>
              <a:gd name="T76" fmla="*/ 0 h 1045"/>
              <a:gd name="T77" fmla="*/ 1650 w 1650"/>
              <a:gd name="T78" fmla="*/ 1045 h 104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50" h="1045">
                <a:moveTo>
                  <a:pt x="0" y="2"/>
                </a:moveTo>
                <a:lnTo>
                  <a:pt x="0" y="861"/>
                </a:lnTo>
                <a:lnTo>
                  <a:pt x="17" y="902"/>
                </a:lnTo>
                <a:lnTo>
                  <a:pt x="46" y="924"/>
                </a:lnTo>
                <a:lnTo>
                  <a:pt x="103" y="950"/>
                </a:lnTo>
                <a:lnTo>
                  <a:pt x="178" y="977"/>
                </a:lnTo>
                <a:lnTo>
                  <a:pt x="269" y="1001"/>
                </a:lnTo>
                <a:lnTo>
                  <a:pt x="401" y="1021"/>
                </a:lnTo>
                <a:lnTo>
                  <a:pt x="512" y="1030"/>
                </a:lnTo>
                <a:lnTo>
                  <a:pt x="627" y="1043"/>
                </a:lnTo>
                <a:lnTo>
                  <a:pt x="745" y="1045"/>
                </a:lnTo>
                <a:lnTo>
                  <a:pt x="894" y="1045"/>
                </a:lnTo>
                <a:lnTo>
                  <a:pt x="990" y="1043"/>
                </a:lnTo>
                <a:lnTo>
                  <a:pt x="1078" y="1038"/>
                </a:lnTo>
                <a:lnTo>
                  <a:pt x="1162" y="1030"/>
                </a:lnTo>
                <a:lnTo>
                  <a:pt x="1280" y="1016"/>
                </a:lnTo>
                <a:lnTo>
                  <a:pt x="1389" y="999"/>
                </a:lnTo>
                <a:lnTo>
                  <a:pt x="1471" y="977"/>
                </a:lnTo>
                <a:lnTo>
                  <a:pt x="1525" y="962"/>
                </a:lnTo>
                <a:lnTo>
                  <a:pt x="1583" y="935"/>
                </a:lnTo>
                <a:lnTo>
                  <a:pt x="1620" y="910"/>
                </a:lnTo>
                <a:lnTo>
                  <a:pt x="1645" y="880"/>
                </a:lnTo>
                <a:lnTo>
                  <a:pt x="1650" y="854"/>
                </a:lnTo>
                <a:lnTo>
                  <a:pt x="1650" y="0"/>
                </a:lnTo>
                <a:lnTo>
                  <a:pt x="0" y="2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50" name="Oval 561">
            <a:extLst>
              <a:ext uri="{FF2B5EF4-FFF2-40B4-BE49-F238E27FC236}">
                <a16:creationId xmlns:a16="http://schemas.microsoft.com/office/drawing/2014/main" id="{61E1C94C-5A99-4C2E-903B-04AF21758B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46925" y="4578350"/>
            <a:ext cx="34925" cy="9525"/>
          </a:xfrm>
          <a:prstGeom prst="ellipse">
            <a:avLst/>
          </a:prstGeom>
          <a:solidFill>
            <a:srgbClr val="FFB2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751" name="Freeform 562">
            <a:extLst>
              <a:ext uri="{FF2B5EF4-FFF2-40B4-BE49-F238E27FC236}">
                <a16:creationId xmlns:a16="http://schemas.microsoft.com/office/drawing/2014/main" id="{C064C850-654A-48A6-A8AC-88224F7BEABF}"/>
              </a:ext>
            </a:extLst>
          </p:cNvPr>
          <p:cNvSpPr>
            <a:spLocks noChangeAspect="1"/>
          </p:cNvSpPr>
          <p:nvPr/>
        </p:nvSpPr>
        <p:spPr bwMode="auto">
          <a:xfrm>
            <a:off x="7162800" y="4591050"/>
            <a:ext cx="3175" cy="12700"/>
          </a:xfrm>
          <a:custGeom>
            <a:avLst/>
            <a:gdLst>
              <a:gd name="T0" fmla="*/ 2147483647 w 201"/>
              <a:gd name="T1" fmla="*/ 2147483647 h 488"/>
              <a:gd name="T2" fmla="*/ 729717879 w 201"/>
              <a:gd name="T3" fmla="*/ 2147483647 h 488"/>
              <a:gd name="T4" fmla="*/ 0 w 201"/>
              <a:gd name="T5" fmla="*/ 2147483647 h 488"/>
              <a:gd name="T6" fmla="*/ 0 w 201"/>
              <a:gd name="T7" fmla="*/ 2147483647 h 488"/>
              <a:gd name="T8" fmla="*/ 2147483647 w 201"/>
              <a:gd name="T9" fmla="*/ 2147483647 h 488"/>
              <a:gd name="T10" fmla="*/ 2147483647 w 201"/>
              <a:gd name="T11" fmla="*/ 0 h 488"/>
              <a:gd name="T12" fmla="*/ 2147483647 w 201"/>
              <a:gd name="T13" fmla="*/ 0 h 488"/>
              <a:gd name="T14" fmla="*/ 2147483647 w 201"/>
              <a:gd name="T15" fmla="*/ 2147483647 h 488"/>
              <a:gd name="T16" fmla="*/ 2147483647 w 201"/>
              <a:gd name="T17" fmla="*/ 2147483647 h 488"/>
              <a:gd name="T18" fmla="*/ 2147483647 w 201"/>
              <a:gd name="T19" fmla="*/ 2147483647 h 488"/>
              <a:gd name="T20" fmla="*/ 2147483647 w 201"/>
              <a:gd name="T21" fmla="*/ 2147483647 h 488"/>
              <a:gd name="T22" fmla="*/ 2147483647 w 201"/>
              <a:gd name="T23" fmla="*/ 2147483647 h 488"/>
              <a:gd name="T24" fmla="*/ 2147483647 w 201"/>
              <a:gd name="T25" fmla="*/ 2147483647 h 488"/>
              <a:gd name="T26" fmla="*/ 0 w 201"/>
              <a:gd name="T27" fmla="*/ 2147483647 h 488"/>
              <a:gd name="T28" fmla="*/ 2147483647 w 201"/>
              <a:gd name="T29" fmla="*/ 2147483647 h 488"/>
              <a:gd name="T30" fmla="*/ 2147483647 w 201"/>
              <a:gd name="T31" fmla="*/ 2147483647 h 4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"/>
              <a:gd name="T49" fmla="*/ 0 h 488"/>
              <a:gd name="T50" fmla="*/ 201 w 201"/>
              <a:gd name="T51" fmla="*/ 488 h 48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" h="488">
                <a:moveTo>
                  <a:pt x="38" y="194"/>
                </a:moveTo>
                <a:lnTo>
                  <a:pt x="3" y="170"/>
                </a:lnTo>
                <a:lnTo>
                  <a:pt x="0" y="134"/>
                </a:lnTo>
                <a:lnTo>
                  <a:pt x="0" y="88"/>
                </a:lnTo>
                <a:lnTo>
                  <a:pt x="28" y="28"/>
                </a:lnTo>
                <a:lnTo>
                  <a:pt x="69" y="0"/>
                </a:lnTo>
                <a:lnTo>
                  <a:pt x="124" y="0"/>
                </a:lnTo>
                <a:lnTo>
                  <a:pt x="172" y="28"/>
                </a:lnTo>
                <a:lnTo>
                  <a:pt x="191" y="88"/>
                </a:lnTo>
                <a:lnTo>
                  <a:pt x="182" y="158"/>
                </a:lnTo>
                <a:lnTo>
                  <a:pt x="156" y="194"/>
                </a:lnTo>
                <a:lnTo>
                  <a:pt x="115" y="210"/>
                </a:lnTo>
                <a:lnTo>
                  <a:pt x="201" y="488"/>
                </a:lnTo>
                <a:lnTo>
                  <a:pt x="0" y="488"/>
                </a:lnTo>
                <a:lnTo>
                  <a:pt x="66" y="206"/>
                </a:lnTo>
                <a:lnTo>
                  <a:pt x="38" y="1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52" name="Freeform 563">
            <a:extLst>
              <a:ext uri="{FF2B5EF4-FFF2-40B4-BE49-F238E27FC236}">
                <a16:creationId xmlns:a16="http://schemas.microsoft.com/office/drawing/2014/main" id="{9B6B8B24-65D8-4B4D-8489-F94FFADE05D3}"/>
              </a:ext>
            </a:extLst>
          </p:cNvPr>
          <p:cNvSpPr>
            <a:spLocks noChangeAspect="1"/>
          </p:cNvSpPr>
          <p:nvPr/>
        </p:nvSpPr>
        <p:spPr bwMode="auto">
          <a:xfrm>
            <a:off x="7153275" y="4567238"/>
            <a:ext cx="23813" cy="15875"/>
          </a:xfrm>
          <a:custGeom>
            <a:avLst/>
            <a:gdLst>
              <a:gd name="T0" fmla="*/ 0 w 1171"/>
              <a:gd name="T1" fmla="*/ 2147483647 h 673"/>
              <a:gd name="T2" fmla="*/ 0 w 1171"/>
              <a:gd name="T3" fmla="*/ 2147483647 h 673"/>
              <a:gd name="T4" fmla="*/ 2147483647 w 1171"/>
              <a:gd name="T5" fmla="*/ 2147483647 h 673"/>
              <a:gd name="T6" fmla="*/ 2147483647 w 1171"/>
              <a:gd name="T7" fmla="*/ 2147483647 h 673"/>
              <a:gd name="T8" fmla="*/ 2147483647 w 1171"/>
              <a:gd name="T9" fmla="*/ 2147483647 h 673"/>
              <a:gd name="T10" fmla="*/ 2147483647 w 1171"/>
              <a:gd name="T11" fmla="*/ 2147483647 h 673"/>
              <a:gd name="T12" fmla="*/ 2147483647 w 1171"/>
              <a:gd name="T13" fmla="*/ 2147483647 h 673"/>
              <a:gd name="T14" fmla="*/ 2147483647 w 1171"/>
              <a:gd name="T15" fmla="*/ 2147483647 h 673"/>
              <a:gd name="T16" fmla="*/ 2147483647 w 1171"/>
              <a:gd name="T17" fmla="*/ 2147483647 h 673"/>
              <a:gd name="T18" fmla="*/ 2147483647 w 1171"/>
              <a:gd name="T19" fmla="*/ 2147483647 h 673"/>
              <a:gd name="T20" fmla="*/ 2147483647 w 1171"/>
              <a:gd name="T21" fmla="*/ 2147483647 h 673"/>
              <a:gd name="T22" fmla="*/ 2147483647 w 1171"/>
              <a:gd name="T23" fmla="*/ 2147483647 h 673"/>
              <a:gd name="T24" fmla="*/ 2147483647 w 1171"/>
              <a:gd name="T25" fmla="*/ 0 h 673"/>
              <a:gd name="T26" fmla="*/ 2147483647 w 1171"/>
              <a:gd name="T27" fmla="*/ 2147483647 h 673"/>
              <a:gd name="T28" fmla="*/ 2147483647 w 1171"/>
              <a:gd name="T29" fmla="*/ 2147483647 h 673"/>
              <a:gd name="T30" fmla="*/ 2147483647 w 1171"/>
              <a:gd name="T31" fmla="*/ 2147483647 h 673"/>
              <a:gd name="T32" fmla="*/ 2147483647 w 1171"/>
              <a:gd name="T33" fmla="*/ 2147483647 h 673"/>
              <a:gd name="T34" fmla="*/ 2147483647 w 1171"/>
              <a:gd name="T35" fmla="*/ 2147483647 h 673"/>
              <a:gd name="T36" fmla="*/ 2147483647 w 1171"/>
              <a:gd name="T37" fmla="*/ 2147483647 h 673"/>
              <a:gd name="T38" fmla="*/ 2147483647 w 1171"/>
              <a:gd name="T39" fmla="*/ 2147483647 h 673"/>
              <a:gd name="T40" fmla="*/ 2147483647 w 1171"/>
              <a:gd name="T41" fmla="*/ 2147483647 h 673"/>
              <a:gd name="T42" fmla="*/ 2147483647 w 1171"/>
              <a:gd name="T43" fmla="*/ 2147483647 h 673"/>
              <a:gd name="T44" fmla="*/ 2147483647 w 1171"/>
              <a:gd name="T45" fmla="*/ 2147483647 h 673"/>
              <a:gd name="T46" fmla="*/ 2147483647 w 1171"/>
              <a:gd name="T47" fmla="*/ 2147483647 h 673"/>
              <a:gd name="T48" fmla="*/ 2147483647 w 1171"/>
              <a:gd name="T49" fmla="*/ 2147483647 h 673"/>
              <a:gd name="T50" fmla="*/ 2147483647 w 1171"/>
              <a:gd name="T51" fmla="*/ 2147483647 h 673"/>
              <a:gd name="T52" fmla="*/ 2147483647 w 1171"/>
              <a:gd name="T53" fmla="*/ 2147483647 h 673"/>
              <a:gd name="T54" fmla="*/ 2147483647 w 1171"/>
              <a:gd name="T55" fmla="*/ 2147483647 h 673"/>
              <a:gd name="T56" fmla="*/ 2147483647 w 1171"/>
              <a:gd name="T57" fmla="*/ 2147483647 h 673"/>
              <a:gd name="T58" fmla="*/ 2147483647 w 1171"/>
              <a:gd name="T59" fmla="*/ 2147483647 h 673"/>
              <a:gd name="T60" fmla="*/ 2147483647 w 1171"/>
              <a:gd name="T61" fmla="*/ 2147483647 h 673"/>
              <a:gd name="T62" fmla="*/ 2147483647 w 1171"/>
              <a:gd name="T63" fmla="*/ 2147483647 h 673"/>
              <a:gd name="T64" fmla="*/ 2147483647 w 1171"/>
              <a:gd name="T65" fmla="*/ 2147483647 h 673"/>
              <a:gd name="T66" fmla="*/ 2147483647 w 1171"/>
              <a:gd name="T67" fmla="*/ 2147483647 h 673"/>
              <a:gd name="T68" fmla="*/ 2147483647 w 1171"/>
              <a:gd name="T69" fmla="*/ 2147483647 h 673"/>
              <a:gd name="T70" fmla="*/ 2147483647 w 1171"/>
              <a:gd name="T71" fmla="*/ 2147483647 h 673"/>
              <a:gd name="T72" fmla="*/ 2147483647 w 1171"/>
              <a:gd name="T73" fmla="*/ 2147483647 h 673"/>
              <a:gd name="T74" fmla="*/ 2147483647 w 1171"/>
              <a:gd name="T75" fmla="*/ 2147483647 h 673"/>
              <a:gd name="T76" fmla="*/ 2147483647 w 1171"/>
              <a:gd name="T77" fmla="*/ 2147483647 h 673"/>
              <a:gd name="T78" fmla="*/ 2147483647 w 1171"/>
              <a:gd name="T79" fmla="*/ 2147483647 h 673"/>
              <a:gd name="T80" fmla="*/ 2147483647 w 1171"/>
              <a:gd name="T81" fmla="*/ 2147483647 h 673"/>
              <a:gd name="T82" fmla="*/ 2147483647 w 1171"/>
              <a:gd name="T83" fmla="*/ 2147483647 h 673"/>
              <a:gd name="T84" fmla="*/ 2147483647 w 1171"/>
              <a:gd name="T85" fmla="*/ 2147483647 h 673"/>
              <a:gd name="T86" fmla="*/ 2147483647 w 1171"/>
              <a:gd name="T87" fmla="*/ 2147483647 h 673"/>
              <a:gd name="T88" fmla="*/ 2147483647 w 1171"/>
              <a:gd name="T89" fmla="*/ 2147483647 h 673"/>
              <a:gd name="T90" fmla="*/ 2147483647 w 1171"/>
              <a:gd name="T91" fmla="*/ 2147483647 h 673"/>
              <a:gd name="T92" fmla="*/ 2147483647 w 1171"/>
              <a:gd name="T93" fmla="*/ 2147483647 h 673"/>
              <a:gd name="T94" fmla="*/ 2147483647 w 1171"/>
              <a:gd name="T95" fmla="*/ 2147483647 h 673"/>
              <a:gd name="T96" fmla="*/ 2147483647 w 1171"/>
              <a:gd name="T97" fmla="*/ 2147483647 h 673"/>
              <a:gd name="T98" fmla="*/ 2147483647 w 1171"/>
              <a:gd name="T99" fmla="*/ 2147483647 h 673"/>
              <a:gd name="T100" fmla="*/ 2147483647 w 1171"/>
              <a:gd name="T101" fmla="*/ 2147483647 h 673"/>
              <a:gd name="T102" fmla="*/ 2147483647 w 1171"/>
              <a:gd name="T103" fmla="*/ 2147483647 h 673"/>
              <a:gd name="T104" fmla="*/ 2147483647 w 1171"/>
              <a:gd name="T105" fmla="*/ 2147483647 h 673"/>
              <a:gd name="T106" fmla="*/ 2147483647 w 1171"/>
              <a:gd name="T107" fmla="*/ 2147483647 h 673"/>
              <a:gd name="T108" fmla="*/ 2147483647 w 1171"/>
              <a:gd name="T109" fmla="*/ 2147483647 h 673"/>
              <a:gd name="T110" fmla="*/ 2147483647 w 1171"/>
              <a:gd name="T111" fmla="*/ 2147483647 h 673"/>
              <a:gd name="T112" fmla="*/ 2147483647 w 1171"/>
              <a:gd name="T113" fmla="*/ 2147483647 h 673"/>
              <a:gd name="T114" fmla="*/ 2147483647 w 1171"/>
              <a:gd name="T115" fmla="*/ 2147483647 h 673"/>
              <a:gd name="T116" fmla="*/ 0 w 1171"/>
              <a:gd name="T117" fmla="*/ 2147483647 h 67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71"/>
              <a:gd name="T178" fmla="*/ 0 h 673"/>
              <a:gd name="T179" fmla="*/ 1171 w 1171"/>
              <a:gd name="T180" fmla="*/ 673 h 67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71" h="673">
                <a:moveTo>
                  <a:pt x="0" y="631"/>
                </a:moveTo>
                <a:lnTo>
                  <a:pt x="0" y="536"/>
                </a:lnTo>
                <a:lnTo>
                  <a:pt x="15" y="445"/>
                </a:lnTo>
                <a:lnTo>
                  <a:pt x="41" y="359"/>
                </a:lnTo>
                <a:lnTo>
                  <a:pt x="70" y="291"/>
                </a:lnTo>
                <a:lnTo>
                  <a:pt x="118" y="228"/>
                </a:lnTo>
                <a:lnTo>
                  <a:pt x="154" y="183"/>
                </a:lnTo>
                <a:lnTo>
                  <a:pt x="217" y="129"/>
                </a:lnTo>
                <a:lnTo>
                  <a:pt x="261" y="100"/>
                </a:lnTo>
                <a:lnTo>
                  <a:pt x="328" y="56"/>
                </a:lnTo>
                <a:lnTo>
                  <a:pt x="400" y="27"/>
                </a:lnTo>
                <a:lnTo>
                  <a:pt x="495" y="5"/>
                </a:lnTo>
                <a:lnTo>
                  <a:pt x="584" y="0"/>
                </a:lnTo>
                <a:lnTo>
                  <a:pt x="671" y="7"/>
                </a:lnTo>
                <a:lnTo>
                  <a:pt x="744" y="19"/>
                </a:lnTo>
                <a:lnTo>
                  <a:pt x="835" y="51"/>
                </a:lnTo>
                <a:lnTo>
                  <a:pt x="908" y="95"/>
                </a:lnTo>
                <a:lnTo>
                  <a:pt x="959" y="131"/>
                </a:lnTo>
                <a:lnTo>
                  <a:pt x="1010" y="180"/>
                </a:lnTo>
                <a:lnTo>
                  <a:pt x="1054" y="228"/>
                </a:lnTo>
                <a:lnTo>
                  <a:pt x="1088" y="279"/>
                </a:lnTo>
                <a:lnTo>
                  <a:pt x="1113" y="328"/>
                </a:lnTo>
                <a:lnTo>
                  <a:pt x="1139" y="389"/>
                </a:lnTo>
                <a:lnTo>
                  <a:pt x="1149" y="445"/>
                </a:lnTo>
                <a:lnTo>
                  <a:pt x="1161" y="492"/>
                </a:lnTo>
                <a:lnTo>
                  <a:pt x="1169" y="536"/>
                </a:lnTo>
                <a:lnTo>
                  <a:pt x="1171" y="621"/>
                </a:lnTo>
                <a:lnTo>
                  <a:pt x="1147" y="643"/>
                </a:lnTo>
                <a:lnTo>
                  <a:pt x="1096" y="658"/>
                </a:lnTo>
                <a:lnTo>
                  <a:pt x="1036" y="668"/>
                </a:lnTo>
                <a:lnTo>
                  <a:pt x="973" y="658"/>
                </a:lnTo>
                <a:lnTo>
                  <a:pt x="927" y="639"/>
                </a:lnTo>
                <a:lnTo>
                  <a:pt x="915" y="617"/>
                </a:lnTo>
                <a:lnTo>
                  <a:pt x="915" y="512"/>
                </a:lnTo>
                <a:lnTo>
                  <a:pt x="908" y="468"/>
                </a:lnTo>
                <a:lnTo>
                  <a:pt x="891" y="416"/>
                </a:lnTo>
                <a:lnTo>
                  <a:pt x="857" y="359"/>
                </a:lnTo>
                <a:lnTo>
                  <a:pt x="825" y="330"/>
                </a:lnTo>
                <a:lnTo>
                  <a:pt x="790" y="294"/>
                </a:lnTo>
                <a:lnTo>
                  <a:pt x="732" y="264"/>
                </a:lnTo>
                <a:lnTo>
                  <a:pt x="688" y="250"/>
                </a:lnTo>
                <a:lnTo>
                  <a:pt x="652" y="235"/>
                </a:lnTo>
                <a:lnTo>
                  <a:pt x="613" y="235"/>
                </a:lnTo>
                <a:lnTo>
                  <a:pt x="532" y="235"/>
                </a:lnTo>
                <a:lnTo>
                  <a:pt x="488" y="242"/>
                </a:lnTo>
                <a:lnTo>
                  <a:pt x="432" y="264"/>
                </a:lnTo>
                <a:lnTo>
                  <a:pt x="388" y="291"/>
                </a:lnTo>
                <a:lnTo>
                  <a:pt x="349" y="320"/>
                </a:lnTo>
                <a:lnTo>
                  <a:pt x="314" y="352"/>
                </a:lnTo>
                <a:lnTo>
                  <a:pt x="285" y="401"/>
                </a:lnTo>
                <a:lnTo>
                  <a:pt x="268" y="440"/>
                </a:lnTo>
                <a:lnTo>
                  <a:pt x="256" y="482"/>
                </a:lnTo>
                <a:lnTo>
                  <a:pt x="254" y="504"/>
                </a:lnTo>
                <a:lnTo>
                  <a:pt x="254" y="624"/>
                </a:lnTo>
                <a:lnTo>
                  <a:pt x="234" y="653"/>
                </a:lnTo>
                <a:lnTo>
                  <a:pt x="183" y="673"/>
                </a:lnTo>
                <a:lnTo>
                  <a:pt x="130" y="668"/>
                </a:lnTo>
                <a:lnTo>
                  <a:pt x="44" y="658"/>
                </a:lnTo>
                <a:lnTo>
                  <a:pt x="0" y="631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53" name="Line 564">
            <a:extLst>
              <a:ext uri="{FF2B5EF4-FFF2-40B4-BE49-F238E27FC236}">
                <a16:creationId xmlns:a16="http://schemas.microsoft.com/office/drawing/2014/main" id="{8F97A3CF-9CC8-4C26-9693-6B0F5615366C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6858000" y="4530725"/>
            <a:ext cx="285750" cy="1174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54" name="Freeform 569">
            <a:extLst>
              <a:ext uri="{FF2B5EF4-FFF2-40B4-BE49-F238E27FC236}">
                <a16:creationId xmlns:a16="http://schemas.microsoft.com/office/drawing/2014/main" id="{12515CF9-EC02-4E65-93EE-F23A89AA7D4A}"/>
              </a:ext>
            </a:extLst>
          </p:cNvPr>
          <p:cNvSpPr>
            <a:spLocks noChangeAspect="1"/>
          </p:cNvSpPr>
          <p:nvPr/>
        </p:nvSpPr>
        <p:spPr bwMode="auto">
          <a:xfrm>
            <a:off x="7364413" y="4524375"/>
            <a:ext cx="14287" cy="19050"/>
          </a:xfrm>
          <a:custGeom>
            <a:avLst/>
            <a:gdLst>
              <a:gd name="T0" fmla="*/ 2147483647 w 795"/>
              <a:gd name="T1" fmla="*/ 2147483647 h 941"/>
              <a:gd name="T2" fmla="*/ 2147483647 w 795"/>
              <a:gd name="T3" fmla="*/ 2147483647 h 941"/>
              <a:gd name="T4" fmla="*/ 2147483647 w 795"/>
              <a:gd name="T5" fmla="*/ 2147483647 h 941"/>
              <a:gd name="T6" fmla="*/ 0 w 795"/>
              <a:gd name="T7" fmla="*/ 2147483647 h 941"/>
              <a:gd name="T8" fmla="*/ 2147483647 w 795"/>
              <a:gd name="T9" fmla="*/ 2147483647 h 941"/>
              <a:gd name="T10" fmla="*/ 2147483647 w 795"/>
              <a:gd name="T11" fmla="*/ 2147483647 h 941"/>
              <a:gd name="T12" fmla="*/ 2147483647 w 795"/>
              <a:gd name="T13" fmla="*/ 2147483647 h 941"/>
              <a:gd name="T14" fmla="*/ 2147483647 w 795"/>
              <a:gd name="T15" fmla="*/ 2147483647 h 941"/>
              <a:gd name="T16" fmla="*/ 2147483647 w 795"/>
              <a:gd name="T17" fmla="*/ 2147483647 h 941"/>
              <a:gd name="T18" fmla="*/ 2147483647 w 795"/>
              <a:gd name="T19" fmla="*/ 2147483647 h 941"/>
              <a:gd name="T20" fmla="*/ 2147483647 w 795"/>
              <a:gd name="T21" fmla="*/ 2147483647 h 941"/>
              <a:gd name="T22" fmla="*/ 2147483647 w 795"/>
              <a:gd name="T23" fmla="*/ 2147483647 h 941"/>
              <a:gd name="T24" fmla="*/ 2147483647 w 795"/>
              <a:gd name="T25" fmla="*/ 2147483647 h 941"/>
              <a:gd name="T26" fmla="*/ 2147483647 w 795"/>
              <a:gd name="T27" fmla="*/ 2147483647 h 941"/>
              <a:gd name="T28" fmla="*/ 2147483647 w 795"/>
              <a:gd name="T29" fmla="*/ 2147483647 h 941"/>
              <a:gd name="T30" fmla="*/ 2147483647 w 795"/>
              <a:gd name="T31" fmla="*/ 2147483647 h 941"/>
              <a:gd name="T32" fmla="*/ 2147483647 w 795"/>
              <a:gd name="T33" fmla="*/ 2147483647 h 941"/>
              <a:gd name="T34" fmla="*/ 2147483647 w 795"/>
              <a:gd name="T35" fmla="*/ 2147483647 h 941"/>
              <a:gd name="T36" fmla="*/ 2147483647 w 795"/>
              <a:gd name="T37" fmla="*/ 2147483647 h 941"/>
              <a:gd name="T38" fmla="*/ 2147483647 w 795"/>
              <a:gd name="T39" fmla="*/ 2147483647 h 941"/>
              <a:gd name="T40" fmla="*/ 2147483647 w 795"/>
              <a:gd name="T41" fmla="*/ 2147483647 h 941"/>
              <a:gd name="T42" fmla="*/ 2147483647 w 795"/>
              <a:gd name="T43" fmla="*/ 2147483647 h 941"/>
              <a:gd name="T44" fmla="*/ 2147483647 w 795"/>
              <a:gd name="T45" fmla="*/ 2147483647 h 941"/>
              <a:gd name="T46" fmla="*/ 2147483647 w 795"/>
              <a:gd name="T47" fmla="*/ 2147483647 h 941"/>
              <a:gd name="T48" fmla="*/ 2147483647 w 795"/>
              <a:gd name="T49" fmla="*/ 2147483647 h 941"/>
              <a:gd name="T50" fmla="*/ 2147483647 w 795"/>
              <a:gd name="T51" fmla="*/ 2147483647 h 941"/>
              <a:gd name="T52" fmla="*/ 2147483647 w 795"/>
              <a:gd name="T53" fmla="*/ 2147483647 h 941"/>
              <a:gd name="T54" fmla="*/ 2147483647 w 795"/>
              <a:gd name="T55" fmla="*/ 2147483647 h 941"/>
              <a:gd name="T56" fmla="*/ 2147483647 w 795"/>
              <a:gd name="T57" fmla="*/ 2147483647 h 941"/>
              <a:gd name="T58" fmla="*/ 2147483647 w 795"/>
              <a:gd name="T59" fmla="*/ 2147483647 h 941"/>
              <a:gd name="T60" fmla="*/ 2147483647 w 795"/>
              <a:gd name="T61" fmla="*/ 2147483647 h 941"/>
              <a:gd name="T62" fmla="*/ 2147483647 w 795"/>
              <a:gd name="T63" fmla="*/ 2147483647 h 941"/>
              <a:gd name="T64" fmla="*/ 2147483647 w 795"/>
              <a:gd name="T65" fmla="*/ 2147483647 h 941"/>
              <a:gd name="T66" fmla="*/ 2147483647 w 795"/>
              <a:gd name="T67" fmla="*/ 2147483647 h 941"/>
              <a:gd name="T68" fmla="*/ 2147483647 w 795"/>
              <a:gd name="T69" fmla="*/ 2147483647 h 941"/>
              <a:gd name="T70" fmla="*/ 2147483647 w 795"/>
              <a:gd name="T71" fmla="*/ 2147483647 h 941"/>
              <a:gd name="T72" fmla="*/ 2147483647 w 795"/>
              <a:gd name="T73" fmla="*/ 2147483647 h 941"/>
              <a:gd name="T74" fmla="*/ 2147483647 w 795"/>
              <a:gd name="T75" fmla="*/ 0 h 941"/>
              <a:gd name="T76" fmla="*/ 2147483647 w 795"/>
              <a:gd name="T77" fmla="*/ 1377153348 h 941"/>
              <a:gd name="T78" fmla="*/ 2147483647 w 795"/>
              <a:gd name="T79" fmla="*/ 2147483647 h 941"/>
              <a:gd name="T80" fmla="*/ 2147483647 w 795"/>
              <a:gd name="T81" fmla="*/ 2147483647 h 941"/>
              <a:gd name="T82" fmla="*/ 2147483647 w 795"/>
              <a:gd name="T83" fmla="*/ 2147483647 h 941"/>
              <a:gd name="T84" fmla="*/ 2147483647 w 795"/>
              <a:gd name="T85" fmla="*/ 2147483647 h 941"/>
              <a:gd name="T86" fmla="*/ 2147483647 w 795"/>
              <a:gd name="T87" fmla="*/ 2147483647 h 941"/>
              <a:gd name="T88" fmla="*/ 2147483647 w 795"/>
              <a:gd name="T89" fmla="*/ 2147483647 h 941"/>
              <a:gd name="T90" fmla="*/ 2147483647 w 795"/>
              <a:gd name="T91" fmla="*/ 2147483647 h 941"/>
              <a:gd name="T92" fmla="*/ 2147483647 w 795"/>
              <a:gd name="T93" fmla="*/ 2147483647 h 941"/>
              <a:gd name="T94" fmla="*/ 2147483647 w 795"/>
              <a:gd name="T95" fmla="*/ 2147483647 h 941"/>
              <a:gd name="T96" fmla="*/ 2147483647 w 795"/>
              <a:gd name="T97" fmla="*/ 2147483647 h 94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5"/>
              <a:gd name="T148" fmla="*/ 0 h 941"/>
              <a:gd name="T149" fmla="*/ 795 w 795"/>
              <a:gd name="T150" fmla="*/ 941 h 94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5" h="941">
                <a:moveTo>
                  <a:pt x="78" y="476"/>
                </a:moveTo>
                <a:lnTo>
                  <a:pt x="45" y="524"/>
                </a:lnTo>
                <a:lnTo>
                  <a:pt x="13" y="607"/>
                </a:lnTo>
                <a:lnTo>
                  <a:pt x="0" y="713"/>
                </a:lnTo>
                <a:lnTo>
                  <a:pt x="12" y="792"/>
                </a:lnTo>
                <a:lnTo>
                  <a:pt x="52" y="857"/>
                </a:lnTo>
                <a:lnTo>
                  <a:pt x="106" y="913"/>
                </a:lnTo>
                <a:lnTo>
                  <a:pt x="164" y="941"/>
                </a:lnTo>
                <a:lnTo>
                  <a:pt x="238" y="929"/>
                </a:lnTo>
                <a:lnTo>
                  <a:pt x="299" y="913"/>
                </a:lnTo>
                <a:lnTo>
                  <a:pt x="351" y="885"/>
                </a:lnTo>
                <a:lnTo>
                  <a:pt x="395" y="822"/>
                </a:lnTo>
                <a:lnTo>
                  <a:pt x="421" y="765"/>
                </a:lnTo>
                <a:lnTo>
                  <a:pt x="425" y="689"/>
                </a:lnTo>
                <a:lnTo>
                  <a:pt x="425" y="652"/>
                </a:lnTo>
                <a:lnTo>
                  <a:pt x="469" y="713"/>
                </a:lnTo>
                <a:lnTo>
                  <a:pt x="553" y="757"/>
                </a:lnTo>
                <a:lnTo>
                  <a:pt x="593" y="765"/>
                </a:lnTo>
                <a:lnTo>
                  <a:pt x="662" y="753"/>
                </a:lnTo>
                <a:lnTo>
                  <a:pt x="710" y="733"/>
                </a:lnTo>
                <a:lnTo>
                  <a:pt x="747" y="670"/>
                </a:lnTo>
                <a:lnTo>
                  <a:pt x="790" y="611"/>
                </a:lnTo>
                <a:lnTo>
                  <a:pt x="792" y="522"/>
                </a:lnTo>
                <a:lnTo>
                  <a:pt x="795" y="457"/>
                </a:lnTo>
                <a:lnTo>
                  <a:pt x="792" y="400"/>
                </a:lnTo>
                <a:lnTo>
                  <a:pt x="738" y="320"/>
                </a:lnTo>
                <a:lnTo>
                  <a:pt x="686" y="283"/>
                </a:lnTo>
                <a:lnTo>
                  <a:pt x="625" y="266"/>
                </a:lnTo>
                <a:lnTo>
                  <a:pt x="555" y="266"/>
                </a:lnTo>
                <a:lnTo>
                  <a:pt x="499" y="276"/>
                </a:lnTo>
                <a:lnTo>
                  <a:pt x="475" y="309"/>
                </a:lnTo>
                <a:lnTo>
                  <a:pt x="445" y="335"/>
                </a:lnTo>
                <a:lnTo>
                  <a:pt x="447" y="251"/>
                </a:lnTo>
                <a:lnTo>
                  <a:pt x="440" y="157"/>
                </a:lnTo>
                <a:lnTo>
                  <a:pt x="388" y="83"/>
                </a:lnTo>
                <a:lnTo>
                  <a:pt x="343" y="38"/>
                </a:lnTo>
                <a:lnTo>
                  <a:pt x="293" y="7"/>
                </a:lnTo>
                <a:lnTo>
                  <a:pt x="258" y="0"/>
                </a:lnTo>
                <a:lnTo>
                  <a:pt x="206" y="1"/>
                </a:lnTo>
                <a:lnTo>
                  <a:pt x="156" y="16"/>
                </a:lnTo>
                <a:lnTo>
                  <a:pt x="102" y="44"/>
                </a:lnTo>
                <a:lnTo>
                  <a:pt x="63" y="96"/>
                </a:lnTo>
                <a:lnTo>
                  <a:pt x="43" y="148"/>
                </a:lnTo>
                <a:lnTo>
                  <a:pt x="36" y="240"/>
                </a:lnTo>
                <a:lnTo>
                  <a:pt x="32" y="285"/>
                </a:lnTo>
                <a:lnTo>
                  <a:pt x="47" y="340"/>
                </a:lnTo>
                <a:lnTo>
                  <a:pt x="62" y="376"/>
                </a:lnTo>
                <a:lnTo>
                  <a:pt x="73" y="400"/>
                </a:lnTo>
                <a:lnTo>
                  <a:pt x="78" y="476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55" name="Freeform 570">
            <a:extLst>
              <a:ext uri="{FF2B5EF4-FFF2-40B4-BE49-F238E27FC236}">
                <a16:creationId xmlns:a16="http://schemas.microsoft.com/office/drawing/2014/main" id="{29AF8CDF-4BCD-4435-8634-919093B065BB}"/>
              </a:ext>
            </a:extLst>
          </p:cNvPr>
          <p:cNvSpPr>
            <a:spLocks noChangeAspect="1"/>
          </p:cNvSpPr>
          <p:nvPr/>
        </p:nvSpPr>
        <p:spPr bwMode="auto">
          <a:xfrm>
            <a:off x="7364413" y="4522788"/>
            <a:ext cx="14287" cy="19050"/>
          </a:xfrm>
          <a:custGeom>
            <a:avLst/>
            <a:gdLst>
              <a:gd name="T0" fmla="*/ 2147483647 w 796"/>
              <a:gd name="T1" fmla="*/ 2147483647 h 938"/>
              <a:gd name="T2" fmla="*/ 2147483647 w 796"/>
              <a:gd name="T3" fmla="*/ 2147483647 h 938"/>
              <a:gd name="T4" fmla="*/ 2147483647 w 796"/>
              <a:gd name="T5" fmla="*/ 2147483647 h 938"/>
              <a:gd name="T6" fmla="*/ 0 w 796"/>
              <a:gd name="T7" fmla="*/ 2147483647 h 938"/>
              <a:gd name="T8" fmla="*/ 2147483647 w 796"/>
              <a:gd name="T9" fmla="*/ 2147483647 h 938"/>
              <a:gd name="T10" fmla="*/ 2147483647 w 796"/>
              <a:gd name="T11" fmla="*/ 2147483647 h 938"/>
              <a:gd name="T12" fmla="*/ 2147483647 w 796"/>
              <a:gd name="T13" fmla="*/ 2147483647 h 938"/>
              <a:gd name="T14" fmla="*/ 2147483647 w 796"/>
              <a:gd name="T15" fmla="*/ 2147483647 h 938"/>
              <a:gd name="T16" fmla="*/ 2147483647 w 796"/>
              <a:gd name="T17" fmla="*/ 2147483647 h 938"/>
              <a:gd name="T18" fmla="*/ 2147483647 w 796"/>
              <a:gd name="T19" fmla="*/ 2147483647 h 938"/>
              <a:gd name="T20" fmla="*/ 2147483647 w 796"/>
              <a:gd name="T21" fmla="*/ 2147483647 h 938"/>
              <a:gd name="T22" fmla="*/ 2147483647 w 796"/>
              <a:gd name="T23" fmla="*/ 2147483647 h 938"/>
              <a:gd name="T24" fmla="*/ 2147483647 w 796"/>
              <a:gd name="T25" fmla="*/ 2147483647 h 938"/>
              <a:gd name="T26" fmla="*/ 2147483647 w 796"/>
              <a:gd name="T27" fmla="*/ 2147483647 h 938"/>
              <a:gd name="T28" fmla="*/ 2147483647 w 796"/>
              <a:gd name="T29" fmla="*/ 2147483647 h 938"/>
              <a:gd name="T30" fmla="*/ 2147483647 w 796"/>
              <a:gd name="T31" fmla="*/ 2147483647 h 938"/>
              <a:gd name="T32" fmla="*/ 2147483647 w 796"/>
              <a:gd name="T33" fmla="*/ 2147483647 h 938"/>
              <a:gd name="T34" fmla="*/ 2147483647 w 796"/>
              <a:gd name="T35" fmla="*/ 2147483647 h 938"/>
              <a:gd name="T36" fmla="*/ 2147483647 w 796"/>
              <a:gd name="T37" fmla="*/ 2147483647 h 938"/>
              <a:gd name="T38" fmla="*/ 2147483647 w 796"/>
              <a:gd name="T39" fmla="*/ 2147483647 h 938"/>
              <a:gd name="T40" fmla="*/ 2147483647 w 796"/>
              <a:gd name="T41" fmla="*/ 2147483647 h 938"/>
              <a:gd name="T42" fmla="*/ 2147483647 w 796"/>
              <a:gd name="T43" fmla="*/ 2147483647 h 938"/>
              <a:gd name="T44" fmla="*/ 2147483647 w 796"/>
              <a:gd name="T45" fmla="*/ 2147483647 h 938"/>
              <a:gd name="T46" fmla="*/ 2147483647 w 796"/>
              <a:gd name="T47" fmla="*/ 2147483647 h 938"/>
              <a:gd name="T48" fmla="*/ 2147483647 w 796"/>
              <a:gd name="T49" fmla="*/ 2147483647 h 938"/>
              <a:gd name="T50" fmla="*/ 2147483647 w 796"/>
              <a:gd name="T51" fmla="*/ 2147483647 h 938"/>
              <a:gd name="T52" fmla="*/ 2147483647 w 796"/>
              <a:gd name="T53" fmla="*/ 2147483647 h 938"/>
              <a:gd name="T54" fmla="*/ 2147483647 w 796"/>
              <a:gd name="T55" fmla="*/ 2147483647 h 938"/>
              <a:gd name="T56" fmla="*/ 2147483647 w 796"/>
              <a:gd name="T57" fmla="*/ 2147483647 h 938"/>
              <a:gd name="T58" fmla="*/ 2147483647 w 796"/>
              <a:gd name="T59" fmla="*/ 2147483647 h 938"/>
              <a:gd name="T60" fmla="*/ 2147483647 w 796"/>
              <a:gd name="T61" fmla="*/ 2147483647 h 938"/>
              <a:gd name="T62" fmla="*/ 2147483647 w 796"/>
              <a:gd name="T63" fmla="*/ 2147483647 h 938"/>
              <a:gd name="T64" fmla="*/ 2147483647 w 796"/>
              <a:gd name="T65" fmla="*/ 2147483647 h 938"/>
              <a:gd name="T66" fmla="*/ 2147483647 w 796"/>
              <a:gd name="T67" fmla="*/ 2147483647 h 938"/>
              <a:gd name="T68" fmla="*/ 2147483647 w 796"/>
              <a:gd name="T69" fmla="*/ 2147483647 h 938"/>
              <a:gd name="T70" fmla="*/ 2147483647 w 796"/>
              <a:gd name="T71" fmla="*/ 2147483647 h 938"/>
              <a:gd name="T72" fmla="*/ 2147483647 w 796"/>
              <a:gd name="T73" fmla="*/ 2147483647 h 938"/>
              <a:gd name="T74" fmla="*/ 2147483647 w 796"/>
              <a:gd name="T75" fmla="*/ 2147483647 h 938"/>
              <a:gd name="T76" fmla="*/ 2147483647 w 796"/>
              <a:gd name="T77" fmla="*/ 0 h 938"/>
              <a:gd name="T78" fmla="*/ 2147483647 w 796"/>
              <a:gd name="T79" fmla="*/ 2147483647 h 938"/>
              <a:gd name="T80" fmla="*/ 2147483647 w 796"/>
              <a:gd name="T81" fmla="*/ 2147483647 h 938"/>
              <a:gd name="T82" fmla="*/ 2147483647 w 796"/>
              <a:gd name="T83" fmla="*/ 2147483647 h 938"/>
              <a:gd name="T84" fmla="*/ 2147483647 w 796"/>
              <a:gd name="T85" fmla="*/ 2147483647 h 938"/>
              <a:gd name="T86" fmla="*/ 2147483647 w 796"/>
              <a:gd name="T87" fmla="*/ 2147483647 h 938"/>
              <a:gd name="T88" fmla="*/ 2147483647 w 796"/>
              <a:gd name="T89" fmla="*/ 2147483647 h 938"/>
              <a:gd name="T90" fmla="*/ 2147483647 w 796"/>
              <a:gd name="T91" fmla="*/ 2147483647 h 938"/>
              <a:gd name="T92" fmla="*/ 2147483647 w 796"/>
              <a:gd name="T93" fmla="*/ 2147483647 h 938"/>
              <a:gd name="T94" fmla="*/ 2147483647 w 796"/>
              <a:gd name="T95" fmla="*/ 2147483647 h 938"/>
              <a:gd name="T96" fmla="*/ 2147483647 w 796"/>
              <a:gd name="T97" fmla="*/ 2147483647 h 93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6"/>
              <a:gd name="T148" fmla="*/ 0 h 938"/>
              <a:gd name="T149" fmla="*/ 796 w 796"/>
              <a:gd name="T150" fmla="*/ 938 h 93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6" h="938">
                <a:moveTo>
                  <a:pt x="74" y="475"/>
                </a:moveTo>
                <a:lnTo>
                  <a:pt x="48" y="528"/>
                </a:lnTo>
                <a:lnTo>
                  <a:pt x="13" y="604"/>
                </a:lnTo>
                <a:lnTo>
                  <a:pt x="0" y="708"/>
                </a:lnTo>
                <a:lnTo>
                  <a:pt x="17" y="797"/>
                </a:lnTo>
                <a:lnTo>
                  <a:pt x="48" y="855"/>
                </a:lnTo>
                <a:lnTo>
                  <a:pt x="111" y="914"/>
                </a:lnTo>
                <a:lnTo>
                  <a:pt x="165" y="938"/>
                </a:lnTo>
                <a:lnTo>
                  <a:pt x="233" y="929"/>
                </a:lnTo>
                <a:lnTo>
                  <a:pt x="302" y="918"/>
                </a:lnTo>
                <a:lnTo>
                  <a:pt x="354" y="882"/>
                </a:lnTo>
                <a:lnTo>
                  <a:pt x="389" y="821"/>
                </a:lnTo>
                <a:lnTo>
                  <a:pt x="422" y="764"/>
                </a:lnTo>
                <a:lnTo>
                  <a:pt x="420" y="686"/>
                </a:lnTo>
                <a:lnTo>
                  <a:pt x="428" y="653"/>
                </a:lnTo>
                <a:lnTo>
                  <a:pt x="466" y="712"/>
                </a:lnTo>
                <a:lnTo>
                  <a:pt x="555" y="762"/>
                </a:lnTo>
                <a:lnTo>
                  <a:pt x="591" y="762"/>
                </a:lnTo>
                <a:lnTo>
                  <a:pt x="663" y="751"/>
                </a:lnTo>
                <a:lnTo>
                  <a:pt x="705" y="732"/>
                </a:lnTo>
                <a:lnTo>
                  <a:pt x="748" y="665"/>
                </a:lnTo>
                <a:lnTo>
                  <a:pt x="787" y="610"/>
                </a:lnTo>
                <a:lnTo>
                  <a:pt x="794" y="519"/>
                </a:lnTo>
                <a:lnTo>
                  <a:pt x="796" y="462"/>
                </a:lnTo>
                <a:lnTo>
                  <a:pt x="787" y="399"/>
                </a:lnTo>
                <a:lnTo>
                  <a:pt x="733" y="319"/>
                </a:lnTo>
                <a:lnTo>
                  <a:pt x="687" y="280"/>
                </a:lnTo>
                <a:lnTo>
                  <a:pt x="622" y="273"/>
                </a:lnTo>
                <a:lnTo>
                  <a:pt x="557" y="263"/>
                </a:lnTo>
                <a:lnTo>
                  <a:pt x="494" y="273"/>
                </a:lnTo>
                <a:lnTo>
                  <a:pt x="476" y="308"/>
                </a:lnTo>
                <a:lnTo>
                  <a:pt x="441" y="332"/>
                </a:lnTo>
                <a:lnTo>
                  <a:pt x="444" y="248"/>
                </a:lnTo>
                <a:lnTo>
                  <a:pt x="435" y="154"/>
                </a:lnTo>
                <a:lnTo>
                  <a:pt x="387" y="78"/>
                </a:lnTo>
                <a:lnTo>
                  <a:pt x="346" y="35"/>
                </a:lnTo>
                <a:lnTo>
                  <a:pt x="296" y="6"/>
                </a:lnTo>
                <a:lnTo>
                  <a:pt x="255" y="4"/>
                </a:lnTo>
                <a:lnTo>
                  <a:pt x="202" y="0"/>
                </a:lnTo>
                <a:lnTo>
                  <a:pt x="159" y="13"/>
                </a:lnTo>
                <a:lnTo>
                  <a:pt x="104" y="41"/>
                </a:lnTo>
                <a:lnTo>
                  <a:pt x="67" y="91"/>
                </a:lnTo>
                <a:lnTo>
                  <a:pt x="46" y="146"/>
                </a:lnTo>
                <a:lnTo>
                  <a:pt x="31" y="245"/>
                </a:lnTo>
                <a:lnTo>
                  <a:pt x="26" y="284"/>
                </a:lnTo>
                <a:lnTo>
                  <a:pt x="41" y="339"/>
                </a:lnTo>
                <a:lnTo>
                  <a:pt x="67" y="378"/>
                </a:lnTo>
                <a:lnTo>
                  <a:pt x="74" y="399"/>
                </a:lnTo>
                <a:lnTo>
                  <a:pt x="74" y="47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56" name="Freeform 571">
            <a:extLst>
              <a:ext uri="{FF2B5EF4-FFF2-40B4-BE49-F238E27FC236}">
                <a16:creationId xmlns:a16="http://schemas.microsoft.com/office/drawing/2014/main" id="{A5F8BA5E-23E3-4D21-880A-7CF3A09A7617}"/>
              </a:ext>
            </a:extLst>
          </p:cNvPr>
          <p:cNvSpPr>
            <a:spLocks noChangeAspect="1"/>
          </p:cNvSpPr>
          <p:nvPr/>
        </p:nvSpPr>
        <p:spPr bwMode="auto">
          <a:xfrm>
            <a:off x="7318375" y="4525963"/>
            <a:ext cx="50800" cy="7937"/>
          </a:xfrm>
          <a:custGeom>
            <a:avLst/>
            <a:gdLst>
              <a:gd name="T0" fmla="*/ 2147483647 w 2869"/>
              <a:gd name="T1" fmla="*/ 2147483647 h 406"/>
              <a:gd name="T2" fmla="*/ 2147483647 w 2869"/>
              <a:gd name="T3" fmla="*/ 2147483647 h 406"/>
              <a:gd name="T4" fmla="*/ 2147483647 w 2869"/>
              <a:gd name="T5" fmla="*/ 2147483647 h 406"/>
              <a:gd name="T6" fmla="*/ 2147483647 w 2869"/>
              <a:gd name="T7" fmla="*/ 2147483647 h 406"/>
              <a:gd name="T8" fmla="*/ 2147483647 w 2869"/>
              <a:gd name="T9" fmla="*/ 2147483647 h 406"/>
              <a:gd name="T10" fmla="*/ 2147483647 w 2869"/>
              <a:gd name="T11" fmla="*/ 2147483647 h 406"/>
              <a:gd name="T12" fmla="*/ 2147483647 w 2869"/>
              <a:gd name="T13" fmla="*/ 2147483647 h 406"/>
              <a:gd name="T14" fmla="*/ 2147483647 w 2869"/>
              <a:gd name="T15" fmla="*/ 2147483647 h 406"/>
              <a:gd name="T16" fmla="*/ 2147483647 w 2869"/>
              <a:gd name="T17" fmla="*/ 2147483647 h 406"/>
              <a:gd name="T18" fmla="*/ 2147483647 w 2869"/>
              <a:gd name="T19" fmla="*/ 2147483647 h 406"/>
              <a:gd name="T20" fmla="*/ 2147483647 w 2869"/>
              <a:gd name="T21" fmla="*/ 0 h 406"/>
              <a:gd name="T22" fmla="*/ 2147483647 w 2869"/>
              <a:gd name="T23" fmla="*/ 0 h 406"/>
              <a:gd name="T24" fmla="*/ 2147483647 w 2869"/>
              <a:gd name="T25" fmla="*/ 2147483647 h 406"/>
              <a:gd name="T26" fmla="*/ 2147483647 w 2869"/>
              <a:gd name="T27" fmla="*/ 2147483647 h 406"/>
              <a:gd name="T28" fmla="*/ 2147483647 w 2869"/>
              <a:gd name="T29" fmla="*/ 2147483647 h 406"/>
              <a:gd name="T30" fmla="*/ 2147483647 w 2869"/>
              <a:gd name="T31" fmla="*/ 2147483647 h 406"/>
              <a:gd name="T32" fmla="*/ 2147483647 w 2869"/>
              <a:gd name="T33" fmla="*/ 2147483647 h 406"/>
              <a:gd name="T34" fmla="*/ 2147483647 w 2869"/>
              <a:gd name="T35" fmla="*/ 2147483647 h 406"/>
              <a:gd name="T36" fmla="*/ 1632588603 w 2869"/>
              <a:gd name="T37" fmla="*/ 2147483647 h 406"/>
              <a:gd name="T38" fmla="*/ 555169420 w 2869"/>
              <a:gd name="T39" fmla="*/ 2147483647 h 406"/>
              <a:gd name="T40" fmla="*/ 555169420 w 2869"/>
              <a:gd name="T41" fmla="*/ 2147483647 h 406"/>
              <a:gd name="T42" fmla="*/ 0 w 2869"/>
              <a:gd name="T43" fmla="*/ 2147483647 h 406"/>
              <a:gd name="T44" fmla="*/ 1632588603 w 2869"/>
              <a:gd name="T45" fmla="*/ 2147483647 h 406"/>
              <a:gd name="T46" fmla="*/ 2147483647 w 2869"/>
              <a:gd name="T47" fmla="*/ 2147483647 h 406"/>
              <a:gd name="T48" fmla="*/ 2147483647 w 2869"/>
              <a:gd name="T49" fmla="*/ 2147483647 h 406"/>
              <a:gd name="T50" fmla="*/ 2147483647 w 2869"/>
              <a:gd name="T51" fmla="*/ 2147483647 h 406"/>
              <a:gd name="T52" fmla="*/ 2147483647 w 2869"/>
              <a:gd name="T53" fmla="*/ 2147483647 h 406"/>
              <a:gd name="T54" fmla="*/ 2147483647 w 2869"/>
              <a:gd name="T55" fmla="*/ 2147483647 h 406"/>
              <a:gd name="T56" fmla="*/ 2147483647 w 2869"/>
              <a:gd name="T57" fmla="*/ 2147483647 h 406"/>
              <a:gd name="T58" fmla="*/ 2147483647 w 2869"/>
              <a:gd name="T59" fmla="*/ 2147483647 h 406"/>
              <a:gd name="T60" fmla="*/ 2147483647 w 2869"/>
              <a:gd name="T61" fmla="*/ 2147483647 h 406"/>
              <a:gd name="T62" fmla="*/ 2147483647 w 2869"/>
              <a:gd name="T63" fmla="*/ 2147483647 h 406"/>
              <a:gd name="T64" fmla="*/ 2147483647 w 2869"/>
              <a:gd name="T65" fmla="*/ 2147483647 h 406"/>
              <a:gd name="T66" fmla="*/ 2147483647 w 2869"/>
              <a:gd name="T67" fmla="*/ 2147483647 h 406"/>
              <a:gd name="T68" fmla="*/ 2147483647 w 2869"/>
              <a:gd name="T69" fmla="*/ 2147483647 h 406"/>
              <a:gd name="T70" fmla="*/ 2147483647 w 2869"/>
              <a:gd name="T71" fmla="*/ 2147483647 h 406"/>
              <a:gd name="T72" fmla="*/ 2147483647 w 2869"/>
              <a:gd name="T73" fmla="*/ 2147483647 h 406"/>
              <a:gd name="T74" fmla="*/ 2147483647 w 2869"/>
              <a:gd name="T75" fmla="*/ 2147483647 h 406"/>
              <a:gd name="T76" fmla="*/ 2147483647 w 2869"/>
              <a:gd name="T77" fmla="*/ 2147483647 h 406"/>
              <a:gd name="T78" fmla="*/ 2147483647 w 2869"/>
              <a:gd name="T79" fmla="*/ 2147483647 h 40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869"/>
              <a:gd name="T121" fmla="*/ 0 h 406"/>
              <a:gd name="T122" fmla="*/ 2869 w 2869"/>
              <a:gd name="T123" fmla="*/ 406 h 40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869" h="406">
                <a:moveTo>
                  <a:pt x="2868" y="328"/>
                </a:moveTo>
                <a:lnTo>
                  <a:pt x="2869" y="313"/>
                </a:lnTo>
                <a:lnTo>
                  <a:pt x="2866" y="299"/>
                </a:lnTo>
                <a:lnTo>
                  <a:pt x="2861" y="286"/>
                </a:lnTo>
                <a:lnTo>
                  <a:pt x="2853" y="272"/>
                </a:lnTo>
                <a:lnTo>
                  <a:pt x="2844" y="261"/>
                </a:lnTo>
                <a:lnTo>
                  <a:pt x="2832" y="251"/>
                </a:lnTo>
                <a:lnTo>
                  <a:pt x="2820" y="244"/>
                </a:lnTo>
                <a:lnTo>
                  <a:pt x="2806" y="239"/>
                </a:lnTo>
                <a:lnTo>
                  <a:pt x="2791" y="236"/>
                </a:lnTo>
                <a:lnTo>
                  <a:pt x="93" y="0"/>
                </a:lnTo>
                <a:lnTo>
                  <a:pt x="78" y="0"/>
                </a:lnTo>
                <a:lnTo>
                  <a:pt x="63" y="3"/>
                </a:lnTo>
                <a:lnTo>
                  <a:pt x="50" y="8"/>
                </a:lnTo>
                <a:lnTo>
                  <a:pt x="36" y="15"/>
                </a:lnTo>
                <a:lnTo>
                  <a:pt x="25" y="24"/>
                </a:lnTo>
                <a:lnTo>
                  <a:pt x="15" y="37"/>
                </a:lnTo>
                <a:lnTo>
                  <a:pt x="8" y="49"/>
                </a:lnTo>
                <a:lnTo>
                  <a:pt x="3" y="63"/>
                </a:lnTo>
                <a:lnTo>
                  <a:pt x="1" y="78"/>
                </a:lnTo>
                <a:lnTo>
                  <a:pt x="0" y="93"/>
                </a:lnTo>
                <a:lnTo>
                  <a:pt x="3" y="107"/>
                </a:lnTo>
                <a:lnTo>
                  <a:pt x="8" y="120"/>
                </a:lnTo>
                <a:lnTo>
                  <a:pt x="16" y="134"/>
                </a:lnTo>
                <a:lnTo>
                  <a:pt x="25" y="145"/>
                </a:lnTo>
                <a:lnTo>
                  <a:pt x="37" y="155"/>
                </a:lnTo>
                <a:lnTo>
                  <a:pt x="49" y="162"/>
                </a:lnTo>
                <a:lnTo>
                  <a:pt x="63" y="167"/>
                </a:lnTo>
                <a:lnTo>
                  <a:pt x="78" y="170"/>
                </a:lnTo>
                <a:lnTo>
                  <a:pt x="2776" y="406"/>
                </a:lnTo>
                <a:lnTo>
                  <a:pt x="2791" y="406"/>
                </a:lnTo>
                <a:lnTo>
                  <a:pt x="2806" y="403"/>
                </a:lnTo>
                <a:lnTo>
                  <a:pt x="2819" y="398"/>
                </a:lnTo>
                <a:lnTo>
                  <a:pt x="2833" y="391"/>
                </a:lnTo>
                <a:lnTo>
                  <a:pt x="2844" y="381"/>
                </a:lnTo>
                <a:lnTo>
                  <a:pt x="2854" y="369"/>
                </a:lnTo>
                <a:lnTo>
                  <a:pt x="2861" y="357"/>
                </a:lnTo>
                <a:lnTo>
                  <a:pt x="2866" y="343"/>
                </a:lnTo>
                <a:lnTo>
                  <a:pt x="2868" y="328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57" name="Freeform 572">
            <a:extLst>
              <a:ext uri="{FF2B5EF4-FFF2-40B4-BE49-F238E27FC236}">
                <a16:creationId xmlns:a16="http://schemas.microsoft.com/office/drawing/2014/main" id="{62F75968-6E91-44B7-A91C-1630D09BA746}"/>
              </a:ext>
            </a:extLst>
          </p:cNvPr>
          <p:cNvSpPr>
            <a:spLocks noChangeAspect="1"/>
          </p:cNvSpPr>
          <p:nvPr/>
        </p:nvSpPr>
        <p:spPr bwMode="auto">
          <a:xfrm>
            <a:off x="7373938" y="4530725"/>
            <a:ext cx="1587" cy="4763"/>
          </a:xfrm>
          <a:custGeom>
            <a:avLst/>
            <a:gdLst>
              <a:gd name="T0" fmla="*/ 382695483 w 176"/>
              <a:gd name="T1" fmla="*/ 2147483647 h 210"/>
              <a:gd name="T2" fmla="*/ 455778059 w 176"/>
              <a:gd name="T3" fmla="*/ 2147483647 h 210"/>
              <a:gd name="T4" fmla="*/ 528384815 w 176"/>
              <a:gd name="T5" fmla="*/ 2147483647 h 210"/>
              <a:gd name="T6" fmla="*/ 600932140 w 176"/>
              <a:gd name="T7" fmla="*/ 2147483647 h 210"/>
              <a:gd name="T8" fmla="*/ 668647383 w 176"/>
              <a:gd name="T9" fmla="*/ 2147483647 h 210"/>
              <a:gd name="T10" fmla="*/ 722420245 w 176"/>
              <a:gd name="T11" fmla="*/ 2147483647 h 210"/>
              <a:gd name="T12" fmla="*/ 770758299 w 176"/>
              <a:gd name="T13" fmla="*/ 2147483647 h 210"/>
              <a:gd name="T14" fmla="*/ 814337445 w 176"/>
              <a:gd name="T15" fmla="*/ 2147483647 h 210"/>
              <a:gd name="T16" fmla="*/ 838539484 w 176"/>
              <a:gd name="T17" fmla="*/ 2147483647 h 210"/>
              <a:gd name="T18" fmla="*/ 853023528 w 176"/>
              <a:gd name="T19" fmla="*/ 2147483647 h 210"/>
              <a:gd name="T20" fmla="*/ 853023528 w 176"/>
              <a:gd name="T21" fmla="*/ 2147483647 h 210"/>
              <a:gd name="T22" fmla="*/ 843365055 w 176"/>
              <a:gd name="T23" fmla="*/ 2147483647 h 210"/>
              <a:gd name="T24" fmla="*/ 814337445 w 176"/>
              <a:gd name="T25" fmla="*/ 2147483647 h 210"/>
              <a:gd name="T26" fmla="*/ 780476203 w 176"/>
              <a:gd name="T27" fmla="*/ 2147483647 h 210"/>
              <a:gd name="T28" fmla="*/ 736904379 w 176"/>
              <a:gd name="T29" fmla="*/ 2147483647 h 210"/>
              <a:gd name="T30" fmla="*/ 678365287 w 176"/>
              <a:gd name="T31" fmla="*/ 2147483647 h 210"/>
              <a:gd name="T32" fmla="*/ 615476436 w 176"/>
              <a:gd name="T33" fmla="*/ 2147483647 h 210"/>
              <a:gd name="T34" fmla="*/ 542869680 w 176"/>
              <a:gd name="T35" fmla="*/ 2147483647 h 210"/>
              <a:gd name="T36" fmla="*/ 470322274 w 176"/>
              <a:gd name="T37" fmla="*/ 0 h 210"/>
              <a:gd name="T38" fmla="*/ 397245559 w 176"/>
              <a:gd name="T39" fmla="*/ 2147483647 h 210"/>
              <a:gd name="T40" fmla="*/ 324638794 w 176"/>
              <a:gd name="T41" fmla="*/ 2147483647 h 210"/>
              <a:gd name="T42" fmla="*/ 252091388 w 176"/>
              <a:gd name="T43" fmla="*/ 2147483647 h 210"/>
              <a:gd name="T44" fmla="*/ 184376226 w 176"/>
              <a:gd name="T45" fmla="*/ 2147483647 h 210"/>
              <a:gd name="T46" fmla="*/ 130604013 w 176"/>
              <a:gd name="T47" fmla="*/ 2147483647 h 210"/>
              <a:gd name="T48" fmla="*/ 82265310 w 176"/>
              <a:gd name="T49" fmla="*/ 2147483647 h 210"/>
              <a:gd name="T50" fmla="*/ 38686813 w 176"/>
              <a:gd name="T51" fmla="*/ 2147483647 h 210"/>
              <a:gd name="T52" fmla="*/ 14484125 w 176"/>
              <a:gd name="T53" fmla="*/ 2147483647 h 210"/>
              <a:gd name="T54" fmla="*/ 0 w 176"/>
              <a:gd name="T55" fmla="*/ 2147483647 h 210"/>
              <a:gd name="T56" fmla="*/ 0 w 176"/>
              <a:gd name="T57" fmla="*/ 2147483647 h 210"/>
              <a:gd name="T58" fmla="*/ 9658554 w 176"/>
              <a:gd name="T59" fmla="*/ 2147483647 h 210"/>
              <a:gd name="T60" fmla="*/ 38686813 w 176"/>
              <a:gd name="T61" fmla="*/ 2147483647 h 210"/>
              <a:gd name="T62" fmla="*/ 72547406 w 176"/>
              <a:gd name="T63" fmla="*/ 2147483647 h 210"/>
              <a:gd name="T64" fmla="*/ 116119239 w 176"/>
              <a:gd name="T65" fmla="*/ 2147483647 h 210"/>
              <a:gd name="T66" fmla="*/ 174717672 w 176"/>
              <a:gd name="T67" fmla="*/ 2147483647 h 210"/>
              <a:gd name="T68" fmla="*/ 237607263 w 176"/>
              <a:gd name="T69" fmla="*/ 2147483647 h 210"/>
              <a:gd name="T70" fmla="*/ 310154669 w 176"/>
              <a:gd name="T71" fmla="*/ 2147483647 h 210"/>
              <a:gd name="T72" fmla="*/ 382695483 w 176"/>
              <a:gd name="T73" fmla="*/ 2147483647 h 21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6"/>
              <a:gd name="T112" fmla="*/ 0 h 210"/>
              <a:gd name="T113" fmla="*/ 176 w 176"/>
              <a:gd name="T114" fmla="*/ 210 h 21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6" h="210">
                <a:moveTo>
                  <a:pt x="79" y="210"/>
                </a:moveTo>
                <a:lnTo>
                  <a:pt x="94" y="209"/>
                </a:lnTo>
                <a:lnTo>
                  <a:pt x="109" y="206"/>
                </a:lnTo>
                <a:lnTo>
                  <a:pt x="124" y="199"/>
                </a:lnTo>
                <a:lnTo>
                  <a:pt x="138" y="190"/>
                </a:lnTo>
                <a:lnTo>
                  <a:pt x="149" y="178"/>
                </a:lnTo>
                <a:lnTo>
                  <a:pt x="159" y="163"/>
                </a:lnTo>
                <a:lnTo>
                  <a:pt x="168" y="148"/>
                </a:lnTo>
                <a:lnTo>
                  <a:pt x="173" y="131"/>
                </a:lnTo>
                <a:lnTo>
                  <a:pt x="176" y="113"/>
                </a:lnTo>
                <a:lnTo>
                  <a:pt x="176" y="95"/>
                </a:lnTo>
                <a:lnTo>
                  <a:pt x="174" y="76"/>
                </a:lnTo>
                <a:lnTo>
                  <a:pt x="168" y="60"/>
                </a:lnTo>
                <a:lnTo>
                  <a:pt x="161" y="44"/>
                </a:lnTo>
                <a:lnTo>
                  <a:pt x="152" y="30"/>
                </a:lnTo>
                <a:lnTo>
                  <a:pt x="140" y="18"/>
                </a:lnTo>
                <a:lnTo>
                  <a:pt x="127" y="9"/>
                </a:lnTo>
                <a:lnTo>
                  <a:pt x="112" y="4"/>
                </a:lnTo>
                <a:lnTo>
                  <a:pt x="97" y="0"/>
                </a:lnTo>
                <a:lnTo>
                  <a:pt x="82" y="1"/>
                </a:lnTo>
                <a:lnTo>
                  <a:pt x="67" y="4"/>
                </a:lnTo>
                <a:lnTo>
                  <a:pt x="52" y="11"/>
                </a:lnTo>
                <a:lnTo>
                  <a:pt x="38" y="20"/>
                </a:lnTo>
                <a:lnTo>
                  <a:pt x="27" y="32"/>
                </a:lnTo>
                <a:lnTo>
                  <a:pt x="17" y="47"/>
                </a:lnTo>
                <a:lnTo>
                  <a:pt x="8" y="62"/>
                </a:lnTo>
                <a:lnTo>
                  <a:pt x="3" y="79"/>
                </a:lnTo>
                <a:lnTo>
                  <a:pt x="0" y="97"/>
                </a:lnTo>
                <a:lnTo>
                  <a:pt x="0" y="115"/>
                </a:lnTo>
                <a:lnTo>
                  <a:pt x="2" y="134"/>
                </a:lnTo>
                <a:lnTo>
                  <a:pt x="8" y="150"/>
                </a:lnTo>
                <a:lnTo>
                  <a:pt x="15" y="166"/>
                </a:lnTo>
                <a:lnTo>
                  <a:pt x="24" y="180"/>
                </a:lnTo>
                <a:lnTo>
                  <a:pt x="36" y="192"/>
                </a:lnTo>
                <a:lnTo>
                  <a:pt x="49" y="201"/>
                </a:lnTo>
                <a:lnTo>
                  <a:pt x="64" y="206"/>
                </a:lnTo>
                <a:lnTo>
                  <a:pt x="79" y="2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58" name="Freeform 574">
            <a:extLst>
              <a:ext uri="{FF2B5EF4-FFF2-40B4-BE49-F238E27FC236}">
                <a16:creationId xmlns:a16="http://schemas.microsoft.com/office/drawing/2014/main" id="{E6D6E74E-109C-401A-B65C-7BD6423FB7B9}"/>
              </a:ext>
            </a:extLst>
          </p:cNvPr>
          <p:cNvSpPr>
            <a:spLocks noChangeAspect="1"/>
          </p:cNvSpPr>
          <p:nvPr/>
        </p:nvSpPr>
        <p:spPr bwMode="auto">
          <a:xfrm>
            <a:off x="7321550" y="4529138"/>
            <a:ext cx="3175" cy="6350"/>
          </a:xfrm>
          <a:custGeom>
            <a:avLst/>
            <a:gdLst>
              <a:gd name="T0" fmla="*/ 2147483647 w 182"/>
              <a:gd name="T1" fmla="*/ 2147483647 h 312"/>
              <a:gd name="T2" fmla="*/ 2147483647 w 182"/>
              <a:gd name="T3" fmla="*/ 0 h 312"/>
              <a:gd name="T4" fmla="*/ 0 w 182"/>
              <a:gd name="T5" fmla="*/ 2147483647 h 312"/>
              <a:gd name="T6" fmla="*/ 2147483647 w 182"/>
              <a:gd name="T7" fmla="*/ 2147483647 h 312"/>
              <a:gd name="T8" fmla="*/ 2147483647 w 182"/>
              <a:gd name="T9" fmla="*/ 2147483647 h 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312"/>
              <a:gd name="T17" fmla="*/ 182 w 182"/>
              <a:gd name="T18" fmla="*/ 312 h 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312">
                <a:moveTo>
                  <a:pt x="182" y="13"/>
                </a:moveTo>
                <a:lnTo>
                  <a:pt x="26" y="0"/>
                </a:lnTo>
                <a:lnTo>
                  <a:pt x="0" y="299"/>
                </a:lnTo>
                <a:lnTo>
                  <a:pt x="156" y="312"/>
                </a:lnTo>
                <a:lnTo>
                  <a:pt x="182" y="13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59" name="Freeform 575">
            <a:extLst>
              <a:ext uri="{FF2B5EF4-FFF2-40B4-BE49-F238E27FC236}">
                <a16:creationId xmlns:a16="http://schemas.microsoft.com/office/drawing/2014/main" id="{EB3F9367-9E45-41AC-B7F8-36A2529E50BC}"/>
              </a:ext>
            </a:extLst>
          </p:cNvPr>
          <p:cNvSpPr>
            <a:spLocks noChangeAspect="1"/>
          </p:cNvSpPr>
          <p:nvPr/>
        </p:nvSpPr>
        <p:spPr bwMode="auto">
          <a:xfrm>
            <a:off x="7327900" y="4529138"/>
            <a:ext cx="3175" cy="4762"/>
          </a:xfrm>
          <a:custGeom>
            <a:avLst/>
            <a:gdLst>
              <a:gd name="T0" fmla="*/ 2147483647 w 194"/>
              <a:gd name="T1" fmla="*/ 2147483647 h 229"/>
              <a:gd name="T2" fmla="*/ 2147483647 w 194"/>
              <a:gd name="T3" fmla="*/ 0 h 229"/>
              <a:gd name="T4" fmla="*/ 0 w 194"/>
              <a:gd name="T5" fmla="*/ 2147483647 h 229"/>
              <a:gd name="T6" fmla="*/ 2147483647 w 194"/>
              <a:gd name="T7" fmla="*/ 2147483647 h 229"/>
              <a:gd name="T8" fmla="*/ 2147483647 w 194"/>
              <a:gd name="T9" fmla="*/ 2147483647 h 2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"/>
              <a:gd name="T16" fmla="*/ 0 h 229"/>
              <a:gd name="T17" fmla="*/ 194 w 194"/>
              <a:gd name="T18" fmla="*/ 229 h 2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" h="229">
                <a:moveTo>
                  <a:pt x="194" y="15"/>
                </a:moveTo>
                <a:lnTo>
                  <a:pt x="19" y="0"/>
                </a:lnTo>
                <a:lnTo>
                  <a:pt x="0" y="214"/>
                </a:lnTo>
                <a:lnTo>
                  <a:pt x="175" y="229"/>
                </a:lnTo>
                <a:lnTo>
                  <a:pt x="194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60" name="Freeform 576">
            <a:extLst>
              <a:ext uri="{FF2B5EF4-FFF2-40B4-BE49-F238E27FC236}">
                <a16:creationId xmlns:a16="http://schemas.microsoft.com/office/drawing/2014/main" id="{D613073E-7C6D-4763-9A37-8513844144E7}"/>
              </a:ext>
            </a:extLst>
          </p:cNvPr>
          <p:cNvSpPr>
            <a:spLocks noChangeAspect="1"/>
          </p:cNvSpPr>
          <p:nvPr/>
        </p:nvSpPr>
        <p:spPr bwMode="auto">
          <a:xfrm>
            <a:off x="7332663" y="4530725"/>
            <a:ext cx="3175" cy="6350"/>
          </a:xfrm>
          <a:custGeom>
            <a:avLst/>
            <a:gdLst>
              <a:gd name="T0" fmla="*/ 2147483647 w 197"/>
              <a:gd name="T1" fmla="*/ 2147483647 h 353"/>
              <a:gd name="T2" fmla="*/ 2147483647 w 197"/>
              <a:gd name="T3" fmla="*/ 0 h 353"/>
              <a:gd name="T4" fmla="*/ 0 w 197"/>
              <a:gd name="T5" fmla="*/ 2147483647 h 353"/>
              <a:gd name="T6" fmla="*/ 2147483647 w 197"/>
              <a:gd name="T7" fmla="*/ 2147483647 h 353"/>
              <a:gd name="T8" fmla="*/ 2147483647 w 197"/>
              <a:gd name="T9" fmla="*/ 2147483647 h 3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353"/>
              <a:gd name="T17" fmla="*/ 197 w 197"/>
              <a:gd name="T18" fmla="*/ 353 h 3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353">
                <a:moveTo>
                  <a:pt x="197" y="15"/>
                </a:moveTo>
                <a:lnTo>
                  <a:pt x="29" y="0"/>
                </a:lnTo>
                <a:lnTo>
                  <a:pt x="0" y="338"/>
                </a:lnTo>
                <a:lnTo>
                  <a:pt x="168" y="353"/>
                </a:lnTo>
                <a:lnTo>
                  <a:pt x="197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61" name="Freeform 577">
            <a:extLst>
              <a:ext uri="{FF2B5EF4-FFF2-40B4-BE49-F238E27FC236}">
                <a16:creationId xmlns:a16="http://schemas.microsoft.com/office/drawing/2014/main" id="{4C09E038-7B95-414F-AF9F-EC6EE419DF6A}"/>
              </a:ext>
            </a:extLst>
          </p:cNvPr>
          <p:cNvSpPr>
            <a:spLocks noChangeAspect="1"/>
          </p:cNvSpPr>
          <p:nvPr/>
        </p:nvSpPr>
        <p:spPr bwMode="auto">
          <a:xfrm>
            <a:off x="7335838" y="4530725"/>
            <a:ext cx="3175" cy="4763"/>
          </a:xfrm>
          <a:custGeom>
            <a:avLst/>
            <a:gdLst>
              <a:gd name="T0" fmla="*/ 2147483647 w 187"/>
              <a:gd name="T1" fmla="*/ 2147483647 h 212"/>
              <a:gd name="T2" fmla="*/ 2147483647 w 187"/>
              <a:gd name="T3" fmla="*/ 0 h 212"/>
              <a:gd name="T4" fmla="*/ 0 w 187"/>
              <a:gd name="T5" fmla="*/ 2147483647 h 212"/>
              <a:gd name="T6" fmla="*/ 2147483647 w 187"/>
              <a:gd name="T7" fmla="*/ 2147483647 h 212"/>
              <a:gd name="T8" fmla="*/ 2147483647 w 187"/>
              <a:gd name="T9" fmla="*/ 2147483647 h 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212"/>
              <a:gd name="T17" fmla="*/ 187 w 187"/>
              <a:gd name="T18" fmla="*/ 212 h 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212">
                <a:moveTo>
                  <a:pt x="187" y="15"/>
                </a:moveTo>
                <a:lnTo>
                  <a:pt x="17" y="0"/>
                </a:lnTo>
                <a:lnTo>
                  <a:pt x="0" y="197"/>
                </a:lnTo>
                <a:lnTo>
                  <a:pt x="170" y="212"/>
                </a:lnTo>
                <a:lnTo>
                  <a:pt x="187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62" name="Freeform 579">
            <a:extLst>
              <a:ext uri="{FF2B5EF4-FFF2-40B4-BE49-F238E27FC236}">
                <a16:creationId xmlns:a16="http://schemas.microsoft.com/office/drawing/2014/main" id="{FAFB5269-91ED-4160-894C-6906757447E4}"/>
              </a:ext>
            </a:extLst>
          </p:cNvPr>
          <p:cNvSpPr>
            <a:spLocks noChangeAspect="1"/>
          </p:cNvSpPr>
          <p:nvPr/>
        </p:nvSpPr>
        <p:spPr bwMode="auto">
          <a:xfrm>
            <a:off x="7321550" y="4527550"/>
            <a:ext cx="3175" cy="6350"/>
          </a:xfrm>
          <a:custGeom>
            <a:avLst/>
            <a:gdLst>
              <a:gd name="T0" fmla="*/ 2147483647 w 193"/>
              <a:gd name="T1" fmla="*/ 2147483647 h 322"/>
              <a:gd name="T2" fmla="*/ 2147483647 w 193"/>
              <a:gd name="T3" fmla="*/ 0 h 322"/>
              <a:gd name="T4" fmla="*/ 0 w 193"/>
              <a:gd name="T5" fmla="*/ 2147483647 h 322"/>
              <a:gd name="T6" fmla="*/ 2147483647 w 193"/>
              <a:gd name="T7" fmla="*/ 2147483647 h 322"/>
              <a:gd name="T8" fmla="*/ 2147483647 w 193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"/>
              <a:gd name="T16" fmla="*/ 0 h 322"/>
              <a:gd name="T17" fmla="*/ 193 w 193"/>
              <a:gd name="T18" fmla="*/ 322 h 3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" h="322">
                <a:moveTo>
                  <a:pt x="193" y="15"/>
                </a:moveTo>
                <a:lnTo>
                  <a:pt x="27" y="0"/>
                </a:lnTo>
                <a:lnTo>
                  <a:pt x="0" y="307"/>
                </a:lnTo>
                <a:lnTo>
                  <a:pt x="166" y="322"/>
                </a:lnTo>
                <a:lnTo>
                  <a:pt x="193" y="1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63" name="Freeform 580">
            <a:extLst>
              <a:ext uri="{FF2B5EF4-FFF2-40B4-BE49-F238E27FC236}">
                <a16:creationId xmlns:a16="http://schemas.microsoft.com/office/drawing/2014/main" id="{26C8AB24-B2E0-4211-8396-103A63EAA916}"/>
              </a:ext>
            </a:extLst>
          </p:cNvPr>
          <p:cNvSpPr>
            <a:spLocks noChangeAspect="1"/>
          </p:cNvSpPr>
          <p:nvPr/>
        </p:nvSpPr>
        <p:spPr bwMode="auto">
          <a:xfrm>
            <a:off x="7326313" y="4529138"/>
            <a:ext cx="3175" cy="4762"/>
          </a:xfrm>
          <a:custGeom>
            <a:avLst/>
            <a:gdLst>
              <a:gd name="T0" fmla="*/ 2147483647 w 187"/>
              <a:gd name="T1" fmla="*/ 2147483647 h 229"/>
              <a:gd name="T2" fmla="*/ 2147483647 w 187"/>
              <a:gd name="T3" fmla="*/ 0 h 229"/>
              <a:gd name="T4" fmla="*/ 0 w 187"/>
              <a:gd name="T5" fmla="*/ 2147483647 h 229"/>
              <a:gd name="T6" fmla="*/ 2147483647 w 187"/>
              <a:gd name="T7" fmla="*/ 2147483647 h 229"/>
              <a:gd name="T8" fmla="*/ 2147483647 w 187"/>
              <a:gd name="T9" fmla="*/ 2147483647 h 2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229"/>
              <a:gd name="T17" fmla="*/ 187 w 187"/>
              <a:gd name="T18" fmla="*/ 229 h 2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229">
                <a:moveTo>
                  <a:pt x="187" y="15"/>
                </a:moveTo>
                <a:lnTo>
                  <a:pt x="19" y="0"/>
                </a:lnTo>
                <a:lnTo>
                  <a:pt x="0" y="214"/>
                </a:lnTo>
                <a:lnTo>
                  <a:pt x="168" y="229"/>
                </a:lnTo>
                <a:lnTo>
                  <a:pt x="187" y="1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64" name="Freeform 581">
            <a:extLst>
              <a:ext uri="{FF2B5EF4-FFF2-40B4-BE49-F238E27FC236}">
                <a16:creationId xmlns:a16="http://schemas.microsoft.com/office/drawing/2014/main" id="{7C11AEF4-4515-41F2-A3F1-A960D5FA83EB}"/>
              </a:ext>
            </a:extLst>
          </p:cNvPr>
          <p:cNvSpPr>
            <a:spLocks noChangeAspect="1"/>
          </p:cNvSpPr>
          <p:nvPr/>
        </p:nvSpPr>
        <p:spPr bwMode="auto">
          <a:xfrm>
            <a:off x="7331075" y="4529138"/>
            <a:ext cx="3175" cy="7937"/>
          </a:xfrm>
          <a:custGeom>
            <a:avLst/>
            <a:gdLst>
              <a:gd name="T0" fmla="*/ 2147483647 w 185"/>
              <a:gd name="T1" fmla="*/ 2147483647 h 347"/>
              <a:gd name="T2" fmla="*/ 2147483647 w 185"/>
              <a:gd name="T3" fmla="*/ 0 h 347"/>
              <a:gd name="T4" fmla="*/ 0 w 185"/>
              <a:gd name="T5" fmla="*/ 2147483647 h 347"/>
              <a:gd name="T6" fmla="*/ 2147483647 w 185"/>
              <a:gd name="T7" fmla="*/ 2147483647 h 347"/>
              <a:gd name="T8" fmla="*/ 2147483647 w 185"/>
              <a:gd name="T9" fmla="*/ 2147483647 h 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"/>
              <a:gd name="T16" fmla="*/ 0 h 347"/>
              <a:gd name="T17" fmla="*/ 185 w 185"/>
              <a:gd name="T18" fmla="*/ 347 h 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" h="347">
                <a:moveTo>
                  <a:pt x="185" y="13"/>
                </a:moveTo>
                <a:lnTo>
                  <a:pt x="29" y="0"/>
                </a:lnTo>
                <a:lnTo>
                  <a:pt x="0" y="333"/>
                </a:lnTo>
                <a:lnTo>
                  <a:pt x="156" y="347"/>
                </a:lnTo>
                <a:lnTo>
                  <a:pt x="185" y="13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65" name="Freeform 582">
            <a:extLst>
              <a:ext uri="{FF2B5EF4-FFF2-40B4-BE49-F238E27FC236}">
                <a16:creationId xmlns:a16="http://schemas.microsoft.com/office/drawing/2014/main" id="{8B756382-F16D-4309-89D7-6AF49D190BB2}"/>
              </a:ext>
            </a:extLst>
          </p:cNvPr>
          <p:cNvSpPr>
            <a:spLocks noChangeAspect="1"/>
          </p:cNvSpPr>
          <p:nvPr/>
        </p:nvSpPr>
        <p:spPr bwMode="auto">
          <a:xfrm>
            <a:off x="7334250" y="4529138"/>
            <a:ext cx="3175" cy="4762"/>
          </a:xfrm>
          <a:custGeom>
            <a:avLst/>
            <a:gdLst>
              <a:gd name="T0" fmla="*/ 2147483647 w 179"/>
              <a:gd name="T1" fmla="*/ 2147483647 h 223"/>
              <a:gd name="T2" fmla="*/ 2147483647 w 179"/>
              <a:gd name="T3" fmla="*/ 0 h 223"/>
              <a:gd name="T4" fmla="*/ 0 w 179"/>
              <a:gd name="T5" fmla="*/ 2147483647 h 223"/>
              <a:gd name="T6" fmla="*/ 2147483647 w 179"/>
              <a:gd name="T7" fmla="*/ 2147483647 h 223"/>
              <a:gd name="T8" fmla="*/ 2147483647 w 179"/>
              <a:gd name="T9" fmla="*/ 2147483647 h 2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223"/>
              <a:gd name="T17" fmla="*/ 179 w 179"/>
              <a:gd name="T18" fmla="*/ 223 h 2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223">
                <a:moveTo>
                  <a:pt x="179" y="14"/>
                </a:moveTo>
                <a:lnTo>
                  <a:pt x="18" y="0"/>
                </a:lnTo>
                <a:lnTo>
                  <a:pt x="0" y="209"/>
                </a:lnTo>
                <a:lnTo>
                  <a:pt x="161" y="223"/>
                </a:lnTo>
                <a:lnTo>
                  <a:pt x="179" y="14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66" name="Freeform 584">
            <a:extLst>
              <a:ext uri="{FF2B5EF4-FFF2-40B4-BE49-F238E27FC236}">
                <a16:creationId xmlns:a16="http://schemas.microsoft.com/office/drawing/2014/main" id="{269B9B3C-182E-42BA-9F58-4AB76EF4A3B4}"/>
              </a:ext>
            </a:extLst>
          </p:cNvPr>
          <p:cNvSpPr>
            <a:spLocks noChangeAspect="1"/>
          </p:cNvSpPr>
          <p:nvPr/>
        </p:nvSpPr>
        <p:spPr bwMode="auto">
          <a:xfrm>
            <a:off x="7335838" y="4564063"/>
            <a:ext cx="22225" cy="14287"/>
          </a:xfrm>
          <a:custGeom>
            <a:avLst/>
            <a:gdLst>
              <a:gd name="T0" fmla="*/ 0 w 1650"/>
              <a:gd name="T1" fmla="*/ 176262451 h 1045"/>
              <a:gd name="T2" fmla="*/ 0 w 1650"/>
              <a:gd name="T3" fmla="*/ 2147483647 h 1045"/>
              <a:gd name="T4" fmla="*/ 1367868390 w 1650"/>
              <a:gd name="T5" fmla="*/ 2147483647 h 1045"/>
              <a:gd name="T6" fmla="*/ 2147483647 w 1650"/>
              <a:gd name="T7" fmla="*/ 2147483647 h 1045"/>
              <a:gd name="T8" fmla="*/ 2147483647 w 1650"/>
              <a:gd name="T9" fmla="*/ 2147483647 h 1045"/>
              <a:gd name="T10" fmla="*/ 2147483647 w 1650"/>
              <a:gd name="T11" fmla="*/ 2147483647 h 1045"/>
              <a:gd name="T12" fmla="*/ 2147483647 w 1650"/>
              <a:gd name="T13" fmla="*/ 2147483647 h 1045"/>
              <a:gd name="T14" fmla="*/ 2147483647 w 1650"/>
              <a:gd name="T15" fmla="*/ 2147483647 h 1045"/>
              <a:gd name="T16" fmla="*/ 2147483647 w 1650"/>
              <a:gd name="T17" fmla="*/ 2147483647 h 1045"/>
              <a:gd name="T18" fmla="*/ 2147483647 w 1650"/>
              <a:gd name="T19" fmla="*/ 2147483647 h 1045"/>
              <a:gd name="T20" fmla="*/ 2147483647 w 1650"/>
              <a:gd name="T21" fmla="*/ 2147483647 h 1045"/>
              <a:gd name="T22" fmla="*/ 2147483647 w 1650"/>
              <a:gd name="T23" fmla="*/ 2147483647 h 1045"/>
              <a:gd name="T24" fmla="*/ 2147483647 w 1650"/>
              <a:gd name="T25" fmla="*/ 2147483647 h 1045"/>
              <a:gd name="T26" fmla="*/ 2147483647 w 1650"/>
              <a:gd name="T27" fmla="*/ 2147483647 h 1045"/>
              <a:gd name="T28" fmla="*/ 2147483647 w 1650"/>
              <a:gd name="T29" fmla="*/ 2147483647 h 1045"/>
              <a:gd name="T30" fmla="*/ 2147483647 w 1650"/>
              <a:gd name="T31" fmla="*/ 2147483647 h 1045"/>
              <a:gd name="T32" fmla="*/ 2147483647 w 1650"/>
              <a:gd name="T33" fmla="*/ 2147483647 h 1045"/>
              <a:gd name="T34" fmla="*/ 2147483647 w 1650"/>
              <a:gd name="T35" fmla="*/ 2147483647 h 1045"/>
              <a:gd name="T36" fmla="*/ 2147483647 w 1650"/>
              <a:gd name="T37" fmla="*/ 2147483647 h 1045"/>
              <a:gd name="T38" fmla="*/ 2147483647 w 1650"/>
              <a:gd name="T39" fmla="*/ 2147483647 h 1045"/>
              <a:gd name="T40" fmla="*/ 2147483647 w 1650"/>
              <a:gd name="T41" fmla="*/ 2147483647 h 1045"/>
              <a:gd name="T42" fmla="*/ 2147483647 w 1650"/>
              <a:gd name="T43" fmla="*/ 2147483647 h 1045"/>
              <a:gd name="T44" fmla="*/ 2147483647 w 1650"/>
              <a:gd name="T45" fmla="*/ 2147483647 h 1045"/>
              <a:gd name="T46" fmla="*/ 2147483647 w 1650"/>
              <a:gd name="T47" fmla="*/ 0 h 1045"/>
              <a:gd name="T48" fmla="*/ 0 w 1650"/>
              <a:gd name="T49" fmla="*/ 176262451 h 104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50"/>
              <a:gd name="T76" fmla="*/ 0 h 1045"/>
              <a:gd name="T77" fmla="*/ 1650 w 1650"/>
              <a:gd name="T78" fmla="*/ 1045 h 104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50" h="1045">
                <a:moveTo>
                  <a:pt x="0" y="2"/>
                </a:moveTo>
                <a:lnTo>
                  <a:pt x="0" y="861"/>
                </a:lnTo>
                <a:lnTo>
                  <a:pt x="17" y="902"/>
                </a:lnTo>
                <a:lnTo>
                  <a:pt x="46" y="924"/>
                </a:lnTo>
                <a:lnTo>
                  <a:pt x="103" y="950"/>
                </a:lnTo>
                <a:lnTo>
                  <a:pt x="178" y="977"/>
                </a:lnTo>
                <a:lnTo>
                  <a:pt x="269" y="1001"/>
                </a:lnTo>
                <a:lnTo>
                  <a:pt x="401" y="1021"/>
                </a:lnTo>
                <a:lnTo>
                  <a:pt x="512" y="1030"/>
                </a:lnTo>
                <a:lnTo>
                  <a:pt x="627" y="1043"/>
                </a:lnTo>
                <a:lnTo>
                  <a:pt x="745" y="1045"/>
                </a:lnTo>
                <a:lnTo>
                  <a:pt x="894" y="1045"/>
                </a:lnTo>
                <a:lnTo>
                  <a:pt x="990" y="1043"/>
                </a:lnTo>
                <a:lnTo>
                  <a:pt x="1078" y="1038"/>
                </a:lnTo>
                <a:lnTo>
                  <a:pt x="1162" y="1030"/>
                </a:lnTo>
                <a:lnTo>
                  <a:pt x="1280" y="1016"/>
                </a:lnTo>
                <a:lnTo>
                  <a:pt x="1389" y="999"/>
                </a:lnTo>
                <a:lnTo>
                  <a:pt x="1471" y="977"/>
                </a:lnTo>
                <a:lnTo>
                  <a:pt x="1525" y="962"/>
                </a:lnTo>
                <a:lnTo>
                  <a:pt x="1583" y="935"/>
                </a:lnTo>
                <a:lnTo>
                  <a:pt x="1620" y="910"/>
                </a:lnTo>
                <a:lnTo>
                  <a:pt x="1645" y="880"/>
                </a:lnTo>
                <a:lnTo>
                  <a:pt x="1650" y="854"/>
                </a:lnTo>
                <a:lnTo>
                  <a:pt x="1650" y="0"/>
                </a:lnTo>
                <a:lnTo>
                  <a:pt x="0" y="2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67" name="Oval 585">
            <a:extLst>
              <a:ext uri="{FF2B5EF4-FFF2-40B4-BE49-F238E27FC236}">
                <a16:creationId xmlns:a16="http://schemas.microsoft.com/office/drawing/2014/main" id="{F9317E68-1CE9-490A-969D-0BE6B3B4DF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5838" y="4560888"/>
            <a:ext cx="22225" cy="6350"/>
          </a:xfrm>
          <a:prstGeom prst="ellipse">
            <a:avLst/>
          </a:prstGeom>
          <a:solidFill>
            <a:srgbClr val="FFB233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768" name="Freeform 586">
            <a:extLst>
              <a:ext uri="{FF2B5EF4-FFF2-40B4-BE49-F238E27FC236}">
                <a16:creationId xmlns:a16="http://schemas.microsoft.com/office/drawing/2014/main" id="{90752F27-9151-40AF-9BA9-7368824EA8AC}"/>
              </a:ext>
            </a:extLst>
          </p:cNvPr>
          <p:cNvSpPr>
            <a:spLocks noChangeAspect="1"/>
          </p:cNvSpPr>
          <p:nvPr/>
        </p:nvSpPr>
        <p:spPr bwMode="auto">
          <a:xfrm>
            <a:off x="7345363" y="4568825"/>
            <a:ext cx="3175" cy="6350"/>
          </a:xfrm>
          <a:custGeom>
            <a:avLst/>
            <a:gdLst>
              <a:gd name="T0" fmla="*/ 2147483647 w 201"/>
              <a:gd name="T1" fmla="*/ 2147483647 h 488"/>
              <a:gd name="T2" fmla="*/ 729717879 w 201"/>
              <a:gd name="T3" fmla="*/ 2147483647 h 488"/>
              <a:gd name="T4" fmla="*/ 0 w 201"/>
              <a:gd name="T5" fmla="*/ 2147483647 h 488"/>
              <a:gd name="T6" fmla="*/ 0 w 201"/>
              <a:gd name="T7" fmla="*/ 2147483647 h 488"/>
              <a:gd name="T8" fmla="*/ 2147483647 w 201"/>
              <a:gd name="T9" fmla="*/ 1766768880 h 488"/>
              <a:gd name="T10" fmla="*/ 2147483647 w 201"/>
              <a:gd name="T11" fmla="*/ 0 h 488"/>
              <a:gd name="T12" fmla="*/ 2147483647 w 201"/>
              <a:gd name="T13" fmla="*/ 0 h 488"/>
              <a:gd name="T14" fmla="*/ 2147483647 w 201"/>
              <a:gd name="T15" fmla="*/ 1766768880 h 488"/>
              <a:gd name="T16" fmla="*/ 2147483647 w 201"/>
              <a:gd name="T17" fmla="*/ 2147483647 h 488"/>
              <a:gd name="T18" fmla="*/ 2147483647 w 201"/>
              <a:gd name="T19" fmla="*/ 2147483647 h 488"/>
              <a:gd name="T20" fmla="*/ 2147483647 w 201"/>
              <a:gd name="T21" fmla="*/ 2147483647 h 488"/>
              <a:gd name="T22" fmla="*/ 2147483647 w 201"/>
              <a:gd name="T23" fmla="*/ 2147483647 h 488"/>
              <a:gd name="T24" fmla="*/ 2147483647 w 201"/>
              <a:gd name="T25" fmla="*/ 2147483647 h 488"/>
              <a:gd name="T26" fmla="*/ 0 w 201"/>
              <a:gd name="T27" fmla="*/ 2147483647 h 488"/>
              <a:gd name="T28" fmla="*/ 2147483647 w 201"/>
              <a:gd name="T29" fmla="*/ 2147483647 h 488"/>
              <a:gd name="T30" fmla="*/ 2147483647 w 201"/>
              <a:gd name="T31" fmla="*/ 2147483647 h 4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"/>
              <a:gd name="T49" fmla="*/ 0 h 488"/>
              <a:gd name="T50" fmla="*/ 201 w 201"/>
              <a:gd name="T51" fmla="*/ 488 h 48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" h="488">
                <a:moveTo>
                  <a:pt x="38" y="194"/>
                </a:moveTo>
                <a:lnTo>
                  <a:pt x="3" y="170"/>
                </a:lnTo>
                <a:lnTo>
                  <a:pt x="0" y="134"/>
                </a:lnTo>
                <a:lnTo>
                  <a:pt x="0" y="88"/>
                </a:lnTo>
                <a:lnTo>
                  <a:pt x="28" y="28"/>
                </a:lnTo>
                <a:lnTo>
                  <a:pt x="69" y="0"/>
                </a:lnTo>
                <a:lnTo>
                  <a:pt x="124" y="0"/>
                </a:lnTo>
                <a:lnTo>
                  <a:pt x="172" y="28"/>
                </a:lnTo>
                <a:lnTo>
                  <a:pt x="191" y="88"/>
                </a:lnTo>
                <a:lnTo>
                  <a:pt x="182" y="158"/>
                </a:lnTo>
                <a:lnTo>
                  <a:pt x="156" y="194"/>
                </a:lnTo>
                <a:lnTo>
                  <a:pt x="115" y="210"/>
                </a:lnTo>
                <a:lnTo>
                  <a:pt x="201" y="488"/>
                </a:lnTo>
                <a:lnTo>
                  <a:pt x="0" y="488"/>
                </a:lnTo>
                <a:lnTo>
                  <a:pt x="66" y="206"/>
                </a:lnTo>
                <a:lnTo>
                  <a:pt x="38" y="1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644800-C29E-48CD-B20C-9176A4832068}"/>
              </a:ext>
            </a:extLst>
          </p:cNvPr>
          <p:cNvSpPr/>
          <p:nvPr/>
        </p:nvSpPr>
        <p:spPr>
          <a:xfrm>
            <a:off x="7116763" y="5942012"/>
            <a:ext cx="1951037" cy="763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769" name="Freeform 587">
            <a:extLst>
              <a:ext uri="{FF2B5EF4-FFF2-40B4-BE49-F238E27FC236}">
                <a16:creationId xmlns:a16="http://schemas.microsoft.com/office/drawing/2014/main" id="{E9D591FC-3AC7-4000-BF6F-C24CFFA0C584}"/>
              </a:ext>
            </a:extLst>
          </p:cNvPr>
          <p:cNvSpPr>
            <a:spLocks noChangeAspect="1"/>
          </p:cNvSpPr>
          <p:nvPr/>
        </p:nvSpPr>
        <p:spPr bwMode="auto">
          <a:xfrm>
            <a:off x="7339013" y="4554538"/>
            <a:ext cx="15875" cy="9525"/>
          </a:xfrm>
          <a:custGeom>
            <a:avLst/>
            <a:gdLst>
              <a:gd name="T0" fmla="*/ 0 w 1171"/>
              <a:gd name="T1" fmla="*/ 2147483647 h 673"/>
              <a:gd name="T2" fmla="*/ 0 w 1171"/>
              <a:gd name="T3" fmla="*/ 2147483647 h 673"/>
              <a:gd name="T4" fmla="*/ 1260171301 w 1171"/>
              <a:gd name="T5" fmla="*/ 2147483647 h 673"/>
              <a:gd name="T6" fmla="*/ 2147483647 w 1171"/>
              <a:gd name="T7" fmla="*/ 2147483647 h 673"/>
              <a:gd name="T8" fmla="*/ 2147483647 w 1171"/>
              <a:gd name="T9" fmla="*/ 2147483647 h 673"/>
              <a:gd name="T10" fmla="*/ 2147483647 w 1171"/>
              <a:gd name="T11" fmla="*/ 2147483647 h 673"/>
              <a:gd name="T12" fmla="*/ 2147483647 w 1171"/>
              <a:gd name="T13" fmla="*/ 2147483647 h 673"/>
              <a:gd name="T14" fmla="*/ 2147483647 w 1171"/>
              <a:gd name="T15" fmla="*/ 2147483647 h 673"/>
              <a:gd name="T16" fmla="*/ 2147483647 w 1171"/>
              <a:gd name="T17" fmla="*/ 2147483647 h 673"/>
              <a:gd name="T18" fmla="*/ 2147483647 w 1171"/>
              <a:gd name="T19" fmla="*/ 2147483647 h 673"/>
              <a:gd name="T20" fmla="*/ 2147483647 w 1171"/>
              <a:gd name="T21" fmla="*/ 2147483647 h 673"/>
              <a:gd name="T22" fmla="*/ 2147483647 w 1171"/>
              <a:gd name="T23" fmla="*/ 570717988 h 673"/>
              <a:gd name="T24" fmla="*/ 2147483647 w 1171"/>
              <a:gd name="T25" fmla="*/ 0 h 673"/>
              <a:gd name="T26" fmla="*/ 2147483647 w 1171"/>
              <a:gd name="T27" fmla="*/ 795571521 h 673"/>
              <a:gd name="T28" fmla="*/ 2147483647 w 1171"/>
              <a:gd name="T29" fmla="*/ 2147483647 h 673"/>
              <a:gd name="T30" fmla="*/ 2147483647 w 1171"/>
              <a:gd name="T31" fmla="*/ 2147483647 h 673"/>
              <a:gd name="T32" fmla="*/ 2147483647 w 1171"/>
              <a:gd name="T33" fmla="*/ 2147483647 h 673"/>
              <a:gd name="T34" fmla="*/ 2147483647 w 1171"/>
              <a:gd name="T35" fmla="*/ 2147483647 h 673"/>
              <a:gd name="T36" fmla="*/ 2147483647 w 1171"/>
              <a:gd name="T37" fmla="*/ 2147483647 h 673"/>
              <a:gd name="T38" fmla="*/ 2147483647 w 1171"/>
              <a:gd name="T39" fmla="*/ 2147483647 h 673"/>
              <a:gd name="T40" fmla="*/ 2147483647 w 1171"/>
              <a:gd name="T41" fmla="*/ 2147483647 h 673"/>
              <a:gd name="T42" fmla="*/ 2147483647 w 1171"/>
              <a:gd name="T43" fmla="*/ 2147483647 h 673"/>
              <a:gd name="T44" fmla="*/ 2147483647 w 1171"/>
              <a:gd name="T45" fmla="*/ 2147483647 h 673"/>
              <a:gd name="T46" fmla="*/ 2147483647 w 1171"/>
              <a:gd name="T47" fmla="*/ 2147483647 h 673"/>
              <a:gd name="T48" fmla="*/ 2147483647 w 1171"/>
              <a:gd name="T49" fmla="*/ 2147483647 h 673"/>
              <a:gd name="T50" fmla="*/ 2147483647 w 1171"/>
              <a:gd name="T51" fmla="*/ 2147483647 h 673"/>
              <a:gd name="T52" fmla="*/ 2147483647 w 1171"/>
              <a:gd name="T53" fmla="*/ 2147483647 h 673"/>
              <a:gd name="T54" fmla="*/ 2147483647 w 1171"/>
              <a:gd name="T55" fmla="*/ 2147483647 h 673"/>
              <a:gd name="T56" fmla="*/ 2147483647 w 1171"/>
              <a:gd name="T57" fmla="*/ 2147483647 h 673"/>
              <a:gd name="T58" fmla="*/ 2147483647 w 1171"/>
              <a:gd name="T59" fmla="*/ 2147483647 h 673"/>
              <a:gd name="T60" fmla="*/ 2147483647 w 1171"/>
              <a:gd name="T61" fmla="*/ 2147483647 h 673"/>
              <a:gd name="T62" fmla="*/ 2147483647 w 1171"/>
              <a:gd name="T63" fmla="*/ 2147483647 h 673"/>
              <a:gd name="T64" fmla="*/ 2147483647 w 1171"/>
              <a:gd name="T65" fmla="*/ 2147483647 h 673"/>
              <a:gd name="T66" fmla="*/ 2147483647 w 1171"/>
              <a:gd name="T67" fmla="*/ 2147483647 h 673"/>
              <a:gd name="T68" fmla="*/ 2147483647 w 1171"/>
              <a:gd name="T69" fmla="*/ 2147483647 h 673"/>
              <a:gd name="T70" fmla="*/ 2147483647 w 1171"/>
              <a:gd name="T71" fmla="*/ 2147483647 h 673"/>
              <a:gd name="T72" fmla="*/ 2147483647 w 1171"/>
              <a:gd name="T73" fmla="*/ 2147483647 h 673"/>
              <a:gd name="T74" fmla="*/ 2147483647 w 1171"/>
              <a:gd name="T75" fmla="*/ 2147483647 h 673"/>
              <a:gd name="T76" fmla="*/ 2147483647 w 1171"/>
              <a:gd name="T77" fmla="*/ 2147483647 h 673"/>
              <a:gd name="T78" fmla="*/ 2147483647 w 1171"/>
              <a:gd name="T79" fmla="*/ 2147483647 h 673"/>
              <a:gd name="T80" fmla="*/ 2147483647 w 1171"/>
              <a:gd name="T81" fmla="*/ 2147483647 h 673"/>
              <a:gd name="T82" fmla="*/ 2147483647 w 1171"/>
              <a:gd name="T83" fmla="*/ 2147483647 h 673"/>
              <a:gd name="T84" fmla="*/ 2147483647 w 1171"/>
              <a:gd name="T85" fmla="*/ 2147483647 h 673"/>
              <a:gd name="T86" fmla="*/ 2147483647 w 1171"/>
              <a:gd name="T87" fmla="*/ 2147483647 h 673"/>
              <a:gd name="T88" fmla="*/ 2147483647 w 1171"/>
              <a:gd name="T89" fmla="*/ 2147483647 h 673"/>
              <a:gd name="T90" fmla="*/ 2147483647 w 1171"/>
              <a:gd name="T91" fmla="*/ 2147483647 h 673"/>
              <a:gd name="T92" fmla="*/ 2147483647 w 1171"/>
              <a:gd name="T93" fmla="*/ 2147483647 h 673"/>
              <a:gd name="T94" fmla="*/ 2147483647 w 1171"/>
              <a:gd name="T95" fmla="*/ 2147483647 h 673"/>
              <a:gd name="T96" fmla="*/ 2147483647 w 1171"/>
              <a:gd name="T97" fmla="*/ 2147483647 h 673"/>
              <a:gd name="T98" fmla="*/ 2147483647 w 1171"/>
              <a:gd name="T99" fmla="*/ 2147483647 h 673"/>
              <a:gd name="T100" fmla="*/ 2147483647 w 1171"/>
              <a:gd name="T101" fmla="*/ 2147483647 h 673"/>
              <a:gd name="T102" fmla="*/ 2147483647 w 1171"/>
              <a:gd name="T103" fmla="*/ 2147483647 h 673"/>
              <a:gd name="T104" fmla="*/ 2147483647 w 1171"/>
              <a:gd name="T105" fmla="*/ 2147483647 h 673"/>
              <a:gd name="T106" fmla="*/ 2147483647 w 1171"/>
              <a:gd name="T107" fmla="*/ 2147483647 h 673"/>
              <a:gd name="T108" fmla="*/ 2147483647 w 1171"/>
              <a:gd name="T109" fmla="*/ 2147483647 h 673"/>
              <a:gd name="T110" fmla="*/ 2147483647 w 1171"/>
              <a:gd name="T111" fmla="*/ 2147483647 h 673"/>
              <a:gd name="T112" fmla="*/ 2147483647 w 1171"/>
              <a:gd name="T113" fmla="*/ 2147483647 h 673"/>
              <a:gd name="T114" fmla="*/ 2147483647 w 1171"/>
              <a:gd name="T115" fmla="*/ 2147483647 h 673"/>
              <a:gd name="T116" fmla="*/ 0 w 1171"/>
              <a:gd name="T117" fmla="*/ 2147483647 h 67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71"/>
              <a:gd name="T178" fmla="*/ 0 h 673"/>
              <a:gd name="T179" fmla="*/ 1171 w 1171"/>
              <a:gd name="T180" fmla="*/ 673 h 67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71" h="673">
                <a:moveTo>
                  <a:pt x="0" y="631"/>
                </a:moveTo>
                <a:lnTo>
                  <a:pt x="0" y="536"/>
                </a:lnTo>
                <a:lnTo>
                  <a:pt x="15" y="445"/>
                </a:lnTo>
                <a:lnTo>
                  <a:pt x="41" y="359"/>
                </a:lnTo>
                <a:lnTo>
                  <a:pt x="70" y="291"/>
                </a:lnTo>
                <a:lnTo>
                  <a:pt x="118" y="228"/>
                </a:lnTo>
                <a:lnTo>
                  <a:pt x="154" y="183"/>
                </a:lnTo>
                <a:lnTo>
                  <a:pt x="217" y="129"/>
                </a:lnTo>
                <a:lnTo>
                  <a:pt x="261" y="100"/>
                </a:lnTo>
                <a:lnTo>
                  <a:pt x="328" y="56"/>
                </a:lnTo>
                <a:lnTo>
                  <a:pt x="400" y="27"/>
                </a:lnTo>
                <a:lnTo>
                  <a:pt x="495" y="5"/>
                </a:lnTo>
                <a:lnTo>
                  <a:pt x="584" y="0"/>
                </a:lnTo>
                <a:lnTo>
                  <a:pt x="671" y="7"/>
                </a:lnTo>
                <a:lnTo>
                  <a:pt x="744" y="19"/>
                </a:lnTo>
                <a:lnTo>
                  <a:pt x="835" y="51"/>
                </a:lnTo>
                <a:lnTo>
                  <a:pt x="908" y="95"/>
                </a:lnTo>
                <a:lnTo>
                  <a:pt x="959" y="131"/>
                </a:lnTo>
                <a:lnTo>
                  <a:pt x="1010" y="180"/>
                </a:lnTo>
                <a:lnTo>
                  <a:pt x="1054" y="228"/>
                </a:lnTo>
                <a:lnTo>
                  <a:pt x="1088" y="279"/>
                </a:lnTo>
                <a:lnTo>
                  <a:pt x="1113" y="328"/>
                </a:lnTo>
                <a:lnTo>
                  <a:pt x="1139" y="389"/>
                </a:lnTo>
                <a:lnTo>
                  <a:pt x="1149" y="445"/>
                </a:lnTo>
                <a:lnTo>
                  <a:pt x="1161" y="492"/>
                </a:lnTo>
                <a:lnTo>
                  <a:pt x="1169" y="536"/>
                </a:lnTo>
                <a:lnTo>
                  <a:pt x="1171" y="621"/>
                </a:lnTo>
                <a:lnTo>
                  <a:pt x="1147" y="643"/>
                </a:lnTo>
                <a:lnTo>
                  <a:pt x="1096" y="658"/>
                </a:lnTo>
                <a:lnTo>
                  <a:pt x="1036" y="668"/>
                </a:lnTo>
                <a:lnTo>
                  <a:pt x="973" y="658"/>
                </a:lnTo>
                <a:lnTo>
                  <a:pt x="927" y="639"/>
                </a:lnTo>
                <a:lnTo>
                  <a:pt x="915" y="617"/>
                </a:lnTo>
                <a:lnTo>
                  <a:pt x="915" y="512"/>
                </a:lnTo>
                <a:lnTo>
                  <a:pt x="908" y="468"/>
                </a:lnTo>
                <a:lnTo>
                  <a:pt x="891" y="416"/>
                </a:lnTo>
                <a:lnTo>
                  <a:pt x="857" y="359"/>
                </a:lnTo>
                <a:lnTo>
                  <a:pt x="825" y="330"/>
                </a:lnTo>
                <a:lnTo>
                  <a:pt x="790" y="294"/>
                </a:lnTo>
                <a:lnTo>
                  <a:pt x="732" y="264"/>
                </a:lnTo>
                <a:lnTo>
                  <a:pt x="688" y="250"/>
                </a:lnTo>
                <a:lnTo>
                  <a:pt x="652" y="235"/>
                </a:lnTo>
                <a:lnTo>
                  <a:pt x="613" y="235"/>
                </a:lnTo>
                <a:lnTo>
                  <a:pt x="532" y="235"/>
                </a:lnTo>
                <a:lnTo>
                  <a:pt x="488" y="242"/>
                </a:lnTo>
                <a:lnTo>
                  <a:pt x="432" y="264"/>
                </a:lnTo>
                <a:lnTo>
                  <a:pt x="388" y="291"/>
                </a:lnTo>
                <a:lnTo>
                  <a:pt x="349" y="320"/>
                </a:lnTo>
                <a:lnTo>
                  <a:pt x="314" y="352"/>
                </a:lnTo>
                <a:lnTo>
                  <a:pt x="285" y="401"/>
                </a:lnTo>
                <a:lnTo>
                  <a:pt x="268" y="440"/>
                </a:lnTo>
                <a:lnTo>
                  <a:pt x="256" y="482"/>
                </a:lnTo>
                <a:lnTo>
                  <a:pt x="254" y="504"/>
                </a:lnTo>
                <a:lnTo>
                  <a:pt x="254" y="624"/>
                </a:lnTo>
                <a:lnTo>
                  <a:pt x="234" y="653"/>
                </a:lnTo>
                <a:lnTo>
                  <a:pt x="183" y="673"/>
                </a:lnTo>
                <a:lnTo>
                  <a:pt x="130" y="668"/>
                </a:lnTo>
                <a:lnTo>
                  <a:pt x="44" y="658"/>
                </a:lnTo>
                <a:lnTo>
                  <a:pt x="0" y="631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70" name="Line 588">
            <a:extLst>
              <a:ext uri="{FF2B5EF4-FFF2-40B4-BE49-F238E27FC236}">
                <a16:creationId xmlns:a16="http://schemas.microsoft.com/office/drawing/2014/main" id="{B62AA29A-84D5-4D9B-946C-C8F8809AC7EE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7162800" y="4532313"/>
            <a:ext cx="171450" cy="69850"/>
          </a:xfrm>
          <a:prstGeom prst="line">
            <a:avLst/>
          </a:prstGeom>
          <a:noFill/>
          <a:ln w="6350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71" name="Text Box 589">
            <a:extLst>
              <a:ext uri="{FF2B5EF4-FFF2-40B4-BE49-F238E27FC236}">
                <a16:creationId xmlns:a16="http://schemas.microsoft.com/office/drawing/2014/main" id="{8C0D0A7E-8378-4B93-9F5B-9A393E7BF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560" y="5818525"/>
            <a:ext cx="42354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 get into my house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 must get the key from a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smaller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house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Assume I made it.</a:t>
            </a:r>
            <a:endParaRPr kumimoji="0" lang="en-CA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01638" y="227013"/>
            <a:ext cx="8229600" cy="1143000"/>
          </a:xfrm>
        </p:spPr>
        <p:txBody>
          <a:bodyPr/>
          <a:lstStyle/>
          <a:p>
            <a:pPr eaLnBrk="1" hangingPunct="1"/>
            <a:r>
              <a:rPr lang="en-CA"/>
              <a:t>Recursion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01638" y="1652523"/>
            <a:ext cx="8641991" cy="5211585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getIn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(house A) </a:t>
            </a:r>
            <a:r>
              <a:rPr lang="en-CA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// Java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getIn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(smaller house on the right)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     pick up key for house A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     open A;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buFont typeface="Wingdings 2" pitchFamily="18" charset="2"/>
              <a:buNone/>
            </a:pP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A0A69-5407-415F-AD67-B5822C230D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CA6672E-35D4-4A85-AFC9-400CFBF71525}"/>
              </a:ext>
            </a:extLst>
          </p:cNvPr>
          <p:cNvCxnSpPr>
            <a:cxnSpLocks/>
          </p:cNvCxnSpPr>
          <p:nvPr/>
        </p:nvCxnSpPr>
        <p:spPr>
          <a:xfrm>
            <a:off x="401638" y="5562600"/>
            <a:ext cx="80705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63E10F67-3264-4395-9EE8-F71B3FA20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2455" y="0"/>
            <a:ext cx="571154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89">
            <a:extLst>
              <a:ext uri="{FF2B5EF4-FFF2-40B4-BE49-F238E27FC236}">
                <a16:creationId xmlns:a16="http://schemas.microsoft.com/office/drawing/2014/main" id="{68A8D4A7-87C2-4EC5-BB5B-D4E544E7A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644" y="1812341"/>
            <a:ext cx="3033356" cy="5724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 get into my house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must get the key from a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smaller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house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3943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1">
            <a:extLst>
              <a:ext uri="{FF2B5EF4-FFF2-40B4-BE49-F238E27FC236}">
                <a16:creationId xmlns:a16="http://schemas.microsoft.com/office/drawing/2014/main" id="{C60AC2FC-E4F5-4999-A853-EF516C7F08EB}"/>
              </a:ext>
            </a:extLst>
          </p:cNvPr>
          <p:cNvSpPr/>
          <p:nvPr/>
        </p:nvSpPr>
        <p:spPr>
          <a:xfrm>
            <a:off x="7116763" y="5942012"/>
            <a:ext cx="1951037" cy="763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0F1B9DA3-CD11-44E2-8001-5F3FFAC359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5D366698-E628-446B-A99F-3846C1729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990600"/>
            <a:ext cx="707860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Recursive Algorithm: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base cases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Assume you have an algorithm that works.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Use it to write an algorithm that works.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" name="Group 173">
            <a:extLst>
              <a:ext uri="{FF2B5EF4-FFF2-40B4-BE49-F238E27FC236}">
                <a16:creationId xmlns:a16="http://schemas.microsoft.com/office/drawing/2014/main" id="{63D66342-C634-4397-9190-7D7EF9F9B6F3}"/>
              </a:ext>
            </a:extLst>
          </p:cNvPr>
          <p:cNvGrpSpPr>
            <a:grpSpLocks/>
          </p:cNvGrpSpPr>
          <p:nvPr/>
        </p:nvGrpSpPr>
        <p:grpSpPr bwMode="auto">
          <a:xfrm>
            <a:off x="6108700" y="4343401"/>
            <a:ext cx="2838450" cy="2576513"/>
            <a:chOff x="3848" y="2736"/>
            <a:chExt cx="1788" cy="1623"/>
          </a:xfrm>
        </p:grpSpPr>
        <p:sp>
          <p:nvSpPr>
            <p:cNvPr id="29818" name="Text Box 154">
              <a:extLst>
                <a:ext uri="{FF2B5EF4-FFF2-40B4-BE49-F238E27FC236}">
                  <a16:creationId xmlns:a16="http://schemas.microsoft.com/office/drawing/2014/main" id="{54084B01-982E-4881-B8B8-4DF67C87A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3324"/>
              <a:ext cx="1788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Use brute force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to get into </a:t>
              </a:r>
            </a:p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the smallest (</a:t>
              </a:r>
              <a:r>
                <a:rPr lang="en-CA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shabbiest)</a:t>
              </a: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house.</a:t>
              </a:r>
            </a:p>
          </p:txBody>
        </p:sp>
        <p:grpSp>
          <p:nvGrpSpPr>
            <p:cNvPr id="29819" name="Group 165">
              <a:extLst>
                <a:ext uri="{FF2B5EF4-FFF2-40B4-BE49-F238E27FC236}">
                  <a16:creationId xmlns:a16="http://schemas.microsoft.com/office/drawing/2014/main" id="{2FC7A070-0C69-4F28-ACEC-8F8B6D722A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2736"/>
              <a:ext cx="290" cy="487"/>
              <a:chOff x="1616" y="1385"/>
              <a:chExt cx="1058" cy="2016"/>
            </a:xfrm>
          </p:grpSpPr>
          <p:sp>
            <p:nvSpPr>
              <p:cNvPr id="29820" name="Freeform 157">
                <a:extLst>
                  <a:ext uri="{FF2B5EF4-FFF2-40B4-BE49-F238E27FC236}">
                    <a16:creationId xmlns:a16="http://schemas.microsoft.com/office/drawing/2014/main" id="{20675CAA-56F7-40B2-9458-01583D308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6" y="2056"/>
                <a:ext cx="1058" cy="1345"/>
              </a:xfrm>
              <a:custGeom>
                <a:avLst/>
                <a:gdLst>
                  <a:gd name="T0" fmla="*/ 594 w 1058"/>
                  <a:gd name="T1" fmla="*/ 0 h 1345"/>
                  <a:gd name="T2" fmla="*/ 412 w 1058"/>
                  <a:gd name="T3" fmla="*/ 41 h 1345"/>
                  <a:gd name="T4" fmla="*/ 315 w 1058"/>
                  <a:gd name="T5" fmla="*/ 133 h 1345"/>
                  <a:gd name="T6" fmla="*/ 361 w 1058"/>
                  <a:gd name="T7" fmla="*/ 287 h 1345"/>
                  <a:gd name="T8" fmla="*/ 206 w 1058"/>
                  <a:gd name="T9" fmla="*/ 380 h 1345"/>
                  <a:gd name="T10" fmla="*/ 79 w 1058"/>
                  <a:gd name="T11" fmla="*/ 514 h 1345"/>
                  <a:gd name="T12" fmla="*/ 7 w 1058"/>
                  <a:gd name="T13" fmla="*/ 696 h 1345"/>
                  <a:gd name="T14" fmla="*/ 0 w 1058"/>
                  <a:gd name="T15" fmla="*/ 895 h 1345"/>
                  <a:gd name="T16" fmla="*/ 72 w 1058"/>
                  <a:gd name="T17" fmla="*/ 1081 h 1345"/>
                  <a:gd name="T18" fmla="*/ 257 w 1058"/>
                  <a:gd name="T19" fmla="*/ 1245 h 1345"/>
                  <a:gd name="T20" fmla="*/ 526 w 1058"/>
                  <a:gd name="T21" fmla="*/ 1338 h 1345"/>
                  <a:gd name="T22" fmla="*/ 748 w 1058"/>
                  <a:gd name="T23" fmla="*/ 1334 h 1345"/>
                  <a:gd name="T24" fmla="*/ 903 w 1058"/>
                  <a:gd name="T25" fmla="*/ 1225 h 1345"/>
                  <a:gd name="T26" fmla="*/ 1017 w 1058"/>
                  <a:gd name="T27" fmla="*/ 1060 h 1345"/>
                  <a:gd name="T28" fmla="*/ 1058 w 1058"/>
                  <a:gd name="T29" fmla="*/ 871 h 1345"/>
                  <a:gd name="T30" fmla="*/ 1020 w 1058"/>
                  <a:gd name="T31" fmla="*/ 669 h 1345"/>
                  <a:gd name="T32" fmla="*/ 892 w 1058"/>
                  <a:gd name="T33" fmla="*/ 470 h 1345"/>
                  <a:gd name="T34" fmla="*/ 762 w 1058"/>
                  <a:gd name="T35" fmla="*/ 376 h 1345"/>
                  <a:gd name="T36" fmla="*/ 604 w 1058"/>
                  <a:gd name="T37" fmla="*/ 325 h 1345"/>
                  <a:gd name="T38" fmla="*/ 676 w 1058"/>
                  <a:gd name="T39" fmla="*/ 387 h 1345"/>
                  <a:gd name="T40" fmla="*/ 793 w 1058"/>
                  <a:gd name="T41" fmla="*/ 432 h 1345"/>
                  <a:gd name="T42" fmla="*/ 903 w 1058"/>
                  <a:gd name="T43" fmla="*/ 562 h 1345"/>
                  <a:gd name="T44" fmla="*/ 969 w 1058"/>
                  <a:gd name="T45" fmla="*/ 669 h 1345"/>
                  <a:gd name="T46" fmla="*/ 1010 w 1058"/>
                  <a:gd name="T47" fmla="*/ 840 h 1345"/>
                  <a:gd name="T48" fmla="*/ 989 w 1058"/>
                  <a:gd name="T49" fmla="*/ 987 h 1345"/>
                  <a:gd name="T50" fmla="*/ 916 w 1058"/>
                  <a:gd name="T51" fmla="*/ 1129 h 1345"/>
                  <a:gd name="T52" fmla="*/ 824 w 1058"/>
                  <a:gd name="T53" fmla="*/ 1231 h 1345"/>
                  <a:gd name="T54" fmla="*/ 711 w 1058"/>
                  <a:gd name="T55" fmla="*/ 1293 h 1345"/>
                  <a:gd name="T56" fmla="*/ 574 w 1058"/>
                  <a:gd name="T57" fmla="*/ 1297 h 1345"/>
                  <a:gd name="T58" fmla="*/ 371 w 1058"/>
                  <a:gd name="T59" fmla="*/ 1245 h 1345"/>
                  <a:gd name="T60" fmla="*/ 213 w 1058"/>
                  <a:gd name="T61" fmla="*/ 1153 h 1345"/>
                  <a:gd name="T62" fmla="*/ 110 w 1058"/>
                  <a:gd name="T63" fmla="*/ 1046 h 1345"/>
                  <a:gd name="T64" fmla="*/ 51 w 1058"/>
                  <a:gd name="T65" fmla="*/ 905 h 1345"/>
                  <a:gd name="T66" fmla="*/ 51 w 1058"/>
                  <a:gd name="T67" fmla="*/ 710 h 1345"/>
                  <a:gd name="T68" fmla="*/ 99 w 1058"/>
                  <a:gd name="T69" fmla="*/ 556 h 1345"/>
                  <a:gd name="T70" fmla="*/ 216 w 1058"/>
                  <a:gd name="T71" fmla="*/ 432 h 1345"/>
                  <a:gd name="T72" fmla="*/ 347 w 1058"/>
                  <a:gd name="T73" fmla="*/ 356 h 1345"/>
                  <a:gd name="T74" fmla="*/ 440 w 1058"/>
                  <a:gd name="T75" fmla="*/ 318 h 1345"/>
                  <a:gd name="T76" fmla="*/ 388 w 1058"/>
                  <a:gd name="T77" fmla="*/ 150 h 1345"/>
                  <a:gd name="T78" fmla="*/ 423 w 1058"/>
                  <a:gd name="T79" fmla="*/ 102 h 1345"/>
                  <a:gd name="T80" fmla="*/ 532 w 1058"/>
                  <a:gd name="T81" fmla="*/ 58 h 1345"/>
                  <a:gd name="T82" fmla="*/ 563 w 1058"/>
                  <a:gd name="T83" fmla="*/ 161 h 1345"/>
                  <a:gd name="T84" fmla="*/ 526 w 1058"/>
                  <a:gd name="T85" fmla="*/ 400 h 1345"/>
                  <a:gd name="T86" fmla="*/ 608 w 1058"/>
                  <a:gd name="T87" fmla="*/ 460 h 134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58"/>
                  <a:gd name="T133" fmla="*/ 0 h 1345"/>
                  <a:gd name="T134" fmla="*/ 1058 w 1058"/>
                  <a:gd name="T135" fmla="*/ 1345 h 134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58" h="1345">
                    <a:moveTo>
                      <a:pt x="608" y="460"/>
                    </a:moveTo>
                    <a:lnTo>
                      <a:pt x="594" y="0"/>
                    </a:lnTo>
                    <a:lnTo>
                      <a:pt x="532" y="10"/>
                    </a:lnTo>
                    <a:lnTo>
                      <a:pt x="412" y="41"/>
                    </a:lnTo>
                    <a:lnTo>
                      <a:pt x="340" y="78"/>
                    </a:lnTo>
                    <a:lnTo>
                      <a:pt x="315" y="133"/>
                    </a:lnTo>
                    <a:lnTo>
                      <a:pt x="358" y="253"/>
                    </a:lnTo>
                    <a:lnTo>
                      <a:pt x="361" y="287"/>
                    </a:lnTo>
                    <a:lnTo>
                      <a:pt x="278" y="328"/>
                    </a:lnTo>
                    <a:lnTo>
                      <a:pt x="206" y="380"/>
                    </a:lnTo>
                    <a:lnTo>
                      <a:pt x="151" y="439"/>
                    </a:lnTo>
                    <a:lnTo>
                      <a:pt x="79" y="514"/>
                    </a:lnTo>
                    <a:lnTo>
                      <a:pt x="31" y="597"/>
                    </a:lnTo>
                    <a:lnTo>
                      <a:pt x="7" y="696"/>
                    </a:lnTo>
                    <a:lnTo>
                      <a:pt x="0" y="778"/>
                    </a:lnTo>
                    <a:lnTo>
                      <a:pt x="0" y="895"/>
                    </a:lnTo>
                    <a:lnTo>
                      <a:pt x="27" y="1015"/>
                    </a:lnTo>
                    <a:lnTo>
                      <a:pt x="72" y="1081"/>
                    </a:lnTo>
                    <a:lnTo>
                      <a:pt x="154" y="1163"/>
                    </a:lnTo>
                    <a:lnTo>
                      <a:pt x="257" y="1245"/>
                    </a:lnTo>
                    <a:lnTo>
                      <a:pt x="378" y="1303"/>
                    </a:lnTo>
                    <a:lnTo>
                      <a:pt x="526" y="1338"/>
                    </a:lnTo>
                    <a:lnTo>
                      <a:pt x="666" y="1345"/>
                    </a:lnTo>
                    <a:lnTo>
                      <a:pt x="748" y="1334"/>
                    </a:lnTo>
                    <a:lnTo>
                      <a:pt x="820" y="1293"/>
                    </a:lnTo>
                    <a:lnTo>
                      <a:pt x="903" y="1225"/>
                    </a:lnTo>
                    <a:lnTo>
                      <a:pt x="947" y="1153"/>
                    </a:lnTo>
                    <a:lnTo>
                      <a:pt x="1017" y="1060"/>
                    </a:lnTo>
                    <a:lnTo>
                      <a:pt x="1041" y="973"/>
                    </a:lnTo>
                    <a:lnTo>
                      <a:pt x="1058" y="871"/>
                    </a:lnTo>
                    <a:lnTo>
                      <a:pt x="1048" y="768"/>
                    </a:lnTo>
                    <a:lnTo>
                      <a:pt x="1020" y="669"/>
                    </a:lnTo>
                    <a:lnTo>
                      <a:pt x="969" y="566"/>
                    </a:lnTo>
                    <a:lnTo>
                      <a:pt x="892" y="470"/>
                    </a:lnTo>
                    <a:lnTo>
                      <a:pt x="831" y="407"/>
                    </a:lnTo>
                    <a:lnTo>
                      <a:pt x="762" y="376"/>
                    </a:lnTo>
                    <a:lnTo>
                      <a:pt x="670" y="339"/>
                    </a:lnTo>
                    <a:lnTo>
                      <a:pt x="604" y="325"/>
                    </a:lnTo>
                    <a:lnTo>
                      <a:pt x="604" y="366"/>
                    </a:lnTo>
                    <a:lnTo>
                      <a:pt x="676" y="387"/>
                    </a:lnTo>
                    <a:lnTo>
                      <a:pt x="738" y="400"/>
                    </a:lnTo>
                    <a:lnTo>
                      <a:pt x="793" y="432"/>
                    </a:lnTo>
                    <a:lnTo>
                      <a:pt x="855" y="494"/>
                    </a:lnTo>
                    <a:lnTo>
                      <a:pt x="903" y="562"/>
                    </a:lnTo>
                    <a:lnTo>
                      <a:pt x="934" y="607"/>
                    </a:lnTo>
                    <a:lnTo>
                      <a:pt x="969" y="669"/>
                    </a:lnTo>
                    <a:lnTo>
                      <a:pt x="996" y="758"/>
                    </a:lnTo>
                    <a:lnTo>
                      <a:pt x="1010" y="840"/>
                    </a:lnTo>
                    <a:lnTo>
                      <a:pt x="1010" y="912"/>
                    </a:lnTo>
                    <a:lnTo>
                      <a:pt x="989" y="987"/>
                    </a:lnTo>
                    <a:lnTo>
                      <a:pt x="965" y="1060"/>
                    </a:lnTo>
                    <a:lnTo>
                      <a:pt x="916" y="1129"/>
                    </a:lnTo>
                    <a:lnTo>
                      <a:pt x="872" y="1183"/>
                    </a:lnTo>
                    <a:lnTo>
                      <a:pt x="824" y="1231"/>
                    </a:lnTo>
                    <a:lnTo>
                      <a:pt x="762" y="1262"/>
                    </a:lnTo>
                    <a:lnTo>
                      <a:pt x="711" y="1293"/>
                    </a:lnTo>
                    <a:lnTo>
                      <a:pt x="659" y="1303"/>
                    </a:lnTo>
                    <a:lnTo>
                      <a:pt x="574" y="1297"/>
                    </a:lnTo>
                    <a:lnTo>
                      <a:pt x="471" y="1283"/>
                    </a:lnTo>
                    <a:lnTo>
                      <a:pt x="371" y="1245"/>
                    </a:lnTo>
                    <a:lnTo>
                      <a:pt x="288" y="1204"/>
                    </a:lnTo>
                    <a:lnTo>
                      <a:pt x="213" y="1153"/>
                    </a:lnTo>
                    <a:lnTo>
                      <a:pt x="151" y="1098"/>
                    </a:lnTo>
                    <a:lnTo>
                      <a:pt x="110" y="1046"/>
                    </a:lnTo>
                    <a:lnTo>
                      <a:pt x="69" y="984"/>
                    </a:lnTo>
                    <a:lnTo>
                      <a:pt x="51" y="905"/>
                    </a:lnTo>
                    <a:lnTo>
                      <a:pt x="48" y="799"/>
                    </a:lnTo>
                    <a:lnTo>
                      <a:pt x="51" y="710"/>
                    </a:lnTo>
                    <a:lnTo>
                      <a:pt x="72" y="634"/>
                    </a:lnTo>
                    <a:lnTo>
                      <a:pt x="99" y="556"/>
                    </a:lnTo>
                    <a:lnTo>
                      <a:pt x="154" y="490"/>
                    </a:lnTo>
                    <a:lnTo>
                      <a:pt x="216" y="432"/>
                    </a:lnTo>
                    <a:lnTo>
                      <a:pt x="278" y="390"/>
                    </a:lnTo>
                    <a:lnTo>
                      <a:pt x="347" y="356"/>
                    </a:lnTo>
                    <a:lnTo>
                      <a:pt x="399" y="328"/>
                    </a:lnTo>
                    <a:lnTo>
                      <a:pt x="440" y="318"/>
                    </a:lnTo>
                    <a:lnTo>
                      <a:pt x="440" y="304"/>
                    </a:lnTo>
                    <a:lnTo>
                      <a:pt x="388" y="150"/>
                    </a:lnTo>
                    <a:lnTo>
                      <a:pt x="388" y="123"/>
                    </a:lnTo>
                    <a:lnTo>
                      <a:pt x="423" y="102"/>
                    </a:lnTo>
                    <a:lnTo>
                      <a:pt x="471" y="71"/>
                    </a:lnTo>
                    <a:lnTo>
                      <a:pt x="532" y="58"/>
                    </a:lnTo>
                    <a:lnTo>
                      <a:pt x="556" y="58"/>
                    </a:lnTo>
                    <a:lnTo>
                      <a:pt x="563" y="161"/>
                    </a:lnTo>
                    <a:lnTo>
                      <a:pt x="546" y="304"/>
                    </a:lnTo>
                    <a:lnTo>
                      <a:pt x="526" y="400"/>
                    </a:lnTo>
                    <a:lnTo>
                      <a:pt x="563" y="439"/>
                    </a:lnTo>
                    <a:lnTo>
                      <a:pt x="608" y="46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821" name="Freeform 158">
                <a:extLst>
                  <a:ext uri="{FF2B5EF4-FFF2-40B4-BE49-F238E27FC236}">
                    <a16:creationId xmlns:a16="http://schemas.microsoft.com/office/drawing/2014/main" id="{E7286179-15ED-432D-88F7-DF23BD5FE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3" y="1727"/>
                <a:ext cx="168" cy="402"/>
              </a:xfrm>
              <a:custGeom>
                <a:avLst/>
                <a:gdLst>
                  <a:gd name="T0" fmla="*/ 154 w 168"/>
                  <a:gd name="T1" fmla="*/ 341 h 402"/>
                  <a:gd name="T2" fmla="*/ 154 w 168"/>
                  <a:gd name="T3" fmla="*/ 282 h 402"/>
                  <a:gd name="T4" fmla="*/ 137 w 168"/>
                  <a:gd name="T5" fmla="*/ 190 h 402"/>
                  <a:gd name="T6" fmla="*/ 103 w 168"/>
                  <a:gd name="T7" fmla="*/ 135 h 402"/>
                  <a:gd name="T8" fmla="*/ 55 w 168"/>
                  <a:gd name="T9" fmla="*/ 31 h 402"/>
                  <a:gd name="T10" fmla="*/ 34 w 168"/>
                  <a:gd name="T11" fmla="*/ 0 h 402"/>
                  <a:gd name="T12" fmla="*/ 0 w 168"/>
                  <a:gd name="T13" fmla="*/ 21 h 402"/>
                  <a:gd name="T14" fmla="*/ 0 w 168"/>
                  <a:gd name="T15" fmla="*/ 45 h 402"/>
                  <a:gd name="T16" fmla="*/ 24 w 168"/>
                  <a:gd name="T17" fmla="*/ 86 h 402"/>
                  <a:gd name="T18" fmla="*/ 61 w 168"/>
                  <a:gd name="T19" fmla="*/ 169 h 402"/>
                  <a:gd name="T20" fmla="*/ 92 w 168"/>
                  <a:gd name="T21" fmla="*/ 231 h 402"/>
                  <a:gd name="T22" fmla="*/ 96 w 168"/>
                  <a:gd name="T23" fmla="*/ 289 h 402"/>
                  <a:gd name="T24" fmla="*/ 106 w 168"/>
                  <a:gd name="T25" fmla="*/ 382 h 402"/>
                  <a:gd name="T26" fmla="*/ 137 w 168"/>
                  <a:gd name="T27" fmla="*/ 402 h 402"/>
                  <a:gd name="T28" fmla="*/ 168 w 168"/>
                  <a:gd name="T29" fmla="*/ 375 h 402"/>
                  <a:gd name="T30" fmla="*/ 154 w 168"/>
                  <a:gd name="T31" fmla="*/ 341 h 4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8"/>
                  <a:gd name="T49" fmla="*/ 0 h 402"/>
                  <a:gd name="T50" fmla="*/ 168 w 168"/>
                  <a:gd name="T51" fmla="*/ 402 h 40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8" h="402">
                    <a:moveTo>
                      <a:pt x="154" y="341"/>
                    </a:moveTo>
                    <a:lnTo>
                      <a:pt x="154" y="282"/>
                    </a:lnTo>
                    <a:lnTo>
                      <a:pt x="137" y="190"/>
                    </a:lnTo>
                    <a:lnTo>
                      <a:pt x="103" y="135"/>
                    </a:lnTo>
                    <a:lnTo>
                      <a:pt x="55" y="31"/>
                    </a:lnTo>
                    <a:lnTo>
                      <a:pt x="34" y="0"/>
                    </a:lnTo>
                    <a:lnTo>
                      <a:pt x="0" y="21"/>
                    </a:lnTo>
                    <a:lnTo>
                      <a:pt x="0" y="45"/>
                    </a:lnTo>
                    <a:lnTo>
                      <a:pt x="24" y="86"/>
                    </a:lnTo>
                    <a:lnTo>
                      <a:pt x="61" y="169"/>
                    </a:lnTo>
                    <a:lnTo>
                      <a:pt x="92" y="231"/>
                    </a:lnTo>
                    <a:lnTo>
                      <a:pt x="96" y="289"/>
                    </a:lnTo>
                    <a:lnTo>
                      <a:pt x="106" y="382"/>
                    </a:lnTo>
                    <a:lnTo>
                      <a:pt x="137" y="402"/>
                    </a:lnTo>
                    <a:lnTo>
                      <a:pt x="168" y="375"/>
                    </a:lnTo>
                    <a:lnTo>
                      <a:pt x="154" y="34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822" name="Freeform 159">
                <a:extLst>
                  <a:ext uri="{FF2B5EF4-FFF2-40B4-BE49-F238E27FC236}">
                    <a16:creationId xmlns:a16="http://schemas.microsoft.com/office/drawing/2014/main" id="{C41AF294-5C82-49E7-A57F-11DB2BFC9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1735"/>
                <a:ext cx="182" cy="92"/>
              </a:xfrm>
              <a:custGeom>
                <a:avLst/>
                <a:gdLst>
                  <a:gd name="T0" fmla="*/ 182 w 182"/>
                  <a:gd name="T1" fmla="*/ 85 h 92"/>
                  <a:gd name="T2" fmla="*/ 171 w 182"/>
                  <a:gd name="T3" fmla="*/ 61 h 92"/>
                  <a:gd name="T4" fmla="*/ 113 w 182"/>
                  <a:gd name="T5" fmla="*/ 24 h 92"/>
                  <a:gd name="T6" fmla="*/ 51 w 182"/>
                  <a:gd name="T7" fmla="*/ 0 h 92"/>
                  <a:gd name="T8" fmla="*/ 17 w 182"/>
                  <a:gd name="T9" fmla="*/ 0 h 92"/>
                  <a:gd name="T10" fmla="*/ 0 w 182"/>
                  <a:gd name="T11" fmla="*/ 20 h 92"/>
                  <a:gd name="T12" fmla="*/ 10 w 182"/>
                  <a:gd name="T13" fmla="*/ 51 h 92"/>
                  <a:gd name="T14" fmla="*/ 68 w 182"/>
                  <a:gd name="T15" fmla="*/ 71 h 92"/>
                  <a:gd name="T16" fmla="*/ 151 w 182"/>
                  <a:gd name="T17" fmla="*/ 92 h 92"/>
                  <a:gd name="T18" fmla="*/ 182 w 182"/>
                  <a:gd name="T19" fmla="*/ 85 h 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2"/>
                  <a:gd name="T31" fmla="*/ 0 h 92"/>
                  <a:gd name="T32" fmla="*/ 182 w 182"/>
                  <a:gd name="T33" fmla="*/ 92 h 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2" h="92">
                    <a:moveTo>
                      <a:pt x="182" y="85"/>
                    </a:moveTo>
                    <a:lnTo>
                      <a:pt x="171" y="61"/>
                    </a:lnTo>
                    <a:lnTo>
                      <a:pt x="113" y="24"/>
                    </a:lnTo>
                    <a:lnTo>
                      <a:pt x="51" y="0"/>
                    </a:lnTo>
                    <a:lnTo>
                      <a:pt x="17" y="0"/>
                    </a:lnTo>
                    <a:lnTo>
                      <a:pt x="0" y="20"/>
                    </a:lnTo>
                    <a:lnTo>
                      <a:pt x="10" y="51"/>
                    </a:lnTo>
                    <a:lnTo>
                      <a:pt x="68" y="71"/>
                    </a:lnTo>
                    <a:lnTo>
                      <a:pt x="151" y="92"/>
                    </a:lnTo>
                    <a:lnTo>
                      <a:pt x="182" y="8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823" name="Freeform 160">
                <a:extLst>
                  <a:ext uri="{FF2B5EF4-FFF2-40B4-BE49-F238E27FC236}">
                    <a16:creationId xmlns:a16="http://schemas.microsoft.com/office/drawing/2014/main" id="{F80C1D37-B479-4ADB-AECA-938AF513A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1458"/>
                <a:ext cx="129" cy="168"/>
              </a:xfrm>
              <a:custGeom>
                <a:avLst/>
                <a:gdLst>
                  <a:gd name="T0" fmla="*/ 123 w 129"/>
                  <a:gd name="T1" fmla="*/ 0 h 168"/>
                  <a:gd name="T2" fmla="*/ 129 w 129"/>
                  <a:gd name="T3" fmla="*/ 24 h 168"/>
                  <a:gd name="T4" fmla="*/ 92 w 129"/>
                  <a:gd name="T5" fmla="*/ 106 h 168"/>
                  <a:gd name="T6" fmla="*/ 62 w 129"/>
                  <a:gd name="T7" fmla="*/ 147 h 168"/>
                  <a:gd name="T8" fmla="*/ 38 w 129"/>
                  <a:gd name="T9" fmla="*/ 168 h 168"/>
                  <a:gd name="T10" fmla="*/ 11 w 129"/>
                  <a:gd name="T11" fmla="*/ 168 h 168"/>
                  <a:gd name="T12" fmla="*/ 0 w 129"/>
                  <a:gd name="T13" fmla="*/ 147 h 168"/>
                  <a:gd name="T14" fmla="*/ 7 w 129"/>
                  <a:gd name="T15" fmla="*/ 116 h 168"/>
                  <a:gd name="T16" fmla="*/ 79 w 129"/>
                  <a:gd name="T17" fmla="*/ 44 h 168"/>
                  <a:gd name="T18" fmla="*/ 123 w 129"/>
                  <a:gd name="T19" fmla="*/ 0 h 1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9"/>
                  <a:gd name="T31" fmla="*/ 0 h 168"/>
                  <a:gd name="T32" fmla="*/ 129 w 129"/>
                  <a:gd name="T33" fmla="*/ 168 h 1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9" h="168">
                    <a:moveTo>
                      <a:pt x="123" y="0"/>
                    </a:moveTo>
                    <a:lnTo>
                      <a:pt x="129" y="24"/>
                    </a:lnTo>
                    <a:lnTo>
                      <a:pt x="92" y="106"/>
                    </a:lnTo>
                    <a:lnTo>
                      <a:pt x="62" y="147"/>
                    </a:lnTo>
                    <a:lnTo>
                      <a:pt x="38" y="168"/>
                    </a:lnTo>
                    <a:lnTo>
                      <a:pt x="11" y="168"/>
                    </a:lnTo>
                    <a:lnTo>
                      <a:pt x="0" y="147"/>
                    </a:lnTo>
                    <a:lnTo>
                      <a:pt x="7" y="116"/>
                    </a:lnTo>
                    <a:lnTo>
                      <a:pt x="79" y="44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824" name="Freeform 161">
                <a:extLst>
                  <a:ext uri="{FF2B5EF4-FFF2-40B4-BE49-F238E27FC236}">
                    <a16:creationId xmlns:a16="http://schemas.microsoft.com/office/drawing/2014/main" id="{E9A52058-ED8D-4FD6-AA43-793A819D5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" y="1385"/>
                <a:ext cx="69" cy="187"/>
              </a:xfrm>
              <a:custGeom>
                <a:avLst/>
                <a:gdLst>
                  <a:gd name="T0" fmla="*/ 10 w 69"/>
                  <a:gd name="T1" fmla="*/ 0 h 187"/>
                  <a:gd name="T2" fmla="*/ 42 w 69"/>
                  <a:gd name="T3" fmla="*/ 55 h 187"/>
                  <a:gd name="T4" fmla="*/ 59 w 69"/>
                  <a:gd name="T5" fmla="*/ 116 h 187"/>
                  <a:gd name="T6" fmla="*/ 69 w 69"/>
                  <a:gd name="T7" fmla="*/ 163 h 187"/>
                  <a:gd name="T8" fmla="*/ 52 w 69"/>
                  <a:gd name="T9" fmla="*/ 187 h 187"/>
                  <a:gd name="T10" fmla="*/ 28 w 69"/>
                  <a:gd name="T11" fmla="*/ 187 h 187"/>
                  <a:gd name="T12" fmla="*/ 18 w 69"/>
                  <a:gd name="T13" fmla="*/ 167 h 187"/>
                  <a:gd name="T14" fmla="*/ 0 w 69"/>
                  <a:gd name="T15" fmla="*/ 126 h 187"/>
                  <a:gd name="T16" fmla="*/ 0 w 69"/>
                  <a:gd name="T17" fmla="*/ 61 h 187"/>
                  <a:gd name="T18" fmla="*/ 10 w 69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9"/>
                  <a:gd name="T31" fmla="*/ 0 h 187"/>
                  <a:gd name="T32" fmla="*/ 69 w 69"/>
                  <a:gd name="T33" fmla="*/ 187 h 1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9" h="187">
                    <a:moveTo>
                      <a:pt x="10" y="0"/>
                    </a:moveTo>
                    <a:lnTo>
                      <a:pt x="42" y="55"/>
                    </a:lnTo>
                    <a:lnTo>
                      <a:pt x="59" y="116"/>
                    </a:lnTo>
                    <a:lnTo>
                      <a:pt x="69" y="163"/>
                    </a:lnTo>
                    <a:lnTo>
                      <a:pt x="52" y="187"/>
                    </a:lnTo>
                    <a:lnTo>
                      <a:pt x="28" y="187"/>
                    </a:lnTo>
                    <a:lnTo>
                      <a:pt x="18" y="167"/>
                    </a:lnTo>
                    <a:lnTo>
                      <a:pt x="0" y="126"/>
                    </a:lnTo>
                    <a:lnTo>
                      <a:pt x="0" y="6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825" name="Freeform 162">
                <a:extLst>
                  <a:ext uri="{FF2B5EF4-FFF2-40B4-BE49-F238E27FC236}">
                    <a16:creationId xmlns:a16="http://schemas.microsoft.com/office/drawing/2014/main" id="{25031625-513D-49FF-87CA-EA6145C6D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3" y="1538"/>
                <a:ext cx="185" cy="93"/>
              </a:xfrm>
              <a:custGeom>
                <a:avLst/>
                <a:gdLst>
                  <a:gd name="T0" fmla="*/ 0 w 185"/>
                  <a:gd name="T1" fmla="*/ 0 h 93"/>
                  <a:gd name="T2" fmla="*/ 89 w 185"/>
                  <a:gd name="T3" fmla="*/ 11 h 93"/>
                  <a:gd name="T4" fmla="*/ 154 w 185"/>
                  <a:gd name="T5" fmla="*/ 28 h 93"/>
                  <a:gd name="T6" fmla="*/ 185 w 185"/>
                  <a:gd name="T7" fmla="*/ 52 h 93"/>
                  <a:gd name="T8" fmla="*/ 174 w 185"/>
                  <a:gd name="T9" fmla="*/ 83 h 93"/>
                  <a:gd name="T10" fmla="*/ 154 w 185"/>
                  <a:gd name="T11" fmla="*/ 93 h 93"/>
                  <a:gd name="T12" fmla="*/ 102 w 185"/>
                  <a:gd name="T13" fmla="*/ 79 h 93"/>
                  <a:gd name="T14" fmla="*/ 0 w 185"/>
                  <a:gd name="T15" fmla="*/ 0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5"/>
                  <a:gd name="T25" fmla="*/ 0 h 93"/>
                  <a:gd name="T26" fmla="*/ 185 w 185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5" h="93">
                    <a:moveTo>
                      <a:pt x="0" y="0"/>
                    </a:moveTo>
                    <a:lnTo>
                      <a:pt x="89" y="11"/>
                    </a:lnTo>
                    <a:lnTo>
                      <a:pt x="154" y="28"/>
                    </a:lnTo>
                    <a:lnTo>
                      <a:pt x="185" y="52"/>
                    </a:lnTo>
                    <a:lnTo>
                      <a:pt x="174" y="83"/>
                    </a:lnTo>
                    <a:lnTo>
                      <a:pt x="154" y="93"/>
                    </a:lnTo>
                    <a:lnTo>
                      <a:pt x="102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826" name="Freeform 163">
                <a:extLst>
                  <a:ext uri="{FF2B5EF4-FFF2-40B4-BE49-F238E27FC236}">
                    <a16:creationId xmlns:a16="http://schemas.microsoft.com/office/drawing/2014/main" id="{5A06B77D-6393-4612-A268-4F0F955F4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2" y="1696"/>
                <a:ext cx="205" cy="143"/>
              </a:xfrm>
              <a:custGeom>
                <a:avLst/>
                <a:gdLst>
                  <a:gd name="T0" fmla="*/ 11 w 205"/>
                  <a:gd name="T1" fmla="*/ 102 h 143"/>
                  <a:gd name="T2" fmla="*/ 52 w 205"/>
                  <a:gd name="T3" fmla="*/ 57 h 143"/>
                  <a:gd name="T4" fmla="*/ 117 w 205"/>
                  <a:gd name="T5" fmla="*/ 17 h 143"/>
                  <a:gd name="T6" fmla="*/ 175 w 205"/>
                  <a:gd name="T7" fmla="*/ 0 h 143"/>
                  <a:gd name="T8" fmla="*/ 199 w 205"/>
                  <a:gd name="T9" fmla="*/ 0 h 143"/>
                  <a:gd name="T10" fmla="*/ 205 w 205"/>
                  <a:gd name="T11" fmla="*/ 30 h 143"/>
                  <a:gd name="T12" fmla="*/ 188 w 205"/>
                  <a:gd name="T13" fmla="*/ 51 h 143"/>
                  <a:gd name="T14" fmla="*/ 144 w 205"/>
                  <a:gd name="T15" fmla="*/ 61 h 143"/>
                  <a:gd name="T16" fmla="*/ 103 w 205"/>
                  <a:gd name="T17" fmla="*/ 61 h 143"/>
                  <a:gd name="T18" fmla="*/ 55 w 205"/>
                  <a:gd name="T19" fmla="*/ 91 h 143"/>
                  <a:gd name="T20" fmla="*/ 14 w 205"/>
                  <a:gd name="T21" fmla="*/ 129 h 143"/>
                  <a:gd name="T22" fmla="*/ 0 w 205"/>
                  <a:gd name="T23" fmla="*/ 143 h 143"/>
                  <a:gd name="T24" fmla="*/ 11 w 205"/>
                  <a:gd name="T25" fmla="*/ 102 h 1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5"/>
                  <a:gd name="T40" fmla="*/ 0 h 143"/>
                  <a:gd name="T41" fmla="*/ 205 w 205"/>
                  <a:gd name="T42" fmla="*/ 143 h 1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5" h="143">
                    <a:moveTo>
                      <a:pt x="11" y="102"/>
                    </a:moveTo>
                    <a:lnTo>
                      <a:pt x="52" y="57"/>
                    </a:lnTo>
                    <a:lnTo>
                      <a:pt x="117" y="17"/>
                    </a:lnTo>
                    <a:lnTo>
                      <a:pt x="175" y="0"/>
                    </a:lnTo>
                    <a:lnTo>
                      <a:pt x="199" y="0"/>
                    </a:lnTo>
                    <a:lnTo>
                      <a:pt x="205" y="30"/>
                    </a:lnTo>
                    <a:lnTo>
                      <a:pt x="188" y="51"/>
                    </a:lnTo>
                    <a:lnTo>
                      <a:pt x="144" y="61"/>
                    </a:lnTo>
                    <a:lnTo>
                      <a:pt x="103" y="61"/>
                    </a:lnTo>
                    <a:lnTo>
                      <a:pt x="55" y="91"/>
                    </a:lnTo>
                    <a:lnTo>
                      <a:pt x="14" y="129"/>
                    </a:lnTo>
                    <a:lnTo>
                      <a:pt x="0" y="143"/>
                    </a:lnTo>
                    <a:lnTo>
                      <a:pt x="11" y="10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827" name="Freeform 164">
                <a:extLst>
                  <a:ext uri="{FF2B5EF4-FFF2-40B4-BE49-F238E27FC236}">
                    <a16:creationId xmlns:a16="http://schemas.microsoft.com/office/drawing/2014/main" id="{1820C476-C226-4D6C-997D-ADACAC186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" y="1818"/>
                <a:ext cx="54" cy="104"/>
              </a:xfrm>
              <a:custGeom>
                <a:avLst/>
                <a:gdLst>
                  <a:gd name="T0" fmla="*/ 25 w 54"/>
                  <a:gd name="T1" fmla="*/ 104 h 104"/>
                  <a:gd name="T2" fmla="*/ 0 w 54"/>
                  <a:gd name="T3" fmla="*/ 60 h 104"/>
                  <a:gd name="T4" fmla="*/ 0 w 54"/>
                  <a:gd name="T5" fmla="*/ 18 h 104"/>
                  <a:gd name="T6" fmla="*/ 30 w 54"/>
                  <a:gd name="T7" fmla="*/ 0 h 104"/>
                  <a:gd name="T8" fmla="*/ 54 w 54"/>
                  <a:gd name="T9" fmla="*/ 21 h 104"/>
                  <a:gd name="T10" fmla="*/ 40 w 54"/>
                  <a:gd name="T11" fmla="*/ 63 h 104"/>
                  <a:gd name="T12" fmla="*/ 25 w 54"/>
                  <a:gd name="T13" fmla="*/ 104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104"/>
                  <a:gd name="T23" fmla="*/ 54 w 54"/>
                  <a:gd name="T24" fmla="*/ 104 h 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104">
                    <a:moveTo>
                      <a:pt x="25" y="104"/>
                    </a:moveTo>
                    <a:lnTo>
                      <a:pt x="0" y="60"/>
                    </a:lnTo>
                    <a:lnTo>
                      <a:pt x="0" y="18"/>
                    </a:lnTo>
                    <a:lnTo>
                      <a:pt x="30" y="0"/>
                    </a:lnTo>
                    <a:lnTo>
                      <a:pt x="54" y="21"/>
                    </a:lnTo>
                    <a:lnTo>
                      <a:pt x="40" y="63"/>
                    </a:lnTo>
                    <a:lnTo>
                      <a:pt x="25" y="10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9701" name="Picture 174" descr="RecursionHouse">
            <a:extLst>
              <a:ext uri="{FF2B5EF4-FFF2-40B4-BE49-F238E27FC236}">
                <a16:creationId xmlns:a16="http://schemas.microsoft.com/office/drawing/2014/main" id="{079337D6-A57C-4DA1-A49C-4812ABB1A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19600"/>
            <a:ext cx="155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75" descr="RecursionHouse">
            <a:extLst>
              <a:ext uri="{FF2B5EF4-FFF2-40B4-BE49-F238E27FC236}">
                <a16:creationId xmlns:a16="http://schemas.microsoft.com/office/drawing/2014/main" id="{75528F89-0960-46AF-AD1D-0008F59CF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43400"/>
            <a:ext cx="3651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76" descr="RecursionHouse">
            <a:extLst>
              <a:ext uri="{FF2B5EF4-FFF2-40B4-BE49-F238E27FC236}">
                <a16:creationId xmlns:a16="http://schemas.microsoft.com/office/drawing/2014/main" id="{6FE11421-4A00-487B-9761-F2C910D90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5730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77" descr="RecursionHouse">
            <a:extLst>
              <a:ext uri="{FF2B5EF4-FFF2-40B4-BE49-F238E27FC236}">
                <a16:creationId xmlns:a16="http://schemas.microsoft.com/office/drawing/2014/main" id="{CACF8177-4414-47C6-94BC-7EB3BB8A3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8858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78" descr="RecursionHouse">
            <a:extLst>
              <a:ext uri="{FF2B5EF4-FFF2-40B4-BE49-F238E27FC236}">
                <a16:creationId xmlns:a16="http://schemas.microsoft.com/office/drawing/2014/main" id="{90546665-94CF-4497-9DC5-27494883B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52800"/>
            <a:ext cx="1670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79" descr="RecursionHouse">
            <a:extLst>
              <a:ext uri="{FF2B5EF4-FFF2-40B4-BE49-F238E27FC236}">
                <a16:creationId xmlns:a16="http://schemas.microsoft.com/office/drawing/2014/main" id="{2E546C93-435B-4B9A-BCD7-05A06F97C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25574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7" name="Group 180">
            <a:extLst>
              <a:ext uri="{FF2B5EF4-FFF2-40B4-BE49-F238E27FC236}">
                <a16:creationId xmlns:a16="http://schemas.microsoft.com/office/drawing/2014/main" id="{82DC9EE3-0444-4106-AADD-B7D985D241F4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5410200"/>
            <a:ext cx="457200" cy="533400"/>
            <a:chOff x="4320" y="3128"/>
            <a:chExt cx="415" cy="424"/>
          </a:xfrm>
        </p:grpSpPr>
        <p:sp>
          <p:nvSpPr>
            <p:cNvPr id="29814" name="Freeform 181">
              <a:extLst>
                <a:ext uri="{FF2B5EF4-FFF2-40B4-BE49-F238E27FC236}">
                  <a16:creationId xmlns:a16="http://schemas.microsoft.com/office/drawing/2014/main" id="{3B05CBBD-BED8-4B10-813B-58E139296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291"/>
              <a:ext cx="413" cy="261"/>
            </a:xfrm>
            <a:custGeom>
              <a:avLst/>
              <a:gdLst>
                <a:gd name="T0" fmla="*/ 0 w 1650"/>
                <a:gd name="T1" fmla="*/ 0 h 1045"/>
                <a:gd name="T2" fmla="*/ 0 w 1650"/>
                <a:gd name="T3" fmla="*/ 0 h 1045"/>
                <a:gd name="T4" fmla="*/ 0 w 1650"/>
                <a:gd name="T5" fmla="*/ 0 h 1045"/>
                <a:gd name="T6" fmla="*/ 0 w 1650"/>
                <a:gd name="T7" fmla="*/ 0 h 1045"/>
                <a:gd name="T8" fmla="*/ 0 w 1650"/>
                <a:gd name="T9" fmla="*/ 0 h 1045"/>
                <a:gd name="T10" fmla="*/ 0 w 1650"/>
                <a:gd name="T11" fmla="*/ 0 h 1045"/>
                <a:gd name="T12" fmla="*/ 0 w 1650"/>
                <a:gd name="T13" fmla="*/ 0 h 1045"/>
                <a:gd name="T14" fmla="*/ 0 w 1650"/>
                <a:gd name="T15" fmla="*/ 0 h 1045"/>
                <a:gd name="T16" fmla="*/ 0 w 1650"/>
                <a:gd name="T17" fmla="*/ 0 h 1045"/>
                <a:gd name="T18" fmla="*/ 0 w 1650"/>
                <a:gd name="T19" fmla="*/ 0 h 1045"/>
                <a:gd name="T20" fmla="*/ 0 w 1650"/>
                <a:gd name="T21" fmla="*/ 0 h 1045"/>
                <a:gd name="T22" fmla="*/ 0 w 1650"/>
                <a:gd name="T23" fmla="*/ 0 h 1045"/>
                <a:gd name="T24" fmla="*/ 0 w 1650"/>
                <a:gd name="T25" fmla="*/ 0 h 1045"/>
                <a:gd name="T26" fmla="*/ 0 w 1650"/>
                <a:gd name="T27" fmla="*/ 0 h 1045"/>
                <a:gd name="T28" fmla="*/ 0 w 1650"/>
                <a:gd name="T29" fmla="*/ 0 h 1045"/>
                <a:gd name="T30" fmla="*/ 0 w 1650"/>
                <a:gd name="T31" fmla="*/ 0 h 1045"/>
                <a:gd name="T32" fmla="*/ 0 w 1650"/>
                <a:gd name="T33" fmla="*/ 0 h 1045"/>
                <a:gd name="T34" fmla="*/ 0 w 1650"/>
                <a:gd name="T35" fmla="*/ 0 h 1045"/>
                <a:gd name="T36" fmla="*/ 0 w 1650"/>
                <a:gd name="T37" fmla="*/ 0 h 1045"/>
                <a:gd name="T38" fmla="*/ 0 w 1650"/>
                <a:gd name="T39" fmla="*/ 0 h 1045"/>
                <a:gd name="T40" fmla="*/ 0 w 1650"/>
                <a:gd name="T41" fmla="*/ 0 h 1045"/>
                <a:gd name="T42" fmla="*/ 0 w 1650"/>
                <a:gd name="T43" fmla="*/ 0 h 1045"/>
                <a:gd name="T44" fmla="*/ 0 w 1650"/>
                <a:gd name="T45" fmla="*/ 0 h 1045"/>
                <a:gd name="T46" fmla="*/ 0 w 1650"/>
                <a:gd name="T47" fmla="*/ 0 h 1045"/>
                <a:gd name="T48" fmla="*/ 0 w 1650"/>
                <a:gd name="T49" fmla="*/ 0 h 10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50"/>
                <a:gd name="T76" fmla="*/ 0 h 1045"/>
                <a:gd name="T77" fmla="*/ 1650 w 1650"/>
                <a:gd name="T78" fmla="*/ 1045 h 10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50" h="1045">
                  <a:moveTo>
                    <a:pt x="0" y="2"/>
                  </a:moveTo>
                  <a:lnTo>
                    <a:pt x="0" y="861"/>
                  </a:lnTo>
                  <a:lnTo>
                    <a:pt x="17" y="902"/>
                  </a:lnTo>
                  <a:lnTo>
                    <a:pt x="46" y="924"/>
                  </a:lnTo>
                  <a:lnTo>
                    <a:pt x="103" y="950"/>
                  </a:lnTo>
                  <a:lnTo>
                    <a:pt x="178" y="977"/>
                  </a:lnTo>
                  <a:lnTo>
                    <a:pt x="269" y="1001"/>
                  </a:lnTo>
                  <a:lnTo>
                    <a:pt x="401" y="1021"/>
                  </a:lnTo>
                  <a:lnTo>
                    <a:pt x="512" y="1030"/>
                  </a:lnTo>
                  <a:lnTo>
                    <a:pt x="627" y="1043"/>
                  </a:lnTo>
                  <a:lnTo>
                    <a:pt x="745" y="1045"/>
                  </a:lnTo>
                  <a:lnTo>
                    <a:pt x="894" y="1045"/>
                  </a:lnTo>
                  <a:lnTo>
                    <a:pt x="990" y="1043"/>
                  </a:lnTo>
                  <a:lnTo>
                    <a:pt x="1078" y="1038"/>
                  </a:lnTo>
                  <a:lnTo>
                    <a:pt x="1162" y="1030"/>
                  </a:lnTo>
                  <a:lnTo>
                    <a:pt x="1280" y="1016"/>
                  </a:lnTo>
                  <a:lnTo>
                    <a:pt x="1389" y="999"/>
                  </a:lnTo>
                  <a:lnTo>
                    <a:pt x="1471" y="977"/>
                  </a:lnTo>
                  <a:lnTo>
                    <a:pt x="1525" y="962"/>
                  </a:lnTo>
                  <a:lnTo>
                    <a:pt x="1583" y="935"/>
                  </a:lnTo>
                  <a:lnTo>
                    <a:pt x="1620" y="910"/>
                  </a:lnTo>
                  <a:lnTo>
                    <a:pt x="1645" y="880"/>
                  </a:lnTo>
                  <a:lnTo>
                    <a:pt x="1650" y="854"/>
                  </a:lnTo>
                  <a:lnTo>
                    <a:pt x="165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815" name="Oval 182">
              <a:extLst>
                <a:ext uri="{FF2B5EF4-FFF2-40B4-BE49-F238E27FC236}">
                  <a16:creationId xmlns:a16="http://schemas.microsoft.com/office/drawing/2014/main" id="{322D9CAF-6713-411A-ABD2-4D54169F0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245"/>
              <a:ext cx="411" cy="96"/>
            </a:xfrm>
            <a:prstGeom prst="ellipse">
              <a:avLst/>
            </a:prstGeom>
            <a:solidFill>
              <a:srgbClr val="FFB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816" name="Freeform 183">
              <a:extLst>
                <a:ext uri="{FF2B5EF4-FFF2-40B4-BE49-F238E27FC236}">
                  <a16:creationId xmlns:a16="http://schemas.microsoft.com/office/drawing/2014/main" id="{DE3C26A3-9BEE-424A-A942-CCD43C210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" y="3377"/>
              <a:ext cx="50" cy="122"/>
            </a:xfrm>
            <a:custGeom>
              <a:avLst/>
              <a:gdLst>
                <a:gd name="T0" fmla="*/ 0 w 201"/>
                <a:gd name="T1" fmla="*/ 0 h 488"/>
                <a:gd name="T2" fmla="*/ 0 w 201"/>
                <a:gd name="T3" fmla="*/ 0 h 488"/>
                <a:gd name="T4" fmla="*/ 0 w 201"/>
                <a:gd name="T5" fmla="*/ 0 h 488"/>
                <a:gd name="T6" fmla="*/ 0 w 201"/>
                <a:gd name="T7" fmla="*/ 0 h 488"/>
                <a:gd name="T8" fmla="*/ 0 w 201"/>
                <a:gd name="T9" fmla="*/ 0 h 488"/>
                <a:gd name="T10" fmla="*/ 0 w 201"/>
                <a:gd name="T11" fmla="*/ 0 h 488"/>
                <a:gd name="T12" fmla="*/ 0 w 201"/>
                <a:gd name="T13" fmla="*/ 0 h 488"/>
                <a:gd name="T14" fmla="*/ 0 w 201"/>
                <a:gd name="T15" fmla="*/ 0 h 488"/>
                <a:gd name="T16" fmla="*/ 0 w 201"/>
                <a:gd name="T17" fmla="*/ 0 h 488"/>
                <a:gd name="T18" fmla="*/ 0 w 201"/>
                <a:gd name="T19" fmla="*/ 0 h 488"/>
                <a:gd name="T20" fmla="*/ 0 w 201"/>
                <a:gd name="T21" fmla="*/ 0 h 488"/>
                <a:gd name="T22" fmla="*/ 0 w 201"/>
                <a:gd name="T23" fmla="*/ 0 h 488"/>
                <a:gd name="T24" fmla="*/ 0 w 201"/>
                <a:gd name="T25" fmla="*/ 0 h 488"/>
                <a:gd name="T26" fmla="*/ 0 w 201"/>
                <a:gd name="T27" fmla="*/ 0 h 488"/>
                <a:gd name="T28" fmla="*/ 0 w 201"/>
                <a:gd name="T29" fmla="*/ 0 h 488"/>
                <a:gd name="T30" fmla="*/ 0 w 201"/>
                <a:gd name="T31" fmla="*/ 0 h 4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1"/>
                <a:gd name="T49" fmla="*/ 0 h 488"/>
                <a:gd name="T50" fmla="*/ 201 w 201"/>
                <a:gd name="T51" fmla="*/ 488 h 4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1" h="488">
                  <a:moveTo>
                    <a:pt x="38" y="194"/>
                  </a:moveTo>
                  <a:lnTo>
                    <a:pt x="3" y="170"/>
                  </a:lnTo>
                  <a:lnTo>
                    <a:pt x="0" y="134"/>
                  </a:lnTo>
                  <a:lnTo>
                    <a:pt x="0" y="88"/>
                  </a:lnTo>
                  <a:lnTo>
                    <a:pt x="28" y="28"/>
                  </a:lnTo>
                  <a:lnTo>
                    <a:pt x="69" y="0"/>
                  </a:lnTo>
                  <a:lnTo>
                    <a:pt x="124" y="0"/>
                  </a:lnTo>
                  <a:lnTo>
                    <a:pt x="172" y="28"/>
                  </a:lnTo>
                  <a:lnTo>
                    <a:pt x="191" y="88"/>
                  </a:lnTo>
                  <a:lnTo>
                    <a:pt x="182" y="158"/>
                  </a:lnTo>
                  <a:lnTo>
                    <a:pt x="156" y="194"/>
                  </a:lnTo>
                  <a:lnTo>
                    <a:pt x="115" y="210"/>
                  </a:lnTo>
                  <a:lnTo>
                    <a:pt x="201" y="488"/>
                  </a:lnTo>
                  <a:lnTo>
                    <a:pt x="0" y="488"/>
                  </a:lnTo>
                  <a:lnTo>
                    <a:pt x="66" y="206"/>
                  </a:lnTo>
                  <a:lnTo>
                    <a:pt x="38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817" name="Freeform 184">
              <a:extLst>
                <a:ext uri="{FF2B5EF4-FFF2-40B4-BE49-F238E27FC236}">
                  <a16:creationId xmlns:a16="http://schemas.microsoft.com/office/drawing/2014/main" id="{3BD7657D-A626-48EA-81A0-1042CC29A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128"/>
              <a:ext cx="293" cy="169"/>
            </a:xfrm>
            <a:custGeom>
              <a:avLst/>
              <a:gdLst>
                <a:gd name="T0" fmla="*/ 0 w 1171"/>
                <a:gd name="T1" fmla="*/ 0 h 673"/>
                <a:gd name="T2" fmla="*/ 0 w 1171"/>
                <a:gd name="T3" fmla="*/ 0 h 673"/>
                <a:gd name="T4" fmla="*/ 0 w 1171"/>
                <a:gd name="T5" fmla="*/ 0 h 673"/>
                <a:gd name="T6" fmla="*/ 0 w 1171"/>
                <a:gd name="T7" fmla="*/ 0 h 673"/>
                <a:gd name="T8" fmla="*/ 0 w 1171"/>
                <a:gd name="T9" fmla="*/ 0 h 673"/>
                <a:gd name="T10" fmla="*/ 0 w 1171"/>
                <a:gd name="T11" fmla="*/ 0 h 673"/>
                <a:gd name="T12" fmla="*/ 0 w 1171"/>
                <a:gd name="T13" fmla="*/ 0 h 673"/>
                <a:gd name="T14" fmla="*/ 0 w 1171"/>
                <a:gd name="T15" fmla="*/ 0 h 673"/>
                <a:gd name="T16" fmla="*/ 0 w 1171"/>
                <a:gd name="T17" fmla="*/ 0 h 673"/>
                <a:gd name="T18" fmla="*/ 0 w 1171"/>
                <a:gd name="T19" fmla="*/ 0 h 673"/>
                <a:gd name="T20" fmla="*/ 0 w 1171"/>
                <a:gd name="T21" fmla="*/ 0 h 673"/>
                <a:gd name="T22" fmla="*/ 0 w 1171"/>
                <a:gd name="T23" fmla="*/ 0 h 673"/>
                <a:gd name="T24" fmla="*/ 0 w 1171"/>
                <a:gd name="T25" fmla="*/ 0 h 673"/>
                <a:gd name="T26" fmla="*/ 0 w 1171"/>
                <a:gd name="T27" fmla="*/ 0 h 673"/>
                <a:gd name="T28" fmla="*/ 0 w 1171"/>
                <a:gd name="T29" fmla="*/ 0 h 673"/>
                <a:gd name="T30" fmla="*/ 0 w 1171"/>
                <a:gd name="T31" fmla="*/ 0 h 673"/>
                <a:gd name="T32" fmla="*/ 0 w 1171"/>
                <a:gd name="T33" fmla="*/ 0 h 673"/>
                <a:gd name="T34" fmla="*/ 0 w 1171"/>
                <a:gd name="T35" fmla="*/ 0 h 673"/>
                <a:gd name="T36" fmla="*/ 0 w 1171"/>
                <a:gd name="T37" fmla="*/ 0 h 673"/>
                <a:gd name="T38" fmla="*/ 0 w 1171"/>
                <a:gd name="T39" fmla="*/ 0 h 673"/>
                <a:gd name="T40" fmla="*/ 0 w 1171"/>
                <a:gd name="T41" fmla="*/ 0 h 673"/>
                <a:gd name="T42" fmla="*/ 0 w 1171"/>
                <a:gd name="T43" fmla="*/ 0 h 673"/>
                <a:gd name="T44" fmla="*/ 0 w 1171"/>
                <a:gd name="T45" fmla="*/ 0 h 673"/>
                <a:gd name="T46" fmla="*/ 0 w 1171"/>
                <a:gd name="T47" fmla="*/ 0 h 673"/>
                <a:gd name="T48" fmla="*/ 0 w 1171"/>
                <a:gd name="T49" fmla="*/ 0 h 673"/>
                <a:gd name="T50" fmla="*/ 0 w 1171"/>
                <a:gd name="T51" fmla="*/ 0 h 673"/>
                <a:gd name="T52" fmla="*/ 0 w 1171"/>
                <a:gd name="T53" fmla="*/ 0 h 673"/>
                <a:gd name="T54" fmla="*/ 0 w 1171"/>
                <a:gd name="T55" fmla="*/ 0 h 673"/>
                <a:gd name="T56" fmla="*/ 0 w 1171"/>
                <a:gd name="T57" fmla="*/ 0 h 673"/>
                <a:gd name="T58" fmla="*/ 0 w 1171"/>
                <a:gd name="T59" fmla="*/ 0 h 673"/>
                <a:gd name="T60" fmla="*/ 0 w 1171"/>
                <a:gd name="T61" fmla="*/ 0 h 673"/>
                <a:gd name="T62" fmla="*/ 0 w 1171"/>
                <a:gd name="T63" fmla="*/ 0 h 673"/>
                <a:gd name="T64" fmla="*/ 0 w 1171"/>
                <a:gd name="T65" fmla="*/ 0 h 673"/>
                <a:gd name="T66" fmla="*/ 0 w 1171"/>
                <a:gd name="T67" fmla="*/ 0 h 673"/>
                <a:gd name="T68" fmla="*/ 0 w 1171"/>
                <a:gd name="T69" fmla="*/ 0 h 673"/>
                <a:gd name="T70" fmla="*/ 0 w 1171"/>
                <a:gd name="T71" fmla="*/ 0 h 673"/>
                <a:gd name="T72" fmla="*/ 0 w 1171"/>
                <a:gd name="T73" fmla="*/ 0 h 673"/>
                <a:gd name="T74" fmla="*/ 0 w 1171"/>
                <a:gd name="T75" fmla="*/ 0 h 673"/>
                <a:gd name="T76" fmla="*/ 0 w 1171"/>
                <a:gd name="T77" fmla="*/ 0 h 673"/>
                <a:gd name="T78" fmla="*/ 0 w 1171"/>
                <a:gd name="T79" fmla="*/ 0 h 673"/>
                <a:gd name="T80" fmla="*/ 0 w 1171"/>
                <a:gd name="T81" fmla="*/ 0 h 673"/>
                <a:gd name="T82" fmla="*/ 0 w 1171"/>
                <a:gd name="T83" fmla="*/ 0 h 673"/>
                <a:gd name="T84" fmla="*/ 0 w 1171"/>
                <a:gd name="T85" fmla="*/ 0 h 673"/>
                <a:gd name="T86" fmla="*/ 0 w 1171"/>
                <a:gd name="T87" fmla="*/ 0 h 673"/>
                <a:gd name="T88" fmla="*/ 0 w 1171"/>
                <a:gd name="T89" fmla="*/ 0 h 673"/>
                <a:gd name="T90" fmla="*/ 0 w 1171"/>
                <a:gd name="T91" fmla="*/ 0 h 673"/>
                <a:gd name="T92" fmla="*/ 0 w 1171"/>
                <a:gd name="T93" fmla="*/ 0 h 673"/>
                <a:gd name="T94" fmla="*/ 0 w 1171"/>
                <a:gd name="T95" fmla="*/ 0 h 673"/>
                <a:gd name="T96" fmla="*/ 0 w 1171"/>
                <a:gd name="T97" fmla="*/ 0 h 673"/>
                <a:gd name="T98" fmla="*/ 0 w 1171"/>
                <a:gd name="T99" fmla="*/ 0 h 673"/>
                <a:gd name="T100" fmla="*/ 0 w 1171"/>
                <a:gd name="T101" fmla="*/ 0 h 673"/>
                <a:gd name="T102" fmla="*/ 0 w 1171"/>
                <a:gd name="T103" fmla="*/ 0 h 673"/>
                <a:gd name="T104" fmla="*/ 0 w 1171"/>
                <a:gd name="T105" fmla="*/ 0 h 673"/>
                <a:gd name="T106" fmla="*/ 0 w 1171"/>
                <a:gd name="T107" fmla="*/ 0 h 673"/>
                <a:gd name="T108" fmla="*/ 0 w 1171"/>
                <a:gd name="T109" fmla="*/ 0 h 673"/>
                <a:gd name="T110" fmla="*/ 0 w 1171"/>
                <a:gd name="T111" fmla="*/ 0 h 673"/>
                <a:gd name="T112" fmla="*/ 0 w 1171"/>
                <a:gd name="T113" fmla="*/ 0 h 673"/>
                <a:gd name="T114" fmla="*/ 0 w 1171"/>
                <a:gd name="T115" fmla="*/ 0 h 673"/>
                <a:gd name="T116" fmla="*/ 0 w 1171"/>
                <a:gd name="T117" fmla="*/ 0 h 6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71"/>
                <a:gd name="T178" fmla="*/ 0 h 673"/>
                <a:gd name="T179" fmla="*/ 1171 w 1171"/>
                <a:gd name="T180" fmla="*/ 673 h 6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71" h="673">
                  <a:moveTo>
                    <a:pt x="0" y="631"/>
                  </a:moveTo>
                  <a:lnTo>
                    <a:pt x="0" y="536"/>
                  </a:lnTo>
                  <a:lnTo>
                    <a:pt x="15" y="445"/>
                  </a:lnTo>
                  <a:lnTo>
                    <a:pt x="41" y="359"/>
                  </a:lnTo>
                  <a:lnTo>
                    <a:pt x="70" y="291"/>
                  </a:lnTo>
                  <a:lnTo>
                    <a:pt x="118" y="228"/>
                  </a:lnTo>
                  <a:lnTo>
                    <a:pt x="154" y="183"/>
                  </a:lnTo>
                  <a:lnTo>
                    <a:pt x="217" y="129"/>
                  </a:lnTo>
                  <a:lnTo>
                    <a:pt x="261" y="100"/>
                  </a:lnTo>
                  <a:lnTo>
                    <a:pt x="328" y="56"/>
                  </a:lnTo>
                  <a:lnTo>
                    <a:pt x="400" y="27"/>
                  </a:lnTo>
                  <a:lnTo>
                    <a:pt x="495" y="5"/>
                  </a:lnTo>
                  <a:lnTo>
                    <a:pt x="584" y="0"/>
                  </a:lnTo>
                  <a:lnTo>
                    <a:pt x="671" y="7"/>
                  </a:lnTo>
                  <a:lnTo>
                    <a:pt x="744" y="19"/>
                  </a:lnTo>
                  <a:lnTo>
                    <a:pt x="835" y="51"/>
                  </a:lnTo>
                  <a:lnTo>
                    <a:pt x="908" y="95"/>
                  </a:lnTo>
                  <a:lnTo>
                    <a:pt x="959" y="131"/>
                  </a:lnTo>
                  <a:lnTo>
                    <a:pt x="1010" y="180"/>
                  </a:lnTo>
                  <a:lnTo>
                    <a:pt x="1054" y="228"/>
                  </a:lnTo>
                  <a:lnTo>
                    <a:pt x="1088" y="279"/>
                  </a:lnTo>
                  <a:lnTo>
                    <a:pt x="1113" y="328"/>
                  </a:lnTo>
                  <a:lnTo>
                    <a:pt x="1139" y="389"/>
                  </a:lnTo>
                  <a:lnTo>
                    <a:pt x="1149" y="445"/>
                  </a:lnTo>
                  <a:lnTo>
                    <a:pt x="1161" y="492"/>
                  </a:lnTo>
                  <a:lnTo>
                    <a:pt x="1169" y="536"/>
                  </a:lnTo>
                  <a:lnTo>
                    <a:pt x="1171" y="621"/>
                  </a:lnTo>
                  <a:lnTo>
                    <a:pt x="1147" y="643"/>
                  </a:lnTo>
                  <a:lnTo>
                    <a:pt x="1096" y="658"/>
                  </a:lnTo>
                  <a:lnTo>
                    <a:pt x="1036" y="668"/>
                  </a:lnTo>
                  <a:lnTo>
                    <a:pt x="973" y="658"/>
                  </a:lnTo>
                  <a:lnTo>
                    <a:pt x="927" y="639"/>
                  </a:lnTo>
                  <a:lnTo>
                    <a:pt x="915" y="617"/>
                  </a:lnTo>
                  <a:lnTo>
                    <a:pt x="915" y="512"/>
                  </a:lnTo>
                  <a:lnTo>
                    <a:pt x="908" y="468"/>
                  </a:lnTo>
                  <a:lnTo>
                    <a:pt x="891" y="416"/>
                  </a:lnTo>
                  <a:lnTo>
                    <a:pt x="857" y="359"/>
                  </a:lnTo>
                  <a:lnTo>
                    <a:pt x="825" y="330"/>
                  </a:lnTo>
                  <a:lnTo>
                    <a:pt x="790" y="294"/>
                  </a:lnTo>
                  <a:lnTo>
                    <a:pt x="732" y="264"/>
                  </a:lnTo>
                  <a:lnTo>
                    <a:pt x="688" y="250"/>
                  </a:lnTo>
                  <a:lnTo>
                    <a:pt x="652" y="235"/>
                  </a:lnTo>
                  <a:lnTo>
                    <a:pt x="613" y="235"/>
                  </a:lnTo>
                  <a:lnTo>
                    <a:pt x="532" y="235"/>
                  </a:lnTo>
                  <a:lnTo>
                    <a:pt x="488" y="242"/>
                  </a:lnTo>
                  <a:lnTo>
                    <a:pt x="432" y="264"/>
                  </a:lnTo>
                  <a:lnTo>
                    <a:pt x="388" y="291"/>
                  </a:lnTo>
                  <a:lnTo>
                    <a:pt x="349" y="320"/>
                  </a:lnTo>
                  <a:lnTo>
                    <a:pt x="314" y="352"/>
                  </a:lnTo>
                  <a:lnTo>
                    <a:pt x="285" y="401"/>
                  </a:lnTo>
                  <a:lnTo>
                    <a:pt x="268" y="440"/>
                  </a:lnTo>
                  <a:lnTo>
                    <a:pt x="256" y="482"/>
                  </a:lnTo>
                  <a:lnTo>
                    <a:pt x="254" y="504"/>
                  </a:lnTo>
                  <a:lnTo>
                    <a:pt x="254" y="624"/>
                  </a:lnTo>
                  <a:lnTo>
                    <a:pt x="234" y="653"/>
                  </a:lnTo>
                  <a:lnTo>
                    <a:pt x="183" y="673"/>
                  </a:lnTo>
                  <a:lnTo>
                    <a:pt x="130" y="668"/>
                  </a:lnTo>
                  <a:lnTo>
                    <a:pt x="44" y="658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08" name="Group 185">
            <a:extLst>
              <a:ext uri="{FF2B5EF4-FFF2-40B4-BE49-F238E27FC236}">
                <a16:creationId xmlns:a16="http://schemas.microsoft.com/office/drawing/2014/main" id="{EA439908-9C79-47F3-A262-AC8BEEFCF70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87763" y="4676775"/>
            <a:ext cx="776287" cy="274638"/>
            <a:chOff x="2527" y="2761"/>
            <a:chExt cx="3434" cy="980"/>
          </a:xfrm>
        </p:grpSpPr>
        <p:sp>
          <p:nvSpPr>
            <p:cNvPr id="29800" name="Freeform 186">
              <a:extLst>
                <a:ext uri="{FF2B5EF4-FFF2-40B4-BE49-F238E27FC236}">
                  <a16:creationId xmlns:a16="http://schemas.microsoft.com/office/drawing/2014/main" id="{CD5E5C5B-7C5B-42B5-B8FF-DBEC24A0D3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66" y="2800"/>
              <a:ext cx="795" cy="941"/>
            </a:xfrm>
            <a:custGeom>
              <a:avLst/>
              <a:gdLst>
                <a:gd name="T0" fmla="*/ 78 w 795"/>
                <a:gd name="T1" fmla="*/ 476 h 941"/>
                <a:gd name="T2" fmla="*/ 45 w 795"/>
                <a:gd name="T3" fmla="*/ 524 h 941"/>
                <a:gd name="T4" fmla="*/ 13 w 795"/>
                <a:gd name="T5" fmla="*/ 607 h 941"/>
                <a:gd name="T6" fmla="*/ 0 w 795"/>
                <a:gd name="T7" fmla="*/ 713 h 941"/>
                <a:gd name="T8" fmla="*/ 12 w 795"/>
                <a:gd name="T9" fmla="*/ 792 h 941"/>
                <a:gd name="T10" fmla="*/ 52 w 795"/>
                <a:gd name="T11" fmla="*/ 857 h 941"/>
                <a:gd name="T12" fmla="*/ 106 w 795"/>
                <a:gd name="T13" fmla="*/ 913 h 941"/>
                <a:gd name="T14" fmla="*/ 164 w 795"/>
                <a:gd name="T15" fmla="*/ 941 h 941"/>
                <a:gd name="T16" fmla="*/ 238 w 795"/>
                <a:gd name="T17" fmla="*/ 929 h 941"/>
                <a:gd name="T18" fmla="*/ 299 w 795"/>
                <a:gd name="T19" fmla="*/ 913 h 941"/>
                <a:gd name="T20" fmla="*/ 351 w 795"/>
                <a:gd name="T21" fmla="*/ 885 h 941"/>
                <a:gd name="T22" fmla="*/ 395 w 795"/>
                <a:gd name="T23" fmla="*/ 822 h 941"/>
                <a:gd name="T24" fmla="*/ 421 w 795"/>
                <a:gd name="T25" fmla="*/ 765 h 941"/>
                <a:gd name="T26" fmla="*/ 425 w 795"/>
                <a:gd name="T27" fmla="*/ 689 h 941"/>
                <a:gd name="T28" fmla="*/ 425 w 795"/>
                <a:gd name="T29" fmla="*/ 652 h 941"/>
                <a:gd name="T30" fmla="*/ 469 w 795"/>
                <a:gd name="T31" fmla="*/ 713 h 941"/>
                <a:gd name="T32" fmla="*/ 553 w 795"/>
                <a:gd name="T33" fmla="*/ 757 h 941"/>
                <a:gd name="T34" fmla="*/ 593 w 795"/>
                <a:gd name="T35" fmla="*/ 765 h 941"/>
                <a:gd name="T36" fmla="*/ 662 w 795"/>
                <a:gd name="T37" fmla="*/ 753 h 941"/>
                <a:gd name="T38" fmla="*/ 710 w 795"/>
                <a:gd name="T39" fmla="*/ 733 h 941"/>
                <a:gd name="T40" fmla="*/ 747 w 795"/>
                <a:gd name="T41" fmla="*/ 670 h 941"/>
                <a:gd name="T42" fmla="*/ 790 w 795"/>
                <a:gd name="T43" fmla="*/ 611 h 941"/>
                <a:gd name="T44" fmla="*/ 792 w 795"/>
                <a:gd name="T45" fmla="*/ 522 h 941"/>
                <a:gd name="T46" fmla="*/ 795 w 795"/>
                <a:gd name="T47" fmla="*/ 457 h 941"/>
                <a:gd name="T48" fmla="*/ 792 w 795"/>
                <a:gd name="T49" fmla="*/ 400 h 941"/>
                <a:gd name="T50" fmla="*/ 738 w 795"/>
                <a:gd name="T51" fmla="*/ 320 h 941"/>
                <a:gd name="T52" fmla="*/ 686 w 795"/>
                <a:gd name="T53" fmla="*/ 283 h 941"/>
                <a:gd name="T54" fmla="*/ 625 w 795"/>
                <a:gd name="T55" fmla="*/ 266 h 941"/>
                <a:gd name="T56" fmla="*/ 555 w 795"/>
                <a:gd name="T57" fmla="*/ 266 h 941"/>
                <a:gd name="T58" fmla="*/ 499 w 795"/>
                <a:gd name="T59" fmla="*/ 276 h 941"/>
                <a:gd name="T60" fmla="*/ 475 w 795"/>
                <a:gd name="T61" fmla="*/ 309 h 941"/>
                <a:gd name="T62" fmla="*/ 445 w 795"/>
                <a:gd name="T63" fmla="*/ 335 h 941"/>
                <a:gd name="T64" fmla="*/ 447 w 795"/>
                <a:gd name="T65" fmla="*/ 251 h 941"/>
                <a:gd name="T66" fmla="*/ 440 w 795"/>
                <a:gd name="T67" fmla="*/ 157 h 941"/>
                <a:gd name="T68" fmla="*/ 388 w 795"/>
                <a:gd name="T69" fmla="*/ 83 h 941"/>
                <a:gd name="T70" fmla="*/ 343 w 795"/>
                <a:gd name="T71" fmla="*/ 38 h 941"/>
                <a:gd name="T72" fmla="*/ 293 w 795"/>
                <a:gd name="T73" fmla="*/ 7 h 941"/>
                <a:gd name="T74" fmla="*/ 258 w 795"/>
                <a:gd name="T75" fmla="*/ 0 h 941"/>
                <a:gd name="T76" fmla="*/ 206 w 795"/>
                <a:gd name="T77" fmla="*/ 1 h 941"/>
                <a:gd name="T78" fmla="*/ 156 w 795"/>
                <a:gd name="T79" fmla="*/ 16 h 941"/>
                <a:gd name="T80" fmla="*/ 102 w 795"/>
                <a:gd name="T81" fmla="*/ 44 h 941"/>
                <a:gd name="T82" fmla="*/ 63 w 795"/>
                <a:gd name="T83" fmla="*/ 96 h 941"/>
                <a:gd name="T84" fmla="*/ 43 w 795"/>
                <a:gd name="T85" fmla="*/ 148 h 941"/>
                <a:gd name="T86" fmla="*/ 36 w 795"/>
                <a:gd name="T87" fmla="*/ 240 h 941"/>
                <a:gd name="T88" fmla="*/ 32 w 795"/>
                <a:gd name="T89" fmla="*/ 285 h 941"/>
                <a:gd name="T90" fmla="*/ 47 w 795"/>
                <a:gd name="T91" fmla="*/ 340 h 941"/>
                <a:gd name="T92" fmla="*/ 62 w 795"/>
                <a:gd name="T93" fmla="*/ 376 h 941"/>
                <a:gd name="T94" fmla="*/ 73 w 795"/>
                <a:gd name="T95" fmla="*/ 400 h 941"/>
                <a:gd name="T96" fmla="*/ 78 w 795"/>
                <a:gd name="T97" fmla="*/ 476 h 9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5"/>
                <a:gd name="T148" fmla="*/ 0 h 941"/>
                <a:gd name="T149" fmla="*/ 795 w 795"/>
                <a:gd name="T150" fmla="*/ 941 h 9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5" h="941">
                  <a:moveTo>
                    <a:pt x="78" y="476"/>
                  </a:moveTo>
                  <a:lnTo>
                    <a:pt x="45" y="524"/>
                  </a:lnTo>
                  <a:lnTo>
                    <a:pt x="13" y="607"/>
                  </a:lnTo>
                  <a:lnTo>
                    <a:pt x="0" y="713"/>
                  </a:lnTo>
                  <a:lnTo>
                    <a:pt x="12" y="792"/>
                  </a:lnTo>
                  <a:lnTo>
                    <a:pt x="52" y="857"/>
                  </a:lnTo>
                  <a:lnTo>
                    <a:pt x="106" y="913"/>
                  </a:lnTo>
                  <a:lnTo>
                    <a:pt x="164" y="941"/>
                  </a:lnTo>
                  <a:lnTo>
                    <a:pt x="238" y="929"/>
                  </a:lnTo>
                  <a:lnTo>
                    <a:pt x="299" y="913"/>
                  </a:lnTo>
                  <a:lnTo>
                    <a:pt x="351" y="885"/>
                  </a:lnTo>
                  <a:lnTo>
                    <a:pt x="395" y="822"/>
                  </a:lnTo>
                  <a:lnTo>
                    <a:pt x="421" y="765"/>
                  </a:lnTo>
                  <a:lnTo>
                    <a:pt x="425" y="689"/>
                  </a:lnTo>
                  <a:lnTo>
                    <a:pt x="425" y="652"/>
                  </a:lnTo>
                  <a:lnTo>
                    <a:pt x="469" y="713"/>
                  </a:lnTo>
                  <a:lnTo>
                    <a:pt x="553" y="757"/>
                  </a:lnTo>
                  <a:lnTo>
                    <a:pt x="593" y="765"/>
                  </a:lnTo>
                  <a:lnTo>
                    <a:pt x="662" y="753"/>
                  </a:lnTo>
                  <a:lnTo>
                    <a:pt x="710" y="733"/>
                  </a:lnTo>
                  <a:lnTo>
                    <a:pt x="747" y="670"/>
                  </a:lnTo>
                  <a:lnTo>
                    <a:pt x="790" y="611"/>
                  </a:lnTo>
                  <a:lnTo>
                    <a:pt x="792" y="522"/>
                  </a:lnTo>
                  <a:lnTo>
                    <a:pt x="795" y="457"/>
                  </a:lnTo>
                  <a:lnTo>
                    <a:pt x="792" y="400"/>
                  </a:lnTo>
                  <a:lnTo>
                    <a:pt x="738" y="320"/>
                  </a:lnTo>
                  <a:lnTo>
                    <a:pt x="686" y="283"/>
                  </a:lnTo>
                  <a:lnTo>
                    <a:pt x="625" y="266"/>
                  </a:lnTo>
                  <a:lnTo>
                    <a:pt x="555" y="266"/>
                  </a:lnTo>
                  <a:lnTo>
                    <a:pt x="499" y="276"/>
                  </a:lnTo>
                  <a:lnTo>
                    <a:pt x="475" y="309"/>
                  </a:lnTo>
                  <a:lnTo>
                    <a:pt x="445" y="335"/>
                  </a:lnTo>
                  <a:lnTo>
                    <a:pt x="447" y="251"/>
                  </a:lnTo>
                  <a:lnTo>
                    <a:pt x="440" y="157"/>
                  </a:lnTo>
                  <a:lnTo>
                    <a:pt x="388" y="83"/>
                  </a:lnTo>
                  <a:lnTo>
                    <a:pt x="343" y="38"/>
                  </a:lnTo>
                  <a:lnTo>
                    <a:pt x="293" y="7"/>
                  </a:lnTo>
                  <a:lnTo>
                    <a:pt x="258" y="0"/>
                  </a:lnTo>
                  <a:lnTo>
                    <a:pt x="206" y="1"/>
                  </a:lnTo>
                  <a:lnTo>
                    <a:pt x="156" y="16"/>
                  </a:lnTo>
                  <a:lnTo>
                    <a:pt x="102" y="44"/>
                  </a:lnTo>
                  <a:lnTo>
                    <a:pt x="63" y="96"/>
                  </a:lnTo>
                  <a:lnTo>
                    <a:pt x="43" y="148"/>
                  </a:lnTo>
                  <a:lnTo>
                    <a:pt x="36" y="240"/>
                  </a:lnTo>
                  <a:lnTo>
                    <a:pt x="32" y="285"/>
                  </a:lnTo>
                  <a:lnTo>
                    <a:pt x="47" y="340"/>
                  </a:lnTo>
                  <a:lnTo>
                    <a:pt x="62" y="376"/>
                  </a:lnTo>
                  <a:lnTo>
                    <a:pt x="73" y="400"/>
                  </a:lnTo>
                  <a:lnTo>
                    <a:pt x="78" y="476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801" name="Freeform 187">
              <a:extLst>
                <a:ext uri="{FF2B5EF4-FFF2-40B4-BE49-F238E27FC236}">
                  <a16:creationId xmlns:a16="http://schemas.microsoft.com/office/drawing/2014/main" id="{A22904D7-89A7-4D66-AF09-4C67AFCD9A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48" y="2761"/>
              <a:ext cx="796" cy="938"/>
            </a:xfrm>
            <a:custGeom>
              <a:avLst/>
              <a:gdLst>
                <a:gd name="T0" fmla="*/ 74 w 796"/>
                <a:gd name="T1" fmla="*/ 475 h 938"/>
                <a:gd name="T2" fmla="*/ 48 w 796"/>
                <a:gd name="T3" fmla="*/ 528 h 938"/>
                <a:gd name="T4" fmla="*/ 13 w 796"/>
                <a:gd name="T5" fmla="*/ 604 h 938"/>
                <a:gd name="T6" fmla="*/ 0 w 796"/>
                <a:gd name="T7" fmla="*/ 708 h 938"/>
                <a:gd name="T8" fmla="*/ 17 w 796"/>
                <a:gd name="T9" fmla="*/ 797 h 938"/>
                <a:gd name="T10" fmla="*/ 48 w 796"/>
                <a:gd name="T11" fmla="*/ 855 h 938"/>
                <a:gd name="T12" fmla="*/ 111 w 796"/>
                <a:gd name="T13" fmla="*/ 914 h 938"/>
                <a:gd name="T14" fmla="*/ 165 w 796"/>
                <a:gd name="T15" fmla="*/ 938 h 938"/>
                <a:gd name="T16" fmla="*/ 233 w 796"/>
                <a:gd name="T17" fmla="*/ 929 h 938"/>
                <a:gd name="T18" fmla="*/ 302 w 796"/>
                <a:gd name="T19" fmla="*/ 918 h 938"/>
                <a:gd name="T20" fmla="*/ 354 w 796"/>
                <a:gd name="T21" fmla="*/ 882 h 938"/>
                <a:gd name="T22" fmla="*/ 389 w 796"/>
                <a:gd name="T23" fmla="*/ 821 h 938"/>
                <a:gd name="T24" fmla="*/ 422 w 796"/>
                <a:gd name="T25" fmla="*/ 764 h 938"/>
                <a:gd name="T26" fmla="*/ 420 w 796"/>
                <a:gd name="T27" fmla="*/ 686 h 938"/>
                <a:gd name="T28" fmla="*/ 428 w 796"/>
                <a:gd name="T29" fmla="*/ 653 h 938"/>
                <a:gd name="T30" fmla="*/ 466 w 796"/>
                <a:gd name="T31" fmla="*/ 712 h 938"/>
                <a:gd name="T32" fmla="*/ 555 w 796"/>
                <a:gd name="T33" fmla="*/ 762 h 938"/>
                <a:gd name="T34" fmla="*/ 591 w 796"/>
                <a:gd name="T35" fmla="*/ 762 h 938"/>
                <a:gd name="T36" fmla="*/ 663 w 796"/>
                <a:gd name="T37" fmla="*/ 751 h 938"/>
                <a:gd name="T38" fmla="*/ 705 w 796"/>
                <a:gd name="T39" fmla="*/ 732 h 938"/>
                <a:gd name="T40" fmla="*/ 748 w 796"/>
                <a:gd name="T41" fmla="*/ 665 h 938"/>
                <a:gd name="T42" fmla="*/ 787 w 796"/>
                <a:gd name="T43" fmla="*/ 610 h 938"/>
                <a:gd name="T44" fmla="*/ 794 w 796"/>
                <a:gd name="T45" fmla="*/ 519 h 938"/>
                <a:gd name="T46" fmla="*/ 796 w 796"/>
                <a:gd name="T47" fmla="*/ 462 h 938"/>
                <a:gd name="T48" fmla="*/ 787 w 796"/>
                <a:gd name="T49" fmla="*/ 399 h 938"/>
                <a:gd name="T50" fmla="*/ 733 w 796"/>
                <a:gd name="T51" fmla="*/ 319 h 938"/>
                <a:gd name="T52" fmla="*/ 687 w 796"/>
                <a:gd name="T53" fmla="*/ 280 h 938"/>
                <a:gd name="T54" fmla="*/ 622 w 796"/>
                <a:gd name="T55" fmla="*/ 273 h 938"/>
                <a:gd name="T56" fmla="*/ 557 w 796"/>
                <a:gd name="T57" fmla="*/ 263 h 938"/>
                <a:gd name="T58" fmla="*/ 494 w 796"/>
                <a:gd name="T59" fmla="*/ 273 h 938"/>
                <a:gd name="T60" fmla="*/ 476 w 796"/>
                <a:gd name="T61" fmla="*/ 308 h 938"/>
                <a:gd name="T62" fmla="*/ 441 w 796"/>
                <a:gd name="T63" fmla="*/ 332 h 938"/>
                <a:gd name="T64" fmla="*/ 444 w 796"/>
                <a:gd name="T65" fmla="*/ 248 h 938"/>
                <a:gd name="T66" fmla="*/ 435 w 796"/>
                <a:gd name="T67" fmla="*/ 154 h 938"/>
                <a:gd name="T68" fmla="*/ 387 w 796"/>
                <a:gd name="T69" fmla="*/ 78 h 938"/>
                <a:gd name="T70" fmla="*/ 346 w 796"/>
                <a:gd name="T71" fmla="*/ 35 h 938"/>
                <a:gd name="T72" fmla="*/ 296 w 796"/>
                <a:gd name="T73" fmla="*/ 6 h 938"/>
                <a:gd name="T74" fmla="*/ 255 w 796"/>
                <a:gd name="T75" fmla="*/ 4 h 938"/>
                <a:gd name="T76" fmla="*/ 202 w 796"/>
                <a:gd name="T77" fmla="*/ 0 h 938"/>
                <a:gd name="T78" fmla="*/ 159 w 796"/>
                <a:gd name="T79" fmla="*/ 13 h 938"/>
                <a:gd name="T80" fmla="*/ 104 w 796"/>
                <a:gd name="T81" fmla="*/ 41 h 938"/>
                <a:gd name="T82" fmla="*/ 67 w 796"/>
                <a:gd name="T83" fmla="*/ 91 h 938"/>
                <a:gd name="T84" fmla="*/ 46 w 796"/>
                <a:gd name="T85" fmla="*/ 146 h 938"/>
                <a:gd name="T86" fmla="*/ 31 w 796"/>
                <a:gd name="T87" fmla="*/ 245 h 938"/>
                <a:gd name="T88" fmla="*/ 26 w 796"/>
                <a:gd name="T89" fmla="*/ 284 h 938"/>
                <a:gd name="T90" fmla="*/ 41 w 796"/>
                <a:gd name="T91" fmla="*/ 339 h 938"/>
                <a:gd name="T92" fmla="*/ 67 w 796"/>
                <a:gd name="T93" fmla="*/ 378 h 938"/>
                <a:gd name="T94" fmla="*/ 74 w 796"/>
                <a:gd name="T95" fmla="*/ 399 h 938"/>
                <a:gd name="T96" fmla="*/ 74 w 796"/>
                <a:gd name="T97" fmla="*/ 475 h 93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6"/>
                <a:gd name="T148" fmla="*/ 0 h 938"/>
                <a:gd name="T149" fmla="*/ 796 w 796"/>
                <a:gd name="T150" fmla="*/ 938 h 93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6" h="938">
                  <a:moveTo>
                    <a:pt x="74" y="475"/>
                  </a:moveTo>
                  <a:lnTo>
                    <a:pt x="48" y="528"/>
                  </a:lnTo>
                  <a:lnTo>
                    <a:pt x="13" y="604"/>
                  </a:lnTo>
                  <a:lnTo>
                    <a:pt x="0" y="708"/>
                  </a:lnTo>
                  <a:lnTo>
                    <a:pt x="17" y="797"/>
                  </a:lnTo>
                  <a:lnTo>
                    <a:pt x="48" y="855"/>
                  </a:lnTo>
                  <a:lnTo>
                    <a:pt x="111" y="914"/>
                  </a:lnTo>
                  <a:lnTo>
                    <a:pt x="165" y="938"/>
                  </a:lnTo>
                  <a:lnTo>
                    <a:pt x="233" y="929"/>
                  </a:lnTo>
                  <a:lnTo>
                    <a:pt x="302" y="918"/>
                  </a:lnTo>
                  <a:lnTo>
                    <a:pt x="354" y="882"/>
                  </a:lnTo>
                  <a:lnTo>
                    <a:pt x="389" y="821"/>
                  </a:lnTo>
                  <a:lnTo>
                    <a:pt x="422" y="764"/>
                  </a:lnTo>
                  <a:lnTo>
                    <a:pt x="420" y="686"/>
                  </a:lnTo>
                  <a:lnTo>
                    <a:pt x="428" y="653"/>
                  </a:lnTo>
                  <a:lnTo>
                    <a:pt x="466" y="712"/>
                  </a:lnTo>
                  <a:lnTo>
                    <a:pt x="555" y="762"/>
                  </a:lnTo>
                  <a:lnTo>
                    <a:pt x="591" y="762"/>
                  </a:lnTo>
                  <a:lnTo>
                    <a:pt x="663" y="751"/>
                  </a:lnTo>
                  <a:lnTo>
                    <a:pt x="705" y="732"/>
                  </a:lnTo>
                  <a:lnTo>
                    <a:pt x="748" y="665"/>
                  </a:lnTo>
                  <a:lnTo>
                    <a:pt x="787" y="610"/>
                  </a:lnTo>
                  <a:lnTo>
                    <a:pt x="794" y="519"/>
                  </a:lnTo>
                  <a:lnTo>
                    <a:pt x="796" y="462"/>
                  </a:lnTo>
                  <a:lnTo>
                    <a:pt x="787" y="399"/>
                  </a:lnTo>
                  <a:lnTo>
                    <a:pt x="733" y="319"/>
                  </a:lnTo>
                  <a:lnTo>
                    <a:pt x="687" y="280"/>
                  </a:lnTo>
                  <a:lnTo>
                    <a:pt x="622" y="273"/>
                  </a:lnTo>
                  <a:lnTo>
                    <a:pt x="557" y="263"/>
                  </a:lnTo>
                  <a:lnTo>
                    <a:pt x="494" y="273"/>
                  </a:lnTo>
                  <a:lnTo>
                    <a:pt x="476" y="308"/>
                  </a:lnTo>
                  <a:lnTo>
                    <a:pt x="441" y="332"/>
                  </a:lnTo>
                  <a:lnTo>
                    <a:pt x="444" y="248"/>
                  </a:lnTo>
                  <a:lnTo>
                    <a:pt x="435" y="154"/>
                  </a:lnTo>
                  <a:lnTo>
                    <a:pt x="387" y="78"/>
                  </a:lnTo>
                  <a:lnTo>
                    <a:pt x="346" y="35"/>
                  </a:lnTo>
                  <a:lnTo>
                    <a:pt x="296" y="6"/>
                  </a:lnTo>
                  <a:lnTo>
                    <a:pt x="255" y="4"/>
                  </a:lnTo>
                  <a:lnTo>
                    <a:pt x="202" y="0"/>
                  </a:lnTo>
                  <a:lnTo>
                    <a:pt x="159" y="13"/>
                  </a:lnTo>
                  <a:lnTo>
                    <a:pt x="104" y="41"/>
                  </a:lnTo>
                  <a:lnTo>
                    <a:pt x="67" y="91"/>
                  </a:lnTo>
                  <a:lnTo>
                    <a:pt x="46" y="146"/>
                  </a:lnTo>
                  <a:lnTo>
                    <a:pt x="31" y="245"/>
                  </a:lnTo>
                  <a:lnTo>
                    <a:pt x="26" y="284"/>
                  </a:lnTo>
                  <a:lnTo>
                    <a:pt x="41" y="339"/>
                  </a:lnTo>
                  <a:lnTo>
                    <a:pt x="67" y="378"/>
                  </a:lnTo>
                  <a:lnTo>
                    <a:pt x="74" y="399"/>
                  </a:lnTo>
                  <a:lnTo>
                    <a:pt x="74" y="475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802" name="Freeform 188">
              <a:extLst>
                <a:ext uri="{FF2B5EF4-FFF2-40B4-BE49-F238E27FC236}">
                  <a16:creationId xmlns:a16="http://schemas.microsoft.com/office/drawing/2014/main" id="{89F5568E-F26C-4C45-85B3-9DD8A3C116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27" y="2912"/>
              <a:ext cx="2869" cy="406"/>
            </a:xfrm>
            <a:custGeom>
              <a:avLst/>
              <a:gdLst>
                <a:gd name="T0" fmla="*/ 2868 w 2869"/>
                <a:gd name="T1" fmla="*/ 328 h 406"/>
                <a:gd name="T2" fmla="*/ 2869 w 2869"/>
                <a:gd name="T3" fmla="*/ 313 h 406"/>
                <a:gd name="T4" fmla="*/ 2866 w 2869"/>
                <a:gd name="T5" fmla="*/ 299 h 406"/>
                <a:gd name="T6" fmla="*/ 2861 w 2869"/>
                <a:gd name="T7" fmla="*/ 286 h 406"/>
                <a:gd name="T8" fmla="*/ 2853 w 2869"/>
                <a:gd name="T9" fmla="*/ 272 h 406"/>
                <a:gd name="T10" fmla="*/ 2844 w 2869"/>
                <a:gd name="T11" fmla="*/ 261 h 406"/>
                <a:gd name="T12" fmla="*/ 2832 w 2869"/>
                <a:gd name="T13" fmla="*/ 251 h 406"/>
                <a:gd name="T14" fmla="*/ 2820 w 2869"/>
                <a:gd name="T15" fmla="*/ 244 h 406"/>
                <a:gd name="T16" fmla="*/ 2806 w 2869"/>
                <a:gd name="T17" fmla="*/ 239 h 406"/>
                <a:gd name="T18" fmla="*/ 2791 w 2869"/>
                <a:gd name="T19" fmla="*/ 236 h 406"/>
                <a:gd name="T20" fmla="*/ 93 w 2869"/>
                <a:gd name="T21" fmla="*/ 0 h 406"/>
                <a:gd name="T22" fmla="*/ 78 w 2869"/>
                <a:gd name="T23" fmla="*/ 0 h 406"/>
                <a:gd name="T24" fmla="*/ 63 w 2869"/>
                <a:gd name="T25" fmla="*/ 3 h 406"/>
                <a:gd name="T26" fmla="*/ 50 w 2869"/>
                <a:gd name="T27" fmla="*/ 8 h 406"/>
                <a:gd name="T28" fmla="*/ 36 w 2869"/>
                <a:gd name="T29" fmla="*/ 15 h 406"/>
                <a:gd name="T30" fmla="*/ 25 w 2869"/>
                <a:gd name="T31" fmla="*/ 24 h 406"/>
                <a:gd name="T32" fmla="*/ 15 w 2869"/>
                <a:gd name="T33" fmla="*/ 37 h 406"/>
                <a:gd name="T34" fmla="*/ 8 w 2869"/>
                <a:gd name="T35" fmla="*/ 49 h 406"/>
                <a:gd name="T36" fmla="*/ 3 w 2869"/>
                <a:gd name="T37" fmla="*/ 63 h 406"/>
                <a:gd name="T38" fmla="*/ 1 w 2869"/>
                <a:gd name="T39" fmla="*/ 78 h 406"/>
                <a:gd name="T40" fmla="*/ 1 w 2869"/>
                <a:gd name="T41" fmla="*/ 78 h 406"/>
                <a:gd name="T42" fmla="*/ 0 w 2869"/>
                <a:gd name="T43" fmla="*/ 93 h 406"/>
                <a:gd name="T44" fmla="*/ 3 w 2869"/>
                <a:gd name="T45" fmla="*/ 107 h 406"/>
                <a:gd name="T46" fmla="*/ 8 w 2869"/>
                <a:gd name="T47" fmla="*/ 120 h 406"/>
                <a:gd name="T48" fmla="*/ 16 w 2869"/>
                <a:gd name="T49" fmla="*/ 134 h 406"/>
                <a:gd name="T50" fmla="*/ 25 w 2869"/>
                <a:gd name="T51" fmla="*/ 145 h 406"/>
                <a:gd name="T52" fmla="*/ 37 w 2869"/>
                <a:gd name="T53" fmla="*/ 155 h 406"/>
                <a:gd name="T54" fmla="*/ 49 w 2869"/>
                <a:gd name="T55" fmla="*/ 162 h 406"/>
                <a:gd name="T56" fmla="*/ 63 w 2869"/>
                <a:gd name="T57" fmla="*/ 167 h 406"/>
                <a:gd name="T58" fmla="*/ 78 w 2869"/>
                <a:gd name="T59" fmla="*/ 170 h 406"/>
                <a:gd name="T60" fmla="*/ 2776 w 2869"/>
                <a:gd name="T61" fmla="*/ 406 h 406"/>
                <a:gd name="T62" fmla="*/ 2791 w 2869"/>
                <a:gd name="T63" fmla="*/ 406 h 406"/>
                <a:gd name="T64" fmla="*/ 2806 w 2869"/>
                <a:gd name="T65" fmla="*/ 403 h 406"/>
                <a:gd name="T66" fmla="*/ 2819 w 2869"/>
                <a:gd name="T67" fmla="*/ 398 h 406"/>
                <a:gd name="T68" fmla="*/ 2833 w 2869"/>
                <a:gd name="T69" fmla="*/ 391 h 406"/>
                <a:gd name="T70" fmla="*/ 2844 w 2869"/>
                <a:gd name="T71" fmla="*/ 381 h 406"/>
                <a:gd name="T72" fmla="*/ 2854 w 2869"/>
                <a:gd name="T73" fmla="*/ 369 h 406"/>
                <a:gd name="T74" fmla="*/ 2861 w 2869"/>
                <a:gd name="T75" fmla="*/ 357 h 406"/>
                <a:gd name="T76" fmla="*/ 2866 w 2869"/>
                <a:gd name="T77" fmla="*/ 343 h 406"/>
                <a:gd name="T78" fmla="*/ 2868 w 2869"/>
                <a:gd name="T79" fmla="*/ 328 h 4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69"/>
                <a:gd name="T121" fmla="*/ 0 h 406"/>
                <a:gd name="T122" fmla="*/ 2869 w 2869"/>
                <a:gd name="T123" fmla="*/ 406 h 40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69" h="406">
                  <a:moveTo>
                    <a:pt x="2868" y="328"/>
                  </a:moveTo>
                  <a:lnTo>
                    <a:pt x="2869" y="313"/>
                  </a:lnTo>
                  <a:lnTo>
                    <a:pt x="2866" y="299"/>
                  </a:lnTo>
                  <a:lnTo>
                    <a:pt x="2861" y="286"/>
                  </a:lnTo>
                  <a:lnTo>
                    <a:pt x="2853" y="272"/>
                  </a:lnTo>
                  <a:lnTo>
                    <a:pt x="2844" y="261"/>
                  </a:lnTo>
                  <a:lnTo>
                    <a:pt x="2832" y="251"/>
                  </a:lnTo>
                  <a:lnTo>
                    <a:pt x="2820" y="244"/>
                  </a:lnTo>
                  <a:lnTo>
                    <a:pt x="2806" y="239"/>
                  </a:lnTo>
                  <a:lnTo>
                    <a:pt x="2791" y="236"/>
                  </a:lnTo>
                  <a:lnTo>
                    <a:pt x="93" y="0"/>
                  </a:lnTo>
                  <a:lnTo>
                    <a:pt x="78" y="0"/>
                  </a:lnTo>
                  <a:lnTo>
                    <a:pt x="63" y="3"/>
                  </a:lnTo>
                  <a:lnTo>
                    <a:pt x="50" y="8"/>
                  </a:lnTo>
                  <a:lnTo>
                    <a:pt x="36" y="15"/>
                  </a:lnTo>
                  <a:lnTo>
                    <a:pt x="25" y="24"/>
                  </a:lnTo>
                  <a:lnTo>
                    <a:pt x="15" y="37"/>
                  </a:lnTo>
                  <a:lnTo>
                    <a:pt x="8" y="49"/>
                  </a:lnTo>
                  <a:lnTo>
                    <a:pt x="3" y="63"/>
                  </a:lnTo>
                  <a:lnTo>
                    <a:pt x="1" y="78"/>
                  </a:lnTo>
                  <a:lnTo>
                    <a:pt x="0" y="93"/>
                  </a:lnTo>
                  <a:lnTo>
                    <a:pt x="3" y="107"/>
                  </a:lnTo>
                  <a:lnTo>
                    <a:pt x="8" y="120"/>
                  </a:lnTo>
                  <a:lnTo>
                    <a:pt x="16" y="134"/>
                  </a:lnTo>
                  <a:lnTo>
                    <a:pt x="25" y="145"/>
                  </a:lnTo>
                  <a:lnTo>
                    <a:pt x="37" y="155"/>
                  </a:lnTo>
                  <a:lnTo>
                    <a:pt x="49" y="162"/>
                  </a:lnTo>
                  <a:lnTo>
                    <a:pt x="63" y="167"/>
                  </a:lnTo>
                  <a:lnTo>
                    <a:pt x="78" y="170"/>
                  </a:lnTo>
                  <a:lnTo>
                    <a:pt x="2776" y="406"/>
                  </a:lnTo>
                  <a:lnTo>
                    <a:pt x="2791" y="406"/>
                  </a:lnTo>
                  <a:lnTo>
                    <a:pt x="2806" y="403"/>
                  </a:lnTo>
                  <a:lnTo>
                    <a:pt x="2819" y="398"/>
                  </a:lnTo>
                  <a:lnTo>
                    <a:pt x="2833" y="391"/>
                  </a:lnTo>
                  <a:lnTo>
                    <a:pt x="2844" y="381"/>
                  </a:lnTo>
                  <a:lnTo>
                    <a:pt x="2854" y="369"/>
                  </a:lnTo>
                  <a:lnTo>
                    <a:pt x="2861" y="357"/>
                  </a:lnTo>
                  <a:lnTo>
                    <a:pt x="2866" y="343"/>
                  </a:lnTo>
                  <a:lnTo>
                    <a:pt x="2868" y="328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803" name="Freeform 189">
              <a:extLst>
                <a:ext uri="{FF2B5EF4-FFF2-40B4-BE49-F238E27FC236}">
                  <a16:creationId xmlns:a16="http://schemas.microsoft.com/office/drawing/2014/main" id="{7EA14944-00F5-4788-9E44-066049DDA1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48" y="3165"/>
              <a:ext cx="176" cy="210"/>
            </a:xfrm>
            <a:custGeom>
              <a:avLst/>
              <a:gdLst>
                <a:gd name="T0" fmla="*/ 79 w 176"/>
                <a:gd name="T1" fmla="*/ 210 h 210"/>
                <a:gd name="T2" fmla="*/ 94 w 176"/>
                <a:gd name="T3" fmla="*/ 209 h 210"/>
                <a:gd name="T4" fmla="*/ 109 w 176"/>
                <a:gd name="T5" fmla="*/ 206 h 210"/>
                <a:gd name="T6" fmla="*/ 124 w 176"/>
                <a:gd name="T7" fmla="*/ 199 h 210"/>
                <a:gd name="T8" fmla="*/ 138 w 176"/>
                <a:gd name="T9" fmla="*/ 190 h 210"/>
                <a:gd name="T10" fmla="*/ 149 w 176"/>
                <a:gd name="T11" fmla="*/ 178 h 210"/>
                <a:gd name="T12" fmla="*/ 159 w 176"/>
                <a:gd name="T13" fmla="*/ 163 h 210"/>
                <a:gd name="T14" fmla="*/ 168 w 176"/>
                <a:gd name="T15" fmla="*/ 148 h 210"/>
                <a:gd name="T16" fmla="*/ 173 w 176"/>
                <a:gd name="T17" fmla="*/ 131 h 210"/>
                <a:gd name="T18" fmla="*/ 176 w 176"/>
                <a:gd name="T19" fmla="*/ 113 h 210"/>
                <a:gd name="T20" fmla="*/ 176 w 176"/>
                <a:gd name="T21" fmla="*/ 95 h 210"/>
                <a:gd name="T22" fmla="*/ 174 w 176"/>
                <a:gd name="T23" fmla="*/ 76 h 210"/>
                <a:gd name="T24" fmla="*/ 168 w 176"/>
                <a:gd name="T25" fmla="*/ 60 h 210"/>
                <a:gd name="T26" fmla="*/ 161 w 176"/>
                <a:gd name="T27" fmla="*/ 44 h 210"/>
                <a:gd name="T28" fmla="*/ 152 w 176"/>
                <a:gd name="T29" fmla="*/ 30 h 210"/>
                <a:gd name="T30" fmla="*/ 140 w 176"/>
                <a:gd name="T31" fmla="*/ 18 h 210"/>
                <a:gd name="T32" fmla="*/ 127 w 176"/>
                <a:gd name="T33" fmla="*/ 9 h 210"/>
                <a:gd name="T34" fmla="*/ 112 w 176"/>
                <a:gd name="T35" fmla="*/ 4 h 210"/>
                <a:gd name="T36" fmla="*/ 97 w 176"/>
                <a:gd name="T37" fmla="*/ 0 h 210"/>
                <a:gd name="T38" fmla="*/ 82 w 176"/>
                <a:gd name="T39" fmla="*/ 1 h 210"/>
                <a:gd name="T40" fmla="*/ 67 w 176"/>
                <a:gd name="T41" fmla="*/ 4 h 210"/>
                <a:gd name="T42" fmla="*/ 52 w 176"/>
                <a:gd name="T43" fmla="*/ 11 h 210"/>
                <a:gd name="T44" fmla="*/ 38 w 176"/>
                <a:gd name="T45" fmla="*/ 20 h 210"/>
                <a:gd name="T46" fmla="*/ 27 w 176"/>
                <a:gd name="T47" fmla="*/ 32 h 210"/>
                <a:gd name="T48" fmla="*/ 17 w 176"/>
                <a:gd name="T49" fmla="*/ 47 h 210"/>
                <a:gd name="T50" fmla="*/ 8 w 176"/>
                <a:gd name="T51" fmla="*/ 62 h 210"/>
                <a:gd name="T52" fmla="*/ 3 w 176"/>
                <a:gd name="T53" fmla="*/ 79 h 210"/>
                <a:gd name="T54" fmla="*/ 0 w 176"/>
                <a:gd name="T55" fmla="*/ 97 h 210"/>
                <a:gd name="T56" fmla="*/ 0 w 176"/>
                <a:gd name="T57" fmla="*/ 115 h 210"/>
                <a:gd name="T58" fmla="*/ 2 w 176"/>
                <a:gd name="T59" fmla="*/ 134 h 210"/>
                <a:gd name="T60" fmla="*/ 8 w 176"/>
                <a:gd name="T61" fmla="*/ 150 h 210"/>
                <a:gd name="T62" fmla="*/ 15 w 176"/>
                <a:gd name="T63" fmla="*/ 166 h 210"/>
                <a:gd name="T64" fmla="*/ 24 w 176"/>
                <a:gd name="T65" fmla="*/ 180 h 210"/>
                <a:gd name="T66" fmla="*/ 36 w 176"/>
                <a:gd name="T67" fmla="*/ 192 h 210"/>
                <a:gd name="T68" fmla="*/ 49 w 176"/>
                <a:gd name="T69" fmla="*/ 201 h 210"/>
                <a:gd name="T70" fmla="*/ 64 w 176"/>
                <a:gd name="T71" fmla="*/ 206 h 210"/>
                <a:gd name="T72" fmla="*/ 79 w 176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6"/>
                <a:gd name="T112" fmla="*/ 0 h 210"/>
                <a:gd name="T113" fmla="*/ 176 w 176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6" h="210">
                  <a:moveTo>
                    <a:pt x="79" y="210"/>
                  </a:moveTo>
                  <a:lnTo>
                    <a:pt x="94" y="209"/>
                  </a:lnTo>
                  <a:lnTo>
                    <a:pt x="109" y="206"/>
                  </a:lnTo>
                  <a:lnTo>
                    <a:pt x="124" y="199"/>
                  </a:lnTo>
                  <a:lnTo>
                    <a:pt x="138" y="190"/>
                  </a:lnTo>
                  <a:lnTo>
                    <a:pt x="149" y="178"/>
                  </a:lnTo>
                  <a:lnTo>
                    <a:pt x="159" y="163"/>
                  </a:lnTo>
                  <a:lnTo>
                    <a:pt x="168" y="148"/>
                  </a:lnTo>
                  <a:lnTo>
                    <a:pt x="173" y="131"/>
                  </a:lnTo>
                  <a:lnTo>
                    <a:pt x="176" y="113"/>
                  </a:lnTo>
                  <a:lnTo>
                    <a:pt x="176" y="95"/>
                  </a:lnTo>
                  <a:lnTo>
                    <a:pt x="174" y="76"/>
                  </a:lnTo>
                  <a:lnTo>
                    <a:pt x="168" y="60"/>
                  </a:lnTo>
                  <a:lnTo>
                    <a:pt x="161" y="44"/>
                  </a:lnTo>
                  <a:lnTo>
                    <a:pt x="152" y="30"/>
                  </a:lnTo>
                  <a:lnTo>
                    <a:pt x="140" y="18"/>
                  </a:lnTo>
                  <a:lnTo>
                    <a:pt x="127" y="9"/>
                  </a:lnTo>
                  <a:lnTo>
                    <a:pt x="112" y="4"/>
                  </a:lnTo>
                  <a:lnTo>
                    <a:pt x="97" y="0"/>
                  </a:lnTo>
                  <a:lnTo>
                    <a:pt x="82" y="1"/>
                  </a:lnTo>
                  <a:lnTo>
                    <a:pt x="67" y="4"/>
                  </a:lnTo>
                  <a:lnTo>
                    <a:pt x="52" y="11"/>
                  </a:lnTo>
                  <a:lnTo>
                    <a:pt x="38" y="20"/>
                  </a:lnTo>
                  <a:lnTo>
                    <a:pt x="27" y="32"/>
                  </a:lnTo>
                  <a:lnTo>
                    <a:pt x="17" y="47"/>
                  </a:lnTo>
                  <a:lnTo>
                    <a:pt x="8" y="62"/>
                  </a:lnTo>
                  <a:lnTo>
                    <a:pt x="3" y="79"/>
                  </a:lnTo>
                  <a:lnTo>
                    <a:pt x="0" y="97"/>
                  </a:lnTo>
                  <a:lnTo>
                    <a:pt x="0" y="115"/>
                  </a:lnTo>
                  <a:lnTo>
                    <a:pt x="2" y="134"/>
                  </a:lnTo>
                  <a:lnTo>
                    <a:pt x="8" y="150"/>
                  </a:lnTo>
                  <a:lnTo>
                    <a:pt x="15" y="166"/>
                  </a:lnTo>
                  <a:lnTo>
                    <a:pt x="24" y="180"/>
                  </a:lnTo>
                  <a:lnTo>
                    <a:pt x="36" y="192"/>
                  </a:lnTo>
                  <a:lnTo>
                    <a:pt x="49" y="201"/>
                  </a:lnTo>
                  <a:lnTo>
                    <a:pt x="64" y="206"/>
                  </a:lnTo>
                  <a:lnTo>
                    <a:pt x="79" y="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29804" name="Group 190">
              <a:extLst>
                <a:ext uri="{FF2B5EF4-FFF2-40B4-BE49-F238E27FC236}">
                  <a16:creationId xmlns:a16="http://schemas.microsoft.com/office/drawing/2014/main" id="{1A774EB8-E368-4CD7-913A-6B380027775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722" y="3039"/>
              <a:ext cx="969" cy="424"/>
              <a:chOff x="2722" y="3039"/>
              <a:chExt cx="969" cy="424"/>
            </a:xfrm>
          </p:grpSpPr>
          <p:sp>
            <p:nvSpPr>
              <p:cNvPr id="29810" name="Freeform 191">
                <a:extLst>
                  <a:ext uri="{FF2B5EF4-FFF2-40B4-BE49-F238E27FC236}">
                    <a16:creationId xmlns:a16="http://schemas.microsoft.com/office/drawing/2014/main" id="{C44E88A3-B9CE-413B-BED5-F3F5B22454B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22" y="3039"/>
                <a:ext cx="182" cy="312"/>
              </a:xfrm>
              <a:custGeom>
                <a:avLst/>
                <a:gdLst>
                  <a:gd name="T0" fmla="*/ 182 w 182"/>
                  <a:gd name="T1" fmla="*/ 13 h 312"/>
                  <a:gd name="T2" fmla="*/ 26 w 182"/>
                  <a:gd name="T3" fmla="*/ 0 h 312"/>
                  <a:gd name="T4" fmla="*/ 0 w 182"/>
                  <a:gd name="T5" fmla="*/ 299 h 312"/>
                  <a:gd name="T6" fmla="*/ 156 w 182"/>
                  <a:gd name="T7" fmla="*/ 312 h 312"/>
                  <a:gd name="T8" fmla="*/ 182 w 182"/>
                  <a:gd name="T9" fmla="*/ 13 h 3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312"/>
                  <a:gd name="T17" fmla="*/ 182 w 182"/>
                  <a:gd name="T18" fmla="*/ 312 h 3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312">
                    <a:moveTo>
                      <a:pt x="182" y="13"/>
                    </a:moveTo>
                    <a:lnTo>
                      <a:pt x="26" y="0"/>
                    </a:lnTo>
                    <a:lnTo>
                      <a:pt x="0" y="299"/>
                    </a:lnTo>
                    <a:lnTo>
                      <a:pt x="156" y="312"/>
                    </a:lnTo>
                    <a:lnTo>
                      <a:pt x="182" y="13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811" name="Freeform 192">
                <a:extLst>
                  <a:ext uri="{FF2B5EF4-FFF2-40B4-BE49-F238E27FC236}">
                    <a16:creationId xmlns:a16="http://schemas.microsoft.com/office/drawing/2014/main" id="{A8D59A91-5B72-4A09-BBE4-4DE3736C795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34" y="3078"/>
                <a:ext cx="194" cy="229"/>
              </a:xfrm>
              <a:custGeom>
                <a:avLst/>
                <a:gdLst>
                  <a:gd name="T0" fmla="*/ 194 w 194"/>
                  <a:gd name="T1" fmla="*/ 15 h 229"/>
                  <a:gd name="T2" fmla="*/ 19 w 194"/>
                  <a:gd name="T3" fmla="*/ 0 h 229"/>
                  <a:gd name="T4" fmla="*/ 0 w 194"/>
                  <a:gd name="T5" fmla="*/ 214 h 229"/>
                  <a:gd name="T6" fmla="*/ 175 w 194"/>
                  <a:gd name="T7" fmla="*/ 229 h 229"/>
                  <a:gd name="T8" fmla="*/ 194 w 194"/>
                  <a:gd name="T9" fmla="*/ 15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229"/>
                  <a:gd name="T17" fmla="*/ 194 w 194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229">
                    <a:moveTo>
                      <a:pt x="194" y="15"/>
                    </a:moveTo>
                    <a:lnTo>
                      <a:pt x="19" y="0"/>
                    </a:lnTo>
                    <a:lnTo>
                      <a:pt x="0" y="214"/>
                    </a:lnTo>
                    <a:lnTo>
                      <a:pt x="175" y="229"/>
                    </a:lnTo>
                    <a:lnTo>
                      <a:pt x="194" y="15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812" name="Freeform 193">
                <a:extLst>
                  <a:ext uri="{FF2B5EF4-FFF2-40B4-BE49-F238E27FC236}">
                    <a16:creationId xmlns:a16="http://schemas.microsoft.com/office/drawing/2014/main" id="{B26287F7-2F07-415A-8C10-299B645967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335" y="3110"/>
                <a:ext cx="197" cy="353"/>
              </a:xfrm>
              <a:custGeom>
                <a:avLst/>
                <a:gdLst>
                  <a:gd name="T0" fmla="*/ 197 w 197"/>
                  <a:gd name="T1" fmla="*/ 15 h 353"/>
                  <a:gd name="T2" fmla="*/ 29 w 197"/>
                  <a:gd name="T3" fmla="*/ 0 h 353"/>
                  <a:gd name="T4" fmla="*/ 0 w 197"/>
                  <a:gd name="T5" fmla="*/ 338 h 353"/>
                  <a:gd name="T6" fmla="*/ 168 w 197"/>
                  <a:gd name="T7" fmla="*/ 353 h 353"/>
                  <a:gd name="T8" fmla="*/ 197 w 197"/>
                  <a:gd name="T9" fmla="*/ 15 h 3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7"/>
                  <a:gd name="T16" fmla="*/ 0 h 353"/>
                  <a:gd name="T17" fmla="*/ 197 w 197"/>
                  <a:gd name="T18" fmla="*/ 353 h 3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7" h="353">
                    <a:moveTo>
                      <a:pt x="197" y="15"/>
                    </a:moveTo>
                    <a:lnTo>
                      <a:pt x="29" y="0"/>
                    </a:lnTo>
                    <a:lnTo>
                      <a:pt x="0" y="338"/>
                    </a:lnTo>
                    <a:lnTo>
                      <a:pt x="168" y="353"/>
                    </a:lnTo>
                    <a:lnTo>
                      <a:pt x="197" y="15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813" name="Freeform 194">
                <a:extLst>
                  <a:ext uri="{FF2B5EF4-FFF2-40B4-BE49-F238E27FC236}">
                    <a16:creationId xmlns:a16="http://schemas.microsoft.com/office/drawing/2014/main" id="{849104B1-DBDF-4C5E-9CD6-A0DBE5A89F2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04" y="3129"/>
                <a:ext cx="187" cy="212"/>
              </a:xfrm>
              <a:custGeom>
                <a:avLst/>
                <a:gdLst>
                  <a:gd name="T0" fmla="*/ 187 w 187"/>
                  <a:gd name="T1" fmla="*/ 15 h 212"/>
                  <a:gd name="T2" fmla="*/ 17 w 187"/>
                  <a:gd name="T3" fmla="*/ 0 h 212"/>
                  <a:gd name="T4" fmla="*/ 0 w 187"/>
                  <a:gd name="T5" fmla="*/ 197 h 212"/>
                  <a:gd name="T6" fmla="*/ 170 w 187"/>
                  <a:gd name="T7" fmla="*/ 212 h 212"/>
                  <a:gd name="T8" fmla="*/ 187 w 187"/>
                  <a:gd name="T9" fmla="*/ 15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7"/>
                  <a:gd name="T16" fmla="*/ 0 h 212"/>
                  <a:gd name="T17" fmla="*/ 187 w 187"/>
                  <a:gd name="T18" fmla="*/ 212 h 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7" h="212">
                    <a:moveTo>
                      <a:pt x="187" y="15"/>
                    </a:moveTo>
                    <a:lnTo>
                      <a:pt x="17" y="0"/>
                    </a:lnTo>
                    <a:lnTo>
                      <a:pt x="0" y="197"/>
                    </a:lnTo>
                    <a:lnTo>
                      <a:pt x="170" y="212"/>
                    </a:lnTo>
                    <a:lnTo>
                      <a:pt x="187" y="15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9805" name="Group 195">
              <a:extLst>
                <a:ext uri="{FF2B5EF4-FFF2-40B4-BE49-F238E27FC236}">
                  <a16:creationId xmlns:a16="http://schemas.microsoft.com/office/drawing/2014/main" id="{827D6DB0-5B1F-4E59-94E7-BF5B3F30335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683" y="2991"/>
              <a:ext cx="968" cy="430"/>
              <a:chOff x="2683" y="2991"/>
              <a:chExt cx="968" cy="430"/>
            </a:xfrm>
          </p:grpSpPr>
          <p:sp>
            <p:nvSpPr>
              <p:cNvPr id="29806" name="Freeform 196">
                <a:extLst>
                  <a:ext uri="{FF2B5EF4-FFF2-40B4-BE49-F238E27FC236}">
                    <a16:creationId xmlns:a16="http://schemas.microsoft.com/office/drawing/2014/main" id="{B65C2D63-A606-4B23-A10D-B4A622D071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83" y="2991"/>
                <a:ext cx="193" cy="322"/>
              </a:xfrm>
              <a:custGeom>
                <a:avLst/>
                <a:gdLst>
                  <a:gd name="T0" fmla="*/ 193 w 193"/>
                  <a:gd name="T1" fmla="*/ 15 h 322"/>
                  <a:gd name="T2" fmla="*/ 27 w 193"/>
                  <a:gd name="T3" fmla="*/ 0 h 322"/>
                  <a:gd name="T4" fmla="*/ 0 w 193"/>
                  <a:gd name="T5" fmla="*/ 307 h 322"/>
                  <a:gd name="T6" fmla="*/ 166 w 193"/>
                  <a:gd name="T7" fmla="*/ 322 h 322"/>
                  <a:gd name="T8" fmla="*/ 193 w 193"/>
                  <a:gd name="T9" fmla="*/ 15 h 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3"/>
                  <a:gd name="T16" fmla="*/ 0 h 322"/>
                  <a:gd name="T17" fmla="*/ 193 w 193"/>
                  <a:gd name="T18" fmla="*/ 322 h 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3" h="322">
                    <a:moveTo>
                      <a:pt x="193" y="15"/>
                    </a:moveTo>
                    <a:lnTo>
                      <a:pt x="27" y="0"/>
                    </a:lnTo>
                    <a:lnTo>
                      <a:pt x="0" y="307"/>
                    </a:lnTo>
                    <a:lnTo>
                      <a:pt x="166" y="322"/>
                    </a:lnTo>
                    <a:lnTo>
                      <a:pt x="193" y="15"/>
                    </a:ln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807" name="Freeform 197">
                <a:extLst>
                  <a:ext uri="{FF2B5EF4-FFF2-40B4-BE49-F238E27FC236}">
                    <a16:creationId xmlns:a16="http://schemas.microsoft.com/office/drawing/2014/main" id="{C390F68A-9FEA-474D-9723-4E919A8747B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10" y="3037"/>
                <a:ext cx="187" cy="229"/>
              </a:xfrm>
              <a:custGeom>
                <a:avLst/>
                <a:gdLst>
                  <a:gd name="T0" fmla="*/ 187 w 187"/>
                  <a:gd name="T1" fmla="*/ 15 h 229"/>
                  <a:gd name="T2" fmla="*/ 19 w 187"/>
                  <a:gd name="T3" fmla="*/ 0 h 229"/>
                  <a:gd name="T4" fmla="*/ 0 w 187"/>
                  <a:gd name="T5" fmla="*/ 214 h 229"/>
                  <a:gd name="T6" fmla="*/ 168 w 187"/>
                  <a:gd name="T7" fmla="*/ 229 h 229"/>
                  <a:gd name="T8" fmla="*/ 187 w 187"/>
                  <a:gd name="T9" fmla="*/ 15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7"/>
                  <a:gd name="T16" fmla="*/ 0 h 229"/>
                  <a:gd name="T17" fmla="*/ 187 w 187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7" h="229">
                    <a:moveTo>
                      <a:pt x="187" y="15"/>
                    </a:moveTo>
                    <a:lnTo>
                      <a:pt x="19" y="0"/>
                    </a:lnTo>
                    <a:lnTo>
                      <a:pt x="0" y="214"/>
                    </a:lnTo>
                    <a:lnTo>
                      <a:pt x="168" y="229"/>
                    </a:lnTo>
                    <a:lnTo>
                      <a:pt x="187" y="15"/>
                    </a:ln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808" name="Freeform 198">
                <a:extLst>
                  <a:ext uri="{FF2B5EF4-FFF2-40B4-BE49-F238E27FC236}">
                    <a16:creationId xmlns:a16="http://schemas.microsoft.com/office/drawing/2014/main" id="{D42898BF-1AC0-4CD5-8534-94B2E0BD6F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310" y="3074"/>
                <a:ext cx="185" cy="347"/>
              </a:xfrm>
              <a:custGeom>
                <a:avLst/>
                <a:gdLst>
                  <a:gd name="T0" fmla="*/ 185 w 185"/>
                  <a:gd name="T1" fmla="*/ 13 h 347"/>
                  <a:gd name="T2" fmla="*/ 29 w 185"/>
                  <a:gd name="T3" fmla="*/ 0 h 347"/>
                  <a:gd name="T4" fmla="*/ 0 w 185"/>
                  <a:gd name="T5" fmla="*/ 333 h 347"/>
                  <a:gd name="T6" fmla="*/ 156 w 185"/>
                  <a:gd name="T7" fmla="*/ 347 h 347"/>
                  <a:gd name="T8" fmla="*/ 185 w 185"/>
                  <a:gd name="T9" fmla="*/ 13 h 3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5"/>
                  <a:gd name="T16" fmla="*/ 0 h 347"/>
                  <a:gd name="T17" fmla="*/ 185 w 185"/>
                  <a:gd name="T18" fmla="*/ 347 h 3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5" h="347">
                    <a:moveTo>
                      <a:pt x="185" y="13"/>
                    </a:moveTo>
                    <a:lnTo>
                      <a:pt x="29" y="0"/>
                    </a:lnTo>
                    <a:lnTo>
                      <a:pt x="0" y="333"/>
                    </a:lnTo>
                    <a:lnTo>
                      <a:pt x="156" y="347"/>
                    </a:lnTo>
                    <a:lnTo>
                      <a:pt x="185" y="13"/>
                    </a:ln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809" name="Freeform 199">
                <a:extLst>
                  <a:ext uri="{FF2B5EF4-FFF2-40B4-BE49-F238E27FC236}">
                    <a16:creationId xmlns:a16="http://schemas.microsoft.com/office/drawing/2014/main" id="{069587A0-323F-473A-9BAA-9BFC422E07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72" y="3082"/>
                <a:ext cx="179" cy="223"/>
              </a:xfrm>
              <a:custGeom>
                <a:avLst/>
                <a:gdLst>
                  <a:gd name="T0" fmla="*/ 179 w 179"/>
                  <a:gd name="T1" fmla="*/ 14 h 223"/>
                  <a:gd name="T2" fmla="*/ 18 w 179"/>
                  <a:gd name="T3" fmla="*/ 0 h 223"/>
                  <a:gd name="T4" fmla="*/ 0 w 179"/>
                  <a:gd name="T5" fmla="*/ 209 h 223"/>
                  <a:gd name="T6" fmla="*/ 161 w 179"/>
                  <a:gd name="T7" fmla="*/ 223 h 223"/>
                  <a:gd name="T8" fmla="*/ 179 w 179"/>
                  <a:gd name="T9" fmla="*/ 14 h 2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9"/>
                  <a:gd name="T16" fmla="*/ 0 h 223"/>
                  <a:gd name="T17" fmla="*/ 179 w 179"/>
                  <a:gd name="T18" fmla="*/ 223 h 2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9" h="223">
                    <a:moveTo>
                      <a:pt x="179" y="14"/>
                    </a:moveTo>
                    <a:lnTo>
                      <a:pt x="18" y="0"/>
                    </a:lnTo>
                    <a:lnTo>
                      <a:pt x="0" y="209"/>
                    </a:lnTo>
                    <a:lnTo>
                      <a:pt x="161" y="223"/>
                    </a:lnTo>
                    <a:lnTo>
                      <a:pt x="179" y="14"/>
                    </a:ln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709" name="Group 200">
            <a:extLst>
              <a:ext uri="{FF2B5EF4-FFF2-40B4-BE49-F238E27FC236}">
                <a16:creationId xmlns:a16="http://schemas.microsoft.com/office/drawing/2014/main" id="{E11C7E06-5F88-4313-85F8-A32481CF455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16363" y="5087938"/>
            <a:ext cx="273050" cy="320675"/>
            <a:chOff x="4320" y="3128"/>
            <a:chExt cx="415" cy="424"/>
          </a:xfrm>
        </p:grpSpPr>
        <p:sp>
          <p:nvSpPr>
            <p:cNvPr id="29796" name="Freeform 201">
              <a:extLst>
                <a:ext uri="{FF2B5EF4-FFF2-40B4-BE49-F238E27FC236}">
                  <a16:creationId xmlns:a16="http://schemas.microsoft.com/office/drawing/2014/main" id="{472E9373-D240-4A0C-BCC4-FE04A541A5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22" y="3291"/>
              <a:ext cx="413" cy="261"/>
            </a:xfrm>
            <a:custGeom>
              <a:avLst/>
              <a:gdLst>
                <a:gd name="T0" fmla="*/ 0 w 1650"/>
                <a:gd name="T1" fmla="*/ 0 h 1045"/>
                <a:gd name="T2" fmla="*/ 0 w 1650"/>
                <a:gd name="T3" fmla="*/ 0 h 1045"/>
                <a:gd name="T4" fmla="*/ 0 w 1650"/>
                <a:gd name="T5" fmla="*/ 0 h 1045"/>
                <a:gd name="T6" fmla="*/ 0 w 1650"/>
                <a:gd name="T7" fmla="*/ 0 h 1045"/>
                <a:gd name="T8" fmla="*/ 0 w 1650"/>
                <a:gd name="T9" fmla="*/ 0 h 1045"/>
                <a:gd name="T10" fmla="*/ 0 w 1650"/>
                <a:gd name="T11" fmla="*/ 0 h 1045"/>
                <a:gd name="T12" fmla="*/ 0 w 1650"/>
                <a:gd name="T13" fmla="*/ 0 h 1045"/>
                <a:gd name="T14" fmla="*/ 0 w 1650"/>
                <a:gd name="T15" fmla="*/ 0 h 1045"/>
                <a:gd name="T16" fmla="*/ 0 w 1650"/>
                <a:gd name="T17" fmla="*/ 0 h 1045"/>
                <a:gd name="T18" fmla="*/ 0 w 1650"/>
                <a:gd name="T19" fmla="*/ 0 h 1045"/>
                <a:gd name="T20" fmla="*/ 0 w 1650"/>
                <a:gd name="T21" fmla="*/ 0 h 1045"/>
                <a:gd name="T22" fmla="*/ 0 w 1650"/>
                <a:gd name="T23" fmla="*/ 0 h 1045"/>
                <a:gd name="T24" fmla="*/ 0 w 1650"/>
                <a:gd name="T25" fmla="*/ 0 h 1045"/>
                <a:gd name="T26" fmla="*/ 0 w 1650"/>
                <a:gd name="T27" fmla="*/ 0 h 1045"/>
                <a:gd name="T28" fmla="*/ 0 w 1650"/>
                <a:gd name="T29" fmla="*/ 0 h 1045"/>
                <a:gd name="T30" fmla="*/ 0 w 1650"/>
                <a:gd name="T31" fmla="*/ 0 h 1045"/>
                <a:gd name="T32" fmla="*/ 0 w 1650"/>
                <a:gd name="T33" fmla="*/ 0 h 1045"/>
                <a:gd name="T34" fmla="*/ 0 w 1650"/>
                <a:gd name="T35" fmla="*/ 0 h 1045"/>
                <a:gd name="T36" fmla="*/ 0 w 1650"/>
                <a:gd name="T37" fmla="*/ 0 h 1045"/>
                <a:gd name="T38" fmla="*/ 0 w 1650"/>
                <a:gd name="T39" fmla="*/ 0 h 1045"/>
                <a:gd name="T40" fmla="*/ 0 w 1650"/>
                <a:gd name="T41" fmla="*/ 0 h 1045"/>
                <a:gd name="T42" fmla="*/ 0 w 1650"/>
                <a:gd name="T43" fmla="*/ 0 h 1045"/>
                <a:gd name="T44" fmla="*/ 0 w 1650"/>
                <a:gd name="T45" fmla="*/ 0 h 1045"/>
                <a:gd name="T46" fmla="*/ 0 w 1650"/>
                <a:gd name="T47" fmla="*/ 0 h 1045"/>
                <a:gd name="T48" fmla="*/ 0 w 1650"/>
                <a:gd name="T49" fmla="*/ 0 h 10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50"/>
                <a:gd name="T76" fmla="*/ 0 h 1045"/>
                <a:gd name="T77" fmla="*/ 1650 w 1650"/>
                <a:gd name="T78" fmla="*/ 1045 h 10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50" h="1045">
                  <a:moveTo>
                    <a:pt x="0" y="2"/>
                  </a:moveTo>
                  <a:lnTo>
                    <a:pt x="0" y="861"/>
                  </a:lnTo>
                  <a:lnTo>
                    <a:pt x="17" y="902"/>
                  </a:lnTo>
                  <a:lnTo>
                    <a:pt x="46" y="924"/>
                  </a:lnTo>
                  <a:lnTo>
                    <a:pt x="103" y="950"/>
                  </a:lnTo>
                  <a:lnTo>
                    <a:pt x="178" y="977"/>
                  </a:lnTo>
                  <a:lnTo>
                    <a:pt x="269" y="1001"/>
                  </a:lnTo>
                  <a:lnTo>
                    <a:pt x="401" y="1021"/>
                  </a:lnTo>
                  <a:lnTo>
                    <a:pt x="512" y="1030"/>
                  </a:lnTo>
                  <a:lnTo>
                    <a:pt x="627" y="1043"/>
                  </a:lnTo>
                  <a:lnTo>
                    <a:pt x="745" y="1045"/>
                  </a:lnTo>
                  <a:lnTo>
                    <a:pt x="894" y="1045"/>
                  </a:lnTo>
                  <a:lnTo>
                    <a:pt x="990" y="1043"/>
                  </a:lnTo>
                  <a:lnTo>
                    <a:pt x="1078" y="1038"/>
                  </a:lnTo>
                  <a:lnTo>
                    <a:pt x="1162" y="1030"/>
                  </a:lnTo>
                  <a:lnTo>
                    <a:pt x="1280" y="1016"/>
                  </a:lnTo>
                  <a:lnTo>
                    <a:pt x="1389" y="999"/>
                  </a:lnTo>
                  <a:lnTo>
                    <a:pt x="1471" y="977"/>
                  </a:lnTo>
                  <a:lnTo>
                    <a:pt x="1525" y="962"/>
                  </a:lnTo>
                  <a:lnTo>
                    <a:pt x="1583" y="935"/>
                  </a:lnTo>
                  <a:lnTo>
                    <a:pt x="1620" y="910"/>
                  </a:lnTo>
                  <a:lnTo>
                    <a:pt x="1645" y="880"/>
                  </a:lnTo>
                  <a:lnTo>
                    <a:pt x="1650" y="854"/>
                  </a:lnTo>
                  <a:lnTo>
                    <a:pt x="165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797" name="Oval 202">
              <a:extLst>
                <a:ext uri="{FF2B5EF4-FFF2-40B4-BE49-F238E27FC236}">
                  <a16:creationId xmlns:a16="http://schemas.microsoft.com/office/drawing/2014/main" id="{4DB095AF-D7EA-46CB-A0D2-4FDDCC03AC3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20" y="3245"/>
              <a:ext cx="411" cy="96"/>
            </a:xfrm>
            <a:prstGeom prst="ellipse">
              <a:avLst/>
            </a:prstGeom>
            <a:solidFill>
              <a:srgbClr val="FFB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98" name="Freeform 203">
              <a:extLst>
                <a:ext uri="{FF2B5EF4-FFF2-40B4-BE49-F238E27FC236}">
                  <a16:creationId xmlns:a16="http://schemas.microsoft.com/office/drawing/2014/main" id="{75E789C6-C9F0-4581-9EAE-793BB35FAB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4" y="3377"/>
              <a:ext cx="50" cy="122"/>
            </a:xfrm>
            <a:custGeom>
              <a:avLst/>
              <a:gdLst>
                <a:gd name="T0" fmla="*/ 0 w 201"/>
                <a:gd name="T1" fmla="*/ 0 h 488"/>
                <a:gd name="T2" fmla="*/ 0 w 201"/>
                <a:gd name="T3" fmla="*/ 0 h 488"/>
                <a:gd name="T4" fmla="*/ 0 w 201"/>
                <a:gd name="T5" fmla="*/ 0 h 488"/>
                <a:gd name="T6" fmla="*/ 0 w 201"/>
                <a:gd name="T7" fmla="*/ 0 h 488"/>
                <a:gd name="T8" fmla="*/ 0 w 201"/>
                <a:gd name="T9" fmla="*/ 0 h 488"/>
                <a:gd name="T10" fmla="*/ 0 w 201"/>
                <a:gd name="T11" fmla="*/ 0 h 488"/>
                <a:gd name="T12" fmla="*/ 0 w 201"/>
                <a:gd name="T13" fmla="*/ 0 h 488"/>
                <a:gd name="T14" fmla="*/ 0 w 201"/>
                <a:gd name="T15" fmla="*/ 0 h 488"/>
                <a:gd name="T16" fmla="*/ 0 w 201"/>
                <a:gd name="T17" fmla="*/ 0 h 488"/>
                <a:gd name="T18" fmla="*/ 0 w 201"/>
                <a:gd name="T19" fmla="*/ 0 h 488"/>
                <a:gd name="T20" fmla="*/ 0 w 201"/>
                <a:gd name="T21" fmla="*/ 0 h 488"/>
                <a:gd name="T22" fmla="*/ 0 w 201"/>
                <a:gd name="T23" fmla="*/ 0 h 488"/>
                <a:gd name="T24" fmla="*/ 0 w 201"/>
                <a:gd name="T25" fmla="*/ 0 h 488"/>
                <a:gd name="T26" fmla="*/ 0 w 201"/>
                <a:gd name="T27" fmla="*/ 0 h 488"/>
                <a:gd name="T28" fmla="*/ 0 w 201"/>
                <a:gd name="T29" fmla="*/ 0 h 488"/>
                <a:gd name="T30" fmla="*/ 0 w 201"/>
                <a:gd name="T31" fmla="*/ 0 h 4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1"/>
                <a:gd name="T49" fmla="*/ 0 h 488"/>
                <a:gd name="T50" fmla="*/ 201 w 201"/>
                <a:gd name="T51" fmla="*/ 488 h 4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1" h="488">
                  <a:moveTo>
                    <a:pt x="38" y="194"/>
                  </a:moveTo>
                  <a:lnTo>
                    <a:pt x="3" y="170"/>
                  </a:lnTo>
                  <a:lnTo>
                    <a:pt x="0" y="134"/>
                  </a:lnTo>
                  <a:lnTo>
                    <a:pt x="0" y="88"/>
                  </a:lnTo>
                  <a:lnTo>
                    <a:pt x="28" y="28"/>
                  </a:lnTo>
                  <a:lnTo>
                    <a:pt x="69" y="0"/>
                  </a:lnTo>
                  <a:lnTo>
                    <a:pt x="124" y="0"/>
                  </a:lnTo>
                  <a:lnTo>
                    <a:pt x="172" y="28"/>
                  </a:lnTo>
                  <a:lnTo>
                    <a:pt x="191" y="88"/>
                  </a:lnTo>
                  <a:lnTo>
                    <a:pt x="182" y="158"/>
                  </a:lnTo>
                  <a:lnTo>
                    <a:pt x="156" y="194"/>
                  </a:lnTo>
                  <a:lnTo>
                    <a:pt x="115" y="210"/>
                  </a:lnTo>
                  <a:lnTo>
                    <a:pt x="201" y="488"/>
                  </a:lnTo>
                  <a:lnTo>
                    <a:pt x="0" y="488"/>
                  </a:lnTo>
                  <a:lnTo>
                    <a:pt x="66" y="206"/>
                  </a:lnTo>
                  <a:lnTo>
                    <a:pt x="38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799" name="Freeform 204">
              <a:extLst>
                <a:ext uri="{FF2B5EF4-FFF2-40B4-BE49-F238E27FC236}">
                  <a16:creationId xmlns:a16="http://schemas.microsoft.com/office/drawing/2014/main" id="{CC3A4F60-182E-4D30-9558-2CD6729E40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87" y="3128"/>
              <a:ext cx="293" cy="169"/>
            </a:xfrm>
            <a:custGeom>
              <a:avLst/>
              <a:gdLst>
                <a:gd name="T0" fmla="*/ 0 w 1171"/>
                <a:gd name="T1" fmla="*/ 0 h 673"/>
                <a:gd name="T2" fmla="*/ 0 w 1171"/>
                <a:gd name="T3" fmla="*/ 0 h 673"/>
                <a:gd name="T4" fmla="*/ 0 w 1171"/>
                <a:gd name="T5" fmla="*/ 0 h 673"/>
                <a:gd name="T6" fmla="*/ 0 w 1171"/>
                <a:gd name="T7" fmla="*/ 0 h 673"/>
                <a:gd name="T8" fmla="*/ 0 w 1171"/>
                <a:gd name="T9" fmla="*/ 0 h 673"/>
                <a:gd name="T10" fmla="*/ 0 w 1171"/>
                <a:gd name="T11" fmla="*/ 0 h 673"/>
                <a:gd name="T12" fmla="*/ 0 w 1171"/>
                <a:gd name="T13" fmla="*/ 0 h 673"/>
                <a:gd name="T14" fmla="*/ 0 w 1171"/>
                <a:gd name="T15" fmla="*/ 0 h 673"/>
                <a:gd name="T16" fmla="*/ 0 w 1171"/>
                <a:gd name="T17" fmla="*/ 0 h 673"/>
                <a:gd name="T18" fmla="*/ 0 w 1171"/>
                <a:gd name="T19" fmla="*/ 0 h 673"/>
                <a:gd name="T20" fmla="*/ 0 w 1171"/>
                <a:gd name="T21" fmla="*/ 0 h 673"/>
                <a:gd name="T22" fmla="*/ 0 w 1171"/>
                <a:gd name="T23" fmla="*/ 0 h 673"/>
                <a:gd name="T24" fmla="*/ 0 w 1171"/>
                <a:gd name="T25" fmla="*/ 0 h 673"/>
                <a:gd name="T26" fmla="*/ 0 w 1171"/>
                <a:gd name="T27" fmla="*/ 0 h 673"/>
                <a:gd name="T28" fmla="*/ 0 w 1171"/>
                <a:gd name="T29" fmla="*/ 0 h 673"/>
                <a:gd name="T30" fmla="*/ 0 w 1171"/>
                <a:gd name="T31" fmla="*/ 0 h 673"/>
                <a:gd name="T32" fmla="*/ 0 w 1171"/>
                <a:gd name="T33" fmla="*/ 0 h 673"/>
                <a:gd name="T34" fmla="*/ 0 w 1171"/>
                <a:gd name="T35" fmla="*/ 0 h 673"/>
                <a:gd name="T36" fmla="*/ 0 w 1171"/>
                <a:gd name="T37" fmla="*/ 0 h 673"/>
                <a:gd name="T38" fmla="*/ 0 w 1171"/>
                <a:gd name="T39" fmla="*/ 0 h 673"/>
                <a:gd name="T40" fmla="*/ 0 w 1171"/>
                <a:gd name="T41" fmla="*/ 0 h 673"/>
                <a:gd name="T42" fmla="*/ 0 w 1171"/>
                <a:gd name="T43" fmla="*/ 0 h 673"/>
                <a:gd name="T44" fmla="*/ 0 w 1171"/>
                <a:gd name="T45" fmla="*/ 0 h 673"/>
                <a:gd name="T46" fmla="*/ 0 w 1171"/>
                <a:gd name="T47" fmla="*/ 0 h 673"/>
                <a:gd name="T48" fmla="*/ 0 w 1171"/>
                <a:gd name="T49" fmla="*/ 0 h 673"/>
                <a:gd name="T50" fmla="*/ 0 w 1171"/>
                <a:gd name="T51" fmla="*/ 0 h 673"/>
                <a:gd name="T52" fmla="*/ 0 w 1171"/>
                <a:gd name="T53" fmla="*/ 0 h 673"/>
                <a:gd name="T54" fmla="*/ 0 w 1171"/>
                <a:gd name="T55" fmla="*/ 0 h 673"/>
                <a:gd name="T56" fmla="*/ 0 w 1171"/>
                <a:gd name="T57" fmla="*/ 0 h 673"/>
                <a:gd name="T58" fmla="*/ 0 w 1171"/>
                <a:gd name="T59" fmla="*/ 0 h 673"/>
                <a:gd name="T60" fmla="*/ 0 w 1171"/>
                <a:gd name="T61" fmla="*/ 0 h 673"/>
                <a:gd name="T62" fmla="*/ 0 w 1171"/>
                <a:gd name="T63" fmla="*/ 0 h 673"/>
                <a:gd name="T64" fmla="*/ 0 w 1171"/>
                <a:gd name="T65" fmla="*/ 0 h 673"/>
                <a:gd name="T66" fmla="*/ 0 w 1171"/>
                <a:gd name="T67" fmla="*/ 0 h 673"/>
                <a:gd name="T68" fmla="*/ 0 w 1171"/>
                <a:gd name="T69" fmla="*/ 0 h 673"/>
                <a:gd name="T70" fmla="*/ 0 w 1171"/>
                <a:gd name="T71" fmla="*/ 0 h 673"/>
                <a:gd name="T72" fmla="*/ 0 w 1171"/>
                <a:gd name="T73" fmla="*/ 0 h 673"/>
                <a:gd name="T74" fmla="*/ 0 w 1171"/>
                <a:gd name="T75" fmla="*/ 0 h 673"/>
                <a:gd name="T76" fmla="*/ 0 w 1171"/>
                <a:gd name="T77" fmla="*/ 0 h 673"/>
                <a:gd name="T78" fmla="*/ 0 w 1171"/>
                <a:gd name="T79" fmla="*/ 0 h 673"/>
                <a:gd name="T80" fmla="*/ 0 w 1171"/>
                <a:gd name="T81" fmla="*/ 0 h 673"/>
                <a:gd name="T82" fmla="*/ 0 w 1171"/>
                <a:gd name="T83" fmla="*/ 0 h 673"/>
                <a:gd name="T84" fmla="*/ 0 w 1171"/>
                <a:gd name="T85" fmla="*/ 0 h 673"/>
                <a:gd name="T86" fmla="*/ 0 w 1171"/>
                <a:gd name="T87" fmla="*/ 0 h 673"/>
                <a:gd name="T88" fmla="*/ 0 w 1171"/>
                <a:gd name="T89" fmla="*/ 0 h 673"/>
                <a:gd name="T90" fmla="*/ 0 w 1171"/>
                <a:gd name="T91" fmla="*/ 0 h 673"/>
                <a:gd name="T92" fmla="*/ 0 w 1171"/>
                <a:gd name="T93" fmla="*/ 0 h 673"/>
                <a:gd name="T94" fmla="*/ 0 w 1171"/>
                <a:gd name="T95" fmla="*/ 0 h 673"/>
                <a:gd name="T96" fmla="*/ 0 w 1171"/>
                <a:gd name="T97" fmla="*/ 0 h 673"/>
                <a:gd name="T98" fmla="*/ 0 w 1171"/>
                <a:gd name="T99" fmla="*/ 0 h 673"/>
                <a:gd name="T100" fmla="*/ 0 w 1171"/>
                <a:gd name="T101" fmla="*/ 0 h 673"/>
                <a:gd name="T102" fmla="*/ 0 w 1171"/>
                <a:gd name="T103" fmla="*/ 0 h 673"/>
                <a:gd name="T104" fmla="*/ 0 w 1171"/>
                <a:gd name="T105" fmla="*/ 0 h 673"/>
                <a:gd name="T106" fmla="*/ 0 w 1171"/>
                <a:gd name="T107" fmla="*/ 0 h 673"/>
                <a:gd name="T108" fmla="*/ 0 w 1171"/>
                <a:gd name="T109" fmla="*/ 0 h 673"/>
                <a:gd name="T110" fmla="*/ 0 w 1171"/>
                <a:gd name="T111" fmla="*/ 0 h 673"/>
                <a:gd name="T112" fmla="*/ 0 w 1171"/>
                <a:gd name="T113" fmla="*/ 0 h 673"/>
                <a:gd name="T114" fmla="*/ 0 w 1171"/>
                <a:gd name="T115" fmla="*/ 0 h 673"/>
                <a:gd name="T116" fmla="*/ 0 w 1171"/>
                <a:gd name="T117" fmla="*/ 0 h 6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71"/>
                <a:gd name="T178" fmla="*/ 0 h 673"/>
                <a:gd name="T179" fmla="*/ 1171 w 1171"/>
                <a:gd name="T180" fmla="*/ 673 h 6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71" h="673">
                  <a:moveTo>
                    <a:pt x="0" y="631"/>
                  </a:moveTo>
                  <a:lnTo>
                    <a:pt x="0" y="536"/>
                  </a:lnTo>
                  <a:lnTo>
                    <a:pt x="15" y="445"/>
                  </a:lnTo>
                  <a:lnTo>
                    <a:pt x="41" y="359"/>
                  </a:lnTo>
                  <a:lnTo>
                    <a:pt x="70" y="291"/>
                  </a:lnTo>
                  <a:lnTo>
                    <a:pt x="118" y="228"/>
                  </a:lnTo>
                  <a:lnTo>
                    <a:pt x="154" y="183"/>
                  </a:lnTo>
                  <a:lnTo>
                    <a:pt x="217" y="129"/>
                  </a:lnTo>
                  <a:lnTo>
                    <a:pt x="261" y="100"/>
                  </a:lnTo>
                  <a:lnTo>
                    <a:pt x="328" y="56"/>
                  </a:lnTo>
                  <a:lnTo>
                    <a:pt x="400" y="27"/>
                  </a:lnTo>
                  <a:lnTo>
                    <a:pt x="495" y="5"/>
                  </a:lnTo>
                  <a:lnTo>
                    <a:pt x="584" y="0"/>
                  </a:lnTo>
                  <a:lnTo>
                    <a:pt x="671" y="7"/>
                  </a:lnTo>
                  <a:lnTo>
                    <a:pt x="744" y="19"/>
                  </a:lnTo>
                  <a:lnTo>
                    <a:pt x="835" y="51"/>
                  </a:lnTo>
                  <a:lnTo>
                    <a:pt x="908" y="95"/>
                  </a:lnTo>
                  <a:lnTo>
                    <a:pt x="959" y="131"/>
                  </a:lnTo>
                  <a:lnTo>
                    <a:pt x="1010" y="180"/>
                  </a:lnTo>
                  <a:lnTo>
                    <a:pt x="1054" y="228"/>
                  </a:lnTo>
                  <a:lnTo>
                    <a:pt x="1088" y="279"/>
                  </a:lnTo>
                  <a:lnTo>
                    <a:pt x="1113" y="328"/>
                  </a:lnTo>
                  <a:lnTo>
                    <a:pt x="1139" y="389"/>
                  </a:lnTo>
                  <a:lnTo>
                    <a:pt x="1149" y="445"/>
                  </a:lnTo>
                  <a:lnTo>
                    <a:pt x="1161" y="492"/>
                  </a:lnTo>
                  <a:lnTo>
                    <a:pt x="1169" y="536"/>
                  </a:lnTo>
                  <a:lnTo>
                    <a:pt x="1171" y="621"/>
                  </a:lnTo>
                  <a:lnTo>
                    <a:pt x="1147" y="643"/>
                  </a:lnTo>
                  <a:lnTo>
                    <a:pt x="1096" y="658"/>
                  </a:lnTo>
                  <a:lnTo>
                    <a:pt x="1036" y="668"/>
                  </a:lnTo>
                  <a:lnTo>
                    <a:pt x="973" y="658"/>
                  </a:lnTo>
                  <a:lnTo>
                    <a:pt x="927" y="639"/>
                  </a:lnTo>
                  <a:lnTo>
                    <a:pt x="915" y="617"/>
                  </a:lnTo>
                  <a:lnTo>
                    <a:pt x="915" y="512"/>
                  </a:lnTo>
                  <a:lnTo>
                    <a:pt x="908" y="468"/>
                  </a:lnTo>
                  <a:lnTo>
                    <a:pt x="891" y="416"/>
                  </a:lnTo>
                  <a:lnTo>
                    <a:pt x="857" y="359"/>
                  </a:lnTo>
                  <a:lnTo>
                    <a:pt x="825" y="330"/>
                  </a:lnTo>
                  <a:lnTo>
                    <a:pt x="790" y="294"/>
                  </a:lnTo>
                  <a:lnTo>
                    <a:pt x="732" y="264"/>
                  </a:lnTo>
                  <a:lnTo>
                    <a:pt x="688" y="250"/>
                  </a:lnTo>
                  <a:lnTo>
                    <a:pt x="652" y="235"/>
                  </a:lnTo>
                  <a:lnTo>
                    <a:pt x="613" y="235"/>
                  </a:lnTo>
                  <a:lnTo>
                    <a:pt x="532" y="235"/>
                  </a:lnTo>
                  <a:lnTo>
                    <a:pt x="488" y="242"/>
                  </a:lnTo>
                  <a:lnTo>
                    <a:pt x="432" y="264"/>
                  </a:lnTo>
                  <a:lnTo>
                    <a:pt x="388" y="291"/>
                  </a:lnTo>
                  <a:lnTo>
                    <a:pt x="349" y="320"/>
                  </a:lnTo>
                  <a:lnTo>
                    <a:pt x="314" y="352"/>
                  </a:lnTo>
                  <a:lnTo>
                    <a:pt x="285" y="401"/>
                  </a:lnTo>
                  <a:lnTo>
                    <a:pt x="268" y="440"/>
                  </a:lnTo>
                  <a:lnTo>
                    <a:pt x="256" y="482"/>
                  </a:lnTo>
                  <a:lnTo>
                    <a:pt x="254" y="504"/>
                  </a:lnTo>
                  <a:lnTo>
                    <a:pt x="254" y="624"/>
                  </a:lnTo>
                  <a:lnTo>
                    <a:pt x="234" y="653"/>
                  </a:lnTo>
                  <a:lnTo>
                    <a:pt x="183" y="673"/>
                  </a:lnTo>
                  <a:lnTo>
                    <a:pt x="130" y="668"/>
                  </a:lnTo>
                  <a:lnTo>
                    <a:pt x="44" y="658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9710" name="Line 205">
            <a:extLst>
              <a:ext uri="{FF2B5EF4-FFF2-40B4-BE49-F238E27FC236}">
                <a16:creationId xmlns:a16="http://schemas.microsoft.com/office/drawing/2014/main" id="{E1C5FD1C-E354-4F6C-BDDD-8DFEA34DD9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4800600"/>
            <a:ext cx="2209800" cy="914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11" name="Freeform 206">
            <a:extLst>
              <a:ext uri="{FF2B5EF4-FFF2-40B4-BE49-F238E27FC236}">
                <a16:creationId xmlns:a16="http://schemas.microsoft.com/office/drawing/2014/main" id="{31949B3C-75B5-4F9E-A49D-405675520F37}"/>
              </a:ext>
            </a:extLst>
          </p:cNvPr>
          <p:cNvSpPr>
            <a:spLocks noChangeAspect="1"/>
          </p:cNvSpPr>
          <p:nvPr/>
        </p:nvSpPr>
        <p:spPr bwMode="auto">
          <a:xfrm>
            <a:off x="5603875" y="4611688"/>
            <a:ext cx="107950" cy="158750"/>
          </a:xfrm>
          <a:custGeom>
            <a:avLst/>
            <a:gdLst>
              <a:gd name="T0" fmla="*/ 2147483647 w 795"/>
              <a:gd name="T1" fmla="*/ 2147483647 h 941"/>
              <a:gd name="T2" fmla="*/ 2147483647 w 795"/>
              <a:gd name="T3" fmla="*/ 2147483647 h 941"/>
              <a:gd name="T4" fmla="*/ 2147483647 w 795"/>
              <a:gd name="T5" fmla="*/ 2147483647 h 941"/>
              <a:gd name="T6" fmla="*/ 0 w 795"/>
              <a:gd name="T7" fmla="*/ 2147483647 h 941"/>
              <a:gd name="T8" fmla="*/ 2147483647 w 795"/>
              <a:gd name="T9" fmla="*/ 2147483647 h 941"/>
              <a:gd name="T10" fmla="*/ 2147483647 w 795"/>
              <a:gd name="T11" fmla="*/ 2147483647 h 941"/>
              <a:gd name="T12" fmla="*/ 2147483647 w 795"/>
              <a:gd name="T13" fmla="*/ 2147483647 h 941"/>
              <a:gd name="T14" fmla="*/ 2147483647 w 795"/>
              <a:gd name="T15" fmla="*/ 2147483647 h 941"/>
              <a:gd name="T16" fmla="*/ 2147483647 w 795"/>
              <a:gd name="T17" fmla="*/ 2147483647 h 941"/>
              <a:gd name="T18" fmla="*/ 2147483647 w 795"/>
              <a:gd name="T19" fmla="*/ 2147483647 h 941"/>
              <a:gd name="T20" fmla="*/ 2147483647 w 795"/>
              <a:gd name="T21" fmla="*/ 2147483647 h 941"/>
              <a:gd name="T22" fmla="*/ 2147483647 w 795"/>
              <a:gd name="T23" fmla="*/ 2147483647 h 941"/>
              <a:gd name="T24" fmla="*/ 2147483647 w 795"/>
              <a:gd name="T25" fmla="*/ 2147483647 h 941"/>
              <a:gd name="T26" fmla="*/ 2147483647 w 795"/>
              <a:gd name="T27" fmla="*/ 2147483647 h 941"/>
              <a:gd name="T28" fmla="*/ 2147483647 w 795"/>
              <a:gd name="T29" fmla="*/ 2147483647 h 941"/>
              <a:gd name="T30" fmla="*/ 2147483647 w 795"/>
              <a:gd name="T31" fmla="*/ 2147483647 h 941"/>
              <a:gd name="T32" fmla="*/ 2147483647 w 795"/>
              <a:gd name="T33" fmla="*/ 2147483647 h 941"/>
              <a:gd name="T34" fmla="*/ 2147483647 w 795"/>
              <a:gd name="T35" fmla="*/ 2147483647 h 941"/>
              <a:gd name="T36" fmla="*/ 2147483647 w 795"/>
              <a:gd name="T37" fmla="*/ 2147483647 h 941"/>
              <a:gd name="T38" fmla="*/ 2147483647 w 795"/>
              <a:gd name="T39" fmla="*/ 2147483647 h 941"/>
              <a:gd name="T40" fmla="*/ 2147483647 w 795"/>
              <a:gd name="T41" fmla="*/ 2147483647 h 941"/>
              <a:gd name="T42" fmla="*/ 2147483647 w 795"/>
              <a:gd name="T43" fmla="*/ 2147483647 h 941"/>
              <a:gd name="T44" fmla="*/ 2147483647 w 795"/>
              <a:gd name="T45" fmla="*/ 2147483647 h 941"/>
              <a:gd name="T46" fmla="*/ 2147483647 w 795"/>
              <a:gd name="T47" fmla="*/ 2147483647 h 941"/>
              <a:gd name="T48" fmla="*/ 2147483647 w 795"/>
              <a:gd name="T49" fmla="*/ 2147483647 h 941"/>
              <a:gd name="T50" fmla="*/ 2147483647 w 795"/>
              <a:gd name="T51" fmla="*/ 2147483647 h 941"/>
              <a:gd name="T52" fmla="*/ 2147483647 w 795"/>
              <a:gd name="T53" fmla="*/ 2147483647 h 941"/>
              <a:gd name="T54" fmla="*/ 2147483647 w 795"/>
              <a:gd name="T55" fmla="*/ 2147483647 h 941"/>
              <a:gd name="T56" fmla="*/ 2147483647 w 795"/>
              <a:gd name="T57" fmla="*/ 2147483647 h 941"/>
              <a:gd name="T58" fmla="*/ 2147483647 w 795"/>
              <a:gd name="T59" fmla="*/ 2147483647 h 941"/>
              <a:gd name="T60" fmla="*/ 2147483647 w 795"/>
              <a:gd name="T61" fmla="*/ 2147483647 h 941"/>
              <a:gd name="T62" fmla="*/ 2147483647 w 795"/>
              <a:gd name="T63" fmla="*/ 2147483647 h 941"/>
              <a:gd name="T64" fmla="*/ 2147483647 w 795"/>
              <a:gd name="T65" fmla="*/ 2147483647 h 941"/>
              <a:gd name="T66" fmla="*/ 2147483647 w 795"/>
              <a:gd name="T67" fmla="*/ 2147483647 h 941"/>
              <a:gd name="T68" fmla="*/ 2147483647 w 795"/>
              <a:gd name="T69" fmla="*/ 2147483647 h 941"/>
              <a:gd name="T70" fmla="*/ 2147483647 w 795"/>
              <a:gd name="T71" fmla="*/ 2147483647 h 941"/>
              <a:gd name="T72" fmla="*/ 2147483647 w 795"/>
              <a:gd name="T73" fmla="*/ 2147483647 h 941"/>
              <a:gd name="T74" fmla="*/ 2147483647 w 795"/>
              <a:gd name="T75" fmla="*/ 0 h 941"/>
              <a:gd name="T76" fmla="*/ 2147483647 w 795"/>
              <a:gd name="T77" fmla="*/ 2147483647 h 941"/>
              <a:gd name="T78" fmla="*/ 2147483647 w 795"/>
              <a:gd name="T79" fmla="*/ 2147483647 h 941"/>
              <a:gd name="T80" fmla="*/ 2147483647 w 795"/>
              <a:gd name="T81" fmla="*/ 2147483647 h 941"/>
              <a:gd name="T82" fmla="*/ 2147483647 w 795"/>
              <a:gd name="T83" fmla="*/ 2147483647 h 941"/>
              <a:gd name="T84" fmla="*/ 2147483647 w 795"/>
              <a:gd name="T85" fmla="*/ 2147483647 h 941"/>
              <a:gd name="T86" fmla="*/ 2147483647 w 795"/>
              <a:gd name="T87" fmla="*/ 2147483647 h 941"/>
              <a:gd name="T88" fmla="*/ 2147483647 w 795"/>
              <a:gd name="T89" fmla="*/ 2147483647 h 941"/>
              <a:gd name="T90" fmla="*/ 2147483647 w 795"/>
              <a:gd name="T91" fmla="*/ 2147483647 h 941"/>
              <a:gd name="T92" fmla="*/ 2147483647 w 795"/>
              <a:gd name="T93" fmla="*/ 2147483647 h 941"/>
              <a:gd name="T94" fmla="*/ 2147483647 w 795"/>
              <a:gd name="T95" fmla="*/ 2147483647 h 941"/>
              <a:gd name="T96" fmla="*/ 2147483647 w 795"/>
              <a:gd name="T97" fmla="*/ 2147483647 h 94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5"/>
              <a:gd name="T148" fmla="*/ 0 h 941"/>
              <a:gd name="T149" fmla="*/ 795 w 795"/>
              <a:gd name="T150" fmla="*/ 941 h 94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5" h="941">
                <a:moveTo>
                  <a:pt x="78" y="476"/>
                </a:moveTo>
                <a:lnTo>
                  <a:pt x="45" y="524"/>
                </a:lnTo>
                <a:lnTo>
                  <a:pt x="13" y="607"/>
                </a:lnTo>
                <a:lnTo>
                  <a:pt x="0" y="713"/>
                </a:lnTo>
                <a:lnTo>
                  <a:pt x="12" y="792"/>
                </a:lnTo>
                <a:lnTo>
                  <a:pt x="52" y="857"/>
                </a:lnTo>
                <a:lnTo>
                  <a:pt x="106" y="913"/>
                </a:lnTo>
                <a:lnTo>
                  <a:pt x="164" y="941"/>
                </a:lnTo>
                <a:lnTo>
                  <a:pt x="238" y="929"/>
                </a:lnTo>
                <a:lnTo>
                  <a:pt x="299" y="913"/>
                </a:lnTo>
                <a:lnTo>
                  <a:pt x="351" y="885"/>
                </a:lnTo>
                <a:lnTo>
                  <a:pt x="395" y="822"/>
                </a:lnTo>
                <a:lnTo>
                  <a:pt x="421" y="765"/>
                </a:lnTo>
                <a:lnTo>
                  <a:pt x="425" y="689"/>
                </a:lnTo>
                <a:lnTo>
                  <a:pt x="425" y="652"/>
                </a:lnTo>
                <a:lnTo>
                  <a:pt x="469" y="713"/>
                </a:lnTo>
                <a:lnTo>
                  <a:pt x="553" y="757"/>
                </a:lnTo>
                <a:lnTo>
                  <a:pt x="593" y="765"/>
                </a:lnTo>
                <a:lnTo>
                  <a:pt x="662" y="753"/>
                </a:lnTo>
                <a:lnTo>
                  <a:pt x="710" y="733"/>
                </a:lnTo>
                <a:lnTo>
                  <a:pt x="747" y="670"/>
                </a:lnTo>
                <a:lnTo>
                  <a:pt x="790" y="611"/>
                </a:lnTo>
                <a:lnTo>
                  <a:pt x="792" y="522"/>
                </a:lnTo>
                <a:lnTo>
                  <a:pt x="795" y="457"/>
                </a:lnTo>
                <a:lnTo>
                  <a:pt x="792" y="400"/>
                </a:lnTo>
                <a:lnTo>
                  <a:pt x="738" y="320"/>
                </a:lnTo>
                <a:lnTo>
                  <a:pt x="686" y="283"/>
                </a:lnTo>
                <a:lnTo>
                  <a:pt x="625" y="266"/>
                </a:lnTo>
                <a:lnTo>
                  <a:pt x="555" y="266"/>
                </a:lnTo>
                <a:lnTo>
                  <a:pt x="499" y="276"/>
                </a:lnTo>
                <a:lnTo>
                  <a:pt x="475" y="309"/>
                </a:lnTo>
                <a:lnTo>
                  <a:pt x="445" y="335"/>
                </a:lnTo>
                <a:lnTo>
                  <a:pt x="447" y="251"/>
                </a:lnTo>
                <a:lnTo>
                  <a:pt x="440" y="157"/>
                </a:lnTo>
                <a:lnTo>
                  <a:pt x="388" y="83"/>
                </a:lnTo>
                <a:lnTo>
                  <a:pt x="343" y="38"/>
                </a:lnTo>
                <a:lnTo>
                  <a:pt x="293" y="7"/>
                </a:lnTo>
                <a:lnTo>
                  <a:pt x="258" y="0"/>
                </a:lnTo>
                <a:lnTo>
                  <a:pt x="206" y="1"/>
                </a:lnTo>
                <a:lnTo>
                  <a:pt x="156" y="16"/>
                </a:lnTo>
                <a:lnTo>
                  <a:pt x="102" y="44"/>
                </a:lnTo>
                <a:lnTo>
                  <a:pt x="63" y="96"/>
                </a:lnTo>
                <a:lnTo>
                  <a:pt x="43" y="148"/>
                </a:lnTo>
                <a:lnTo>
                  <a:pt x="36" y="240"/>
                </a:lnTo>
                <a:lnTo>
                  <a:pt x="32" y="285"/>
                </a:lnTo>
                <a:lnTo>
                  <a:pt x="47" y="340"/>
                </a:lnTo>
                <a:lnTo>
                  <a:pt x="62" y="376"/>
                </a:lnTo>
                <a:lnTo>
                  <a:pt x="73" y="400"/>
                </a:lnTo>
                <a:lnTo>
                  <a:pt x="78" y="476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12" name="Freeform 207">
            <a:extLst>
              <a:ext uri="{FF2B5EF4-FFF2-40B4-BE49-F238E27FC236}">
                <a16:creationId xmlns:a16="http://schemas.microsoft.com/office/drawing/2014/main" id="{3CA3CFBC-C126-413F-B5C5-74221497DFB1}"/>
              </a:ext>
            </a:extLst>
          </p:cNvPr>
          <p:cNvSpPr>
            <a:spLocks noChangeAspect="1"/>
          </p:cNvSpPr>
          <p:nvPr/>
        </p:nvSpPr>
        <p:spPr bwMode="auto">
          <a:xfrm>
            <a:off x="5602288" y="4605338"/>
            <a:ext cx="107950" cy="158750"/>
          </a:xfrm>
          <a:custGeom>
            <a:avLst/>
            <a:gdLst>
              <a:gd name="T0" fmla="*/ 2147483647 w 796"/>
              <a:gd name="T1" fmla="*/ 2147483647 h 938"/>
              <a:gd name="T2" fmla="*/ 2147483647 w 796"/>
              <a:gd name="T3" fmla="*/ 2147483647 h 938"/>
              <a:gd name="T4" fmla="*/ 2147483647 w 796"/>
              <a:gd name="T5" fmla="*/ 2147483647 h 938"/>
              <a:gd name="T6" fmla="*/ 0 w 796"/>
              <a:gd name="T7" fmla="*/ 2147483647 h 938"/>
              <a:gd name="T8" fmla="*/ 2147483647 w 796"/>
              <a:gd name="T9" fmla="*/ 2147483647 h 938"/>
              <a:gd name="T10" fmla="*/ 2147483647 w 796"/>
              <a:gd name="T11" fmla="*/ 2147483647 h 938"/>
              <a:gd name="T12" fmla="*/ 2147483647 w 796"/>
              <a:gd name="T13" fmla="*/ 2147483647 h 938"/>
              <a:gd name="T14" fmla="*/ 2147483647 w 796"/>
              <a:gd name="T15" fmla="*/ 2147483647 h 938"/>
              <a:gd name="T16" fmla="*/ 2147483647 w 796"/>
              <a:gd name="T17" fmla="*/ 2147483647 h 938"/>
              <a:gd name="T18" fmla="*/ 2147483647 w 796"/>
              <a:gd name="T19" fmla="*/ 2147483647 h 938"/>
              <a:gd name="T20" fmla="*/ 2147483647 w 796"/>
              <a:gd name="T21" fmla="*/ 2147483647 h 938"/>
              <a:gd name="T22" fmla="*/ 2147483647 w 796"/>
              <a:gd name="T23" fmla="*/ 2147483647 h 938"/>
              <a:gd name="T24" fmla="*/ 2147483647 w 796"/>
              <a:gd name="T25" fmla="*/ 2147483647 h 938"/>
              <a:gd name="T26" fmla="*/ 2147483647 w 796"/>
              <a:gd name="T27" fmla="*/ 2147483647 h 938"/>
              <a:gd name="T28" fmla="*/ 2147483647 w 796"/>
              <a:gd name="T29" fmla="*/ 2147483647 h 938"/>
              <a:gd name="T30" fmla="*/ 2147483647 w 796"/>
              <a:gd name="T31" fmla="*/ 2147483647 h 938"/>
              <a:gd name="T32" fmla="*/ 2147483647 w 796"/>
              <a:gd name="T33" fmla="*/ 2147483647 h 938"/>
              <a:gd name="T34" fmla="*/ 2147483647 w 796"/>
              <a:gd name="T35" fmla="*/ 2147483647 h 938"/>
              <a:gd name="T36" fmla="*/ 2147483647 w 796"/>
              <a:gd name="T37" fmla="*/ 2147483647 h 938"/>
              <a:gd name="T38" fmla="*/ 2147483647 w 796"/>
              <a:gd name="T39" fmla="*/ 2147483647 h 938"/>
              <a:gd name="T40" fmla="*/ 2147483647 w 796"/>
              <a:gd name="T41" fmla="*/ 2147483647 h 938"/>
              <a:gd name="T42" fmla="*/ 2147483647 w 796"/>
              <a:gd name="T43" fmla="*/ 2147483647 h 938"/>
              <a:gd name="T44" fmla="*/ 2147483647 w 796"/>
              <a:gd name="T45" fmla="*/ 2147483647 h 938"/>
              <a:gd name="T46" fmla="*/ 2147483647 w 796"/>
              <a:gd name="T47" fmla="*/ 2147483647 h 938"/>
              <a:gd name="T48" fmla="*/ 2147483647 w 796"/>
              <a:gd name="T49" fmla="*/ 2147483647 h 938"/>
              <a:gd name="T50" fmla="*/ 2147483647 w 796"/>
              <a:gd name="T51" fmla="*/ 2147483647 h 938"/>
              <a:gd name="T52" fmla="*/ 2147483647 w 796"/>
              <a:gd name="T53" fmla="*/ 2147483647 h 938"/>
              <a:gd name="T54" fmla="*/ 2147483647 w 796"/>
              <a:gd name="T55" fmla="*/ 2147483647 h 938"/>
              <a:gd name="T56" fmla="*/ 2147483647 w 796"/>
              <a:gd name="T57" fmla="*/ 2147483647 h 938"/>
              <a:gd name="T58" fmla="*/ 2147483647 w 796"/>
              <a:gd name="T59" fmla="*/ 2147483647 h 938"/>
              <a:gd name="T60" fmla="*/ 2147483647 w 796"/>
              <a:gd name="T61" fmla="*/ 2147483647 h 938"/>
              <a:gd name="T62" fmla="*/ 2147483647 w 796"/>
              <a:gd name="T63" fmla="*/ 2147483647 h 938"/>
              <a:gd name="T64" fmla="*/ 2147483647 w 796"/>
              <a:gd name="T65" fmla="*/ 2147483647 h 938"/>
              <a:gd name="T66" fmla="*/ 2147483647 w 796"/>
              <a:gd name="T67" fmla="*/ 2147483647 h 938"/>
              <a:gd name="T68" fmla="*/ 2147483647 w 796"/>
              <a:gd name="T69" fmla="*/ 2147483647 h 938"/>
              <a:gd name="T70" fmla="*/ 2147483647 w 796"/>
              <a:gd name="T71" fmla="*/ 2147483647 h 938"/>
              <a:gd name="T72" fmla="*/ 2147483647 w 796"/>
              <a:gd name="T73" fmla="*/ 2147483647 h 938"/>
              <a:gd name="T74" fmla="*/ 2147483647 w 796"/>
              <a:gd name="T75" fmla="*/ 2147483647 h 938"/>
              <a:gd name="T76" fmla="*/ 2147483647 w 796"/>
              <a:gd name="T77" fmla="*/ 0 h 938"/>
              <a:gd name="T78" fmla="*/ 2147483647 w 796"/>
              <a:gd name="T79" fmla="*/ 2147483647 h 938"/>
              <a:gd name="T80" fmla="*/ 2147483647 w 796"/>
              <a:gd name="T81" fmla="*/ 2147483647 h 938"/>
              <a:gd name="T82" fmla="*/ 2147483647 w 796"/>
              <a:gd name="T83" fmla="*/ 2147483647 h 938"/>
              <a:gd name="T84" fmla="*/ 2147483647 w 796"/>
              <a:gd name="T85" fmla="*/ 2147483647 h 938"/>
              <a:gd name="T86" fmla="*/ 2147483647 w 796"/>
              <a:gd name="T87" fmla="*/ 2147483647 h 938"/>
              <a:gd name="T88" fmla="*/ 2147483647 w 796"/>
              <a:gd name="T89" fmla="*/ 2147483647 h 938"/>
              <a:gd name="T90" fmla="*/ 2147483647 w 796"/>
              <a:gd name="T91" fmla="*/ 2147483647 h 938"/>
              <a:gd name="T92" fmla="*/ 2147483647 w 796"/>
              <a:gd name="T93" fmla="*/ 2147483647 h 938"/>
              <a:gd name="T94" fmla="*/ 2147483647 w 796"/>
              <a:gd name="T95" fmla="*/ 2147483647 h 938"/>
              <a:gd name="T96" fmla="*/ 2147483647 w 796"/>
              <a:gd name="T97" fmla="*/ 2147483647 h 93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6"/>
              <a:gd name="T148" fmla="*/ 0 h 938"/>
              <a:gd name="T149" fmla="*/ 796 w 796"/>
              <a:gd name="T150" fmla="*/ 938 h 93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6" h="938">
                <a:moveTo>
                  <a:pt x="74" y="475"/>
                </a:moveTo>
                <a:lnTo>
                  <a:pt x="48" y="528"/>
                </a:lnTo>
                <a:lnTo>
                  <a:pt x="13" y="604"/>
                </a:lnTo>
                <a:lnTo>
                  <a:pt x="0" y="708"/>
                </a:lnTo>
                <a:lnTo>
                  <a:pt x="17" y="797"/>
                </a:lnTo>
                <a:lnTo>
                  <a:pt x="48" y="855"/>
                </a:lnTo>
                <a:lnTo>
                  <a:pt x="111" y="914"/>
                </a:lnTo>
                <a:lnTo>
                  <a:pt x="165" y="938"/>
                </a:lnTo>
                <a:lnTo>
                  <a:pt x="233" y="929"/>
                </a:lnTo>
                <a:lnTo>
                  <a:pt x="302" y="918"/>
                </a:lnTo>
                <a:lnTo>
                  <a:pt x="354" y="882"/>
                </a:lnTo>
                <a:lnTo>
                  <a:pt x="389" y="821"/>
                </a:lnTo>
                <a:lnTo>
                  <a:pt x="422" y="764"/>
                </a:lnTo>
                <a:lnTo>
                  <a:pt x="420" y="686"/>
                </a:lnTo>
                <a:lnTo>
                  <a:pt x="428" y="653"/>
                </a:lnTo>
                <a:lnTo>
                  <a:pt x="466" y="712"/>
                </a:lnTo>
                <a:lnTo>
                  <a:pt x="555" y="762"/>
                </a:lnTo>
                <a:lnTo>
                  <a:pt x="591" y="762"/>
                </a:lnTo>
                <a:lnTo>
                  <a:pt x="663" y="751"/>
                </a:lnTo>
                <a:lnTo>
                  <a:pt x="705" y="732"/>
                </a:lnTo>
                <a:lnTo>
                  <a:pt x="748" y="665"/>
                </a:lnTo>
                <a:lnTo>
                  <a:pt x="787" y="610"/>
                </a:lnTo>
                <a:lnTo>
                  <a:pt x="794" y="519"/>
                </a:lnTo>
                <a:lnTo>
                  <a:pt x="796" y="462"/>
                </a:lnTo>
                <a:lnTo>
                  <a:pt x="787" y="399"/>
                </a:lnTo>
                <a:lnTo>
                  <a:pt x="733" y="319"/>
                </a:lnTo>
                <a:lnTo>
                  <a:pt x="687" y="280"/>
                </a:lnTo>
                <a:lnTo>
                  <a:pt x="622" y="273"/>
                </a:lnTo>
                <a:lnTo>
                  <a:pt x="557" y="263"/>
                </a:lnTo>
                <a:lnTo>
                  <a:pt x="494" y="273"/>
                </a:lnTo>
                <a:lnTo>
                  <a:pt x="476" y="308"/>
                </a:lnTo>
                <a:lnTo>
                  <a:pt x="441" y="332"/>
                </a:lnTo>
                <a:lnTo>
                  <a:pt x="444" y="248"/>
                </a:lnTo>
                <a:lnTo>
                  <a:pt x="435" y="154"/>
                </a:lnTo>
                <a:lnTo>
                  <a:pt x="387" y="78"/>
                </a:lnTo>
                <a:lnTo>
                  <a:pt x="346" y="35"/>
                </a:lnTo>
                <a:lnTo>
                  <a:pt x="296" y="6"/>
                </a:lnTo>
                <a:lnTo>
                  <a:pt x="255" y="4"/>
                </a:lnTo>
                <a:lnTo>
                  <a:pt x="202" y="0"/>
                </a:lnTo>
                <a:lnTo>
                  <a:pt x="159" y="13"/>
                </a:lnTo>
                <a:lnTo>
                  <a:pt x="104" y="41"/>
                </a:lnTo>
                <a:lnTo>
                  <a:pt x="67" y="91"/>
                </a:lnTo>
                <a:lnTo>
                  <a:pt x="46" y="146"/>
                </a:lnTo>
                <a:lnTo>
                  <a:pt x="31" y="245"/>
                </a:lnTo>
                <a:lnTo>
                  <a:pt x="26" y="284"/>
                </a:lnTo>
                <a:lnTo>
                  <a:pt x="41" y="339"/>
                </a:lnTo>
                <a:lnTo>
                  <a:pt x="67" y="378"/>
                </a:lnTo>
                <a:lnTo>
                  <a:pt x="74" y="399"/>
                </a:lnTo>
                <a:lnTo>
                  <a:pt x="74" y="47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13" name="Freeform 208">
            <a:extLst>
              <a:ext uri="{FF2B5EF4-FFF2-40B4-BE49-F238E27FC236}">
                <a16:creationId xmlns:a16="http://schemas.microsoft.com/office/drawing/2014/main" id="{1D0EA9C1-23A7-407C-8EA8-9874C4832F54}"/>
              </a:ext>
            </a:extLst>
          </p:cNvPr>
          <p:cNvSpPr>
            <a:spLocks noChangeAspect="1"/>
          </p:cNvSpPr>
          <p:nvPr/>
        </p:nvSpPr>
        <p:spPr bwMode="auto">
          <a:xfrm>
            <a:off x="5246688" y="4630738"/>
            <a:ext cx="388937" cy="68262"/>
          </a:xfrm>
          <a:custGeom>
            <a:avLst/>
            <a:gdLst>
              <a:gd name="T0" fmla="*/ 2147483647 w 2869"/>
              <a:gd name="T1" fmla="*/ 2147483647 h 406"/>
              <a:gd name="T2" fmla="*/ 2147483647 w 2869"/>
              <a:gd name="T3" fmla="*/ 2147483647 h 406"/>
              <a:gd name="T4" fmla="*/ 2147483647 w 2869"/>
              <a:gd name="T5" fmla="*/ 2147483647 h 406"/>
              <a:gd name="T6" fmla="*/ 2147483647 w 2869"/>
              <a:gd name="T7" fmla="*/ 2147483647 h 406"/>
              <a:gd name="T8" fmla="*/ 2147483647 w 2869"/>
              <a:gd name="T9" fmla="*/ 2147483647 h 406"/>
              <a:gd name="T10" fmla="*/ 2147483647 w 2869"/>
              <a:gd name="T11" fmla="*/ 2147483647 h 406"/>
              <a:gd name="T12" fmla="*/ 2147483647 w 2869"/>
              <a:gd name="T13" fmla="*/ 2147483647 h 406"/>
              <a:gd name="T14" fmla="*/ 2147483647 w 2869"/>
              <a:gd name="T15" fmla="*/ 2147483647 h 406"/>
              <a:gd name="T16" fmla="*/ 2147483647 w 2869"/>
              <a:gd name="T17" fmla="*/ 2147483647 h 406"/>
              <a:gd name="T18" fmla="*/ 2147483647 w 2869"/>
              <a:gd name="T19" fmla="*/ 2147483647 h 406"/>
              <a:gd name="T20" fmla="*/ 2147483647 w 2869"/>
              <a:gd name="T21" fmla="*/ 0 h 406"/>
              <a:gd name="T22" fmla="*/ 2147483647 w 2869"/>
              <a:gd name="T23" fmla="*/ 0 h 406"/>
              <a:gd name="T24" fmla="*/ 2147483647 w 2869"/>
              <a:gd name="T25" fmla="*/ 2147483647 h 406"/>
              <a:gd name="T26" fmla="*/ 2147483647 w 2869"/>
              <a:gd name="T27" fmla="*/ 2147483647 h 406"/>
              <a:gd name="T28" fmla="*/ 2147483647 w 2869"/>
              <a:gd name="T29" fmla="*/ 2147483647 h 406"/>
              <a:gd name="T30" fmla="*/ 2147483647 w 2869"/>
              <a:gd name="T31" fmla="*/ 2147483647 h 406"/>
              <a:gd name="T32" fmla="*/ 2147483647 w 2869"/>
              <a:gd name="T33" fmla="*/ 2147483647 h 406"/>
              <a:gd name="T34" fmla="*/ 2147483647 w 2869"/>
              <a:gd name="T35" fmla="*/ 2147483647 h 406"/>
              <a:gd name="T36" fmla="*/ 2147483647 w 2869"/>
              <a:gd name="T37" fmla="*/ 2147483647 h 406"/>
              <a:gd name="T38" fmla="*/ 2147483647 w 2869"/>
              <a:gd name="T39" fmla="*/ 2147483647 h 406"/>
              <a:gd name="T40" fmla="*/ 2147483647 w 2869"/>
              <a:gd name="T41" fmla="*/ 2147483647 h 406"/>
              <a:gd name="T42" fmla="*/ 0 w 2869"/>
              <a:gd name="T43" fmla="*/ 2147483647 h 406"/>
              <a:gd name="T44" fmla="*/ 2147483647 w 2869"/>
              <a:gd name="T45" fmla="*/ 2147483647 h 406"/>
              <a:gd name="T46" fmla="*/ 2147483647 w 2869"/>
              <a:gd name="T47" fmla="*/ 2147483647 h 406"/>
              <a:gd name="T48" fmla="*/ 2147483647 w 2869"/>
              <a:gd name="T49" fmla="*/ 2147483647 h 406"/>
              <a:gd name="T50" fmla="*/ 2147483647 w 2869"/>
              <a:gd name="T51" fmla="*/ 2147483647 h 406"/>
              <a:gd name="T52" fmla="*/ 2147483647 w 2869"/>
              <a:gd name="T53" fmla="*/ 2147483647 h 406"/>
              <a:gd name="T54" fmla="*/ 2147483647 w 2869"/>
              <a:gd name="T55" fmla="*/ 2147483647 h 406"/>
              <a:gd name="T56" fmla="*/ 2147483647 w 2869"/>
              <a:gd name="T57" fmla="*/ 2147483647 h 406"/>
              <a:gd name="T58" fmla="*/ 2147483647 w 2869"/>
              <a:gd name="T59" fmla="*/ 2147483647 h 406"/>
              <a:gd name="T60" fmla="*/ 2147483647 w 2869"/>
              <a:gd name="T61" fmla="*/ 2147483647 h 406"/>
              <a:gd name="T62" fmla="*/ 2147483647 w 2869"/>
              <a:gd name="T63" fmla="*/ 2147483647 h 406"/>
              <a:gd name="T64" fmla="*/ 2147483647 w 2869"/>
              <a:gd name="T65" fmla="*/ 2147483647 h 406"/>
              <a:gd name="T66" fmla="*/ 2147483647 w 2869"/>
              <a:gd name="T67" fmla="*/ 2147483647 h 406"/>
              <a:gd name="T68" fmla="*/ 2147483647 w 2869"/>
              <a:gd name="T69" fmla="*/ 2147483647 h 406"/>
              <a:gd name="T70" fmla="*/ 2147483647 w 2869"/>
              <a:gd name="T71" fmla="*/ 2147483647 h 406"/>
              <a:gd name="T72" fmla="*/ 2147483647 w 2869"/>
              <a:gd name="T73" fmla="*/ 2147483647 h 406"/>
              <a:gd name="T74" fmla="*/ 2147483647 w 2869"/>
              <a:gd name="T75" fmla="*/ 2147483647 h 406"/>
              <a:gd name="T76" fmla="*/ 2147483647 w 2869"/>
              <a:gd name="T77" fmla="*/ 2147483647 h 406"/>
              <a:gd name="T78" fmla="*/ 2147483647 w 2869"/>
              <a:gd name="T79" fmla="*/ 2147483647 h 40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869"/>
              <a:gd name="T121" fmla="*/ 0 h 406"/>
              <a:gd name="T122" fmla="*/ 2869 w 2869"/>
              <a:gd name="T123" fmla="*/ 406 h 40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869" h="406">
                <a:moveTo>
                  <a:pt x="2868" y="328"/>
                </a:moveTo>
                <a:lnTo>
                  <a:pt x="2869" y="313"/>
                </a:lnTo>
                <a:lnTo>
                  <a:pt x="2866" y="299"/>
                </a:lnTo>
                <a:lnTo>
                  <a:pt x="2861" y="286"/>
                </a:lnTo>
                <a:lnTo>
                  <a:pt x="2853" y="272"/>
                </a:lnTo>
                <a:lnTo>
                  <a:pt x="2844" y="261"/>
                </a:lnTo>
                <a:lnTo>
                  <a:pt x="2832" y="251"/>
                </a:lnTo>
                <a:lnTo>
                  <a:pt x="2820" y="244"/>
                </a:lnTo>
                <a:lnTo>
                  <a:pt x="2806" y="239"/>
                </a:lnTo>
                <a:lnTo>
                  <a:pt x="2791" y="236"/>
                </a:lnTo>
                <a:lnTo>
                  <a:pt x="93" y="0"/>
                </a:lnTo>
                <a:lnTo>
                  <a:pt x="78" y="0"/>
                </a:lnTo>
                <a:lnTo>
                  <a:pt x="63" y="3"/>
                </a:lnTo>
                <a:lnTo>
                  <a:pt x="50" y="8"/>
                </a:lnTo>
                <a:lnTo>
                  <a:pt x="36" y="15"/>
                </a:lnTo>
                <a:lnTo>
                  <a:pt x="25" y="24"/>
                </a:lnTo>
                <a:lnTo>
                  <a:pt x="15" y="37"/>
                </a:lnTo>
                <a:lnTo>
                  <a:pt x="8" y="49"/>
                </a:lnTo>
                <a:lnTo>
                  <a:pt x="3" y="63"/>
                </a:lnTo>
                <a:lnTo>
                  <a:pt x="1" y="78"/>
                </a:lnTo>
                <a:lnTo>
                  <a:pt x="0" y="93"/>
                </a:lnTo>
                <a:lnTo>
                  <a:pt x="3" y="107"/>
                </a:lnTo>
                <a:lnTo>
                  <a:pt x="8" y="120"/>
                </a:lnTo>
                <a:lnTo>
                  <a:pt x="16" y="134"/>
                </a:lnTo>
                <a:lnTo>
                  <a:pt x="25" y="145"/>
                </a:lnTo>
                <a:lnTo>
                  <a:pt x="37" y="155"/>
                </a:lnTo>
                <a:lnTo>
                  <a:pt x="49" y="162"/>
                </a:lnTo>
                <a:lnTo>
                  <a:pt x="63" y="167"/>
                </a:lnTo>
                <a:lnTo>
                  <a:pt x="78" y="170"/>
                </a:lnTo>
                <a:lnTo>
                  <a:pt x="2776" y="406"/>
                </a:lnTo>
                <a:lnTo>
                  <a:pt x="2791" y="406"/>
                </a:lnTo>
                <a:lnTo>
                  <a:pt x="2806" y="403"/>
                </a:lnTo>
                <a:lnTo>
                  <a:pt x="2819" y="398"/>
                </a:lnTo>
                <a:lnTo>
                  <a:pt x="2833" y="391"/>
                </a:lnTo>
                <a:lnTo>
                  <a:pt x="2844" y="381"/>
                </a:lnTo>
                <a:lnTo>
                  <a:pt x="2854" y="369"/>
                </a:lnTo>
                <a:lnTo>
                  <a:pt x="2861" y="357"/>
                </a:lnTo>
                <a:lnTo>
                  <a:pt x="2866" y="343"/>
                </a:lnTo>
                <a:lnTo>
                  <a:pt x="2868" y="328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14" name="Freeform 209">
            <a:extLst>
              <a:ext uri="{FF2B5EF4-FFF2-40B4-BE49-F238E27FC236}">
                <a16:creationId xmlns:a16="http://schemas.microsoft.com/office/drawing/2014/main" id="{5C6F9D08-F09C-4563-B859-8512E7E6C135}"/>
              </a:ext>
            </a:extLst>
          </p:cNvPr>
          <p:cNvSpPr>
            <a:spLocks noChangeAspect="1"/>
          </p:cNvSpPr>
          <p:nvPr/>
        </p:nvSpPr>
        <p:spPr bwMode="auto">
          <a:xfrm>
            <a:off x="5668963" y="4673600"/>
            <a:ext cx="23812" cy="34925"/>
          </a:xfrm>
          <a:custGeom>
            <a:avLst/>
            <a:gdLst>
              <a:gd name="T0" fmla="*/ 2147483647 w 176"/>
              <a:gd name="T1" fmla="*/ 2147483647 h 210"/>
              <a:gd name="T2" fmla="*/ 2147483647 w 176"/>
              <a:gd name="T3" fmla="*/ 2147483647 h 210"/>
              <a:gd name="T4" fmla="*/ 2147483647 w 176"/>
              <a:gd name="T5" fmla="*/ 2147483647 h 210"/>
              <a:gd name="T6" fmla="*/ 2147483647 w 176"/>
              <a:gd name="T7" fmla="*/ 2147483647 h 210"/>
              <a:gd name="T8" fmla="*/ 2147483647 w 176"/>
              <a:gd name="T9" fmla="*/ 2147483647 h 210"/>
              <a:gd name="T10" fmla="*/ 2147483647 w 176"/>
              <a:gd name="T11" fmla="*/ 2147483647 h 210"/>
              <a:gd name="T12" fmla="*/ 2147483647 w 176"/>
              <a:gd name="T13" fmla="*/ 2147483647 h 210"/>
              <a:gd name="T14" fmla="*/ 2147483647 w 176"/>
              <a:gd name="T15" fmla="*/ 2147483647 h 210"/>
              <a:gd name="T16" fmla="*/ 2147483647 w 176"/>
              <a:gd name="T17" fmla="*/ 2147483647 h 210"/>
              <a:gd name="T18" fmla="*/ 2147483647 w 176"/>
              <a:gd name="T19" fmla="*/ 2147483647 h 210"/>
              <a:gd name="T20" fmla="*/ 2147483647 w 176"/>
              <a:gd name="T21" fmla="*/ 2147483647 h 210"/>
              <a:gd name="T22" fmla="*/ 2147483647 w 176"/>
              <a:gd name="T23" fmla="*/ 2147483647 h 210"/>
              <a:gd name="T24" fmla="*/ 2147483647 w 176"/>
              <a:gd name="T25" fmla="*/ 2147483647 h 210"/>
              <a:gd name="T26" fmla="*/ 2147483647 w 176"/>
              <a:gd name="T27" fmla="*/ 2147483647 h 210"/>
              <a:gd name="T28" fmla="*/ 2147483647 w 176"/>
              <a:gd name="T29" fmla="*/ 2147483647 h 210"/>
              <a:gd name="T30" fmla="*/ 2147483647 w 176"/>
              <a:gd name="T31" fmla="*/ 2147483647 h 210"/>
              <a:gd name="T32" fmla="*/ 2147483647 w 176"/>
              <a:gd name="T33" fmla="*/ 2147483647 h 210"/>
              <a:gd name="T34" fmla="*/ 2147483647 w 176"/>
              <a:gd name="T35" fmla="*/ 2147483647 h 210"/>
              <a:gd name="T36" fmla="*/ 2147483647 w 176"/>
              <a:gd name="T37" fmla="*/ 0 h 210"/>
              <a:gd name="T38" fmla="*/ 2147483647 w 176"/>
              <a:gd name="T39" fmla="*/ 2147483647 h 210"/>
              <a:gd name="T40" fmla="*/ 2147483647 w 176"/>
              <a:gd name="T41" fmla="*/ 2147483647 h 210"/>
              <a:gd name="T42" fmla="*/ 2147483647 w 176"/>
              <a:gd name="T43" fmla="*/ 2147483647 h 210"/>
              <a:gd name="T44" fmla="*/ 2147483647 w 176"/>
              <a:gd name="T45" fmla="*/ 2147483647 h 210"/>
              <a:gd name="T46" fmla="*/ 2147483647 w 176"/>
              <a:gd name="T47" fmla="*/ 2147483647 h 210"/>
              <a:gd name="T48" fmla="*/ 2147483647 w 176"/>
              <a:gd name="T49" fmla="*/ 2147483647 h 210"/>
              <a:gd name="T50" fmla="*/ 2147483647 w 176"/>
              <a:gd name="T51" fmla="*/ 2147483647 h 210"/>
              <a:gd name="T52" fmla="*/ 2147483647 w 176"/>
              <a:gd name="T53" fmla="*/ 2147483647 h 210"/>
              <a:gd name="T54" fmla="*/ 0 w 176"/>
              <a:gd name="T55" fmla="*/ 2147483647 h 210"/>
              <a:gd name="T56" fmla="*/ 0 w 176"/>
              <a:gd name="T57" fmla="*/ 2147483647 h 210"/>
              <a:gd name="T58" fmla="*/ 2147483647 w 176"/>
              <a:gd name="T59" fmla="*/ 2147483647 h 210"/>
              <a:gd name="T60" fmla="*/ 2147483647 w 176"/>
              <a:gd name="T61" fmla="*/ 2147483647 h 210"/>
              <a:gd name="T62" fmla="*/ 2147483647 w 176"/>
              <a:gd name="T63" fmla="*/ 2147483647 h 210"/>
              <a:gd name="T64" fmla="*/ 2147483647 w 176"/>
              <a:gd name="T65" fmla="*/ 2147483647 h 210"/>
              <a:gd name="T66" fmla="*/ 2147483647 w 176"/>
              <a:gd name="T67" fmla="*/ 2147483647 h 210"/>
              <a:gd name="T68" fmla="*/ 2147483647 w 176"/>
              <a:gd name="T69" fmla="*/ 2147483647 h 210"/>
              <a:gd name="T70" fmla="*/ 2147483647 w 176"/>
              <a:gd name="T71" fmla="*/ 2147483647 h 210"/>
              <a:gd name="T72" fmla="*/ 2147483647 w 176"/>
              <a:gd name="T73" fmla="*/ 2147483647 h 21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6"/>
              <a:gd name="T112" fmla="*/ 0 h 210"/>
              <a:gd name="T113" fmla="*/ 176 w 176"/>
              <a:gd name="T114" fmla="*/ 210 h 21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6" h="210">
                <a:moveTo>
                  <a:pt x="79" y="210"/>
                </a:moveTo>
                <a:lnTo>
                  <a:pt x="94" y="209"/>
                </a:lnTo>
                <a:lnTo>
                  <a:pt x="109" y="206"/>
                </a:lnTo>
                <a:lnTo>
                  <a:pt x="124" y="199"/>
                </a:lnTo>
                <a:lnTo>
                  <a:pt x="138" y="190"/>
                </a:lnTo>
                <a:lnTo>
                  <a:pt x="149" y="178"/>
                </a:lnTo>
                <a:lnTo>
                  <a:pt x="159" y="163"/>
                </a:lnTo>
                <a:lnTo>
                  <a:pt x="168" y="148"/>
                </a:lnTo>
                <a:lnTo>
                  <a:pt x="173" y="131"/>
                </a:lnTo>
                <a:lnTo>
                  <a:pt x="176" y="113"/>
                </a:lnTo>
                <a:lnTo>
                  <a:pt x="176" y="95"/>
                </a:lnTo>
                <a:lnTo>
                  <a:pt x="174" y="76"/>
                </a:lnTo>
                <a:lnTo>
                  <a:pt x="168" y="60"/>
                </a:lnTo>
                <a:lnTo>
                  <a:pt x="161" y="44"/>
                </a:lnTo>
                <a:lnTo>
                  <a:pt x="152" y="30"/>
                </a:lnTo>
                <a:lnTo>
                  <a:pt x="140" y="18"/>
                </a:lnTo>
                <a:lnTo>
                  <a:pt x="127" y="9"/>
                </a:lnTo>
                <a:lnTo>
                  <a:pt x="112" y="4"/>
                </a:lnTo>
                <a:lnTo>
                  <a:pt x="97" y="0"/>
                </a:lnTo>
                <a:lnTo>
                  <a:pt x="82" y="1"/>
                </a:lnTo>
                <a:lnTo>
                  <a:pt x="67" y="4"/>
                </a:lnTo>
                <a:lnTo>
                  <a:pt x="52" y="11"/>
                </a:lnTo>
                <a:lnTo>
                  <a:pt x="38" y="20"/>
                </a:lnTo>
                <a:lnTo>
                  <a:pt x="27" y="32"/>
                </a:lnTo>
                <a:lnTo>
                  <a:pt x="17" y="47"/>
                </a:lnTo>
                <a:lnTo>
                  <a:pt x="8" y="62"/>
                </a:lnTo>
                <a:lnTo>
                  <a:pt x="3" y="79"/>
                </a:lnTo>
                <a:lnTo>
                  <a:pt x="0" y="97"/>
                </a:lnTo>
                <a:lnTo>
                  <a:pt x="0" y="115"/>
                </a:lnTo>
                <a:lnTo>
                  <a:pt x="2" y="134"/>
                </a:lnTo>
                <a:lnTo>
                  <a:pt x="8" y="150"/>
                </a:lnTo>
                <a:lnTo>
                  <a:pt x="15" y="166"/>
                </a:lnTo>
                <a:lnTo>
                  <a:pt x="24" y="180"/>
                </a:lnTo>
                <a:lnTo>
                  <a:pt x="36" y="192"/>
                </a:lnTo>
                <a:lnTo>
                  <a:pt x="49" y="201"/>
                </a:lnTo>
                <a:lnTo>
                  <a:pt x="64" y="206"/>
                </a:lnTo>
                <a:lnTo>
                  <a:pt x="79" y="2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15" name="Freeform 210">
            <a:extLst>
              <a:ext uri="{FF2B5EF4-FFF2-40B4-BE49-F238E27FC236}">
                <a16:creationId xmlns:a16="http://schemas.microsoft.com/office/drawing/2014/main" id="{1BBFF82E-679C-45B8-BDFE-6C6A385E30CA}"/>
              </a:ext>
            </a:extLst>
          </p:cNvPr>
          <p:cNvSpPr>
            <a:spLocks noChangeAspect="1"/>
          </p:cNvSpPr>
          <p:nvPr/>
        </p:nvSpPr>
        <p:spPr bwMode="auto">
          <a:xfrm>
            <a:off x="5273675" y="4652963"/>
            <a:ext cx="23813" cy="50800"/>
          </a:xfrm>
          <a:custGeom>
            <a:avLst/>
            <a:gdLst>
              <a:gd name="T0" fmla="*/ 2147483647 w 182"/>
              <a:gd name="T1" fmla="*/ 2147483647 h 312"/>
              <a:gd name="T2" fmla="*/ 2147483647 w 182"/>
              <a:gd name="T3" fmla="*/ 0 h 312"/>
              <a:gd name="T4" fmla="*/ 0 w 182"/>
              <a:gd name="T5" fmla="*/ 2147483647 h 312"/>
              <a:gd name="T6" fmla="*/ 2147483647 w 182"/>
              <a:gd name="T7" fmla="*/ 2147483647 h 312"/>
              <a:gd name="T8" fmla="*/ 2147483647 w 182"/>
              <a:gd name="T9" fmla="*/ 2147483647 h 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312"/>
              <a:gd name="T17" fmla="*/ 182 w 182"/>
              <a:gd name="T18" fmla="*/ 312 h 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312">
                <a:moveTo>
                  <a:pt x="182" y="13"/>
                </a:moveTo>
                <a:lnTo>
                  <a:pt x="26" y="0"/>
                </a:lnTo>
                <a:lnTo>
                  <a:pt x="0" y="299"/>
                </a:lnTo>
                <a:lnTo>
                  <a:pt x="156" y="312"/>
                </a:lnTo>
                <a:lnTo>
                  <a:pt x="182" y="13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16" name="Freeform 211">
            <a:extLst>
              <a:ext uri="{FF2B5EF4-FFF2-40B4-BE49-F238E27FC236}">
                <a16:creationId xmlns:a16="http://schemas.microsoft.com/office/drawing/2014/main" id="{31F22D12-333E-4F7A-8571-DF8DD1F81C80}"/>
              </a:ext>
            </a:extLst>
          </p:cNvPr>
          <p:cNvSpPr>
            <a:spLocks noChangeAspect="1"/>
          </p:cNvSpPr>
          <p:nvPr/>
        </p:nvSpPr>
        <p:spPr bwMode="auto">
          <a:xfrm>
            <a:off x="5314950" y="4659313"/>
            <a:ext cx="26988" cy="38100"/>
          </a:xfrm>
          <a:custGeom>
            <a:avLst/>
            <a:gdLst>
              <a:gd name="T0" fmla="*/ 2147483647 w 194"/>
              <a:gd name="T1" fmla="*/ 2147483647 h 229"/>
              <a:gd name="T2" fmla="*/ 2147483647 w 194"/>
              <a:gd name="T3" fmla="*/ 0 h 229"/>
              <a:gd name="T4" fmla="*/ 0 w 194"/>
              <a:gd name="T5" fmla="*/ 2147483647 h 229"/>
              <a:gd name="T6" fmla="*/ 2147483647 w 194"/>
              <a:gd name="T7" fmla="*/ 2147483647 h 229"/>
              <a:gd name="T8" fmla="*/ 2147483647 w 194"/>
              <a:gd name="T9" fmla="*/ 2147483647 h 2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"/>
              <a:gd name="T16" fmla="*/ 0 h 229"/>
              <a:gd name="T17" fmla="*/ 194 w 194"/>
              <a:gd name="T18" fmla="*/ 229 h 2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" h="229">
                <a:moveTo>
                  <a:pt x="194" y="15"/>
                </a:moveTo>
                <a:lnTo>
                  <a:pt x="19" y="0"/>
                </a:lnTo>
                <a:lnTo>
                  <a:pt x="0" y="214"/>
                </a:lnTo>
                <a:lnTo>
                  <a:pt x="175" y="229"/>
                </a:lnTo>
                <a:lnTo>
                  <a:pt x="194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17" name="Freeform 212">
            <a:extLst>
              <a:ext uri="{FF2B5EF4-FFF2-40B4-BE49-F238E27FC236}">
                <a16:creationId xmlns:a16="http://schemas.microsoft.com/office/drawing/2014/main" id="{C7627235-0BB4-4EE6-92F0-11418C1BE5FF}"/>
              </a:ext>
            </a:extLst>
          </p:cNvPr>
          <p:cNvSpPr>
            <a:spLocks noChangeAspect="1"/>
          </p:cNvSpPr>
          <p:nvPr/>
        </p:nvSpPr>
        <p:spPr bwMode="auto">
          <a:xfrm>
            <a:off x="5356225" y="4664075"/>
            <a:ext cx="26988" cy="58738"/>
          </a:xfrm>
          <a:custGeom>
            <a:avLst/>
            <a:gdLst>
              <a:gd name="T0" fmla="*/ 2147483647 w 197"/>
              <a:gd name="T1" fmla="*/ 2147483647 h 353"/>
              <a:gd name="T2" fmla="*/ 2147483647 w 197"/>
              <a:gd name="T3" fmla="*/ 0 h 353"/>
              <a:gd name="T4" fmla="*/ 0 w 197"/>
              <a:gd name="T5" fmla="*/ 2147483647 h 353"/>
              <a:gd name="T6" fmla="*/ 2147483647 w 197"/>
              <a:gd name="T7" fmla="*/ 2147483647 h 353"/>
              <a:gd name="T8" fmla="*/ 2147483647 w 197"/>
              <a:gd name="T9" fmla="*/ 2147483647 h 3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353"/>
              <a:gd name="T17" fmla="*/ 197 w 197"/>
              <a:gd name="T18" fmla="*/ 353 h 3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353">
                <a:moveTo>
                  <a:pt x="197" y="15"/>
                </a:moveTo>
                <a:lnTo>
                  <a:pt x="29" y="0"/>
                </a:lnTo>
                <a:lnTo>
                  <a:pt x="0" y="338"/>
                </a:lnTo>
                <a:lnTo>
                  <a:pt x="168" y="353"/>
                </a:lnTo>
                <a:lnTo>
                  <a:pt x="197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18" name="Freeform 213">
            <a:extLst>
              <a:ext uri="{FF2B5EF4-FFF2-40B4-BE49-F238E27FC236}">
                <a16:creationId xmlns:a16="http://schemas.microsoft.com/office/drawing/2014/main" id="{7479A4CA-42FE-41A0-B8FD-ACA48E9711FE}"/>
              </a:ext>
            </a:extLst>
          </p:cNvPr>
          <p:cNvSpPr>
            <a:spLocks noChangeAspect="1"/>
          </p:cNvSpPr>
          <p:nvPr/>
        </p:nvSpPr>
        <p:spPr bwMode="auto">
          <a:xfrm>
            <a:off x="5378450" y="4667250"/>
            <a:ext cx="25400" cy="34925"/>
          </a:xfrm>
          <a:custGeom>
            <a:avLst/>
            <a:gdLst>
              <a:gd name="T0" fmla="*/ 2147483647 w 187"/>
              <a:gd name="T1" fmla="*/ 2147483647 h 212"/>
              <a:gd name="T2" fmla="*/ 2147483647 w 187"/>
              <a:gd name="T3" fmla="*/ 0 h 212"/>
              <a:gd name="T4" fmla="*/ 0 w 187"/>
              <a:gd name="T5" fmla="*/ 2147483647 h 212"/>
              <a:gd name="T6" fmla="*/ 2147483647 w 187"/>
              <a:gd name="T7" fmla="*/ 2147483647 h 212"/>
              <a:gd name="T8" fmla="*/ 2147483647 w 187"/>
              <a:gd name="T9" fmla="*/ 2147483647 h 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212"/>
              <a:gd name="T17" fmla="*/ 187 w 187"/>
              <a:gd name="T18" fmla="*/ 212 h 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212">
                <a:moveTo>
                  <a:pt x="187" y="15"/>
                </a:moveTo>
                <a:lnTo>
                  <a:pt x="17" y="0"/>
                </a:lnTo>
                <a:lnTo>
                  <a:pt x="0" y="197"/>
                </a:lnTo>
                <a:lnTo>
                  <a:pt x="170" y="212"/>
                </a:lnTo>
                <a:lnTo>
                  <a:pt x="187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19" name="Freeform 214">
            <a:extLst>
              <a:ext uri="{FF2B5EF4-FFF2-40B4-BE49-F238E27FC236}">
                <a16:creationId xmlns:a16="http://schemas.microsoft.com/office/drawing/2014/main" id="{C9FAAC96-E269-4527-A26F-D8410BE6F07F}"/>
              </a:ext>
            </a:extLst>
          </p:cNvPr>
          <p:cNvSpPr>
            <a:spLocks noChangeAspect="1"/>
          </p:cNvSpPr>
          <p:nvPr/>
        </p:nvSpPr>
        <p:spPr bwMode="auto">
          <a:xfrm>
            <a:off x="5267325" y="4643438"/>
            <a:ext cx="26988" cy="53975"/>
          </a:xfrm>
          <a:custGeom>
            <a:avLst/>
            <a:gdLst>
              <a:gd name="T0" fmla="*/ 2147483647 w 193"/>
              <a:gd name="T1" fmla="*/ 2147483647 h 322"/>
              <a:gd name="T2" fmla="*/ 2147483647 w 193"/>
              <a:gd name="T3" fmla="*/ 0 h 322"/>
              <a:gd name="T4" fmla="*/ 0 w 193"/>
              <a:gd name="T5" fmla="*/ 2147483647 h 322"/>
              <a:gd name="T6" fmla="*/ 2147483647 w 193"/>
              <a:gd name="T7" fmla="*/ 2147483647 h 322"/>
              <a:gd name="T8" fmla="*/ 2147483647 w 193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"/>
              <a:gd name="T16" fmla="*/ 0 h 322"/>
              <a:gd name="T17" fmla="*/ 193 w 193"/>
              <a:gd name="T18" fmla="*/ 322 h 3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" h="322">
                <a:moveTo>
                  <a:pt x="193" y="15"/>
                </a:moveTo>
                <a:lnTo>
                  <a:pt x="27" y="0"/>
                </a:lnTo>
                <a:lnTo>
                  <a:pt x="0" y="307"/>
                </a:lnTo>
                <a:lnTo>
                  <a:pt x="166" y="322"/>
                </a:lnTo>
                <a:lnTo>
                  <a:pt x="193" y="1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20" name="Freeform 215">
            <a:extLst>
              <a:ext uri="{FF2B5EF4-FFF2-40B4-BE49-F238E27FC236}">
                <a16:creationId xmlns:a16="http://schemas.microsoft.com/office/drawing/2014/main" id="{2DEF7337-DD39-498B-B564-F6E41D60C6EA}"/>
              </a:ext>
            </a:extLst>
          </p:cNvPr>
          <p:cNvSpPr>
            <a:spLocks noChangeAspect="1"/>
          </p:cNvSpPr>
          <p:nvPr/>
        </p:nvSpPr>
        <p:spPr bwMode="auto">
          <a:xfrm>
            <a:off x="5311775" y="4651375"/>
            <a:ext cx="25400" cy="38100"/>
          </a:xfrm>
          <a:custGeom>
            <a:avLst/>
            <a:gdLst>
              <a:gd name="T0" fmla="*/ 2147483647 w 187"/>
              <a:gd name="T1" fmla="*/ 2147483647 h 229"/>
              <a:gd name="T2" fmla="*/ 2147483647 w 187"/>
              <a:gd name="T3" fmla="*/ 0 h 229"/>
              <a:gd name="T4" fmla="*/ 0 w 187"/>
              <a:gd name="T5" fmla="*/ 2147483647 h 229"/>
              <a:gd name="T6" fmla="*/ 2147483647 w 187"/>
              <a:gd name="T7" fmla="*/ 2147483647 h 229"/>
              <a:gd name="T8" fmla="*/ 2147483647 w 187"/>
              <a:gd name="T9" fmla="*/ 2147483647 h 2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229"/>
              <a:gd name="T17" fmla="*/ 187 w 187"/>
              <a:gd name="T18" fmla="*/ 229 h 2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229">
                <a:moveTo>
                  <a:pt x="187" y="15"/>
                </a:moveTo>
                <a:lnTo>
                  <a:pt x="19" y="0"/>
                </a:lnTo>
                <a:lnTo>
                  <a:pt x="0" y="214"/>
                </a:lnTo>
                <a:lnTo>
                  <a:pt x="168" y="229"/>
                </a:lnTo>
                <a:lnTo>
                  <a:pt x="187" y="1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21" name="Freeform 216">
            <a:extLst>
              <a:ext uri="{FF2B5EF4-FFF2-40B4-BE49-F238E27FC236}">
                <a16:creationId xmlns:a16="http://schemas.microsoft.com/office/drawing/2014/main" id="{0A7A1EFA-422A-478A-836F-D7B686C0427D}"/>
              </a:ext>
            </a:extLst>
          </p:cNvPr>
          <p:cNvSpPr>
            <a:spLocks noChangeAspect="1"/>
          </p:cNvSpPr>
          <p:nvPr/>
        </p:nvSpPr>
        <p:spPr bwMode="auto">
          <a:xfrm>
            <a:off x="5353050" y="4657725"/>
            <a:ext cx="25400" cy="58738"/>
          </a:xfrm>
          <a:custGeom>
            <a:avLst/>
            <a:gdLst>
              <a:gd name="T0" fmla="*/ 2147483647 w 185"/>
              <a:gd name="T1" fmla="*/ 2147483647 h 347"/>
              <a:gd name="T2" fmla="*/ 2147483647 w 185"/>
              <a:gd name="T3" fmla="*/ 0 h 347"/>
              <a:gd name="T4" fmla="*/ 0 w 185"/>
              <a:gd name="T5" fmla="*/ 2147483647 h 347"/>
              <a:gd name="T6" fmla="*/ 2147483647 w 185"/>
              <a:gd name="T7" fmla="*/ 2147483647 h 347"/>
              <a:gd name="T8" fmla="*/ 2147483647 w 185"/>
              <a:gd name="T9" fmla="*/ 2147483647 h 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"/>
              <a:gd name="T16" fmla="*/ 0 h 347"/>
              <a:gd name="T17" fmla="*/ 185 w 185"/>
              <a:gd name="T18" fmla="*/ 347 h 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" h="347">
                <a:moveTo>
                  <a:pt x="185" y="13"/>
                </a:moveTo>
                <a:lnTo>
                  <a:pt x="29" y="0"/>
                </a:lnTo>
                <a:lnTo>
                  <a:pt x="0" y="333"/>
                </a:lnTo>
                <a:lnTo>
                  <a:pt x="156" y="347"/>
                </a:lnTo>
                <a:lnTo>
                  <a:pt x="185" y="13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22" name="Freeform 217">
            <a:extLst>
              <a:ext uri="{FF2B5EF4-FFF2-40B4-BE49-F238E27FC236}">
                <a16:creationId xmlns:a16="http://schemas.microsoft.com/office/drawing/2014/main" id="{9C4B1EA6-FAD2-450E-8FF8-AB0E056B5A8A}"/>
              </a:ext>
            </a:extLst>
          </p:cNvPr>
          <p:cNvSpPr>
            <a:spLocks noChangeAspect="1"/>
          </p:cNvSpPr>
          <p:nvPr/>
        </p:nvSpPr>
        <p:spPr bwMode="auto">
          <a:xfrm>
            <a:off x="5375275" y="4659313"/>
            <a:ext cx="23813" cy="38100"/>
          </a:xfrm>
          <a:custGeom>
            <a:avLst/>
            <a:gdLst>
              <a:gd name="T0" fmla="*/ 2147483647 w 179"/>
              <a:gd name="T1" fmla="*/ 2147483647 h 223"/>
              <a:gd name="T2" fmla="*/ 2147483647 w 179"/>
              <a:gd name="T3" fmla="*/ 0 h 223"/>
              <a:gd name="T4" fmla="*/ 0 w 179"/>
              <a:gd name="T5" fmla="*/ 2147483647 h 223"/>
              <a:gd name="T6" fmla="*/ 2147483647 w 179"/>
              <a:gd name="T7" fmla="*/ 2147483647 h 223"/>
              <a:gd name="T8" fmla="*/ 2147483647 w 179"/>
              <a:gd name="T9" fmla="*/ 2147483647 h 2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223"/>
              <a:gd name="T17" fmla="*/ 179 w 179"/>
              <a:gd name="T18" fmla="*/ 223 h 2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223">
                <a:moveTo>
                  <a:pt x="179" y="14"/>
                </a:moveTo>
                <a:lnTo>
                  <a:pt x="18" y="0"/>
                </a:lnTo>
                <a:lnTo>
                  <a:pt x="0" y="209"/>
                </a:lnTo>
                <a:lnTo>
                  <a:pt x="161" y="223"/>
                </a:lnTo>
                <a:lnTo>
                  <a:pt x="179" y="14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23" name="Freeform 218">
            <a:extLst>
              <a:ext uri="{FF2B5EF4-FFF2-40B4-BE49-F238E27FC236}">
                <a16:creationId xmlns:a16="http://schemas.microsoft.com/office/drawing/2014/main" id="{DA8D8439-3DE8-4D11-9BC7-A9943E56C90C}"/>
              </a:ext>
            </a:extLst>
          </p:cNvPr>
          <p:cNvSpPr>
            <a:spLocks noChangeAspect="1"/>
          </p:cNvSpPr>
          <p:nvPr/>
        </p:nvSpPr>
        <p:spPr bwMode="auto">
          <a:xfrm>
            <a:off x="5384800" y="4927600"/>
            <a:ext cx="163513" cy="117475"/>
          </a:xfrm>
          <a:custGeom>
            <a:avLst/>
            <a:gdLst>
              <a:gd name="T0" fmla="*/ 0 w 1650"/>
              <a:gd name="T1" fmla="*/ 2147483647 h 1045"/>
              <a:gd name="T2" fmla="*/ 0 w 1650"/>
              <a:gd name="T3" fmla="*/ 2147483647 h 1045"/>
              <a:gd name="T4" fmla="*/ 2147483647 w 1650"/>
              <a:gd name="T5" fmla="*/ 2147483647 h 1045"/>
              <a:gd name="T6" fmla="*/ 2147483647 w 1650"/>
              <a:gd name="T7" fmla="*/ 2147483647 h 1045"/>
              <a:gd name="T8" fmla="*/ 2147483647 w 1650"/>
              <a:gd name="T9" fmla="*/ 2147483647 h 1045"/>
              <a:gd name="T10" fmla="*/ 2147483647 w 1650"/>
              <a:gd name="T11" fmla="*/ 2147483647 h 1045"/>
              <a:gd name="T12" fmla="*/ 2147483647 w 1650"/>
              <a:gd name="T13" fmla="*/ 2147483647 h 1045"/>
              <a:gd name="T14" fmla="*/ 2147483647 w 1650"/>
              <a:gd name="T15" fmla="*/ 2147483647 h 1045"/>
              <a:gd name="T16" fmla="*/ 2147483647 w 1650"/>
              <a:gd name="T17" fmla="*/ 2147483647 h 1045"/>
              <a:gd name="T18" fmla="*/ 2147483647 w 1650"/>
              <a:gd name="T19" fmla="*/ 2147483647 h 1045"/>
              <a:gd name="T20" fmla="*/ 2147483647 w 1650"/>
              <a:gd name="T21" fmla="*/ 2147483647 h 1045"/>
              <a:gd name="T22" fmla="*/ 2147483647 w 1650"/>
              <a:gd name="T23" fmla="*/ 2147483647 h 1045"/>
              <a:gd name="T24" fmla="*/ 2147483647 w 1650"/>
              <a:gd name="T25" fmla="*/ 2147483647 h 1045"/>
              <a:gd name="T26" fmla="*/ 2147483647 w 1650"/>
              <a:gd name="T27" fmla="*/ 2147483647 h 1045"/>
              <a:gd name="T28" fmla="*/ 2147483647 w 1650"/>
              <a:gd name="T29" fmla="*/ 2147483647 h 1045"/>
              <a:gd name="T30" fmla="*/ 2147483647 w 1650"/>
              <a:gd name="T31" fmla="*/ 2147483647 h 1045"/>
              <a:gd name="T32" fmla="*/ 2147483647 w 1650"/>
              <a:gd name="T33" fmla="*/ 2147483647 h 1045"/>
              <a:gd name="T34" fmla="*/ 2147483647 w 1650"/>
              <a:gd name="T35" fmla="*/ 2147483647 h 1045"/>
              <a:gd name="T36" fmla="*/ 2147483647 w 1650"/>
              <a:gd name="T37" fmla="*/ 2147483647 h 1045"/>
              <a:gd name="T38" fmla="*/ 2147483647 w 1650"/>
              <a:gd name="T39" fmla="*/ 2147483647 h 1045"/>
              <a:gd name="T40" fmla="*/ 2147483647 w 1650"/>
              <a:gd name="T41" fmla="*/ 2147483647 h 1045"/>
              <a:gd name="T42" fmla="*/ 2147483647 w 1650"/>
              <a:gd name="T43" fmla="*/ 2147483647 h 1045"/>
              <a:gd name="T44" fmla="*/ 2147483647 w 1650"/>
              <a:gd name="T45" fmla="*/ 2147483647 h 1045"/>
              <a:gd name="T46" fmla="*/ 2147483647 w 1650"/>
              <a:gd name="T47" fmla="*/ 0 h 1045"/>
              <a:gd name="T48" fmla="*/ 0 w 1650"/>
              <a:gd name="T49" fmla="*/ 2147483647 h 104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50"/>
              <a:gd name="T76" fmla="*/ 0 h 1045"/>
              <a:gd name="T77" fmla="*/ 1650 w 1650"/>
              <a:gd name="T78" fmla="*/ 1045 h 104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50" h="1045">
                <a:moveTo>
                  <a:pt x="0" y="2"/>
                </a:moveTo>
                <a:lnTo>
                  <a:pt x="0" y="861"/>
                </a:lnTo>
                <a:lnTo>
                  <a:pt x="17" y="902"/>
                </a:lnTo>
                <a:lnTo>
                  <a:pt x="46" y="924"/>
                </a:lnTo>
                <a:lnTo>
                  <a:pt x="103" y="950"/>
                </a:lnTo>
                <a:lnTo>
                  <a:pt x="178" y="977"/>
                </a:lnTo>
                <a:lnTo>
                  <a:pt x="269" y="1001"/>
                </a:lnTo>
                <a:lnTo>
                  <a:pt x="401" y="1021"/>
                </a:lnTo>
                <a:lnTo>
                  <a:pt x="512" y="1030"/>
                </a:lnTo>
                <a:lnTo>
                  <a:pt x="627" y="1043"/>
                </a:lnTo>
                <a:lnTo>
                  <a:pt x="745" y="1045"/>
                </a:lnTo>
                <a:lnTo>
                  <a:pt x="894" y="1045"/>
                </a:lnTo>
                <a:lnTo>
                  <a:pt x="990" y="1043"/>
                </a:lnTo>
                <a:lnTo>
                  <a:pt x="1078" y="1038"/>
                </a:lnTo>
                <a:lnTo>
                  <a:pt x="1162" y="1030"/>
                </a:lnTo>
                <a:lnTo>
                  <a:pt x="1280" y="1016"/>
                </a:lnTo>
                <a:lnTo>
                  <a:pt x="1389" y="999"/>
                </a:lnTo>
                <a:lnTo>
                  <a:pt x="1471" y="977"/>
                </a:lnTo>
                <a:lnTo>
                  <a:pt x="1525" y="962"/>
                </a:lnTo>
                <a:lnTo>
                  <a:pt x="1583" y="935"/>
                </a:lnTo>
                <a:lnTo>
                  <a:pt x="1620" y="910"/>
                </a:lnTo>
                <a:lnTo>
                  <a:pt x="1645" y="880"/>
                </a:lnTo>
                <a:lnTo>
                  <a:pt x="1650" y="854"/>
                </a:lnTo>
                <a:lnTo>
                  <a:pt x="1650" y="0"/>
                </a:lnTo>
                <a:lnTo>
                  <a:pt x="0" y="2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24" name="Oval 219">
            <a:extLst>
              <a:ext uri="{FF2B5EF4-FFF2-40B4-BE49-F238E27FC236}">
                <a16:creationId xmlns:a16="http://schemas.microsoft.com/office/drawing/2014/main" id="{A7D4BB96-2FC7-4FF4-8053-35B813692C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3213" y="4905375"/>
            <a:ext cx="163512" cy="44450"/>
          </a:xfrm>
          <a:prstGeom prst="ellipse">
            <a:avLst/>
          </a:prstGeom>
          <a:solidFill>
            <a:srgbClr val="FF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25" name="Freeform 220">
            <a:extLst>
              <a:ext uri="{FF2B5EF4-FFF2-40B4-BE49-F238E27FC236}">
                <a16:creationId xmlns:a16="http://schemas.microsoft.com/office/drawing/2014/main" id="{22A48A89-5E96-4677-8F7D-1838874E29D2}"/>
              </a:ext>
            </a:extLst>
          </p:cNvPr>
          <p:cNvSpPr>
            <a:spLocks noChangeAspect="1"/>
          </p:cNvSpPr>
          <p:nvPr/>
        </p:nvSpPr>
        <p:spPr bwMode="auto">
          <a:xfrm>
            <a:off x="5456238" y="4965700"/>
            <a:ext cx="20637" cy="55563"/>
          </a:xfrm>
          <a:custGeom>
            <a:avLst/>
            <a:gdLst>
              <a:gd name="T0" fmla="*/ 2147483647 w 201"/>
              <a:gd name="T1" fmla="*/ 2147483647 h 488"/>
              <a:gd name="T2" fmla="*/ 2147483647 w 201"/>
              <a:gd name="T3" fmla="*/ 2147483647 h 488"/>
              <a:gd name="T4" fmla="*/ 0 w 201"/>
              <a:gd name="T5" fmla="*/ 2147483647 h 488"/>
              <a:gd name="T6" fmla="*/ 0 w 201"/>
              <a:gd name="T7" fmla="*/ 2147483647 h 488"/>
              <a:gd name="T8" fmla="*/ 2147483647 w 201"/>
              <a:gd name="T9" fmla="*/ 2147483647 h 488"/>
              <a:gd name="T10" fmla="*/ 2147483647 w 201"/>
              <a:gd name="T11" fmla="*/ 0 h 488"/>
              <a:gd name="T12" fmla="*/ 2147483647 w 201"/>
              <a:gd name="T13" fmla="*/ 0 h 488"/>
              <a:gd name="T14" fmla="*/ 2147483647 w 201"/>
              <a:gd name="T15" fmla="*/ 2147483647 h 488"/>
              <a:gd name="T16" fmla="*/ 2147483647 w 201"/>
              <a:gd name="T17" fmla="*/ 2147483647 h 488"/>
              <a:gd name="T18" fmla="*/ 2147483647 w 201"/>
              <a:gd name="T19" fmla="*/ 2147483647 h 488"/>
              <a:gd name="T20" fmla="*/ 2147483647 w 201"/>
              <a:gd name="T21" fmla="*/ 2147483647 h 488"/>
              <a:gd name="T22" fmla="*/ 2147483647 w 201"/>
              <a:gd name="T23" fmla="*/ 2147483647 h 488"/>
              <a:gd name="T24" fmla="*/ 2147483647 w 201"/>
              <a:gd name="T25" fmla="*/ 2147483647 h 488"/>
              <a:gd name="T26" fmla="*/ 0 w 201"/>
              <a:gd name="T27" fmla="*/ 2147483647 h 488"/>
              <a:gd name="T28" fmla="*/ 2147483647 w 201"/>
              <a:gd name="T29" fmla="*/ 2147483647 h 488"/>
              <a:gd name="T30" fmla="*/ 2147483647 w 201"/>
              <a:gd name="T31" fmla="*/ 2147483647 h 4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"/>
              <a:gd name="T49" fmla="*/ 0 h 488"/>
              <a:gd name="T50" fmla="*/ 201 w 201"/>
              <a:gd name="T51" fmla="*/ 488 h 48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" h="488">
                <a:moveTo>
                  <a:pt x="38" y="194"/>
                </a:moveTo>
                <a:lnTo>
                  <a:pt x="3" y="170"/>
                </a:lnTo>
                <a:lnTo>
                  <a:pt x="0" y="134"/>
                </a:lnTo>
                <a:lnTo>
                  <a:pt x="0" y="88"/>
                </a:lnTo>
                <a:lnTo>
                  <a:pt x="28" y="28"/>
                </a:lnTo>
                <a:lnTo>
                  <a:pt x="69" y="0"/>
                </a:lnTo>
                <a:lnTo>
                  <a:pt x="124" y="0"/>
                </a:lnTo>
                <a:lnTo>
                  <a:pt x="172" y="28"/>
                </a:lnTo>
                <a:lnTo>
                  <a:pt x="191" y="88"/>
                </a:lnTo>
                <a:lnTo>
                  <a:pt x="182" y="158"/>
                </a:lnTo>
                <a:lnTo>
                  <a:pt x="156" y="194"/>
                </a:lnTo>
                <a:lnTo>
                  <a:pt x="115" y="210"/>
                </a:lnTo>
                <a:lnTo>
                  <a:pt x="201" y="488"/>
                </a:lnTo>
                <a:lnTo>
                  <a:pt x="0" y="488"/>
                </a:lnTo>
                <a:lnTo>
                  <a:pt x="66" y="206"/>
                </a:lnTo>
                <a:lnTo>
                  <a:pt x="38" y="1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26" name="Freeform 221">
            <a:extLst>
              <a:ext uri="{FF2B5EF4-FFF2-40B4-BE49-F238E27FC236}">
                <a16:creationId xmlns:a16="http://schemas.microsoft.com/office/drawing/2014/main" id="{8291BF3B-5D60-4877-8201-BB2BBCA99EA4}"/>
              </a:ext>
            </a:extLst>
          </p:cNvPr>
          <p:cNvSpPr>
            <a:spLocks noChangeAspect="1"/>
          </p:cNvSpPr>
          <p:nvPr/>
        </p:nvSpPr>
        <p:spPr bwMode="auto">
          <a:xfrm>
            <a:off x="5410200" y="4852988"/>
            <a:ext cx="115888" cy="76200"/>
          </a:xfrm>
          <a:custGeom>
            <a:avLst/>
            <a:gdLst>
              <a:gd name="T0" fmla="*/ 0 w 1171"/>
              <a:gd name="T1" fmla="*/ 2147483647 h 673"/>
              <a:gd name="T2" fmla="*/ 0 w 1171"/>
              <a:gd name="T3" fmla="*/ 2147483647 h 673"/>
              <a:gd name="T4" fmla="*/ 2147483647 w 1171"/>
              <a:gd name="T5" fmla="*/ 2147483647 h 673"/>
              <a:gd name="T6" fmla="*/ 2147483647 w 1171"/>
              <a:gd name="T7" fmla="*/ 2147483647 h 673"/>
              <a:gd name="T8" fmla="*/ 2147483647 w 1171"/>
              <a:gd name="T9" fmla="*/ 2147483647 h 673"/>
              <a:gd name="T10" fmla="*/ 2147483647 w 1171"/>
              <a:gd name="T11" fmla="*/ 2147483647 h 673"/>
              <a:gd name="T12" fmla="*/ 2147483647 w 1171"/>
              <a:gd name="T13" fmla="*/ 2147483647 h 673"/>
              <a:gd name="T14" fmla="*/ 2147483647 w 1171"/>
              <a:gd name="T15" fmla="*/ 2147483647 h 673"/>
              <a:gd name="T16" fmla="*/ 2147483647 w 1171"/>
              <a:gd name="T17" fmla="*/ 2147483647 h 673"/>
              <a:gd name="T18" fmla="*/ 2147483647 w 1171"/>
              <a:gd name="T19" fmla="*/ 2147483647 h 673"/>
              <a:gd name="T20" fmla="*/ 2147483647 w 1171"/>
              <a:gd name="T21" fmla="*/ 2147483647 h 673"/>
              <a:gd name="T22" fmla="*/ 2147483647 w 1171"/>
              <a:gd name="T23" fmla="*/ 2147483647 h 673"/>
              <a:gd name="T24" fmla="*/ 2147483647 w 1171"/>
              <a:gd name="T25" fmla="*/ 0 h 673"/>
              <a:gd name="T26" fmla="*/ 2147483647 w 1171"/>
              <a:gd name="T27" fmla="*/ 2147483647 h 673"/>
              <a:gd name="T28" fmla="*/ 2147483647 w 1171"/>
              <a:gd name="T29" fmla="*/ 2147483647 h 673"/>
              <a:gd name="T30" fmla="*/ 2147483647 w 1171"/>
              <a:gd name="T31" fmla="*/ 2147483647 h 673"/>
              <a:gd name="T32" fmla="*/ 2147483647 w 1171"/>
              <a:gd name="T33" fmla="*/ 2147483647 h 673"/>
              <a:gd name="T34" fmla="*/ 2147483647 w 1171"/>
              <a:gd name="T35" fmla="*/ 2147483647 h 673"/>
              <a:gd name="T36" fmla="*/ 2147483647 w 1171"/>
              <a:gd name="T37" fmla="*/ 2147483647 h 673"/>
              <a:gd name="T38" fmla="*/ 2147483647 w 1171"/>
              <a:gd name="T39" fmla="*/ 2147483647 h 673"/>
              <a:gd name="T40" fmla="*/ 2147483647 w 1171"/>
              <a:gd name="T41" fmla="*/ 2147483647 h 673"/>
              <a:gd name="T42" fmla="*/ 2147483647 w 1171"/>
              <a:gd name="T43" fmla="*/ 2147483647 h 673"/>
              <a:gd name="T44" fmla="*/ 2147483647 w 1171"/>
              <a:gd name="T45" fmla="*/ 2147483647 h 673"/>
              <a:gd name="T46" fmla="*/ 2147483647 w 1171"/>
              <a:gd name="T47" fmla="*/ 2147483647 h 673"/>
              <a:gd name="T48" fmla="*/ 2147483647 w 1171"/>
              <a:gd name="T49" fmla="*/ 2147483647 h 673"/>
              <a:gd name="T50" fmla="*/ 2147483647 w 1171"/>
              <a:gd name="T51" fmla="*/ 2147483647 h 673"/>
              <a:gd name="T52" fmla="*/ 2147483647 w 1171"/>
              <a:gd name="T53" fmla="*/ 2147483647 h 673"/>
              <a:gd name="T54" fmla="*/ 2147483647 w 1171"/>
              <a:gd name="T55" fmla="*/ 2147483647 h 673"/>
              <a:gd name="T56" fmla="*/ 2147483647 w 1171"/>
              <a:gd name="T57" fmla="*/ 2147483647 h 673"/>
              <a:gd name="T58" fmla="*/ 2147483647 w 1171"/>
              <a:gd name="T59" fmla="*/ 2147483647 h 673"/>
              <a:gd name="T60" fmla="*/ 2147483647 w 1171"/>
              <a:gd name="T61" fmla="*/ 2147483647 h 673"/>
              <a:gd name="T62" fmla="*/ 2147483647 w 1171"/>
              <a:gd name="T63" fmla="*/ 2147483647 h 673"/>
              <a:gd name="T64" fmla="*/ 2147483647 w 1171"/>
              <a:gd name="T65" fmla="*/ 2147483647 h 673"/>
              <a:gd name="T66" fmla="*/ 2147483647 w 1171"/>
              <a:gd name="T67" fmla="*/ 2147483647 h 673"/>
              <a:gd name="T68" fmla="*/ 2147483647 w 1171"/>
              <a:gd name="T69" fmla="*/ 2147483647 h 673"/>
              <a:gd name="T70" fmla="*/ 2147483647 w 1171"/>
              <a:gd name="T71" fmla="*/ 2147483647 h 673"/>
              <a:gd name="T72" fmla="*/ 2147483647 w 1171"/>
              <a:gd name="T73" fmla="*/ 2147483647 h 673"/>
              <a:gd name="T74" fmla="*/ 2147483647 w 1171"/>
              <a:gd name="T75" fmla="*/ 2147483647 h 673"/>
              <a:gd name="T76" fmla="*/ 2147483647 w 1171"/>
              <a:gd name="T77" fmla="*/ 2147483647 h 673"/>
              <a:gd name="T78" fmla="*/ 2147483647 w 1171"/>
              <a:gd name="T79" fmla="*/ 2147483647 h 673"/>
              <a:gd name="T80" fmla="*/ 2147483647 w 1171"/>
              <a:gd name="T81" fmla="*/ 2147483647 h 673"/>
              <a:gd name="T82" fmla="*/ 2147483647 w 1171"/>
              <a:gd name="T83" fmla="*/ 2147483647 h 673"/>
              <a:gd name="T84" fmla="*/ 2147483647 w 1171"/>
              <a:gd name="T85" fmla="*/ 2147483647 h 673"/>
              <a:gd name="T86" fmla="*/ 2147483647 w 1171"/>
              <a:gd name="T87" fmla="*/ 2147483647 h 673"/>
              <a:gd name="T88" fmla="*/ 2147483647 w 1171"/>
              <a:gd name="T89" fmla="*/ 2147483647 h 673"/>
              <a:gd name="T90" fmla="*/ 2147483647 w 1171"/>
              <a:gd name="T91" fmla="*/ 2147483647 h 673"/>
              <a:gd name="T92" fmla="*/ 2147483647 w 1171"/>
              <a:gd name="T93" fmla="*/ 2147483647 h 673"/>
              <a:gd name="T94" fmla="*/ 2147483647 w 1171"/>
              <a:gd name="T95" fmla="*/ 2147483647 h 673"/>
              <a:gd name="T96" fmla="*/ 2147483647 w 1171"/>
              <a:gd name="T97" fmla="*/ 2147483647 h 673"/>
              <a:gd name="T98" fmla="*/ 2147483647 w 1171"/>
              <a:gd name="T99" fmla="*/ 2147483647 h 673"/>
              <a:gd name="T100" fmla="*/ 2147483647 w 1171"/>
              <a:gd name="T101" fmla="*/ 2147483647 h 673"/>
              <a:gd name="T102" fmla="*/ 2147483647 w 1171"/>
              <a:gd name="T103" fmla="*/ 2147483647 h 673"/>
              <a:gd name="T104" fmla="*/ 2147483647 w 1171"/>
              <a:gd name="T105" fmla="*/ 2147483647 h 673"/>
              <a:gd name="T106" fmla="*/ 2147483647 w 1171"/>
              <a:gd name="T107" fmla="*/ 2147483647 h 673"/>
              <a:gd name="T108" fmla="*/ 2147483647 w 1171"/>
              <a:gd name="T109" fmla="*/ 2147483647 h 673"/>
              <a:gd name="T110" fmla="*/ 2147483647 w 1171"/>
              <a:gd name="T111" fmla="*/ 2147483647 h 673"/>
              <a:gd name="T112" fmla="*/ 2147483647 w 1171"/>
              <a:gd name="T113" fmla="*/ 2147483647 h 673"/>
              <a:gd name="T114" fmla="*/ 2147483647 w 1171"/>
              <a:gd name="T115" fmla="*/ 2147483647 h 673"/>
              <a:gd name="T116" fmla="*/ 0 w 1171"/>
              <a:gd name="T117" fmla="*/ 2147483647 h 67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71"/>
              <a:gd name="T178" fmla="*/ 0 h 673"/>
              <a:gd name="T179" fmla="*/ 1171 w 1171"/>
              <a:gd name="T180" fmla="*/ 673 h 67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71" h="673">
                <a:moveTo>
                  <a:pt x="0" y="631"/>
                </a:moveTo>
                <a:lnTo>
                  <a:pt x="0" y="536"/>
                </a:lnTo>
                <a:lnTo>
                  <a:pt x="15" y="445"/>
                </a:lnTo>
                <a:lnTo>
                  <a:pt x="41" y="359"/>
                </a:lnTo>
                <a:lnTo>
                  <a:pt x="70" y="291"/>
                </a:lnTo>
                <a:lnTo>
                  <a:pt x="118" y="228"/>
                </a:lnTo>
                <a:lnTo>
                  <a:pt x="154" y="183"/>
                </a:lnTo>
                <a:lnTo>
                  <a:pt x="217" y="129"/>
                </a:lnTo>
                <a:lnTo>
                  <a:pt x="261" y="100"/>
                </a:lnTo>
                <a:lnTo>
                  <a:pt x="328" y="56"/>
                </a:lnTo>
                <a:lnTo>
                  <a:pt x="400" y="27"/>
                </a:lnTo>
                <a:lnTo>
                  <a:pt x="495" y="5"/>
                </a:lnTo>
                <a:lnTo>
                  <a:pt x="584" y="0"/>
                </a:lnTo>
                <a:lnTo>
                  <a:pt x="671" y="7"/>
                </a:lnTo>
                <a:lnTo>
                  <a:pt x="744" y="19"/>
                </a:lnTo>
                <a:lnTo>
                  <a:pt x="835" y="51"/>
                </a:lnTo>
                <a:lnTo>
                  <a:pt x="908" y="95"/>
                </a:lnTo>
                <a:lnTo>
                  <a:pt x="959" y="131"/>
                </a:lnTo>
                <a:lnTo>
                  <a:pt x="1010" y="180"/>
                </a:lnTo>
                <a:lnTo>
                  <a:pt x="1054" y="228"/>
                </a:lnTo>
                <a:lnTo>
                  <a:pt x="1088" y="279"/>
                </a:lnTo>
                <a:lnTo>
                  <a:pt x="1113" y="328"/>
                </a:lnTo>
                <a:lnTo>
                  <a:pt x="1139" y="389"/>
                </a:lnTo>
                <a:lnTo>
                  <a:pt x="1149" y="445"/>
                </a:lnTo>
                <a:lnTo>
                  <a:pt x="1161" y="492"/>
                </a:lnTo>
                <a:lnTo>
                  <a:pt x="1169" y="536"/>
                </a:lnTo>
                <a:lnTo>
                  <a:pt x="1171" y="621"/>
                </a:lnTo>
                <a:lnTo>
                  <a:pt x="1147" y="643"/>
                </a:lnTo>
                <a:lnTo>
                  <a:pt x="1096" y="658"/>
                </a:lnTo>
                <a:lnTo>
                  <a:pt x="1036" y="668"/>
                </a:lnTo>
                <a:lnTo>
                  <a:pt x="973" y="658"/>
                </a:lnTo>
                <a:lnTo>
                  <a:pt x="927" y="639"/>
                </a:lnTo>
                <a:lnTo>
                  <a:pt x="915" y="617"/>
                </a:lnTo>
                <a:lnTo>
                  <a:pt x="915" y="512"/>
                </a:lnTo>
                <a:lnTo>
                  <a:pt x="908" y="468"/>
                </a:lnTo>
                <a:lnTo>
                  <a:pt x="891" y="416"/>
                </a:lnTo>
                <a:lnTo>
                  <a:pt x="857" y="359"/>
                </a:lnTo>
                <a:lnTo>
                  <a:pt x="825" y="330"/>
                </a:lnTo>
                <a:lnTo>
                  <a:pt x="790" y="294"/>
                </a:lnTo>
                <a:lnTo>
                  <a:pt x="732" y="264"/>
                </a:lnTo>
                <a:lnTo>
                  <a:pt x="688" y="250"/>
                </a:lnTo>
                <a:lnTo>
                  <a:pt x="652" y="235"/>
                </a:lnTo>
                <a:lnTo>
                  <a:pt x="613" y="235"/>
                </a:lnTo>
                <a:lnTo>
                  <a:pt x="532" y="235"/>
                </a:lnTo>
                <a:lnTo>
                  <a:pt x="488" y="242"/>
                </a:lnTo>
                <a:lnTo>
                  <a:pt x="432" y="264"/>
                </a:lnTo>
                <a:lnTo>
                  <a:pt x="388" y="291"/>
                </a:lnTo>
                <a:lnTo>
                  <a:pt x="349" y="320"/>
                </a:lnTo>
                <a:lnTo>
                  <a:pt x="314" y="352"/>
                </a:lnTo>
                <a:lnTo>
                  <a:pt x="285" y="401"/>
                </a:lnTo>
                <a:lnTo>
                  <a:pt x="268" y="440"/>
                </a:lnTo>
                <a:lnTo>
                  <a:pt x="256" y="482"/>
                </a:lnTo>
                <a:lnTo>
                  <a:pt x="254" y="504"/>
                </a:lnTo>
                <a:lnTo>
                  <a:pt x="254" y="624"/>
                </a:lnTo>
                <a:lnTo>
                  <a:pt x="234" y="653"/>
                </a:lnTo>
                <a:lnTo>
                  <a:pt x="183" y="673"/>
                </a:lnTo>
                <a:lnTo>
                  <a:pt x="130" y="668"/>
                </a:lnTo>
                <a:lnTo>
                  <a:pt x="44" y="658"/>
                </a:lnTo>
                <a:lnTo>
                  <a:pt x="0" y="631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27" name="Line 222">
            <a:extLst>
              <a:ext uri="{FF2B5EF4-FFF2-40B4-BE49-F238E27FC236}">
                <a16:creationId xmlns:a16="http://schemas.microsoft.com/office/drawing/2014/main" id="{0DFB929A-505C-4CAE-A384-CE7D6C0A5FC9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038600" y="4679950"/>
            <a:ext cx="1327150" cy="5492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28" name="Freeform 223">
            <a:extLst>
              <a:ext uri="{FF2B5EF4-FFF2-40B4-BE49-F238E27FC236}">
                <a16:creationId xmlns:a16="http://schemas.microsoft.com/office/drawing/2014/main" id="{62908B6D-04BB-44EC-803A-0BA49D183773}"/>
              </a:ext>
            </a:extLst>
          </p:cNvPr>
          <p:cNvSpPr>
            <a:spLocks noChangeAspect="1"/>
          </p:cNvSpPr>
          <p:nvPr/>
        </p:nvSpPr>
        <p:spPr bwMode="auto">
          <a:xfrm>
            <a:off x="6394450" y="4562475"/>
            <a:ext cx="65088" cy="95250"/>
          </a:xfrm>
          <a:custGeom>
            <a:avLst/>
            <a:gdLst>
              <a:gd name="T0" fmla="*/ 2147483647 w 795"/>
              <a:gd name="T1" fmla="*/ 2147483647 h 941"/>
              <a:gd name="T2" fmla="*/ 2147483647 w 795"/>
              <a:gd name="T3" fmla="*/ 2147483647 h 941"/>
              <a:gd name="T4" fmla="*/ 2147483647 w 795"/>
              <a:gd name="T5" fmla="*/ 2147483647 h 941"/>
              <a:gd name="T6" fmla="*/ 0 w 795"/>
              <a:gd name="T7" fmla="*/ 2147483647 h 941"/>
              <a:gd name="T8" fmla="*/ 2147483647 w 795"/>
              <a:gd name="T9" fmla="*/ 2147483647 h 941"/>
              <a:gd name="T10" fmla="*/ 2147483647 w 795"/>
              <a:gd name="T11" fmla="*/ 2147483647 h 941"/>
              <a:gd name="T12" fmla="*/ 2147483647 w 795"/>
              <a:gd name="T13" fmla="*/ 2147483647 h 941"/>
              <a:gd name="T14" fmla="*/ 2147483647 w 795"/>
              <a:gd name="T15" fmla="*/ 2147483647 h 941"/>
              <a:gd name="T16" fmla="*/ 2147483647 w 795"/>
              <a:gd name="T17" fmla="*/ 2147483647 h 941"/>
              <a:gd name="T18" fmla="*/ 2147483647 w 795"/>
              <a:gd name="T19" fmla="*/ 2147483647 h 941"/>
              <a:gd name="T20" fmla="*/ 2147483647 w 795"/>
              <a:gd name="T21" fmla="*/ 2147483647 h 941"/>
              <a:gd name="T22" fmla="*/ 2147483647 w 795"/>
              <a:gd name="T23" fmla="*/ 2147483647 h 941"/>
              <a:gd name="T24" fmla="*/ 2147483647 w 795"/>
              <a:gd name="T25" fmla="*/ 2147483647 h 941"/>
              <a:gd name="T26" fmla="*/ 2147483647 w 795"/>
              <a:gd name="T27" fmla="*/ 2147483647 h 941"/>
              <a:gd name="T28" fmla="*/ 2147483647 w 795"/>
              <a:gd name="T29" fmla="*/ 2147483647 h 941"/>
              <a:gd name="T30" fmla="*/ 2147483647 w 795"/>
              <a:gd name="T31" fmla="*/ 2147483647 h 941"/>
              <a:gd name="T32" fmla="*/ 2147483647 w 795"/>
              <a:gd name="T33" fmla="*/ 2147483647 h 941"/>
              <a:gd name="T34" fmla="*/ 2147483647 w 795"/>
              <a:gd name="T35" fmla="*/ 2147483647 h 941"/>
              <a:gd name="T36" fmla="*/ 2147483647 w 795"/>
              <a:gd name="T37" fmla="*/ 2147483647 h 941"/>
              <a:gd name="T38" fmla="*/ 2147483647 w 795"/>
              <a:gd name="T39" fmla="*/ 2147483647 h 941"/>
              <a:gd name="T40" fmla="*/ 2147483647 w 795"/>
              <a:gd name="T41" fmla="*/ 2147483647 h 941"/>
              <a:gd name="T42" fmla="*/ 2147483647 w 795"/>
              <a:gd name="T43" fmla="*/ 2147483647 h 941"/>
              <a:gd name="T44" fmla="*/ 2147483647 w 795"/>
              <a:gd name="T45" fmla="*/ 2147483647 h 941"/>
              <a:gd name="T46" fmla="*/ 2147483647 w 795"/>
              <a:gd name="T47" fmla="*/ 2147483647 h 941"/>
              <a:gd name="T48" fmla="*/ 2147483647 w 795"/>
              <a:gd name="T49" fmla="*/ 2147483647 h 941"/>
              <a:gd name="T50" fmla="*/ 2147483647 w 795"/>
              <a:gd name="T51" fmla="*/ 2147483647 h 941"/>
              <a:gd name="T52" fmla="*/ 2147483647 w 795"/>
              <a:gd name="T53" fmla="*/ 2147483647 h 941"/>
              <a:gd name="T54" fmla="*/ 2147483647 w 795"/>
              <a:gd name="T55" fmla="*/ 2147483647 h 941"/>
              <a:gd name="T56" fmla="*/ 2147483647 w 795"/>
              <a:gd name="T57" fmla="*/ 2147483647 h 941"/>
              <a:gd name="T58" fmla="*/ 2147483647 w 795"/>
              <a:gd name="T59" fmla="*/ 2147483647 h 941"/>
              <a:gd name="T60" fmla="*/ 2147483647 w 795"/>
              <a:gd name="T61" fmla="*/ 2147483647 h 941"/>
              <a:gd name="T62" fmla="*/ 2147483647 w 795"/>
              <a:gd name="T63" fmla="*/ 2147483647 h 941"/>
              <a:gd name="T64" fmla="*/ 2147483647 w 795"/>
              <a:gd name="T65" fmla="*/ 2147483647 h 941"/>
              <a:gd name="T66" fmla="*/ 2147483647 w 795"/>
              <a:gd name="T67" fmla="*/ 2147483647 h 941"/>
              <a:gd name="T68" fmla="*/ 2147483647 w 795"/>
              <a:gd name="T69" fmla="*/ 2147483647 h 941"/>
              <a:gd name="T70" fmla="*/ 2147483647 w 795"/>
              <a:gd name="T71" fmla="*/ 2147483647 h 941"/>
              <a:gd name="T72" fmla="*/ 2147483647 w 795"/>
              <a:gd name="T73" fmla="*/ 2147483647 h 941"/>
              <a:gd name="T74" fmla="*/ 2147483647 w 795"/>
              <a:gd name="T75" fmla="*/ 0 h 941"/>
              <a:gd name="T76" fmla="*/ 2147483647 w 795"/>
              <a:gd name="T77" fmla="*/ 2147483647 h 941"/>
              <a:gd name="T78" fmla="*/ 2147483647 w 795"/>
              <a:gd name="T79" fmla="*/ 2147483647 h 941"/>
              <a:gd name="T80" fmla="*/ 2147483647 w 795"/>
              <a:gd name="T81" fmla="*/ 2147483647 h 941"/>
              <a:gd name="T82" fmla="*/ 2147483647 w 795"/>
              <a:gd name="T83" fmla="*/ 2147483647 h 941"/>
              <a:gd name="T84" fmla="*/ 2147483647 w 795"/>
              <a:gd name="T85" fmla="*/ 2147483647 h 941"/>
              <a:gd name="T86" fmla="*/ 2147483647 w 795"/>
              <a:gd name="T87" fmla="*/ 2147483647 h 941"/>
              <a:gd name="T88" fmla="*/ 2147483647 w 795"/>
              <a:gd name="T89" fmla="*/ 2147483647 h 941"/>
              <a:gd name="T90" fmla="*/ 2147483647 w 795"/>
              <a:gd name="T91" fmla="*/ 2147483647 h 941"/>
              <a:gd name="T92" fmla="*/ 2147483647 w 795"/>
              <a:gd name="T93" fmla="*/ 2147483647 h 941"/>
              <a:gd name="T94" fmla="*/ 2147483647 w 795"/>
              <a:gd name="T95" fmla="*/ 2147483647 h 941"/>
              <a:gd name="T96" fmla="*/ 2147483647 w 795"/>
              <a:gd name="T97" fmla="*/ 2147483647 h 94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5"/>
              <a:gd name="T148" fmla="*/ 0 h 941"/>
              <a:gd name="T149" fmla="*/ 795 w 795"/>
              <a:gd name="T150" fmla="*/ 941 h 94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5" h="941">
                <a:moveTo>
                  <a:pt x="78" y="476"/>
                </a:moveTo>
                <a:lnTo>
                  <a:pt x="45" y="524"/>
                </a:lnTo>
                <a:lnTo>
                  <a:pt x="13" y="607"/>
                </a:lnTo>
                <a:lnTo>
                  <a:pt x="0" y="713"/>
                </a:lnTo>
                <a:lnTo>
                  <a:pt x="12" y="792"/>
                </a:lnTo>
                <a:lnTo>
                  <a:pt x="52" y="857"/>
                </a:lnTo>
                <a:lnTo>
                  <a:pt x="106" y="913"/>
                </a:lnTo>
                <a:lnTo>
                  <a:pt x="164" y="941"/>
                </a:lnTo>
                <a:lnTo>
                  <a:pt x="238" y="929"/>
                </a:lnTo>
                <a:lnTo>
                  <a:pt x="299" y="913"/>
                </a:lnTo>
                <a:lnTo>
                  <a:pt x="351" y="885"/>
                </a:lnTo>
                <a:lnTo>
                  <a:pt x="395" y="822"/>
                </a:lnTo>
                <a:lnTo>
                  <a:pt x="421" y="765"/>
                </a:lnTo>
                <a:lnTo>
                  <a:pt x="425" y="689"/>
                </a:lnTo>
                <a:lnTo>
                  <a:pt x="425" y="652"/>
                </a:lnTo>
                <a:lnTo>
                  <a:pt x="469" y="713"/>
                </a:lnTo>
                <a:lnTo>
                  <a:pt x="553" y="757"/>
                </a:lnTo>
                <a:lnTo>
                  <a:pt x="593" y="765"/>
                </a:lnTo>
                <a:lnTo>
                  <a:pt x="662" y="753"/>
                </a:lnTo>
                <a:lnTo>
                  <a:pt x="710" y="733"/>
                </a:lnTo>
                <a:lnTo>
                  <a:pt x="747" y="670"/>
                </a:lnTo>
                <a:lnTo>
                  <a:pt x="790" y="611"/>
                </a:lnTo>
                <a:lnTo>
                  <a:pt x="792" y="522"/>
                </a:lnTo>
                <a:lnTo>
                  <a:pt x="795" y="457"/>
                </a:lnTo>
                <a:lnTo>
                  <a:pt x="792" y="400"/>
                </a:lnTo>
                <a:lnTo>
                  <a:pt x="738" y="320"/>
                </a:lnTo>
                <a:lnTo>
                  <a:pt x="686" y="283"/>
                </a:lnTo>
                <a:lnTo>
                  <a:pt x="625" y="266"/>
                </a:lnTo>
                <a:lnTo>
                  <a:pt x="555" y="266"/>
                </a:lnTo>
                <a:lnTo>
                  <a:pt x="499" y="276"/>
                </a:lnTo>
                <a:lnTo>
                  <a:pt x="475" y="309"/>
                </a:lnTo>
                <a:lnTo>
                  <a:pt x="445" y="335"/>
                </a:lnTo>
                <a:lnTo>
                  <a:pt x="447" y="251"/>
                </a:lnTo>
                <a:lnTo>
                  <a:pt x="440" y="157"/>
                </a:lnTo>
                <a:lnTo>
                  <a:pt x="388" y="83"/>
                </a:lnTo>
                <a:lnTo>
                  <a:pt x="343" y="38"/>
                </a:lnTo>
                <a:lnTo>
                  <a:pt x="293" y="7"/>
                </a:lnTo>
                <a:lnTo>
                  <a:pt x="258" y="0"/>
                </a:lnTo>
                <a:lnTo>
                  <a:pt x="206" y="1"/>
                </a:lnTo>
                <a:lnTo>
                  <a:pt x="156" y="16"/>
                </a:lnTo>
                <a:lnTo>
                  <a:pt x="102" y="44"/>
                </a:lnTo>
                <a:lnTo>
                  <a:pt x="63" y="96"/>
                </a:lnTo>
                <a:lnTo>
                  <a:pt x="43" y="148"/>
                </a:lnTo>
                <a:lnTo>
                  <a:pt x="36" y="240"/>
                </a:lnTo>
                <a:lnTo>
                  <a:pt x="32" y="285"/>
                </a:lnTo>
                <a:lnTo>
                  <a:pt x="47" y="340"/>
                </a:lnTo>
                <a:lnTo>
                  <a:pt x="62" y="376"/>
                </a:lnTo>
                <a:lnTo>
                  <a:pt x="73" y="400"/>
                </a:lnTo>
                <a:lnTo>
                  <a:pt x="78" y="476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29" name="Freeform 224">
            <a:extLst>
              <a:ext uri="{FF2B5EF4-FFF2-40B4-BE49-F238E27FC236}">
                <a16:creationId xmlns:a16="http://schemas.microsoft.com/office/drawing/2014/main" id="{2851D811-2726-4327-B63D-2FA3B8650703}"/>
              </a:ext>
            </a:extLst>
          </p:cNvPr>
          <p:cNvSpPr>
            <a:spLocks noChangeAspect="1"/>
          </p:cNvSpPr>
          <p:nvPr/>
        </p:nvSpPr>
        <p:spPr bwMode="auto">
          <a:xfrm>
            <a:off x="6392863" y="4557713"/>
            <a:ext cx="65087" cy="95250"/>
          </a:xfrm>
          <a:custGeom>
            <a:avLst/>
            <a:gdLst>
              <a:gd name="T0" fmla="*/ 2147483647 w 796"/>
              <a:gd name="T1" fmla="*/ 2147483647 h 938"/>
              <a:gd name="T2" fmla="*/ 2147483647 w 796"/>
              <a:gd name="T3" fmla="*/ 2147483647 h 938"/>
              <a:gd name="T4" fmla="*/ 2147483647 w 796"/>
              <a:gd name="T5" fmla="*/ 2147483647 h 938"/>
              <a:gd name="T6" fmla="*/ 0 w 796"/>
              <a:gd name="T7" fmla="*/ 2147483647 h 938"/>
              <a:gd name="T8" fmla="*/ 2147483647 w 796"/>
              <a:gd name="T9" fmla="*/ 2147483647 h 938"/>
              <a:gd name="T10" fmla="*/ 2147483647 w 796"/>
              <a:gd name="T11" fmla="*/ 2147483647 h 938"/>
              <a:gd name="T12" fmla="*/ 2147483647 w 796"/>
              <a:gd name="T13" fmla="*/ 2147483647 h 938"/>
              <a:gd name="T14" fmla="*/ 2147483647 w 796"/>
              <a:gd name="T15" fmla="*/ 2147483647 h 938"/>
              <a:gd name="T16" fmla="*/ 2147483647 w 796"/>
              <a:gd name="T17" fmla="*/ 2147483647 h 938"/>
              <a:gd name="T18" fmla="*/ 2147483647 w 796"/>
              <a:gd name="T19" fmla="*/ 2147483647 h 938"/>
              <a:gd name="T20" fmla="*/ 2147483647 w 796"/>
              <a:gd name="T21" fmla="*/ 2147483647 h 938"/>
              <a:gd name="T22" fmla="*/ 2147483647 w 796"/>
              <a:gd name="T23" fmla="*/ 2147483647 h 938"/>
              <a:gd name="T24" fmla="*/ 2147483647 w 796"/>
              <a:gd name="T25" fmla="*/ 2147483647 h 938"/>
              <a:gd name="T26" fmla="*/ 2147483647 w 796"/>
              <a:gd name="T27" fmla="*/ 2147483647 h 938"/>
              <a:gd name="T28" fmla="*/ 2147483647 w 796"/>
              <a:gd name="T29" fmla="*/ 2147483647 h 938"/>
              <a:gd name="T30" fmla="*/ 2147483647 w 796"/>
              <a:gd name="T31" fmla="*/ 2147483647 h 938"/>
              <a:gd name="T32" fmla="*/ 2147483647 w 796"/>
              <a:gd name="T33" fmla="*/ 2147483647 h 938"/>
              <a:gd name="T34" fmla="*/ 2147483647 w 796"/>
              <a:gd name="T35" fmla="*/ 2147483647 h 938"/>
              <a:gd name="T36" fmla="*/ 2147483647 w 796"/>
              <a:gd name="T37" fmla="*/ 2147483647 h 938"/>
              <a:gd name="T38" fmla="*/ 2147483647 w 796"/>
              <a:gd name="T39" fmla="*/ 2147483647 h 938"/>
              <a:gd name="T40" fmla="*/ 2147483647 w 796"/>
              <a:gd name="T41" fmla="*/ 2147483647 h 938"/>
              <a:gd name="T42" fmla="*/ 2147483647 w 796"/>
              <a:gd name="T43" fmla="*/ 2147483647 h 938"/>
              <a:gd name="T44" fmla="*/ 2147483647 w 796"/>
              <a:gd name="T45" fmla="*/ 2147483647 h 938"/>
              <a:gd name="T46" fmla="*/ 2147483647 w 796"/>
              <a:gd name="T47" fmla="*/ 2147483647 h 938"/>
              <a:gd name="T48" fmla="*/ 2147483647 w 796"/>
              <a:gd name="T49" fmla="*/ 2147483647 h 938"/>
              <a:gd name="T50" fmla="*/ 2147483647 w 796"/>
              <a:gd name="T51" fmla="*/ 2147483647 h 938"/>
              <a:gd name="T52" fmla="*/ 2147483647 w 796"/>
              <a:gd name="T53" fmla="*/ 2147483647 h 938"/>
              <a:gd name="T54" fmla="*/ 2147483647 w 796"/>
              <a:gd name="T55" fmla="*/ 2147483647 h 938"/>
              <a:gd name="T56" fmla="*/ 2147483647 w 796"/>
              <a:gd name="T57" fmla="*/ 2147483647 h 938"/>
              <a:gd name="T58" fmla="*/ 2147483647 w 796"/>
              <a:gd name="T59" fmla="*/ 2147483647 h 938"/>
              <a:gd name="T60" fmla="*/ 2147483647 w 796"/>
              <a:gd name="T61" fmla="*/ 2147483647 h 938"/>
              <a:gd name="T62" fmla="*/ 2147483647 w 796"/>
              <a:gd name="T63" fmla="*/ 2147483647 h 938"/>
              <a:gd name="T64" fmla="*/ 2147483647 w 796"/>
              <a:gd name="T65" fmla="*/ 2147483647 h 938"/>
              <a:gd name="T66" fmla="*/ 2147483647 w 796"/>
              <a:gd name="T67" fmla="*/ 2147483647 h 938"/>
              <a:gd name="T68" fmla="*/ 2147483647 w 796"/>
              <a:gd name="T69" fmla="*/ 2147483647 h 938"/>
              <a:gd name="T70" fmla="*/ 2147483647 w 796"/>
              <a:gd name="T71" fmla="*/ 2147483647 h 938"/>
              <a:gd name="T72" fmla="*/ 2147483647 w 796"/>
              <a:gd name="T73" fmla="*/ 2147483647 h 938"/>
              <a:gd name="T74" fmla="*/ 2147483647 w 796"/>
              <a:gd name="T75" fmla="*/ 2147483647 h 938"/>
              <a:gd name="T76" fmla="*/ 2147483647 w 796"/>
              <a:gd name="T77" fmla="*/ 0 h 938"/>
              <a:gd name="T78" fmla="*/ 2147483647 w 796"/>
              <a:gd name="T79" fmla="*/ 2147483647 h 938"/>
              <a:gd name="T80" fmla="*/ 2147483647 w 796"/>
              <a:gd name="T81" fmla="*/ 2147483647 h 938"/>
              <a:gd name="T82" fmla="*/ 2147483647 w 796"/>
              <a:gd name="T83" fmla="*/ 2147483647 h 938"/>
              <a:gd name="T84" fmla="*/ 2147483647 w 796"/>
              <a:gd name="T85" fmla="*/ 2147483647 h 938"/>
              <a:gd name="T86" fmla="*/ 2147483647 w 796"/>
              <a:gd name="T87" fmla="*/ 2147483647 h 938"/>
              <a:gd name="T88" fmla="*/ 2147483647 w 796"/>
              <a:gd name="T89" fmla="*/ 2147483647 h 938"/>
              <a:gd name="T90" fmla="*/ 2147483647 w 796"/>
              <a:gd name="T91" fmla="*/ 2147483647 h 938"/>
              <a:gd name="T92" fmla="*/ 2147483647 w 796"/>
              <a:gd name="T93" fmla="*/ 2147483647 h 938"/>
              <a:gd name="T94" fmla="*/ 2147483647 w 796"/>
              <a:gd name="T95" fmla="*/ 2147483647 h 938"/>
              <a:gd name="T96" fmla="*/ 2147483647 w 796"/>
              <a:gd name="T97" fmla="*/ 2147483647 h 93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6"/>
              <a:gd name="T148" fmla="*/ 0 h 938"/>
              <a:gd name="T149" fmla="*/ 796 w 796"/>
              <a:gd name="T150" fmla="*/ 938 h 93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6" h="938">
                <a:moveTo>
                  <a:pt x="74" y="475"/>
                </a:moveTo>
                <a:lnTo>
                  <a:pt x="48" y="528"/>
                </a:lnTo>
                <a:lnTo>
                  <a:pt x="13" y="604"/>
                </a:lnTo>
                <a:lnTo>
                  <a:pt x="0" y="708"/>
                </a:lnTo>
                <a:lnTo>
                  <a:pt x="17" y="797"/>
                </a:lnTo>
                <a:lnTo>
                  <a:pt x="48" y="855"/>
                </a:lnTo>
                <a:lnTo>
                  <a:pt x="111" y="914"/>
                </a:lnTo>
                <a:lnTo>
                  <a:pt x="165" y="938"/>
                </a:lnTo>
                <a:lnTo>
                  <a:pt x="233" y="929"/>
                </a:lnTo>
                <a:lnTo>
                  <a:pt x="302" y="918"/>
                </a:lnTo>
                <a:lnTo>
                  <a:pt x="354" y="882"/>
                </a:lnTo>
                <a:lnTo>
                  <a:pt x="389" y="821"/>
                </a:lnTo>
                <a:lnTo>
                  <a:pt x="422" y="764"/>
                </a:lnTo>
                <a:lnTo>
                  <a:pt x="420" y="686"/>
                </a:lnTo>
                <a:lnTo>
                  <a:pt x="428" y="653"/>
                </a:lnTo>
                <a:lnTo>
                  <a:pt x="466" y="712"/>
                </a:lnTo>
                <a:lnTo>
                  <a:pt x="555" y="762"/>
                </a:lnTo>
                <a:lnTo>
                  <a:pt x="591" y="762"/>
                </a:lnTo>
                <a:lnTo>
                  <a:pt x="663" y="751"/>
                </a:lnTo>
                <a:lnTo>
                  <a:pt x="705" y="732"/>
                </a:lnTo>
                <a:lnTo>
                  <a:pt x="748" y="665"/>
                </a:lnTo>
                <a:lnTo>
                  <a:pt x="787" y="610"/>
                </a:lnTo>
                <a:lnTo>
                  <a:pt x="794" y="519"/>
                </a:lnTo>
                <a:lnTo>
                  <a:pt x="796" y="462"/>
                </a:lnTo>
                <a:lnTo>
                  <a:pt x="787" y="399"/>
                </a:lnTo>
                <a:lnTo>
                  <a:pt x="733" y="319"/>
                </a:lnTo>
                <a:lnTo>
                  <a:pt x="687" y="280"/>
                </a:lnTo>
                <a:lnTo>
                  <a:pt x="622" y="273"/>
                </a:lnTo>
                <a:lnTo>
                  <a:pt x="557" y="263"/>
                </a:lnTo>
                <a:lnTo>
                  <a:pt x="494" y="273"/>
                </a:lnTo>
                <a:lnTo>
                  <a:pt x="476" y="308"/>
                </a:lnTo>
                <a:lnTo>
                  <a:pt x="441" y="332"/>
                </a:lnTo>
                <a:lnTo>
                  <a:pt x="444" y="248"/>
                </a:lnTo>
                <a:lnTo>
                  <a:pt x="435" y="154"/>
                </a:lnTo>
                <a:lnTo>
                  <a:pt x="387" y="78"/>
                </a:lnTo>
                <a:lnTo>
                  <a:pt x="346" y="35"/>
                </a:lnTo>
                <a:lnTo>
                  <a:pt x="296" y="6"/>
                </a:lnTo>
                <a:lnTo>
                  <a:pt x="255" y="4"/>
                </a:lnTo>
                <a:lnTo>
                  <a:pt x="202" y="0"/>
                </a:lnTo>
                <a:lnTo>
                  <a:pt x="159" y="13"/>
                </a:lnTo>
                <a:lnTo>
                  <a:pt x="104" y="41"/>
                </a:lnTo>
                <a:lnTo>
                  <a:pt x="67" y="91"/>
                </a:lnTo>
                <a:lnTo>
                  <a:pt x="46" y="146"/>
                </a:lnTo>
                <a:lnTo>
                  <a:pt x="31" y="245"/>
                </a:lnTo>
                <a:lnTo>
                  <a:pt x="26" y="284"/>
                </a:lnTo>
                <a:lnTo>
                  <a:pt x="41" y="339"/>
                </a:lnTo>
                <a:lnTo>
                  <a:pt x="67" y="378"/>
                </a:lnTo>
                <a:lnTo>
                  <a:pt x="74" y="399"/>
                </a:lnTo>
                <a:lnTo>
                  <a:pt x="74" y="47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30" name="Freeform 225">
            <a:extLst>
              <a:ext uri="{FF2B5EF4-FFF2-40B4-BE49-F238E27FC236}">
                <a16:creationId xmlns:a16="http://schemas.microsoft.com/office/drawing/2014/main" id="{61F16732-9F7B-439B-ACBD-AA627B6C72FF}"/>
              </a:ext>
            </a:extLst>
          </p:cNvPr>
          <p:cNvSpPr>
            <a:spLocks noChangeAspect="1"/>
          </p:cNvSpPr>
          <p:nvPr/>
        </p:nvSpPr>
        <p:spPr bwMode="auto">
          <a:xfrm>
            <a:off x="6180138" y="4573588"/>
            <a:ext cx="233362" cy="41275"/>
          </a:xfrm>
          <a:custGeom>
            <a:avLst/>
            <a:gdLst>
              <a:gd name="T0" fmla="*/ 2147483647 w 2869"/>
              <a:gd name="T1" fmla="*/ 2147483647 h 406"/>
              <a:gd name="T2" fmla="*/ 2147483647 w 2869"/>
              <a:gd name="T3" fmla="*/ 2147483647 h 406"/>
              <a:gd name="T4" fmla="*/ 2147483647 w 2869"/>
              <a:gd name="T5" fmla="*/ 2147483647 h 406"/>
              <a:gd name="T6" fmla="*/ 2147483647 w 2869"/>
              <a:gd name="T7" fmla="*/ 2147483647 h 406"/>
              <a:gd name="T8" fmla="*/ 2147483647 w 2869"/>
              <a:gd name="T9" fmla="*/ 2147483647 h 406"/>
              <a:gd name="T10" fmla="*/ 2147483647 w 2869"/>
              <a:gd name="T11" fmla="*/ 2147483647 h 406"/>
              <a:gd name="T12" fmla="*/ 2147483647 w 2869"/>
              <a:gd name="T13" fmla="*/ 2147483647 h 406"/>
              <a:gd name="T14" fmla="*/ 2147483647 w 2869"/>
              <a:gd name="T15" fmla="*/ 2147483647 h 406"/>
              <a:gd name="T16" fmla="*/ 2147483647 w 2869"/>
              <a:gd name="T17" fmla="*/ 2147483647 h 406"/>
              <a:gd name="T18" fmla="*/ 2147483647 w 2869"/>
              <a:gd name="T19" fmla="*/ 2147483647 h 406"/>
              <a:gd name="T20" fmla="*/ 2147483647 w 2869"/>
              <a:gd name="T21" fmla="*/ 0 h 406"/>
              <a:gd name="T22" fmla="*/ 2147483647 w 2869"/>
              <a:gd name="T23" fmla="*/ 0 h 406"/>
              <a:gd name="T24" fmla="*/ 2147483647 w 2869"/>
              <a:gd name="T25" fmla="*/ 2147483647 h 406"/>
              <a:gd name="T26" fmla="*/ 2147483647 w 2869"/>
              <a:gd name="T27" fmla="*/ 2147483647 h 406"/>
              <a:gd name="T28" fmla="*/ 2147483647 w 2869"/>
              <a:gd name="T29" fmla="*/ 2147483647 h 406"/>
              <a:gd name="T30" fmla="*/ 2147483647 w 2869"/>
              <a:gd name="T31" fmla="*/ 2147483647 h 406"/>
              <a:gd name="T32" fmla="*/ 2147483647 w 2869"/>
              <a:gd name="T33" fmla="*/ 2147483647 h 406"/>
              <a:gd name="T34" fmla="*/ 2147483647 w 2869"/>
              <a:gd name="T35" fmla="*/ 2147483647 h 406"/>
              <a:gd name="T36" fmla="*/ 2147483647 w 2869"/>
              <a:gd name="T37" fmla="*/ 2147483647 h 406"/>
              <a:gd name="T38" fmla="*/ 2147483647 w 2869"/>
              <a:gd name="T39" fmla="*/ 2147483647 h 406"/>
              <a:gd name="T40" fmla="*/ 2147483647 w 2869"/>
              <a:gd name="T41" fmla="*/ 2147483647 h 406"/>
              <a:gd name="T42" fmla="*/ 0 w 2869"/>
              <a:gd name="T43" fmla="*/ 2147483647 h 406"/>
              <a:gd name="T44" fmla="*/ 2147483647 w 2869"/>
              <a:gd name="T45" fmla="*/ 2147483647 h 406"/>
              <a:gd name="T46" fmla="*/ 2147483647 w 2869"/>
              <a:gd name="T47" fmla="*/ 2147483647 h 406"/>
              <a:gd name="T48" fmla="*/ 2147483647 w 2869"/>
              <a:gd name="T49" fmla="*/ 2147483647 h 406"/>
              <a:gd name="T50" fmla="*/ 2147483647 w 2869"/>
              <a:gd name="T51" fmla="*/ 2147483647 h 406"/>
              <a:gd name="T52" fmla="*/ 2147483647 w 2869"/>
              <a:gd name="T53" fmla="*/ 2147483647 h 406"/>
              <a:gd name="T54" fmla="*/ 2147483647 w 2869"/>
              <a:gd name="T55" fmla="*/ 2147483647 h 406"/>
              <a:gd name="T56" fmla="*/ 2147483647 w 2869"/>
              <a:gd name="T57" fmla="*/ 2147483647 h 406"/>
              <a:gd name="T58" fmla="*/ 2147483647 w 2869"/>
              <a:gd name="T59" fmla="*/ 2147483647 h 406"/>
              <a:gd name="T60" fmla="*/ 2147483647 w 2869"/>
              <a:gd name="T61" fmla="*/ 2147483647 h 406"/>
              <a:gd name="T62" fmla="*/ 2147483647 w 2869"/>
              <a:gd name="T63" fmla="*/ 2147483647 h 406"/>
              <a:gd name="T64" fmla="*/ 2147483647 w 2869"/>
              <a:gd name="T65" fmla="*/ 2147483647 h 406"/>
              <a:gd name="T66" fmla="*/ 2147483647 w 2869"/>
              <a:gd name="T67" fmla="*/ 2147483647 h 406"/>
              <a:gd name="T68" fmla="*/ 2147483647 w 2869"/>
              <a:gd name="T69" fmla="*/ 2147483647 h 406"/>
              <a:gd name="T70" fmla="*/ 2147483647 w 2869"/>
              <a:gd name="T71" fmla="*/ 2147483647 h 406"/>
              <a:gd name="T72" fmla="*/ 2147483647 w 2869"/>
              <a:gd name="T73" fmla="*/ 2147483647 h 406"/>
              <a:gd name="T74" fmla="*/ 2147483647 w 2869"/>
              <a:gd name="T75" fmla="*/ 2147483647 h 406"/>
              <a:gd name="T76" fmla="*/ 2147483647 w 2869"/>
              <a:gd name="T77" fmla="*/ 2147483647 h 406"/>
              <a:gd name="T78" fmla="*/ 2147483647 w 2869"/>
              <a:gd name="T79" fmla="*/ 2147483647 h 40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869"/>
              <a:gd name="T121" fmla="*/ 0 h 406"/>
              <a:gd name="T122" fmla="*/ 2869 w 2869"/>
              <a:gd name="T123" fmla="*/ 406 h 40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869" h="406">
                <a:moveTo>
                  <a:pt x="2868" y="328"/>
                </a:moveTo>
                <a:lnTo>
                  <a:pt x="2869" y="313"/>
                </a:lnTo>
                <a:lnTo>
                  <a:pt x="2866" y="299"/>
                </a:lnTo>
                <a:lnTo>
                  <a:pt x="2861" y="286"/>
                </a:lnTo>
                <a:lnTo>
                  <a:pt x="2853" y="272"/>
                </a:lnTo>
                <a:lnTo>
                  <a:pt x="2844" y="261"/>
                </a:lnTo>
                <a:lnTo>
                  <a:pt x="2832" y="251"/>
                </a:lnTo>
                <a:lnTo>
                  <a:pt x="2820" y="244"/>
                </a:lnTo>
                <a:lnTo>
                  <a:pt x="2806" y="239"/>
                </a:lnTo>
                <a:lnTo>
                  <a:pt x="2791" y="236"/>
                </a:lnTo>
                <a:lnTo>
                  <a:pt x="93" y="0"/>
                </a:lnTo>
                <a:lnTo>
                  <a:pt x="78" y="0"/>
                </a:lnTo>
                <a:lnTo>
                  <a:pt x="63" y="3"/>
                </a:lnTo>
                <a:lnTo>
                  <a:pt x="50" y="8"/>
                </a:lnTo>
                <a:lnTo>
                  <a:pt x="36" y="15"/>
                </a:lnTo>
                <a:lnTo>
                  <a:pt x="25" y="24"/>
                </a:lnTo>
                <a:lnTo>
                  <a:pt x="15" y="37"/>
                </a:lnTo>
                <a:lnTo>
                  <a:pt x="8" y="49"/>
                </a:lnTo>
                <a:lnTo>
                  <a:pt x="3" y="63"/>
                </a:lnTo>
                <a:lnTo>
                  <a:pt x="1" y="78"/>
                </a:lnTo>
                <a:lnTo>
                  <a:pt x="0" y="93"/>
                </a:lnTo>
                <a:lnTo>
                  <a:pt x="3" y="107"/>
                </a:lnTo>
                <a:lnTo>
                  <a:pt x="8" y="120"/>
                </a:lnTo>
                <a:lnTo>
                  <a:pt x="16" y="134"/>
                </a:lnTo>
                <a:lnTo>
                  <a:pt x="25" y="145"/>
                </a:lnTo>
                <a:lnTo>
                  <a:pt x="37" y="155"/>
                </a:lnTo>
                <a:lnTo>
                  <a:pt x="49" y="162"/>
                </a:lnTo>
                <a:lnTo>
                  <a:pt x="63" y="167"/>
                </a:lnTo>
                <a:lnTo>
                  <a:pt x="78" y="170"/>
                </a:lnTo>
                <a:lnTo>
                  <a:pt x="2776" y="406"/>
                </a:lnTo>
                <a:lnTo>
                  <a:pt x="2791" y="406"/>
                </a:lnTo>
                <a:lnTo>
                  <a:pt x="2806" y="403"/>
                </a:lnTo>
                <a:lnTo>
                  <a:pt x="2819" y="398"/>
                </a:lnTo>
                <a:lnTo>
                  <a:pt x="2833" y="391"/>
                </a:lnTo>
                <a:lnTo>
                  <a:pt x="2844" y="381"/>
                </a:lnTo>
                <a:lnTo>
                  <a:pt x="2854" y="369"/>
                </a:lnTo>
                <a:lnTo>
                  <a:pt x="2861" y="357"/>
                </a:lnTo>
                <a:lnTo>
                  <a:pt x="2866" y="343"/>
                </a:lnTo>
                <a:lnTo>
                  <a:pt x="2868" y="328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31" name="Freeform 226">
            <a:extLst>
              <a:ext uri="{FF2B5EF4-FFF2-40B4-BE49-F238E27FC236}">
                <a16:creationId xmlns:a16="http://schemas.microsoft.com/office/drawing/2014/main" id="{85E1D6A0-21BF-4419-BFDE-B48B31F84075}"/>
              </a:ext>
            </a:extLst>
          </p:cNvPr>
          <p:cNvSpPr>
            <a:spLocks noChangeAspect="1"/>
          </p:cNvSpPr>
          <p:nvPr/>
        </p:nvSpPr>
        <p:spPr bwMode="auto">
          <a:xfrm>
            <a:off x="6434138" y="4598988"/>
            <a:ext cx="14287" cy="20637"/>
          </a:xfrm>
          <a:custGeom>
            <a:avLst/>
            <a:gdLst>
              <a:gd name="T0" fmla="*/ 2147483647 w 176"/>
              <a:gd name="T1" fmla="*/ 2147483647 h 210"/>
              <a:gd name="T2" fmla="*/ 2147483647 w 176"/>
              <a:gd name="T3" fmla="*/ 2147483647 h 210"/>
              <a:gd name="T4" fmla="*/ 2147483647 w 176"/>
              <a:gd name="T5" fmla="*/ 2147483647 h 210"/>
              <a:gd name="T6" fmla="*/ 2147483647 w 176"/>
              <a:gd name="T7" fmla="*/ 2147483647 h 210"/>
              <a:gd name="T8" fmla="*/ 2147483647 w 176"/>
              <a:gd name="T9" fmla="*/ 2147483647 h 210"/>
              <a:gd name="T10" fmla="*/ 2147483647 w 176"/>
              <a:gd name="T11" fmla="*/ 2147483647 h 210"/>
              <a:gd name="T12" fmla="*/ 2147483647 w 176"/>
              <a:gd name="T13" fmla="*/ 2147483647 h 210"/>
              <a:gd name="T14" fmla="*/ 2147483647 w 176"/>
              <a:gd name="T15" fmla="*/ 2147483647 h 210"/>
              <a:gd name="T16" fmla="*/ 2147483647 w 176"/>
              <a:gd name="T17" fmla="*/ 2147483647 h 210"/>
              <a:gd name="T18" fmla="*/ 2147483647 w 176"/>
              <a:gd name="T19" fmla="*/ 2147483647 h 210"/>
              <a:gd name="T20" fmla="*/ 2147483647 w 176"/>
              <a:gd name="T21" fmla="*/ 2147483647 h 210"/>
              <a:gd name="T22" fmla="*/ 2147483647 w 176"/>
              <a:gd name="T23" fmla="*/ 2147483647 h 210"/>
              <a:gd name="T24" fmla="*/ 2147483647 w 176"/>
              <a:gd name="T25" fmla="*/ 2147483647 h 210"/>
              <a:gd name="T26" fmla="*/ 2147483647 w 176"/>
              <a:gd name="T27" fmla="*/ 2147483647 h 210"/>
              <a:gd name="T28" fmla="*/ 2147483647 w 176"/>
              <a:gd name="T29" fmla="*/ 2147483647 h 210"/>
              <a:gd name="T30" fmla="*/ 2147483647 w 176"/>
              <a:gd name="T31" fmla="*/ 2147483647 h 210"/>
              <a:gd name="T32" fmla="*/ 2147483647 w 176"/>
              <a:gd name="T33" fmla="*/ 2147483647 h 210"/>
              <a:gd name="T34" fmla="*/ 2147483647 w 176"/>
              <a:gd name="T35" fmla="*/ 2147483647 h 210"/>
              <a:gd name="T36" fmla="*/ 2147483647 w 176"/>
              <a:gd name="T37" fmla="*/ 0 h 210"/>
              <a:gd name="T38" fmla="*/ 2147483647 w 176"/>
              <a:gd name="T39" fmla="*/ 2147483647 h 210"/>
              <a:gd name="T40" fmla="*/ 2147483647 w 176"/>
              <a:gd name="T41" fmla="*/ 2147483647 h 210"/>
              <a:gd name="T42" fmla="*/ 2147483647 w 176"/>
              <a:gd name="T43" fmla="*/ 2147483647 h 210"/>
              <a:gd name="T44" fmla="*/ 2147483647 w 176"/>
              <a:gd name="T45" fmla="*/ 2147483647 h 210"/>
              <a:gd name="T46" fmla="*/ 2147483647 w 176"/>
              <a:gd name="T47" fmla="*/ 2147483647 h 210"/>
              <a:gd name="T48" fmla="*/ 2147483647 w 176"/>
              <a:gd name="T49" fmla="*/ 2147483647 h 210"/>
              <a:gd name="T50" fmla="*/ 2147483647 w 176"/>
              <a:gd name="T51" fmla="*/ 2147483647 h 210"/>
              <a:gd name="T52" fmla="*/ 2147483647 w 176"/>
              <a:gd name="T53" fmla="*/ 2147483647 h 210"/>
              <a:gd name="T54" fmla="*/ 0 w 176"/>
              <a:gd name="T55" fmla="*/ 2147483647 h 210"/>
              <a:gd name="T56" fmla="*/ 0 w 176"/>
              <a:gd name="T57" fmla="*/ 2147483647 h 210"/>
              <a:gd name="T58" fmla="*/ 2147483647 w 176"/>
              <a:gd name="T59" fmla="*/ 2147483647 h 210"/>
              <a:gd name="T60" fmla="*/ 2147483647 w 176"/>
              <a:gd name="T61" fmla="*/ 2147483647 h 210"/>
              <a:gd name="T62" fmla="*/ 2147483647 w 176"/>
              <a:gd name="T63" fmla="*/ 2147483647 h 210"/>
              <a:gd name="T64" fmla="*/ 2147483647 w 176"/>
              <a:gd name="T65" fmla="*/ 2147483647 h 210"/>
              <a:gd name="T66" fmla="*/ 2147483647 w 176"/>
              <a:gd name="T67" fmla="*/ 2147483647 h 210"/>
              <a:gd name="T68" fmla="*/ 2147483647 w 176"/>
              <a:gd name="T69" fmla="*/ 2147483647 h 210"/>
              <a:gd name="T70" fmla="*/ 2147483647 w 176"/>
              <a:gd name="T71" fmla="*/ 2147483647 h 210"/>
              <a:gd name="T72" fmla="*/ 2147483647 w 176"/>
              <a:gd name="T73" fmla="*/ 2147483647 h 21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6"/>
              <a:gd name="T112" fmla="*/ 0 h 210"/>
              <a:gd name="T113" fmla="*/ 176 w 176"/>
              <a:gd name="T114" fmla="*/ 210 h 21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6" h="210">
                <a:moveTo>
                  <a:pt x="79" y="210"/>
                </a:moveTo>
                <a:lnTo>
                  <a:pt x="94" y="209"/>
                </a:lnTo>
                <a:lnTo>
                  <a:pt x="109" y="206"/>
                </a:lnTo>
                <a:lnTo>
                  <a:pt x="124" y="199"/>
                </a:lnTo>
                <a:lnTo>
                  <a:pt x="138" y="190"/>
                </a:lnTo>
                <a:lnTo>
                  <a:pt x="149" y="178"/>
                </a:lnTo>
                <a:lnTo>
                  <a:pt x="159" y="163"/>
                </a:lnTo>
                <a:lnTo>
                  <a:pt x="168" y="148"/>
                </a:lnTo>
                <a:lnTo>
                  <a:pt x="173" y="131"/>
                </a:lnTo>
                <a:lnTo>
                  <a:pt x="176" y="113"/>
                </a:lnTo>
                <a:lnTo>
                  <a:pt x="176" y="95"/>
                </a:lnTo>
                <a:lnTo>
                  <a:pt x="174" y="76"/>
                </a:lnTo>
                <a:lnTo>
                  <a:pt x="168" y="60"/>
                </a:lnTo>
                <a:lnTo>
                  <a:pt x="161" y="44"/>
                </a:lnTo>
                <a:lnTo>
                  <a:pt x="152" y="30"/>
                </a:lnTo>
                <a:lnTo>
                  <a:pt x="140" y="18"/>
                </a:lnTo>
                <a:lnTo>
                  <a:pt x="127" y="9"/>
                </a:lnTo>
                <a:lnTo>
                  <a:pt x="112" y="4"/>
                </a:lnTo>
                <a:lnTo>
                  <a:pt x="97" y="0"/>
                </a:lnTo>
                <a:lnTo>
                  <a:pt x="82" y="1"/>
                </a:lnTo>
                <a:lnTo>
                  <a:pt x="67" y="4"/>
                </a:lnTo>
                <a:lnTo>
                  <a:pt x="52" y="11"/>
                </a:lnTo>
                <a:lnTo>
                  <a:pt x="38" y="20"/>
                </a:lnTo>
                <a:lnTo>
                  <a:pt x="27" y="32"/>
                </a:lnTo>
                <a:lnTo>
                  <a:pt x="17" y="47"/>
                </a:lnTo>
                <a:lnTo>
                  <a:pt x="8" y="62"/>
                </a:lnTo>
                <a:lnTo>
                  <a:pt x="3" y="79"/>
                </a:lnTo>
                <a:lnTo>
                  <a:pt x="0" y="97"/>
                </a:lnTo>
                <a:lnTo>
                  <a:pt x="0" y="115"/>
                </a:lnTo>
                <a:lnTo>
                  <a:pt x="2" y="134"/>
                </a:lnTo>
                <a:lnTo>
                  <a:pt x="8" y="150"/>
                </a:lnTo>
                <a:lnTo>
                  <a:pt x="15" y="166"/>
                </a:lnTo>
                <a:lnTo>
                  <a:pt x="24" y="180"/>
                </a:lnTo>
                <a:lnTo>
                  <a:pt x="36" y="192"/>
                </a:lnTo>
                <a:lnTo>
                  <a:pt x="49" y="201"/>
                </a:lnTo>
                <a:lnTo>
                  <a:pt x="64" y="206"/>
                </a:lnTo>
                <a:lnTo>
                  <a:pt x="79" y="2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32" name="Freeform 227">
            <a:extLst>
              <a:ext uri="{FF2B5EF4-FFF2-40B4-BE49-F238E27FC236}">
                <a16:creationId xmlns:a16="http://schemas.microsoft.com/office/drawing/2014/main" id="{08E7A5BC-7FA1-4F5B-B303-36B7A18D7422}"/>
              </a:ext>
            </a:extLst>
          </p:cNvPr>
          <p:cNvSpPr>
            <a:spLocks noChangeAspect="1"/>
          </p:cNvSpPr>
          <p:nvPr/>
        </p:nvSpPr>
        <p:spPr bwMode="auto">
          <a:xfrm>
            <a:off x="6196013" y="4586288"/>
            <a:ext cx="14287" cy="31750"/>
          </a:xfrm>
          <a:custGeom>
            <a:avLst/>
            <a:gdLst>
              <a:gd name="T0" fmla="*/ 2147483647 w 182"/>
              <a:gd name="T1" fmla="*/ 2147483647 h 312"/>
              <a:gd name="T2" fmla="*/ 2147483647 w 182"/>
              <a:gd name="T3" fmla="*/ 0 h 312"/>
              <a:gd name="T4" fmla="*/ 0 w 182"/>
              <a:gd name="T5" fmla="*/ 2147483647 h 312"/>
              <a:gd name="T6" fmla="*/ 2147483647 w 182"/>
              <a:gd name="T7" fmla="*/ 2147483647 h 312"/>
              <a:gd name="T8" fmla="*/ 2147483647 w 182"/>
              <a:gd name="T9" fmla="*/ 2147483647 h 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312"/>
              <a:gd name="T17" fmla="*/ 182 w 182"/>
              <a:gd name="T18" fmla="*/ 312 h 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312">
                <a:moveTo>
                  <a:pt x="182" y="13"/>
                </a:moveTo>
                <a:lnTo>
                  <a:pt x="26" y="0"/>
                </a:lnTo>
                <a:lnTo>
                  <a:pt x="0" y="299"/>
                </a:lnTo>
                <a:lnTo>
                  <a:pt x="156" y="312"/>
                </a:lnTo>
                <a:lnTo>
                  <a:pt x="182" y="13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33" name="Freeform 228">
            <a:extLst>
              <a:ext uri="{FF2B5EF4-FFF2-40B4-BE49-F238E27FC236}">
                <a16:creationId xmlns:a16="http://schemas.microsoft.com/office/drawing/2014/main" id="{B96A271B-488B-48A5-A053-07DD88E11881}"/>
              </a:ext>
            </a:extLst>
          </p:cNvPr>
          <p:cNvSpPr>
            <a:spLocks noChangeAspect="1"/>
          </p:cNvSpPr>
          <p:nvPr/>
        </p:nvSpPr>
        <p:spPr bwMode="auto">
          <a:xfrm>
            <a:off x="6221413" y="4589463"/>
            <a:ext cx="15875" cy="23812"/>
          </a:xfrm>
          <a:custGeom>
            <a:avLst/>
            <a:gdLst>
              <a:gd name="T0" fmla="*/ 2147483647 w 194"/>
              <a:gd name="T1" fmla="*/ 2147483647 h 229"/>
              <a:gd name="T2" fmla="*/ 2147483647 w 194"/>
              <a:gd name="T3" fmla="*/ 0 h 229"/>
              <a:gd name="T4" fmla="*/ 0 w 194"/>
              <a:gd name="T5" fmla="*/ 2147483647 h 229"/>
              <a:gd name="T6" fmla="*/ 2147483647 w 194"/>
              <a:gd name="T7" fmla="*/ 2147483647 h 229"/>
              <a:gd name="T8" fmla="*/ 2147483647 w 194"/>
              <a:gd name="T9" fmla="*/ 2147483647 h 2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"/>
              <a:gd name="T16" fmla="*/ 0 h 229"/>
              <a:gd name="T17" fmla="*/ 194 w 194"/>
              <a:gd name="T18" fmla="*/ 229 h 2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" h="229">
                <a:moveTo>
                  <a:pt x="194" y="15"/>
                </a:moveTo>
                <a:lnTo>
                  <a:pt x="19" y="0"/>
                </a:lnTo>
                <a:lnTo>
                  <a:pt x="0" y="214"/>
                </a:lnTo>
                <a:lnTo>
                  <a:pt x="175" y="229"/>
                </a:lnTo>
                <a:lnTo>
                  <a:pt x="194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34" name="Freeform 229">
            <a:extLst>
              <a:ext uri="{FF2B5EF4-FFF2-40B4-BE49-F238E27FC236}">
                <a16:creationId xmlns:a16="http://schemas.microsoft.com/office/drawing/2014/main" id="{95BFE4C3-99A0-434B-8826-68B27A05E2F0}"/>
              </a:ext>
            </a:extLst>
          </p:cNvPr>
          <p:cNvSpPr>
            <a:spLocks noChangeAspect="1"/>
          </p:cNvSpPr>
          <p:nvPr/>
        </p:nvSpPr>
        <p:spPr bwMode="auto">
          <a:xfrm>
            <a:off x="6246813" y="4594225"/>
            <a:ext cx="15875" cy="34925"/>
          </a:xfrm>
          <a:custGeom>
            <a:avLst/>
            <a:gdLst>
              <a:gd name="T0" fmla="*/ 2147483647 w 197"/>
              <a:gd name="T1" fmla="*/ 2147483647 h 353"/>
              <a:gd name="T2" fmla="*/ 2147483647 w 197"/>
              <a:gd name="T3" fmla="*/ 0 h 353"/>
              <a:gd name="T4" fmla="*/ 0 w 197"/>
              <a:gd name="T5" fmla="*/ 2147483647 h 353"/>
              <a:gd name="T6" fmla="*/ 2147483647 w 197"/>
              <a:gd name="T7" fmla="*/ 2147483647 h 353"/>
              <a:gd name="T8" fmla="*/ 2147483647 w 197"/>
              <a:gd name="T9" fmla="*/ 2147483647 h 3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353"/>
              <a:gd name="T17" fmla="*/ 197 w 197"/>
              <a:gd name="T18" fmla="*/ 353 h 3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353">
                <a:moveTo>
                  <a:pt x="197" y="15"/>
                </a:moveTo>
                <a:lnTo>
                  <a:pt x="29" y="0"/>
                </a:lnTo>
                <a:lnTo>
                  <a:pt x="0" y="338"/>
                </a:lnTo>
                <a:lnTo>
                  <a:pt x="168" y="353"/>
                </a:lnTo>
                <a:lnTo>
                  <a:pt x="197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35" name="Freeform 230">
            <a:extLst>
              <a:ext uri="{FF2B5EF4-FFF2-40B4-BE49-F238E27FC236}">
                <a16:creationId xmlns:a16="http://schemas.microsoft.com/office/drawing/2014/main" id="{66A8D5A9-C9DB-4F8D-A418-10A6CB0A06D8}"/>
              </a:ext>
            </a:extLst>
          </p:cNvPr>
          <p:cNvSpPr>
            <a:spLocks noChangeAspect="1"/>
          </p:cNvSpPr>
          <p:nvPr/>
        </p:nvSpPr>
        <p:spPr bwMode="auto">
          <a:xfrm>
            <a:off x="6259513" y="4595813"/>
            <a:ext cx="15875" cy="20637"/>
          </a:xfrm>
          <a:custGeom>
            <a:avLst/>
            <a:gdLst>
              <a:gd name="T0" fmla="*/ 2147483647 w 187"/>
              <a:gd name="T1" fmla="*/ 2147483647 h 212"/>
              <a:gd name="T2" fmla="*/ 2147483647 w 187"/>
              <a:gd name="T3" fmla="*/ 0 h 212"/>
              <a:gd name="T4" fmla="*/ 0 w 187"/>
              <a:gd name="T5" fmla="*/ 2147483647 h 212"/>
              <a:gd name="T6" fmla="*/ 2147483647 w 187"/>
              <a:gd name="T7" fmla="*/ 2147483647 h 212"/>
              <a:gd name="T8" fmla="*/ 2147483647 w 187"/>
              <a:gd name="T9" fmla="*/ 2147483647 h 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212"/>
              <a:gd name="T17" fmla="*/ 187 w 187"/>
              <a:gd name="T18" fmla="*/ 212 h 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212">
                <a:moveTo>
                  <a:pt x="187" y="15"/>
                </a:moveTo>
                <a:lnTo>
                  <a:pt x="17" y="0"/>
                </a:lnTo>
                <a:lnTo>
                  <a:pt x="0" y="197"/>
                </a:lnTo>
                <a:lnTo>
                  <a:pt x="170" y="212"/>
                </a:lnTo>
                <a:lnTo>
                  <a:pt x="187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36" name="Freeform 231">
            <a:extLst>
              <a:ext uri="{FF2B5EF4-FFF2-40B4-BE49-F238E27FC236}">
                <a16:creationId xmlns:a16="http://schemas.microsoft.com/office/drawing/2014/main" id="{5C2B070A-DFBF-4C2A-92ED-7DBE2314A7A6}"/>
              </a:ext>
            </a:extLst>
          </p:cNvPr>
          <p:cNvSpPr>
            <a:spLocks noChangeAspect="1"/>
          </p:cNvSpPr>
          <p:nvPr/>
        </p:nvSpPr>
        <p:spPr bwMode="auto">
          <a:xfrm>
            <a:off x="6192838" y="4581525"/>
            <a:ext cx="15875" cy="31750"/>
          </a:xfrm>
          <a:custGeom>
            <a:avLst/>
            <a:gdLst>
              <a:gd name="T0" fmla="*/ 2147483647 w 193"/>
              <a:gd name="T1" fmla="*/ 2147483647 h 322"/>
              <a:gd name="T2" fmla="*/ 2147483647 w 193"/>
              <a:gd name="T3" fmla="*/ 0 h 322"/>
              <a:gd name="T4" fmla="*/ 0 w 193"/>
              <a:gd name="T5" fmla="*/ 2147483647 h 322"/>
              <a:gd name="T6" fmla="*/ 2147483647 w 193"/>
              <a:gd name="T7" fmla="*/ 2147483647 h 322"/>
              <a:gd name="T8" fmla="*/ 2147483647 w 193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"/>
              <a:gd name="T16" fmla="*/ 0 h 322"/>
              <a:gd name="T17" fmla="*/ 193 w 193"/>
              <a:gd name="T18" fmla="*/ 322 h 3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" h="322">
                <a:moveTo>
                  <a:pt x="193" y="15"/>
                </a:moveTo>
                <a:lnTo>
                  <a:pt x="27" y="0"/>
                </a:lnTo>
                <a:lnTo>
                  <a:pt x="0" y="307"/>
                </a:lnTo>
                <a:lnTo>
                  <a:pt x="166" y="322"/>
                </a:lnTo>
                <a:lnTo>
                  <a:pt x="193" y="1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37" name="Freeform 232">
            <a:extLst>
              <a:ext uri="{FF2B5EF4-FFF2-40B4-BE49-F238E27FC236}">
                <a16:creationId xmlns:a16="http://schemas.microsoft.com/office/drawing/2014/main" id="{B7F2383C-2273-481D-AF97-D7681C8213B2}"/>
              </a:ext>
            </a:extLst>
          </p:cNvPr>
          <p:cNvSpPr>
            <a:spLocks noChangeAspect="1"/>
          </p:cNvSpPr>
          <p:nvPr/>
        </p:nvSpPr>
        <p:spPr bwMode="auto">
          <a:xfrm>
            <a:off x="6219825" y="4586288"/>
            <a:ext cx="15875" cy="22225"/>
          </a:xfrm>
          <a:custGeom>
            <a:avLst/>
            <a:gdLst>
              <a:gd name="T0" fmla="*/ 2147483647 w 187"/>
              <a:gd name="T1" fmla="*/ 2147483647 h 229"/>
              <a:gd name="T2" fmla="*/ 2147483647 w 187"/>
              <a:gd name="T3" fmla="*/ 0 h 229"/>
              <a:gd name="T4" fmla="*/ 0 w 187"/>
              <a:gd name="T5" fmla="*/ 2147483647 h 229"/>
              <a:gd name="T6" fmla="*/ 2147483647 w 187"/>
              <a:gd name="T7" fmla="*/ 2147483647 h 229"/>
              <a:gd name="T8" fmla="*/ 2147483647 w 187"/>
              <a:gd name="T9" fmla="*/ 2147483647 h 2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229"/>
              <a:gd name="T17" fmla="*/ 187 w 187"/>
              <a:gd name="T18" fmla="*/ 229 h 2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229">
                <a:moveTo>
                  <a:pt x="187" y="15"/>
                </a:moveTo>
                <a:lnTo>
                  <a:pt x="19" y="0"/>
                </a:lnTo>
                <a:lnTo>
                  <a:pt x="0" y="214"/>
                </a:lnTo>
                <a:lnTo>
                  <a:pt x="168" y="229"/>
                </a:lnTo>
                <a:lnTo>
                  <a:pt x="187" y="1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38" name="Freeform 233">
            <a:extLst>
              <a:ext uri="{FF2B5EF4-FFF2-40B4-BE49-F238E27FC236}">
                <a16:creationId xmlns:a16="http://schemas.microsoft.com/office/drawing/2014/main" id="{9678265C-14A6-4318-AADD-E861D116EC0C}"/>
              </a:ext>
            </a:extLst>
          </p:cNvPr>
          <p:cNvSpPr>
            <a:spLocks noChangeAspect="1"/>
          </p:cNvSpPr>
          <p:nvPr/>
        </p:nvSpPr>
        <p:spPr bwMode="auto">
          <a:xfrm>
            <a:off x="6243638" y="4589463"/>
            <a:ext cx="15875" cy="34925"/>
          </a:xfrm>
          <a:custGeom>
            <a:avLst/>
            <a:gdLst>
              <a:gd name="T0" fmla="*/ 2147483647 w 185"/>
              <a:gd name="T1" fmla="*/ 2147483647 h 347"/>
              <a:gd name="T2" fmla="*/ 2147483647 w 185"/>
              <a:gd name="T3" fmla="*/ 0 h 347"/>
              <a:gd name="T4" fmla="*/ 0 w 185"/>
              <a:gd name="T5" fmla="*/ 2147483647 h 347"/>
              <a:gd name="T6" fmla="*/ 2147483647 w 185"/>
              <a:gd name="T7" fmla="*/ 2147483647 h 347"/>
              <a:gd name="T8" fmla="*/ 2147483647 w 185"/>
              <a:gd name="T9" fmla="*/ 2147483647 h 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"/>
              <a:gd name="T16" fmla="*/ 0 h 347"/>
              <a:gd name="T17" fmla="*/ 185 w 185"/>
              <a:gd name="T18" fmla="*/ 347 h 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" h="347">
                <a:moveTo>
                  <a:pt x="185" y="13"/>
                </a:moveTo>
                <a:lnTo>
                  <a:pt x="29" y="0"/>
                </a:lnTo>
                <a:lnTo>
                  <a:pt x="0" y="333"/>
                </a:lnTo>
                <a:lnTo>
                  <a:pt x="156" y="347"/>
                </a:lnTo>
                <a:lnTo>
                  <a:pt x="185" y="13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39" name="Freeform 234">
            <a:extLst>
              <a:ext uri="{FF2B5EF4-FFF2-40B4-BE49-F238E27FC236}">
                <a16:creationId xmlns:a16="http://schemas.microsoft.com/office/drawing/2014/main" id="{132B84EA-9F68-418C-9B5B-3E2EBC08314E}"/>
              </a:ext>
            </a:extLst>
          </p:cNvPr>
          <p:cNvSpPr>
            <a:spLocks noChangeAspect="1"/>
          </p:cNvSpPr>
          <p:nvPr/>
        </p:nvSpPr>
        <p:spPr bwMode="auto">
          <a:xfrm>
            <a:off x="6257925" y="4591050"/>
            <a:ext cx="14288" cy="22225"/>
          </a:xfrm>
          <a:custGeom>
            <a:avLst/>
            <a:gdLst>
              <a:gd name="T0" fmla="*/ 2147483647 w 179"/>
              <a:gd name="T1" fmla="*/ 2147483647 h 223"/>
              <a:gd name="T2" fmla="*/ 2147483647 w 179"/>
              <a:gd name="T3" fmla="*/ 0 h 223"/>
              <a:gd name="T4" fmla="*/ 0 w 179"/>
              <a:gd name="T5" fmla="*/ 2147483647 h 223"/>
              <a:gd name="T6" fmla="*/ 2147483647 w 179"/>
              <a:gd name="T7" fmla="*/ 2147483647 h 223"/>
              <a:gd name="T8" fmla="*/ 2147483647 w 179"/>
              <a:gd name="T9" fmla="*/ 2147483647 h 2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223"/>
              <a:gd name="T17" fmla="*/ 179 w 179"/>
              <a:gd name="T18" fmla="*/ 223 h 2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223">
                <a:moveTo>
                  <a:pt x="179" y="14"/>
                </a:moveTo>
                <a:lnTo>
                  <a:pt x="18" y="0"/>
                </a:lnTo>
                <a:lnTo>
                  <a:pt x="0" y="209"/>
                </a:lnTo>
                <a:lnTo>
                  <a:pt x="161" y="223"/>
                </a:lnTo>
                <a:lnTo>
                  <a:pt x="179" y="14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40" name="Freeform 235">
            <a:extLst>
              <a:ext uri="{FF2B5EF4-FFF2-40B4-BE49-F238E27FC236}">
                <a16:creationId xmlns:a16="http://schemas.microsoft.com/office/drawing/2014/main" id="{57FDCB0C-E478-410A-9D9E-5F993CFB5A97}"/>
              </a:ext>
            </a:extLst>
          </p:cNvPr>
          <p:cNvSpPr>
            <a:spLocks noChangeAspect="1"/>
          </p:cNvSpPr>
          <p:nvPr/>
        </p:nvSpPr>
        <p:spPr bwMode="auto">
          <a:xfrm>
            <a:off x="6262688" y="4751388"/>
            <a:ext cx="98425" cy="69850"/>
          </a:xfrm>
          <a:custGeom>
            <a:avLst/>
            <a:gdLst>
              <a:gd name="T0" fmla="*/ 0 w 1650"/>
              <a:gd name="T1" fmla="*/ 2147483647 h 1045"/>
              <a:gd name="T2" fmla="*/ 0 w 1650"/>
              <a:gd name="T3" fmla="*/ 2147483647 h 1045"/>
              <a:gd name="T4" fmla="*/ 2147483647 w 1650"/>
              <a:gd name="T5" fmla="*/ 2147483647 h 1045"/>
              <a:gd name="T6" fmla="*/ 2147483647 w 1650"/>
              <a:gd name="T7" fmla="*/ 2147483647 h 1045"/>
              <a:gd name="T8" fmla="*/ 2147483647 w 1650"/>
              <a:gd name="T9" fmla="*/ 2147483647 h 1045"/>
              <a:gd name="T10" fmla="*/ 2147483647 w 1650"/>
              <a:gd name="T11" fmla="*/ 2147483647 h 1045"/>
              <a:gd name="T12" fmla="*/ 2147483647 w 1650"/>
              <a:gd name="T13" fmla="*/ 2147483647 h 1045"/>
              <a:gd name="T14" fmla="*/ 2147483647 w 1650"/>
              <a:gd name="T15" fmla="*/ 2147483647 h 1045"/>
              <a:gd name="T16" fmla="*/ 2147483647 w 1650"/>
              <a:gd name="T17" fmla="*/ 2147483647 h 1045"/>
              <a:gd name="T18" fmla="*/ 2147483647 w 1650"/>
              <a:gd name="T19" fmla="*/ 2147483647 h 1045"/>
              <a:gd name="T20" fmla="*/ 2147483647 w 1650"/>
              <a:gd name="T21" fmla="*/ 2147483647 h 1045"/>
              <a:gd name="T22" fmla="*/ 2147483647 w 1650"/>
              <a:gd name="T23" fmla="*/ 2147483647 h 1045"/>
              <a:gd name="T24" fmla="*/ 2147483647 w 1650"/>
              <a:gd name="T25" fmla="*/ 2147483647 h 1045"/>
              <a:gd name="T26" fmla="*/ 2147483647 w 1650"/>
              <a:gd name="T27" fmla="*/ 2147483647 h 1045"/>
              <a:gd name="T28" fmla="*/ 2147483647 w 1650"/>
              <a:gd name="T29" fmla="*/ 2147483647 h 1045"/>
              <a:gd name="T30" fmla="*/ 2147483647 w 1650"/>
              <a:gd name="T31" fmla="*/ 2147483647 h 1045"/>
              <a:gd name="T32" fmla="*/ 2147483647 w 1650"/>
              <a:gd name="T33" fmla="*/ 2147483647 h 1045"/>
              <a:gd name="T34" fmla="*/ 2147483647 w 1650"/>
              <a:gd name="T35" fmla="*/ 2147483647 h 1045"/>
              <a:gd name="T36" fmla="*/ 2147483647 w 1650"/>
              <a:gd name="T37" fmla="*/ 2147483647 h 1045"/>
              <a:gd name="T38" fmla="*/ 2147483647 w 1650"/>
              <a:gd name="T39" fmla="*/ 2147483647 h 1045"/>
              <a:gd name="T40" fmla="*/ 2147483647 w 1650"/>
              <a:gd name="T41" fmla="*/ 2147483647 h 1045"/>
              <a:gd name="T42" fmla="*/ 2147483647 w 1650"/>
              <a:gd name="T43" fmla="*/ 2147483647 h 1045"/>
              <a:gd name="T44" fmla="*/ 2147483647 w 1650"/>
              <a:gd name="T45" fmla="*/ 2147483647 h 1045"/>
              <a:gd name="T46" fmla="*/ 2147483647 w 1650"/>
              <a:gd name="T47" fmla="*/ 0 h 1045"/>
              <a:gd name="T48" fmla="*/ 0 w 1650"/>
              <a:gd name="T49" fmla="*/ 2147483647 h 104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50"/>
              <a:gd name="T76" fmla="*/ 0 h 1045"/>
              <a:gd name="T77" fmla="*/ 1650 w 1650"/>
              <a:gd name="T78" fmla="*/ 1045 h 104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50" h="1045">
                <a:moveTo>
                  <a:pt x="0" y="2"/>
                </a:moveTo>
                <a:lnTo>
                  <a:pt x="0" y="861"/>
                </a:lnTo>
                <a:lnTo>
                  <a:pt x="17" y="902"/>
                </a:lnTo>
                <a:lnTo>
                  <a:pt x="46" y="924"/>
                </a:lnTo>
                <a:lnTo>
                  <a:pt x="103" y="950"/>
                </a:lnTo>
                <a:lnTo>
                  <a:pt x="178" y="977"/>
                </a:lnTo>
                <a:lnTo>
                  <a:pt x="269" y="1001"/>
                </a:lnTo>
                <a:lnTo>
                  <a:pt x="401" y="1021"/>
                </a:lnTo>
                <a:lnTo>
                  <a:pt x="512" y="1030"/>
                </a:lnTo>
                <a:lnTo>
                  <a:pt x="627" y="1043"/>
                </a:lnTo>
                <a:lnTo>
                  <a:pt x="745" y="1045"/>
                </a:lnTo>
                <a:lnTo>
                  <a:pt x="894" y="1045"/>
                </a:lnTo>
                <a:lnTo>
                  <a:pt x="990" y="1043"/>
                </a:lnTo>
                <a:lnTo>
                  <a:pt x="1078" y="1038"/>
                </a:lnTo>
                <a:lnTo>
                  <a:pt x="1162" y="1030"/>
                </a:lnTo>
                <a:lnTo>
                  <a:pt x="1280" y="1016"/>
                </a:lnTo>
                <a:lnTo>
                  <a:pt x="1389" y="999"/>
                </a:lnTo>
                <a:lnTo>
                  <a:pt x="1471" y="977"/>
                </a:lnTo>
                <a:lnTo>
                  <a:pt x="1525" y="962"/>
                </a:lnTo>
                <a:lnTo>
                  <a:pt x="1583" y="935"/>
                </a:lnTo>
                <a:lnTo>
                  <a:pt x="1620" y="910"/>
                </a:lnTo>
                <a:lnTo>
                  <a:pt x="1645" y="880"/>
                </a:lnTo>
                <a:lnTo>
                  <a:pt x="1650" y="854"/>
                </a:lnTo>
                <a:lnTo>
                  <a:pt x="1650" y="0"/>
                </a:lnTo>
                <a:lnTo>
                  <a:pt x="0" y="2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41" name="Oval 236">
            <a:extLst>
              <a:ext uri="{FF2B5EF4-FFF2-40B4-BE49-F238E27FC236}">
                <a16:creationId xmlns:a16="http://schemas.microsoft.com/office/drawing/2014/main" id="{83FEC337-0C1F-43A4-B5E6-F094452DA6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62688" y="4738688"/>
            <a:ext cx="96837" cy="25400"/>
          </a:xfrm>
          <a:prstGeom prst="ellipse">
            <a:avLst/>
          </a:prstGeom>
          <a:solidFill>
            <a:srgbClr val="FF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42" name="Freeform 237">
            <a:extLst>
              <a:ext uri="{FF2B5EF4-FFF2-40B4-BE49-F238E27FC236}">
                <a16:creationId xmlns:a16="http://schemas.microsoft.com/office/drawing/2014/main" id="{A8E49C2E-2C82-4D6F-A068-24CA560FBF4A}"/>
              </a:ext>
            </a:extLst>
          </p:cNvPr>
          <p:cNvSpPr>
            <a:spLocks noChangeAspect="1"/>
          </p:cNvSpPr>
          <p:nvPr/>
        </p:nvSpPr>
        <p:spPr bwMode="auto">
          <a:xfrm>
            <a:off x="6305550" y="4773613"/>
            <a:ext cx="12700" cy="33337"/>
          </a:xfrm>
          <a:custGeom>
            <a:avLst/>
            <a:gdLst>
              <a:gd name="T0" fmla="*/ 2147483647 w 201"/>
              <a:gd name="T1" fmla="*/ 2147483647 h 488"/>
              <a:gd name="T2" fmla="*/ 2147483647 w 201"/>
              <a:gd name="T3" fmla="*/ 2147483647 h 488"/>
              <a:gd name="T4" fmla="*/ 0 w 201"/>
              <a:gd name="T5" fmla="*/ 2147483647 h 488"/>
              <a:gd name="T6" fmla="*/ 0 w 201"/>
              <a:gd name="T7" fmla="*/ 2147483647 h 488"/>
              <a:gd name="T8" fmla="*/ 2147483647 w 201"/>
              <a:gd name="T9" fmla="*/ 2147483647 h 488"/>
              <a:gd name="T10" fmla="*/ 2147483647 w 201"/>
              <a:gd name="T11" fmla="*/ 0 h 488"/>
              <a:gd name="T12" fmla="*/ 2147483647 w 201"/>
              <a:gd name="T13" fmla="*/ 0 h 488"/>
              <a:gd name="T14" fmla="*/ 2147483647 w 201"/>
              <a:gd name="T15" fmla="*/ 2147483647 h 488"/>
              <a:gd name="T16" fmla="*/ 2147483647 w 201"/>
              <a:gd name="T17" fmla="*/ 2147483647 h 488"/>
              <a:gd name="T18" fmla="*/ 2147483647 w 201"/>
              <a:gd name="T19" fmla="*/ 2147483647 h 488"/>
              <a:gd name="T20" fmla="*/ 2147483647 w 201"/>
              <a:gd name="T21" fmla="*/ 2147483647 h 488"/>
              <a:gd name="T22" fmla="*/ 2147483647 w 201"/>
              <a:gd name="T23" fmla="*/ 2147483647 h 488"/>
              <a:gd name="T24" fmla="*/ 2147483647 w 201"/>
              <a:gd name="T25" fmla="*/ 2147483647 h 488"/>
              <a:gd name="T26" fmla="*/ 0 w 201"/>
              <a:gd name="T27" fmla="*/ 2147483647 h 488"/>
              <a:gd name="T28" fmla="*/ 2147483647 w 201"/>
              <a:gd name="T29" fmla="*/ 2147483647 h 488"/>
              <a:gd name="T30" fmla="*/ 2147483647 w 201"/>
              <a:gd name="T31" fmla="*/ 2147483647 h 4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"/>
              <a:gd name="T49" fmla="*/ 0 h 488"/>
              <a:gd name="T50" fmla="*/ 201 w 201"/>
              <a:gd name="T51" fmla="*/ 488 h 48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" h="488">
                <a:moveTo>
                  <a:pt x="38" y="194"/>
                </a:moveTo>
                <a:lnTo>
                  <a:pt x="3" y="170"/>
                </a:lnTo>
                <a:lnTo>
                  <a:pt x="0" y="134"/>
                </a:lnTo>
                <a:lnTo>
                  <a:pt x="0" y="88"/>
                </a:lnTo>
                <a:lnTo>
                  <a:pt x="28" y="28"/>
                </a:lnTo>
                <a:lnTo>
                  <a:pt x="69" y="0"/>
                </a:lnTo>
                <a:lnTo>
                  <a:pt x="124" y="0"/>
                </a:lnTo>
                <a:lnTo>
                  <a:pt x="172" y="28"/>
                </a:lnTo>
                <a:lnTo>
                  <a:pt x="191" y="88"/>
                </a:lnTo>
                <a:lnTo>
                  <a:pt x="182" y="158"/>
                </a:lnTo>
                <a:lnTo>
                  <a:pt x="156" y="194"/>
                </a:lnTo>
                <a:lnTo>
                  <a:pt x="115" y="210"/>
                </a:lnTo>
                <a:lnTo>
                  <a:pt x="201" y="488"/>
                </a:lnTo>
                <a:lnTo>
                  <a:pt x="0" y="488"/>
                </a:lnTo>
                <a:lnTo>
                  <a:pt x="66" y="206"/>
                </a:lnTo>
                <a:lnTo>
                  <a:pt x="38" y="1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43" name="Freeform 238">
            <a:extLst>
              <a:ext uri="{FF2B5EF4-FFF2-40B4-BE49-F238E27FC236}">
                <a16:creationId xmlns:a16="http://schemas.microsoft.com/office/drawing/2014/main" id="{932100B0-1889-433D-9E14-FEBFDE8A1F98}"/>
              </a:ext>
            </a:extLst>
          </p:cNvPr>
          <p:cNvSpPr>
            <a:spLocks noChangeAspect="1"/>
          </p:cNvSpPr>
          <p:nvPr/>
        </p:nvSpPr>
        <p:spPr bwMode="auto">
          <a:xfrm>
            <a:off x="6278563" y="4706938"/>
            <a:ext cx="69850" cy="46037"/>
          </a:xfrm>
          <a:custGeom>
            <a:avLst/>
            <a:gdLst>
              <a:gd name="T0" fmla="*/ 0 w 1171"/>
              <a:gd name="T1" fmla="*/ 2147483647 h 673"/>
              <a:gd name="T2" fmla="*/ 0 w 1171"/>
              <a:gd name="T3" fmla="*/ 2147483647 h 673"/>
              <a:gd name="T4" fmla="*/ 2147483647 w 1171"/>
              <a:gd name="T5" fmla="*/ 2147483647 h 673"/>
              <a:gd name="T6" fmla="*/ 2147483647 w 1171"/>
              <a:gd name="T7" fmla="*/ 2147483647 h 673"/>
              <a:gd name="T8" fmla="*/ 2147483647 w 1171"/>
              <a:gd name="T9" fmla="*/ 2147483647 h 673"/>
              <a:gd name="T10" fmla="*/ 2147483647 w 1171"/>
              <a:gd name="T11" fmla="*/ 2147483647 h 673"/>
              <a:gd name="T12" fmla="*/ 2147483647 w 1171"/>
              <a:gd name="T13" fmla="*/ 2147483647 h 673"/>
              <a:gd name="T14" fmla="*/ 2147483647 w 1171"/>
              <a:gd name="T15" fmla="*/ 2147483647 h 673"/>
              <a:gd name="T16" fmla="*/ 2147483647 w 1171"/>
              <a:gd name="T17" fmla="*/ 2147483647 h 673"/>
              <a:gd name="T18" fmla="*/ 2147483647 w 1171"/>
              <a:gd name="T19" fmla="*/ 2147483647 h 673"/>
              <a:gd name="T20" fmla="*/ 2147483647 w 1171"/>
              <a:gd name="T21" fmla="*/ 2147483647 h 673"/>
              <a:gd name="T22" fmla="*/ 2147483647 w 1171"/>
              <a:gd name="T23" fmla="*/ 2147483647 h 673"/>
              <a:gd name="T24" fmla="*/ 2147483647 w 1171"/>
              <a:gd name="T25" fmla="*/ 0 h 673"/>
              <a:gd name="T26" fmla="*/ 2147483647 w 1171"/>
              <a:gd name="T27" fmla="*/ 2147483647 h 673"/>
              <a:gd name="T28" fmla="*/ 2147483647 w 1171"/>
              <a:gd name="T29" fmla="*/ 2147483647 h 673"/>
              <a:gd name="T30" fmla="*/ 2147483647 w 1171"/>
              <a:gd name="T31" fmla="*/ 2147483647 h 673"/>
              <a:gd name="T32" fmla="*/ 2147483647 w 1171"/>
              <a:gd name="T33" fmla="*/ 2147483647 h 673"/>
              <a:gd name="T34" fmla="*/ 2147483647 w 1171"/>
              <a:gd name="T35" fmla="*/ 2147483647 h 673"/>
              <a:gd name="T36" fmla="*/ 2147483647 w 1171"/>
              <a:gd name="T37" fmla="*/ 2147483647 h 673"/>
              <a:gd name="T38" fmla="*/ 2147483647 w 1171"/>
              <a:gd name="T39" fmla="*/ 2147483647 h 673"/>
              <a:gd name="T40" fmla="*/ 2147483647 w 1171"/>
              <a:gd name="T41" fmla="*/ 2147483647 h 673"/>
              <a:gd name="T42" fmla="*/ 2147483647 w 1171"/>
              <a:gd name="T43" fmla="*/ 2147483647 h 673"/>
              <a:gd name="T44" fmla="*/ 2147483647 w 1171"/>
              <a:gd name="T45" fmla="*/ 2147483647 h 673"/>
              <a:gd name="T46" fmla="*/ 2147483647 w 1171"/>
              <a:gd name="T47" fmla="*/ 2147483647 h 673"/>
              <a:gd name="T48" fmla="*/ 2147483647 w 1171"/>
              <a:gd name="T49" fmla="*/ 2147483647 h 673"/>
              <a:gd name="T50" fmla="*/ 2147483647 w 1171"/>
              <a:gd name="T51" fmla="*/ 2147483647 h 673"/>
              <a:gd name="T52" fmla="*/ 2147483647 w 1171"/>
              <a:gd name="T53" fmla="*/ 2147483647 h 673"/>
              <a:gd name="T54" fmla="*/ 2147483647 w 1171"/>
              <a:gd name="T55" fmla="*/ 2147483647 h 673"/>
              <a:gd name="T56" fmla="*/ 2147483647 w 1171"/>
              <a:gd name="T57" fmla="*/ 2147483647 h 673"/>
              <a:gd name="T58" fmla="*/ 2147483647 w 1171"/>
              <a:gd name="T59" fmla="*/ 2147483647 h 673"/>
              <a:gd name="T60" fmla="*/ 2147483647 w 1171"/>
              <a:gd name="T61" fmla="*/ 2147483647 h 673"/>
              <a:gd name="T62" fmla="*/ 2147483647 w 1171"/>
              <a:gd name="T63" fmla="*/ 2147483647 h 673"/>
              <a:gd name="T64" fmla="*/ 2147483647 w 1171"/>
              <a:gd name="T65" fmla="*/ 2147483647 h 673"/>
              <a:gd name="T66" fmla="*/ 2147483647 w 1171"/>
              <a:gd name="T67" fmla="*/ 2147483647 h 673"/>
              <a:gd name="T68" fmla="*/ 2147483647 w 1171"/>
              <a:gd name="T69" fmla="*/ 2147483647 h 673"/>
              <a:gd name="T70" fmla="*/ 2147483647 w 1171"/>
              <a:gd name="T71" fmla="*/ 2147483647 h 673"/>
              <a:gd name="T72" fmla="*/ 2147483647 w 1171"/>
              <a:gd name="T73" fmla="*/ 2147483647 h 673"/>
              <a:gd name="T74" fmla="*/ 2147483647 w 1171"/>
              <a:gd name="T75" fmla="*/ 2147483647 h 673"/>
              <a:gd name="T76" fmla="*/ 2147483647 w 1171"/>
              <a:gd name="T77" fmla="*/ 2147483647 h 673"/>
              <a:gd name="T78" fmla="*/ 2147483647 w 1171"/>
              <a:gd name="T79" fmla="*/ 2147483647 h 673"/>
              <a:gd name="T80" fmla="*/ 2147483647 w 1171"/>
              <a:gd name="T81" fmla="*/ 2147483647 h 673"/>
              <a:gd name="T82" fmla="*/ 2147483647 w 1171"/>
              <a:gd name="T83" fmla="*/ 2147483647 h 673"/>
              <a:gd name="T84" fmla="*/ 2147483647 w 1171"/>
              <a:gd name="T85" fmla="*/ 2147483647 h 673"/>
              <a:gd name="T86" fmla="*/ 2147483647 w 1171"/>
              <a:gd name="T87" fmla="*/ 2147483647 h 673"/>
              <a:gd name="T88" fmla="*/ 2147483647 w 1171"/>
              <a:gd name="T89" fmla="*/ 2147483647 h 673"/>
              <a:gd name="T90" fmla="*/ 2147483647 w 1171"/>
              <a:gd name="T91" fmla="*/ 2147483647 h 673"/>
              <a:gd name="T92" fmla="*/ 2147483647 w 1171"/>
              <a:gd name="T93" fmla="*/ 2147483647 h 673"/>
              <a:gd name="T94" fmla="*/ 2147483647 w 1171"/>
              <a:gd name="T95" fmla="*/ 2147483647 h 673"/>
              <a:gd name="T96" fmla="*/ 2147483647 w 1171"/>
              <a:gd name="T97" fmla="*/ 2147483647 h 673"/>
              <a:gd name="T98" fmla="*/ 2147483647 w 1171"/>
              <a:gd name="T99" fmla="*/ 2147483647 h 673"/>
              <a:gd name="T100" fmla="*/ 2147483647 w 1171"/>
              <a:gd name="T101" fmla="*/ 2147483647 h 673"/>
              <a:gd name="T102" fmla="*/ 2147483647 w 1171"/>
              <a:gd name="T103" fmla="*/ 2147483647 h 673"/>
              <a:gd name="T104" fmla="*/ 2147483647 w 1171"/>
              <a:gd name="T105" fmla="*/ 2147483647 h 673"/>
              <a:gd name="T106" fmla="*/ 2147483647 w 1171"/>
              <a:gd name="T107" fmla="*/ 2147483647 h 673"/>
              <a:gd name="T108" fmla="*/ 2147483647 w 1171"/>
              <a:gd name="T109" fmla="*/ 2147483647 h 673"/>
              <a:gd name="T110" fmla="*/ 2147483647 w 1171"/>
              <a:gd name="T111" fmla="*/ 2147483647 h 673"/>
              <a:gd name="T112" fmla="*/ 2147483647 w 1171"/>
              <a:gd name="T113" fmla="*/ 2147483647 h 673"/>
              <a:gd name="T114" fmla="*/ 2147483647 w 1171"/>
              <a:gd name="T115" fmla="*/ 2147483647 h 673"/>
              <a:gd name="T116" fmla="*/ 0 w 1171"/>
              <a:gd name="T117" fmla="*/ 2147483647 h 67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71"/>
              <a:gd name="T178" fmla="*/ 0 h 673"/>
              <a:gd name="T179" fmla="*/ 1171 w 1171"/>
              <a:gd name="T180" fmla="*/ 673 h 67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71" h="673">
                <a:moveTo>
                  <a:pt x="0" y="631"/>
                </a:moveTo>
                <a:lnTo>
                  <a:pt x="0" y="536"/>
                </a:lnTo>
                <a:lnTo>
                  <a:pt x="15" y="445"/>
                </a:lnTo>
                <a:lnTo>
                  <a:pt x="41" y="359"/>
                </a:lnTo>
                <a:lnTo>
                  <a:pt x="70" y="291"/>
                </a:lnTo>
                <a:lnTo>
                  <a:pt x="118" y="228"/>
                </a:lnTo>
                <a:lnTo>
                  <a:pt x="154" y="183"/>
                </a:lnTo>
                <a:lnTo>
                  <a:pt x="217" y="129"/>
                </a:lnTo>
                <a:lnTo>
                  <a:pt x="261" y="100"/>
                </a:lnTo>
                <a:lnTo>
                  <a:pt x="328" y="56"/>
                </a:lnTo>
                <a:lnTo>
                  <a:pt x="400" y="27"/>
                </a:lnTo>
                <a:lnTo>
                  <a:pt x="495" y="5"/>
                </a:lnTo>
                <a:lnTo>
                  <a:pt x="584" y="0"/>
                </a:lnTo>
                <a:lnTo>
                  <a:pt x="671" y="7"/>
                </a:lnTo>
                <a:lnTo>
                  <a:pt x="744" y="19"/>
                </a:lnTo>
                <a:lnTo>
                  <a:pt x="835" y="51"/>
                </a:lnTo>
                <a:lnTo>
                  <a:pt x="908" y="95"/>
                </a:lnTo>
                <a:lnTo>
                  <a:pt x="959" y="131"/>
                </a:lnTo>
                <a:lnTo>
                  <a:pt x="1010" y="180"/>
                </a:lnTo>
                <a:lnTo>
                  <a:pt x="1054" y="228"/>
                </a:lnTo>
                <a:lnTo>
                  <a:pt x="1088" y="279"/>
                </a:lnTo>
                <a:lnTo>
                  <a:pt x="1113" y="328"/>
                </a:lnTo>
                <a:lnTo>
                  <a:pt x="1139" y="389"/>
                </a:lnTo>
                <a:lnTo>
                  <a:pt x="1149" y="445"/>
                </a:lnTo>
                <a:lnTo>
                  <a:pt x="1161" y="492"/>
                </a:lnTo>
                <a:lnTo>
                  <a:pt x="1169" y="536"/>
                </a:lnTo>
                <a:lnTo>
                  <a:pt x="1171" y="621"/>
                </a:lnTo>
                <a:lnTo>
                  <a:pt x="1147" y="643"/>
                </a:lnTo>
                <a:lnTo>
                  <a:pt x="1096" y="658"/>
                </a:lnTo>
                <a:lnTo>
                  <a:pt x="1036" y="668"/>
                </a:lnTo>
                <a:lnTo>
                  <a:pt x="973" y="658"/>
                </a:lnTo>
                <a:lnTo>
                  <a:pt x="927" y="639"/>
                </a:lnTo>
                <a:lnTo>
                  <a:pt x="915" y="617"/>
                </a:lnTo>
                <a:lnTo>
                  <a:pt x="915" y="512"/>
                </a:lnTo>
                <a:lnTo>
                  <a:pt x="908" y="468"/>
                </a:lnTo>
                <a:lnTo>
                  <a:pt x="891" y="416"/>
                </a:lnTo>
                <a:lnTo>
                  <a:pt x="857" y="359"/>
                </a:lnTo>
                <a:lnTo>
                  <a:pt x="825" y="330"/>
                </a:lnTo>
                <a:lnTo>
                  <a:pt x="790" y="294"/>
                </a:lnTo>
                <a:lnTo>
                  <a:pt x="732" y="264"/>
                </a:lnTo>
                <a:lnTo>
                  <a:pt x="688" y="250"/>
                </a:lnTo>
                <a:lnTo>
                  <a:pt x="652" y="235"/>
                </a:lnTo>
                <a:lnTo>
                  <a:pt x="613" y="235"/>
                </a:lnTo>
                <a:lnTo>
                  <a:pt x="532" y="235"/>
                </a:lnTo>
                <a:lnTo>
                  <a:pt x="488" y="242"/>
                </a:lnTo>
                <a:lnTo>
                  <a:pt x="432" y="264"/>
                </a:lnTo>
                <a:lnTo>
                  <a:pt x="388" y="291"/>
                </a:lnTo>
                <a:lnTo>
                  <a:pt x="349" y="320"/>
                </a:lnTo>
                <a:lnTo>
                  <a:pt x="314" y="352"/>
                </a:lnTo>
                <a:lnTo>
                  <a:pt x="285" y="401"/>
                </a:lnTo>
                <a:lnTo>
                  <a:pt x="268" y="440"/>
                </a:lnTo>
                <a:lnTo>
                  <a:pt x="256" y="482"/>
                </a:lnTo>
                <a:lnTo>
                  <a:pt x="254" y="504"/>
                </a:lnTo>
                <a:lnTo>
                  <a:pt x="254" y="624"/>
                </a:lnTo>
                <a:lnTo>
                  <a:pt x="234" y="653"/>
                </a:lnTo>
                <a:lnTo>
                  <a:pt x="183" y="673"/>
                </a:lnTo>
                <a:lnTo>
                  <a:pt x="130" y="668"/>
                </a:lnTo>
                <a:lnTo>
                  <a:pt x="44" y="658"/>
                </a:lnTo>
                <a:lnTo>
                  <a:pt x="0" y="631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44" name="Line 239">
            <a:extLst>
              <a:ext uri="{FF2B5EF4-FFF2-40B4-BE49-F238E27FC236}">
                <a16:creationId xmlns:a16="http://schemas.microsoft.com/office/drawing/2014/main" id="{23D102AD-A890-4BEB-8D93-8C2C3E6AEBBD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5456238" y="4602163"/>
            <a:ext cx="795337" cy="330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45" name="Freeform 240">
            <a:extLst>
              <a:ext uri="{FF2B5EF4-FFF2-40B4-BE49-F238E27FC236}">
                <a16:creationId xmlns:a16="http://schemas.microsoft.com/office/drawing/2014/main" id="{E9202619-5EF8-41C8-84DF-470992E53F5B}"/>
              </a:ext>
            </a:extLst>
          </p:cNvPr>
          <p:cNvSpPr>
            <a:spLocks noChangeAspect="1"/>
          </p:cNvSpPr>
          <p:nvPr/>
        </p:nvSpPr>
        <p:spPr bwMode="auto">
          <a:xfrm>
            <a:off x="6886575" y="4521200"/>
            <a:ext cx="38100" cy="57150"/>
          </a:xfrm>
          <a:custGeom>
            <a:avLst/>
            <a:gdLst>
              <a:gd name="T0" fmla="*/ 2147483647 w 795"/>
              <a:gd name="T1" fmla="*/ 2147483647 h 941"/>
              <a:gd name="T2" fmla="*/ 2147483647 w 795"/>
              <a:gd name="T3" fmla="*/ 2147483647 h 941"/>
              <a:gd name="T4" fmla="*/ 2147483647 w 795"/>
              <a:gd name="T5" fmla="*/ 2147483647 h 941"/>
              <a:gd name="T6" fmla="*/ 0 w 795"/>
              <a:gd name="T7" fmla="*/ 2147483647 h 941"/>
              <a:gd name="T8" fmla="*/ 2147483647 w 795"/>
              <a:gd name="T9" fmla="*/ 2147483647 h 941"/>
              <a:gd name="T10" fmla="*/ 2147483647 w 795"/>
              <a:gd name="T11" fmla="*/ 2147483647 h 941"/>
              <a:gd name="T12" fmla="*/ 2147483647 w 795"/>
              <a:gd name="T13" fmla="*/ 2147483647 h 941"/>
              <a:gd name="T14" fmla="*/ 2147483647 w 795"/>
              <a:gd name="T15" fmla="*/ 2147483647 h 941"/>
              <a:gd name="T16" fmla="*/ 2147483647 w 795"/>
              <a:gd name="T17" fmla="*/ 2147483647 h 941"/>
              <a:gd name="T18" fmla="*/ 2147483647 w 795"/>
              <a:gd name="T19" fmla="*/ 2147483647 h 941"/>
              <a:gd name="T20" fmla="*/ 2147483647 w 795"/>
              <a:gd name="T21" fmla="*/ 2147483647 h 941"/>
              <a:gd name="T22" fmla="*/ 2147483647 w 795"/>
              <a:gd name="T23" fmla="*/ 2147483647 h 941"/>
              <a:gd name="T24" fmla="*/ 2147483647 w 795"/>
              <a:gd name="T25" fmla="*/ 2147483647 h 941"/>
              <a:gd name="T26" fmla="*/ 2147483647 w 795"/>
              <a:gd name="T27" fmla="*/ 2147483647 h 941"/>
              <a:gd name="T28" fmla="*/ 2147483647 w 795"/>
              <a:gd name="T29" fmla="*/ 2147483647 h 941"/>
              <a:gd name="T30" fmla="*/ 2147483647 w 795"/>
              <a:gd name="T31" fmla="*/ 2147483647 h 941"/>
              <a:gd name="T32" fmla="*/ 2147483647 w 795"/>
              <a:gd name="T33" fmla="*/ 2147483647 h 941"/>
              <a:gd name="T34" fmla="*/ 2147483647 w 795"/>
              <a:gd name="T35" fmla="*/ 2147483647 h 941"/>
              <a:gd name="T36" fmla="*/ 2147483647 w 795"/>
              <a:gd name="T37" fmla="*/ 2147483647 h 941"/>
              <a:gd name="T38" fmla="*/ 2147483647 w 795"/>
              <a:gd name="T39" fmla="*/ 2147483647 h 941"/>
              <a:gd name="T40" fmla="*/ 2147483647 w 795"/>
              <a:gd name="T41" fmla="*/ 2147483647 h 941"/>
              <a:gd name="T42" fmla="*/ 2147483647 w 795"/>
              <a:gd name="T43" fmla="*/ 2147483647 h 941"/>
              <a:gd name="T44" fmla="*/ 2147483647 w 795"/>
              <a:gd name="T45" fmla="*/ 2147483647 h 941"/>
              <a:gd name="T46" fmla="*/ 2147483647 w 795"/>
              <a:gd name="T47" fmla="*/ 2147483647 h 941"/>
              <a:gd name="T48" fmla="*/ 2147483647 w 795"/>
              <a:gd name="T49" fmla="*/ 2147483647 h 941"/>
              <a:gd name="T50" fmla="*/ 2147483647 w 795"/>
              <a:gd name="T51" fmla="*/ 2147483647 h 941"/>
              <a:gd name="T52" fmla="*/ 2147483647 w 795"/>
              <a:gd name="T53" fmla="*/ 2147483647 h 941"/>
              <a:gd name="T54" fmla="*/ 2147483647 w 795"/>
              <a:gd name="T55" fmla="*/ 2147483647 h 941"/>
              <a:gd name="T56" fmla="*/ 2147483647 w 795"/>
              <a:gd name="T57" fmla="*/ 2147483647 h 941"/>
              <a:gd name="T58" fmla="*/ 2147483647 w 795"/>
              <a:gd name="T59" fmla="*/ 2147483647 h 941"/>
              <a:gd name="T60" fmla="*/ 2147483647 w 795"/>
              <a:gd name="T61" fmla="*/ 2147483647 h 941"/>
              <a:gd name="T62" fmla="*/ 2147483647 w 795"/>
              <a:gd name="T63" fmla="*/ 2147483647 h 941"/>
              <a:gd name="T64" fmla="*/ 2147483647 w 795"/>
              <a:gd name="T65" fmla="*/ 2147483647 h 941"/>
              <a:gd name="T66" fmla="*/ 2147483647 w 795"/>
              <a:gd name="T67" fmla="*/ 2147483647 h 941"/>
              <a:gd name="T68" fmla="*/ 2147483647 w 795"/>
              <a:gd name="T69" fmla="*/ 2147483647 h 941"/>
              <a:gd name="T70" fmla="*/ 2147483647 w 795"/>
              <a:gd name="T71" fmla="*/ 2147483647 h 941"/>
              <a:gd name="T72" fmla="*/ 2147483647 w 795"/>
              <a:gd name="T73" fmla="*/ 2147483647 h 941"/>
              <a:gd name="T74" fmla="*/ 2147483647 w 795"/>
              <a:gd name="T75" fmla="*/ 0 h 941"/>
              <a:gd name="T76" fmla="*/ 2147483647 w 795"/>
              <a:gd name="T77" fmla="*/ 2147483647 h 941"/>
              <a:gd name="T78" fmla="*/ 2147483647 w 795"/>
              <a:gd name="T79" fmla="*/ 2147483647 h 941"/>
              <a:gd name="T80" fmla="*/ 2147483647 w 795"/>
              <a:gd name="T81" fmla="*/ 2147483647 h 941"/>
              <a:gd name="T82" fmla="*/ 2147483647 w 795"/>
              <a:gd name="T83" fmla="*/ 2147483647 h 941"/>
              <a:gd name="T84" fmla="*/ 2147483647 w 795"/>
              <a:gd name="T85" fmla="*/ 2147483647 h 941"/>
              <a:gd name="T86" fmla="*/ 2147483647 w 795"/>
              <a:gd name="T87" fmla="*/ 2147483647 h 941"/>
              <a:gd name="T88" fmla="*/ 2147483647 w 795"/>
              <a:gd name="T89" fmla="*/ 2147483647 h 941"/>
              <a:gd name="T90" fmla="*/ 2147483647 w 795"/>
              <a:gd name="T91" fmla="*/ 2147483647 h 941"/>
              <a:gd name="T92" fmla="*/ 2147483647 w 795"/>
              <a:gd name="T93" fmla="*/ 2147483647 h 941"/>
              <a:gd name="T94" fmla="*/ 2147483647 w 795"/>
              <a:gd name="T95" fmla="*/ 2147483647 h 941"/>
              <a:gd name="T96" fmla="*/ 2147483647 w 795"/>
              <a:gd name="T97" fmla="*/ 2147483647 h 94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5"/>
              <a:gd name="T148" fmla="*/ 0 h 941"/>
              <a:gd name="T149" fmla="*/ 795 w 795"/>
              <a:gd name="T150" fmla="*/ 941 h 94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5" h="941">
                <a:moveTo>
                  <a:pt x="78" y="476"/>
                </a:moveTo>
                <a:lnTo>
                  <a:pt x="45" y="524"/>
                </a:lnTo>
                <a:lnTo>
                  <a:pt x="13" y="607"/>
                </a:lnTo>
                <a:lnTo>
                  <a:pt x="0" y="713"/>
                </a:lnTo>
                <a:lnTo>
                  <a:pt x="12" y="792"/>
                </a:lnTo>
                <a:lnTo>
                  <a:pt x="52" y="857"/>
                </a:lnTo>
                <a:lnTo>
                  <a:pt x="106" y="913"/>
                </a:lnTo>
                <a:lnTo>
                  <a:pt x="164" y="941"/>
                </a:lnTo>
                <a:lnTo>
                  <a:pt x="238" y="929"/>
                </a:lnTo>
                <a:lnTo>
                  <a:pt x="299" y="913"/>
                </a:lnTo>
                <a:lnTo>
                  <a:pt x="351" y="885"/>
                </a:lnTo>
                <a:lnTo>
                  <a:pt x="395" y="822"/>
                </a:lnTo>
                <a:lnTo>
                  <a:pt x="421" y="765"/>
                </a:lnTo>
                <a:lnTo>
                  <a:pt x="425" y="689"/>
                </a:lnTo>
                <a:lnTo>
                  <a:pt x="425" y="652"/>
                </a:lnTo>
                <a:lnTo>
                  <a:pt x="469" y="713"/>
                </a:lnTo>
                <a:lnTo>
                  <a:pt x="553" y="757"/>
                </a:lnTo>
                <a:lnTo>
                  <a:pt x="593" y="765"/>
                </a:lnTo>
                <a:lnTo>
                  <a:pt x="662" y="753"/>
                </a:lnTo>
                <a:lnTo>
                  <a:pt x="710" y="733"/>
                </a:lnTo>
                <a:lnTo>
                  <a:pt x="747" y="670"/>
                </a:lnTo>
                <a:lnTo>
                  <a:pt x="790" y="611"/>
                </a:lnTo>
                <a:lnTo>
                  <a:pt x="792" y="522"/>
                </a:lnTo>
                <a:lnTo>
                  <a:pt x="795" y="457"/>
                </a:lnTo>
                <a:lnTo>
                  <a:pt x="792" y="400"/>
                </a:lnTo>
                <a:lnTo>
                  <a:pt x="738" y="320"/>
                </a:lnTo>
                <a:lnTo>
                  <a:pt x="686" y="283"/>
                </a:lnTo>
                <a:lnTo>
                  <a:pt x="625" y="266"/>
                </a:lnTo>
                <a:lnTo>
                  <a:pt x="555" y="266"/>
                </a:lnTo>
                <a:lnTo>
                  <a:pt x="499" y="276"/>
                </a:lnTo>
                <a:lnTo>
                  <a:pt x="475" y="309"/>
                </a:lnTo>
                <a:lnTo>
                  <a:pt x="445" y="335"/>
                </a:lnTo>
                <a:lnTo>
                  <a:pt x="447" y="251"/>
                </a:lnTo>
                <a:lnTo>
                  <a:pt x="440" y="157"/>
                </a:lnTo>
                <a:lnTo>
                  <a:pt x="388" y="83"/>
                </a:lnTo>
                <a:lnTo>
                  <a:pt x="343" y="38"/>
                </a:lnTo>
                <a:lnTo>
                  <a:pt x="293" y="7"/>
                </a:lnTo>
                <a:lnTo>
                  <a:pt x="258" y="0"/>
                </a:lnTo>
                <a:lnTo>
                  <a:pt x="206" y="1"/>
                </a:lnTo>
                <a:lnTo>
                  <a:pt x="156" y="16"/>
                </a:lnTo>
                <a:lnTo>
                  <a:pt x="102" y="44"/>
                </a:lnTo>
                <a:lnTo>
                  <a:pt x="63" y="96"/>
                </a:lnTo>
                <a:lnTo>
                  <a:pt x="43" y="148"/>
                </a:lnTo>
                <a:lnTo>
                  <a:pt x="36" y="240"/>
                </a:lnTo>
                <a:lnTo>
                  <a:pt x="32" y="285"/>
                </a:lnTo>
                <a:lnTo>
                  <a:pt x="47" y="340"/>
                </a:lnTo>
                <a:lnTo>
                  <a:pt x="62" y="376"/>
                </a:lnTo>
                <a:lnTo>
                  <a:pt x="73" y="400"/>
                </a:lnTo>
                <a:lnTo>
                  <a:pt x="78" y="476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46" name="Freeform 241">
            <a:extLst>
              <a:ext uri="{FF2B5EF4-FFF2-40B4-BE49-F238E27FC236}">
                <a16:creationId xmlns:a16="http://schemas.microsoft.com/office/drawing/2014/main" id="{3026C56F-B3D0-4740-BE8C-0E5698569C13}"/>
              </a:ext>
            </a:extLst>
          </p:cNvPr>
          <p:cNvSpPr>
            <a:spLocks noChangeAspect="1"/>
          </p:cNvSpPr>
          <p:nvPr/>
        </p:nvSpPr>
        <p:spPr bwMode="auto">
          <a:xfrm>
            <a:off x="6884988" y="4518025"/>
            <a:ext cx="38100" cy="57150"/>
          </a:xfrm>
          <a:custGeom>
            <a:avLst/>
            <a:gdLst>
              <a:gd name="T0" fmla="*/ 2147483647 w 796"/>
              <a:gd name="T1" fmla="*/ 2147483647 h 938"/>
              <a:gd name="T2" fmla="*/ 2147483647 w 796"/>
              <a:gd name="T3" fmla="*/ 2147483647 h 938"/>
              <a:gd name="T4" fmla="*/ 2147483647 w 796"/>
              <a:gd name="T5" fmla="*/ 2147483647 h 938"/>
              <a:gd name="T6" fmla="*/ 0 w 796"/>
              <a:gd name="T7" fmla="*/ 2147483647 h 938"/>
              <a:gd name="T8" fmla="*/ 2147483647 w 796"/>
              <a:gd name="T9" fmla="*/ 2147483647 h 938"/>
              <a:gd name="T10" fmla="*/ 2147483647 w 796"/>
              <a:gd name="T11" fmla="*/ 2147483647 h 938"/>
              <a:gd name="T12" fmla="*/ 2147483647 w 796"/>
              <a:gd name="T13" fmla="*/ 2147483647 h 938"/>
              <a:gd name="T14" fmla="*/ 2147483647 w 796"/>
              <a:gd name="T15" fmla="*/ 2147483647 h 938"/>
              <a:gd name="T16" fmla="*/ 2147483647 w 796"/>
              <a:gd name="T17" fmla="*/ 2147483647 h 938"/>
              <a:gd name="T18" fmla="*/ 2147483647 w 796"/>
              <a:gd name="T19" fmla="*/ 2147483647 h 938"/>
              <a:gd name="T20" fmla="*/ 2147483647 w 796"/>
              <a:gd name="T21" fmla="*/ 2147483647 h 938"/>
              <a:gd name="T22" fmla="*/ 2147483647 w 796"/>
              <a:gd name="T23" fmla="*/ 2147483647 h 938"/>
              <a:gd name="T24" fmla="*/ 2147483647 w 796"/>
              <a:gd name="T25" fmla="*/ 2147483647 h 938"/>
              <a:gd name="T26" fmla="*/ 2147483647 w 796"/>
              <a:gd name="T27" fmla="*/ 2147483647 h 938"/>
              <a:gd name="T28" fmla="*/ 2147483647 w 796"/>
              <a:gd name="T29" fmla="*/ 2147483647 h 938"/>
              <a:gd name="T30" fmla="*/ 2147483647 w 796"/>
              <a:gd name="T31" fmla="*/ 2147483647 h 938"/>
              <a:gd name="T32" fmla="*/ 2147483647 w 796"/>
              <a:gd name="T33" fmla="*/ 2147483647 h 938"/>
              <a:gd name="T34" fmla="*/ 2147483647 w 796"/>
              <a:gd name="T35" fmla="*/ 2147483647 h 938"/>
              <a:gd name="T36" fmla="*/ 2147483647 w 796"/>
              <a:gd name="T37" fmla="*/ 2147483647 h 938"/>
              <a:gd name="T38" fmla="*/ 2147483647 w 796"/>
              <a:gd name="T39" fmla="*/ 2147483647 h 938"/>
              <a:gd name="T40" fmla="*/ 2147483647 w 796"/>
              <a:gd name="T41" fmla="*/ 2147483647 h 938"/>
              <a:gd name="T42" fmla="*/ 2147483647 w 796"/>
              <a:gd name="T43" fmla="*/ 2147483647 h 938"/>
              <a:gd name="T44" fmla="*/ 2147483647 w 796"/>
              <a:gd name="T45" fmla="*/ 2147483647 h 938"/>
              <a:gd name="T46" fmla="*/ 2147483647 w 796"/>
              <a:gd name="T47" fmla="*/ 2147483647 h 938"/>
              <a:gd name="T48" fmla="*/ 2147483647 w 796"/>
              <a:gd name="T49" fmla="*/ 2147483647 h 938"/>
              <a:gd name="T50" fmla="*/ 2147483647 w 796"/>
              <a:gd name="T51" fmla="*/ 2147483647 h 938"/>
              <a:gd name="T52" fmla="*/ 2147483647 w 796"/>
              <a:gd name="T53" fmla="*/ 2147483647 h 938"/>
              <a:gd name="T54" fmla="*/ 2147483647 w 796"/>
              <a:gd name="T55" fmla="*/ 2147483647 h 938"/>
              <a:gd name="T56" fmla="*/ 2147483647 w 796"/>
              <a:gd name="T57" fmla="*/ 2147483647 h 938"/>
              <a:gd name="T58" fmla="*/ 2147483647 w 796"/>
              <a:gd name="T59" fmla="*/ 2147483647 h 938"/>
              <a:gd name="T60" fmla="*/ 2147483647 w 796"/>
              <a:gd name="T61" fmla="*/ 2147483647 h 938"/>
              <a:gd name="T62" fmla="*/ 2147483647 w 796"/>
              <a:gd name="T63" fmla="*/ 2147483647 h 938"/>
              <a:gd name="T64" fmla="*/ 2147483647 w 796"/>
              <a:gd name="T65" fmla="*/ 2147483647 h 938"/>
              <a:gd name="T66" fmla="*/ 2147483647 w 796"/>
              <a:gd name="T67" fmla="*/ 2147483647 h 938"/>
              <a:gd name="T68" fmla="*/ 2147483647 w 796"/>
              <a:gd name="T69" fmla="*/ 2147483647 h 938"/>
              <a:gd name="T70" fmla="*/ 2147483647 w 796"/>
              <a:gd name="T71" fmla="*/ 2147483647 h 938"/>
              <a:gd name="T72" fmla="*/ 2147483647 w 796"/>
              <a:gd name="T73" fmla="*/ 2147483647 h 938"/>
              <a:gd name="T74" fmla="*/ 2147483647 w 796"/>
              <a:gd name="T75" fmla="*/ 2147483647 h 938"/>
              <a:gd name="T76" fmla="*/ 2147483647 w 796"/>
              <a:gd name="T77" fmla="*/ 0 h 938"/>
              <a:gd name="T78" fmla="*/ 2147483647 w 796"/>
              <a:gd name="T79" fmla="*/ 2147483647 h 938"/>
              <a:gd name="T80" fmla="*/ 2147483647 w 796"/>
              <a:gd name="T81" fmla="*/ 2147483647 h 938"/>
              <a:gd name="T82" fmla="*/ 2147483647 w 796"/>
              <a:gd name="T83" fmla="*/ 2147483647 h 938"/>
              <a:gd name="T84" fmla="*/ 2147483647 w 796"/>
              <a:gd name="T85" fmla="*/ 2147483647 h 938"/>
              <a:gd name="T86" fmla="*/ 2147483647 w 796"/>
              <a:gd name="T87" fmla="*/ 2147483647 h 938"/>
              <a:gd name="T88" fmla="*/ 2147483647 w 796"/>
              <a:gd name="T89" fmla="*/ 2147483647 h 938"/>
              <a:gd name="T90" fmla="*/ 2147483647 w 796"/>
              <a:gd name="T91" fmla="*/ 2147483647 h 938"/>
              <a:gd name="T92" fmla="*/ 2147483647 w 796"/>
              <a:gd name="T93" fmla="*/ 2147483647 h 938"/>
              <a:gd name="T94" fmla="*/ 2147483647 w 796"/>
              <a:gd name="T95" fmla="*/ 2147483647 h 938"/>
              <a:gd name="T96" fmla="*/ 2147483647 w 796"/>
              <a:gd name="T97" fmla="*/ 2147483647 h 93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6"/>
              <a:gd name="T148" fmla="*/ 0 h 938"/>
              <a:gd name="T149" fmla="*/ 796 w 796"/>
              <a:gd name="T150" fmla="*/ 938 h 93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6" h="938">
                <a:moveTo>
                  <a:pt x="74" y="475"/>
                </a:moveTo>
                <a:lnTo>
                  <a:pt x="48" y="528"/>
                </a:lnTo>
                <a:lnTo>
                  <a:pt x="13" y="604"/>
                </a:lnTo>
                <a:lnTo>
                  <a:pt x="0" y="708"/>
                </a:lnTo>
                <a:lnTo>
                  <a:pt x="17" y="797"/>
                </a:lnTo>
                <a:lnTo>
                  <a:pt x="48" y="855"/>
                </a:lnTo>
                <a:lnTo>
                  <a:pt x="111" y="914"/>
                </a:lnTo>
                <a:lnTo>
                  <a:pt x="165" y="938"/>
                </a:lnTo>
                <a:lnTo>
                  <a:pt x="233" y="929"/>
                </a:lnTo>
                <a:lnTo>
                  <a:pt x="302" y="918"/>
                </a:lnTo>
                <a:lnTo>
                  <a:pt x="354" y="882"/>
                </a:lnTo>
                <a:lnTo>
                  <a:pt x="389" y="821"/>
                </a:lnTo>
                <a:lnTo>
                  <a:pt x="422" y="764"/>
                </a:lnTo>
                <a:lnTo>
                  <a:pt x="420" y="686"/>
                </a:lnTo>
                <a:lnTo>
                  <a:pt x="428" y="653"/>
                </a:lnTo>
                <a:lnTo>
                  <a:pt x="466" y="712"/>
                </a:lnTo>
                <a:lnTo>
                  <a:pt x="555" y="762"/>
                </a:lnTo>
                <a:lnTo>
                  <a:pt x="591" y="762"/>
                </a:lnTo>
                <a:lnTo>
                  <a:pt x="663" y="751"/>
                </a:lnTo>
                <a:lnTo>
                  <a:pt x="705" y="732"/>
                </a:lnTo>
                <a:lnTo>
                  <a:pt x="748" y="665"/>
                </a:lnTo>
                <a:lnTo>
                  <a:pt x="787" y="610"/>
                </a:lnTo>
                <a:lnTo>
                  <a:pt x="794" y="519"/>
                </a:lnTo>
                <a:lnTo>
                  <a:pt x="796" y="462"/>
                </a:lnTo>
                <a:lnTo>
                  <a:pt x="787" y="399"/>
                </a:lnTo>
                <a:lnTo>
                  <a:pt x="733" y="319"/>
                </a:lnTo>
                <a:lnTo>
                  <a:pt x="687" y="280"/>
                </a:lnTo>
                <a:lnTo>
                  <a:pt x="622" y="273"/>
                </a:lnTo>
                <a:lnTo>
                  <a:pt x="557" y="263"/>
                </a:lnTo>
                <a:lnTo>
                  <a:pt x="494" y="273"/>
                </a:lnTo>
                <a:lnTo>
                  <a:pt x="476" y="308"/>
                </a:lnTo>
                <a:lnTo>
                  <a:pt x="441" y="332"/>
                </a:lnTo>
                <a:lnTo>
                  <a:pt x="444" y="248"/>
                </a:lnTo>
                <a:lnTo>
                  <a:pt x="435" y="154"/>
                </a:lnTo>
                <a:lnTo>
                  <a:pt x="387" y="78"/>
                </a:lnTo>
                <a:lnTo>
                  <a:pt x="346" y="35"/>
                </a:lnTo>
                <a:lnTo>
                  <a:pt x="296" y="6"/>
                </a:lnTo>
                <a:lnTo>
                  <a:pt x="255" y="4"/>
                </a:lnTo>
                <a:lnTo>
                  <a:pt x="202" y="0"/>
                </a:lnTo>
                <a:lnTo>
                  <a:pt x="159" y="13"/>
                </a:lnTo>
                <a:lnTo>
                  <a:pt x="104" y="41"/>
                </a:lnTo>
                <a:lnTo>
                  <a:pt x="67" y="91"/>
                </a:lnTo>
                <a:lnTo>
                  <a:pt x="46" y="146"/>
                </a:lnTo>
                <a:lnTo>
                  <a:pt x="31" y="245"/>
                </a:lnTo>
                <a:lnTo>
                  <a:pt x="26" y="284"/>
                </a:lnTo>
                <a:lnTo>
                  <a:pt x="41" y="339"/>
                </a:lnTo>
                <a:lnTo>
                  <a:pt x="67" y="378"/>
                </a:lnTo>
                <a:lnTo>
                  <a:pt x="74" y="399"/>
                </a:lnTo>
                <a:lnTo>
                  <a:pt x="74" y="47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47" name="Freeform 242">
            <a:extLst>
              <a:ext uri="{FF2B5EF4-FFF2-40B4-BE49-F238E27FC236}">
                <a16:creationId xmlns:a16="http://schemas.microsoft.com/office/drawing/2014/main" id="{44F7BC41-7506-4478-B4C5-35F5ABFEFB84}"/>
              </a:ext>
            </a:extLst>
          </p:cNvPr>
          <p:cNvSpPr>
            <a:spLocks noChangeAspect="1"/>
          </p:cNvSpPr>
          <p:nvPr/>
        </p:nvSpPr>
        <p:spPr bwMode="auto">
          <a:xfrm>
            <a:off x="6757988" y="4527550"/>
            <a:ext cx="139700" cy="25400"/>
          </a:xfrm>
          <a:custGeom>
            <a:avLst/>
            <a:gdLst>
              <a:gd name="T0" fmla="*/ 2147483647 w 2869"/>
              <a:gd name="T1" fmla="*/ 2147483647 h 406"/>
              <a:gd name="T2" fmla="*/ 2147483647 w 2869"/>
              <a:gd name="T3" fmla="*/ 2147483647 h 406"/>
              <a:gd name="T4" fmla="*/ 2147483647 w 2869"/>
              <a:gd name="T5" fmla="*/ 2147483647 h 406"/>
              <a:gd name="T6" fmla="*/ 2147483647 w 2869"/>
              <a:gd name="T7" fmla="*/ 2147483647 h 406"/>
              <a:gd name="T8" fmla="*/ 2147483647 w 2869"/>
              <a:gd name="T9" fmla="*/ 2147483647 h 406"/>
              <a:gd name="T10" fmla="*/ 2147483647 w 2869"/>
              <a:gd name="T11" fmla="*/ 2147483647 h 406"/>
              <a:gd name="T12" fmla="*/ 2147483647 w 2869"/>
              <a:gd name="T13" fmla="*/ 2147483647 h 406"/>
              <a:gd name="T14" fmla="*/ 2147483647 w 2869"/>
              <a:gd name="T15" fmla="*/ 2147483647 h 406"/>
              <a:gd name="T16" fmla="*/ 2147483647 w 2869"/>
              <a:gd name="T17" fmla="*/ 2147483647 h 406"/>
              <a:gd name="T18" fmla="*/ 2147483647 w 2869"/>
              <a:gd name="T19" fmla="*/ 2147483647 h 406"/>
              <a:gd name="T20" fmla="*/ 2147483647 w 2869"/>
              <a:gd name="T21" fmla="*/ 0 h 406"/>
              <a:gd name="T22" fmla="*/ 2147483647 w 2869"/>
              <a:gd name="T23" fmla="*/ 0 h 406"/>
              <a:gd name="T24" fmla="*/ 2147483647 w 2869"/>
              <a:gd name="T25" fmla="*/ 2147483647 h 406"/>
              <a:gd name="T26" fmla="*/ 2147483647 w 2869"/>
              <a:gd name="T27" fmla="*/ 2147483647 h 406"/>
              <a:gd name="T28" fmla="*/ 2147483647 w 2869"/>
              <a:gd name="T29" fmla="*/ 2147483647 h 406"/>
              <a:gd name="T30" fmla="*/ 2147483647 w 2869"/>
              <a:gd name="T31" fmla="*/ 2147483647 h 406"/>
              <a:gd name="T32" fmla="*/ 2147483647 w 2869"/>
              <a:gd name="T33" fmla="*/ 2147483647 h 406"/>
              <a:gd name="T34" fmla="*/ 2147483647 w 2869"/>
              <a:gd name="T35" fmla="*/ 2147483647 h 406"/>
              <a:gd name="T36" fmla="*/ 2147483647 w 2869"/>
              <a:gd name="T37" fmla="*/ 2147483647 h 406"/>
              <a:gd name="T38" fmla="*/ 2147483647 w 2869"/>
              <a:gd name="T39" fmla="*/ 2147483647 h 406"/>
              <a:gd name="T40" fmla="*/ 2147483647 w 2869"/>
              <a:gd name="T41" fmla="*/ 2147483647 h 406"/>
              <a:gd name="T42" fmla="*/ 0 w 2869"/>
              <a:gd name="T43" fmla="*/ 2147483647 h 406"/>
              <a:gd name="T44" fmla="*/ 2147483647 w 2869"/>
              <a:gd name="T45" fmla="*/ 2147483647 h 406"/>
              <a:gd name="T46" fmla="*/ 2147483647 w 2869"/>
              <a:gd name="T47" fmla="*/ 2147483647 h 406"/>
              <a:gd name="T48" fmla="*/ 2147483647 w 2869"/>
              <a:gd name="T49" fmla="*/ 2147483647 h 406"/>
              <a:gd name="T50" fmla="*/ 2147483647 w 2869"/>
              <a:gd name="T51" fmla="*/ 2147483647 h 406"/>
              <a:gd name="T52" fmla="*/ 2147483647 w 2869"/>
              <a:gd name="T53" fmla="*/ 2147483647 h 406"/>
              <a:gd name="T54" fmla="*/ 2147483647 w 2869"/>
              <a:gd name="T55" fmla="*/ 2147483647 h 406"/>
              <a:gd name="T56" fmla="*/ 2147483647 w 2869"/>
              <a:gd name="T57" fmla="*/ 2147483647 h 406"/>
              <a:gd name="T58" fmla="*/ 2147483647 w 2869"/>
              <a:gd name="T59" fmla="*/ 2147483647 h 406"/>
              <a:gd name="T60" fmla="*/ 2147483647 w 2869"/>
              <a:gd name="T61" fmla="*/ 2147483647 h 406"/>
              <a:gd name="T62" fmla="*/ 2147483647 w 2869"/>
              <a:gd name="T63" fmla="*/ 2147483647 h 406"/>
              <a:gd name="T64" fmla="*/ 2147483647 w 2869"/>
              <a:gd name="T65" fmla="*/ 2147483647 h 406"/>
              <a:gd name="T66" fmla="*/ 2147483647 w 2869"/>
              <a:gd name="T67" fmla="*/ 2147483647 h 406"/>
              <a:gd name="T68" fmla="*/ 2147483647 w 2869"/>
              <a:gd name="T69" fmla="*/ 2147483647 h 406"/>
              <a:gd name="T70" fmla="*/ 2147483647 w 2869"/>
              <a:gd name="T71" fmla="*/ 2147483647 h 406"/>
              <a:gd name="T72" fmla="*/ 2147483647 w 2869"/>
              <a:gd name="T73" fmla="*/ 2147483647 h 406"/>
              <a:gd name="T74" fmla="*/ 2147483647 w 2869"/>
              <a:gd name="T75" fmla="*/ 2147483647 h 406"/>
              <a:gd name="T76" fmla="*/ 2147483647 w 2869"/>
              <a:gd name="T77" fmla="*/ 2147483647 h 406"/>
              <a:gd name="T78" fmla="*/ 2147483647 w 2869"/>
              <a:gd name="T79" fmla="*/ 2147483647 h 40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869"/>
              <a:gd name="T121" fmla="*/ 0 h 406"/>
              <a:gd name="T122" fmla="*/ 2869 w 2869"/>
              <a:gd name="T123" fmla="*/ 406 h 40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869" h="406">
                <a:moveTo>
                  <a:pt x="2868" y="328"/>
                </a:moveTo>
                <a:lnTo>
                  <a:pt x="2869" y="313"/>
                </a:lnTo>
                <a:lnTo>
                  <a:pt x="2866" y="299"/>
                </a:lnTo>
                <a:lnTo>
                  <a:pt x="2861" y="286"/>
                </a:lnTo>
                <a:lnTo>
                  <a:pt x="2853" y="272"/>
                </a:lnTo>
                <a:lnTo>
                  <a:pt x="2844" y="261"/>
                </a:lnTo>
                <a:lnTo>
                  <a:pt x="2832" y="251"/>
                </a:lnTo>
                <a:lnTo>
                  <a:pt x="2820" y="244"/>
                </a:lnTo>
                <a:lnTo>
                  <a:pt x="2806" y="239"/>
                </a:lnTo>
                <a:lnTo>
                  <a:pt x="2791" y="236"/>
                </a:lnTo>
                <a:lnTo>
                  <a:pt x="93" y="0"/>
                </a:lnTo>
                <a:lnTo>
                  <a:pt x="78" y="0"/>
                </a:lnTo>
                <a:lnTo>
                  <a:pt x="63" y="3"/>
                </a:lnTo>
                <a:lnTo>
                  <a:pt x="50" y="8"/>
                </a:lnTo>
                <a:lnTo>
                  <a:pt x="36" y="15"/>
                </a:lnTo>
                <a:lnTo>
                  <a:pt x="25" y="24"/>
                </a:lnTo>
                <a:lnTo>
                  <a:pt x="15" y="37"/>
                </a:lnTo>
                <a:lnTo>
                  <a:pt x="8" y="49"/>
                </a:lnTo>
                <a:lnTo>
                  <a:pt x="3" y="63"/>
                </a:lnTo>
                <a:lnTo>
                  <a:pt x="1" y="78"/>
                </a:lnTo>
                <a:lnTo>
                  <a:pt x="0" y="93"/>
                </a:lnTo>
                <a:lnTo>
                  <a:pt x="3" y="107"/>
                </a:lnTo>
                <a:lnTo>
                  <a:pt x="8" y="120"/>
                </a:lnTo>
                <a:lnTo>
                  <a:pt x="16" y="134"/>
                </a:lnTo>
                <a:lnTo>
                  <a:pt x="25" y="145"/>
                </a:lnTo>
                <a:lnTo>
                  <a:pt x="37" y="155"/>
                </a:lnTo>
                <a:lnTo>
                  <a:pt x="49" y="162"/>
                </a:lnTo>
                <a:lnTo>
                  <a:pt x="63" y="167"/>
                </a:lnTo>
                <a:lnTo>
                  <a:pt x="78" y="170"/>
                </a:lnTo>
                <a:lnTo>
                  <a:pt x="2776" y="406"/>
                </a:lnTo>
                <a:lnTo>
                  <a:pt x="2791" y="406"/>
                </a:lnTo>
                <a:lnTo>
                  <a:pt x="2806" y="403"/>
                </a:lnTo>
                <a:lnTo>
                  <a:pt x="2819" y="398"/>
                </a:lnTo>
                <a:lnTo>
                  <a:pt x="2833" y="391"/>
                </a:lnTo>
                <a:lnTo>
                  <a:pt x="2844" y="381"/>
                </a:lnTo>
                <a:lnTo>
                  <a:pt x="2854" y="369"/>
                </a:lnTo>
                <a:lnTo>
                  <a:pt x="2861" y="357"/>
                </a:lnTo>
                <a:lnTo>
                  <a:pt x="2866" y="343"/>
                </a:lnTo>
                <a:lnTo>
                  <a:pt x="2868" y="328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48" name="Freeform 243">
            <a:extLst>
              <a:ext uri="{FF2B5EF4-FFF2-40B4-BE49-F238E27FC236}">
                <a16:creationId xmlns:a16="http://schemas.microsoft.com/office/drawing/2014/main" id="{C998C6C9-48CC-4083-8BCA-65FC2A0A5279}"/>
              </a:ext>
            </a:extLst>
          </p:cNvPr>
          <p:cNvSpPr>
            <a:spLocks noChangeAspect="1"/>
          </p:cNvSpPr>
          <p:nvPr/>
        </p:nvSpPr>
        <p:spPr bwMode="auto">
          <a:xfrm>
            <a:off x="6908800" y="4543425"/>
            <a:ext cx="9525" cy="12700"/>
          </a:xfrm>
          <a:custGeom>
            <a:avLst/>
            <a:gdLst>
              <a:gd name="T0" fmla="*/ 2147483647 w 176"/>
              <a:gd name="T1" fmla="*/ 2147483647 h 210"/>
              <a:gd name="T2" fmla="*/ 2147483647 w 176"/>
              <a:gd name="T3" fmla="*/ 2147483647 h 210"/>
              <a:gd name="T4" fmla="*/ 2147483647 w 176"/>
              <a:gd name="T5" fmla="*/ 2147483647 h 210"/>
              <a:gd name="T6" fmla="*/ 2147483647 w 176"/>
              <a:gd name="T7" fmla="*/ 2147483647 h 210"/>
              <a:gd name="T8" fmla="*/ 2147483647 w 176"/>
              <a:gd name="T9" fmla="*/ 2147483647 h 210"/>
              <a:gd name="T10" fmla="*/ 2147483647 w 176"/>
              <a:gd name="T11" fmla="*/ 2147483647 h 210"/>
              <a:gd name="T12" fmla="*/ 2147483647 w 176"/>
              <a:gd name="T13" fmla="*/ 2147483647 h 210"/>
              <a:gd name="T14" fmla="*/ 2147483647 w 176"/>
              <a:gd name="T15" fmla="*/ 2147483647 h 210"/>
              <a:gd name="T16" fmla="*/ 2147483647 w 176"/>
              <a:gd name="T17" fmla="*/ 2147483647 h 210"/>
              <a:gd name="T18" fmla="*/ 2147483647 w 176"/>
              <a:gd name="T19" fmla="*/ 2147483647 h 210"/>
              <a:gd name="T20" fmla="*/ 2147483647 w 176"/>
              <a:gd name="T21" fmla="*/ 2147483647 h 210"/>
              <a:gd name="T22" fmla="*/ 2147483647 w 176"/>
              <a:gd name="T23" fmla="*/ 2147483647 h 210"/>
              <a:gd name="T24" fmla="*/ 2147483647 w 176"/>
              <a:gd name="T25" fmla="*/ 2147483647 h 210"/>
              <a:gd name="T26" fmla="*/ 2147483647 w 176"/>
              <a:gd name="T27" fmla="*/ 2147483647 h 210"/>
              <a:gd name="T28" fmla="*/ 2147483647 w 176"/>
              <a:gd name="T29" fmla="*/ 2147483647 h 210"/>
              <a:gd name="T30" fmla="*/ 2147483647 w 176"/>
              <a:gd name="T31" fmla="*/ 2147483647 h 210"/>
              <a:gd name="T32" fmla="*/ 2147483647 w 176"/>
              <a:gd name="T33" fmla="*/ 2147483647 h 210"/>
              <a:gd name="T34" fmla="*/ 2147483647 w 176"/>
              <a:gd name="T35" fmla="*/ 2147483647 h 210"/>
              <a:gd name="T36" fmla="*/ 2147483647 w 176"/>
              <a:gd name="T37" fmla="*/ 0 h 210"/>
              <a:gd name="T38" fmla="*/ 2147483647 w 176"/>
              <a:gd name="T39" fmla="*/ 2147483647 h 210"/>
              <a:gd name="T40" fmla="*/ 2147483647 w 176"/>
              <a:gd name="T41" fmla="*/ 2147483647 h 210"/>
              <a:gd name="T42" fmla="*/ 2147483647 w 176"/>
              <a:gd name="T43" fmla="*/ 2147483647 h 210"/>
              <a:gd name="T44" fmla="*/ 2147483647 w 176"/>
              <a:gd name="T45" fmla="*/ 2147483647 h 210"/>
              <a:gd name="T46" fmla="*/ 2147483647 w 176"/>
              <a:gd name="T47" fmla="*/ 2147483647 h 210"/>
              <a:gd name="T48" fmla="*/ 2147483647 w 176"/>
              <a:gd name="T49" fmla="*/ 2147483647 h 210"/>
              <a:gd name="T50" fmla="*/ 2147483647 w 176"/>
              <a:gd name="T51" fmla="*/ 2147483647 h 210"/>
              <a:gd name="T52" fmla="*/ 2147483647 w 176"/>
              <a:gd name="T53" fmla="*/ 2147483647 h 210"/>
              <a:gd name="T54" fmla="*/ 0 w 176"/>
              <a:gd name="T55" fmla="*/ 2147483647 h 210"/>
              <a:gd name="T56" fmla="*/ 0 w 176"/>
              <a:gd name="T57" fmla="*/ 2147483647 h 210"/>
              <a:gd name="T58" fmla="*/ 2147483647 w 176"/>
              <a:gd name="T59" fmla="*/ 2147483647 h 210"/>
              <a:gd name="T60" fmla="*/ 2147483647 w 176"/>
              <a:gd name="T61" fmla="*/ 2147483647 h 210"/>
              <a:gd name="T62" fmla="*/ 2147483647 w 176"/>
              <a:gd name="T63" fmla="*/ 2147483647 h 210"/>
              <a:gd name="T64" fmla="*/ 2147483647 w 176"/>
              <a:gd name="T65" fmla="*/ 2147483647 h 210"/>
              <a:gd name="T66" fmla="*/ 2147483647 w 176"/>
              <a:gd name="T67" fmla="*/ 2147483647 h 210"/>
              <a:gd name="T68" fmla="*/ 2147483647 w 176"/>
              <a:gd name="T69" fmla="*/ 2147483647 h 210"/>
              <a:gd name="T70" fmla="*/ 2147483647 w 176"/>
              <a:gd name="T71" fmla="*/ 2147483647 h 210"/>
              <a:gd name="T72" fmla="*/ 2147483647 w 176"/>
              <a:gd name="T73" fmla="*/ 2147483647 h 21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6"/>
              <a:gd name="T112" fmla="*/ 0 h 210"/>
              <a:gd name="T113" fmla="*/ 176 w 176"/>
              <a:gd name="T114" fmla="*/ 210 h 21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6" h="210">
                <a:moveTo>
                  <a:pt x="79" y="210"/>
                </a:moveTo>
                <a:lnTo>
                  <a:pt x="94" y="209"/>
                </a:lnTo>
                <a:lnTo>
                  <a:pt x="109" y="206"/>
                </a:lnTo>
                <a:lnTo>
                  <a:pt x="124" y="199"/>
                </a:lnTo>
                <a:lnTo>
                  <a:pt x="138" y="190"/>
                </a:lnTo>
                <a:lnTo>
                  <a:pt x="149" y="178"/>
                </a:lnTo>
                <a:lnTo>
                  <a:pt x="159" y="163"/>
                </a:lnTo>
                <a:lnTo>
                  <a:pt x="168" y="148"/>
                </a:lnTo>
                <a:lnTo>
                  <a:pt x="173" y="131"/>
                </a:lnTo>
                <a:lnTo>
                  <a:pt x="176" y="113"/>
                </a:lnTo>
                <a:lnTo>
                  <a:pt x="176" y="95"/>
                </a:lnTo>
                <a:lnTo>
                  <a:pt x="174" y="76"/>
                </a:lnTo>
                <a:lnTo>
                  <a:pt x="168" y="60"/>
                </a:lnTo>
                <a:lnTo>
                  <a:pt x="161" y="44"/>
                </a:lnTo>
                <a:lnTo>
                  <a:pt x="152" y="30"/>
                </a:lnTo>
                <a:lnTo>
                  <a:pt x="140" y="18"/>
                </a:lnTo>
                <a:lnTo>
                  <a:pt x="127" y="9"/>
                </a:lnTo>
                <a:lnTo>
                  <a:pt x="112" y="4"/>
                </a:lnTo>
                <a:lnTo>
                  <a:pt x="97" y="0"/>
                </a:lnTo>
                <a:lnTo>
                  <a:pt x="82" y="1"/>
                </a:lnTo>
                <a:lnTo>
                  <a:pt x="67" y="4"/>
                </a:lnTo>
                <a:lnTo>
                  <a:pt x="52" y="11"/>
                </a:lnTo>
                <a:lnTo>
                  <a:pt x="38" y="20"/>
                </a:lnTo>
                <a:lnTo>
                  <a:pt x="27" y="32"/>
                </a:lnTo>
                <a:lnTo>
                  <a:pt x="17" y="47"/>
                </a:lnTo>
                <a:lnTo>
                  <a:pt x="8" y="62"/>
                </a:lnTo>
                <a:lnTo>
                  <a:pt x="3" y="79"/>
                </a:lnTo>
                <a:lnTo>
                  <a:pt x="0" y="97"/>
                </a:lnTo>
                <a:lnTo>
                  <a:pt x="0" y="115"/>
                </a:lnTo>
                <a:lnTo>
                  <a:pt x="2" y="134"/>
                </a:lnTo>
                <a:lnTo>
                  <a:pt x="8" y="150"/>
                </a:lnTo>
                <a:lnTo>
                  <a:pt x="15" y="166"/>
                </a:lnTo>
                <a:lnTo>
                  <a:pt x="24" y="180"/>
                </a:lnTo>
                <a:lnTo>
                  <a:pt x="36" y="192"/>
                </a:lnTo>
                <a:lnTo>
                  <a:pt x="49" y="201"/>
                </a:lnTo>
                <a:lnTo>
                  <a:pt x="64" y="206"/>
                </a:lnTo>
                <a:lnTo>
                  <a:pt x="79" y="2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49" name="Freeform 244">
            <a:extLst>
              <a:ext uri="{FF2B5EF4-FFF2-40B4-BE49-F238E27FC236}">
                <a16:creationId xmlns:a16="http://schemas.microsoft.com/office/drawing/2014/main" id="{5F26EC1B-57F3-4980-AA60-FA2DC2C3EA88}"/>
              </a:ext>
            </a:extLst>
          </p:cNvPr>
          <p:cNvSpPr>
            <a:spLocks noChangeAspect="1"/>
          </p:cNvSpPr>
          <p:nvPr/>
        </p:nvSpPr>
        <p:spPr bwMode="auto">
          <a:xfrm>
            <a:off x="6767513" y="4535488"/>
            <a:ext cx="9525" cy="19050"/>
          </a:xfrm>
          <a:custGeom>
            <a:avLst/>
            <a:gdLst>
              <a:gd name="T0" fmla="*/ 2147483647 w 182"/>
              <a:gd name="T1" fmla="*/ 2147483647 h 312"/>
              <a:gd name="T2" fmla="*/ 2147483647 w 182"/>
              <a:gd name="T3" fmla="*/ 0 h 312"/>
              <a:gd name="T4" fmla="*/ 0 w 182"/>
              <a:gd name="T5" fmla="*/ 2147483647 h 312"/>
              <a:gd name="T6" fmla="*/ 2147483647 w 182"/>
              <a:gd name="T7" fmla="*/ 2147483647 h 312"/>
              <a:gd name="T8" fmla="*/ 2147483647 w 182"/>
              <a:gd name="T9" fmla="*/ 2147483647 h 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312"/>
              <a:gd name="T17" fmla="*/ 182 w 182"/>
              <a:gd name="T18" fmla="*/ 312 h 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312">
                <a:moveTo>
                  <a:pt x="182" y="13"/>
                </a:moveTo>
                <a:lnTo>
                  <a:pt x="26" y="0"/>
                </a:lnTo>
                <a:lnTo>
                  <a:pt x="0" y="299"/>
                </a:lnTo>
                <a:lnTo>
                  <a:pt x="156" y="312"/>
                </a:lnTo>
                <a:lnTo>
                  <a:pt x="182" y="13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50" name="Freeform 245">
            <a:extLst>
              <a:ext uri="{FF2B5EF4-FFF2-40B4-BE49-F238E27FC236}">
                <a16:creationId xmlns:a16="http://schemas.microsoft.com/office/drawing/2014/main" id="{38897EE7-75B5-49CB-946A-52D84D018F13}"/>
              </a:ext>
            </a:extLst>
          </p:cNvPr>
          <p:cNvSpPr>
            <a:spLocks noChangeAspect="1"/>
          </p:cNvSpPr>
          <p:nvPr/>
        </p:nvSpPr>
        <p:spPr bwMode="auto">
          <a:xfrm>
            <a:off x="6783388" y="4537075"/>
            <a:ext cx="9525" cy="14288"/>
          </a:xfrm>
          <a:custGeom>
            <a:avLst/>
            <a:gdLst>
              <a:gd name="T0" fmla="*/ 2147483647 w 194"/>
              <a:gd name="T1" fmla="*/ 2147483647 h 229"/>
              <a:gd name="T2" fmla="*/ 2147483647 w 194"/>
              <a:gd name="T3" fmla="*/ 0 h 229"/>
              <a:gd name="T4" fmla="*/ 0 w 194"/>
              <a:gd name="T5" fmla="*/ 2147483647 h 229"/>
              <a:gd name="T6" fmla="*/ 2147483647 w 194"/>
              <a:gd name="T7" fmla="*/ 2147483647 h 229"/>
              <a:gd name="T8" fmla="*/ 2147483647 w 194"/>
              <a:gd name="T9" fmla="*/ 2147483647 h 2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"/>
              <a:gd name="T16" fmla="*/ 0 h 229"/>
              <a:gd name="T17" fmla="*/ 194 w 194"/>
              <a:gd name="T18" fmla="*/ 229 h 2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" h="229">
                <a:moveTo>
                  <a:pt x="194" y="15"/>
                </a:moveTo>
                <a:lnTo>
                  <a:pt x="19" y="0"/>
                </a:lnTo>
                <a:lnTo>
                  <a:pt x="0" y="214"/>
                </a:lnTo>
                <a:lnTo>
                  <a:pt x="175" y="229"/>
                </a:lnTo>
                <a:lnTo>
                  <a:pt x="194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51" name="Freeform 246">
            <a:extLst>
              <a:ext uri="{FF2B5EF4-FFF2-40B4-BE49-F238E27FC236}">
                <a16:creationId xmlns:a16="http://schemas.microsoft.com/office/drawing/2014/main" id="{87463F60-C311-4685-A2FF-4C528D232EB4}"/>
              </a:ext>
            </a:extLst>
          </p:cNvPr>
          <p:cNvSpPr>
            <a:spLocks noChangeAspect="1"/>
          </p:cNvSpPr>
          <p:nvPr/>
        </p:nvSpPr>
        <p:spPr bwMode="auto">
          <a:xfrm>
            <a:off x="6797675" y="4540250"/>
            <a:ext cx="9525" cy="20638"/>
          </a:xfrm>
          <a:custGeom>
            <a:avLst/>
            <a:gdLst>
              <a:gd name="T0" fmla="*/ 2147483647 w 197"/>
              <a:gd name="T1" fmla="*/ 2147483647 h 353"/>
              <a:gd name="T2" fmla="*/ 2147483647 w 197"/>
              <a:gd name="T3" fmla="*/ 0 h 353"/>
              <a:gd name="T4" fmla="*/ 0 w 197"/>
              <a:gd name="T5" fmla="*/ 2147483647 h 353"/>
              <a:gd name="T6" fmla="*/ 2147483647 w 197"/>
              <a:gd name="T7" fmla="*/ 2147483647 h 353"/>
              <a:gd name="T8" fmla="*/ 2147483647 w 197"/>
              <a:gd name="T9" fmla="*/ 2147483647 h 3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353"/>
              <a:gd name="T17" fmla="*/ 197 w 197"/>
              <a:gd name="T18" fmla="*/ 353 h 3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353">
                <a:moveTo>
                  <a:pt x="197" y="15"/>
                </a:moveTo>
                <a:lnTo>
                  <a:pt x="29" y="0"/>
                </a:lnTo>
                <a:lnTo>
                  <a:pt x="0" y="338"/>
                </a:lnTo>
                <a:lnTo>
                  <a:pt x="168" y="353"/>
                </a:lnTo>
                <a:lnTo>
                  <a:pt x="197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52" name="Freeform 247">
            <a:extLst>
              <a:ext uri="{FF2B5EF4-FFF2-40B4-BE49-F238E27FC236}">
                <a16:creationId xmlns:a16="http://schemas.microsoft.com/office/drawing/2014/main" id="{C611EFC8-4D3C-4C91-B131-B0D20C9ED513}"/>
              </a:ext>
            </a:extLst>
          </p:cNvPr>
          <p:cNvSpPr>
            <a:spLocks noChangeAspect="1"/>
          </p:cNvSpPr>
          <p:nvPr/>
        </p:nvSpPr>
        <p:spPr bwMode="auto">
          <a:xfrm>
            <a:off x="6805613" y="4540250"/>
            <a:ext cx="9525" cy="12700"/>
          </a:xfrm>
          <a:custGeom>
            <a:avLst/>
            <a:gdLst>
              <a:gd name="T0" fmla="*/ 2147483647 w 187"/>
              <a:gd name="T1" fmla="*/ 2147483647 h 212"/>
              <a:gd name="T2" fmla="*/ 2147483647 w 187"/>
              <a:gd name="T3" fmla="*/ 0 h 212"/>
              <a:gd name="T4" fmla="*/ 0 w 187"/>
              <a:gd name="T5" fmla="*/ 2147483647 h 212"/>
              <a:gd name="T6" fmla="*/ 2147483647 w 187"/>
              <a:gd name="T7" fmla="*/ 2147483647 h 212"/>
              <a:gd name="T8" fmla="*/ 2147483647 w 187"/>
              <a:gd name="T9" fmla="*/ 2147483647 h 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212"/>
              <a:gd name="T17" fmla="*/ 187 w 187"/>
              <a:gd name="T18" fmla="*/ 212 h 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212">
                <a:moveTo>
                  <a:pt x="187" y="15"/>
                </a:moveTo>
                <a:lnTo>
                  <a:pt x="17" y="0"/>
                </a:lnTo>
                <a:lnTo>
                  <a:pt x="0" y="197"/>
                </a:lnTo>
                <a:lnTo>
                  <a:pt x="170" y="212"/>
                </a:lnTo>
                <a:lnTo>
                  <a:pt x="187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53" name="Freeform 248">
            <a:extLst>
              <a:ext uri="{FF2B5EF4-FFF2-40B4-BE49-F238E27FC236}">
                <a16:creationId xmlns:a16="http://schemas.microsoft.com/office/drawing/2014/main" id="{BC8DB811-93D0-48FC-9652-20192776D389}"/>
              </a:ext>
            </a:extLst>
          </p:cNvPr>
          <p:cNvSpPr>
            <a:spLocks noChangeAspect="1"/>
          </p:cNvSpPr>
          <p:nvPr/>
        </p:nvSpPr>
        <p:spPr bwMode="auto">
          <a:xfrm>
            <a:off x="6765925" y="4532313"/>
            <a:ext cx="9525" cy="20637"/>
          </a:xfrm>
          <a:custGeom>
            <a:avLst/>
            <a:gdLst>
              <a:gd name="T0" fmla="*/ 2147483647 w 193"/>
              <a:gd name="T1" fmla="*/ 2147483647 h 322"/>
              <a:gd name="T2" fmla="*/ 2147483647 w 193"/>
              <a:gd name="T3" fmla="*/ 0 h 322"/>
              <a:gd name="T4" fmla="*/ 0 w 193"/>
              <a:gd name="T5" fmla="*/ 2147483647 h 322"/>
              <a:gd name="T6" fmla="*/ 2147483647 w 193"/>
              <a:gd name="T7" fmla="*/ 2147483647 h 322"/>
              <a:gd name="T8" fmla="*/ 2147483647 w 193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"/>
              <a:gd name="T16" fmla="*/ 0 h 322"/>
              <a:gd name="T17" fmla="*/ 193 w 193"/>
              <a:gd name="T18" fmla="*/ 322 h 3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" h="322">
                <a:moveTo>
                  <a:pt x="193" y="15"/>
                </a:moveTo>
                <a:lnTo>
                  <a:pt x="27" y="0"/>
                </a:lnTo>
                <a:lnTo>
                  <a:pt x="0" y="307"/>
                </a:lnTo>
                <a:lnTo>
                  <a:pt x="166" y="322"/>
                </a:lnTo>
                <a:lnTo>
                  <a:pt x="193" y="1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54" name="Freeform 249">
            <a:extLst>
              <a:ext uri="{FF2B5EF4-FFF2-40B4-BE49-F238E27FC236}">
                <a16:creationId xmlns:a16="http://schemas.microsoft.com/office/drawing/2014/main" id="{C7A399EA-0DAF-4A40-BEA8-7C7CE28FB3B5}"/>
              </a:ext>
            </a:extLst>
          </p:cNvPr>
          <p:cNvSpPr>
            <a:spLocks noChangeAspect="1"/>
          </p:cNvSpPr>
          <p:nvPr/>
        </p:nvSpPr>
        <p:spPr bwMode="auto">
          <a:xfrm>
            <a:off x="6781800" y="4535488"/>
            <a:ext cx="7938" cy="14287"/>
          </a:xfrm>
          <a:custGeom>
            <a:avLst/>
            <a:gdLst>
              <a:gd name="T0" fmla="*/ 2147483647 w 187"/>
              <a:gd name="T1" fmla="*/ 2147483647 h 229"/>
              <a:gd name="T2" fmla="*/ 2147483647 w 187"/>
              <a:gd name="T3" fmla="*/ 0 h 229"/>
              <a:gd name="T4" fmla="*/ 0 w 187"/>
              <a:gd name="T5" fmla="*/ 2147483647 h 229"/>
              <a:gd name="T6" fmla="*/ 2147483647 w 187"/>
              <a:gd name="T7" fmla="*/ 2147483647 h 229"/>
              <a:gd name="T8" fmla="*/ 2147483647 w 187"/>
              <a:gd name="T9" fmla="*/ 2147483647 h 2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229"/>
              <a:gd name="T17" fmla="*/ 187 w 187"/>
              <a:gd name="T18" fmla="*/ 229 h 2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229">
                <a:moveTo>
                  <a:pt x="187" y="15"/>
                </a:moveTo>
                <a:lnTo>
                  <a:pt x="19" y="0"/>
                </a:lnTo>
                <a:lnTo>
                  <a:pt x="0" y="214"/>
                </a:lnTo>
                <a:lnTo>
                  <a:pt x="168" y="229"/>
                </a:lnTo>
                <a:lnTo>
                  <a:pt x="187" y="1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55" name="Freeform 250">
            <a:extLst>
              <a:ext uri="{FF2B5EF4-FFF2-40B4-BE49-F238E27FC236}">
                <a16:creationId xmlns:a16="http://schemas.microsoft.com/office/drawing/2014/main" id="{50135DB5-44A8-432C-845B-6865A3341146}"/>
              </a:ext>
            </a:extLst>
          </p:cNvPr>
          <p:cNvSpPr>
            <a:spLocks noChangeAspect="1"/>
          </p:cNvSpPr>
          <p:nvPr/>
        </p:nvSpPr>
        <p:spPr bwMode="auto">
          <a:xfrm>
            <a:off x="6796088" y="4537075"/>
            <a:ext cx="7937" cy="22225"/>
          </a:xfrm>
          <a:custGeom>
            <a:avLst/>
            <a:gdLst>
              <a:gd name="T0" fmla="*/ 2147483647 w 185"/>
              <a:gd name="T1" fmla="*/ 2147483647 h 347"/>
              <a:gd name="T2" fmla="*/ 2147483647 w 185"/>
              <a:gd name="T3" fmla="*/ 0 h 347"/>
              <a:gd name="T4" fmla="*/ 0 w 185"/>
              <a:gd name="T5" fmla="*/ 2147483647 h 347"/>
              <a:gd name="T6" fmla="*/ 2147483647 w 185"/>
              <a:gd name="T7" fmla="*/ 2147483647 h 347"/>
              <a:gd name="T8" fmla="*/ 2147483647 w 185"/>
              <a:gd name="T9" fmla="*/ 2147483647 h 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"/>
              <a:gd name="T16" fmla="*/ 0 h 347"/>
              <a:gd name="T17" fmla="*/ 185 w 185"/>
              <a:gd name="T18" fmla="*/ 347 h 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" h="347">
                <a:moveTo>
                  <a:pt x="185" y="13"/>
                </a:moveTo>
                <a:lnTo>
                  <a:pt x="29" y="0"/>
                </a:lnTo>
                <a:lnTo>
                  <a:pt x="0" y="333"/>
                </a:lnTo>
                <a:lnTo>
                  <a:pt x="156" y="347"/>
                </a:lnTo>
                <a:lnTo>
                  <a:pt x="185" y="13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56" name="Freeform 251">
            <a:extLst>
              <a:ext uri="{FF2B5EF4-FFF2-40B4-BE49-F238E27FC236}">
                <a16:creationId xmlns:a16="http://schemas.microsoft.com/office/drawing/2014/main" id="{83378A1A-E344-4EE0-9A68-89C31275BDFD}"/>
              </a:ext>
            </a:extLst>
          </p:cNvPr>
          <p:cNvSpPr>
            <a:spLocks noChangeAspect="1"/>
          </p:cNvSpPr>
          <p:nvPr/>
        </p:nvSpPr>
        <p:spPr bwMode="auto">
          <a:xfrm>
            <a:off x="6804025" y="4538663"/>
            <a:ext cx="7938" cy="12700"/>
          </a:xfrm>
          <a:custGeom>
            <a:avLst/>
            <a:gdLst>
              <a:gd name="T0" fmla="*/ 2147483647 w 179"/>
              <a:gd name="T1" fmla="*/ 2147483647 h 223"/>
              <a:gd name="T2" fmla="*/ 2147483647 w 179"/>
              <a:gd name="T3" fmla="*/ 0 h 223"/>
              <a:gd name="T4" fmla="*/ 0 w 179"/>
              <a:gd name="T5" fmla="*/ 2147483647 h 223"/>
              <a:gd name="T6" fmla="*/ 2147483647 w 179"/>
              <a:gd name="T7" fmla="*/ 2147483647 h 223"/>
              <a:gd name="T8" fmla="*/ 2147483647 w 179"/>
              <a:gd name="T9" fmla="*/ 2147483647 h 2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223"/>
              <a:gd name="T17" fmla="*/ 179 w 179"/>
              <a:gd name="T18" fmla="*/ 223 h 2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223">
                <a:moveTo>
                  <a:pt x="179" y="14"/>
                </a:moveTo>
                <a:lnTo>
                  <a:pt x="18" y="0"/>
                </a:lnTo>
                <a:lnTo>
                  <a:pt x="0" y="209"/>
                </a:lnTo>
                <a:lnTo>
                  <a:pt x="161" y="223"/>
                </a:lnTo>
                <a:lnTo>
                  <a:pt x="179" y="14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57" name="Freeform 252">
            <a:extLst>
              <a:ext uri="{FF2B5EF4-FFF2-40B4-BE49-F238E27FC236}">
                <a16:creationId xmlns:a16="http://schemas.microsoft.com/office/drawing/2014/main" id="{DD6EF3D7-DC80-4B4F-8B88-ED4E113E048E}"/>
              </a:ext>
            </a:extLst>
          </p:cNvPr>
          <p:cNvSpPr>
            <a:spLocks noChangeAspect="1"/>
          </p:cNvSpPr>
          <p:nvPr/>
        </p:nvSpPr>
        <p:spPr bwMode="auto">
          <a:xfrm>
            <a:off x="6807200" y="4633913"/>
            <a:ext cx="58738" cy="41275"/>
          </a:xfrm>
          <a:custGeom>
            <a:avLst/>
            <a:gdLst>
              <a:gd name="T0" fmla="*/ 0 w 1650"/>
              <a:gd name="T1" fmla="*/ 2147483647 h 1045"/>
              <a:gd name="T2" fmla="*/ 0 w 1650"/>
              <a:gd name="T3" fmla="*/ 2147483647 h 1045"/>
              <a:gd name="T4" fmla="*/ 2147483647 w 1650"/>
              <a:gd name="T5" fmla="*/ 2147483647 h 1045"/>
              <a:gd name="T6" fmla="*/ 2147483647 w 1650"/>
              <a:gd name="T7" fmla="*/ 2147483647 h 1045"/>
              <a:gd name="T8" fmla="*/ 2147483647 w 1650"/>
              <a:gd name="T9" fmla="*/ 2147483647 h 1045"/>
              <a:gd name="T10" fmla="*/ 2147483647 w 1650"/>
              <a:gd name="T11" fmla="*/ 2147483647 h 1045"/>
              <a:gd name="T12" fmla="*/ 2147483647 w 1650"/>
              <a:gd name="T13" fmla="*/ 2147483647 h 1045"/>
              <a:gd name="T14" fmla="*/ 2147483647 w 1650"/>
              <a:gd name="T15" fmla="*/ 2147483647 h 1045"/>
              <a:gd name="T16" fmla="*/ 2147483647 w 1650"/>
              <a:gd name="T17" fmla="*/ 2147483647 h 1045"/>
              <a:gd name="T18" fmla="*/ 2147483647 w 1650"/>
              <a:gd name="T19" fmla="*/ 2147483647 h 1045"/>
              <a:gd name="T20" fmla="*/ 2147483647 w 1650"/>
              <a:gd name="T21" fmla="*/ 2147483647 h 1045"/>
              <a:gd name="T22" fmla="*/ 2147483647 w 1650"/>
              <a:gd name="T23" fmla="*/ 2147483647 h 1045"/>
              <a:gd name="T24" fmla="*/ 2147483647 w 1650"/>
              <a:gd name="T25" fmla="*/ 2147483647 h 1045"/>
              <a:gd name="T26" fmla="*/ 2147483647 w 1650"/>
              <a:gd name="T27" fmla="*/ 2147483647 h 1045"/>
              <a:gd name="T28" fmla="*/ 2147483647 w 1650"/>
              <a:gd name="T29" fmla="*/ 2147483647 h 1045"/>
              <a:gd name="T30" fmla="*/ 2147483647 w 1650"/>
              <a:gd name="T31" fmla="*/ 2147483647 h 1045"/>
              <a:gd name="T32" fmla="*/ 2147483647 w 1650"/>
              <a:gd name="T33" fmla="*/ 2147483647 h 1045"/>
              <a:gd name="T34" fmla="*/ 2147483647 w 1650"/>
              <a:gd name="T35" fmla="*/ 2147483647 h 1045"/>
              <a:gd name="T36" fmla="*/ 2147483647 w 1650"/>
              <a:gd name="T37" fmla="*/ 2147483647 h 1045"/>
              <a:gd name="T38" fmla="*/ 2147483647 w 1650"/>
              <a:gd name="T39" fmla="*/ 2147483647 h 1045"/>
              <a:gd name="T40" fmla="*/ 2147483647 w 1650"/>
              <a:gd name="T41" fmla="*/ 2147483647 h 1045"/>
              <a:gd name="T42" fmla="*/ 2147483647 w 1650"/>
              <a:gd name="T43" fmla="*/ 2147483647 h 1045"/>
              <a:gd name="T44" fmla="*/ 2147483647 w 1650"/>
              <a:gd name="T45" fmla="*/ 2147483647 h 1045"/>
              <a:gd name="T46" fmla="*/ 2147483647 w 1650"/>
              <a:gd name="T47" fmla="*/ 0 h 1045"/>
              <a:gd name="T48" fmla="*/ 0 w 1650"/>
              <a:gd name="T49" fmla="*/ 2147483647 h 104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50"/>
              <a:gd name="T76" fmla="*/ 0 h 1045"/>
              <a:gd name="T77" fmla="*/ 1650 w 1650"/>
              <a:gd name="T78" fmla="*/ 1045 h 104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50" h="1045">
                <a:moveTo>
                  <a:pt x="0" y="2"/>
                </a:moveTo>
                <a:lnTo>
                  <a:pt x="0" y="861"/>
                </a:lnTo>
                <a:lnTo>
                  <a:pt x="17" y="902"/>
                </a:lnTo>
                <a:lnTo>
                  <a:pt x="46" y="924"/>
                </a:lnTo>
                <a:lnTo>
                  <a:pt x="103" y="950"/>
                </a:lnTo>
                <a:lnTo>
                  <a:pt x="178" y="977"/>
                </a:lnTo>
                <a:lnTo>
                  <a:pt x="269" y="1001"/>
                </a:lnTo>
                <a:lnTo>
                  <a:pt x="401" y="1021"/>
                </a:lnTo>
                <a:lnTo>
                  <a:pt x="512" y="1030"/>
                </a:lnTo>
                <a:lnTo>
                  <a:pt x="627" y="1043"/>
                </a:lnTo>
                <a:lnTo>
                  <a:pt x="745" y="1045"/>
                </a:lnTo>
                <a:lnTo>
                  <a:pt x="894" y="1045"/>
                </a:lnTo>
                <a:lnTo>
                  <a:pt x="990" y="1043"/>
                </a:lnTo>
                <a:lnTo>
                  <a:pt x="1078" y="1038"/>
                </a:lnTo>
                <a:lnTo>
                  <a:pt x="1162" y="1030"/>
                </a:lnTo>
                <a:lnTo>
                  <a:pt x="1280" y="1016"/>
                </a:lnTo>
                <a:lnTo>
                  <a:pt x="1389" y="999"/>
                </a:lnTo>
                <a:lnTo>
                  <a:pt x="1471" y="977"/>
                </a:lnTo>
                <a:lnTo>
                  <a:pt x="1525" y="962"/>
                </a:lnTo>
                <a:lnTo>
                  <a:pt x="1583" y="935"/>
                </a:lnTo>
                <a:lnTo>
                  <a:pt x="1620" y="910"/>
                </a:lnTo>
                <a:lnTo>
                  <a:pt x="1645" y="880"/>
                </a:lnTo>
                <a:lnTo>
                  <a:pt x="1650" y="854"/>
                </a:lnTo>
                <a:lnTo>
                  <a:pt x="1650" y="0"/>
                </a:lnTo>
                <a:lnTo>
                  <a:pt x="0" y="2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58" name="Oval 253">
            <a:extLst>
              <a:ext uri="{FF2B5EF4-FFF2-40B4-BE49-F238E27FC236}">
                <a16:creationId xmlns:a16="http://schemas.microsoft.com/office/drawing/2014/main" id="{72E24D3D-74ED-43DF-AA4A-2069C29211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07200" y="4625975"/>
            <a:ext cx="58738" cy="15875"/>
          </a:xfrm>
          <a:prstGeom prst="ellipse">
            <a:avLst/>
          </a:prstGeom>
          <a:solidFill>
            <a:srgbClr val="FFB2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59" name="Freeform 254">
            <a:extLst>
              <a:ext uri="{FF2B5EF4-FFF2-40B4-BE49-F238E27FC236}">
                <a16:creationId xmlns:a16="http://schemas.microsoft.com/office/drawing/2014/main" id="{7B007D38-1226-4B0B-A0E2-5DA7297883A3}"/>
              </a:ext>
            </a:extLst>
          </p:cNvPr>
          <p:cNvSpPr>
            <a:spLocks noChangeAspect="1"/>
          </p:cNvSpPr>
          <p:nvPr/>
        </p:nvSpPr>
        <p:spPr bwMode="auto">
          <a:xfrm>
            <a:off x="6832600" y="4646613"/>
            <a:ext cx="7938" cy="20637"/>
          </a:xfrm>
          <a:custGeom>
            <a:avLst/>
            <a:gdLst>
              <a:gd name="T0" fmla="*/ 2147483647 w 201"/>
              <a:gd name="T1" fmla="*/ 2147483647 h 488"/>
              <a:gd name="T2" fmla="*/ 2147483647 w 201"/>
              <a:gd name="T3" fmla="*/ 2147483647 h 488"/>
              <a:gd name="T4" fmla="*/ 0 w 201"/>
              <a:gd name="T5" fmla="*/ 2147483647 h 488"/>
              <a:gd name="T6" fmla="*/ 0 w 201"/>
              <a:gd name="T7" fmla="*/ 2147483647 h 488"/>
              <a:gd name="T8" fmla="*/ 2147483647 w 201"/>
              <a:gd name="T9" fmla="*/ 2147483647 h 488"/>
              <a:gd name="T10" fmla="*/ 2147483647 w 201"/>
              <a:gd name="T11" fmla="*/ 0 h 488"/>
              <a:gd name="T12" fmla="*/ 2147483647 w 201"/>
              <a:gd name="T13" fmla="*/ 0 h 488"/>
              <a:gd name="T14" fmla="*/ 2147483647 w 201"/>
              <a:gd name="T15" fmla="*/ 2147483647 h 488"/>
              <a:gd name="T16" fmla="*/ 2147483647 w 201"/>
              <a:gd name="T17" fmla="*/ 2147483647 h 488"/>
              <a:gd name="T18" fmla="*/ 2147483647 w 201"/>
              <a:gd name="T19" fmla="*/ 2147483647 h 488"/>
              <a:gd name="T20" fmla="*/ 2147483647 w 201"/>
              <a:gd name="T21" fmla="*/ 2147483647 h 488"/>
              <a:gd name="T22" fmla="*/ 2147483647 w 201"/>
              <a:gd name="T23" fmla="*/ 2147483647 h 488"/>
              <a:gd name="T24" fmla="*/ 2147483647 w 201"/>
              <a:gd name="T25" fmla="*/ 2147483647 h 488"/>
              <a:gd name="T26" fmla="*/ 0 w 201"/>
              <a:gd name="T27" fmla="*/ 2147483647 h 488"/>
              <a:gd name="T28" fmla="*/ 2147483647 w 201"/>
              <a:gd name="T29" fmla="*/ 2147483647 h 488"/>
              <a:gd name="T30" fmla="*/ 2147483647 w 201"/>
              <a:gd name="T31" fmla="*/ 2147483647 h 4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"/>
              <a:gd name="T49" fmla="*/ 0 h 488"/>
              <a:gd name="T50" fmla="*/ 201 w 201"/>
              <a:gd name="T51" fmla="*/ 488 h 48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" h="488">
                <a:moveTo>
                  <a:pt x="38" y="194"/>
                </a:moveTo>
                <a:lnTo>
                  <a:pt x="3" y="170"/>
                </a:lnTo>
                <a:lnTo>
                  <a:pt x="0" y="134"/>
                </a:lnTo>
                <a:lnTo>
                  <a:pt x="0" y="88"/>
                </a:lnTo>
                <a:lnTo>
                  <a:pt x="28" y="28"/>
                </a:lnTo>
                <a:lnTo>
                  <a:pt x="69" y="0"/>
                </a:lnTo>
                <a:lnTo>
                  <a:pt x="124" y="0"/>
                </a:lnTo>
                <a:lnTo>
                  <a:pt x="172" y="28"/>
                </a:lnTo>
                <a:lnTo>
                  <a:pt x="191" y="88"/>
                </a:lnTo>
                <a:lnTo>
                  <a:pt x="182" y="158"/>
                </a:lnTo>
                <a:lnTo>
                  <a:pt x="156" y="194"/>
                </a:lnTo>
                <a:lnTo>
                  <a:pt x="115" y="210"/>
                </a:lnTo>
                <a:lnTo>
                  <a:pt x="201" y="488"/>
                </a:lnTo>
                <a:lnTo>
                  <a:pt x="0" y="488"/>
                </a:lnTo>
                <a:lnTo>
                  <a:pt x="66" y="206"/>
                </a:lnTo>
                <a:lnTo>
                  <a:pt x="38" y="1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60" name="Freeform 255">
            <a:extLst>
              <a:ext uri="{FF2B5EF4-FFF2-40B4-BE49-F238E27FC236}">
                <a16:creationId xmlns:a16="http://schemas.microsoft.com/office/drawing/2014/main" id="{1BD50891-3D66-4915-9224-AB6B90FD2B5E}"/>
              </a:ext>
            </a:extLst>
          </p:cNvPr>
          <p:cNvSpPr>
            <a:spLocks noChangeAspect="1"/>
          </p:cNvSpPr>
          <p:nvPr/>
        </p:nvSpPr>
        <p:spPr bwMode="auto">
          <a:xfrm>
            <a:off x="6816725" y="4606925"/>
            <a:ext cx="41275" cy="26988"/>
          </a:xfrm>
          <a:custGeom>
            <a:avLst/>
            <a:gdLst>
              <a:gd name="T0" fmla="*/ 0 w 1171"/>
              <a:gd name="T1" fmla="*/ 2147483647 h 673"/>
              <a:gd name="T2" fmla="*/ 0 w 1171"/>
              <a:gd name="T3" fmla="*/ 2147483647 h 673"/>
              <a:gd name="T4" fmla="*/ 2147483647 w 1171"/>
              <a:gd name="T5" fmla="*/ 2147483647 h 673"/>
              <a:gd name="T6" fmla="*/ 2147483647 w 1171"/>
              <a:gd name="T7" fmla="*/ 2147483647 h 673"/>
              <a:gd name="T8" fmla="*/ 2147483647 w 1171"/>
              <a:gd name="T9" fmla="*/ 2147483647 h 673"/>
              <a:gd name="T10" fmla="*/ 2147483647 w 1171"/>
              <a:gd name="T11" fmla="*/ 2147483647 h 673"/>
              <a:gd name="T12" fmla="*/ 2147483647 w 1171"/>
              <a:gd name="T13" fmla="*/ 2147483647 h 673"/>
              <a:gd name="T14" fmla="*/ 2147483647 w 1171"/>
              <a:gd name="T15" fmla="*/ 2147483647 h 673"/>
              <a:gd name="T16" fmla="*/ 2147483647 w 1171"/>
              <a:gd name="T17" fmla="*/ 2147483647 h 673"/>
              <a:gd name="T18" fmla="*/ 2147483647 w 1171"/>
              <a:gd name="T19" fmla="*/ 2147483647 h 673"/>
              <a:gd name="T20" fmla="*/ 2147483647 w 1171"/>
              <a:gd name="T21" fmla="*/ 2147483647 h 673"/>
              <a:gd name="T22" fmla="*/ 2147483647 w 1171"/>
              <a:gd name="T23" fmla="*/ 2147483647 h 673"/>
              <a:gd name="T24" fmla="*/ 2147483647 w 1171"/>
              <a:gd name="T25" fmla="*/ 0 h 673"/>
              <a:gd name="T26" fmla="*/ 2147483647 w 1171"/>
              <a:gd name="T27" fmla="*/ 2147483647 h 673"/>
              <a:gd name="T28" fmla="*/ 2147483647 w 1171"/>
              <a:gd name="T29" fmla="*/ 2147483647 h 673"/>
              <a:gd name="T30" fmla="*/ 2147483647 w 1171"/>
              <a:gd name="T31" fmla="*/ 2147483647 h 673"/>
              <a:gd name="T32" fmla="*/ 2147483647 w 1171"/>
              <a:gd name="T33" fmla="*/ 2147483647 h 673"/>
              <a:gd name="T34" fmla="*/ 2147483647 w 1171"/>
              <a:gd name="T35" fmla="*/ 2147483647 h 673"/>
              <a:gd name="T36" fmla="*/ 2147483647 w 1171"/>
              <a:gd name="T37" fmla="*/ 2147483647 h 673"/>
              <a:gd name="T38" fmla="*/ 2147483647 w 1171"/>
              <a:gd name="T39" fmla="*/ 2147483647 h 673"/>
              <a:gd name="T40" fmla="*/ 2147483647 w 1171"/>
              <a:gd name="T41" fmla="*/ 2147483647 h 673"/>
              <a:gd name="T42" fmla="*/ 2147483647 w 1171"/>
              <a:gd name="T43" fmla="*/ 2147483647 h 673"/>
              <a:gd name="T44" fmla="*/ 2147483647 w 1171"/>
              <a:gd name="T45" fmla="*/ 2147483647 h 673"/>
              <a:gd name="T46" fmla="*/ 2147483647 w 1171"/>
              <a:gd name="T47" fmla="*/ 2147483647 h 673"/>
              <a:gd name="T48" fmla="*/ 2147483647 w 1171"/>
              <a:gd name="T49" fmla="*/ 2147483647 h 673"/>
              <a:gd name="T50" fmla="*/ 2147483647 w 1171"/>
              <a:gd name="T51" fmla="*/ 2147483647 h 673"/>
              <a:gd name="T52" fmla="*/ 2147483647 w 1171"/>
              <a:gd name="T53" fmla="*/ 2147483647 h 673"/>
              <a:gd name="T54" fmla="*/ 2147483647 w 1171"/>
              <a:gd name="T55" fmla="*/ 2147483647 h 673"/>
              <a:gd name="T56" fmla="*/ 2147483647 w 1171"/>
              <a:gd name="T57" fmla="*/ 2147483647 h 673"/>
              <a:gd name="T58" fmla="*/ 2147483647 w 1171"/>
              <a:gd name="T59" fmla="*/ 2147483647 h 673"/>
              <a:gd name="T60" fmla="*/ 2147483647 w 1171"/>
              <a:gd name="T61" fmla="*/ 2147483647 h 673"/>
              <a:gd name="T62" fmla="*/ 2147483647 w 1171"/>
              <a:gd name="T63" fmla="*/ 2147483647 h 673"/>
              <a:gd name="T64" fmla="*/ 2147483647 w 1171"/>
              <a:gd name="T65" fmla="*/ 2147483647 h 673"/>
              <a:gd name="T66" fmla="*/ 2147483647 w 1171"/>
              <a:gd name="T67" fmla="*/ 2147483647 h 673"/>
              <a:gd name="T68" fmla="*/ 2147483647 w 1171"/>
              <a:gd name="T69" fmla="*/ 2147483647 h 673"/>
              <a:gd name="T70" fmla="*/ 2147483647 w 1171"/>
              <a:gd name="T71" fmla="*/ 2147483647 h 673"/>
              <a:gd name="T72" fmla="*/ 2147483647 w 1171"/>
              <a:gd name="T73" fmla="*/ 2147483647 h 673"/>
              <a:gd name="T74" fmla="*/ 2147483647 w 1171"/>
              <a:gd name="T75" fmla="*/ 2147483647 h 673"/>
              <a:gd name="T76" fmla="*/ 2147483647 w 1171"/>
              <a:gd name="T77" fmla="*/ 2147483647 h 673"/>
              <a:gd name="T78" fmla="*/ 2147483647 w 1171"/>
              <a:gd name="T79" fmla="*/ 2147483647 h 673"/>
              <a:gd name="T80" fmla="*/ 2147483647 w 1171"/>
              <a:gd name="T81" fmla="*/ 2147483647 h 673"/>
              <a:gd name="T82" fmla="*/ 2147483647 w 1171"/>
              <a:gd name="T83" fmla="*/ 2147483647 h 673"/>
              <a:gd name="T84" fmla="*/ 2147483647 w 1171"/>
              <a:gd name="T85" fmla="*/ 2147483647 h 673"/>
              <a:gd name="T86" fmla="*/ 2147483647 w 1171"/>
              <a:gd name="T87" fmla="*/ 2147483647 h 673"/>
              <a:gd name="T88" fmla="*/ 2147483647 w 1171"/>
              <a:gd name="T89" fmla="*/ 2147483647 h 673"/>
              <a:gd name="T90" fmla="*/ 2147483647 w 1171"/>
              <a:gd name="T91" fmla="*/ 2147483647 h 673"/>
              <a:gd name="T92" fmla="*/ 2147483647 w 1171"/>
              <a:gd name="T93" fmla="*/ 2147483647 h 673"/>
              <a:gd name="T94" fmla="*/ 2147483647 w 1171"/>
              <a:gd name="T95" fmla="*/ 2147483647 h 673"/>
              <a:gd name="T96" fmla="*/ 2147483647 w 1171"/>
              <a:gd name="T97" fmla="*/ 2147483647 h 673"/>
              <a:gd name="T98" fmla="*/ 2147483647 w 1171"/>
              <a:gd name="T99" fmla="*/ 2147483647 h 673"/>
              <a:gd name="T100" fmla="*/ 2147483647 w 1171"/>
              <a:gd name="T101" fmla="*/ 2147483647 h 673"/>
              <a:gd name="T102" fmla="*/ 2147483647 w 1171"/>
              <a:gd name="T103" fmla="*/ 2147483647 h 673"/>
              <a:gd name="T104" fmla="*/ 2147483647 w 1171"/>
              <a:gd name="T105" fmla="*/ 2147483647 h 673"/>
              <a:gd name="T106" fmla="*/ 2147483647 w 1171"/>
              <a:gd name="T107" fmla="*/ 2147483647 h 673"/>
              <a:gd name="T108" fmla="*/ 2147483647 w 1171"/>
              <a:gd name="T109" fmla="*/ 2147483647 h 673"/>
              <a:gd name="T110" fmla="*/ 2147483647 w 1171"/>
              <a:gd name="T111" fmla="*/ 2147483647 h 673"/>
              <a:gd name="T112" fmla="*/ 2147483647 w 1171"/>
              <a:gd name="T113" fmla="*/ 2147483647 h 673"/>
              <a:gd name="T114" fmla="*/ 2147483647 w 1171"/>
              <a:gd name="T115" fmla="*/ 2147483647 h 673"/>
              <a:gd name="T116" fmla="*/ 0 w 1171"/>
              <a:gd name="T117" fmla="*/ 2147483647 h 67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71"/>
              <a:gd name="T178" fmla="*/ 0 h 673"/>
              <a:gd name="T179" fmla="*/ 1171 w 1171"/>
              <a:gd name="T180" fmla="*/ 673 h 67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71" h="673">
                <a:moveTo>
                  <a:pt x="0" y="631"/>
                </a:moveTo>
                <a:lnTo>
                  <a:pt x="0" y="536"/>
                </a:lnTo>
                <a:lnTo>
                  <a:pt x="15" y="445"/>
                </a:lnTo>
                <a:lnTo>
                  <a:pt x="41" y="359"/>
                </a:lnTo>
                <a:lnTo>
                  <a:pt x="70" y="291"/>
                </a:lnTo>
                <a:lnTo>
                  <a:pt x="118" y="228"/>
                </a:lnTo>
                <a:lnTo>
                  <a:pt x="154" y="183"/>
                </a:lnTo>
                <a:lnTo>
                  <a:pt x="217" y="129"/>
                </a:lnTo>
                <a:lnTo>
                  <a:pt x="261" y="100"/>
                </a:lnTo>
                <a:lnTo>
                  <a:pt x="328" y="56"/>
                </a:lnTo>
                <a:lnTo>
                  <a:pt x="400" y="27"/>
                </a:lnTo>
                <a:lnTo>
                  <a:pt x="495" y="5"/>
                </a:lnTo>
                <a:lnTo>
                  <a:pt x="584" y="0"/>
                </a:lnTo>
                <a:lnTo>
                  <a:pt x="671" y="7"/>
                </a:lnTo>
                <a:lnTo>
                  <a:pt x="744" y="19"/>
                </a:lnTo>
                <a:lnTo>
                  <a:pt x="835" y="51"/>
                </a:lnTo>
                <a:lnTo>
                  <a:pt x="908" y="95"/>
                </a:lnTo>
                <a:lnTo>
                  <a:pt x="959" y="131"/>
                </a:lnTo>
                <a:lnTo>
                  <a:pt x="1010" y="180"/>
                </a:lnTo>
                <a:lnTo>
                  <a:pt x="1054" y="228"/>
                </a:lnTo>
                <a:lnTo>
                  <a:pt x="1088" y="279"/>
                </a:lnTo>
                <a:lnTo>
                  <a:pt x="1113" y="328"/>
                </a:lnTo>
                <a:lnTo>
                  <a:pt x="1139" y="389"/>
                </a:lnTo>
                <a:lnTo>
                  <a:pt x="1149" y="445"/>
                </a:lnTo>
                <a:lnTo>
                  <a:pt x="1161" y="492"/>
                </a:lnTo>
                <a:lnTo>
                  <a:pt x="1169" y="536"/>
                </a:lnTo>
                <a:lnTo>
                  <a:pt x="1171" y="621"/>
                </a:lnTo>
                <a:lnTo>
                  <a:pt x="1147" y="643"/>
                </a:lnTo>
                <a:lnTo>
                  <a:pt x="1096" y="658"/>
                </a:lnTo>
                <a:lnTo>
                  <a:pt x="1036" y="668"/>
                </a:lnTo>
                <a:lnTo>
                  <a:pt x="973" y="658"/>
                </a:lnTo>
                <a:lnTo>
                  <a:pt x="927" y="639"/>
                </a:lnTo>
                <a:lnTo>
                  <a:pt x="915" y="617"/>
                </a:lnTo>
                <a:lnTo>
                  <a:pt x="915" y="512"/>
                </a:lnTo>
                <a:lnTo>
                  <a:pt x="908" y="468"/>
                </a:lnTo>
                <a:lnTo>
                  <a:pt x="891" y="416"/>
                </a:lnTo>
                <a:lnTo>
                  <a:pt x="857" y="359"/>
                </a:lnTo>
                <a:lnTo>
                  <a:pt x="825" y="330"/>
                </a:lnTo>
                <a:lnTo>
                  <a:pt x="790" y="294"/>
                </a:lnTo>
                <a:lnTo>
                  <a:pt x="732" y="264"/>
                </a:lnTo>
                <a:lnTo>
                  <a:pt x="688" y="250"/>
                </a:lnTo>
                <a:lnTo>
                  <a:pt x="652" y="235"/>
                </a:lnTo>
                <a:lnTo>
                  <a:pt x="613" y="235"/>
                </a:lnTo>
                <a:lnTo>
                  <a:pt x="532" y="235"/>
                </a:lnTo>
                <a:lnTo>
                  <a:pt x="488" y="242"/>
                </a:lnTo>
                <a:lnTo>
                  <a:pt x="432" y="264"/>
                </a:lnTo>
                <a:lnTo>
                  <a:pt x="388" y="291"/>
                </a:lnTo>
                <a:lnTo>
                  <a:pt x="349" y="320"/>
                </a:lnTo>
                <a:lnTo>
                  <a:pt x="314" y="352"/>
                </a:lnTo>
                <a:lnTo>
                  <a:pt x="285" y="401"/>
                </a:lnTo>
                <a:lnTo>
                  <a:pt x="268" y="440"/>
                </a:lnTo>
                <a:lnTo>
                  <a:pt x="256" y="482"/>
                </a:lnTo>
                <a:lnTo>
                  <a:pt x="254" y="504"/>
                </a:lnTo>
                <a:lnTo>
                  <a:pt x="254" y="624"/>
                </a:lnTo>
                <a:lnTo>
                  <a:pt x="234" y="653"/>
                </a:lnTo>
                <a:lnTo>
                  <a:pt x="183" y="673"/>
                </a:lnTo>
                <a:lnTo>
                  <a:pt x="130" y="668"/>
                </a:lnTo>
                <a:lnTo>
                  <a:pt x="44" y="658"/>
                </a:lnTo>
                <a:lnTo>
                  <a:pt x="0" y="631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61" name="Line 256">
            <a:extLst>
              <a:ext uri="{FF2B5EF4-FFF2-40B4-BE49-F238E27FC236}">
                <a16:creationId xmlns:a16="http://schemas.microsoft.com/office/drawing/2014/main" id="{7457113C-8177-414E-97A5-D35132378B36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6324600" y="4545013"/>
            <a:ext cx="476250" cy="1968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62" name="Freeform 257">
            <a:extLst>
              <a:ext uri="{FF2B5EF4-FFF2-40B4-BE49-F238E27FC236}">
                <a16:creationId xmlns:a16="http://schemas.microsoft.com/office/drawing/2014/main" id="{1990B12D-A66B-4835-B536-82D3112D019F}"/>
              </a:ext>
            </a:extLst>
          </p:cNvPr>
          <p:cNvSpPr>
            <a:spLocks noChangeAspect="1"/>
          </p:cNvSpPr>
          <p:nvPr/>
        </p:nvSpPr>
        <p:spPr bwMode="auto">
          <a:xfrm>
            <a:off x="7194550" y="4516438"/>
            <a:ext cx="23813" cy="33337"/>
          </a:xfrm>
          <a:custGeom>
            <a:avLst/>
            <a:gdLst>
              <a:gd name="T0" fmla="*/ 2147483647 w 795"/>
              <a:gd name="T1" fmla="*/ 2147483647 h 941"/>
              <a:gd name="T2" fmla="*/ 2147483647 w 795"/>
              <a:gd name="T3" fmla="*/ 2147483647 h 941"/>
              <a:gd name="T4" fmla="*/ 2147483647 w 795"/>
              <a:gd name="T5" fmla="*/ 2147483647 h 941"/>
              <a:gd name="T6" fmla="*/ 0 w 795"/>
              <a:gd name="T7" fmla="*/ 2147483647 h 941"/>
              <a:gd name="T8" fmla="*/ 2147483647 w 795"/>
              <a:gd name="T9" fmla="*/ 2147483647 h 941"/>
              <a:gd name="T10" fmla="*/ 2147483647 w 795"/>
              <a:gd name="T11" fmla="*/ 2147483647 h 941"/>
              <a:gd name="T12" fmla="*/ 2147483647 w 795"/>
              <a:gd name="T13" fmla="*/ 2147483647 h 941"/>
              <a:gd name="T14" fmla="*/ 2147483647 w 795"/>
              <a:gd name="T15" fmla="*/ 2147483647 h 941"/>
              <a:gd name="T16" fmla="*/ 2147483647 w 795"/>
              <a:gd name="T17" fmla="*/ 2147483647 h 941"/>
              <a:gd name="T18" fmla="*/ 2147483647 w 795"/>
              <a:gd name="T19" fmla="*/ 2147483647 h 941"/>
              <a:gd name="T20" fmla="*/ 2147483647 w 795"/>
              <a:gd name="T21" fmla="*/ 2147483647 h 941"/>
              <a:gd name="T22" fmla="*/ 2147483647 w 795"/>
              <a:gd name="T23" fmla="*/ 2147483647 h 941"/>
              <a:gd name="T24" fmla="*/ 2147483647 w 795"/>
              <a:gd name="T25" fmla="*/ 2147483647 h 941"/>
              <a:gd name="T26" fmla="*/ 2147483647 w 795"/>
              <a:gd name="T27" fmla="*/ 2147483647 h 941"/>
              <a:gd name="T28" fmla="*/ 2147483647 w 795"/>
              <a:gd name="T29" fmla="*/ 2147483647 h 941"/>
              <a:gd name="T30" fmla="*/ 2147483647 w 795"/>
              <a:gd name="T31" fmla="*/ 2147483647 h 941"/>
              <a:gd name="T32" fmla="*/ 2147483647 w 795"/>
              <a:gd name="T33" fmla="*/ 2147483647 h 941"/>
              <a:gd name="T34" fmla="*/ 2147483647 w 795"/>
              <a:gd name="T35" fmla="*/ 2147483647 h 941"/>
              <a:gd name="T36" fmla="*/ 2147483647 w 795"/>
              <a:gd name="T37" fmla="*/ 2147483647 h 941"/>
              <a:gd name="T38" fmla="*/ 2147483647 w 795"/>
              <a:gd name="T39" fmla="*/ 2147483647 h 941"/>
              <a:gd name="T40" fmla="*/ 2147483647 w 795"/>
              <a:gd name="T41" fmla="*/ 2147483647 h 941"/>
              <a:gd name="T42" fmla="*/ 2147483647 w 795"/>
              <a:gd name="T43" fmla="*/ 2147483647 h 941"/>
              <a:gd name="T44" fmla="*/ 2147483647 w 795"/>
              <a:gd name="T45" fmla="*/ 2147483647 h 941"/>
              <a:gd name="T46" fmla="*/ 2147483647 w 795"/>
              <a:gd name="T47" fmla="*/ 2147483647 h 941"/>
              <a:gd name="T48" fmla="*/ 2147483647 w 795"/>
              <a:gd name="T49" fmla="*/ 2147483647 h 941"/>
              <a:gd name="T50" fmla="*/ 2147483647 w 795"/>
              <a:gd name="T51" fmla="*/ 2147483647 h 941"/>
              <a:gd name="T52" fmla="*/ 2147483647 w 795"/>
              <a:gd name="T53" fmla="*/ 2147483647 h 941"/>
              <a:gd name="T54" fmla="*/ 2147483647 w 795"/>
              <a:gd name="T55" fmla="*/ 2147483647 h 941"/>
              <a:gd name="T56" fmla="*/ 2147483647 w 795"/>
              <a:gd name="T57" fmla="*/ 2147483647 h 941"/>
              <a:gd name="T58" fmla="*/ 2147483647 w 795"/>
              <a:gd name="T59" fmla="*/ 2147483647 h 941"/>
              <a:gd name="T60" fmla="*/ 2147483647 w 795"/>
              <a:gd name="T61" fmla="*/ 2147483647 h 941"/>
              <a:gd name="T62" fmla="*/ 2147483647 w 795"/>
              <a:gd name="T63" fmla="*/ 2147483647 h 941"/>
              <a:gd name="T64" fmla="*/ 2147483647 w 795"/>
              <a:gd name="T65" fmla="*/ 2147483647 h 941"/>
              <a:gd name="T66" fmla="*/ 2147483647 w 795"/>
              <a:gd name="T67" fmla="*/ 2147483647 h 941"/>
              <a:gd name="T68" fmla="*/ 2147483647 w 795"/>
              <a:gd name="T69" fmla="*/ 2147483647 h 941"/>
              <a:gd name="T70" fmla="*/ 2147483647 w 795"/>
              <a:gd name="T71" fmla="*/ 2147483647 h 941"/>
              <a:gd name="T72" fmla="*/ 2147483647 w 795"/>
              <a:gd name="T73" fmla="*/ 2147483647 h 941"/>
              <a:gd name="T74" fmla="*/ 2147483647 w 795"/>
              <a:gd name="T75" fmla="*/ 0 h 941"/>
              <a:gd name="T76" fmla="*/ 2147483647 w 795"/>
              <a:gd name="T77" fmla="*/ 2147483647 h 941"/>
              <a:gd name="T78" fmla="*/ 2147483647 w 795"/>
              <a:gd name="T79" fmla="*/ 2147483647 h 941"/>
              <a:gd name="T80" fmla="*/ 2147483647 w 795"/>
              <a:gd name="T81" fmla="*/ 2147483647 h 941"/>
              <a:gd name="T82" fmla="*/ 2147483647 w 795"/>
              <a:gd name="T83" fmla="*/ 2147483647 h 941"/>
              <a:gd name="T84" fmla="*/ 2147483647 w 795"/>
              <a:gd name="T85" fmla="*/ 2147483647 h 941"/>
              <a:gd name="T86" fmla="*/ 2147483647 w 795"/>
              <a:gd name="T87" fmla="*/ 2147483647 h 941"/>
              <a:gd name="T88" fmla="*/ 2147483647 w 795"/>
              <a:gd name="T89" fmla="*/ 2147483647 h 941"/>
              <a:gd name="T90" fmla="*/ 2147483647 w 795"/>
              <a:gd name="T91" fmla="*/ 2147483647 h 941"/>
              <a:gd name="T92" fmla="*/ 2147483647 w 795"/>
              <a:gd name="T93" fmla="*/ 2147483647 h 941"/>
              <a:gd name="T94" fmla="*/ 2147483647 w 795"/>
              <a:gd name="T95" fmla="*/ 2147483647 h 941"/>
              <a:gd name="T96" fmla="*/ 2147483647 w 795"/>
              <a:gd name="T97" fmla="*/ 2147483647 h 94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5"/>
              <a:gd name="T148" fmla="*/ 0 h 941"/>
              <a:gd name="T149" fmla="*/ 795 w 795"/>
              <a:gd name="T150" fmla="*/ 941 h 94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5" h="941">
                <a:moveTo>
                  <a:pt x="78" y="476"/>
                </a:moveTo>
                <a:lnTo>
                  <a:pt x="45" y="524"/>
                </a:lnTo>
                <a:lnTo>
                  <a:pt x="13" y="607"/>
                </a:lnTo>
                <a:lnTo>
                  <a:pt x="0" y="713"/>
                </a:lnTo>
                <a:lnTo>
                  <a:pt x="12" y="792"/>
                </a:lnTo>
                <a:lnTo>
                  <a:pt x="52" y="857"/>
                </a:lnTo>
                <a:lnTo>
                  <a:pt x="106" y="913"/>
                </a:lnTo>
                <a:lnTo>
                  <a:pt x="164" y="941"/>
                </a:lnTo>
                <a:lnTo>
                  <a:pt x="238" y="929"/>
                </a:lnTo>
                <a:lnTo>
                  <a:pt x="299" y="913"/>
                </a:lnTo>
                <a:lnTo>
                  <a:pt x="351" y="885"/>
                </a:lnTo>
                <a:lnTo>
                  <a:pt x="395" y="822"/>
                </a:lnTo>
                <a:lnTo>
                  <a:pt x="421" y="765"/>
                </a:lnTo>
                <a:lnTo>
                  <a:pt x="425" y="689"/>
                </a:lnTo>
                <a:lnTo>
                  <a:pt x="425" y="652"/>
                </a:lnTo>
                <a:lnTo>
                  <a:pt x="469" y="713"/>
                </a:lnTo>
                <a:lnTo>
                  <a:pt x="553" y="757"/>
                </a:lnTo>
                <a:lnTo>
                  <a:pt x="593" y="765"/>
                </a:lnTo>
                <a:lnTo>
                  <a:pt x="662" y="753"/>
                </a:lnTo>
                <a:lnTo>
                  <a:pt x="710" y="733"/>
                </a:lnTo>
                <a:lnTo>
                  <a:pt x="747" y="670"/>
                </a:lnTo>
                <a:lnTo>
                  <a:pt x="790" y="611"/>
                </a:lnTo>
                <a:lnTo>
                  <a:pt x="792" y="522"/>
                </a:lnTo>
                <a:lnTo>
                  <a:pt x="795" y="457"/>
                </a:lnTo>
                <a:lnTo>
                  <a:pt x="792" y="400"/>
                </a:lnTo>
                <a:lnTo>
                  <a:pt x="738" y="320"/>
                </a:lnTo>
                <a:lnTo>
                  <a:pt x="686" y="283"/>
                </a:lnTo>
                <a:lnTo>
                  <a:pt x="625" y="266"/>
                </a:lnTo>
                <a:lnTo>
                  <a:pt x="555" y="266"/>
                </a:lnTo>
                <a:lnTo>
                  <a:pt x="499" y="276"/>
                </a:lnTo>
                <a:lnTo>
                  <a:pt x="475" y="309"/>
                </a:lnTo>
                <a:lnTo>
                  <a:pt x="445" y="335"/>
                </a:lnTo>
                <a:lnTo>
                  <a:pt x="447" y="251"/>
                </a:lnTo>
                <a:lnTo>
                  <a:pt x="440" y="157"/>
                </a:lnTo>
                <a:lnTo>
                  <a:pt x="388" y="83"/>
                </a:lnTo>
                <a:lnTo>
                  <a:pt x="343" y="38"/>
                </a:lnTo>
                <a:lnTo>
                  <a:pt x="293" y="7"/>
                </a:lnTo>
                <a:lnTo>
                  <a:pt x="258" y="0"/>
                </a:lnTo>
                <a:lnTo>
                  <a:pt x="206" y="1"/>
                </a:lnTo>
                <a:lnTo>
                  <a:pt x="156" y="16"/>
                </a:lnTo>
                <a:lnTo>
                  <a:pt x="102" y="44"/>
                </a:lnTo>
                <a:lnTo>
                  <a:pt x="63" y="96"/>
                </a:lnTo>
                <a:lnTo>
                  <a:pt x="43" y="148"/>
                </a:lnTo>
                <a:lnTo>
                  <a:pt x="36" y="240"/>
                </a:lnTo>
                <a:lnTo>
                  <a:pt x="32" y="285"/>
                </a:lnTo>
                <a:lnTo>
                  <a:pt x="47" y="340"/>
                </a:lnTo>
                <a:lnTo>
                  <a:pt x="62" y="376"/>
                </a:lnTo>
                <a:lnTo>
                  <a:pt x="73" y="400"/>
                </a:lnTo>
                <a:lnTo>
                  <a:pt x="78" y="476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63" name="Freeform 258">
            <a:extLst>
              <a:ext uri="{FF2B5EF4-FFF2-40B4-BE49-F238E27FC236}">
                <a16:creationId xmlns:a16="http://schemas.microsoft.com/office/drawing/2014/main" id="{8B4AC2DD-D39B-4860-B6E6-F96C46DBDDCF}"/>
              </a:ext>
            </a:extLst>
          </p:cNvPr>
          <p:cNvSpPr>
            <a:spLocks noChangeAspect="1"/>
          </p:cNvSpPr>
          <p:nvPr/>
        </p:nvSpPr>
        <p:spPr bwMode="auto">
          <a:xfrm>
            <a:off x="7194550" y="4514850"/>
            <a:ext cx="23813" cy="33338"/>
          </a:xfrm>
          <a:custGeom>
            <a:avLst/>
            <a:gdLst>
              <a:gd name="T0" fmla="*/ 2147483647 w 796"/>
              <a:gd name="T1" fmla="*/ 2147483647 h 938"/>
              <a:gd name="T2" fmla="*/ 2147483647 w 796"/>
              <a:gd name="T3" fmla="*/ 2147483647 h 938"/>
              <a:gd name="T4" fmla="*/ 2147483647 w 796"/>
              <a:gd name="T5" fmla="*/ 2147483647 h 938"/>
              <a:gd name="T6" fmla="*/ 0 w 796"/>
              <a:gd name="T7" fmla="*/ 2147483647 h 938"/>
              <a:gd name="T8" fmla="*/ 2147483647 w 796"/>
              <a:gd name="T9" fmla="*/ 2147483647 h 938"/>
              <a:gd name="T10" fmla="*/ 2147483647 w 796"/>
              <a:gd name="T11" fmla="*/ 2147483647 h 938"/>
              <a:gd name="T12" fmla="*/ 2147483647 w 796"/>
              <a:gd name="T13" fmla="*/ 2147483647 h 938"/>
              <a:gd name="T14" fmla="*/ 2147483647 w 796"/>
              <a:gd name="T15" fmla="*/ 2147483647 h 938"/>
              <a:gd name="T16" fmla="*/ 2147483647 w 796"/>
              <a:gd name="T17" fmla="*/ 2147483647 h 938"/>
              <a:gd name="T18" fmla="*/ 2147483647 w 796"/>
              <a:gd name="T19" fmla="*/ 2147483647 h 938"/>
              <a:gd name="T20" fmla="*/ 2147483647 w 796"/>
              <a:gd name="T21" fmla="*/ 2147483647 h 938"/>
              <a:gd name="T22" fmla="*/ 2147483647 w 796"/>
              <a:gd name="T23" fmla="*/ 2147483647 h 938"/>
              <a:gd name="T24" fmla="*/ 2147483647 w 796"/>
              <a:gd name="T25" fmla="*/ 2147483647 h 938"/>
              <a:gd name="T26" fmla="*/ 2147483647 w 796"/>
              <a:gd name="T27" fmla="*/ 2147483647 h 938"/>
              <a:gd name="T28" fmla="*/ 2147483647 w 796"/>
              <a:gd name="T29" fmla="*/ 2147483647 h 938"/>
              <a:gd name="T30" fmla="*/ 2147483647 w 796"/>
              <a:gd name="T31" fmla="*/ 2147483647 h 938"/>
              <a:gd name="T32" fmla="*/ 2147483647 w 796"/>
              <a:gd name="T33" fmla="*/ 2147483647 h 938"/>
              <a:gd name="T34" fmla="*/ 2147483647 w 796"/>
              <a:gd name="T35" fmla="*/ 2147483647 h 938"/>
              <a:gd name="T36" fmla="*/ 2147483647 w 796"/>
              <a:gd name="T37" fmla="*/ 2147483647 h 938"/>
              <a:gd name="T38" fmla="*/ 2147483647 w 796"/>
              <a:gd name="T39" fmla="*/ 2147483647 h 938"/>
              <a:gd name="T40" fmla="*/ 2147483647 w 796"/>
              <a:gd name="T41" fmla="*/ 2147483647 h 938"/>
              <a:gd name="T42" fmla="*/ 2147483647 w 796"/>
              <a:gd name="T43" fmla="*/ 2147483647 h 938"/>
              <a:gd name="T44" fmla="*/ 2147483647 w 796"/>
              <a:gd name="T45" fmla="*/ 2147483647 h 938"/>
              <a:gd name="T46" fmla="*/ 2147483647 w 796"/>
              <a:gd name="T47" fmla="*/ 2147483647 h 938"/>
              <a:gd name="T48" fmla="*/ 2147483647 w 796"/>
              <a:gd name="T49" fmla="*/ 2147483647 h 938"/>
              <a:gd name="T50" fmla="*/ 2147483647 w 796"/>
              <a:gd name="T51" fmla="*/ 2147483647 h 938"/>
              <a:gd name="T52" fmla="*/ 2147483647 w 796"/>
              <a:gd name="T53" fmla="*/ 2147483647 h 938"/>
              <a:gd name="T54" fmla="*/ 2147483647 w 796"/>
              <a:gd name="T55" fmla="*/ 2147483647 h 938"/>
              <a:gd name="T56" fmla="*/ 2147483647 w 796"/>
              <a:gd name="T57" fmla="*/ 2147483647 h 938"/>
              <a:gd name="T58" fmla="*/ 2147483647 w 796"/>
              <a:gd name="T59" fmla="*/ 2147483647 h 938"/>
              <a:gd name="T60" fmla="*/ 2147483647 w 796"/>
              <a:gd name="T61" fmla="*/ 2147483647 h 938"/>
              <a:gd name="T62" fmla="*/ 2147483647 w 796"/>
              <a:gd name="T63" fmla="*/ 2147483647 h 938"/>
              <a:gd name="T64" fmla="*/ 2147483647 w 796"/>
              <a:gd name="T65" fmla="*/ 2147483647 h 938"/>
              <a:gd name="T66" fmla="*/ 2147483647 w 796"/>
              <a:gd name="T67" fmla="*/ 2147483647 h 938"/>
              <a:gd name="T68" fmla="*/ 2147483647 w 796"/>
              <a:gd name="T69" fmla="*/ 2147483647 h 938"/>
              <a:gd name="T70" fmla="*/ 2147483647 w 796"/>
              <a:gd name="T71" fmla="*/ 2147483647 h 938"/>
              <a:gd name="T72" fmla="*/ 2147483647 w 796"/>
              <a:gd name="T73" fmla="*/ 2147483647 h 938"/>
              <a:gd name="T74" fmla="*/ 2147483647 w 796"/>
              <a:gd name="T75" fmla="*/ 2147483647 h 938"/>
              <a:gd name="T76" fmla="*/ 2147483647 w 796"/>
              <a:gd name="T77" fmla="*/ 0 h 938"/>
              <a:gd name="T78" fmla="*/ 2147483647 w 796"/>
              <a:gd name="T79" fmla="*/ 2147483647 h 938"/>
              <a:gd name="T80" fmla="*/ 2147483647 w 796"/>
              <a:gd name="T81" fmla="*/ 2147483647 h 938"/>
              <a:gd name="T82" fmla="*/ 2147483647 w 796"/>
              <a:gd name="T83" fmla="*/ 2147483647 h 938"/>
              <a:gd name="T84" fmla="*/ 2147483647 w 796"/>
              <a:gd name="T85" fmla="*/ 2147483647 h 938"/>
              <a:gd name="T86" fmla="*/ 2147483647 w 796"/>
              <a:gd name="T87" fmla="*/ 2147483647 h 938"/>
              <a:gd name="T88" fmla="*/ 2147483647 w 796"/>
              <a:gd name="T89" fmla="*/ 2147483647 h 938"/>
              <a:gd name="T90" fmla="*/ 2147483647 w 796"/>
              <a:gd name="T91" fmla="*/ 2147483647 h 938"/>
              <a:gd name="T92" fmla="*/ 2147483647 w 796"/>
              <a:gd name="T93" fmla="*/ 2147483647 h 938"/>
              <a:gd name="T94" fmla="*/ 2147483647 w 796"/>
              <a:gd name="T95" fmla="*/ 2147483647 h 938"/>
              <a:gd name="T96" fmla="*/ 2147483647 w 796"/>
              <a:gd name="T97" fmla="*/ 2147483647 h 93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6"/>
              <a:gd name="T148" fmla="*/ 0 h 938"/>
              <a:gd name="T149" fmla="*/ 796 w 796"/>
              <a:gd name="T150" fmla="*/ 938 h 93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6" h="938">
                <a:moveTo>
                  <a:pt x="74" y="475"/>
                </a:moveTo>
                <a:lnTo>
                  <a:pt x="48" y="528"/>
                </a:lnTo>
                <a:lnTo>
                  <a:pt x="13" y="604"/>
                </a:lnTo>
                <a:lnTo>
                  <a:pt x="0" y="708"/>
                </a:lnTo>
                <a:lnTo>
                  <a:pt x="17" y="797"/>
                </a:lnTo>
                <a:lnTo>
                  <a:pt x="48" y="855"/>
                </a:lnTo>
                <a:lnTo>
                  <a:pt x="111" y="914"/>
                </a:lnTo>
                <a:lnTo>
                  <a:pt x="165" y="938"/>
                </a:lnTo>
                <a:lnTo>
                  <a:pt x="233" y="929"/>
                </a:lnTo>
                <a:lnTo>
                  <a:pt x="302" y="918"/>
                </a:lnTo>
                <a:lnTo>
                  <a:pt x="354" y="882"/>
                </a:lnTo>
                <a:lnTo>
                  <a:pt x="389" y="821"/>
                </a:lnTo>
                <a:lnTo>
                  <a:pt x="422" y="764"/>
                </a:lnTo>
                <a:lnTo>
                  <a:pt x="420" y="686"/>
                </a:lnTo>
                <a:lnTo>
                  <a:pt x="428" y="653"/>
                </a:lnTo>
                <a:lnTo>
                  <a:pt x="466" y="712"/>
                </a:lnTo>
                <a:lnTo>
                  <a:pt x="555" y="762"/>
                </a:lnTo>
                <a:lnTo>
                  <a:pt x="591" y="762"/>
                </a:lnTo>
                <a:lnTo>
                  <a:pt x="663" y="751"/>
                </a:lnTo>
                <a:lnTo>
                  <a:pt x="705" y="732"/>
                </a:lnTo>
                <a:lnTo>
                  <a:pt x="748" y="665"/>
                </a:lnTo>
                <a:lnTo>
                  <a:pt x="787" y="610"/>
                </a:lnTo>
                <a:lnTo>
                  <a:pt x="794" y="519"/>
                </a:lnTo>
                <a:lnTo>
                  <a:pt x="796" y="462"/>
                </a:lnTo>
                <a:lnTo>
                  <a:pt x="787" y="399"/>
                </a:lnTo>
                <a:lnTo>
                  <a:pt x="733" y="319"/>
                </a:lnTo>
                <a:lnTo>
                  <a:pt x="687" y="280"/>
                </a:lnTo>
                <a:lnTo>
                  <a:pt x="622" y="273"/>
                </a:lnTo>
                <a:lnTo>
                  <a:pt x="557" y="263"/>
                </a:lnTo>
                <a:lnTo>
                  <a:pt x="494" y="273"/>
                </a:lnTo>
                <a:lnTo>
                  <a:pt x="476" y="308"/>
                </a:lnTo>
                <a:lnTo>
                  <a:pt x="441" y="332"/>
                </a:lnTo>
                <a:lnTo>
                  <a:pt x="444" y="248"/>
                </a:lnTo>
                <a:lnTo>
                  <a:pt x="435" y="154"/>
                </a:lnTo>
                <a:lnTo>
                  <a:pt x="387" y="78"/>
                </a:lnTo>
                <a:lnTo>
                  <a:pt x="346" y="35"/>
                </a:lnTo>
                <a:lnTo>
                  <a:pt x="296" y="6"/>
                </a:lnTo>
                <a:lnTo>
                  <a:pt x="255" y="4"/>
                </a:lnTo>
                <a:lnTo>
                  <a:pt x="202" y="0"/>
                </a:lnTo>
                <a:lnTo>
                  <a:pt x="159" y="13"/>
                </a:lnTo>
                <a:lnTo>
                  <a:pt x="104" y="41"/>
                </a:lnTo>
                <a:lnTo>
                  <a:pt x="67" y="91"/>
                </a:lnTo>
                <a:lnTo>
                  <a:pt x="46" y="146"/>
                </a:lnTo>
                <a:lnTo>
                  <a:pt x="31" y="245"/>
                </a:lnTo>
                <a:lnTo>
                  <a:pt x="26" y="284"/>
                </a:lnTo>
                <a:lnTo>
                  <a:pt x="41" y="339"/>
                </a:lnTo>
                <a:lnTo>
                  <a:pt x="67" y="378"/>
                </a:lnTo>
                <a:lnTo>
                  <a:pt x="74" y="399"/>
                </a:lnTo>
                <a:lnTo>
                  <a:pt x="74" y="47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64" name="Freeform 259">
            <a:extLst>
              <a:ext uri="{FF2B5EF4-FFF2-40B4-BE49-F238E27FC236}">
                <a16:creationId xmlns:a16="http://schemas.microsoft.com/office/drawing/2014/main" id="{342EB6A2-4DAE-4605-8822-F103D71A2E09}"/>
              </a:ext>
            </a:extLst>
          </p:cNvPr>
          <p:cNvSpPr>
            <a:spLocks noChangeAspect="1"/>
          </p:cNvSpPr>
          <p:nvPr/>
        </p:nvSpPr>
        <p:spPr bwMode="auto">
          <a:xfrm>
            <a:off x="7116763" y="4519613"/>
            <a:ext cx="84137" cy="15875"/>
          </a:xfrm>
          <a:custGeom>
            <a:avLst/>
            <a:gdLst>
              <a:gd name="T0" fmla="*/ 2147483647 w 2869"/>
              <a:gd name="T1" fmla="*/ 2147483647 h 406"/>
              <a:gd name="T2" fmla="*/ 2147483647 w 2869"/>
              <a:gd name="T3" fmla="*/ 2147483647 h 406"/>
              <a:gd name="T4" fmla="*/ 2147483647 w 2869"/>
              <a:gd name="T5" fmla="*/ 2147483647 h 406"/>
              <a:gd name="T6" fmla="*/ 2147483647 w 2869"/>
              <a:gd name="T7" fmla="*/ 2147483647 h 406"/>
              <a:gd name="T8" fmla="*/ 2147483647 w 2869"/>
              <a:gd name="T9" fmla="*/ 2147483647 h 406"/>
              <a:gd name="T10" fmla="*/ 2147483647 w 2869"/>
              <a:gd name="T11" fmla="*/ 2147483647 h 406"/>
              <a:gd name="T12" fmla="*/ 2147483647 w 2869"/>
              <a:gd name="T13" fmla="*/ 2147483647 h 406"/>
              <a:gd name="T14" fmla="*/ 2147483647 w 2869"/>
              <a:gd name="T15" fmla="*/ 2147483647 h 406"/>
              <a:gd name="T16" fmla="*/ 2147483647 w 2869"/>
              <a:gd name="T17" fmla="*/ 2147483647 h 406"/>
              <a:gd name="T18" fmla="*/ 2147483647 w 2869"/>
              <a:gd name="T19" fmla="*/ 2147483647 h 406"/>
              <a:gd name="T20" fmla="*/ 2147483647 w 2869"/>
              <a:gd name="T21" fmla="*/ 0 h 406"/>
              <a:gd name="T22" fmla="*/ 2147483647 w 2869"/>
              <a:gd name="T23" fmla="*/ 0 h 406"/>
              <a:gd name="T24" fmla="*/ 2147483647 w 2869"/>
              <a:gd name="T25" fmla="*/ 2147483647 h 406"/>
              <a:gd name="T26" fmla="*/ 2147483647 w 2869"/>
              <a:gd name="T27" fmla="*/ 2147483647 h 406"/>
              <a:gd name="T28" fmla="*/ 2147483647 w 2869"/>
              <a:gd name="T29" fmla="*/ 2147483647 h 406"/>
              <a:gd name="T30" fmla="*/ 2147483647 w 2869"/>
              <a:gd name="T31" fmla="*/ 2147483647 h 406"/>
              <a:gd name="T32" fmla="*/ 2147483647 w 2869"/>
              <a:gd name="T33" fmla="*/ 2147483647 h 406"/>
              <a:gd name="T34" fmla="*/ 2147483647 w 2869"/>
              <a:gd name="T35" fmla="*/ 2147483647 h 406"/>
              <a:gd name="T36" fmla="*/ 2147483647 w 2869"/>
              <a:gd name="T37" fmla="*/ 2147483647 h 406"/>
              <a:gd name="T38" fmla="*/ 2147483647 w 2869"/>
              <a:gd name="T39" fmla="*/ 2147483647 h 406"/>
              <a:gd name="T40" fmla="*/ 2147483647 w 2869"/>
              <a:gd name="T41" fmla="*/ 2147483647 h 406"/>
              <a:gd name="T42" fmla="*/ 0 w 2869"/>
              <a:gd name="T43" fmla="*/ 2147483647 h 406"/>
              <a:gd name="T44" fmla="*/ 2147483647 w 2869"/>
              <a:gd name="T45" fmla="*/ 2147483647 h 406"/>
              <a:gd name="T46" fmla="*/ 2147483647 w 2869"/>
              <a:gd name="T47" fmla="*/ 2147483647 h 406"/>
              <a:gd name="T48" fmla="*/ 2147483647 w 2869"/>
              <a:gd name="T49" fmla="*/ 2147483647 h 406"/>
              <a:gd name="T50" fmla="*/ 2147483647 w 2869"/>
              <a:gd name="T51" fmla="*/ 2147483647 h 406"/>
              <a:gd name="T52" fmla="*/ 2147483647 w 2869"/>
              <a:gd name="T53" fmla="*/ 2147483647 h 406"/>
              <a:gd name="T54" fmla="*/ 2147483647 w 2869"/>
              <a:gd name="T55" fmla="*/ 2147483647 h 406"/>
              <a:gd name="T56" fmla="*/ 2147483647 w 2869"/>
              <a:gd name="T57" fmla="*/ 2147483647 h 406"/>
              <a:gd name="T58" fmla="*/ 2147483647 w 2869"/>
              <a:gd name="T59" fmla="*/ 2147483647 h 406"/>
              <a:gd name="T60" fmla="*/ 2147483647 w 2869"/>
              <a:gd name="T61" fmla="*/ 2147483647 h 406"/>
              <a:gd name="T62" fmla="*/ 2147483647 w 2869"/>
              <a:gd name="T63" fmla="*/ 2147483647 h 406"/>
              <a:gd name="T64" fmla="*/ 2147483647 w 2869"/>
              <a:gd name="T65" fmla="*/ 2147483647 h 406"/>
              <a:gd name="T66" fmla="*/ 2147483647 w 2869"/>
              <a:gd name="T67" fmla="*/ 2147483647 h 406"/>
              <a:gd name="T68" fmla="*/ 2147483647 w 2869"/>
              <a:gd name="T69" fmla="*/ 2147483647 h 406"/>
              <a:gd name="T70" fmla="*/ 2147483647 w 2869"/>
              <a:gd name="T71" fmla="*/ 2147483647 h 406"/>
              <a:gd name="T72" fmla="*/ 2147483647 w 2869"/>
              <a:gd name="T73" fmla="*/ 2147483647 h 406"/>
              <a:gd name="T74" fmla="*/ 2147483647 w 2869"/>
              <a:gd name="T75" fmla="*/ 2147483647 h 406"/>
              <a:gd name="T76" fmla="*/ 2147483647 w 2869"/>
              <a:gd name="T77" fmla="*/ 2147483647 h 406"/>
              <a:gd name="T78" fmla="*/ 2147483647 w 2869"/>
              <a:gd name="T79" fmla="*/ 2147483647 h 40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869"/>
              <a:gd name="T121" fmla="*/ 0 h 406"/>
              <a:gd name="T122" fmla="*/ 2869 w 2869"/>
              <a:gd name="T123" fmla="*/ 406 h 40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869" h="406">
                <a:moveTo>
                  <a:pt x="2868" y="328"/>
                </a:moveTo>
                <a:lnTo>
                  <a:pt x="2869" y="313"/>
                </a:lnTo>
                <a:lnTo>
                  <a:pt x="2866" y="299"/>
                </a:lnTo>
                <a:lnTo>
                  <a:pt x="2861" y="286"/>
                </a:lnTo>
                <a:lnTo>
                  <a:pt x="2853" y="272"/>
                </a:lnTo>
                <a:lnTo>
                  <a:pt x="2844" y="261"/>
                </a:lnTo>
                <a:lnTo>
                  <a:pt x="2832" y="251"/>
                </a:lnTo>
                <a:lnTo>
                  <a:pt x="2820" y="244"/>
                </a:lnTo>
                <a:lnTo>
                  <a:pt x="2806" y="239"/>
                </a:lnTo>
                <a:lnTo>
                  <a:pt x="2791" y="236"/>
                </a:lnTo>
                <a:lnTo>
                  <a:pt x="93" y="0"/>
                </a:lnTo>
                <a:lnTo>
                  <a:pt x="78" y="0"/>
                </a:lnTo>
                <a:lnTo>
                  <a:pt x="63" y="3"/>
                </a:lnTo>
                <a:lnTo>
                  <a:pt x="50" y="8"/>
                </a:lnTo>
                <a:lnTo>
                  <a:pt x="36" y="15"/>
                </a:lnTo>
                <a:lnTo>
                  <a:pt x="25" y="24"/>
                </a:lnTo>
                <a:lnTo>
                  <a:pt x="15" y="37"/>
                </a:lnTo>
                <a:lnTo>
                  <a:pt x="8" y="49"/>
                </a:lnTo>
                <a:lnTo>
                  <a:pt x="3" y="63"/>
                </a:lnTo>
                <a:lnTo>
                  <a:pt x="1" y="78"/>
                </a:lnTo>
                <a:lnTo>
                  <a:pt x="0" y="93"/>
                </a:lnTo>
                <a:lnTo>
                  <a:pt x="3" y="107"/>
                </a:lnTo>
                <a:lnTo>
                  <a:pt x="8" y="120"/>
                </a:lnTo>
                <a:lnTo>
                  <a:pt x="16" y="134"/>
                </a:lnTo>
                <a:lnTo>
                  <a:pt x="25" y="145"/>
                </a:lnTo>
                <a:lnTo>
                  <a:pt x="37" y="155"/>
                </a:lnTo>
                <a:lnTo>
                  <a:pt x="49" y="162"/>
                </a:lnTo>
                <a:lnTo>
                  <a:pt x="63" y="167"/>
                </a:lnTo>
                <a:lnTo>
                  <a:pt x="78" y="170"/>
                </a:lnTo>
                <a:lnTo>
                  <a:pt x="2776" y="406"/>
                </a:lnTo>
                <a:lnTo>
                  <a:pt x="2791" y="406"/>
                </a:lnTo>
                <a:lnTo>
                  <a:pt x="2806" y="403"/>
                </a:lnTo>
                <a:lnTo>
                  <a:pt x="2819" y="398"/>
                </a:lnTo>
                <a:lnTo>
                  <a:pt x="2833" y="391"/>
                </a:lnTo>
                <a:lnTo>
                  <a:pt x="2844" y="381"/>
                </a:lnTo>
                <a:lnTo>
                  <a:pt x="2854" y="369"/>
                </a:lnTo>
                <a:lnTo>
                  <a:pt x="2861" y="357"/>
                </a:lnTo>
                <a:lnTo>
                  <a:pt x="2866" y="343"/>
                </a:lnTo>
                <a:lnTo>
                  <a:pt x="2868" y="328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65" name="Freeform 260">
            <a:extLst>
              <a:ext uri="{FF2B5EF4-FFF2-40B4-BE49-F238E27FC236}">
                <a16:creationId xmlns:a16="http://schemas.microsoft.com/office/drawing/2014/main" id="{4450697F-23A2-41D2-A556-2ABCEF9935E2}"/>
              </a:ext>
            </a:extLst>
          </p:cNvPr>
          <p:cNvSpPr>
            <a:spLocks noChangeAspect="1"/>
          </p:cNvSpPr>
          <p:nvPr/>
        </p:nvSpPr>
        <p:spPr bwMode="auto">
          <a:xfrm>
            <a:off x="7208838" y="4529138"/>
            <a:ext cx="4762" cy="7937"/>
          </a:xfrm>
          <a:custGeom>
            <a:avLst/>
            <a:gdLst>
              <a:gd name="T0" fmla="*/ 2147483647 w 176"/>
              <a:gd name="T1" fmla="*/ 2147483647 h 210"/>
              <a:gd name="T2" fmla="*/ 2147483647 w 176"/>
              <a:gd name="T3" fmla="*/ 2147483647 h 210"/>
              <a:gd name="T4" fmla="*/ 2147483647 w 176"/>
              <a:gd name="T5" fmla="*/ 2147483647 h 210"/>
              <a:gd name="T6" fmla="*/ 2147483647 w 176"/>
              <a:gd name="T7" fmla="*/ 2147483647 h 210"/>
              <a:gd name="T8" fmla="*/ 2147483647 w 176"/>
              <a:gd name="T9" fmla="*/ 2147483647 h 210"/>
              <a:gd name="T10" fmla="*/ 2147483647 w 176"/>
              <a:gd name="T11" fmla="*/ 2147483647 h 210"/>
              <a:gd name="T12" fmla="*/ 2147483647 w 176"/>
              <a:gd name="T13" fmla="*/ 2147483647 h 210"/>
              <a:gd name="T14" fmla="*/ 2147483647 w 176"/>
              <a:gd name="T15" fmla="*/ 2147483647 h 210"/>
              <a:gd name="T16" fmla="*/ 2147483647 w 176"/>
              <a:gd name="T17" fmla="*/ 2147483647 h 210"/>
              <a:gd name="T18" fmla="*/ 2147483647 w 176"/>
              <a:gd name="T19" fmla="*/ 2147483647 h 210"/>
              <a:gd name="T20" fmla="*/ 2147483647 w 176"/>
              <a:gd name="T21" fmla="*/ 2147483647 h 210"/>
              <a:gd name="T22" fmla="*/ 2147483647 w 176"/>
              <a:gd name="T23" fmla="*/ 2147483647 h 210"/>
              <a:gd name="T24" fmla="*/ 2147483647 w 176"/>
              <a:gd name="T25" fmla="*/ 2147483647 h 210"/>
              <a:gd name="T26" fmla="*/ 2147483647 w 176"/>
              <a:gd name="T27" fmla="*/ 2147483647 h 210"/>
              <a:gd name="T28" fmla="*/ 2147483647 w 176"/>
              <a:gd name="T29" fmla="*/ 2147483647 h 210"/>
              <a:gd name="T30" fmla="*/ 2147483647 w 176"/>
              <a:gd name="T31" fmla="*/ 2147483647 h 210"/>
              <a:gd name="T32" fmla="*/ 2147483647 w 176"/>
              <a:gd name="T33" fmla="*/ 2147483647 h 210"/>
              <a:gd name="T34" fmla="*/ 2147483647 w 176"/>
              <a:gd name="T35" fmla="*/ 2147483647 h 210"/>
              <a:gd name="T36" fmla="*/ 2147483647 w 176"/>
              <a:gd name="T37" fmla="*/ 0 h 210"/>
              <a:gd name="T38" fmla="*/ 2147483647 w 176"/>
              <a:gd name="T39" fmla="*/ 2147483647 h 210"/>
              <a:gd name="T40" fmla="*/ 2147483647 w 176"/>
              <a:gd name="T41" fmla="*/ 2147483647 h 210"/>
              <a:gd name="T42" fmla="*/ 2147483647 w 176"/>
              <a:gd name="T43" fmla="*/ 2147483647 h 210"/>
              <a:gd name="T44" fmla="*/ 2147483647 w 176"/>
              <a:gd name="T45" fmla="*/ 2147483647 h 210"/>
              <a:gd name="T46" fmla="*/ 2147483647 w 176"/>
              <a:gd name="T47" fmla="*/ 2147483647 h 210"/>
              <a:gd name="T48" fmla="*/ 2147483647 w 176"/>
              <a:gd name="T49" fmla="*/ 2147483647 h 210"/>
              <a:gd name="T50" fmla="*/ 2147483647 w 176"/>
              <a:gd name="T51" fmla="*/ 2147483647 h 210"/>
              <a:gd name="T52" fmla="*/ 2147483647 w 176"/>
              <a:gd name="T53" fmla="*/ 2147483647 h 210"/>
              <a:gd name="T54" fmla="*/ 0 w 176"/>
              <a:gd name="T55" fmla="*/ 2147483647 h 210"/>
              <a:gd name="T56" fmla="*/ 0 w 176"/>
              <a:gd name="T57" fmla="*/ 2147483647 h 210"/>
              <a:gd name="T58" fmla="*/ 2147483647 w 176"/>
              <a:gd name="T59" fmla="*/ 2147483647 h 210"/>
              <a:gd name="T60" fmla="*/ 2147483647 w 176"/>
              <a:gd name="T61" fmla="*/ 2147483647 h 210"/>
              <a:gd name="T62" fmla="*/ 2147483647 w 176"/>
              <a:gd name="T63" fmla="*/ 2147483647 h 210"/>
              <a:gd name="T64" fmla="*/ 2147483647 w 176"/>
              <a:gd name="T65" fmla="*/ 2147483647 h 210"/>
              <a:gd name="T66" fmla="*/ 2147483647 w 176"/>
              <a:gd name="T67" fmla="*/ 2147483647 h 210"/>
              <a:gd name="T68" fmla="*/ 2147483647 w 176"/>
              <a:gd name="T69" fmla="*/ 2147483647 h 210"/>
              <a:gd name="T70" fmla="*/ 2147483647 w 176"/>
              <a:gd name="T71" fmla="*/ 2147483647 h 210"/>
              <a:gd name="T72" fmla="*/ 2147483647 w 176"/>
              <a:gd name="T73" fmla="*/ 2147483647 h 21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6"/>
              <a:gd name="T112" fmla="*/ 0 h 210"/>
              <a:gd name="T113" fmla="*/ 176 w 176"/>
              <a:gd name="T114" fmla="*/ 210 h 21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6" h="210">
                <a:moveTo>
                  <a:pt x="79" y="210"/>
                </a:moveTo>
                <a:lnTo>
                  <a:pt x="94" y="209"/>
                </a:lnTo>
                <a:lnTo>
                  <a:pt x="109" y="206"/>
                </a:lnTo>
                <a:lnTo>
                  <a:pt x="124" y="199"/>
                </a:lnTo>
                <a:lnTo>
                  <a:pt x="138" y="190"/>
                </a:lnTo>
                <a:lnTo>
                  <a:pt x="149" y="178"/>
                </a:lnTo>
                <a:lnTo>
                  <a:pt x="159" y="163"/>
                </a:lnTo>
                <a:lnTo>
                  <a:pt x="168" y="148"/>
                </a:lnTo>
                <a:lnTo>
                  <a:pt x="173" y="131"/>
                </a:lnTo>
                <a:lnTo>
                  <a:pt x="176" y="113"/>
                </a:lnTo>
                <a:lnTo>
                  <a:pt x="176" y="95"/>
                </a:lnTo>
                <a:lnTo>
                  <a:pt x="174" y="76"/>
                </a:lnTo>
                <a:lnTo>
                  <a:pt x="168" y="60"/>
                </a:lnTo>
                <a:lnTo>
                  <a:pt x="161" y="44"/>
                </a:lnTo>
                <a:lnTo>
                  <a:pt x="152" y="30"/>
                </a:lnTo>
                <a:lnTo>
                  <a:pt x="140" y="18"/>
                </a:lnTo>
                <a:lnTo>
                  <a:pt x="127" y="9"/>
                </a:lnTo>
                <a:lnTo>
                  <a:pt x="112" y="4"/>
                </a:lnTo>
                <a:lnTo>
                  <a:pt x="97" y="0"/>
                </a:lnTo>
                <a:lnTo>
                  <a:pt x="82" y="1"/>
                </a:lnTo>
                <a:lnTo>
                  <a:pt x="67" y="4"/>
                </a:lnTo>
                <a:lnTo>
                  <a:pt x="52" y="11"/>
                </a:lnTo>
                <a:lnTo>
                  <a:pt x="38" y="20"/>
                </a:lnTo>
                <a:lnTo>
                  <a:pt x="27" y="32"/>
                </a:lnTo>
                <a:lnTo>
                  <a:pt x="17" y="47"/>
                </a:lnTo>
                <a:lnTo>
                  <a:pt x="8" y="62"/>
                </a:lnTo>
                <a:lnTo>
                  <a:pt x="3" y="79"/>
                </a:lnTo>
                <a:lnTo>
                  <a:pt x="0" y="97"/>
                </a:lnTo>
                <a:lnTo>
                  <a:pt x="0" y="115"/>
                </a:lnTo>
                <a:lnTo>
                  <a:pt x="2" y="134"/>
                </a:lnTo>
                <a:lnTo>
                  <a:pt x="8" y="150"/>
                </a:lnTo>
                <a:lnTo>
                  <a:pt x="15" y="166"/>
                </a:lnTo>
                <a:lnTo>
                  <a:pt x="24" y="180"/>
                </a:lnTo>
                <a:lnTo>
                  <a:pt x="36" y="192"/>
                </a:lnTo>
                <a:lnTo>
                  <a:pt x="49" y="201"/>
                </a:lnTo>
                <a:lnTo>
                  <a:pt x="64" y="206"/>
                </a:lnTo>
                <a:lnTo>
                  <a:pt x="79" y="2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66" name="Freeform 261">
            <a:extLst>
              <a:ext uri="{FF2B5EF4-FFF2-40B4-BE49-F238E27FC236}">
                <a16:creationId xmlns:a16="http://schemas.microsoft.com/office/drawing/2014/main" id="{69AE0F31-DE48-43D4-80EB-BF8539B152D6}"/>
              </a:ext>
            </a:extLst>
          </p:cNvPr>
          <p:cNvSpPr>
            <a:spLocks noChangeAspect="1"/>
          </p:cNvSpPr>
          <p:nvPr/>
        </p:nvSpPr>
        <p:spPr bwMode="auto">
          <a:xfrm>
            <a:off x="7123113" y="4524375"/>
            <a:ext cx="4762" cy="11113"/>
          </a:xfrm>
          <a:custGeom>
            <a:avLst/>
            <a:gdLst>
              <a:gd name="T0" fmla="*/ 2147483647 w 182"/>
              <a:gd name="T1" fmla="*/ 2147483647 h 312"/>
              <a:gd name="T2" fmla="*/ 2147483647 w 182"/>
              <a:gd name="T3" fmla="*/ 0 h 312"/>
              <a:gd name="T4" fmla="*/ 0 w 182"/>
              <a:gd name="T5" fmla="*/ 2147483647 h 312"/>
              <a:gd name="T6" fmla="*/ 2147483647 w 182"/>
              <a:gd name="T7" fmla="*/ 2147483647 h 312"/>
              <a:gd name="T8" fmla="*/ 2147483647 w 182"/>
              <a:gd name="T9" fmla="*/ 2147483647 h 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312"/>
              <a:gd name="T17" fmla="*/ 182 w 182"/>
              <a:gd name="T18" fmla="*/ 312 h 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312">
                <a:moveTo>
                  <a:pt x="182" y="13"/>
                </a:moveTo>
                <a:lnTo>
                  <a:pt x="26" y="0"/>
                </a:lnTo>
                <a:lnTo>
                  <a:pt x="0" y="299"/>
                </a:lnTo>
                <a:lnTo>
                  <a:pt x="156" y="312"/>
                </a:lnTo>
                <a:lnTo>
                  <a:pt x="182" y="13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67" name="Freeform 262">
            <a:extLst>
              <a:ext uri="{FF2B5EF4-FFF2-40B4-BE49-F238E27FC236}">
                <a16:creationId xmlns:a16="http://schemas.microsoft.com/office/drawing/2014/main" id="{EA7651CB-A5BA-415B-BA77-9C5F570E7595}"/>
              </a:ext>
            </a:extLst>
          </p:cNvPr>
          <p:cNvSpPr>
            <a:spLocks noChangeAspect="1"/>
          </p:cNvSpPr>
          <p:nvPr/>
        </p:nvSpPr>
        <p:spPr bwMode="auto">
          <a:xfrm>
            <a:off x="7132638" y="4525963"/>
            <a:ext cx="4762" cy="7937"/>
          </a:xfrm>
          <a:custGeom>
            <a:avLst/>
            <a:gdLst>
              <a:gd name="T0" fmla="*/ 2147483647 w 194"/>
              <a:gd name="T1" fmla="*/ 2147483647 h 229"/>
              <a:gd name="T2" fmla="*/ 2147483647 w 194"/>
              <a:gd name="T3" fmla="*/ 0 h 229"/>
              <a:gd name="T4" fmla="*/ 0 w 194"/>
              <a:gd name="T5" fmla="*/ 2147483647 h 229"/>
              <a:gd name="T6" fmla="*/ 2147483647 w 194"/>
              <a:gd name="T7" fmla="*/ 2147483647 h 229"/>
              <a:gd name="T8" fmla="*/ 2147483647 w 194"/>
              <a:gd name="T9" fmla="*/ 2147483647 h 2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"/>
              <a:gd name="T16" fmla="*/ 0 h 229"/>
              <a:gd name="T17" fmla="*/ 194 w 194"/>
              <a:gd name="T18" fmla="*/ 229 h 2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" h="229">
                <a:moveTo>
                  <a:pt x="194" y="15"/>
                </a:moveTo>
                <a:lnTo>
                  <a:pt x="19" y="0"/>
                </a:lnTo>
                <a:lnTo>
                  <a:pt x="0" y="214"/>
                </a:lnTo>
                <a:lnTo>
                  <a:pt x="175" y="229"/>
                </a:lnTo>
                <a:lnTo>
                  <a:pt x="194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68" name="Freeform 263">
            <a:extLst>
              <a:ext uri="{FF2B5EF4-FFF2-40B4-BE49-F238E27FC236}">
                <a16:creationId xmlns:a16="http://schemas.microsoft.com/office/drawing/2014/main" id="{E4D778DD-B557-456F-9863-3E4FF33811A0}"/>
              </a:ext>
            </a:extLst>
          </p:cNvPr>
          <p:cNvSpPr>
            <a:spLocks noChangeAspect="1"/>
          </p:cNvSpPr>
          <p:nvPr/>
        </p:nvSpPr>
        <p:spPr bwMode="auto">
          <a:xfrm>
            <a:off x="7140575" y="4527550"/>
            <a:ext cx="6350" cy="12700"/>
          </a:xfrm>
          <a:custGeom>
            <a:avLst/>
            <a:gdLst>
              <a:gd name="T0" fmla="*/ 2147483647 w 197"/>
              <a:gd name="T1" fmla="*/ 2147483647 h 353"/>
              <a:gd name="T2" fmla="*/ 2147483647 w 197"/>
              <a:gd name="T3" fmla="*/ 0 h 353"/>
              <a:gd name="T4" fmla="*/ 0 w 197"/>
              <a:gd name="T5" fmla="*/ 2147483647 h 353"/>
              <a:gd name="T6" fmla="*/ 2147483647 w 197"/>
              <a:gd name="T7" fmla="*/ 2147483647 h 353"/>
              <a:gd name="T8" fmla="*/ 2147483647 w 197"/>
              <a:gd name="T9" fmla="*/ 2147483647 h 3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353"/>
              <a:gd name="T17" fmla="*/ 197 w 197"/>
              <a:gd name="T18" fmla="*/ 353 h 3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353">
                <a:moveTo>
                  <a:pt x="197" y="15"/>
                </a:moveTo>
                <a:lnTo>
                  <a:pt x="29" y="0"/>
                </a:lnTo>
                <a:lnTo>
                  <a:pt x="0" y="338"/>
                </a:lnTo>
                <a:lnTo>
                  <a:pt x="168" y="353"/>
                </a:lnTo>
                <a:lnTo>
                  <a:pt x="197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69" name="Freeform 264">
            <a:extLst>
              <a:ext uri="{FF2B5EF4-FFF2-40B4-BE49-F238E27FC236}">
                <a16:creationId xmlns:a16="http://schemas.microsoft.com/office/drawing/2014/main" id="{6F7E6842-2BEE-4D6E-B09B-70AC9A7DE9D4}"/>
              </a:ext>
            </a:extLst>
          </p:cNvPr>
          <p:cNvSpPr>
            <a:spLocks noChangeAspect="1"/>
          </p:cNvSpPr>
          <p:nvPr/>
        </p:nvSpPr>
        <p:spPr bwMode="auto">
          <a:xfrm>
            <a:off x="7146925" y="4527550"/>
            <a:ext cx="4763" cy="7938"/>
          </a:xfrm>
          <a:custGeom>
            <a:avLst/>
            <a:gdLst>
              <a:gd name="T0" fmla="*/ 2147483647 w 187"/>
              <a:gd name="T1" fmla="*/ 2147483647 h 212"/>
              <a:gd name="T2" fmla="*/ 2147483647 w 187"/>
              <a:gd name="T3" fmla="*/ 0 h 212"/>
              <a:gd name="T4" fmla="*/ 0 w 187"/>
              <a:gd name="T5" fmla="*/ 2147483647 h 212"/>
              <a:gd name="T6" fmla="*/ 2147483647 w 187"/>
              <a:gd name="T7" fmla="*/ 2147483647 h 212"/>
              <a:gd name="T8" fmla="*/ 2147483647 w 187"/>
              <a:gd name="T9" fmla="*/ 2147483647 h 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212"/>
              <a:gd name="T17" fmla="*/ 187 w 187"/>
              <a:gd name="T18" fmla="*/ 212 h 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212">
                <a:moveTo>
                  <a:pt x="187" y="15"/>
                </a:moveTo>
                <a:lnTo>
                  <a:pt x="17" y="0"/>
                </a:lnTo>
                <a:lnTo>
                  <a:pt x="0" y="197"/>
                </a:lnTo>
                <a:lnTo>
                  <a:pt x="170" y="212"/>
                </a:lnTo>
                <a:lnTo>
                  <a:pt x="187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70" name="Freeform 265">
            <a:extLst>
              <a:ext uri="{FF2B5EF4-FFF2-40B4-BE49-F238E27FC236}">
                <a16:creationId xmlns:a16="http://schemas.microsoft.com/office/drawing/2014/main" id="{6211899E-1520-4D99-A4C1-396E8CA34B07}"/>
              </a:ext>
            </a:extLst>
          </p:cNvPr>
          <p:cNvSpPr>
            <a:spLocks noChangeAspect="1"/>
          </p:cNvSpPr>
          <p:nvPr/>
        </p:nvSpPr>
        <p:spPr bwMode="auto">
          <a:xfrm>
            <a:off x="7121525" y="4522788"/>
            <a:ext cx="6350" cy="11112"/>
          </a:xfrm>
          <a:custGeom>
            <a:avLst/>
            <a:gdLst>
              <a:gd name="T0" fmla="*/ 2147483647 w 193"/>
              <a:gd name="T1" fmla="*/ 2147483647 h 322"/>
              <a:gd name="T2" fmla="*/ 2147483647 w 193"/>
              <a:gd name="T3" fmla="*/ 0 h 322"/>
              <a:gd name="T4" fmla="*/ 0 w 193"/>
              <a:gd name="T5" fmla="*/ 2147483647 h 322"/>
              <a:gd name="T6" fmla="*/ 2147483647 w 193"/>
              <a:gd name="T7" fmla="*/ 2147483647 h 322"/>
              <a:gd name="T8" fmla="*/ 2147483647 w 193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"/>
              <a:gd name="T16" fmla="*/ 0 h 322"/>
              <a:gd name="T17" fmla="*/ 193 w 193"/>
              <a:gd name="T18" fmla="*/ 322 h 3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" h="322">
                <a:moveTo>
                  <a:pt x="193" y="15"/>
                </a:moveTo>
                <a:lnTo>
                  <a:pt x="27" y="0"/>
                </a:lnTo>
                <a:lnTo>
                  <a:pt x="0" y="307"/>
                </a:lnTo>
                <a:lnTo>
                  <a:pt x="166" y="322"/>
                </a:lnTo>
                <a:lnTo>
                  <a:pt x="193" y="1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71" name="Freeform 266">
            <a:extLst>
              <a:ext uri="{FF2B5EF4-FFF2-40B4-BE49-F238E27FC236}">
                <a16:creationId xmlns:a16="http://schemas.microsoft.com/office/drawing/2014/main" id="{FEC858D0-9DF3-4979-8DBB-B31FBC74A97F}"/>
              </a:ext>
            </a:extLst>
          </p:cNvPr>
          <p:cNvSpPr>
            <a:spLocks noChangeAspect="1"/>
          </p:cNvSpPr>
          <p:nvPr/>
        </p:nvSpPr>
        <p:spPr bwMode="auto">
          <a:xfrm>
            <a:off x="7131050" y="4524375"/>
            <a:ext cx="6350" cy="7938"/>
          </a:xfrm>
          <a:custGeom>
            <a:avLst/>
            <a:gdLst>
              <a:gd name="T0" fmla="*/ 2147483647 w 187"/>
              <a:gd name="T1" fmla="*/ 2147483647 h 229"/>
              <a:gd name="T2" fmla="*/ 2147483647 w 187"/>
              <a:gd name="T3" fmla="*/ 0 h 229"/>
              <a:gd name="T4" fmla="*/ 0 w 187"/>
              <a:gd name="T5" fmla="*/ 2147483647 h 229"/>
              <a:gd name="T6" fmla="*/ 2147483647 w 187"/>
              <a:gd name="T7" fmla="*/ 2147483647 h 229"/>
              <a:gd name="T8" fmla="*/ 2147483647 w 187"/>
              <a:gd name="T9" fmla="*/ 2147483647 h 2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229"/>
              <a:gd name="T17" fmla="*/ 187 w 187"/>
              <a:gd name="T18" fmla="*/ 229 h 2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229">
                <a:moveTo>
                  <a:pt x="187" y="15"/>
                </a:moveTo>
                <a:lnTo>
                  <a:pt x="19" y="0"/>
                </a:lnTo>
                <a:lnTo>
                  <a:pt x="0" y="214"/>
                </a:lnTo>
                <a:lnTo>
                  <a:pt x="168" y="229"/>
                </a:lnTo>
                <a:lnTo>
                  <a:pt x="187" y="1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72" name="Freeform 267">
            <a:extLst>
              <a:ext uri="{FF2B5EF4-FFF2-40B4-BE49-F238E27FC236}">
                <a16:creationId xmlns:a16="http://schemas.microsoft.com/office/drawing/2014/main" id="{FE6E0746-98C5-4C8A-A722-CCB93C28A315}"/>
              </a:ext>
            </a:extLst>
          </p:cNvPr>
          <p:cNvSpPr>
            <a:spLocks noChangeAspect="1"/>
          </p:cNvSpPr>
          <p:nvPr/>
        </p:nvSpPr>
        <p:spPr bwMode="auto">
          <a:xfrm>
            <a:off x="7140575" y="4525963"/>
            <a:ext cx="4763" cy="12700"/>
          </a:xfrm>
          <a:custGeom>
            <a:avLst/>
            <a:gdLst>
              <a:gd name="T0" fmla="*/ 2147483647 w 185"/>
              <a:gd name="T1" fmla="*/ 2147483647 h 347"/>
              <a:gd name="T2" fmla="*/ 2147483647 w 185"/>
              <a:gd name="T3" fmla="*/ 0 h 347"/>
              <a:gd name="T4" fmla="*/ 0 w 185"/>
              <a:gd name="T5" fmla="*/ 2147483647 h 347"/>
              <a:gd name="T6" fmla="*/ 2147483647 w 185"/>
              <a:gd name="T7" fmla="*/ 2147483647 h 347"/>
              <a:gd name="T8" fmla="*/ 2147483647 w 185"/>
              <a:gd name="T9" fmla="*/ 2147483647 h 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"/>
              <a:gd name="T16" fmla="*/ 0 h 347"/>
              <a:gd name="T17" fmla="*/ 185 w 185"/>
              <a:gd name="T18" fmla="*/ 347 h 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" h="347">
                <a:moveTo>
                  <a:pt x="185" y="13"/>
                </a:moveTo>
                <a:lnTo>
                  <a:pt x="29" y="0"/>
                </a:lnTo>
                <a:lnTo>
                  <a:pt x="0" y="333"/>
                </a:lnTo>
                <a:lnTo>
                  <a:pt x="156" y="347"/>
                </a:lnTo>
                <a:lnTo>
                  <a:pt x="185" y="13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73" name="Freeform 268">
            <a:extLst>
              <a:ext uri="{FF2B5EF4-FFF2-40B4-BE49-F238E27FC236}">
                <a16:creationId xmlns:a16="http://schemas.microsoft.com/office/drawing/2014/main" id="{CF47D790-F8C1-42D4-A172-C5ABC361C5EB}"/>
              </a:ext>
            </a:extLst>
          </p:cNvPr>
          <p:cNvSpPr>
            <a:spLocks noChangeAspect="1"/>
          </p:cNvSpPr>
          <p:nvPr/>
        </p:nvSpPr>
        <p:spPr bwMode="auto">
          <a:xfrm>
            <a:off x="7145338" y="4525963"/>
            <a:ext cx="4762" cy="7937"/>
          </a:xfrm>
          <a:custGeom>
            <a:avLst/>
            <a:gdLst>
              <a:gd name="T0" fmla="*/ 2147483647 w 179"/>
              <a:gd name="T1" fmla="*/ 2147483647 h 223"/>
              <a:gd name="T2" fmla="*/ 2147483647 w 179"/>
              <a:gd name="T3" fmla="*/ 0 h 223"/>
              <a:gd name="T4" fmla="*/ 0 w 179"/>
              <a:gd name="T5" fmla="*/ 2147483647 h 223"/>
              <a:gd name="T6" fmla="*/ 2147483647 w 179"/>
              <a:gd name="T7" fmla="*/ 2147483647 h 223"/>
              <a:gd name="T8" fmla="*/ 2147483647 w 179"/>
              <a:gd name="T9" fmla="*/ 2147483647 h 2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223"/>
              <a:gd name="T17" fmla="*/ 179 w 179"/>
              <a:gd name="T18" fmla="*/ 223 h 2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223">
                <a:moveTo>
                  <a:pt x="179" y="14"/>
                </a:moveTo>
                <a:lnTo>
                  <a:pt x="18" y="0"/>
                </a:lnTo>
                <a:lnTo>
                  <a:pt x="0" y="209"/>
                </a:lnTo>
                <a:lnTo>
                  <a:pt x="161" y="223"/>
                </a:lnTo>
                <a:lnTo>
                  <a:pt x="179" y="14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74" name="Freeform 269">
            <a:extLst>
              <a:ext uri="{FF2B5EF4-FFF2-40B4-BE49-F238E27FC236}">
                <a16:creationId xmlns:a16="http://schemas.microsoft.com/office/drawing/2014/main" id="{32408EB1-B087-4B2F-98C4-5B6200E2771B}"/>
              </a:ext>
            </a:extLst>
          </p:cNvPr>
          <p:cNvSpPr>
            <a:spLocks noChangeAspect="1"/>
          </p:cNvSpPr>
          <p:nvPr/>
        </p:nvSpPr>
        <p:spPr bwMode="auto">
          <a:xfrm>
            <a:off x="7146925" y="4583113"/>
            <a:ext cx="34925" cy="25400"/>
          </a:xfrm>
          <a:custGeom>
            <a:avLst/>
            <a:gdLst>
              <a:gd name="T0" fmla="*/ 0 w 1650"/>
              <a:gd name="T1" fmla="*/ 2147483647 h 1045"/>
              <a:gd name="T2" fmla="*/ 0 w 1650"/>
              <a:gd name="T3" fmla="*/ 2147483647 h 1045"/>
              <a:gd name="T4" fmla="*/ 2147483647 w 1650"/>
              <a:gd name="T5" fmla="*/ 2147483647 h 1045"/>
              <a:gd name="T6" fmla="*/ 2147483647 w 1650"/>
              <a:gd name="T7" fmla="*/ 2147483647 h 1045"/>
              <a:gd name="T8" fmla="*/ 2147483647 w 1650"/>
              <a:gd name="T9" fmla="*/ 2147483647 h 1045"/>
              <a:gd name="T10" fmla="*/ 2147483647 w 1650"/>
              <a:gd name="T11" fmla="*/ 2147483647 h 1045"/>
              <a:gd name="T12" fmla="*/ 2147483647 w 1650"/>
              <a:gd name="T13" fmla="*/ 2147483647 h 1045"/>
              <a:gd name="T14" fmla="*/ 2147483647 w 1650"/>
              <a:gd name="T15" fmla="*/ 2147483647 h 1045"/>
              <a:gd name="T16" fmla="*/ 2147483647 w 1650"/>
              <a:gd name="T17" fmla="*/ 2147483647 h 1045"/>
              <a:gd name="T18" fmla="*/ 2147483647 w 1650"/>
              <a:gd name="T19" fmla="*/ 2147483647 h 1045"/>
              <a:gd name="T20" fmla="*/ 2147483647 w 1650"/>
              <a:gd name="T21" fmla="*/ 2147483647 h 1045"/>
              <a:gd name="T22" fmla="*/ 2147483647 w 1650"/>
              <a:gd name="T23" fmla="*/ 2147483647 h 1045"/>
              <a:gd name="T24" fmla="*/ 2147483647 w 1650"/>
              <a:gd name="T25" fmla="*/ 2147483647 h 1045"/>
              <a:gd name="T26" fmla="*/ 2147483647 w 1650"/>
              <a:gd name="T27" fmla="*/ 2147483647 h 1045"/>
              <a:gd name="T28" fmla="*/ 2147483647 w 1650"/>
              <a:gd name="T29" fmla="*/ 2147483647 h 1045"/>
              <a:gd name="T30" fmla="*/ 2147483647 w 1650"/>
              <a:gd name="T31" fmla="*/ 2147483647 h 1045"/>
              <a:gd name="T32" fmla="*/ 2147483647 w 1650"/>
              <a:gd name="T33" fmla="*/ 2147483647 h 1045"/>
              <a:gd name="T34" fmla="*/ 2147483647 w 1650"/>
              <a:gd name="T35" fmla="*/ 2147483647 h 1045"/>
              <a:gd name="T36" fmla="*/ 2147483647 w 1650"/>
              <a:gd name="T37" fmla="*/ 2147483647 h 1045"/>
              <a:gd name="T38" fmla="*/ 2147483647 w 1650"/>
              <a:gd name="T39" fmla="*/ 2147483647 h 1045"/>
              <a:gd name="T40" fmla="*/ 2147483647 w 1650"/>
              <a:gd name="T41" fmla="*/ 2147483647 h 1045"/>
              <a:gd name="T42" fmla="*/ 2147483647 w 1650"/>
              <a:gd name="T43" fmla="*/ 2147483647 h 1045"/>
              <a:gd name="T44" fmla="*/ 2147483647 w 1650"/>
              <a:gd name="T45" fmla="*/ 2147483647 h 1045"/>
              <a:gd name="T46" fmla="*/ 2147483647 w 1650"/>
              <a:gd name="T47" fmla="*/ 0 h 1045"/>
              <a:gd name="T48" fmla="*/ 0 w 1650"/>
              <a:gd name="T49" fmla="*/ 2147483647 h 104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50"/>
              <a:gd name="T76" fmla="*/ 0 h 1045"/>
              <a:gd name="T77" fmla="*/ 1650 w 1650"/>
              <a:gd name="T78" fmla="*/ 1045 h 104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50" h="1045">
                <a:moveTo>
                  <a:pt x="0" y="2"/>
                </a:moveTo>
                <a:lnTo>
                  <a:pt x="0" y="861"/>
                </a:lnTo>
                <a:lnTo>
                  <a:pt x="17" y="902"/>
                </a:lnTo>
                <a:lnTo>
                  <a:pt x="46" y="924"/>
                </a:lnTo>
                <a:lnTo>
                  <a:pt x="103" y="950"/>
                </a:lnTo>
                <a:lnTo>
                  <a:pt x="178" y="977"/>
                </a:lnTo>
                <a:lnTo>
                  <a:pt x="269" y="1001"/>
                </a:lnTo>
                <a:lnTo>
                  <a:pt x="401" y="1021"/>
                </a:lnTo>
                <a:lnTo>
                  <a:pt x="512" y="1030"/>
                </a:lnTo>
                <a:lnTo>
                  <a:pt x="627" y="1043"/>
                </a:lnTo>
                <a:lnTo>
                  <a:pt x="745" y="1045"/>
                </a:lnTo>
                <a:lnTo>
                  <a:pt x="894" y="1045"/>
                </a:lnTo>
                <a:lnTo>
                  <a:pt x="990" y="1043"/>
                </a:lnTo>
                <a:lnTo>
                  <a:pt x="1078" y="1038"/>
                </a:lnTo>
                <a:lnTo>
                  <a:pt x="1162" y="1030"/>
                </a:lnTo>
                <a:lnTo>
                  <a:pt x="1280" y="1016"/>
                </a:lnTo>
                <a:lnTo>
                  <a:pt x="1389" y="999"/>
                </a:lnTo>
                <a:lnTo>
                  <a:pt x="1471" y="977"/>
                </a:lnTo>
                <a:lnTo>
                  <a:pt x="1525" y="962"/>
                </a:lnTo>
                <a:lnTo>
                  <a:pt x="1583" y="935"/>
                </a:lnTo>
                <a:lnTo>
                  <a:pt x="1620" y="910"/>
                </a:lnTo>
                <a:lnTo>
                  <a:pt x="1645" y="880"/>
                </a:lnTo>
                <a:lnTo>
                  <a:pt x="1650" y="854"/>
                </a:lnTo>
                <a:lnTo>
                  <a:pt x="1650" y="0"/>
                </a:lnTo>
                <a:lnTo>
                  <a:pt x="0" y="2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75" name="Oval 270">
            <a:extLst>
              <a:ext uri="{FF2B5EF4-FFF2-40B4-BE49-F238E27FC236}">
                <a16:creationId xmlns:a16="http://schemas.microsoft.com/office/drawing/2014/main" id="{A7722B5B-577A-4EBF-9DC2-C310B8CC99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46925" y="4578350"/>
            <a:ext cx="34925" cy="9525"/>
          </a:xfrm>
          <a:prstGeom prst="ellipse">
            <a:avLst/>
          </a:prstGeom>
          <a:solidFill>
            <a:srgbClr val="FFB2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76" name="Freeform 271">
            <a:extLst>
              <a:ext uri="{FF2B5EF4-FFF2-40B4-BE49-F238E27FC236}">
                <a16:creationId xmlns:a16="http://schemas.microsoft.com/office/drawing/2014/main" id="{8DCBF41C-6713-44AE-95C5-31BA0A020FEE}"/>
              </a:ext>
            </a:extLst>
          </p:cNvPr>
          <p:cNvSpPr>
            <a:spLocks noChangeAspect="1"/>
          </p:cNvSpPr>
          <p:nvPr/>
        </p:nvSpPr>
        <p:spPr bwMode="auto">
          <a:xfrm>
            <a:off x="7162800" y="4591050"/>
            <a:ext cx="3175" cy="12700"/>
          </a:xfrm>
          <a:custGeom>
            <a:avLst/>
            <a:gdLst>
              <a:gd name="T0" fmla="*/ 2147483647 w 201"/>
              <a:gd name="T1" fmla="*/ 2147483647 h 488"/>
              <a:gd name="T2" fmla="*/ 729717879 w 201"/>
              <a:gd name="T3" fmla="*/ 2147483647 h 488"/>
              <a:gd name="T4" fmla="*/ 0 w 201"/>
              <a:gd name="T5" fmla="*/ 2147483647 h 488"/>
              <a:gd name="T6" fmla="*/ 0 w 201"/>
              <a:gd name="T7" fmla="*/ 2147483647 h 488"/>
              <a:gd name="T8" fmla="*/ 2147483647 w 201"/>
              <a:gd name="T9" fmla="*/ 2147483647 h 488"/>
              <a:gd name="T10" fmla="*/ 2147483647 w 201"/>
              <a:gd name="T11" fmla="*/ 0 h 488"/>
              <a:gd name="T12" fmla="*/ 2147483647 w 201"/>
              <a:gd name="T13" fmla="*/ 0 h 488"/>
              <a:gd name="T14" fmla="*/ 2147483647 w 201"/>
              <a:gd name="T15" fmla="*/ 2147483647 h 488"/>
              <a:gd name="T16" fmla="*/ 2147483647 w 201"/>
              <a:gd name="T17" fmla="*/ 2147483647 h 488"/>
              <a:gd name="T18" fmla="*/ 2147483647 w 201"/>
              <a:gd name="T19" fmla="*/ 2147483647 h 488"/>
              <a:gd name="T20" fmla="*/ 2147483647 w 201"/>
              <a:gd name="T21" fmla="*/ 2147483647 h 488"/>
              <a:gd name="T22" fmla="*/ 2147483647 w 201"/>
              <a:gd name="T23" fmla="*/ 2147483647 h 488"/>
              <a:gd name="T24" fmla="*/ 2147483647 w 201"/>
              <a:gd name="T25" fmla="*/ 2147483647 h 488"/>
              <a:gd name="T26" fmla="*/ 0 w 201"/>
              <a:gd name="T27" fmla="*/ 2147483647 h 488"/>
              <a:gd name="T28" fmla="*/ 2147483647 w 201"/>
              <a:gd name="T29" fmla="*/ 2147483647 h 488"/>
              <a:gd name="T30" fmla="*/ 2147483647 w 201"/>
              <a:gd name="T31" fmla="*/ 2147483647 h 4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"/>
              <a:gd name="T49" fmla="*/ 0 h 488"/>
              <a:gd name="T50" fmla="*/ 201 w 201"/>
              <a:gd name="T51" fmla="*/ 488 h 48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" h="488">
                <a:moveTo>
                  <a:pt x="38" y="194"/>
                </a:moveTo>
                <a:lnTo>
                  <a:pt x="3" y="170"/>
                </a:lnTo>
                <a:lnTo>
                  <a:pt x="0" y="134"/>
                </a:lnTo>
                <a:lnTo>
                  <a:pt x="0" y="88"/>
                </a:lnTo>
                <a:lnTo>
                  <a:pt x="28" y="28"/>
                </a:lnTo>
                <a:lnTo>
                  <a:pt x="69" y="0"/>
                </a:lnTo>
                <a:lnTo>
                  <a:pt x="124" y="0"/>
                </a:lnTo>
                <a:lnTo>
                  <a:pt x="172" y="28"/>
                </a:lnTo>
                <a:lnTo>
                  <a:pt x="191" y="88"/>
                </a:lnTo>
                <a:lnTo>
                  <a:pt x="182" y="158"/>
                </a:lnTo>
                <a:lnTo>
                  <a:pt x="156" y="194"/>
                </a:lnTo>
                <a:lnTo>
                  <a:pt x="115" y="210"/>
                </a:lnTo>
                <a:lnTo>
                  <a:pt x="201" y="488"/>
                </a:lnTo>
                <a:lnTo>
                  <a:pt x="0" y="488"/>
                </a:lnTo>
                <a:lnTo>
                  <a:pt x="66" y="206"/>
                </a:lnTo>
                <a:lnTo>
                  <a:pt x="38" y="1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77" name="Freeform 272">
            <a:extLst>
              <a:ext uri="{FF2B5EF4-FFF2-40B4-BE49-F238E27FC236}">
                <a16:creationId xmlns:a16="http://schemas.microsoft.com/office/drawing/2014/main" id="{49444724-F1C7-4D2C-B0A1-AC0ED37165C2}"/>
              </a:ext>
            </a:extLst>
          </p:cNvPr>
          <p:cNvSpPr>
            <a:spLocks noChangeAspect="1"/>
          </p:cNvSpPr>
          <p:nvPr/>
        </p:nvSpPr>
        <p:spPr bwMode="auto">
          <a:xfrm>
            <a:off x="7153275" y="4567238"/>
            <a:ext cx="23813" cy="15875"/>
          </a:xfrm>
          <a:custGeom>
            <a:avLst/>
            <a:gdLst>
              <a:gd name="T0" fmla="*/ 0 w 1171"/>
              <a:gd name="T1" fmla="*/ 2147483647 h 673"/>
              <a:gd name="T2" fmla="*/ 0 w 1171"/>
              <a:gd name="T3" fmla="*/ 2147483647 h 673"/>
              <a:gd name="T4" fmla="*/ 2147483647 w 1171"/>
              <a:gd name="T5" fmla="*/ 2147483647 h 673"/>
              <a:gd name="T6" fmla="*/ 2147483647 w 1171"/>
              <a:gd name="T7" fmla="*/ 2147483647 h 673"/>
              <a:gd name="T8" fmla="*/ 2147483647 w 1171"/>
              <a:gd name="T9" fmla="*/ 2147483647 h 673"/>
              <a:gd name="T10" fmla="*/ 2147483647 w 1171"/>
              <a:gd name="T11" fmla="*/ 2147483647 h 673"/>
              <a:gd name="T12" fmla="*/ 2147483647 w 1171"/>
              <a:gd name="T13" fmla="*/ 2147483647 h 673"/>
              <a:gd name="T14" fmla="*/ 2147483647 w 1171"/>
              <a:gd name="T15" fmla="*/ 2147483647 h 673"/>
              <a:gd name="T16" fmla="*/ 2147483647 w 1171"/>
              <a:gd name="T17" fmla="*/ 2147483647 h 673"/>
              <a:gd name="T18" fmla="*/ 2147483647 w 1171"/>
              <a:gd name="T19" fmla="*/ 2147483647 h 673"/>
              <a:gd name="T20" fmla="*/ 2147483647 w 1171"/>
              <a:gd name="T21" fmla="*/ 2147483647 h 673"/>
              <a:gd name="T22" fmla="*/ 2147483647 w 1171"/>
              <a:gd name="T23" fmla="*/ 2147483647 h 673"/>
              <a:gd name="T24" fmla="*/ 2147483647 w 1171"/>
              <a:gd name="T25" fmla="*/ 0 h 673"/>
              <a:gd name="T26" fmla="*/ 2147483647 w 1171"/>
              <a:gd name="T27" fmla="*/ 2147483647 h 673"/>
              <a:gd name="T28" fmla="*/ 2147483647 w 1171"/>
              <a:gd name="T29" fmla="*/ 2147483647 h 673"/>
              <a:gd name="T30" fmla="*/ 2147483647 w 1171"/>
              <a:gd name="T31" fmla="*/ 2147483647 h 673"/>
              <a:gd name="T32" fmla="*/ 2147483647 w 1171"/>
              <a:gd name="T33" fmla="*/ 2147483647 h 673"/>
              <a:gd name="T34" fmla="*/ 2147483647 w 1171"/>
              <a:gd name="T35" fmla="*/ 2147483647 h 673"/>
              <a:gd name="T36" fmla="*/ 2147483647 w 1171"/>
              <a:gd name="T37" fmla="*/ 2147483647 h 673"/>
              <a:gd name="T38" fmla="*/ 2147483647 w 1171"/>
              <a:gd name="T39" fmla="*/ 2147483647 h 673"/>
              <a:gd name="T40" fmla="*/ 2147483647 w 1171"/>
              <a:gd name="T41" fmla="*/ 2147483647 h 673"/>
              <a:gd name="T42" fmla="*/ 2147483647 w 1171"/>
              <a:gd name="T43" fmla="*/ 2147483647 h 673"/>
              <a:gd name="T44" fmla="*/ 2147483647 w 1171"/>
              <a:gd name="T45" fmla="*/ 2147483647 h 673"/>
              <a:gd name="T46" fmla="*/ 2147483647 w 1171"/>
              <a:gd name="T47" fmla="*/ 2147483647 h 673"/>
              <a:gd name="T48" fmla="*/ 2147483647 w 1171"/>
              <a:gd name="T49" fmla="*/ 2147483647 h 673"/>
              <a:gd name="T50" fmla="*/ 2147483647 w 1171"/>
              <a:gd name="T51" fmla="*/ 2147483647 h 673"/>
              <a:gd name="T52" fmla="*/ 2147483647 w 1171"/>
              <a:gd name="T53" fmla="*/ 2147483647 h 673"/>
              <a:gd name="T54" fmla="*/ 2147483647 w 1171"/>
              <a:gd name="T55" fmla="*/ 2147483647 h 673"/>
              <a:gd name="T56" fmla="*/ 2147483647 w 1171"/>
              <a:gd name="T57" fmla="*/ 2147483647 h 673"/>
              <a:gd name="T58" fmla="*/ 2147483647 w 1171"/>
              <a:gd name="T59" fmla="*/ 2147483647 h 673"/>
              <a:gd name="T60" fmla="*/ 2147483647 w 1171"/>
              <a:gd name="T61" fmla="*/ 2147483647 h 673"/>
              <a:gd name="T62" fmla="*/ 2147483647 w 1171"/>
              <a:gd name="T63" fmla="*/ 2147483647 h 673"/>
              <a:gd name="T64" fmla="*/ 2147483647 w 1171"/>
              <a:gd name="T65" fmla="*/ 2147483647 h 673"/>
              <a:gd name="T66" fmla="*/ 2147483647 w 1171"/>
              <a:gd name="T67" fmla="*/ 2147483647 h 673"/>
              <a:gd name="T68" fmla="*/ 2147483647 w 1171"/>
              <a:gd name="T69" fmla="*/ 2147483647 h 673"/>
              <a:gd name="T70" fmla="*/ 2147483647 w 1171"/>
              <a:gd name="T71" fmla="*/ 2147483647 h 673"/>
              <a:gd name="T72" fmla="*/ 2147483647 w 1171"/>
              <a:gd name="T73" fmla="*/ 2147483647 h 673"/>
              <a:gd name="T74" fmla="*/ 2147483647 w 1171"/>
              <a:gd name="T75" fmla="*/ 2147483647 h 673"/>
              <a:gd name="T76" fmla="*/ 2147483647 w 1171"/>
              <a:gd name="T77" fmla="*/ 2147483647 h 673"/>
              <a:gd name="T78" fmla="*/ 2147483647 w 1171"/>
              <a:gd name="T79" fmla="*/ 2147483647 h 673"/>
              <a:gd name="T80" fmla="*/ 2147483647 w 1171"/>
              <a:gd name="T81" fmla="*/ 2147483647 h 673"/>
              <a:gd name="T82" fmla="*/ 2147483647 w 1171"/>
              <a:gd name="T83" fmla="*/ 2147483647 h 673"/>
              <a:gd name="T84" fmla="*/ 2147483647 w 1171"/>
              <a:gd name="T85" fmla="*/ 2147483647 h 673"/>
              <a:gd name="T86" fmla="*/ 2147483647 w 1171"/>
              <a:gd name="T87" fmla="*/ 2147483647 h 673"/>
              <a:gd name="T88" fmla="*/ 2147483647 w 1171"/>
              <a:gd name="T89" fmla="*/ 2147483647 h 673"/>
              <a:gd name="T90" fmla="*/ 2147483647 w 1171"/>
              <a:gd name="T91" fmla="*/ 2147483647 h 673"/>
              <a:gd name="T92" fmla="*/ 2147483647 w 1171"/>
              <a:gd name="T93" fmla="*/ 2147483647 h 673"/>
              <a:gd name="T94" fmla="*/ 2147483647 w 1171"/>
              <a:gd name="T95" fmla="*/ 2147483647 h 673"/>
              <a:gd name="T96" fmla="*/ 2147483647 w 1171"/>
              <a:gd name="T97" fmla="*/ 2147483647 h 673"/>
              <a:gd name="T98" fmla="*/ 2147483647 w 1171"/>
              <a:gd name="T99" fmla="*/ 2147483647 h 673"/>
              <a:gd name="T100" fmla="*/ 2147483647 w 1171"/>
              <a:gd name="T101" fmla="*/ 2147483647 h 673"/>
              <a:gd name="T102" fmla="*/ 2147483647 w 1171"/>
              <a:gd name="T103" fmla="*/ 2147483647 h 673"/>
              <a:gd name="T104" fmla="*/ 2147483647 w 1171"/>
              <a:gd name="T105" fmla="*/ 2147483647 h 673"/>
              <a:gd name="T106" fmla="*/ 2147483647 w 1171"/>
              <a:gd name="T107" fmla="*/ 2147483647 h 673"/>
              <a:gd name="T108" fmla="*/ 2147483647 w 1171"/>
              <a:gd name="T109" fmla="*/ 2147483647 h 673"/>
              <a:gd name="T110" fmla="*/ 2147483647 w 1171"/>
              <a:gd name="T111" fmla="*/ 2147483647 h 673"/>
              <a:gd name="T112" fmla="*/ 2147483647 w 1171"/>
              <a:gd name="T113" fmla="*/ 2147483647 h 673"/>
              <a:gd name="T114" fmla="*/ 2147483647 w 1171"/>
              <a:gd name="T115" fmla="*/ 2147483647 h 673"/>
              <a:gd name="T116" fmla="*/ 0 w 1171"/>
              <a:gd name="T117" fmla="*/ 2147483647 h 67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71"/>
              <a:gd name="T178" fmla="*/ 0 h 673"/>
              <a:gd name="T179" fmla="*/ 1171 w 1171"/>
              <a:gd name="T180" fmla="*/ 673 h 67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71" h="673">
                <a:moveTo>
                  <a:pt x="0" y="631"/>
                </a:moveTo>
                <a:lnTo>
                  <a:pt x="0" y="536"/>
                </a:lnTo>
                <a:lnTo>
                  <a:pt x="15" y="445"/>
                </a:lnTo>
                <a:lnTo>
                  <a:pt x="41" y="359"/>
                </a:lnTo>
                <a:lnTo>
                  <a:pt x="70" y="291"/>
                </a:lnTo>
                <a:lnTo>
                  <a:pt x="118" y="228"/>
                </a:lnTo>
                <a:lnTo>
                  <a:pt x="154" y="183"/>
                </a:lnTo>
                <a:lnTo>
                  <a:pt x="217" y="129"/>
                </a:lnTo>
                <a:lnTo>
                  <a:pt x="261" y="100"/>
                </a:lnTo>
                <a:lnTo>
                  <a:pt x="328" y="56"/>
                </a:lnTo>
                <a:lnTo>
                  <a:pt x="400" y="27"/>
                </a:lnTo>
                <a:lnTo>
                  <a:pt x="495" y="5"/>
                </a:lnTo>
                <a:lnTo>
                  <a:pt x="584" y="0"/>
                </a:lnTo>
                <a:lnTo>
                  <a:pt x="671" y="7"/>
                </a:lnTo>
                <a:lnTo>
                  <a:pt x="744" y="19"/>
                </a:lnTo>
                <a:lnTo>
                  <a:pt x="835" y="51"/>
                </a:lnTo>
                <a:lnTo>
                  <a:pt x="908" y="95"/>
                </a:lnTo>
                <a:lnTo>
                  <a:pt x="959" y="131"/>
                </a:lnTo>
                <a:lnTo>
                  <a:pt x="1010" y="180"/>
                </a:lnTo>
                <a:lnTo>
                  <a:pt x="1054" y="228"/>
                </a:lnTo>
                <a:lnTo>
                  <a:pt x="1088" y="279"/>
                </a:lnTo>
                <a:lnTo>
                  <a:pt x="1113" y="328"/>
                </a:lnTo>
                <a:lnTo>
                  <a:pt x="1139" y="389"/>
                </a:lnTo>
                <a:lnTo>
                  <a:pt x="1149" y="445"/>
                </a:lnTo>
                <a:lnTo>
                  <a:pt x="1161" y="492"/>
                </a:lnTo>
                <a:lnTo>
                  <a:pt x="1169" y="536"/>
                </a:lnTo>
                <a:lnTo>
                  <a:pt x="1171" y="621"/>
                </a:lnTo>
                <a:lnTo>
                  <a:pt x="1147" y="643"/>
                </a:lnTo>
                <a:lnTo>
                  <a:pt x="1096" y="658"/>
                </a:lnTo>
                <a:lnTo>
                  <a:pt x="1036" y="668"/>
                </a:lnTo>
                <a:lnTo>
                  <a:pt x="973" y="658"/>
                </a:lnTo>
                <a:lnTo>
                  <a:pt x="927" y="639"/>
                </a:lnTo>
                <a:lnTo>
                  <a:pt x="915" y="617"/>
                </a:lnTo>
                <a:lnTo>
                  <a:pt x="915" y="512"/>
                </a:lnTo>
                <a:lnTo>
                  <a:pt x="908" y="468"/>
                </a:lnTo>
                <a:lnTo>
                  <a:pt x="891" y="416"/>
                </a:lnTo>
                <a:lnTo>
                  <a:pt x="857" y="359"/>
                </a:lnTo>
                <a:lnTo>
                  <a:pt x="825" y="330"/>
                </a:lnTo>
                <a:lnTo>
                  <a:pt x="790" y="294"/>
                </a:lnTo>
                <a:lnTo>
                  <a:pt x="732" y="264"/>
                </a:lnTo>
                <a:lnTo>
                  <a:pt x="688" y="250"/>
                </a:lnTo>
                <a:lnTo>
                  <a:pt x="652" y="235"/>
                </a:lnTo>
                <a:lnTo>
                  <a:pt x="613" y="235"/>
                </a:lnTo>
                <a:lnTo>
                  <a:pt x="532" y="235"/>
                </a:lnTo>
                <a:lnTo>
                  <a:pt x="488" y="242"/>
                </a:lnTo>
                <a:lnTo>
                  <a:pt x="432" y="264"/>
                </a:lnTo>
                <a:lnTo>
                  <a:pt x="388" y="291"/>
                </a:lnTo>
                <a:lnTo>
                  <a:pt x="349" y="320"/>
                </a:lnTo>
                <a:lnTo>
                  <a:pt x="314" y="352"/>
                </a:lnTo>
                <a:lnTo>
                  <a:pt x="285" y="401"/>
                </a:lnTo>
                <a:lnTo>
                  <a:pt x="268" y="440"/>
                </a:lnTo>
                <a:lnTo>
                  <a:pt x="256" y="482"/>
                </a:lnTo>
                <a:lnTo>
                  <a:pt x="254" y="504"/>
                </a:lnTo>
                <a:lnTo>
                  <a:pt x="254" y="624"/>
                </a:lnTo>
                <a:lnTo>
                  <a:pt x="234" y="653"/>
                </a:lnTo>
                <a:lnTo>
                  <a:pt x="183" y="673"/>
                </a:lnTo>
                <a:lnTo>
                  <a:pt x="130" y="668"/>
                </a:lnTo>
                <a:lnTo>
                  <a:pt x="44" y="658"/>
                </a:lnTo>
                <a:lnTo>
                  <a:pt x="0" y="631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78" name="Line 273">
            <a:extLst>
              <a:ext uri="{FF2B5EF4-FFF2-40B4-BE49-F238E27FC236}">
                <a16:creationId xmlns:a16="http://schemas.microsoft.com/office/drawing/2014/main" id="{68A2E2CC-1D96-4D92-BA42-072EC18F001A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6858000" y="4530725"/>
            <a:ext cx="285750" cy="1174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79" name="Freeform 274">
            <a:extLst>
              <a:ext uri="{FF2B5EF4-FFF2-40B4-BE49-F238E27FC236}">
                <a16:creationId xmlns:a16="http://schemas.microsoft.com/office/drawing/2014/main" id="{607F12FD-F13A-43D5-B423-209AFED967A9}"/>
              </a:ext>
            </a:extLst>
          </p:cNvPr>
          <p:cNvSpPr>
            <a:spLocks noChangeAspect="1"/>
          </p:cNvSpPr>
          <p:nvPr/>
        </p:nvSpPr>
        <p:spPr bwMode="auto">
          <a:xfrm>
            <a:off x="7364413" y="4524375"/>
            <a:ext cx="14287" cy="19050"/>
          </a:xfrm>
          <a:custGeom>
            <a:avLst/>
            <a:gdLst>
              <a:gd name="T0" fmla="*/ 2147483647 w 795"/>
              <a:gd name="T1" fmla="*/ 2147483647 h 941"/>
              <a:gd name="T2" fmla="*/ 2147483647 w 795"/>
              <a:gd name="T3" fmla="*/ 2147483647 h 941"/>
              <a:gd name="T4" fmla="*/ 2147483647 w 795"/>
              <a:gd name="T5" fmla="*/ 2147483647 h 941"/>
              <a:gd name="T6" fmla="*/ 0 w 795"/>
              <a:gd name="T7" fmla="*/ 2147483647 h 941"/>
              <a:gd name="T8" fmla="*/ 2147483647 w 795"/>
              <a:gd name="T9" fmla="*/ 2147483647 h 941"/>
              <a:gd name="T10" fmla="*/ 2147483647 w 795"/>
              <a:gd name="T11" fmla="*/ 2147483647 h 941"/>
              <a:gd name="T12" fmla="*/ 2147483647 w 795"/>
              <a:gd name="T13" fmla="*/ 2147483647 h 941"/>
              <a:gd name="T14" fmla="*/ 2147483647 w 795"/>
              <a:gd name="T15" fmla="*/ 2147483647 h 941"/>
              <a:gd name="T16" fmla="*/ 2147483647 w 795"/>
              <a:gd name="T17" fmla="*/ 2147483647 h 941"/>
              <a:gd name="T18" fmla="*/ 2147483647 w 795"/>
              <a:gd name="T19" fmla="*/ 2147483647 h 941"/>
              <a:gd name="T20" fmla="*/ 2147483647 w 795"/>
              <a:gd name="T21" fmla="*/ 2147483647 h 941"/>
              <a:gd name="T22" fmla="*/ 2147483647 w 795"/>
              <a:gd name="T23" fmla="*/ 2147483647 h 941"/>
              <a:gd name="T24" fmla="*/ 2147483647 w 795"/>
              <a:gd name="T25" fmla="*/ 2147483647 h 941"/>
              <a:gd name="T26" fmla="*/ 2147483647 w 795"/>
              <a:gd name="T27" fmla="*/ 2147483647 h 941"/>
              <a:gd name="T28" fmla="*/ 2147483647 w 795"/>
              <a:gd name="T29" fmla="*/ 2147483647 h 941"/>
              <a:gd name="T30" fmla="*/ 2147483647 w 795"/>
              <a:gd name="T31" fmla="*/ 2147483647 h 941"/>
              <a:gd name="T32" fmla="*/ 2147483647 w 795"/>
              <a:gd name="T33" fmla="*/ 2147483647 h 941"/>
              <a:gd name="T34" fmla="*/ 2147483647 w 795"/>
              <a:gd name="T35" fmla="*/ 2147483647 h 941"/>
              <a:gd name="T36" fmla="*/ 2147483647 w 795"/>
              <a:gd name="T37" fmla="*/ 2147483647 h 941"/>
              <a:gd name="T38" fmla="*/ 2147483647 w 795"/>
              <a:gd name="T39" fmla="*/ 2147483647 h 941"/>
              <a:gd name="T40" fmla="*/ 2147483647 w 795"/>
              <a:gd name="T41" fmla="*/ 2147483647 h 941"/>
              <a:gd name="T42" fmla="*/ 2147483647 w 795"/>
              <a:gd name="T43" fmla="*/ 2147483647 h 941"/>
              <a:gd name="T44" fmla="*/ 2147483647 w 795"/>
              <a:gd name="T45" fmla="*/ 2147483647 h 941"/>
              <a:gd name="T46" fmla="*/ 2147483647 w 795"/>
              <a:gd name="T47" fmla="*/ 2147483647 h 941"/>
              <a:gd name="T48" fmla="*/ 2147483647 w 795"/>
              <a:gd name="T49" fmla="*/ 2147483647 h 941"/>
              <a:gd name="T50" fmla="*/ 2147483647 w 795"/>
              <a:gd name="T51" fmla="*/ 2147483647 h 941"/>
              <a:gd name="T52" fmla="*/ 2147483647 w 795"/>
              <a:gd name="T53" fmla="*/ 2147483647 h 941"/>
              <a:gd name="T54" fmla="*/ 2147483647 w 795"/>
              <a:gd name="T55" fmla="*/ 2147483647 h 941"/>
              <a:gd name="T56" fmla="*/ 2147483647 w 795"/>
              <a:gd name="T57" fmla="*/ 2147483647 h 941"/>
              <a:gd name="T58" fmla="*/ 2147483647 w 795"/>
              <a:gd name="T59" fmla="*/ 2147483647 h 941"/>
              <a:gd name="T60" fmla="*/ 2147483647 w 795"/>
              <a:gd name="T61" fmla="*/ 2147483647 h 941"/>
              <a:gd name="T62" fmla="*/ 2147483647 w 795"/>
              <a:gd name="T63" fmla="*/ 2147483647 h 941"/>
              <a:gd name="T64" fmla="*/ 2147483647 w 795"/>
              <a:gd name="T65" fmla="*/ 2147483647 h 941"/>
              <a:gd name="T66" fmla="*/ 2147483647 w 795"/>
              <a:gd name="T67" fmla="*/ 2147483647 h 941"/>
              <a:gd name="T68" fmla="*/ 2147483647 w 795"/>
              <a:gd name="T69" fmla="*/ 2147483647 h 941"/>
              <a:gd name="T70" fmla="*/ 2147483647 w 795"/>
              <a:gd name="T71" fmla="*/ 2147483647 h 941"/>
              <a:gd name="T72" fmla="*/ 2147483647 w 795"/>
              <a:gd name="T73" fmla="*/ 2147483647 h 941"/>
              <a:gd name="T74" fmla="*/ 2147483647 w 795"/>
              <a:gd name="T75" fmla="*/ 0 h 941"/>
              <a:gd name="T76" fmla="*/ 2147483647 w 795"/>
              <a:gd name="T77" fmla="*/ 1377153348 h 941"/>
              <a:gd name="T78" fmla="*/ 2147483647 w 795"/>
              <a:gd name="T79" fmla="*/ 2147483647 h 941"/>
              <a:gd name="T80" fmla="*/ 2147483647 w 795"/>
              <a:gd name="T81" fmla="*/ 2147483647 h 941"/>
              <a:gd name="T82" fmla="*/ 2147483647 w 795"/>
              <a:gd name="T83" fmla="*/ 2147483647 h 941"/>
              <a:gd name="T84" fmla="*/ 2147483647 w 795"/>
              <a:gd name="T85" fmla="*/ 2147483647 h 941"/>
              <a:gd name="T86" fmla="*/ 2147483647 w 795"/>
              <a:gd name="T87" fmla="*/ 2147483647 h 941"/>
              <a:gd name="T88" fmla="*/ 2147483647 w 795"/>
              <a:gd name="T89" fmla="*/ 2147483647 h 941"/>
              <a:gd name="T90" fmla="*/ 2147483647 w 795"/>
              <a:gd name="T91" fmla="*/ 2147483647 h 941"/>
              <a:gd name="T92" fmla="*/ 2147483647 w 795"/>
              <a:gd name="T93" fmla="*/ 2147483647 h 941"/>
              <a:gd name="T94" fmla="*/ 2147483647 w 795"/>
              <a:gd name="T95" fmla="*/ 2147483647 h 941"/>
              <a:gd name="T96" fmla="*/ 2147483647 w 795"/>
              <a:gd name="T97" fmla="*/ 2147483647 h 94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5"/>
              <a:gd name="T148" fmla="*/ 0 h 941"/>
              <a:gd name="T149" fmla="*/ 795 w 795"/>
              <a:gd name="T150" fmla="*/ 941 h 94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5" h="941">
                <a:moveTo>
                  <a:pt x="78" y="476"/>
                </a:moveTo>
                <a:lnTo>
                  <a:pt x="45" y="524"/>
                </a:lnTo>
                <a:lnTo>
                  <a:pt x="13" y="607"/>
                </a:lnTo>
                <a:lnTo>
                  <a:pt x="0" y="713"/>
                </a:lnTo>
                <a:lnTo>
                  <a:pt x="12" y="792"/>
                </a:lnTo>
                <a:lnTo>
                  <a:pt x="52" y="857"/>
                </a:lnTo>
                <a:lnTo>
                  <a:pt x="106" y="913"/>
                </a:lnTo>
                <a:lnTo>
                  <a:pt x="164" y="941"/>
                </a:lnTo>
                <a:lnTo>
                  <a:pt x="238" y="929"/>
                </a:lnTo>
                <a:lnTo>
                  <a:pt x="299" y="913"/>
                </a:lnTo>
                <a:lnTo>
                  <a:pt x="351" y="885"/>
                </a:lnTo>
                <a:lnTo>
                  <a:pt x="395" y="822"/>
                </a:lnTo>
                <a:lnTo>
                  <a:pt x="421" y="765"/>
                </a:lnTo>
                <a:lnTo>
                  <a:pt x="425" y="689"/>
                </a:lnTo>
                <a:lnTo>
                  <a:pt x="425" y="652"/>
                </a:lnTo>
                <a:lnTo>
                  <a:pt x="469" y="713"/>
                </a:lnTo>
                <a:lnTo>
                  <a:pt x="553" y="757"/>
                </a:lnTo>
                <a:lnTo>
                  <a:pt x="593" y="765"/>
                </a:lnTo>
                <a:lnTo>
                  <a:pt x="662" y="753"/>
                </a:lnTo>
                <a:lnTo>
                  <a:pt x="710" y="733"/>
                </a:lnTo>
                <a:lnTo>
                  <a:pt x="747" y="670"/>
                </a:lnTo>
                <a:lnTo>
                  <a:pt x="790" y="611"/>
                </a:lnTo>
                <a:lnTo>
                  <a:pt x="792" y="522"/>
                </a:lnTo>
                <a:lnTo>
                  <a:pt x="795" y="457"/>
                </a:lnTo>
                <a:lnTo>
                  <a:pt x="792" y="400"/>
                </a:lnTo>
                <a:lnTo>
                  <a:pt x="738" y="320"/>
                </a:lnTo>
                <a:lnTo>
                  <a:pt x="686" y="283"/>
                </a:lnTo>
                <a:lnTo>
                  <a:pt x="625" y="266"/>
                </a:lnTo>
                <a:lnTo>
                  <a:pt x="555" y="266"/>
                </a:lnTo>
                <a:lnTo>
                  <a:pt x="499" y="276"/>
                </a:lnTo>
                <a:lnTo>
                  <a:pt x="475" y="309"/>
                </a:lnTo>
                <a:lnTo>
                  <a:pt x="445" y="335"/>
                </a:lnTo>
                <a:lnTo>
                  <a:pt x="447" y="251"/>
                </a:lnTo>
                <a:lnTo>
                  <a:pt x="440" y="157"/>
                </a:lnTo>
                <a:lnTo>
                  <a:pt x="388" y="83"/>
                </a:lnTo>
                <a:lnTo>
                  <a:pt x="343" y="38"/>
                </a:lnTo>
                <a:lnTo>
                  <a:pt x="293" y="7"/>
                </a:lnTo>
                <a:lnTo>
                  <a:pt x="258" y="0"/>
                </a:lnTo>
                <a:lnTo>
                  <a:pt x="206" y="1"/>
                </a:lnTo>
                <a:lnTo>
                  <a:pt x="156" y="16"/>
                </a:lnTo>
                <a:lnTo>
                  <a:pt x="102" y="44"/>
                </a:lnTo>
                <a:lnTo>
                  <a:pt x="63" y="96"/>
                </a:lnTo>
                <a:lnTo>
                  <a:pt x="43" y="148"/>
                </a:lnTo>
                <a:lnTo>
                  <a:pt x="36" y="240"/>
                </a:lnTo>
                <a:lnTo>
                  <a:pt x="32" y="285"/>
                </a:lnTo>
                <a:lnTo>
                  <a:pt x="47" y="340"/>
                </a:lnTo>
                <a:lnTo>
                  <a:pt x="62" y="376"/>
                </a:lnTo>
                <a:lnTo>
                  <a:pt x="73" y="400"/>
                </a:lnTo>
                <a:lnTo>
                  <a:pt x="78" y="476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80" name="Freeform 275">
            <a:extLst>
              <a:ext uri="{FF2B5EF4-FFF2-40B4-BE49-F238E27FC236}">
                <a16:creationId xmlns:a16="http://schemas.microsoft.com/office/drawing/2014/main" id="{EB16DE1F-65A9-4F2F-832A-4C9B1454DB48}"/>
              </a:ext>
            </a:extLst>
          </p:cNvPr>
          <p:cNvSpPr>
            <a:spLocks noChangeAspect="1"/>
          </p:cNvSpPr>
          <p:nvPr/>
        </p:nvSpPr>
        <p:spPr bwMode="auto">
          <a:xfrm>
            <a:off x="7364413" y="4522788"/>
            <a:ext cx="14287" cy="19050"/>
          </a:xfrm>
          <a:custGeom>
            <a:avLst/>
            <a:gdLst>
              <a:gd name="T0" fmla="*/ 2147483647 w 796"/>
              <a:gd name="T1" fmla="*/ 2147483647 h 938"/>
              <a:gd name="T2" fmla="*/ 2147483647 w 796"/>
              <a:gd name="T3" fmla="*/ 2147483647 h 938"/>
              <a:gd name="T4" fmla="*/ 2147483647 w 796"/>
              <a:gd name="T5" fmla="*/ 2147483647 h 938"/>
              <a:gd name="T6" fmla="*/ 0 w 796"/>
              <a:gd name="T7" fmla="*/ 2147483647 h 938"/>
              <a:gd name="T8" fmla="*/ 2147483647 w 796"/>
              <a:gd name="T9" fmla="*/ 2147483647 h 938"/>
              <a:gd name="T10" fmla="*/ 2147483647 w 796"/>
              <a:gd name="T11" fmla="*/ 2147483647 h 938"/>
              <a:gd name="T12" fmla="*/ 2147483647 w 796"/>
              <a:gd name="T13" fmla="*/ 2147483647 h 938"/>
              <a:gd name="T14" fmla="*/ 2147483647 w 796"/>
              <a:gd name="T15" fmla="*/ 2147483647 h 938"/>
              <a:gd name="T16" fmla="*/ 2147483647 w 796"/>
              <a:gd name="T17" fmla="*/ 2147483647 h 938"/>
              <a:gd name="T18" fmla="*/ 2147483647 w 796"/>
              <a:gd name="T19" fmla="*/ 2147483647 h 938"/>
              <a:gd name="T20" fmla="*/ 2147483647 w 796"/>
              <a:gd name="T21" fmla="*/ 2147483647 h 938"/>
              <a:gd name="T22" fmla="*/ 2147483647 w 796"/>
              <a:gd name="T23" fmla="*/ 2147483647 h 938"/>
              <a:gd name="T24" fmla="*/ 2147483647 w 796"/>
              <a:gd name="T25" fmla="*/ 2147483647 h 938"/>
              <a:gd name="T26" fmla="*/ 2147483647 w 796"/>
              <a:gd name="T27" fmla="*/ 2147483647 h 938"/>
              <a:gd name="T28" fmla="*/ 2147483647 w 796"/>
              <a:gd name="T29" fmla="*/ 2147483647 h 938"/>
              <a:gd name="T30" fmla="*/ 2147483647 w 796"/>
              <a:gd name="T31" fmla="*/ 2147483647 h 938"/>
              <a:gd name="T32" fmla="*/ 2147483647 w 796"/>
              <a:gd name="T33" fmla="*/ 2147483647 h 938"/>
              <a:gd name="T34" fmla="*/ 2147483647 w 796"/>
              <a:gd name="T35" fmla="*/ 2147483647 h 938"/>
              <a:gd name="T36" fmla="*/ 2147483647 w 796"/>
              <a:gd name="T37" fmla="*/ 2147483647 h 938"/>
              <a:gd name="T38" fmla="*/ 2147483647 w 796"/>
              <a:gd name="T39" fmla="*/ 2147483647 h 938"/>
              <a:gd name="T40" fmla="*/ 2147483647 w 796"/>
              <a:gd name="T41" fmla="*/ 2147483647 h 938"/>
              <a:gd name="T42" fmla="*/ 2147483647 w 796"/>
              <a:gd name="T43" fmla="*/ 2147483647 h 938"/>
              <a:gd name="T44" fmla="*/ 2147483647 w 796"/>
              <a:gd name="T45" fmla="*/ 2147483647 h 938"/>
              <a:gd name="T46" fmla="*/ 2147483647 w 796"/>
              <a:gd name="T47" fmla="*/ 2147483647 h 938"/>
              <a:gd name="T48" fmla="*/ 2147483647 w 796"/>
              <a:gd name="T49" fmla="*/ 2147483647 h 938"/>
              <a:gd name="T50" fmla="*/ 2147483647 w 796"/>
              <a:gd name="T51" fmla="*/ 2147483647 h 938"/>
              <a:gd name="T52" fmla="*/ 2147483647 w 796"/>
              <a:gd name="T53" fmla="*/ 2147483647 h 938"/>
              <a:gd name="T54" fmla="*/ 2147483647 w 796"/>
              <a:gd name="T55" fmla="*/ 2147483647 h 938"/>
              <a:gd name="T56" fmla="*/ 2147483647 w 796"/>
              <a:gd name="T57" fmla="*/ 2147483647 h 938"/>
              <a:gd name="T58" fmla="*/ 2147483647 w 796"/>
              <a:gd name="T59" fmla="*/ 2147483647 h 938"/>
              <a:gd name="T60" fmla="*/ 2147483647 w 796"/>
              <a:gd name="T61" fmla="*/ 2147483647 h 938"/>
              <a:gd name="T62" fmla="*/ 2147483647 w 796"/>
              <a:gd name="T63" fmla="*/ 2147483647 h 938"/>
              <a:gd name="T64" fmla="*/ 2147483647 w 796"/>
              <a:gd name="T65" fmla="*/ 2147483647 h 938"/>
              <a:gd name="T66" fmla="*/ 2147483647 w 796"/>
              <a:gd name="T67" fmla="*/ 2147483647 h 938"/>
              <a:gd name="T68" fmla="*/ 2147483647 w 796"/>
              <a:gd name="T69" fmla="*/ 2147483647 h 938"/>
              <a:gd name="T70" fmla="*/ 2147483647 w 796"/>
              <a:gd name="T71" fmla="*/ 2147483647 h 938"/>
              <a:gd name="T72" fmla="*/ 2147483647 w 796"/>
              <a:gd name="T73" fmla="*/ 2147483647 h 938"/>
              <a:gd name="T74" fmla="*/ 2147483647 w 796"/>
              <a:gd name="T75" fmla="*/ 2147483647 h 938"/>
              <a:gd name="T76" fmla="*/ 2147483647 w 796"/>
              <a:gd name="T77" fmla="*/ 0 h 938"/>
              <a:gd name="T78" fmla="*/ 2147483647 w 796"/>
              <a:gd name="T79" fmla="*/ 2147483647 h 938"/>
              <a:gd name="T80" fmla="*/ 2147483647 w 796"/>
              <a:gd name="T81" fmla="*/ 2147483647 h 938"/>
              <a:gd name="T82" fmla="*/ 2147483647 w 796"/>
              <a:gd name="T83" fmla="*/ 2147483647 h 938"/>
              <a:gd name="T84" fmla="*/ 2147483647 w 796"/>
              <a:gd name="T85" fmla="*/ 2147483647 h 938"/>
              <a:gd name="T86" fmla="*/ 2147483647 w 796"/>
              <a:gd name="T87" fmla="*/ 2147483647 h 938"/>
              <a:gd name="T88" fmla="*/ 2147483647 w 796"/>
              <a:gd name="T89" fmla="*/ 2147483647 h 938"/>
              <a:gd name="T90" fmla="*/ 2147483647 w 796"/>
              <a:gd name="T91" fmla="*/ 2147483647 h 938"/>
              <a:gd name="T92" fmla="*/ 2147483647 w 796"/>
              <a:gd name="T93" fmla="*/ 2147483647 h 938"/>
              <a:gd name="T94" fmla="*/ 2147483647 w 796"/>
              <a:gd name="T95" fmla="*/ 2147483647 h 938"/>
              <a:gd name="T96" fmla="*/ 2147483647 w 796"/>
              <a:gd name="T97" fmla="*/ 2147483647 h 93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6"/>
              <a:gd name="T148" fmla="*/ 0 h 938"/>
              <a:gd name="T149" fmla="*/ 796 w 796"/>
              <a:gd name="T150" fmla="*/ 938 h 93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6" h="938">
                <a:moveTo>
                  <a:pt x="74" y="475"/>
                </a:moveTo>
                <a:lnTo>
                  <a:pt x="48" y="528"/>
                </a:lnTo>
                <a:lnTo>
                  <a:pt x="13" y="604"/>
                </a:lnTo>
                <a:lnTo>
                  <a:pt x="0" y="708"/>
                </a:lnTo>
                <a:lnTo>
                  <a:pt x="17" y="797"/>
                </a:lnTo>
                <a:lnTo>
                  <a:pt x="48" y="855"/>
                </a:lnTo>
                <a:lnTo>
                  <a:pt x="111" y="914"/>
                </a:lnTo>
                <a:lnTo>
                  <a:pt x="165" y="938"/>
                </a:lnTo>
                <a:lnTo>
                  <a:pt x="233" y="929"/>
                </a:lnTo>
                <a:lnTo>
                  <a:pt x="302" y="918"/>
                </a:lnTo>
                <a:lnTo>
                  <a:pt x="354" y="882"/>
                </a:lnTo>
                <a:lnTo>
                  <a:pt x="389" y="821"/>
                </a:lnTo>
                <a:lnTo>
                  <a:pt x="422" y="764"/>
                </a:lnTo>
                <a:lnTo>
                  <a:pt x="420" y="686"/>
                </a:lnTo>
                <a:lnTo>
                  <a:pt x="428" y="653"/>
                </a:lnTo>
                <a:lnTo>
                  <a:pt x="466" y="712"/>
                </a:lnTo>
                <a:lnTo>
                  <a:pt x="555" y="762"/>
                </a:lnTo>
                <a:lnTo>
                  <a:pt x="591" y="762"/>
                </a:lnTo>
                <a:lnTo>
                  <a:pt x="663" y="751"/>
                </a:lnTo>
                <a:lnTo>
                  <a:pt x="705" y="732"/>
                </a:lnTo>
                <a:lnTo>
                  <a:pt x="748" y="665"/>
                </a:lnTo>
                <a:lnTo>
                  <a:pt x="787" y="610"/>
                </a:lnTo>
                <a:lnTo>
                  <a:pt x="794" y="519"/>
                </a:lnTo>
                <a:lnTo>
                  <a:pt x="796" y="462"/>
                </a:lnTo>
                <a:lnTo>
                  <a:pt x="787" y="399"/>
                </a:lnTo>
                <a:lnTo>
                  <a:pt x="733" y="319"/>
                </a:lnTo>
                <a:lnTo>
                  <a:pt x="687" y="280"/>
                </a:lnTo>
                <a:lnTo>
                  <a:pt x="622" y="273"/>
                </a:lnTo>
                <a:lnTo>
                  <a:pt x="557" y="263"/>
                </a:lnTo>
                <a:lnTo>
                  <a:pt x="494" y="273"/>
                </a:lnTo>
                <a:lnTo>
                  <a:pt x="476" y="308"/>
                </a:lnTo>
                <a:lnTo>
                  <a:pt x="441" y="332"/>
                </a:lnTo>
                <a:lnTo>
                  <a:pt x="444" y="248"/>
                </a:lnTo>
                <a:lnTo>
                  <a:pt x="435" y="154"/>
                </a:lnTo>
                <a:lnTo>
                  <a:pt x="387" y="78"/>
                </a:lnTo>
                <a:lnTo>
                  <a:pt x="346" y="35"/>
                </a:lnTo>
                <a:lnTo>
                  <a:pt x="296" y="6"/>
                </a:lnTo>
                <a:lnTo>
                  <a:pt x="255" y="4"/>
                </a:lnTo>
                <a:lnTo>
                  <a:pt x="202" y="0"/>
                </a:lnTo>
                <a:lnTo>
                  <a:pt x="159" y="13"/>
                </a:lnTo>
                <a:lnTo>
                  <a:pt x="104" y="41"/>
                </a:lnTo>
                <a:lnTo>
                  <a:pt x="67" y="91"/>
                </a:lnTo>
                <a:lnTo>
                  <a:pt x="46" y="146"/>
                </a:lnTo>
                <a:lnTo>
                  <a:pt x="31" y="245"/>
                </a:lnTo>
                <a:lnTo>
                  <a:pt x="26" y="284"/>
                </a:lnTo>
                <a:lnTo>
                  <a:pt x="41" y="339"/>
                </a:lnTo>
                <a:lnTo>
                  <a:pt x="67" y="378"/>
                </a:lnTo>
                <a:lnTo>
                  <a:pt x="74" y="399"/>
                </a:lnTo>
                <a:lnTo>
                  <a:pt x="74" y="47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81" name="Freeform 276">
            <a:extLst>
              <a:ext uri="{FF2B5EF4-FFF2-40B4-BE49-F238E27FC236}">
                <a16:creationId xmlns:a16="http://schemas.microsoft.com/office/drawing/2014/main" id="{FEEC94C8-F83F-4597-8DD2-322A80A01936}"/>
              </a:ext>
            </a:extLst>
          </p:cNvPr>
          <p:cNvSpPr>
            <a:spLocks noChangeAspect="1"/>
          </p:cNvSpPr>
          <p:nvPr/>
        </p:nvSpPr>
        <p:spPr bwMode="auto">
          <a:xfrm>
            <a:off x="7318375" y="4525963"/>
            <a:ext cx="50800" cy="7937"/>
          </a:xfrm>
          <a:custGeom>
            <a:avLst/>
            <a:gdLst>
              <a:gd name="T0" fmla="*/ 2147483647 w 2869"/>
              <a:gd name="T1" fmla="*/ 2147483647 h 406"/>
              <a:gd name="T2" fmla="*/ 2147483647 w 2869"/>
              <a:gd name="T3" fmla="*/ 2147483647 h 406"/>
              <a:gd name="T4" fmla="*/ 2147483647 w 2869"/>
              <a:gd name="T5" fmla="*/ 2147483647 h 406"/>
              <a:gd name="T6" fmla="*/ 2147483647 w 2869"/>
              <a:gd name="T7" fmla="*/ 2147483647 h 406"/>
              <a:gd name="T8" fmla="*/ 2147483647 w 2869"/>
              <a:gd name="T9" fmla="*/ 2147483647 h 406"/>
              <a:gd name="T10" fmla="*/ 2147483647 w 2869"/>
              <a:gd name="T11" fmla="*/ 2147483647 h 406"/>
              <a:gd name="T12" fmla="*/ 2147483647 w 2869"/>
              <a:gd name="T13" fmla="*/ 2147483647 h 406"/>
              <a:gd name="T14" fmla="*/ 2147483647 w 2869"/>
              <a:gd name="T15" fmla="*/ 2147483647 h 406"/>
              <a:gd name="T16" fmla="*/ 2147483647 w 2869"/>
              <a:gd name="T17" fmla="*/ 2147483647 h 406"/>
              <a:gd name="T18" fmla="*/ 2147483647 w 2869"/>
              <a:gd name="T19" fmla="*/ 2147483647 h 406"/>
              <a:gd name="T20" fmla="*/ 2147483647 w 2869"/>
              <a:gd name="T21" fmla="*/ 0 h 406"/>
              <a:gd name="T22" fmla="*/ 2147483647 w 2869"/>
              <a:gd name="T23" fmla="*/ 0 h 406"/>
              <a:gd name="T24" fmla="*/ 2147483647 w 2869"/>
              <a:gd name="T25" fmla="*/ 2147483647 h 406"/>
              <a:gd name="T26" fmla="*/ 2147483647 w 2869"/>
              <a:gd name="T27" fmla="*/ 2147483647 h 406"/>
              <a:gd name="T28" fmla="*/ 2147483647 w 2869"/>
              <a:gd name="T29" fmla="*/ 2147483647 h 406"/>
              <a:gd name="T30" fmla="*/ 2147483647 w 2869"/>
              <a:gd name="T31" fmla="*/ 2147483647 h 406"/>
              <a:gd name="T32" fmla="*/ 2147483647 w 2869"/>
              <a:gd name="T33" fmla="*/ 2147483647 h 406"/>
              <a:gd name="T34" fmla="*/ 2147483647 w 2869"/>
              <a:gd name="T35" fmla="*/ 2147483647 h 406"/>
              <a:gd name="T36" fmla="*/ 1632588603 w 2869"/>
              <a:gd name="T37" fmla="*/ 2147483647 h 406"/>
              <a:gd name="T38" fmla="*/ 555169420 w 2869"/>
              <a:gd name="T39" fmla="*/ 2147483647 h 406"/>
              <a:gd name="T40" fmla="*/ 555169420 w 2869"/>
              <a:gd name="T41" fmla="*/ 2147483647 h 406"/>
              <a:gd name="T42" fmla="*/ 0 w 2869"/>
              <a:gd name="T43" fmla="*/ 2147483647 h 406"/>
              <a:gd name="T44" fmla="*/ 1632588603 w 2869"/>
              <a:gd name="T45" fmla="*/ 2147483647 h 406"/>
              <a:gd name="T46" fmla="*/ 2147483647 w 2869"/>
              <a:gd name="T47" fmla="*/ 2147483647 h 406"/>
              <a:gd name="T48" fmla="*/ 2147483647 w 2869"/>
              <a:gd name="T49" fmla="*/ 2147483647 h 406"/>
              <a:gd name="T50" fmla="*/ 2147483647 w 2869"/>
              <a:gd name="T51" fmla="*/ 2147483647 h 406"/>
              <a:gd name="T52" fmla="*/ 2147483647 w 2869"/>
              <a:gd name="T53" fmla="*/ 2147483647 h 406"/>
              <a:gd name="T54" fmla="*/ 2147483647 w 2869"/>
              <a:gd name="T55" fmla="*/ 2147483647 h 406"/>
              <a:gd name="T56" fmla="*/ 2147483647 w 2869"/>
              <a:gd name="T57" fmla="*/ 2147483647 h 406"/>
              <a:gd name="T58" fmla="*/ 2147483647 w 2869"/>
              <a:gd name="T59" fmla="*/ 2147483647 h 406"/>
              <a:gd name="T60" fmla="*/ 2147483647 w 2869"/>
              <a:gd name="T61" fmla="*/ 2147483647 h 406"/>
              <a:gd name="T62" fmla="*/ 2147483647 w 2869"/>
              <a:gd name="T63" fmla="*/ 2147483647 h 406"/>
              <a:gd name="T64" fmla="*/ 2147483647 w 2869"/>
              <a:gd name="T65" fmla="*/ 2147483647 h 406"/>
              <a:gd name="T66" fmla="*/ 2147483647 w 2869"/>
              <a:gd name="T67" fmla="*/ 2147483647 h 406"/>
              <a:gd name="T68" fmla="*/ 2147483647 w 2869"/>
              <a:gd name="T69" fmla="*/ 2147483647 h 406"/>
              <a:gd name="T70" fmla="*/ 2147483647 w 2869"/>
              <a:gd name="T71" fmla="*/ 2147483647 h 406"/>
              <a:gd name="T72" fmla="*/ 2147483647 w 2869"/>
              <a:gd name="T73" fmla="*/ 2147483647 h 406"/>
              <a:gd name="T74" fmla="*/ 2147483647 w 2869"/>
              <a:gd name="T75" fmla="*/ 2147483647 h 406"/>
              <a:gd name="T76" fmla="*/ 2147483647 w 2869"/>
              <a:gd name="T77" fmla="*/ 2147483647 h 406"/>
              <a:gd name="T78" fmla="*/ 2147483647 w 2869"/>
              <a:gd name="T79" fmla="*/ 2147483647 h 40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869"/>
              <a:gd name="T121" fmla="*/ 0 h 406"/>
              <a:gd name="T122" fmla="*/ 2869 w 2869"/>
              <a:gd name="T123" fmla="*/ 406 h 40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869" h="406">
                <a:moveTo>
                  <a:pt x="2868" y="328"/>
                </a:moveTo>
                <a:lnTo>
                  <a:pt x="2869" y="313"/>
                </a:lnTo>
                <a:lnTo>
                  <a:pt x="2866" y="299"/>
                </a:lnTo>
                <a:lnTo>
                  <a:pt x="2861" y="286"/>
                </a:lnTo>
                <a:lnTo>
                  <a:pt x="2853" y="272"/>
                </a:lnTo>
                <a:lnTo>
                  <a:pt x="2844" y="261"/>
                </a:lnTo>
                <a:lnTo>
                  <a:pt x="2832" y="251"/>
                </a:lnTo>
                <a:lnTo>
                  <a:pt x="2820" y="244"/>
                </a:lnTo>
                <a:lnTo>
                  <a:pt x="2806" y="239"/>
                </a:lnTo>
                <a:lnTo>
                  <a:pt x="2791" y="236"/>
                </a:lnTo>
                <a:lnTo>
                  <a:pt x="93" y="0"/>
                </a:lnTo>
                <a:lnTo>
                  <a:pt x="78" y="0"/>
                </a:lnTo>
                <a:lnTo>
                  <a:pt x="63" y="3"/>
                </a:lnTo>
                <a:lnTo>
                  <a:pt x="50" y="8"/>
                </a:lnTo>
                <a:lnTo>
                  <a:pt x="36" y="15"/>
                </a:lnTo>
                <a:lnTo>
                  <a:pt x="25" y="24"/>
                </a:lnTo>
                <a:lnTo>
                  <a:pt x="15" y="37"/>
                </a:lnTo>
                <a:lnTo>
                  <a:pt x="8" y="49"/>
                </a:lnTo>
                <a:lnTo>
                  <a:pt x="3" y="63"/>
                </a:lnTo>
                <a:lnTo>
                  <a:pt x="1" y="78"/>
                </a:lnTo>
                <a:lnTo>
                  <a:pt x="0" y="93"/>
                </a:lnTo>
                <a:lnTo>
                  <a:pt x="3" y="107"/>
                </a:lnTo>
                <a:lnTo>
                  <a:pt x="8" y="120"/>
                </a:lnTo>
                <a:lnTo>
                  <a:pt x="16" y="134"/>
                </a:lnTo>
                <a:lnTo>
                  <a:pt x="25" y="145"/>
                </a:lnTo>
                <a:lnTo>
                  <a:pt x="37" y="155"/>
                </a:lnTo>
                <a:lnTo>
                  <a:pt x="49" y="162"/>
                </a:lnTo>
                <a:lnTo>
                  <a:pt x="63" y="167"/>
                </a:lnTo>
                <a:lnTo>
                  <a:pt x="78" y="170"/>
                </a:lnTo>
                <a:lnTo>
                  <a:pt x="2776" y="406"/>
                </a:lnTo>
                <a:lnTo>
                  <a:pt x="2791" y="406"/>
                </a:lnTo>
                <a:lnTo>
                  <a:pt x="2806" y="403"/>
                </a:lnTo>
                <a:lnTo>
                  <a:pt x="2819" y="398"/>
                </a:lnTo>
                <a:lnTo>
                  <a:pt x="2833" y="391"/>
                </a:lnTo>
                <a:lnTo>
                  <a:pt x="2844" y="381"/>
                </a:lnTo>
                <a:lnTo>
                  <a:pt x="2854" y="369"/>
                </a:lnTo>
                <a:lnTo>
                  <a:pt x="2861" y="357"/>
                </a:lnTo>
                <a:lnTo>
                  <a:pt x="2866" y="343"/>
                </a:lnTo>
                <a:lnTo>
                  <a:pt x="2868" y="328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82" name="Freeform 277">
            <a:extLst>
              <a:ext uri="{FF2B5EF4-FFF2-40B4-BE49-F238E27FC236}">
                <a16:creationId xmlns:a16="http://schemas.microsoft.com/office/drawing/2014/main" id="{F99BA925-D88C-458F-8773-18A01429AA42}"/>
              </a:ext>
            </a:extLst>
          </p:cNvPr>
          <p:cNvSpPr>
            <a:spLocks noChangeAspect="1"/>
          </p:cNvSpPr>
          <p:nvPr/>
        </p:nvSpPr>
        <p:spPr bwMode="auto">
          <a:xfrm>
            <a:off x="7373938" y="4530725"/>
            <a:ext cx="1587" cy="4763"/>
          </a:xfrm>
          <a:custGeom>
            <a:avLst/>
            <a:gdLst>
              <a:gd name="T0" fmla="*/ 382695483 w 176"/>
              <a:gd name="T1" fmla="*/ 2147483647 h 210"/>
              <a:gd name="T2" fmla="*/ 455778059 w 176"/>
              <a:gd name="T3" fmla="*/ 2147483647 h 210"/>
              <a:gd name="T4" fmla="*/ 528384815 w 176"/>
              <a:gd name="T5" fmla="*/ 2147483647 h 210"/>
              <a:gd name="T6" fmla="*/ 600932140 w 176"/>
              <a:gd name="T7" fmla="*/ 2147483647 h 210"/>
              <a:gd name="T8" fmla="*/ 668647383 w 176"/>
              <a:gd name="T9" fmla="*/ 2147483647 h 210"/>
              <a:gd name="T10" fmla="*/ 722420245 w 176"/>
              <a:gd name="T11" fmla="*/ 2147483647 h 210"/>
              <a:gd name="T12" fmla="*/ 770758299 w 176"/>
              <a:gd name="T13" fmla="*/ 2147483647 h 210"/>
              <a:gd name="T14" fmla="*/ 814337445 w 176"/>
              <a:gd name="T15" fmla="*/ 2147483647 h 210"/>
              <a:gd name="T16" fmla="*/ 838539484 w 176"/>
              <a:gd name="T17" fmla="*/ 2147483647 h 210"/>
              <a:gd name="T18" fmla="*/ 853023528 w 176"/>
              <a:gd name="T19" fmla="*/ 2147483647 h 210"/>
              <a:gd name="T20" fmla="*/ 853023528 w 176"/>
              <a:gd name="T21" fmla="*/ 2147483647 h 210"/>
              <a:gd name="T22" fmla="*/ 843365055 w 176"/>
              <a:gd name="T23" fmla="*/ 2147483647 h 210"/>
              <a:gd name="T24" fmla="*/ 814337445 w 176"/>
              <a:gd name="T25" fmla="*/ 2147483647 h 210"/>
              <a:gd name="T26" fmla="*/ 780476203 w 176"/>
              <a:gd name="T27" fmla="*/ 2147483647 h 210"/>
              <a:gd name="T28" fmla="*/ 736904379 w 176"/>
              <a:gd name="T29" fmla="*/ 2147483647 h 210"/>
              <a:gd name="T30" fmla="*/ 678365287 w 176"/>
              <a:gd name="T31" fmla="*/ 2147483647 h 210"/>
              <a:gd name="T32" fmla="*/ 615476436 w 176"/>
              <a:gd name="T33" fmla="*/ 2147483647 h 210"/>
              <a:gd name="T34" fmla="*/ 542869680 w 176"/>
              <a:gd name="T35" fmla="*/ 2147483647 h 210"/>
              <a:gd name="T36" fmla="*/ 470322274 w 176"/>
              <a:gd name="T37" fmla="*/ 0 h 210"/>
              <a:gd name="T38" fmla="*/ 397245559 w 176"/>
              <a:gd name="T39" fmla="*/ 2147483647 h 210"/>
              <a:gd name="T40" fmla="*/ 324638794 w 176"/>
              <a:gd name="T41" fmla="*/ 2147483647 h 210"/>
              <a:gd name="T42" fmla="*/ 252091388 w 176"/>
              <a:gd name="T43" fmla="*/ 2147483647 h 210"/>
              <a:gd name="T44" fmla="*/ 184376226 w 176"/>
              <a:gd name="T45" fmla="*/ 2147483647 h 210"/>
              <a:gd name="T46" fmla="*/ 130604013 w 176"/>
              <a:gd name="T47" fmla="*/ 2147483647 h 210"/>
              <a:gd name="T48" fmla="*/ 82265310 w 176"/>
              <a:gd name="T49" fmla="*/ 2147483647 h 210"/>
              <a:gd name="T50" fmla="*/ 38686813 w 176"/>
              <a:gd name="T51" fmla="*/ 2147483647 h 210"/>
              <a:gd name="T52" fmla="*/ 14484125 w 176"/>
              <a:gd name="T53" fmla="*/ 2147483647 h 210"/>
              <a:gd name="T54" fmla="*/ 0 w 176"/>
              <a:gd name="T55" fmla="*/ 2147483647 h 210"/>
              <a:gd name="T56" fmla="*/ 0 w 176"/>
              <a:gd name="T57" fmla="*/ 2147483647 h 210"/>
              <a:gd name="T58" fmla="*/ 9658554 w 176"/>
              <a:gd name="T59" fmla="*/ 2147483647 h 210"/>
              <a:gd name="T60" fmla="*/ 38686813 w 176"/>
              <a:gd name="T61" fmla="*/ 2147483647 h 210"/>
              <a:gd name="T62" fmla="*/ 72547406 w 176"/>
              <a:gd name="T63" fmla="*/ 2147483647 h 210"/>
              <a:gd name="T64" fmla="*/ 116119239 w 176"/>
              <a:gd name="T65" fmla="*/ 2147483647 h 210"/>
              <a:gd name="T66" fmla="*/ 174717672 w 176"/>
              <a:gd name="T67" fmla="*/ 2147483647 h 210"/>
              <a:gd name="T68" fmla="*/ 237607263 w 176"/>
              <a:gd name="T69" fmla="*/ 2147483647 h 210"/>
              <a:gd name="T70" fmla="*/ 310154669 w 176"/>
              <a:gd name="T71" fmla="*/ 2147483647 h 210"/>
              <a:gd name="T72" fmla="*/ 382695483 w 176"/>
              <a:gd name="T73" fmla="*/ 2147483647 h 21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6"/>
              <a:gd name="T112" fmla="*/ 0 h 210"/>
              <a:gd name="T113" fmla="*/ 176 w 176"/>
              <a:gd name="T114" fmla="*/ 210 h 21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6" h="210">
                <a:moveTo>
                  <a:pt x="79" y="210"/>
                </a:moveTo>
                <a:lnTo>
                  <a:pt x="94" y="209"/>
                </a:lnTo>
                <a:lnTo>
                  <a:pt x="109" y="206"/>
                </a:lnTo>
                <a:lnTo>
                  <a:pt x="124" y="199"/>
                </a:lnTo>
                <a:lnTo>
                  <a:pt x="138" y="190"/>
                </a:lnTo>
                <a:lnTo>
                  <a:pt x="149" y="178"/>
                </a:lnTo>
                <a:lnTo>
                  <a:pt x="159" y="163"/>
                </a:lnTo>
                <a:lnTo>
                  <a:pt x="168" y="148"/>
                </a:lnTo>
                <a:lnTo>
                  <a:pt x="173" y="131"/>
                </a:lnTo>
                <a:lnTo>
                  <a:pt x="176" y="113"/>
                </a:lnTo>
                <a:lnTo>
                  <a:pt x="176" y="95"/>
                </a:lnTo>
                <a:lnTo>
                  <a:pt x="174" y="76"/>
                </a:lnTo>
                <a:lnTo>
                  <a:pt x="168" y="60"/>
                </a:lnTo>
                <a:lnTo>
                  <a:pt x="161" y="44"/>
                </a:lnTo>
                <a:lnTo>
                  <a:pt x="152" y="30"/>
                </a:lnTo>
                <a:lnTo>
                  <a:pt x="140" y="18"/>
                </a:lnTo>
                <a:lnTo>
                  <a:pt x="127" y="9"/>
                </a:lnTo>
                <a:lnTo>
                  <a:pt x="112" y="4"/>
                </a:lnTo>
                <a:lnTo>
                  <a:pt x="97" y="0"/>
                </a:lnTo>
                <a:lnTo>
                  <a:pt x="82" y="1"/>
                </a:lnTo>
                <a:lnTo>
                  <a:pt x="67" y="4"/>
                </a:lnTo>
                <a:lnTo>
                  <a:pt x="52" y="11"/>
                </a:lnTo>
                <a:lnTo>
                  <a:pt x="38" y="20"/>
                </a:lnTo>
                <a:lnTo>
                  <a:pt x="27" y="32"/>
                </a:lnTo>
                <a:lnTo>
                  <a:pt x="17" y="47"/>
                </a:lnTo>
                <a:lnTo>
                  <a:pt x="8" y="62"/>
                </a:lnTo>
                <a:lnTo>
                  <a:pt x="3" y="79"/>
                </a:lnTo>
                <a:lnTo>
                  <a:pt x="0" y="97"/>
                </a:lnTo>
                <a:lnTo>
                  <a:pt x="0" y="115"/>
                </a:lnTo>
                <a:lnTo>
                  <a:pt x="2" y="134"/>
                </a:lnTo>
                <a:lnTo>
                  <a:pt x="8" y="150"/>
                </a:lnTo>
                <a:lnTo>
                  <a:pt x="15" y="166"/>
                </a:lnTo>
                <a:lnTo>
                  <a:pt x="24" y="180"/>
                </a:lnTo>
                <a:lnTo>
                  <a:pt x="36" y="192"/>
                </a:lnTo>
                <a:lnTo>
                  <a:pt x="49" y="201"/>
                </a:lnTo>
                <a:lnTo>
                  <a:pt x="64" y="206"/>
                </a:lnTo>
                <a:lnTo>
                  <a:pt x="79" y="2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83" name="Freeform 278">
            <a:extLst>
              <a:ext uri="{FF2B5EF4-FFF2-40B4-BE49-F238E27FC236}">
                <a16:creationId xmlns:a16="http://schemas.microsoft.com/office/drawing/2014/main" id="{107F01A3-528E-4DC1-AE3C-DDFB084FC56B}"/>
              </a:ext>
            </a:extLst>
          </p:cNvPr>
          <p:cNvSpPr>
            <a:spLocks noChangeAspect="1"/>
          </p:cNvSpPr>
          <p:nvPr/>
        </p:nvSpPr>
        <p:spPr bwMode="auto">
          <a:xfrm>
            <a:off x="7321550" y="4529138"/>
            <a:ext cx="3175" cy="6350"/>
          </a:xfrm>
          <a:custGeom>
            <a:avLst/>
            <a:gdLst>
              <a:gd name="T0" fmla="*/ 2147483647 w 182"/>
              <a:gd name="T1" fmla="*/ 2147483647 h 312"/>
              <a:gd name="T2" fmla="*/ 2147483647 w 182"/>
              <a:gd name="T3" fmla="*/ 0 h 312"/>
              <a:gd name="T4" fmla="*/ 0 w 182"/>
              <a:gd name="T5" fmla="*/ 2147483647 h 312"/>
              <a:gd name="T6" fmla="*/ 2147483647 w 182"/>
              <a:gd name="T7" fmla="*/ 2147483647 h 312"/>
              <a:gd name="T8" fmla="*/ 2147483647 w 182"/>
              <a:gd name="T9" fmla="*/ 2147483647 h 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312"/>
              <a:gd name="T17" fmla="*/ 182 w 182"/>
              <a:gd name="T18" fmla="*/ 312 h 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312">
                <a:moveTo>
                  <a:pt x="182" y="13"/>
                </a:moveTo>
                <a:lnTo>
                  <a:pt x="26" y="0"/>
                </a:lnTo>
                <a:lnTo>
                  <a:pt x="0" y="299"/>
                </a:lnTo>
                <a:lnTo>
                  <a:pt x="156" y="312"/>
                </a:lnTo>
                <a:lnTo>
                  <a:pt x="182" y="13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84" name="Freeform 279">
            <a:extLst>
              <a:ext uri="{FF2B5EF4-FFF2-40B4-BE49-F238E27FC236}">
                <a16:creationId xmlns:a16="http://schemas.microsoft.com/office/drawing/2014/main" id="{022F39B9-8C6D-48D1-8A1E-A582AF3AB665}"/>
              </a:ext>
            </a:extLst>
          </p:cNvPr>
          <p:cNvSpPr>
            <a:spLocks noChangeAspect="1"/>
          </p:cNvSpPr>
          <p:nvPr/>
        </p:nvSpPr>
        <p:spPr bwMode="auto">
          <a:xfrm>
            <a:off x="7327900" y="4529138"/>
            <a:ext cx="3175" cy="4762"/>
          </a:xfrm>
          <a:custGeom>
            <a:avLst/>
            <a:gdLst>
              <a:gd name="T0" fmla="*/ 2147483647 w 194"/>
              <a:gd name="T1" fmla="*/ 2147483647 h 229"/>
              <a:gd name="T2" fmla="*/ 2147483647 w 194"/>
              <a:gd name="T3" fmla="*/ 0 h 229"/>
              <a:gd name="T4" fmla="*/ 0 w 194"/>
              <a:gd name="T5" fmla="*/ 2147483647 h 229"/>
              <a:gd name="T6" fmla="*/ 2147483647 w 194"/>
              <a:gd name="T7" fmla="*/ 2147483647 h 229"/>
              <a:gd name="T8" fmla="*/ 2147483647 w 194"/>
              <a:gd name="T9" fmla="*/ 2147483647 h 2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"/>
              <a:gd name="T16" fmla="*/ 0 h 229"/>
              <a:gd name="T17" fmla="*/ 194 w 194"/>
              <a:gd name="T18" fmla="*/ 229 h 2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" h="229">
                <a:moveTo>
                  <a:pt x="194" y="15"/>
                </a:moveTo>
                <a:lnTo>
                  <a:pt x="19" y="0"/>
                </a:lnTo>
                <a:lnTo>
                  <a:pt x="0" y="214"/>
                </a:lnTo>
                <a:lnTo>
                  <a:pt x="175" y="229"/>
                </a:lnTo>
                <a:lnTo>
                  <a:pt x="194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85" name="Freeform 280">
            <a:extLst>
              <a:ext uri="{FF2B5EF4-FFF2-40B4-BE49-F238E27FC236}">
                <a16:creationId xmlns:a16="http://schemas.microsoft.com/office/drawing/2014/main" id="{5DD8359C-EB67-4D1C-9F20-D45B74CF371D}"/>
              </a:ext>
            </a:extLst>
          </p:cNvPr>
          <p:cNvSpPr>
            <a:spLocks noChangeAspect="1"/>
          </p:cNvSpPr>
          <p:nvPr/>
        </p:nvSpPr>
        <p:spPr bwMode="auto">
          <a:xfrm>
            <a:off x="7332663" y="4530725"/>
            <a:ext cx="3175" cy="6350"/>
          </a:xfrm>
          <a:custGeom>
            <a:avLst/>
            <a:gdLst>
              <a:gd name="T0" fmla="*/ 2147483647 w 197"/>
              <a:gd name="T1" fmla="*/ 2147483647 h 353"/>
              <a:gd name="T2" fmla="*/ 2147483647 w 197"/>
              <a:gd name="T3" fmla="*/ 0 h 353"/>
              <a:gd name="T4" fmla="*/ 0 w 197"/>
              <a:gd name="T5" fmla="*/ 2147483647 h 353"/>
              <a:gd name="T6" fmla="*/ 2147483647 w 197"/>
              <a:gd name="T7" fmla="*/ 2147483647 h 353"/>
              <a:gd name="T8" fmla="*/ 2147483647 w 197"/>
              <a:gd name="T9" fmla="*/ 2147483647 h 3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353"/>
              <a:gd name="T17" fmla="*/ 197 w 197"/>
              <a:gd name="T18" fmla="*/ 353 h 3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353">
                <a:moveTo>
                  <a:pt x="197" y="15"/>
                </a:moveTo>
                <a:lnTo>
                  <a:pt x="29" y="0"/>
                </a:lnTo>
                <a:lnTo>
                  <a:pt x="0" y="338"/>
                </a:lnTo>
                <a:lnTo>
                  <a:pt x="168" y="353"/>
                </a:lnTo>
                <a:lnTo>
                  <a:pt x="197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86" name="Freeform 281">
            <a:extLst>
              <a:ext uri="{FF2B5EF4-FFF2-40B4-BE49-F238E27FC236}">
                <a16:creationId xmlns:a16="http://schemas.microsoft.com/office/drawing/2014/main" id="{952D6532-6FAE-4D98-9807-1A7308FC144A}"/>
              </a:ext>
            </a:extLst>
          </p:cNvPr>
          <p:cNvSpPr>
            <a:spLocks noChangeAspect="1"/>
          </p:cNvSpPr>
          <p:nvPr/>
        </p:nvSpPr>
        <p:spPr bwMode="auto">
          <a:xfrm>
            <a:off x="7335838" y="4530725"/>
            <a:ext cx="3175" cy="4763"/>
          </a:xfrm>
          <a:custGeom>
            <a:avLst/>
            <a:gdLst>
              <a:gd name="T0" fmla="*/ 2147483647 w 187"/>
              <a:gd name="T1" fmla="*/ 2147483647 h 212"/>
              <a:gd name="T2" fmla="*/ 2147483647 w 187"/>
              <a:gd name="T3" fmla="*/ 0 h 212"/>
              <a:gd name="T4" fmla="*/ 0 w 187"/>
              <a:gd name="T5" fmla="*/ 2147483647 h 212"/>
              <a:gd name="T6" fmla="*/ 2147483647 w 187"/>
              <a:gd name="T7" fmla="*/ 2147483647 h 212"/>
              <a:gd name="T8" fmla="*/ 2147483647 w 187"/>
              <a:gd name="T9" fmla="*/ 2147483647 h 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212"/>
              <a:gd name="T17" fmla="*/ 187 w 187"/>
              <a:gd name="T18" fmla="*/ 212 h 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212">
                <a:moveTo>
                  <a:pt x="187" y="15"/>
                </a:moveTo>
                <a:lnTo>
                  <a:pt x="17" y="0"/>
                </a:lnTo>
                <a:lnTo>
                  <a:pt x="0" y="197"/>
                </a:lnTo>
                <a:lnTo>
                  <a:pt x="170" y="212"/>
                </a:lnTo>
                <a:lnTo>
                  <a:pt x="187" y="15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87" name="Freeform 282">
            <a:extLst>
              <a:ext uri="{FF2B5EF4-FFF2-40B4-BE49-F238E27FC236}">
                <a16:creationId xmlns:a16="http://schemas.microsoft.com/office/drawing/2014/main" id="{12E7EAD0-2E24-4968-93BD-56A282E82A74}"/>
              </a:ext>
            </a:extLst>
          </p:cNvPr>
          <p:cNvSpPr>
            <a:spLocks noChangeAspect="1"/>
          </p:cNvSpPr>
          <p:nvPr/>
        </p:nvSpPr>
        <p:spPr bwMode="auto">
          <a:xfrm>
            <a:off x="7321550" y="4527550"/>
            <a:ext cx="3175" cy="6350"/>
          </a:xfrm>
          <a:custGeom>
            <a:avLst/>
            <a:gdLst>
              <a:gd name="T0" fmla="*/ 2147483647 w 193"/>
              <a:gd name="T1" fmla="*/ 2147483647 h 322"/>
              <a:gd name="T2" fmla="*/ 2147483647 w 193"/>
              <a:gd name="T3" fmla="*/ 0 h 322"/>
              <a:gd name="T4" fmla="*/ 0 w 193"/>
              <a:gd name="T5" fmla="*/ 2147483647 h 322"/>
              <a:gd name="T6" fmla="*/ 2147483647 w 193"/>
              <a:gd name="T7" fmla="*/ 2147483647 h 322"/>
              <a:gd name="T8" fmla="*/ 2147483647 w 193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"/>
              <a:gd name="T16" fmla="*/ 0 h 322"/>
              <a:gd name="T17" fmla="*/ 193 w 193"/>
              <a:gd name="T18" fmla="*/ 322 h 3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" h="322">
                <a:moveTo>
                  <a:pt x="193" y="15"/>
                </a:moveTo>
                <a:lnTo>
                  <a:pt x="27" y="0"/>
                </a:lnTo>
                <a:lnTo>
                  <a:pt x="0" y="307"/>
                </a:lnTo>
                <a:lnTo>
                  <a:pt x="166" y="322"/>
                </a:lnTo>
                <a:lnTo>
                  <a:pt x="193" y="1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88" name="Freeform 283">
            <a:extLst>
              <a:ext uri="{FF2B5EF4-FFF2-40B4-BE49-F238E27FC236}">
                <a16:creationId xmlns:a16="http://schemas.microsoft.com/office/drawing/2014/main" id="{CE7721E4-441E-4FA4-9611-6C86D6D09AE2}"/>
              </a:ext>
            </a:extLst>
          </p:cNvPr>
          <p:cNvSpPr>
            <a:spLocks noChangeAspect="1"/>
          </p:cNvSpPr>
          <p:nvPr/>
        </p:nvSpPr>
        <p:spPr bwMode="auto">
          <a:xfrm>
            <a:off x="7326313" y="4529138"/>
            <a:ext cx="3175" cy="4762"/>
          </a:xfrm>
          <a:custGeom>
            <a:avLst/>
            <a:gdLst>
              <a:gd name="T0" fmla="*/ 2147483647 w 187"/>
              <a:gd name="T1" fmla="*/ 2147483647 h 229"/>
              <a:gd name="T2" fmla="*/ 2147483647 w 187"/>
              <a:gd name="T3" fmla="*/ 0 h 229"/>
              <a:gd name="T4" fmla="*/ 0 w 187"/>
              <a:gd name="T5" fmla="*/ 2147483647 h 229"/>
              <a:gd name="T6" fmla="*/ 2147483647 w 187"/>
              <a:gd name="T7" fmla="*/ 2147483647 h 229"/>
              <a:gd name="T8" fmla="*/ 2147483647 w 187"/>
              <a:gd name="T9" fmla="*/ 2147483647 h 2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229"/>
              <a:gd name="T17" fmla="*/ 187 w 187"/>
              <a:gd name="T18" fmla="*/ 229 h 2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229">
                <a:moveTo>
                  <a:pt x="187" y="15"/>
                </a:moveTo>
                <a:lnTo>
                  <a:pt x="19" y="0"/>
                </a:lnTo>
                <a:lnTo>
                  <a:pt x="0" y="214"/>
                </a:lnTo>
                <a:lnTo>
                  <a:pt x="168" y="229"/>
                </a:lnTo>
                <a:lnTo>
                  <a:pt x="187" y="15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89" name="Freeform 284">
            <a:extLst>
              <a:ext uri="{FF2B5EF4-FFF2-40B4-BE49-F238E27FC236}">
                <a16:creationId xmlns:a16="http://schemas.microsoft.com/office/drawing/2014/main" id="{040453E4-77EA-4048-BFC7-AC292A215B01}"/>
              </a:ext>
            </a:extLst>
          </p:cNvPr>
          <p:cNvSpPr>
            <a:spLocks noChangeAspect="1"/>
          </p:cNvSpPr>
          <p:nvPr/>
        </p:nvSpPr>
        <p:spPr bwMode="auto">
          <a:xfrm>
            <a:off x="7331075" y="4529138"/>
            <a:ext cx="3175" cy="7937"/>
          </a:xfrm>
          <a:custGeom>
            <a:avLst/>
            <a:gdLst>
              <a:gd name="T0" fmla="*/ 2147483647 w 185"/>
              <a:gd name="T1" fmla="*/ 2147483647 h 347"/>
              <a:gd name="T2" fmla="*/ 2147483647 w 185"/>
              <a:gd name="T3" fmla="*/ 0 h 347"/>
              <a:gd name="T4" fmla="*/ 0 w 185"/>
              <a:gd name="T5" fmla="*/ 2147483647 h 347"/>
              <a:gd name="T6" fmla="*/ 2147483647 w 185"/>
              <a:gd name="T7" fmla="*/ 2147483647 h 347"/>
              <a:gd name="T8" fmla="*/ 2147483647 w 185"/>
              <a:gd name="T9" fmla="*/ 2147483647 h 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"/>
              <a:gd name="T16" fmla="*/ 0 h 347"/>
              <a:gd name="T17" fmla="*/ 185 w 185"/>
              <a:gd name="T18" fmla="*/ 347 h 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" h="347">
                <a:moveTo>
                  <a:pt x="185" y="13"/>
                </a:moveTo>
                <a:lnTo>
                  <a:pt x="29" y="0"/>
                </a:lnTo>
                <a:lnTo>
                  <a:pt x="0" y="333"/>
                </a:lnTo>
                <a:lnTo>
                  <a:pt x="156" y="347"/>
                </a:lnTo>
                <a:lnTo>
                  <a:pt x="185" y="13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90" name="Freeform 285">
            <a:extLst>
              <a:ext uri="{FF2B5EF4-FFF2-40B4-BE49-F238E27FC236}">
                <a16:creationId xmlns:a16="http://schemas.microsoft.com/office/drawing/2014/main" id="{D1C64753-A7D3-4DE7-9ED7-957F69BAF734}"/>
              </a:ext>
            </a:extLst>
          </p:cNvPr>
          <p:cNvSpPr>
            <a:spLocks noChangeAspect="1"/>
          </p:cNvSpPr>
          <p:nvPr/>
        </p:nvSpPr>
        <p:spPr bwMode="auto">
          <a:xfrm>
            <a:off x="7334250" y="4529138"/>
            <a:ext cx="3175" cy="4762"/>
          </a:xfrm>
          <a:custGeom>
            <a:avLst/>
            <a:gdLst>
              <a:gd name="T0" fmla="*/ 2147483647 w 179"/>
              <a:gd name="T1" fmla="*/ 2147483647 h 223"/>
              <a:gd name="T2" fmla="*/ 2147483647 w 179"/>
              <a:gd name="T3" fmla="*/ 0 h 223"/>
              <a:gd name="T4" fmla="*/ 0 w 179"/>
              <a:gd name="T5" fmla="*/ 2147483647 h 223"/>
              <a:gd name="T6" fmla="*/ 2147483647 w 179"/>
              <a:gd name="T7" fmla="*/ 2147483647 h 223"/>
              <a:gd name="T8" fmla="*/ 2147483647 w 179"/>
              <a:gd name="T9" fmla="*/ 2147483647 h 2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223"/>
              <a:gd name="T17" fmla="*/ 179 w 179"/>
              <a:gd name="T18" fmla="*/ 223 h 2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223">
                <a:moveTo>
                  <a:pt x="179" y="14"/>
                </a:moveTo>
                <a:lnTo>
                  <a:pt x="18" y="0"/>
                </a:lnTo>
                <a:lnTo>
                  <a:pt x="0" y="209"/>
                </a:lnTo>
                <a:lnTo>
                  <a:pt x="161" y="223"/>
                </a:lnTo>
                <a:lnTo>
                  <a:pt x="179" y="14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91" name="Freeform 286">
            <a:extLst>
              <a:ext uri="{FF2B5EF4-FFF2-40B4-BE49-F238E27FC236}">
                <a16:creationId xmlns:a16="http://schemas.microsoft.com/office/drawing/2014/main" id="{EA7BDD24-70EB-41FA-B6C2-45DC5A6744F1}"/>
              </a:ext>
            </a:extLst>
          </p:cNvPr>
          <p:cNvSpPr>
            <a:spLocks noChangeAspect="1"/>
          </p:cNvSpPr>
          <p:nvPr/>
        </p:nvSpPr>
        <p:spPr bwMode="auto">
          <a:xfrm>
            <a:off x="7335838" y="4564063"/>
            <a:ext cx="22225" cy="14287"/>
          </a:xfrm>
          <a:custGeom>
            <a:avLst/>
            <a:gdLst>
              <a:gd name="T0" fmla="*/ 0 w 1650"/>
              <a:gd name="T1" fmla="*/ 176262451 h 1045"/>
              <a:gd name="T2" fmla="*/ 0 w 1650"/>
              <a:gd name="T3" fmla="*/ 2147483647 h 1045"/>
              <a:gd name="T4" fmla="*/ 1367868390 w 1650"/>
              <a:gd name="T5" fmla="*/ 2147483647 h 1045"/>
              <a:gd name="T6" fmla="*/ 2147483647 w 1650"/>
              <a:gd name="T7" fmla="*/ 2147483647 h 1045"/>
              <a:gd name="T8" fmla="*/ 2147483647 w 1650"/>
              <a:gd name="T9" fmla="*/ 2147483647 h 1045"/>
              <a:gd name="T10" fmla="*/ 2147483647 w 1650"/>
              <a:gd name="T11" fmla="*/ 2147483647 h 1045"/>
              <a:gd name="T12" fmla="*/ 2147483647 w 1650"/>
              <a:gd name="T13" fmla="*/ 2147483647 h 1045"/>
              <a:gd name="T14" fmla="*/ 2147483647 w 1650"/>
              <a:gd name="T15" fmla="*/ 2147483647 h 1045"/>
              <a:gd name="T16" fmla="*/ 2147483647 w 1650"/>
              <a:gd name="T17" fmla="*/ 2147483647 h 1045"/>
              <a:gd name="T18" fmla="*/ 2147483647 w 1650"/>
              <a:gd name="T19" fmla="*/ 2147483647 h 1045"/>
              <a:gd name="T20" fmla="*/ 2147483647 w 1650"/>
              <a:gd name="T21" fmla="*/ 2147483647 h 1045"/>
              <a:gd name="T22" fmla="*/ 2147483647 w 1650"/>
              <a:gd name="T23" fmla="*/ 2147483647 h 1045"/>
              <a:gd name="T24" fmla="*/ 2147483647 w 1650"/>
              <a:gd name="T25" fmla="*/ 2147483647 h 1045"/>
              <a:gd name="T26" fmla="*/ 2147483647 w 1650"/>
              <a:gd name="T27" fmla="*/ 2147483647 h 1045"/>
              <a:gd name="T28" fmla="*/ 2147483647 w 1650"/>
              <a:gd name="T29" fmla="*/ 2147483647 h 1045"/>
              <a:gd name="T30" fmla="*/ 2147483647 w 1650"/>
              <a:gd name="T31" fmla="*/ 2147483647 h 1045"/>
              <a:gd name="T32" fmla="*/ 2147483647 w 1650"/>
              <a:gd name="T33" fmla="*/ 2147483647 h 1045"/>
              <a:gd name="T34" fmla="*/ 2147483647 w 1650"/>
              <a:gd name="T35" fmla="*/ 2147483647 h 1045"/>
              <a:gd name="T36" fmla="*/ 2147483647 w 1650"/>
              <a:gd name="T37" fmla="*/ 2147483647 h 1045"/>
              <a:gd name="T38" fmla="*/ 2147483647 w 1650"/>
              <a:gd name="T39" fmla="*/ 2147483647 h 1045"/>
              <a:gd name="T40" fmla="*/ 2147483647 w 1650"/>
              <a:gd name="T41" fmla="*/ 2147483647 h 1045"/>
              <a:gd name="T42" fmla="*/ 2147483647 w 1650"/>
              <a:gd name="T43" fmla="*/ 2147483647 h 1045"/>
              <a:gd name="T44" fmla="*/ 2147483647 w 1650"/>
              <a:gd name="T45" fmla="*/ 2147483647 h 1045"/>
              <a:gd name="T46" fmla="*/ 2147483647 w 1650"/>
              <a:gd name="T47" fmla="*/ 0 h 1045"/>
              <a:gd name="T48" fmla="*/ 0 w 1650"/>
              <a:gd name="T49" fmla="*/ 176262451 h 104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50"/>
              <a:gd name="T76" fmla="*/ 0 h 1045"/>
              <a:gd name="T77" fmla="*/ 1650 w 1650"/>
              <a:gd name="T78" fmla="*/ 1045 h 104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50" h="1045">
                <a:moveTo>
                  <a:pt x="0" y="2"/>
                </a:moveTo>
                <a:lnTo>
                  <a:pt x="0" y="861"/>
                </a:lnTo>
                <a:lnTo>
                  <a:pt x="17" y="902"/>
                </a:lnTo>
                <a:lnTo>
                  <a:pt x="46" y="924"/>
                </a:lnTo>
                <a:lnTo>
                  <a:pt x="103" y="950"/>
                </a:lnTo>
                <a:lnTo>
                  <a:pt x="178" y="977"/>
                </a:lnTo>
                <a:lnTo>
                  <a:pt x="269" y="1001"/>
                </a:lnTo>
                <a:lnTo>
                  <a:pt x="401" y="1021"/>
                </a:lnTo>
                <a:lnTo>
                  <a:pt x="512" y="1030"/>
                </a:lnTo>
                <a:lnTo>
                  <a:pt x="627" y="1043"/>
                </a:lnTo>
                <a:lnTo>
                  <a:pt x="745" y="1045"/>
                </a:lnTo>
                <a:lnTo>
                  <a:pt x="894" y="1045"/>
                </a:lnTo>
                <a:lnTo>
                  <a:pt x="990" y="1043"/>
                </a:lnTo>
                <a:lnTo>
                  <a:pt x="1078" y="1038"/>
                </a:lnTo>
                <a:lnTo>
                  <a:pt x="1162" y="1030"/>
                </a:lnTo>
                <a:lnTo>
                  <a:pt x="1280" y="1016"/>
                </a:lnTo>
                <a:lnTo>
                  <a:pt x="1389" y="999"/>
                </a:lnTo>
                <a:lnTo>
                  <a:pt x="1471" y="977"/>
                </a:lnTo>
                <a:lnTo>
                  <a:pt x="1525" y="962"/>
                </a:lnTo>
                <a:lnTo>
                  <a:pt x="1583" y="935"/>
                </a:lnTo>
                <a:lnTo>
                  <a:pt x="1620" y="910"/>
                </a:lnTo>
                <a:lnTo>
                  <a:pt x="1645" y="880"/>
                </a:lnTo>
                <a:lnTo>
                  <a:pt x="1650" y="854"/>
                </a:lnTo>
                <a:lnTo>
                  <a:pt x="1650" y="0"/>
                </a:lnTo>
                <a:lnTo>
                  <a:pt x="0" y="2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92" name="Oval 287">
            <a:extLst>
              <a:ext uri="{FF2B5EF4-FFF2-40B4-BE49-F238E27FC236}">
                <a16:creationId xmlns:a16="http://schemas.microsoft.com/office/drawing/2014/main" id="{1A508D7C-C026-450F-BFA7-2707F95B38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5838" y="4560888"/>
            <a:ext cx="22225" cy="6350"/>
          </a:xfrm>
          <a:prstGeom prst="ellipse">
            <a:avLst/>
          </a:prstGeom>
          <a:solidFill>
            <a:srgbClr val="FFB233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93" name="Freeform 288">
            <a:extLst>
              <a:ext uri="{FF2B5EF4-FFF2-40B4-BE49-F238E27FC236}">
                <a16:creationId xmlns:a16="http://schemas.microsoft.com/office/drawing/2014/main" id="{4B54E7D2-2D0C-4176-9F8B-68BD03FBA1DA}"/>
              </a:ext>
            </a:extLst>
          </p:cNvPr>
          <p:cNvSpPr>
            <a:spLocks noChangeAspect="1"/>
          </p:cNvSpPr>
          <p:nvPr/>
        </p:nvSpPr>
        <p:spPr bwMode="auto">
          <a:xfrm>
            <a:off x="7345363" y="4568825"/>
            <a:ext cx="3175" cy="6350"/>
          </a:xfrm>
          <a:custGeom>
            <a:avLst/>
            <a:gdLst>
              <a:gd name="T0" fmla="*/ 2147483647 w 201"/>
              <a:gd name="T1" fmla="*/ 2147483647 h 488"/>
              <a:gd name="T2" fmla="*/ 729717879 w 201"/>
              <a:gd name="T3" fmla="*/ 2147483647 h 488"/>
              <a:gd name="T4" fmla="*/ 0 w 201"/>
              <a:gd name="T5" fmla="*/ 2147483647 h 488"/>
              <a:gd name="T6" fmla="*/ 0 w 201"/>
              <a:gd name="T7" fmla="*/ 2147483647 h 488"/>
              <a:gd name="T8" fmla="*/ 2147483647 w 201"/>
              <a:gd name="T9" fmla="*/ 1766768880 h 488"/>
              <a:gd name="T10" fmla="*/ 2147483647 w 201"/>
              <a:gd name="T11" fmla="*/ 0 h 488"/>
              <a:gd name="T12" fmla="*/ 2147483647 w 201"/>
              <a:gd name="T13" fmla="*/ 0 h 488"/>
              <a:gd name="T14" fmla="*/ 2147483647 w 201"/>
              <a:gd name="T15" fmla="*/ 1766768880 h 488"/>
              <a:gd name="T16" fmla="*/ 2147483647 w 201"/>
              <a:gd name="T17" fmla="*/ 2147483647 h 488"/>
              <a:gd name="T18" fmla="*/ 2147483647 w 201"/>
              <a:gd name="T19" fmla="*/ 2147483647 h 488"/>
              <a:gd name="T20" fmla="*/ 2147483647 w 201"/>
              <a:gd name="T21" fmla="*/ 2147483647 h 488"/>
              <a:gd name="T22" fmla="*/ 2147483647 w 201"/>
              <a:gd name="T23" fmla="*/ 2147483647 h 488"/>
              <a:gd name="T24" fmla="*/ 2147483647 w 201"/>
              <a:gd name="T25" fmla="*/ 2147483647 h 488"/>
              <a:gd name="T26" fmla="*/ 0 w 201"/>
              <a:gd name="T27" fmla="*/ 2147483647 h 488"/>
              <a:gd name="T28" fmla="*/ 2147483647 w 201"/>
              <a:gd name="T29" fmla="*/ 2147483647 h 488"/>
              <a:gd name="T30" fmla="*/ 2147483647 w 201"/>
              <a:gd name="T31" fmla="*/ 2147483647 h 4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"/>
              <a:gd name="T49" fmla="*/ 0 h 488"/>
              <a:gd name="T50" fmla="*/ 201 w 201"/>
              <a:gd name="T51" fmla="*/ 488 h 48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" h="488">
                <a:moveTo>
                  <a:pt x="38" y="194"/>
                </a:moveTo>
                <a:lnTo>
                  <a:pt x="3" y="170"/>
                </a:lnTo>
                <a:lnTo>
                  <a:pt x="0" y="134"/>
                </a:lnTo>
                <a:lnTo>
                  <a:pt x="0" y="88"/>
                </a:lnTo>
                <a:lnTo>
                  <a:pt x="28" y="28"/>
                </a:lnTo>
                <a:lnTo>
                  <a:pt x="69" y="0"/>
                </a:lnTo>
                <a:lnTo>
                  <a:pt x="124" y="0"/>
                </a:lnTo>
                <a:lnTo>
                  <a:pt x="172" y="28"/>
                </a:lnTo>
                <a:lnTo>
                  <a:pt x="191" y="88"/>
                </a:lnTo>
                <a:lnTo>
                  <a:pt x="182" y="158"/>
                </a:lnTo>
                <a:lnTo>
                  <a:pt x="156" y="194"/>
                </a:lnTo>
                <a:lnTo>
                  <a:pt x="115" y="210"/>
                </a:lnTo>
                <a:lnTo>
                  <a:pt x="201" y="488"/>
                </a:lnTo>
                <a:lnTo>
                  <a:pt x="0" y="488"/>
                </a:lnTo>
                <a:lnTo>
                  <a:pt x="66" y="206"/>
                </a:lnTo>
                <a:lnTo>
                  <a:pt x="38" y="1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94" name="Freeform 289">
            <a:extLst>
              <a:ext uri="{FF2B5EF4-FFF2-40B4-BE49-F238E27FC236}">
                <a16:creationId xmlns:a16="http://schemas.microsoft.com/office/drawing/2014/main" id="{3049ABAA-33F1-447B-A1D5-132BCF3E8A40}"/>
              </a:ext>
            </a:extLst>
          </p:cNvPr>
          <p:cNvSpPr>
            <a:spLocks noChangeAspect="1"/>
          </p:cNvSpPr>
          <p:nvPr/>
        </p:nvSpPr>
        <p:spPr bwMode="auto">
          <a:xfrm>
            <a:off x="7339013" y="4554538"/>
            <a:ext cx="15875" cy="9525"/>
          </a:xfrm>
          <a:custGeom>
            <a:avLst/>
            <a:gdLst>
              <a:gd name="T0" fmla="*/ 0 w 1171"/>
              <a:gd name="T1" fmla="*/ 2147483647 h 673"/>
              <a:gd name="T2" fmla="*/ 0 w 1171"/>
              <a:gd name="T3" fmla="*/ 2147483647 h 673"/>
              <a:gd name="T4" fmla="*/ 1260171301 w 1171"/>
              <a:gd name="T5" fmla="*/ 2147483647 h 673"/>
              <a:gd name="T6" fmla="*/ 2147483647 w 1171"/>
              <a:gd name="T7" fmla="*/ 2147483647 h 673"/>
              <a:gd name="T8" fmla="*/ 2147483647 w 1171"/>
              <a:gd name="T9" fmla="*/ 2147483647 h 673"/>
              <a:gd name="T10" fmla="*/ 2147483647 w 1171"/>
              <a:gd name="T11" fmla="*/ 2147483647 h 673"/>
              <a:gd name="T12" fmla="*/ 2147483647 w 1171"/>
              <a:gd name="T13" fmla="*/ 2147483647 h 673"/>
              <a:gd name="T14" fmla="*/ 2147483647 w 1171"/>
              <a:gd name="T15" fmla="*/ 2147483647 h 673"/>
              <a:gd name="T16" fmla="*/ 2147483647 w 1171"/>
              <a:gd name="T17" fmla="*/ 2147483647 h 673"/>
              <a:gd name="T18" fmla="*/ 2147483647 w 1171"/>
              <a:gd name="T19" fmla="*/ 2147483647 h 673"/>
              <a:gd name="T20" fmla="*/ 2147483647 w 1171"/>
              <a:gd name="T21" fmla="*/ 2147483647 h 673"/>
              <a:gd name="T22" fmla="*/ 2147483647 w 1171"/>
              <a:gd name="T23" fmla="*/ 570717988 h 673"/>
              <a:gd name="T24" fmla="*/ 2147483647 w 1171"/>
              <a:gd name="T25" fmla="*/ 0 h 673"/>
              <a:gd name="T26" fmla="*/ 2147483647 w 1171"/>
              <a:gd name="T27" fmla="*/ 795571521 h 673"/>
              <a:gd name="T28" fmla="*/ 2147483647 w 1171"/>
              <a:gd name="T29" fmla="*/ 2147483647 h 673"/>
              <a:gd name="T30" fmla="*/ 2147483647 w 1171"/>
              <a:gd name="T31" fmla="*/ 2147483647 h 673"/>
              <a:gd name="T32" fmla="*/ 2147483647 w 1171"/>
              <a:gd name="T33" fmla="*/ 2147483647 h 673"/>
              <a:gd name="T34" fmla="*/ 2147483647 w 1171"/>
              <a:gd name="T35" fmla="*/ 2147483647 h 673"/>
              <a:gd name="T36" fmla="*/ 2147483647 w 1171"/>
              <a:gd name="T37" fmla="*/ 2147483647 h 673"/>
              <a:gd name="T38" fmla="*/ 2147483647 w 1171"/>
              <a:gd name="T39" fmla="*/ 2147483647 h 673"/>
              <a:gd name="T40" fmla="*/ 2147483647 w 1171"/>
              <a:gd name="T41" fmla="*/ 2147483647 h 673"/>
              <a:gd name="T42" fmla="*/ 2147483647 w 1171"/>
              <a:gd name="T43" fmla="*/ 2147483647 h 673"/>
              <a:gd name="T44" fmla="*/ 2147483647 w 1171"/>
              <a:gd name="T45" fmla="*/ 2147483647 h 673"/>
              <a:gd name="T46" fmla="*/ 2147483647 w 1171"/>
              <a:gd name="T47" fmla="*/ 2147483647 h 673"/>
              <a:gd name="T48" fmla="*/ 2147483647 w 1171"/>
              <a:gd name="T49" fmla="*/ 2147483647 h 673"/>
              <a:gd name="T50" fmla="*/ 2147483647 w 1171"/>
              <a:gd name="T51" fmla="*/ 2147483647 h 673"/>
              <a:gd name="T52" fmla="*/ 2147483647 w 1171"/>
              <a:gd name="T53" fmla="*/ 2147483647 h 673"/>
              <a:gd name="T54" fmla="*/ 2147483647 w 1171"/>
              <a:gd name="T55" fmla="*/ 2147483647 h 673"/>
              <a:gd name="T56" fmla="*/ 2147483647 w 1171"/>
              <a:gd name="T57" fmla="*/ 2147483647 h 673"/>
              <a:gd name="T58" fmla="*/ 2147483647 w 1171"/>
              <a:gd name="T59" fmla="*/ 2147483647 h 673"/>
              <a:gd name="T60" fmla="*/ 2147483647 w 1171"/>
              <a:gd name="T61" fmla="*/ 2147483647 h 673"/>
              <a:gd name="T62" fmla="*/ 2147483647 w 1171"/>
              <a:gd name="T63" fmla="*/ 2147483647 h 673"/>
              <a:gd name="T64" fmla="*/ 2147483647 w 1171"/>
              <a:gd name="T65" fmla="*/ 2147483647 h 673"/>
              <a:gd name="T66" fmla="*/ 2147483647 w 1171"/>
              <a:gd name="T67" fmla="*/ 2147483647 h 673"/>
              <a:gd name="T68" fmla="*/ 2147483647 w 1171"/>
              <a:gd name="T69" fmla="*/ 2147483647 h 673"/>
              <a:gd name="T70" fmla="*/ 2147483647 w 1171"/>
              <a:gd name="T71" fmla="*/ 2147483647 h 673"/>
              <a:gd name="T72" fmla="*/ 2147483647 w 1171"/>
              <a:gd name="T73" fmla="*/ 2147483647 h 673"/>
              <a:gd name="T74" fmla="*/ 2147483647 w 1171"/>
              <a:gd name="T75" fmla="*/ 2147483647 h 673"/>
              <a:gd name="T76" fmla="*/ 2147483647 w 1171"/>
              <a:gd name="T77" fmla="*/ 2147483647 h 673"/>
              <a:gd name="T78" fmla="*/ 2147483647 w 1171"/>
              <a:gd name="T79" fmla="*/ 2147483647 h 673"/>
              <a:gd name="T80" fmla="*/ 2147483647 w 1171"/>
              <a:gd name="T81" fmla="*/ 2147483647 h 673"/>
              <a:gd name="T82" fmla="*/ 2147483647 w 1171"/>
              <a:gd name="T83" fmla="*/ 2147483647 h 673"/>
              <a:gd name="T84" fmla="*/ 2147483647 w 1171"/>
              <a:gd name="T85" fmla="*/ 2147483647 h 673"/>
              <a:gd name="T86" fmla="*/ 2147483647 w 1171"/>
              <a:gd name="T87" fmla="*/ 2147483647 h 673"/>
              <a:gd name="T88" fmla="*/ 2147483647 w 1171"/>
              <a:gd name="T89" fmla="*/ 2147483647 h 673"/>
              <a:gd name="T90" fmla="*/ 2147483647 w 1171"/>
              <a:gd name="T91" fmla="*/ 2147483647 h 673"/>
              <a:gd name="T92" fmla="*/ 2147483647 w 1171"/>
              <a:gd name="T93" fmla="*/ 2147483647 h 673"/>
              <a:gd name="T94" fmla="*/ 2147483647 w 1171"/>
              <a:gd name="T95" fmla="*/ 2147483647 h 673"/>
              <a:gd name="T96" fmla="*/ 2147483647 w 1171"/>
              <a:gd name="T97" fmla="*/ 2147483647 h 673"/>
              <a:gd name="T98" fmla="*/ 2147483647 w 1171"/>
              <a:gd name="T99" fmla="*/ 2147483647 h 673"/>
              <a:gd name="T100" fmla="*/ 2147483647 w 1171"/>
              <a:gd name="T101" fmla="*/ 2147483647 h 673"/>
              <a:gd name="T102" fmla="*/ 2147483647 w 1171"/>
              <a:gd name="T103" fmla="*/ 2147483647 h 673"/>
              <a:gd name="T104" fmla="*/ 2147483647 w 1171"/>
              <a:gd name="T105" fmla="*/ 2147483647 h 673"/>
              <a:gd name="T106" fmla="*/ 2147483647 w 1171"/>
              <a:gd name="T107" fmla="*/ 2147483647 h 673"/>
              <a:gd name="T108" fmla="*/ 2147483647 w 1171"/>
              <a:gd name="T109" fmla="*/ 2147483647 h 673"/>
              <a:gd name="T110" fmla="*/ 2147483647 w 1171"/>
              <a:gd name="T111" fmla="*/ 2147483647 h 673"/>
              <a:gd name="T112" fmla="*/ 2147483647 w 1171"/>
              <a:gd name="T113" fmla="*/ 2147483647 h 673"/>
              <a:gd name="T114" fmla="*/ 2147483647 w 1171"/>
              <a:gd name="T115" fmla="*/ 2147483647 h 673"/>
              <a:gd name="T116" fmla="*/ 0 w 1171"/>
              <a:gd name="T117" fmla="*/ 2147483647 h 67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71"/>
              <a:gd name="T178" fmla="*/ 0 h 673"/>
              <a:gd name="T179" fmla="*/ 1171 w 1171"/>
              <a:gd name="T180" fmla="*/ 673 h 67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71" h="673">
                <a:moveTo>
                  <a:pt x="0" y="631"/>
                </a:moveTo>
                <a:lnTo>
                  <a:pt x="0" y="536"/>
                </a:lnTo>
                <a:lnTo>
                  <a:pt x="15" y="445"/>
                </a:lnTo>
                <a:lnTo>
                  <a:pt x="41" y="359"/>
                </a:lnTo>
                <a:lnTo>
                  <a:pt x="70" y="291"/>
                </a:lnTo>
                <a:lnTo>
                  <a:pt x="118" y="228"/>
                </a:lnTo>
                <a:lnTo>
                  <a:pt x="154" y="183"/>
                </a:lnTo>
                <a:lnTo>
                  <a:pt x="217" y="129"/>
                </a:lnTo>
                <a:lnTo>
                  <a:pt x="261" y="100"/>
                </a:lnTo>
                <a:lnTo>
                  <a:pt x="328" y="56"/>
                </a:lnTo>
                <a:lnTo>
                  <a:pt x="400" y="27"/>
                </a:lnTo>
                <a:lnTo>
                  <a:pt x="495" y="5"/>
                </a:lnTo>
                <a:lnTo>
                  <a:pt x="584" y="0"/>
                </a:lnTo>
                <a:lnTo>
                  <a:pt x="671" y="7"/>
                </a:lnTo>
                <a:lnTo>
                  <a:pt x="744" y="19"/>
                </a:lnTo>
                <a:lnTo>
                  <a:pt x="835" y="51"/>
                </a:lnTo>
                <a:lnTo>
                  <a:pt x="908" y="95"/>
                </a:lnTo>
                <a:lnTo>
                  <a:pt x="959" y="131"/>
                </a:lnTo>
                <a:lnTo>
                  <a:pt x="1010" y="180"/>
                </a:lnTo>
                <a:lnTo>
                  <a:pt x="1054" y="228"/>
                </a:lnTo>
                <a:lnTo>
                  <a:pt x="1088" y="279"/>
                </a:lnTo>
                <a:lnTo>
                  <a:pt x="1113" y="328"/>
                </a:lnTo>
                <a:lnTo>
                  <a:pt x="1139" y="389"/>
                </a:lnTo>
                <a:lnTo>
                  <a:pt x="1149" y="445"/>
                </a:lnTo>
                <a:lnTo>
                  <a:pt x="1161" y="492"/>
                </a:lnTo>
                <a:lnTo>
                  <a:pt x="1169" y="536"/>
                </a:lnTo>
                <a:lnTo>
                  <a:pt x="1171" y="621"/>
                </a:lnTo>
                <a:lnTo>
                  <a:pt x="1147" y="643"/>
                </a:lnTo>
                <a:lnTo>
                  <a:pt x="1096" y="658"/>
                </a:lnTo>
                <a:lnTo>
                  <a:pt x="1036" y="668"/>
                </a:lnTo>
                <a:lnTo>
                  <a:pt x="973" y="658"/>
                </a:lnTo>
                <a:lnTo>
                  <a:pt x="927" y="639"/>
                </a:lnTo>
                <a:lnTo>
                  <a:pt x="915" y="617"/>
                </a:lnTo>
                <a:lnTo>
                  <a:pt x="915" y="512"/>
                </a:lnTo>
                <a:lnTo>
                  <a:pt x="908" y="468"/>
                </a:lnTo>
                <a:lnTo>
                  <a:pt x="891" y="416"/>
                </a:lnTo>
                <a:lnTo>
                  <a:pt x="857" y="359"/>
                </a:lnTo>
                <a:lnTo>
                  <a:pt x="825" y="330"/>
                </a:lnTo>
                <a:lnTo>
                  <a:pt x="790" y="294"/>
                </a:lnTo>
                <a:lnTo>
                  <a:pt x="732" y="264"/>
                </a:lnTo>
                <a:lnTo>
                  <a:pt x="688" y="250"/>
                </a:lnTo>
                <a:lnTo>
                  <a:pt x="652" y="235"/>
                </a:lnTo>
                <a:lnTo>
                  <a:pt x="613" y="235"/>
                </a:lnTo>
                <a:lnTo>
                  <a:pt x="532" y="235"/>
                </a:lnTo>
                <a:lnTo>
                  <a:pt x="488" y="242"/>
                </a:lnTo>
                <a:lnTo>
                  <a:pt x="432" y="264"/>
                </a:lnTo>
                <a:lnTo>
                  <a:pt x="388" y="291"/>
                </a:lnTo>
                <a:lnTo>
                  <a:pt x="349" y="320"/>
                </a:lnTo>
                <a:lnTo>
                  <a:pt x="314" y="352"/>
                </a:lnTo>
                <a:lnTo>
                  <a:pt x="285" y="401"/>
                </a:lnTo>
                <a:lnTo>
                  <a:pt x="268" y="440"/>
                </a:lnTo>
                <a:lnTo>
                  <a:pt x="256" y="482"/>
                </a:lnTo>
                <a:lnTo>
                  <a:pt x="254" y="504"/>
                </a:lnTo>
                <a:lnTo>
                  <a:pt x="254" y="624"/>
                </a:lnTo>
                <a:lnTo>
                  <a:pt x="234" y="653"/>
                </a:lnTo>
                <a:lnTo>
                  <a:pt x="183" y="673"/>
                </a:lnTo>
                <a:lnTo>
                  <a:pt x="130" y="668"/>
                </a:lnTo>
                <a:lnTo>
                  <a:pt x="44" y="658"/>
                </a:lnTo>
                <a:lnTo>
                  <a:pt x="0" y="631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95" name="Line 290">
            <a:extLst>
              <a:ext uri="{FF2B5EF4-FFF2-40B4-BE49-F238E27FC236}">
                <a16:creationId xmlns:a16="http://schemas.microsoft.com/office/drawing/2014/main" id="{51D0C28C-7E8A-439B-BCEB-EBB243158E19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7162800" y="4532313"/>
            <a:ext cx="171450" cy="69850"/>
          </a:xfrm>
          <a:prstGeom prst="line">
            <a:avLst/>
          </a:prstGeom>
          <a:noFill/>
          <a:ln w="6350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18E44-E93E-4B9C-849C-2A29920A6A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2567" y="5543275"/>
            <a:ext cx="840519" cy="1177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01638" y="227013"/>
            <a:ext cx="8229600" cy="1143000"/>
          </a:xfrm>
        </p:spPr>
        <p:txBody>
          <a:bodyPr/>
          <a:lstStyle/>
          <a:p>
            <a:pPr eaLnBrk="1" hangingPunct="1"/>
            <a:r>
              <a:rPr lang="en-CA"/>
              <a:t>Recursion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01638" y="1652523"/>
            <a:ext cx="8641991" cy="521158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getIn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(house A) </a:t>
            </a:r>
            <a:r>
              <a:rPr lang="en-CA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// Java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{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   if (A is the last/smallest)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     get in using brute force;</a:t>
            </a:r>
          </a:p>
          <a:p>
            <a:pPr eaLnBrk="1" hangingPunct="1">
              <a:buFont typeface="Wingdings 2" pitchFamily="18" charset="2"/>
              <a:buNone/>
            </a:pPr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   else</a:t>
            </a:r>
          </a:p>
          <a:p>
            <a:pPr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getIn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(house on the right)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     pick up key for A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     open A;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buFont typeface="Wingdings 2" pitchFamily="18" charset="2"/>
              <a:buNone/>
            </a:pP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A0A69-5407-415F-AD67-B5822C230D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CA6672E-35D4-4A85-AFC9-400CFBF71525}"/>
              </a:ext>
            </a:extLst>
          </p:cNvPr>
          <p:cNvCxnSpPr>
            <a:cxnSpLocks/>
          </p:cNvCxnSpPr>
          <p:nvPr/>
        </p:nvCxnSpPr>
        <p:spPr>
          <a:xfrm>
            <a:off x="536713" y="6499380"/>
            <a:ext cx="80705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63E10F67-3264-4395-9EE8-F71B3FA20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2455" y="0"/>
            <a:ext cx="571154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89">
            <a:extLst>
              <a:ext uri="{FF2B5EF4-FFF2-40B4-BE49-F238E27FC236}">
                <a16:creationId xmlns:a16="http://schemas.microsoft.com/office/drawing/2014/main" id="{68A8D4A7-87C2-4EC5-BB5B-D4E544E7A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644" y="1812341"/>
            <a:ext cx="3033356" cy="5724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 get into my house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must get the key from a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smaller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house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3">
            <a:extLst>
              <a:ext uri="{FF2B5EF4-FFF2-40B4-BE49-F238E27FC236}">
                <a16:creationId xmlns:a16="http://schemas.microsoft.com/office/drawing/2014/main" id="{41418105-4336-4E3F-9C88-CE4F44D77585}"/>
              </a:ext>
            </a:extLst>
          </p:cNvPr>
          <p:cNvGrpSpPr>
            <a:grpSpLocks/>
          </p:cNvGrpSpPr>
          <p:nvPr/>
        </p:nvGrpSpPr>
        <p:grpSpPr bwMode="auto">
          <a:xfrm>
            <a:off x="6110644" y="3502922"/>
            <a:ext cx="609600" cy="840365"/>
            <a:chOff x="1615" y="1385"/>
            <a:chExt cx="1058" cy="2016"/>
          </a:xfrm>
        </p:grpSpPr>
        <p:sp>
          <p:nvSpPr>
            <p:cNvPr id="13" name="Freeform 114">
              <a:extLst>
                <a:ext uri="{FF2B5EF4-FFF2-40B4-BE49-F238E27FC236}">
                  <a16:creationId xmlns:a16="http://schemas.microsoft.com/office/drawing/2014/main" id="{02C82801-8E9F-4FBF-B6A5-A41F1EB56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" y="2056"/>
              <a:ext cx="1058" cy="1345"/>
            </a:xfrm>
            <a:custGeom>
              <a:avLst/>
              <a:gdLst>
                <a:gd name="T0" fmla="*/ 594 w 1058"/>
                <a:gd name="T1" fmla="*/ 0 h 1345"/>
                <a:gd name="T2" fmla="*/ 412 w 1058"/>
                <a:gd name="T3" fmla="*/ 41 h 1345"/>
                <a:gd name="T4" fmla="*/ 315 w 1058"/>
                <a:gd name="T5" fmla="*/ 133 h 1345"/>
                <a:gd name="T6" fmla="*/ 361 w 1058"/>
                <a:gd name="T7" fmla="*/ 287 h 1345"/>
                <a:gd name="T8" fmla="*/ 206 w 1058"/>
                <a:gd name="T9" fmla="*/ 380 h 1345"/>
                <a:gd name="T10" fmla="*/ 79 w 1058"/>
                <a:gd name="T11" fmla="*/ 514 h 1345"/>
                <a:gd name="T12" fmla="*/ 7 w 1058"/>
                <a:gd name="T13" fmla="*/ 696 h 1345"/>
                <a:gd name="T14" fmla="*/ 0 w 1058"/>
                <a:gd name="T15" fmla="*/ 895 h 1345"/>
                <a:gd name="T16" fmla="*/ 72 w 1058"/>
                <a:gd name="T17" fmla="*/ 1081 h 1345"/>
                <a:gd name="T18" fmla="*/ 257 w 1058"/>
                <a:gd name="T19" fmla="*/ 1245 h 1345"/>
                <a:gd name="T20" fmla="*/ 526 w 1058"/>
                <a:gd name="T21" fmla="*/ 1338 h 1345"/>
                <a:gd name="T22" fmla="*/ 748 w 1058"/>
                <a:gd name="T23" fmla="*/ 1334 h 1345"/>
                <a:gd name="T24" fmla="*/ 903 w 1058"/>
                <a:gd name="T25" fmla="*/ 1225 h 1345"/>
                <a:gd name="T26" fmla="*/ 1017 w 1058"/>
                <a:gd name="T27" fmla="*/ 1060 h 1345"/>
                <a:gd name="T28" fmla="*/ 1058 w 1058"/>
                <a:gd name="T29" fmla="*/ 871 h 1345"/>
                <a:gd name="T30" fmla="*/ 1020 w 1058"/>
                <a:gd name="T31" fmla="*/ 669 h 1345"/>
                <a:gd name="T32" fmla="*/ 892 w 1058"/>
                <a:gd name="T33" fmla="*/ 470 h 1345"/>
                <a:gd name="T34" fmla="*/ 762 w 1058"/>
                <a:gd name="T35" fmla="*/ 376 h 1345"/>
                <a:gd name="T36" fmla="*/ 604 w 1058"/>
                <a:gd name="T37" fmla="*/ 325 h 1345"/>
                <a:gd name="T38" fmla="*/ 676 w 1058"/>
                <a:gd name="T39" fmla="*/ 387 h 1345"/>
                <a:gd name="T40" fmla="*/ 793 w 1058"/>
                <a:gd name="T41" fmla="*/ 432 h 1345"/>
                <a:gd name="T42" fmla="*/ 903 w 1058"/>
                <a:gd name="T43" fmla="*/ 562 h 1345"/>
                <a:gd name="T44" fmla="*/ 969 w 1058"/>
                <a:gd name="T45" fmla="*/ 669 h 1345"/>
                <a:gd name="T46" fmla="*/ 1010 w 1058"/>
                <a:gd name="T47" fmla="*/ 840 h 1345"/>
                <a:gd name="T48" fmla="*/ 989 w 1058"/>
                <a:gd name="T49" fmla="*/ 987 h 1345"/>
                <a:gd name="T50" fmla="*/ 916 w 1058"/>
                <a:gd name="T51" fmla="*/ 1129 h 1345"/>
                <a:gd name="T52" fmla="*/ 824 w 1058"/>
                <a:gd name="T53" fmla="*/ 1231 h 1345"/>
                <a:gd name="T54" fmla="*/ 711 w 1058"/>
                <a:gd name="T55" fmla="*/ 1293 h 1345"/>
                <a:gd name="T56" fmla="*/ 574 w 1058"/>
                <a:gd name="T57" fmla="*/ 1297 h 1345"/>
                <a:gd name="T58" fmla="*/ 371 w 1058"/>
                <a:gd name="T59" fmla="*/ 1245 h 1345"/>
                <a:gd name="T60" fmla="*/ 213 w 1058"/>
                <a:gd name="T61" fmla="*/ 1153 h 1345"/>
                <a:gd name="T62" fmla="*/ 110 w 1058"/>
                <a:gd name="T63" fmla="*/ 1046 h 1345"/>
                <a:gd name="T64" fmla="*/ 51 w 1058"/>
                <a:gd name="T65" fmla="*/ 905 h 1345"/>
                <a:gd name="T66" fmla="*/ 51 w 1058"/>
                <a:gd name="T67" fmla="*/ 710 h 1345"/>
                <a:gd name="T68" fmla="*/ 99 w 1058"/>
                <a:gd name="T69" fmla="*/ 556 h 1345"/>
                <a:gd name="T70" fmla="*/ 216 w 1058"/>
                <a:gd name="T71" fmla="*/ 432 h 1345"/>
                <a:gd name="T72" fmla="*/ 347 w 1058"/>
                <a:gd name="T73" fmla="*/ 356 h 1345"/>
                <a:gd name="T74" fmla="*/ 440 w 1058"/>
                <a:gd name="T75" fmla="*/ 318 h 1345"/>
                <a:gd name="T76" fmla="*/ 388 w 1058"/>
                <a:gd name="T77" fmla="*/ 150 h 1345"/>
                <a:gd name="T78" fmla="*/ 423 w 1058"/>
                <a:gd name="T79" fmla="*/ 102 h 1345"/>
                <a:gd name="T80" fmla="*/ 532 w 1058"/>
                <a:gd name="T81" fmla="*/ 58 h 1345"/>
                <a:gd name="T82" fmla="*/ 563 w 1058"/>
                <a:gd name="T83" fmla="*/ 161 h 1345"/>
                <a:gd name="T84" fmla="*/ 526 w 1058"/>
                <a:gd name="T85" fmla="*/ 400 h 1345"/>
                <a:gd name="T86" fmla="*/ 608 w 1058"/>
                <a:gd name="T87" fmla="*/ 460 h 13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58"/>
                <a:gd name="T133" fmla="*/ 0 h 1345"/>
                <a:gd name="T134" fmla="*/ 1058 w 1058"/>
                <a:gd name="T135" fmla="*/ 1345 h 13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58" h="1345">
                  <a:moveTo>
                    <a:pt x="608" y="460"/>
                  </a:moveTo>
                  <a:lnTo>
                    <a:pt x="594" y="0"/>
                  </a:lnTo>
                  <a:lnTo>
                    <a:pt x="532" y="10"/>
                  </a:lnTo>
                  <a:lnTo>
                    <a:pt x="412" y="41"/>
                  </a:lnTo>
                  <a:lnTo>
                    <a:pt x="340" y="78"/>
                  </a:lnTo>
                  <a:lnTo>
                    <a:pt x="315" y="133"/>
                  </a:lnTo>
                  <a:lnTo>
                    <a:pt x="358" y="253"/>
                  </a:lnTo>
                  <a:lnTo>
                    <a:pt x="361" y="287"/>
                  </a:lnTo>
                  <a:lnTo>
                    <a:pt x="278" y="328"/>
                  </a:lnTo>
                  <a:lnTo>
                    <a:pt x="206" y="380"/>
                  </a:lnTo>
                  <a:lnTo>
                    <a:pt x="151" y="439"/>
                  </a:lnTo>
                  <a:lnTo>
                    <a:pt x="79" y="514"/>
                  </a:lnTo>
                  <a:lnTo>
                    <a:pt x="31" y="597"/>
                  </a:lnTo>
                  <a:lnTo>
                    <a:pt x="7" y="696"/>
                  </a:lnTo>
                  <a:lnTo>
                    <a:pt x="0" y="778"/>
                  </a:lnTo>
                  <a:lnTo>
                    <a:pt x="0" y="895"/>
                  </a:lnTo>
                  <a:lnTo>
                    <a:pt x="27" y="1015"/>
                  </a:lnTo>
                  <a:lnTo>
                    <a:pt x="72" y="1081"/>
                  </a:lnTo>
                  <a:lnTo>
                    <a:pt x="154" y="1163"/>
                  </a:lnTo>
                  <a:lnTo>
                    <a:pt x="257" y="1245"/>
                  </a:lnTo>
                  <a:lnTo>
                    <a:pt x="378" y="1303"/>
                  </a:lnTo>
                  <a:lnTo>
                    <a:pt x="526" y="1338"/>
                  </a:lnTo>
                  <a:lnTo>
                    <a:pt x="666" y="1345"/>
                  </a:lnTo>
                  <a:lnTo>
                    <a:pt x="748" y="1334"/>
                  </a:lnTo>
                  <a:lnTo>
                    <a:pt x="820" y="1293"/>
                  </a:lnTo>
                  <a:lnTo>
                    <a:pt x="903" y="1225"/>
                  </a:lnTo>
                  <a:lnTo>
                    <a:pt x="947" y="1153"/>
                  </a:lnTo>
                  <a:lnTo>
                    <a:pt x="1017" y="1060"/>
                  </a:lnTo>
                  <a:lnTo>
                    <a:pt x="1041" y="973"/>
                  </a:lnTo>
                  <a:lnTo>
                    <a:pt x="1058" y="871"/>
                  </a:lnTo>
                  <a:lnTo>
                    <a:pt x="1048" y="768"/>
                  </a:lnTo>
                  <a:lnTo>
                    <a:pt x="1020" y="669"/>
                  </a:lnTo>
                  <a:lnTo>
                    <a:pt x="969" y="566"/>
                  </a:lnTo>
                  <a:lnTo>
                    <a:pt x="892" y="470"/>
                  </a:lnTo>
                  <a:lnTo>
                    <a:pt x="831" y="407"/>
                  </a:lnTo>
                  <a:lnTo>
                    <a:pt x="762" y="376"/>
                  </a:lnTo>
                  <a:lnTo>
                    <a:pt x="670" y="339"/>
                  </a:lnTo>
                  <a:lnTo>
                    <a:pt x="604" y="325"/>
                  </a:lnTo>
                  <a:lnTo>
                    <a:pt x="604" y="366"/>
                  </a:lnTo>
                  <a:lnTo>
                    <a:pt x="676" y="387"/>
                  </a:lnTo>
                  <a:lnTo>
                    <a:pt x="738" y="400"/>
                  </a:lnTo>
                  <a:lnTo>
                    <a:pt x="793" y="432"/>
                  </a:lnTo>
                  <a:lnTo>
                    <a:pt x="855" y="494"/>
                  </a:lnTo>
                  <a:lnTo>
                    <a:pt x="903" y="562"/>
                  </a:lnTo>
                  <a:lnTo>
                    <a:pt x="934" y="607"/>
                  </a:lnTo>
                  <a:lnTo>
                    <a:pt x="969" y="669"/>
                  </a:lnTo>
                  <a:lnTo>
                    <a:pt x="996" y="758"/>
                  </a:lnTo>
                  <a:lnTo>
                    <a:pt x="1010" y="840"/>
                  </a:lnTo>
                  <a:lnTo>
                    <a:pt x="1010" y="912"/>
                  </a:lnTo>
                  <a:lnTo>
                    <a:pt x="989" y="987"/>
                  </a:lnTo>
                  <a:lnTo>
                    <a:pt x="965" y="1060"/>
                  </a:lnTo>
                  <a:lnTo>
                    <a:pt x="916" y="1129"/>
                  </a:lnTo>
                  <a:lnTo>
                    <a:pt x="872" y="1183"/>
                  </a:lnTo>
                  <a:lnTo>
                    <a:pt x="824" y="1231"/>
                  </a:lnTo>
                  <a:lnTo>
                    <a:pt x="762" y="1262"/>
                  </a:lnTo>
                  <a:lnTo>
                    <a:pt x="711" y="1293"/>
                  </a:lnTo>
                  <a:lnTo>
                    <a:pt x="659" y="1303"/>
                  </a:lnTo>
                  <a:lnTo>
                    <a:pt x="574" y="1297"/>
                  </a:lnTo>
                  <a:lnTo>
                    <a:pt x="471" y="1283"/>
                  </a:lnTo>
                  <a:lnTo>
                    <a:pt x="371" y="1245"/>
                  </a:lnTo>
                  <a:lnTo>
                    <a:pt x="288" y="1204"/>
                  </a:lnTo>
                  <a:lnTo>
                    <a:pt x="213" y="1153"/>
                  </a:lnTo>
                  <a:lnTo>
                    <a:pt x="151" y="1098"/>
                  </a:lnTo>
                  <a:lnTo>
                    <a:pt x="110" y="1046"/>
                  </a:lnTo>
                  <a:lnTo>
                    <a:pt x="69" y="984"/>
                  </a:lnTo>
                  <a:lnTo>
                    <a:pt x="51" y="905"/>
                  </a:lnTo>
                  <a:lnTo>
                    <a:pt x="48" y="799"/>
                  </a:lnTo>
                  <a:lnTo>
                    <a:pt x="51" y="710"/>
                  </a:lnTo>
                  <a:lnTo>
                    <a:pt x="72" y="634"/>
                  </a:lnTo>
                  <a:lnTo>
                    <a:pt x="99" y="556"/>
                  </a:lnTo>
                  <a:lnTo>
                    <a:pt x="154" y="490"/>
                  </a:lnTo>
                  <a:lnTo>
                    <a:pt x="216" y="432"/>
                  </a:lnTo>
                  <a:lnTo>
                    <a:pt x="278" y="390"/>
                  </a:lnTo>
                  <a:lnTo>
                    <a:pt x="347" y="356"/>
                  </a:lnTo>
                  <a:lnTo>
                    <a:pt x="399" y="328"/>
                  </a:lnTo>
                  <a:lnTo>
                    <a:pt x="440" y="318"/>
                  </a:lnTo>
                  <a:lnTo>
                    <a:pt x="440" y="304"/>
                  </a:lnTo>
                  <a:lnTo>
                    <a:pt x="388" y="150"/>
                  </a:lnTo>
                  <a:lnTo>
                    <a:pt x="388" y="123"/>
                  </a:lnTo>
                  <a:lnTo>
                    <a:pt x="423" y="102"/>
                  </a:lnTo>
                  <a:lnTo>
                    <a:pt x="471" y="71"/>
                  </a:lnTo>
                  <a:lnTo>
                    <a:pt x="532" y="58"/>
                  </a:lnTo>
                  <a:lnTo>
                    <a:pt x="556" y="58"/>
                  </a:lnTo>
                  <a:lnTo>
                    <a:pt x="563" y="161"/>
                  </a:lnTo>
                  <a:lnTo>
                    <a:pt x="546" y="304"/>
                  </a:lnTo>
                  <a:lnTo>
                    <a:pt x="526" y="400"/>
                  </a:lnTo>
                  <a:lnTo>
                    <a:pt x="563" y="439"/>
                  </a:lnTo>
                  <a:lnTo>
                    <a:pt x="608" y="46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115">
              <a:extLst>
                <a:ext uri="{FF2B5EF4-FFF2-40B4-BE49-F238E27FC236}">
                  <a16:creationId xmlns:a16="http://schemas.microsoft.com/office/drawing/2014/main" id="{72F88772-5CF0-43D8-9CAB-977560CBB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1727"/>
              <a:ext cx="168" cy="402"/>
            </a:xfrm>
            <a:custGeom>
              <a:avLst/>
              <a:gdLst>
                <a:gd name="T0" fmla="*/ 154 w 168"/>
                <a:gd name="T1" fmla="*/ 341 h 402"/>
                <a:gd name="T2" fmla="*/ 154 w 168"/>
                <a:gd name="T3" fmla="*/ 282 h 402"/>
                <a:gd name="T4" fmla="*/ 137 w 168"/>
                <a:gd name="T5" fmla="*/ 190 h 402"/>
                <a:gd name="T6" fmla="*/ 103 w 168"/>
                <a:gd name="T7" fmla="*/ 135 h 402"/>
                <a:gd name="T8" fmla="*/ 55 w 168"/>
                <a:gd name="T9" fmla="*/ 31 h 402"/>
                <a:gd name="T10" fmla="*/ 34 w 168"/>
                <a:gd name="T11" fmla="*/ 0 h 402"/>
                <a:gd name="T12" fmla="*/ 0 w 168"/>
                <a:gd name="T13" fmla="*/ 21 h 402"/>
                <a:gd name="T14" fmla="*/ 0 w 168"/>
                <a:gd name="T15" fmla="*/ 45 h 402"/>
                <a:gd name="T16" fmla="*/ 24 w 168"/>
                <a:gd name="T17" fmla="*/ 86 h 402"/>
                <a:gd name="T18" fmla="*/ 61 w 168"/>
                <a:gd name="T19" fmla="*/ 169 h 402"/>
                <a:gd name="T20" fmla="*/ 92 w 168"/>
                <a:gd name="T21" fmla="*/ 231 h 402"/>
                <a:gd name="T22" fmla="*/ 96 w 168"/>
                <a:gd name="T23" fmla="*/ 289 h 402"/>
                <a:gd name="T24" fmla="*/ 106 w 168"/>
                <a:gd name="T25" fmla="*/ 382 h 402"/>
                <a:gd name="T26" fmla="*/ 137 w 168"/>
                <a:gd name="T27" fmla="*/ 402 h 402"/>
                <a:gd name="T28" fmla="*/ 168 w 168"/>
                <a:gd name="T29" fmla="*/ 375 h 402"/>
                <a:gd name="T30" fmla="*/ 154 w 168"/>
                <a:gd name="T31" fmla="*/ 341 h 4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8"/>
                <a:gd name="T49" fmla="*/ 0 h 402"/>
                <a:gd name="T50" fmla="*/ 168 w 168"/>
                <a:gd name="T51" fmla="*/ 402 h 40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8" h="402">
                  <a:moveTo>
                    <a:pt x="154" y="341"/>
                  </a:moveTo>
                  <a:lnTo>
                    <a:pt x="154" y="282"/>
                  </a:lnTo>
                  <a:lnTo>
                    <a:pt x="137" y="190"/>
                  </a:lnTo>
                  <a:lnTo>
                    <a:pt x="103" y="135"/>
                  </a:lnTo>
                  <a:lnTo>
                    <a:pt x="55" y="31"/>
                  </a:lnTo>
                  <a:lnTo>
                    <a:pt x="34" y="0"/>
                  </a:lnTo>
                  <a:lnTo>
                    <a:pt x="0" y="21"/>
                  </a:lnTo>
                  <a:lnTo>
                    <a:pt x="0" y="45"/>
                  </a:lnTo>
                  <a:lnTo>
                    <a:pt x="24" y="86"/>
                  </a:lnTo>
                  <a:lnTo>
                    <a:pt x="61" y="169"/>
                  </a:lnTo>
                  <a:lnTo>
                    <a:pt x="92" y="231"/>
                  </a:lnTo>
                  <a:lnTo>
                    <a:pt x="96" y="289"/>
                  </a:lnTo>
                  <a:lnTo>
                    <a:pt x="106" y="382"/>
                  </a:lnTo>
                  <a:lnTo>
                    <a:pt x="137" y="402"/>
                  </a:lnTo>
                  <a:lnTo>
                    <a:pt x="168" y="375"/>
                  </a:lnTo>
                  <a:lnTo>
                    <a:pt x="154" y="3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116">
              <a:extLst>
                <a:ext uri="{FF2B5EF4-FFF2-40B4-BE49-F238E27FC236}">
                  <a16:creationId xmlns:a16="http://schemas.microsoft.com/office/drawing/2014/main" id="{5C432952-2475-4EF1-9E1D-17A59B3A7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1735"/>
              <a:ext cx="182" cy="92"/>
            </a:xfrm>
            <a:custGeom>
              <a:avLst/>
              <a:gdLst>
                <a:gd name="T0" fmla="*/ 182 w 182"/>
                <a:gd name="T1" fmla="*/ 85 h 92"/>
                <a:gd name="T2" fmla="*/ 171 w 182"/>
                <a:gd name="T3" fmla="*/ 61 h 92"/>
                <a:gd name="T4" fmla="*/ 113 w 182"/>
                <a:gd name="T5" fmla="*/ 24 h 92"/>
                <a:gd name="T6" fmla="*/ 51 w 182"/>
                <a:gd name="T7" fmla="*/ 0 h 92"/>
                <a:gd name="T8" fmla="*/ 17 w 182"/>
                <a:gd name="T9" fmla="*/ 0 h 92"/>
                <a:gd name="T10" fmla="*/ 0 w 182"/>
                <a:gd name="T11" fmla="*/ 20 h 92"/>
                <a:gd name="T12" fmla="*/ 10 w 182"/>
                <a:gd name="T13" fmla="*/ 51 h 92"/>
                <a:gd name="T14" fmla="*/ 68 w 182"/>
                <a:gd name="T15" fmla="*/ 71 h 92"/>
                <a:gd name="T16" fmla="*/ 151 w 182"/>
                <a:gd name="T17" fmla="*/ 92 h 92"/>
                <a:gd name="T18" fmla="*/ 182 w 182"/>
                <a:gd name="T19" fmla="*/ 85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"/>
                <a:gd name="T31" fmla="*/ 0 h 92"/>
                <a:gd name="T32" fmla="*/ 182 w 182"/>
                <a:gd name="T33" fmla="*/ 92 h 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" h="92">
                  <a:moveTo>
                    <a:pt x="182" y="85"/>
                  </a:moveTo>
                  <a:lnTo>
                    <a:pt x="171" y="61"/>
                  </a:lnTo>
                  <a:lnTo>
                    <a:pt x="113" y="24"/>
                  </a:lnTo>
                  <a:lnTo>
                    <a:pt x="51" y="0"/>
                  </a:lnTo>
                  <a:lnTo>
                    <a:pt x="17" y="0"/>
                  </a:lnTo>
                  <a:lnTo>
                    <a:pt x="0" y="20"/>
                  </a:lnTo>
                  <a:lnTo>
                    <a:pt x="10" y="51"/>
                  </a:lnTo>
                  <a:lnTo>
                    <a:pt x="68" y="71"/>
                  </a:lnTo>
                  <a:lnTo>
                    <a:pt x="151" y="92"/>
                  </a:lnTo>
                  <a:lnTo>
                    <a:pt x="182" y="8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117">
              <a:extLst>
                <a:ext uri="{FF2B5EF4-FFF2-40B4-BE49-F238E27FC236}">
                  <a16:creationId xmlns:a16="http://schemas.microsoft.com/office/drawing/2014/main" id="{0C3953A3-127D-40FB-945E-04AFDEC88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" y="1458"/>
              <a:ext cx="129" cy="168"/>
            </a:xfrm>
            <a:custGeom>
              <a:avLst/>
              <a:gdLst>
                <a:gd name="T0" fmla="*/ 123 w 129"/>
                <a:gd name="T1" fmla="*/ 0 h 168"/>
                <a:gd name="T2" fmla="*/ 129 w 129"/>
                <a:gd name="T3" fmla="*/ 24 h 168"/>
                <a:gd name="T4" fmla="*/ 92 w 129"/>
                <a:gd name="T5" fmla="*/ 106 h 168"/>
                <a:gd name="T6" fmla="*/ 62 w 129"/>
                <a:gd name="T7" fmla="*/ 147 h 168"/>
                <a:gd name="T8" fmla="*/ 38 w 129"/>
                <a:gd name="T9" fmla="*/ 168 h 168"/>
                <a:gd name="T10" fmla="*/ 11 w 129"/>
                <a:gd name="T11" fmla="*/ 168 h 168"/>
                <a:gd name="T12" fmla="*/ 0 w 129"/>
                <a:gd name="T13" fmla="*/ 147 h 168"/>
                <a:gd name="T14" fmla="*/ 7 w 129"/>
                <a:gd name="T15" fmla="*/ 116 h 168"/>
                <a:gd name="T16" fmla="*/ 79 w 129"/>
                <a:gd name="T17" fmla="*/ 44 h 168"/>
                <a:gd name="T18" fmla="*/ 123 w 129"/>
                <a:gd name="T19" fmla="*/ 0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9"/>
                <a:gd name="T31" fmla="*/ 0 h 168"/>
                <a:gd name="T32" fmla="*/ 129 w 129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9" h="168">
                  <a:moveTo>
                    <a:pt x="123" y="0"/>
                  </a:moveTo>
                  <a:lnTo>
                    <a:pt x="129" y="24"/>
                  </a:lnTo>
                  <a:lnTo>
                    <a:pt x="92" y="106"/>
                  </a:lnTo>
                  <a:lnTo>
                    <a:pt x="62" y="147"/>
                  </a:lnTo>
                  <a:lnTo>
                    <a:pt x="38" y="168"/>
                  </a:lnTo>
                  <a:lnTo>
                    <a:pt x="11" y="168"/>
                  </a:lnTo>
                  <a:lnTo>
                    <a:pt x="0" y="147"/>
                  </a:lnTo>
                  <a:lnTo>
                    <a:pt x="7" y="116"/>
                  </a:lnTo>
                  <a:lnTo>
                    <a:pt x="79" y="44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Freeform 118">
              <a:extLst>
                <a:ext uri="{FF2B5EF4-FFF2-40B4-BE49-F238E27FC236}">
                  <a16:creationId xmlns:a16="http://schemas.microsoft.com/office/drawing/2014/main" id="{CBD4E576-9970-4393-8126-368ECF857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" y="1385"/>
              <a:ext cx="69" cy="187"/>
            </a:xfrm>
            <a:custGeom>
              <a:avLst/>
              <a:gdLst>
                <a:gd name="T0" fmla="*/ 10 w 69"/>
                <a:gd name="T1" fmla="*/ 0 h 187"/>
                <a:gd name="T2" fmla="*/ 42 w 69"/>
                <a:gd name="T3" fmla="*/ 55 h 187"/>
                <a:gd name="T4" fmla="*/ 59 w 69"/>
                <a:gd name="T5" fmla="*/ 116 h 187"/>
                <a:gd name="T6" fmla="*/ 69 w 69"/>
                <a:gd name="T7" fmla="*/ 163 h 187"/>
                <a:gd name="T8" fmla="*/ 52 w 69"/>
                <a:gd name="T9" fmla="*/ 187 h 187"/>
                <a:gd name="T10" fmla="*/ 28 w 69"/>
                <a:gd name="T11" fmla="*/ 187 h 187"/>
                <a:gd name="T12" fmla="*/ 18 w 69"/>
                <a:gd name="T13" fmla="*/ 167 h 187"/>
                <a:gd name="T14" fmla="*/ 0 w 69"/>
                <a:gd name="T15" fmla="*/ 126 h 187"/>
                <a:gd name="T16" fmla="*/ 0 w 69"/>
                <a:gd name="T17" fmla="*/ 61 h 187"/>
                <a:gd name="T18" fmla="*/ 10 w 69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187"/>
                <a:gd name="T32" fmla="*/ 69 w 69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187">
                  <a:moveTo>
                    <a:pt x="10" y="0"/>
                  </a:moveTo>
                  <a:lnTo>
                    <a:pt x="42" y="55"/>
                  </a:lnTo>
                  <a:lnTo>
                    <a:pt x="59" y="116"/>
                  </a:lnTo>
                  <a:lnTo>
                    <a:pt x="69" y="163"/>
                  </a:lnTo>
                  <a:lnTo>
                    <a:pt x="52" y="187"/>
                  </a:lnTo>
                  <a:lnTo>
                    <a:pt x="28" y="187"/>
                  </a:lnTo>
                  <a:lnTo>
                    <a:pt x="18" y="167"/>
                  </a:lnTo>
                  <a:lnTo>
                    <a:pt x="0" y="126"/>
                  </a:lnTo>
                  <a:lnTo>
                    <a:pt x="0" y="6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Freeform 119">
              <a:extLst>
                <a:ext uri="{FF2B5EF4-FFF2-40B4-BE49-F238E27FC236}">
                  <a16:creationId xmlns:a16="http://schemas.microsoft.com/office/drawing/2014/main" id="{4AFEC03D-950F-4FF7-935B-B20FA6723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1538"/>
              <a:ext cx="185" cy="93"/>
            </a:xfrm>
            <a:custGeom>
              <a:avLst/>
              <a:gdLst>
                <a:gd name="T0" fmla="*/ 0 w 185"/>
                <a:gd name="T1" fmla="*/ 0 h 93"/>
                <a:gd name="T2" fmla="*/ 89 w 185"/>
                <a:gd name="T3" fmla="*/ 11 h 93"/>
                <a:gd name="T4" fmla="*/ 154 w 185"/>
                <a:gd name="T5" fmla="*/ 28 h 93"/>
                <a:gd name="T6" fmla="*/ 185 w 185"/>
                <a:gd name="T7" fmla="*/ 52 h 93"/>
                <a:gd name="T8" fmla="*/ 174 w 185"/>
                <a:gd name="T9" fmla="*/ 83 h 93"/>
                <a:gd name="T10" fmla="*/ 154 w 185"/>
                <a:gd name="T11" fmla="*/ 93 h 93"/>
                <a:gd name="T12" fmla="*/ 102 w 185"/>
                <a:gd name="T13" fmla="*/ 79 h 93"/>
                <a:gd name="T14" fmla="*/ 0 w 185"/>
                <a:gd name="T15" fmla="*/ 0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5"/>
                <a:gd name="T25" fmla="*/ 0 h 93"/>
                <a:gd name="T26" fmla="*/ 185 w 185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5" h="93">
                  <a:moveTo>
                    <a:pt x="0" y="0"/>
                  </a:moveTo>
                  <a:lnTo>
                    <a:pt x="89" y="11"/>
                  </a:lnTo>
                  <a:lnTo>
                    <a:pt x="154" y="28"/>
                  </a:lnTo>
                  <a:lnTo>
                    <a:pt x="185" y="52"/>
                  </a:lnTo>
                  <a:lnTo>
                    <a:pt x="174" y="83"/>
                  </a:lnTo>
                  <a:lnTo>
                    <a:pt x="154" y="93"/>
                  </a:lnTo>
                  <a:lnTo>
                    <a:pt x="102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120">
              <a:extLst>
                <a:ext uri="{FF2B5EF4-FFF2-40B4-BE49-F238E27FC236}">
                  <a16:creationId xmlns:a16="http://schemas.microsoft.com/office/drawing/2014/main" id="{8BECEC60-18C4-43FF-ACCB-F8C0AA2B7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" y="1696"/>
              <a:ext cx="205" cy="143"/>
            </a:xfrm>
            <a:custGeom>
              <a:avLst/>
              <a:gdLst>
                <a:gd name="T0" fmla="*/ 11 w 205"/>
                <a:gd name="T1" fmla="*/ 102 h 143"/>
                <a:gd name="T2" fmla="*/ 52 w 205"/>
                <a:gd name="T3" fmla="*/ 57 h 143"/>
                <a:gd name="T4" fmla="*/ 117 w 205"/>
                <a:gd name="T5" fmla="*/ 17 h 143"/>
                <a:gd name="T6" fmla="*/ 175 w 205"/>
                <a:gd name="T7" fmla="*/ 0 h 143"/>
                <a:gd name="T8" fmla="*/ 199 w 205"/>
                <a:gd name="T9" fmla="*/ 0 h 143"/>
                <a:gd name="T10" fmla="*/ 205 w 205"/>
                <a:gd name="T11" fmla="*/ 30 h 143"/>
                <a:gd name="T12" fmla="*/ 188 w 205"/>
                <a:gd name="T13" fmla="*/ 51 h 143"/>
                <a:gd name="T14" fmla="*/ 144 w 205"/>
                <a:gd name="T15" fmla="*/ 61 h 143"/>
                <a:gd name="T16" fmla="*/ 103 w 205"/>
                <a:gd name="T17" fmla="*/ 61 h 143"/>
                <a:gd name="T18" fmla="*/ 55 w 205"/>
                <a:gd name="T19" fmla="*/ 91 h 143"/>
                <a:gd name="T20" fmla="*/ 14 w 205"/>
                <a:gd name="T21" fmla="*/ 129 h 143"/>
                <a:gd name="T22" fmla="*/ 0 w 205"/>
                <a:gd name="T23" fmla="*/ 143 h 143"/>
                <a:gd name="T24" fmla="*/ 11 w 205"/>
                <a:gd name="T25" fmla="*/ 102 h 1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5"/>
                <a:gd name="T40" fmla="*/ 0 h 143"/>
                <a:gd name="T41" fmla="*/ 205 w 205"/>
                <a:gd name="T42" fmla="*/ 143 h 1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5" h="143">
                  <a:moveTo>
                    <a:pt x="11" y="102"/>
                  </a:moveTo>
                  <a:lnTo>
                    <a:pt x="52" y="57"/>
                  </a:lnTo>
                  <a:lnTo>
                    <a:pt x="117" y="17"/>
                  </a:lnTo>
                  <a:lnTo>
                    <a:pt x="175" y="0"/>
                  </a:lnTo>
                  <a:lnTo>
                    <a:pt x="199" y="0"/>
                  </a:lnTo>
                  <a:lnTo>
                    <a:pt x="205" y="30"/>
                  </a:lnTo>
                  <a:lnTo>
                    <a:pt x="188" y="51"/>
                  </a:lnTo>
                  <a:lnTo>
                    <a:pt x="144" y="61"/>
                  </a:lnTo>
                  <a:lnTo>
                    <a:pt x="103" y="61"/>
                  </a:lnTo>
                  <a:lnTo>
                    <a:pt x="55" y="91"/>
                  </a:lnTo>
                  <a:lnTo>
                    <a:pt x="14" y="129"/>
                  </a:lnTo>
                  <a:lnTo>
                    <a:pt x="0" y="143"/>
                  </a:lnTo>
                  <a:lnTo>
                    <a:pt x="11" y="10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121">
              <a:extLst>
                <a:ext uri="{FF2B5EF4-FFF2-40B4-BE49-F238E27FC236}">
                  <a16:creationId xmlns:a16="http://schemas.microsoft.com/office/drawing/2014/main" id="{97F130C4-4747-4402-9DD9-3461A58E5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1818"/>
              <a:ext cx="54" cy="104"/>
            </a:xfrm>
            <a:custGeom>
              <a:avLst/>
              <a:gdLst>
                <a:gd name="T0" fmla="*/ 25 w 54"/>
                <a:gd name="T1" fmla="*/ 104 h 104"/>
                <a:gd name="T2" fmla="*/ 0 w 54"/>
                <a:gd name="T3" fmla="*/ 60 h 104"/>
                <a:gd name="T4" fmla="*/ 0 w 54"/>
                <a:gd name="T5" fmla="*/ 18 h 104"/>
                <a:gd name="T6" fmla="*/ 30 w 54"/>
                <a:gd name="T7" fmla="*/ 0 h 104"/>
                <a:gd name="T8" fmla="*/ 54 w 54"/>
                <a:gd name="T9" fmla="*/ 21 h 104"/>
                <a:gd name="T10" fmla="*/ 40 w 54"/>
                <a:gd name="T11" fmla="*/ 63 h 104"/>
                <a:gd name="T12" fmla="*/ 25 w 54"/>
                <a:gd name="T13" fmla="*/ 104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104"/>
                <a:gd name="T23" fmla="*/ 54 w 54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104">
                  <a:moveTo>
                    <a:pt x="25" y="104"/>
                  </a:moveTo>
                  <a:lnTo>
                    <a:pt x="0" y="60"/>
                  </a:lnTo>
                  <a:lnTo>
                    <a:pt x="0" y="18"/>
                  </a:lnTo>
                  <a:lnTo>
                    <a:pt x="30" y="0"/>
                  </a:lnTo>
                  <a:lnTo>
                    <a:pt x="54" y="21"/>
                  </a:lnTo>
                  <a:lnTo>
                    <a:pt x="40" y="63"/>
                  </a:lnTo>
                  <a:lnTo>
                    <a:pt x="25" y="10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C20CFB7-5034-433B-98D4-08C777130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989" y="2933882"/>
            <a:ext cx="1493988" cy="20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084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01638" y="227013"/>
            <a:ext cx="8229600" cy="1143000"/>
          </a:xfrm>
        </p:spPr>
        <p:txBody>
          <a:bodyPr/>
          <a:lstStyle/>
          <a:p>
            <a:pPr eaLnBrk="1" hangingPunct="1"/>
            <a:r>
              <a:rPr lang="en-CA"/>
              <a:t>Recursion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01638" y="1557548"/>
            <a:ext cx="8641991" cy="521158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int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(string s) </a:t>
            </a:r>
            <a:r>
              <a:rPr lang="en-CA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// Java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{  if (s contains no letter)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     return 0;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//else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   return 1 +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(substring on the right);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buFont typeface="Wingdings 2" pitchFamily="18" charset="2"/>
              <a:buNone/>
            </a:pPr>
            <a:endParaRPr lang="en-CA" sz="2200" dirty="0"/>
          </a:p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CA" sz="2200" dirty="0"/>
              <a:t>(“ABCD”)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z="2200" dirty="0"/>
              <a:t>= 1 +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CA" sz="2200" dirty="0"/>
              <a:t>(“BCD”)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z="2200" dirty="0"/>
              <a:t>= 1 +   ( 1 +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CA" sz="2200" dirty="0"/>
              <a:t>(“CD”))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z="2200" dirty="0"/>
              <a:t>= 1 +   ( 1 +    ( 1 +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CA" sz="2200" dirty="0"/>
              <a:t>(“D”)))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z="2200" dirty="0"/>
              <a:t>= 1 +   ( 1 +    ( 1 +   (1+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CA" sz="2200" dirty="0"/>
              <a:t>(“”) ))) </a:t>
            </a:r>
          </a:p>
          <a:p>
            <a:pPr>
              <a:buNone/>
            </a:pPr>
            <a:r>
              <a:rPr lang="en-CA" sz="2200" dirty="0"/>
              <a:t>= 1 +   ( 1 +    ( 1 +   (1+ 0 ))) = 4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A0A69-5407-415F-AD67-B5822C230D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CA6672E-35D4-4A85-AFC9-400CFBF71525}"/>
              </a:ext>
            </a:extLst>
          </p:cNvPr>
          <p:cNvCxnSpPr>
            <a:cxnSpLocks/>
          </p:cNvCxnSpPr>
          <p:nvPr/>
        </p:nvCxnSpPr>
        <p:spPr>
          <a:xfrm>
            <a:off x="225287" y="4041913"/>
            <a:ext cx="80705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411A7022-9236-4DB4-AFD6-13F6424B3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2484" y="0"/>
            <a:ext cx="3891516" cy="155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89">
            <a:extLst>
              <a:ext uri="{FF2B5EF4-FFF2-40B4-BE49-F238E27FC236}">
                <a16:creationId xmlns:a16="http://schemas.microsoft.com/office/drawing/2014/main" id="{FFF2F87B-B501-47EC-8BDB-E49BA61FC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5704" y="1246831"/>
            <a:ext cx="3033356" cy="5724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To get into my house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 must get the key from a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smaller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house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20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01638" y="227013"/>
            <a:ext cx="8229600" cy="1143000"/>
          </a:xfrm>
        </p:spPr>
        <p:txBody>
          <a:bodyPr/>
          <a:lstStyle/>
          <a:p>
            <a:pPr eaLnBrk="1" hangingPunct="1"/>
            <a:r>
              <a:rPr lang="en-CA"/>
              <a:t>Recursion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389467" y="1857016"/>
            <a:ext cx="8229600" cy="521158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static int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(String s) 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{  if (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s.equals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("") 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contains no letter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     return 0;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   return 1 +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s.substring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(1)); </a:t>
            </a:r>
          </a:p>
          <a:p>
            <a:pPr>
              <a:buNone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}</a:t>
            </a:r>
            <a:endParaRPr lang="en-CA" dirty="0"/>
          </a:p>
          <a:p>
            <a:pPr eaLnBrk="1" hangingPunct="1">
              <a:buFont typeface="Wingdings 2" pitchFamily="18" charset="2"/>
              <a:buNone/>
            </a:pPr>
            <a:endParaRPr lang="en-CA" sz="2200" dirty="0"/>
          </a:p>
          <a:p>
            <a:pPr eaLnBrk="1" hangingPunct="1">
              <a:buFont typeface="Wingdings 2" pitchFamily="18" charset="2"/>
              <a:buNone/>
            </a:pP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CA" sz="2200" dirty="0"/>
              <a:t>(“ABCD”)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z="2200" dirty="0"/>
              <a:t>= 1 +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CA" sz="2200" dirty="0"/>
              <a:t>(“BCD”)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z="2200" dirty="0"/>
              <a:t>= 1 +   ( 1 +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CA" sz="2200" dirty="0"/>
              <a:t>(“CD”))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z="2200" dirty="0"/>
              <a:t>= 1 +   ( 1 +    ( 1 +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CA" sz="2200" dirty="0"/>
              <a:t>(“D”)))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z="2200" dirty="0"/>
              <a:t>= 1 +   ( 1 +    ( 1 +   (1+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CA" sz="2200" dirty="0"/>
              <a:t>(“”) ))) </a:t>
            </a:r>
          </a:p>
          <a:p>
            <a:pPr>
              <a:buNone/>
            </a:pPr>
            <a:r>
              <a:rPr lang="en-CA" sz="2200" dirty="0"/>
              <a:t>= 1 +   ( 1 +    ( 1 +   (1+ 0 ))) = 4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A0A69-5407-415F-AD67-B5822C230D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2484" y="0"/>
            <a:ext cx="3891516" cy="155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3A5A32-7F92-4E83-9559-661AE48B46E1}"/>
              </a:ext>
            </a:extLst>
          </p:cNvPr>
          <p:cNvCxnSpPr>
            <a:cxnSpLocks/>
          </p:cNvCxnSpPr>
          <p:nvPr/>
        </p:nvCxnSpPr>
        <p:spPr>
          <a:xfrm>
            <a:off x="225287" y="4041913"/>
            <a:ext cx="80705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89">
            <a:extLst>
              <a:ext uri="{FF2B5EF4-FFF2-40B4-BE49-F238E27FC236}">
                <a16:creationId xmlns:a16="http://schemas.microsoft.com/office/drawing/2014/main" id="{EA79E156-7382-46D9-BE8F-4B1840FB0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5704" y="1246831"/>
            <a:ext cx="3033356" cy="5724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To get into my house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 must get the key from a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smaller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house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3314" name="Picture 2" descr="Oracle announces direct Java support for OS X, Mac to get security updates  the same time as Windows - The Verge">
            <a:extLst>
              <a:ext uri="{FF2B5EF4-FFF2-40B4-BE49-F238E27FC236}">
                <a16:creationId xmlns:a16="http://schemas.microsoft.com/office/drawing/2014/main" id="{5CEBB1CD-5F03-41E7-9F54-9781C9458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72" y="2616844"/>
            <a:ext cx="1776588" cy="133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D061AF-1693-4E01-9393-4D3F4F8F09BB}"/>
              </a:ext>
            </a:extLst>
          </p:cNvPr>
          <p:cNvSpPr txBox="1"/>
          <p:nvPr/>
        </p:nvSpPr>
        <p:spPr>
          <a:xfrm>
            <a:off x="6668085" y="4979963"/>
            <a:ext cx="162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 version?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4E3381-B936-475B-ABFE-5DF5EFAA1A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463" y="4789647"/>
            <a:ext cx="689472" cy="7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6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A0A69-5407-415F-AD67-B5822C230D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11311" y="14774"/>
            <a:ext cx="4114794" cy="149367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static int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length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("ABCD")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 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if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"ABCD"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.equals("") 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return 0;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return 1 + 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length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("</a:t>
            </a:r>
            <a:r>
              <a:rPr kumimoji="0" lang="en-CA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ABCD".substring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(1));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}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2EDA63A-02EE-408F-8654-31473F171E5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0" y="966456"/>
            <a:ext cx="4000499" cy="135305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static int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length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("BCD")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 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if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"BCD"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.equals("") 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return 0;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return 1 + 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length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"BCD"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.substring(1));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}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D675D48-F7EA-46C8-A893-DDE6B609AC1B}"/>
              </a:ext>
            </a:extLst>
          </p:cNvPr>
          <p:cNvSpPr txBox="1">
            <a:spLocks noChangeArrowheads="1"/>
          </p:cNvSpPr>
          <p:nvPr/>
        </p:nvSpPr>
        <p:spPr>
          <a:xfrm>
            <a:off x="5219700" y="2928577"/>
            <a:ext cx="3886200" cy="13766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static int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length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("CD")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 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if ("</a:t>
            </a:r>
            <a:r>
              <a:rPr kumimoji="0" lang="en-CA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CD".equals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("") 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return 0;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return 1 + 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length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("</a:t>
            </a:r>
            <a:r>
              <a:rPr kumimoji="0" lang="en-CA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CD".substring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(1));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}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2408EE-597D-420A-A02A-87CD08BF41A7}"/>
              </a:ext>
            </a:extLst>
          </p:cNvPr>
          <p:cNvSpPr/>
          <p:nvPr/>
        </p:nvSpPr>
        <p:spPr>
          <a:xfrm>
            <a:off x="7162800" y="6019800"/>
            <a:ext cx="1905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53B59CD-AC87-477B-8E8A-BA017FA9DE71}"/>
              </a:ext>
            </a:extLst>
          </p:cNvPr>
          <p:cNvSpPr txBox="1">
            <a:spLocks noChangeArrowheads="1"/>
          </p:cNvSpPr>
          <p:nvPr/>
        </p:nvSpPr>
        <p:spPr>
          <a:xfrm>
            <a:off x="4495799" y="4845164"/>
            <a:ext cx="3991337" cy="1676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static int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length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("D")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 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if ("</a:t>
            </a:r>
            <a:r>
              <a:rPr kumimoji="0" lang="en-CA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D".equals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("") 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return 0;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return 1 + 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length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("</a:t>
            </a:r>
            <a:r>
              <a:rPr kumimoji="0" lang="en-CA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D".substring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(1));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}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7BE8D252-21F9-476E-B08C-812189A7D235}"/>
              </a:ext>
            </a:extLst>
          </p:cNvPr>
          <p:cNvSpPr txBox="1">
            <a:spLocks noChangeArrowheads="1"/>
          </p:cNvSpPr>
          <p:nvPr/>
        </p:nvSpPr>
        <p:spPr>
          <a:xfrm>
            <a:off x="508318" y="5034082"/>
            <a:ext cx="3720781" cy="1676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static int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length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("")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 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if ("".equals("") 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return 0;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return 1 + 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length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CA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s.substring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(1));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}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7DC9C2-058A-4B12-A745-C7BA2CD8050A}"/>
              </a:ext>
            </a:extLst>
          </p:cNvPr>
          <p:cNvCxnSpPr>
            <a:cxnSpLocks/>
          </p:cNvCxnSpPr>
          <p:nvPr/>
        </p:nvCxnSpPr>
        <p:spPr>
          <a:xfrm>
            <a:off x="2245580" y="1080557"/>
            <a:ext cx="1983520" cy="413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F3A6027-0FDB-456C-B8B7-AF100C058F49}"/>
              </a:ext>
            </a:extLst>
          </p:cNvPr>
          <p:cNvCxnSpPr>
            <a:cxnSpLocks/>
          </p:cNvCxnSpPr>
          <p:nvPr/>
        </p:nvCxnSpPr>
        <p:spPr>
          <a:xfrm>
            <a:off x="5943600" y="2052051"/>
            <a:ext cx="304802" cy="767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C59574A-6C5C-4B9F-A4EB-7BC829EE339A}"/>
              </a:ext>
            </a:extLst>
          </p:cNvPr>
          <p:cNvCxnSpPr>
            <a:cxnSpLocks/>
          </p:cNvCxnSpPr>
          <p:nvPr/>
        </p:nvCxnSpPr>
        <p:spPr>
          <a:xfrm flipH="1">
            <a:off x="6477000" y="4066747"/>
            <a:ext cx="342900" cy="697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4FADE64-427E-4CBE-B9D2-96186D51F36D}"/>
              </a:ext>
            </a:extLst>
          </p:cNvPr>
          <p:cNvCxnSpPr>
            <a:cxnSpLocks/>
          </p:cNvCxnSpPr>
          <p:nvPr/>
        </p:nvCxnSpPr>
        <p:spPr>
          <a:xfrm flipH="1">
            <a:off x="3940817" y="6172200"/>
            <a:ext cx="677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64DA13E-34FD-48FB-91FA-13AC403130C4}"/>
              </a:ext>
            </a:extLst>
          </p:cNvPr>
          <p:cNvCxnSpPr>
            <a:cxnSpLocks/>
          </p:cNvCxnSpPr>
          <p:nvPr/>
        </p:nvCxnSpPr>
        <p:spPr>
          <a:xfrm>
            <a:off x="2057400" y="5783213"/>
            <a:ext cx="4126858" cy="117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86E43CE-D618-40EF-85FC-78A0B6BCA5C2}"/>
              </a:ext>
            </a:extLst>
          </p:cNvPr>
          <p:cNvSpPr txBox="1"/>
          <p:nvPr/>
        </p:nvSpPr>
        <p:spPr>
          <a:xfrm>
            <a:off x="4038600" y="55626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AE78972-AF09-430C-B81E-32FC209E5543}"/>
              </a:ext>
            </a:extLst>
          </p:cNvPr>
          <p:cNvCxnSpPr>
            <a:cxnSpLocks/>
          </p:cNvCxnSpPr>
          <p:nvPr/>
        </p:nvCxnSpPr>
        <p:spPr>
          <a:xfrm flipH="1" flipV="1">
            <a:off x="7124701" y="4044401"/>
            <a:ext cx="825181" cy="1653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5A9B99E-2C85-4277-9CB3-8702B7D52346}"/>
              </a:ext>
            </a:extLst>
          </p:cNvPr>
          <p:cNvSpPr txBox="1"/>
          <p:nvPr/>
        </p:nvSpPr>
        <p:spPr>
          <a:xfrm>
            <a:off x="7277100" y="4873724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471E57F-EFE4-48EB-898B-7A00A92E49AE}"/>
              </a:ext>
            </a:extLst>
          </p:cNvPr>
          <p:cNvCxnSpPr>
            <a:cxnSpLocks/>
          </p:cNvCxnSpPr>
          <p:nvPr/>
        </p:nvCxnSpPr>
        <p:spPr>
          <a:xfrm flipH="1" flipV="1">
            <a:off x="6248403" y="2052052"/>
            <a:ext cx="2552115" cy="1689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9B2C103-AE2B-4A4D-BD3E-84B752293E45}"/>
              </a:ext>
            </a:extLst>
          </p:cNvPr>
          <p:cNvSpPr txBox="1"/>
          <p:nvPr/>
        </p:nvSpPr>
        <p:spPr>
          <a:xfrm>
            <a:off x="6858000" y="258535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B150260-07F5-4F03-912D-4DCE79B44F83}"/>
              </a:ext>
            </a:extLst>
          </p:cNvPr>
          <p:cNvCxnSpPr>
            <a:cxnSpLocks/>
          </p:cNvCxnSpPr>
          <p:nvPr/>
        </p:nvCxnSpPr>
        <p:spPr>
          <a:xfrm flipH="1" flipV="1">
            <a:off x="1778408" y="1064607"/>
            <a:ext cx="3938678" cy="991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CE6019B-D531-4FAC-B9C1-5C03C0E34543}"/>
              </a:ext>
            </a:extLst>
          </p:cNvPr>
          <p:cNvSpPr txBox="1"/>
          <p:nvPr/>
        </p:nvSpPr>
        <p:spPr>
          <a:xfrm>
            <a:off x="414459" y="2770943"/>
            <a:ext cx="366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int a = length("ABCD")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Arial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0236A6C-4420-4AF2-99D2-BD1697EB09CE}"/>
              </a:ext>
            </a:extLst>
          </p:cNvPr>
          <p:cNvCxnSpPr>
            <a:cxnSpLocks/>
          </p:cNvCxnSpPr>
          <p:nvPr/>
        </p:nvCxnSpPr>
        <p:spPr>
          <a:xfrm flipV="1">
            <a:off x="914400" y="1828800"/>
            <a:ext cx="0" cy="789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1379AF9-56CA-4462-B2A2-AC7A5FBFE76B}"/>
              </a:ext>
            </a:extLst>
          </p:cNvPr>
          <p:cNvCxnSpPr>
            <a:cxnSpLocks/>
          </p:cNvCxnSpPr>
          <p:nvPr/>
        </p:nvCxnSpPr>
        <p:spPr>
          <a:xfrm>
            <a:off x="1379799" y="1080557"/>
            <a:ext cx="0" cy="1537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34BF8D3-ECE1-4C13-95DA-2E80C3931F2A}"/>
              </a:ext>
            </a:extLst>
          </p:cNvPr>
          <p:cNvSpPr txBox="1"/>
          <p:nvPr/>
        </p:nvSpPr>
        <p:spPr>
          <a:xfrm>
            <a:off x="3682802" y="1591327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9DEA5A-79FE-4ACF-A10B-AE1228C33C24}"/>
              </a:ext>
            </a:extLst>
          </p:cNvPr>
          <p:cNvSpPr txBox="1"/>
          <p:nvPr/>
        </p:nvSpPr>
        <p:spPr>
          <a:xfrm>
            <a:off x="1412761" y="1938738"/>
            <a:ext cx="46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F36828-42E4-413B-8EA2-83D09D5E42C7}"/>
              </a:ext>
            </a:extLst>
          </p:cNvPr>
          <p:cNvSpPr/>
          <p:nvPr/>
        </p:nvSpPr>
        <p:spPr>
          <a:xfrm>
            <a:off x="677118" y="417745"/>
            <a:ext cx="1913681" cy="191360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CECD9E1-D94C-4CD3-B367-649707AB1428}"/>
              </a:ext>
            </a:extLst>
          </p:cNvPr>
          <p:cNvSpPr/>
          <p:nvPr/>
        </p:nvSpPr>
        <p:spPr>
          <a:xfrm>
            <a:off x="1668882" y="822409"/>
            <a:ext cx="2445918" cy="191360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769E1ED-1360-4DF6-8318-F0BAAF1EED3E}"/>
              </a:ext>
            </a:extLst>
          </p:cNvPr>
          <p:cNvSpPr/>
          <p:nvPr/>
        </p:nvSpPr>
        <p:spPr>
          <a:xfrm>
            <a:off x="4900450" y="1412772"/>
            <a:ext cx="1824975" cy="191360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7A5FDF-41C8-44A5-A3E6-E37B110F6E47}"/>
              </a:ext>
            </a:extLst>
          </p:cNvPr>
          <p:cNvSpPr/>
          <p:nvPr/>
        </p:nvSpPr>
        <p:spPr>
          <a:xfrm>
            <a:off x="5892214" y="1817435"/>
            <a:ext cx="2407478" cy="187673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13F79BC-2C04-41F9-8A97-EEF7C01498EA}"/>
              </a:ext>
            </a:extLst>
          </p:cNvPr>
          <p:cNvSpPr/>
          <p:nvPr/>
        </p:nvSpPr>
        <p:spPr>
          <a:xfrm>
            <a:off x="5551188" y="3340454"/>
            <a:ext cx="1799963" cy="191360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D5A48A3-243D-4201-91B4-282E691547EF}"/>
              </a:ext>
            </a:extLst>
          </p:cNvPr>
          <p:cNvSpPr/>
          <p:nvPr/>
        </p:nvSpPr>
        <p:spPr>
          <a:xfrm>
            <a:off x="6539915" y="3736500"/>
            <a:ext cx="2332200" cy="191360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D5CD271-C7DA-4EB8-9D6B-C37F5CC8600E}"/>
              </a:ext>
            </a:extLst>
          </p:cNvPr>
          <p:cNvSpPr/>
          <p:nvPr/>
        </p:nvSpPr>
        <p:spPr>
          <a:xfrm>
            <a:off x="4817000" y="5293049"/>
            <a:ext cx="1659999" cy="191360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53A7823-9174-406F-B8A5-060CC3A185E4}"/>
              </a:ext>
            </a:extLst>
          </p:cNvPr>
          <p:cNvSpPr/>
          <p:nvPr/>
        </p:nvSpPr>
        <p:spPr>
          <a:xfrm>
            <a:off x="5838275" y="5683963"/>
            <a:ext cx="2276293" cy="191360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0A5C208-5590-4C75-A9C0-97A243A7BBDA}"/>
              </a:ext>
            </a:extLst>
          </p:cNvPr>
          <p:cNvSpPr/>
          <p:nvPr/>
        </p:nvSpPr>
        <p:spPr>
          <a:xfrm>
            <a:off x="784776" y="5453423"/>
            <a:ext cx="1568458" cy="191360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D9332CF-2C92-4A24-ADA6-4E4E4E70E81D}"/>
              </a:ext>
            </a:extLst>
          </p:cNvPr>
          <p:cNvSpPr/>
          <p:nvPr/>
        </p:nvSpPr>
        <p:spPr>
          <a:xfrm>
            <a:off x="1029431" y="5674036"/>
            <a:ext cx="1027969" cy="180808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D36168A-AAA2-474E-8854-295578EE0647}"/>
              </a:ext>
            </a:extLst>
          </p:cNvPr>
          <p:cNvSpPr/>
          <p:nvPr/>
        </p:nvSpPr>
        <p:spPr>
          <a:xfrm>
            <a:off x="4817001" y="5685564"/>
            <a:ext cx="725063" cy="163628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51E4CE6-C5DF-46AD-B243-10616B579FA6}"/>
              </a:ext>
            </a:extLst>
          </p:cNvPr>
          <p:cNvSpPr/>
          <p:nvPr/>
        </p:nvSpPr>
        <p:spPr>
          <a:xfrm>
            <a:off x="5581068" y="3754450"/>
            <a:ext cx="725063" cy="163628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D6D87F2-417A-48E9-8C2F-86ABF4B920AA}"/>
              </a:ext>
            </a:extLst>
          </p:cNvPr>
          <p:cNvSpPr/>
          <p:nvPr/>
        </p:nvSpPr>
        <p:spPr>
          <a:xfrm>
            <a:off x="4940637" y="1821122"/>
            <a:ext cx="815194" cy="18767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DBB49F5-5001-4ADA-89DE-3AC185EC98D7}"/>
              </a:ext>
            </a:extLst>
          </p:cNvPr>
          <p:cNvSpPr/>
          <p:nvPr/>
        </p:nvSpPr>
        <p:spPr>
          <a:xfrm>
            <a:off x="625089" y="807787"/>
            <a:ext cx="898907" cy="226460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4EE1CAC-1CB1-4E4A-A650-E2DF22573087}"/>
              </a:ext>
            </a:extLst>
          </p:cNvPr>
          <p:cNvSpPr txBox="1"/>
          <p:nvPr/>
        </p:nvSpPr>
        <p:spPr>
          <a:xfrm>
            <a:off x="414459" y="3162482"/>
            <a:ext cx="366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System.out.println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(a);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Arial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174C96C-A634-4EA1-AA34-44FA140A17DF}"/>
              </a:ext>
            </a:extLst>
          </p:cNvPr>
          <p:cNvSpPr/>
          <p:nvPr/>
        </p:nvSpPr>
        <p:spPr>
          <a:xfrm>
            <a:off x="1523996" y="2819400"/>
            <a:ext cx="2057986" cy="313829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B855FFC-AC84-4323-99D0-8208C707AE50}"/>
              </a:ext>
            </a:extLst>
          </p:cNvPr>
          <p:cNvSpPr/>
          <p:nvPr/>
        </p:nvSpPr>
        <p:spPr>
          <a:xfrm>
            <a:off x="414458" y="3224063"/>
            <a:ext cx="3167523" cy="313829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989BADD-E309-4A28-88F9-6BA10E083A8A}"/>
              </a:ext>
            </a:extLst>
          </p:cNvPr>
          <p:cNvSpPr/>
          <p:nvPr/>
        </p:nvSpPr>
        <p:spPr>
          <a:xfrm>
            <a:off x="451980" y="2806759"/>
            <a:ext cx="1000419" cy="313829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88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  <p:bldP spid="19" grpId="0" animBg="1"/>
      <p:bldP spid="23" grpId="0"/>
      <p:bldP spid="34" grpId="0"/>
      <p:bldP spid="37" grpId="0"/>
      <p:bldP spid="45" grpId="0"/>
      <p:bldP spid="46" grpId="0"/>
      <p:bldP spid="39" grpId="0" animBg="1"/>
      <p:bldP spid="40" grpId="0" animBg="1"/>
      <p:bldP spid="42" grpId="0" animBg="1"/>
      <p:bldP spid="4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01638" y="227013"/>
            <a:ext cx="8229600" cy="1143000"/>
          </a:xfrm>
        </p:spPr>
        <p:txBody>
          <a:bodyPr/>
          <a:lstStyle/>
          <a:p>
            <a:pPr eaLnBrk="1" hangingPunct="1"/>
            <a:r>
              <a:rPr lang="en-CA"/>
              <a:t>Recursion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42913" y="1279525"/>
            <a:ext cx="8229600" cy="5410200"/>
          </a:xfrm>
        </p:spPr>
        <p:txBody>
          <a:bodyPr/>
          <a:lstStyle/>
          <a:p>
            <a:r>
              <a:rPr lang="en-CA" dirty="0"/>
              <a:t>C supports recursion</a:t>
            </a:r>
          </a:p>
          <a:p>
            <a:pPr eaLnBrk="1" hangingPunct="1"/>
            <a:r>
              <a:rPr lang="en-CA" dirty="0"/>
              <a:t>Think/define recursively        `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A0A69-5407-415F-AD67-B5822C230D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471055" y="2799207"/>
          <a:ext cx="6508750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44800" imgH="457200" progId="Equation.3">
                  <p:embed/>
                </p:oleObj>
              </mc:Choice>
              <mc:Fallback>
                <p:oleObj name="Equation" r:id="rId3" imgW="2844800" imgH="457200" progId="Equation.3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55" y="2799207"/>
                        <a:ext cx="6508750" cy="104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16089" y="3866967"/>
            <a:ext cx="8534400" cy="29266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actorial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(int 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if(n == 0)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/* base case  */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return 1;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else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return n *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actorial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(n – 1);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471055" y="2743200"/>
            <a:ext cx="6608618" cy="119149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4136" y="4407389"/>
            <a:ext cx="3817599" cy="240704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C7D435-6D4F-4E3C-8EF7-CC3628B252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6325" y="-32086"/>
            <a:ext cx="42576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6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963064" y="7123005"/>
            <a:ext cx="457200" cy="387421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A0A69-5407-415F-AD67-B5822C230D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0"/>
            <a:ext cx="3352800" cy="14633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static int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factorial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(4)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if(4 == 0)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/* base case  */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  return 1;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return 4 *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factorial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(4 – 1);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}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2EDA63A-02EE-408F-8654-31473F171E52}"/>
              </a:ext>
            </a:extLst>
          </p:cNvPr>
          <p:cNvSpPr txBox="1">
            <a:spLocks noChangeArrowheads="1"/>
          </p:cNvSpPr>
          <p:nvPr/>
        </p:nvSpPr>
        <p:spPr>
          <a:xfrm>
            <a:off x="4577907" y="492129"/>
            <a:ext cx="3276600" cy="15334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static int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factorial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(3)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if(3 == 0)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/* base case  */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  return 1;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return 3 *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factorial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(3 – 1);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}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D675D48-F7EA-46C8-A893-DDE6B609AC1B}"/>
              </a:ext>
            </a:extLst>
          </p:cNvPr>
          <p:cNvSpPr txBox="1">
            <a:spLocks noChangeArrowheads="1"/>
          </p:cNvSpPr>
          <p:nvPr/>
        </p:nvSpPr>
        <p:spPr>
          <a:xfrm>
            <a:off x="5069647" y="2370863"/>
            <a:ext cx="3352800" cy="14358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static int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factorial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(2)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if(2 == 0)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/* base case  */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  return 1;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return 2 *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factorial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(2 – 1);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}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2408EE-597D-420A-A02A-87CD08BF41A7}"/>
              </a:ext>
            </a:extLst>
          </p:cNvPr>
          <p:cNvSpPr/>
          <p:nvPr/>
        </p:nvSpPr>
        <p:spPr>
          <a:xfrm>
            <a:off x="7162800" y="6019800"/>
            <a:ext cx="1905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53B59CD-AC87-477B-8E8A-BA017FA9DE71}"/>
              </a:ext>
            </a:extLst>
          </p:cNvPr>
          <p:cNvSpPr txBox="1">
            <a:spLocks noChangeArrowheads="1"/>
          </p:cNvSpPr>
          <p:nvPr/>
        </p:nvSpPr>
        <p:spPr>
          <a:xfrm>
            <a:off x="5213302" y="4034045"/>
            <a:ext cx="3352800" cy="138554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static int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factorial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(1)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if(1 == 0)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/* base case  */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  return 1;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return 1 *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factorial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(1 – 1);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}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7BE8D252-21F9-476E-B08C-812189A7D235}"/>
              </a:ext>
            </a:extLst>
          </p:cNvPr>
          <p:cNvSpPr txBox="1">
            <a:spLocks noChangeArrowheads="1"/>
          </p:cNvSpPr>
          <p:nvPr/>
        </p:nvSpPr>
        <p:spPr>
          <a:xfrm>
            <a:off x="5162727" y="5733739"/>
            <a:ext cx="3352800" cy="1676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static int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factorial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(0)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if(0 == 0)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/* base case  */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  return 1;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return n *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factorial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(0 – 1);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}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7DC9C2-058A-4B12-A745-C7BA2CD8050A}"/>
              </a:ext>
            </a:extLst>
          </p:cNvPr>
          <p:cNvCxnSpPr/>
          <p:nvPr/>
        </p:nvCxnSpPr>
        <p:spPr>
          <a:xfrm>
            <a:off x="3361480" y="982537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F3A6027-0FDB-456C-B8B7-AF100C058F49}"/>
              </a:ext>
            </a:extLst>
          </p:cNvPr>
          <p:cNvCxnSpPr>
            <a:cxnSpLocks/>
          </p:cNvCxnSpPr>
          <p:nvPr/>
        </p:nvCxnSpPr>
        <p:spPr>
          <a:xfrm>
            <a:off x="6002722" y="1727381"/>
            <a:ext cx="0" cy="576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C59574A-6C5C-4B9F-A4EB-7BC829EE339A}"/>
              </a:ext>
            </a:extLst>
          </p:cNvPr>
          <p:cNvCxnSpPr>
            <a:cxnSpLocks/>
          </p:cNvCxnSpPr>
          <p:nvPr/>
        </p:nvCxnSpPr>
        <p:spPr>
          <a:xfrm>
            <a:off x="6593647" y="3567412"/>
            <a:ext cx="0" cy="456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4FADE64-427E-4CBE-B9D2-96186D51F36D}"/>
              </a:ext>
            </a:extLst>
          </p:cNvPr>
          <p:cNvCxnSpPr>
            <a:cxnSpLocks/>
          </p:cNvCxnSpPr>
          <p:nvPr/>
        </p:nvCxnSpPr>
        <p:spPr>
          <a:xfrm>
            <a:off x="6593647" y="5246222"/>
            <a:ext cx="0" cy="568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64DA13E-34FD-48FB-91FA-13AC403130C4}"/>
              </a:ext>
            </a:extLst>
          </p:cNvPr>
          <p:cNvCxnSpPr>
            <a:cxnSpLocks/>
          </p:cNvCxnSpPr>
          <p:nvPr/>
        </p:nvCxnSpPr>
        <p:spPr>
          <a:xfrm flipV="1">
            <a:off x="6593647" y="5246223"/>
            <a:ext cx="418745" cy="1306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86E43CE-D618-40EF-85FC-78A0B6BCA5C2}"/>
              </a:ext>
            </a:extLst>
          </p:cNvPr>
          <p:cNvSpPr txBox="1"/>
          <p:nvPr/>
        </p:nvSpPr>
        <p:spPr>
          <a:xfrm>
            <a:off x="6983728" y="546120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AE78972-AF09-430C-B81E-32FC209E5543}"/>
              </a:ext>
            </a:extLst>
          </p:cNvPr>
          <p:cNvCxnSpPr>
            <a:cxnSpLocks/>
          </p:cNvCxnSpPr>
          <p:nvPr/>
        </p:nvCxnSpPr>
        <p:spPr>
          <a:xfrm flipH="1" flipV="1">
            <a:off x="7591324" y="3565681"/>
            <a:ext cx="612723" cy="1346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5A9B99E-2C85-4277-9CB3-8702B7D52346}"/>
              </a:ext>
            </a:extLst>
          </p:cNvPr>
          <p:cNvSpPr txBox="1"/>
          <p:nvPr/>
        </p:nvSpPr>
        <p:spPr>
          <a:xfrm>
            <a:off x="7981342" y="3977832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471E57F-EFE4-48EB-898B-7A00A92E49AE}"/>
              </a:ext>
            </a:extLst>
          </p:cNvPr>
          <p:cNvCxnSpPr>
            <a:cxnSpLocks/>
          </p:cNvCxnSpPr>
          <p:nvPr/>
        </p:nvCxnSpPr>
        <p:spPr>
          <a:xfrm flipH="1" flipV="1">
            <a:off x="6414568" y="1611778"/>
            <a:ext cx="1616995" cy="1680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9B2C103-AE2B-4A4D-BD3E-84B752293E45}"/>
              </a:ext>
            </a:extLst>
          </p:cNvPr>
          <p:cNvSpPr txBox="1"/>
          <p:nvPr/>
        </p:nvSpPr>
        <p:spPr>
          <a:xfrm>
            <a:off x="6908273" y="1969091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B150260-07F5-4F03-912D-4DCE79B44F83}"/>
              </a:ext>
            </a:extLst>
          </p:cNvPr>
          <p:cNvCxnSpPr>
            <a:cxnSpLocks/>
          </p:cNvCxnSpPr>
          <p:nvPr/>
        </p:nvCxnSpPr>
        <p:spPr>
          <a:xfrm flipH="1" flipV="1">
            <a:off x="2059812" y="1218320"/>
            <a:ext cx="2595662" cy="321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CE6019B-D531-4FAC-B9C1-5C03C0E34543}"/>
              </a:ext>
            </a:extLst>
          </p:cNvPr>
          <p:cNvSpPr txBox="1"/>
          <p:nvPr/>
        </p:nvSpPr>
        <p:spPr>
          <a:xfrm>
            <a:off x="414459" y="2770943"/>
            <a:ext cx="313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int a = factorial(4)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Arial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0236A6C-4420-4AF2-99D2-BD1697EB09CE}"/>
              </a:ext>
            </a:extLst>
          </p:cNvPr>
          <p:cNvCxnSpPr>
            <a:cxnSpLocks/>
          </p:cNvCxnSpPr>
          <p:nvPr/>
        </p:nvCxnSpPr>
        <p:spPr>
          <a:xfrm flipV="1">
            <a:off x="914400" y="1828800"/>
            <a:ext cx="0" cy="789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1379AF9-56CA-4462-B2A2-AC7A5FBFE76B}"/>
              </a:ext>
            </a:extLst>
          </p:cNvPr>
          <p:cNvCxnSpPr>
            <a:cxnSpLocks/>
          </p:cNvCxnSpPr>
          <p:nvPr/>
        </p:nvCxnSpPr>
        <p:spPr>
          <a:xfrm>
            <a:off x="1379799" y="1405445"/>
            <a:ext cx="0" cy="1213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34BF8D3-ECE1-4C13-95DA-2E80C3931F2A}"/>
              </a:ext>
            </a:extLst>
          </p:cNvPr>
          <p:cNvSpPr txBox="1"/>
          <p:nvPr/>
        </p:nvSpPr>
        <p:spPr>
          <a:xfrm>
            <a:off x="4047280" y="1176731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9DEA5A-79FE-4ACF-A10B-AE1228C33C24}"/>
              </a:ext>
            </a:extLst>
          </p:cNvPr>
          <p:cNvSpPr txBox="1"/>
          <p:nvPr/>
        </p:nvSpPr>
        <p:spPr>
          <a:xfrm>
            <a:off x="1523999" y="1965130"/>
            <a:ext cx="46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24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A9EB77-DA5D-4F46-9B83-453518000053}"/>
              </a:ext>
            </a:extLst>
          </p:cNvPr>
          <p:cNvSpPr/>
          <p:nvPr/>
        </p:nvSpPr>
        <p:spPr>
          <a:xfrm>
            <a:off x="567159" y="491606"/>
            <a:ext cx="956840" cy="19419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A01AA2-6AC1-4C6C-9ED1-31D81E0609B2}"/>
              </a:ext>
            </a:extLst>
          </p:cNvPr>
          <p:cNvSpPr/>
          <p:nvPr/>
        </p:nvSpPr>
        <p:spPr>
          <a:xfrm>
            <a:off x="1552044" y="905159"/>
            <a:ext cx="1724555" cy="177709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E35B73F-3288-4CC6-BBEC-4E3D2EBE516B}"/>
              </a:ext>
            </a:extLst>
          </p:cNvPr>
          <p:cNvSpPr/>
          <p:nvPr/>
        </p:nvSpPr>
        <p:spPr>
          <a:xfrm>
            <a:off x="4849089" y="982537"/>
            <a:ext cx="956840" cy="19419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9DB88B7-4CA9-48DE-B516-F5E10416F2A2}"/>
              </a:ext>
            </a:extLst>
          </p:cNvPr>
          <p:cNvSpPr/>
          <p:nvPr/>
        </p:nvSpPr>
        <p:spPr>
          <a:xfrm>
            <a:off x="5833974" y="1396090"/>
            <a:ext cx="1724555" cy="177709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F1C0A9-C359-4F48-822E-C1AB12E50C03}"/>
              </a:ext>
            </a:extLst>
          </p:cNvPr>
          <p:cNvSpPr/>
          <p:nvPr/>
        </p:nvSpPr>
        <p:spPr>
          <a:xfrm>
            <a:off x="5227762" y="2861874"/>
            <a:ext cx="956840" cy="19419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3D4A74-37EB-49F5-92B1-7D9359A1E8FB}"/>
              </a:ext>
            </a:extLst>
          </p:cNvPr>
          <p:cNvSpPr/>
          <p:nvPr/>
        </p:nvSpPr>
        <p:spPr>
          <a:xfrm>
            <a:off x="6320207" y="3275427"/>
            <a:ext cx="1616995" cy="206479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A9E05A-9583-47F1-8F27-1484481BCE79}"/>
              </a:ext>
            </a:extLst>
          </p:cNvPr>
          <p:cNvSpPr/>
          <p:nvPr/>
        </p:nvSpPr>
        <p:spPr>
          <a:xfrm>
            <a:off x="5470922" y="4530373"/>
            <a:ext cx="956840" cy="19419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80427D2-37B1-4C6C-BAB2-F1F34A5D5851}"/>
              </a:ext>
            </a:extLst>
          </p:cNvPr>
          <p:cNvSpPr/>
          <p:nvPr/>
        </p:nvSpPr>
        <p:spPr>
          <a:xfrm>
            <a:off x="6455807" y="4943926"/>
            <a:ext cx="1724555" cy="177709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0999AD3-510D-46AA-B36F-C5A92665EB2D}"/>
              </a:ext>
            </a:extLst>
          </p:cNvPr>
          <p:cNvSpPr/>
          <p:nvPr/>
        </p:nvSpPr>
        <p:spPr>
          <a:xfrm>
            <a:off x="5407243" y="6216964"/>
            <a:ext cx="956840" cy="19419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72D135-B493-4E66-9477-6553D8ADA8DA}"/>
              </a:ext>
            </a:extLst>
          </p:cNvPr>
          <p:cNvSpPr/>
          <p:nvPr/>
        </p:nvSpPr>
        <p:spPr>
          <a:xfrm>
            <a:off x="5574111" y="6435918"/>
            <a:ext cx="956840" cy="19419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6D17A47-4FD4-4707-867F-327C5FBB165A}"/>
              </a:ext>
            </a:extLst>
          </p:cNvPr>
          <p:cNvSpPr/>
          <p:nvPr/>
        </p:nvSpPr>
        <p:spPr>
          <a:xfrm>
            <a:off x="5420682" y="4942243"/>
            <a:ext cx="956840" cy="19419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60FC183-0809-46C8-927A-C2472B4C908A}"/>
              </a:ext>
            </a:extLst>
          </p:cNvPr>
          <p:cNvSpPr/>
          <p:nvPr/>
        </p:nvSpPr>
        <p:spPr>
          <a:xfrm>
            <a:off x="5162727" y="3263124"/>
            <a:ext cx="956840" cy="19419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D1A25DF-C88B-4FB2-B9E1-AF24D1225499}"/>
              </a:ext>
            </a:extLst>
          </p:cNvPr>
          <p:cNvSpPr/>
          <p:nvPr/>
        </p:nvSpPr>
        <p:spPr>
          <a:xfrm>
            <a:off x="4803721" y="1394407"/>
            <a:ext cx="956840" cy="19419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36D33D6-242C-4424-80D6-2791710EEED4}"/>
              </a:ext>
            </a:extLst>
          </p:cNvPr>
          <p:cNvSpPr/>
          <p:nvPr/>
        </p:nvSpPr>
        <p:spPr>
          <a:xfrm>
            <a:off x="554231" y="896916"/>
            <a:ext cx="956840" cy="19419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8E92C2-32FF-43CB-9851-8B13785E3D6A}"/>
              </a:ext>
            </a:extLst>
          </p:cNvPr>
          <p:cNvSpPr/>
          <p:nvPr/>
        </p:nvSpPr>
        <p:spPr>
          <a:xfrm>
            <a:off x="4460980" y="35426"/>
            <a:ext cx="3130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Program trace, more details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852E610-0A5F-4399-A138-5D333AEF11DA}"/>
              </a:ext>
            </a:extLst>
          </p:cNvPr>
          <p:cNvSpPr/>
          <p:nvPr/>
        </p:nvSpPr>
        <p:spPr>
          <a:xfrm>
            <a:off x="1564484" y="2815714"/>
            <a:ext cx="1724555" cy="324561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52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3" grpId="0"/>
      <p:bldP spid="34" grpId="0"/>
      <p:bldP spid="37" grpId="0"/>
      <p:bldP spid="45" grpId="0"/>
      <p:bldP spid="46" grpId="0"/>
      <p:bldP spid="25" grpId="0" animBg="1"/>
      <p:bldP spid="30" grpId="0" animBg="1"/>
      <p:bldP spid="33" grpId="0" animBg="1"/>
      <p:bldP spid="36" grpId="0" animBg="1"/>
      <p:bldP spid="39" grpId="0" animBg="1"/>
      <p:bldP spid="40" grpId="0" animBg="1"/>
      <p:bldP spid="42" grpId="0" animBg="1"/>
      <p:bldP spid="44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4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32F7D-0537-4D9A-A1B5-221429D6605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608" y="1083262"/>
          <a:ext cx="411814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88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main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a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factorial(4)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04233A8-8C59-41EE-9F30-573840B2579D}"/>
              </a:ext>
            </a:extLst>
          </p:cNvPr>
          <p:cNvSpPr txBox="1"/>
          <p:nvPr/>
        </p:nvSpPr>
        <p:spPr>
          <a:xfrm>
            <a:off x="381000" y="381000"/>
            <a:ext cx="313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int a = factorial(4)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3E3AF6-1C83-4691-8612-5E2FA1F784B8}"/>
              </a:ext>
            </a:extLst>
          </p:cNvPr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613461D1-5935-4EE4-A7C1-16A4B900BE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00" y="39624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BDC947FA-7F9C-4978-BE8E-73D158596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00" y="6019800"/>
            <a:ext cx="927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AC9AC642-00D0-44A2-B45B-47E2FA2C05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9624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AB04061F-EC1A-4817-AF1E-2CA8D625D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705475"/>
            <a:ext cx="914400" cy="3143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main()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5D20A9-1035-4AC9-8ECD-C7C6B170BA64}"/>
              </a:ext>
            </a:extLst>
          </p:cNvPr>
          <p:cNvSpPr/>
          <p:nvPr/>
        </p:nvSpPr>
        <p:spPr>
          <a:xfrm>
            <a:off x="800004" y="6311899"/>
            <a:ext cx="27144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call/execution/program stack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19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9B112-7F0A-4CC6-8C1C-9A4F1C2D1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-- How the topics are related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B7289-3BEA-4EAC-A2D4-C2ED5A72B4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D172E-0ECF-4A36-8629-FF0A214C53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57200" y="6342063"/>
            <a:ext cx="457200" cy="387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FAC84F1-011D-4B78-84FB-6009A5E78B56}" type="slidenum">
              <a:rPr lang="en-CA" altLang="en-US" smtClean="0"/>
              <a:pPr>
                <a:defRPr/>
              </a:pPr>
              <a:t>8</a:t>
            </a:fld>
            <a:endParaRPr lang="en-CA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2F3DE5-7EE0-4FEB-899F-99C00EF9D9E6}"/>
              </a:ext>
            </a:extLst>
          </p:cNvPr>
          <p:cNvSpPr txBox="1"/>
          <p:nvPr/>
        </p:nvSpPr>
        <p:spPr>
          <a:xfrm rot="20407111">
            <a:off x="8119120" y="3127115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85000"/>
                  </a:schemeClr>
                </a:solidFill>
                <a:latin typeface="Californian FB" panose="0207040306080B030204" pitchFamily="18" charset="0"/>
              </a:rPr>
              <a:t>Global variables</a:t>
            </a:r>
            <a:endParaRPr lang="en-CA" sz="1200" i="1" dirty="0">
              <a:solidFill>
                <a:schemeClr val="bg1">
                  <a:lumMod val="85000"/>
                </a:schemeClr>
              </a:solidFill>
              <a:latin typeface="Californian FB" panose="0207040306080B030204" pitchFamily="18" charset="0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ACE203D-52F9-40C4-A0D9-D70A74B7B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358" y="108653"/>
            <a:ext cx="1204342" cy="8448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3BF682-7597-4B65-B51F-81E2A0234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9144000" cy="506284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8C46404-405C-4C3A-B117-BF6098BE81F9}"/>
              </a:ext>
            </a:extLst>
          </p:cNvPr>
          <p:cNvSpPr/>
          <p:nvPr/>
        </p:nvSpPr>
        <p:spPr>
          <a:xfrm rot="20508726">
            <a:off x="6858118" y="2510621"/>
            <a:ext cx="1934478" cy="1529114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6BCB28-3995-D913-3B18-4A6A547A86E7}"/>
              </a:ext>
            </a:extLst>
          </p:cNvPr>
          <p:cNvSpPr/>
          <p:nvPr/>
        </p:nvSpPr>
        <p:spPr>
          <a:xfrm rot="20961984">
            <a:off x="2446916" y="4885624"/>
            <a:ext cx="3621857" cy="992760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946454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32F7D-0537-4D9A-A1B5-221429D6605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68705" y="4955221"/>
          <a:ext cx="452139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600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factorial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4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result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4 * factorial(3)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608" y="1083262"/>
          <a:ext cx="411814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88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main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a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factorial(4)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04233A8-8C59-41EE-9F30-573840B2579D}"/>
              </a:ext>
            </a:extLst>
          </p:cNvPr>
          <p:cNvSpPr txBox="1"/>
          <p:nvPr/>
        </p:nvSpPr>
        <p:spPr>
          <a:xfrm>
            <a:off x="381000" y="381000"/>
            <a:ext cx="313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int a = factorial(4)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3E3AF6-1C83-4691-8612-5E2FA1F784B8}"/>
              </a:ext>
            </a:extLst>
          </p:cNvPr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613461D1-5935-4EE4-A7C1-16A4B900BE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00" y="39624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BDC947FA-7F9C-4978-BE8E-73D158596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00" y="6019800"/>
            <a:ext cx="927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AC9AC642-00D0-44A2-B45B-47E2FA2C05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9624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AB04061F-EC1A-4817-AF1E-2CA8D625D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705475"/>
            <a:ext cx="914400" cy="3143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main()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B8AD4A9-7AF8-4D62-B9AD-B92C266F6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407025"/>
            <a:ext cx="9144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fact(4)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5D20A9-1035-4AC9-8ECD-C7C6B170BA64}"/>
              </a:ext>
            </a:extLst>
          </p:cNvPr>
          <p:cNvSpPr/>
          <p:nvPr/>
        </p:nvSpPr>
        <p:spPr>
          <a:xfrm>
            <a:off x="800004" y="6311899"/>
            <a:ext cx="27144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call/execution/program stack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32F7D-0537-4D9A-A1B5-221429D6605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68705" y="3200400"/>
          <a:ext cx="452139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750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factorial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result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3 * factorial(2)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608" y="1083262"/>
          <a:ext cx="411814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88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main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a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factorial(4)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FD4F5B9-37C0-4104-B118-6D52FFEC2623}"/>
              </a:ext>
            </a:extLst>
          </p:cNvPr>
          <p:cNvSpPr txBox="1"/>
          <p:nvPr/>
        </p:nvSpPr>
        <p:spPr>
          <a:xfrm>
            <a:off x="381000" y="381000"/>
            <a:ext cx="313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int a = factorial(4)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CEB44E-C1F4-4C24-972F-0E5997E74EDF}"/>
              </a:ext>
            </a:extLst>
          </p:cNvPr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F672352-0EEE-43B5-A742-74610B1C1E71}"/>
              </a:ext>
            </a:extLst>
          </p:cNvPr>
          <p:cNvGraphicFramePr>
            <a:graphicFrameLocks noGrp="1"/>
          </p:cNvGraphicFramePr>
          <p:nvPr/>
        </p:nvGraphicFramePr>
        <p:xfrm>
          <a:off x="4368705" y="4955221"/>
          <a:ext cx="452139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600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factorial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4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result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4 * factorial(3)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Line 3">
            <a:extLst>
              <a:ext uri="{FF2B5EF4-FFF2-40B4-BE49-F238E27FC236}">
                <a16:creationId xmlns:a16="http://schemas.microsoft.com/office/drawing/2014/main" id="{60DDB8CF-032D-447B-98D4-EECF991DC0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00" y="39624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7" name="Line 4">
            <a:extLst>
              <a:ext uri="{FF2B5EF4-FFF2-40B4-BE49-F238E27FC236}">
                <a16:creationId xmlns:a16="http://schemas.microsoft.com/office/drawing/2014/main" id="{6D5A1E67-1D37-4983-8420-DA446C7A8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00" y="6019800"/>
            <a:ext cx="927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8" name="Line 5">
            <a:extLst>
              <a:ext uri="{FF2B5EF4-FFF2-40B4-BE49-F238E27FC236}">
                <a16:creationId xmlns:a16="http://schemas.microsoft.com/office/drawing/2014/main" id="{7E91AF38-4AC2-4FEA-A31E-74B462486E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9624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6A5F4B05-50EE-4F77-9AEB-8E3DA8CE7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705475"/>
            <a:ext cx="914400" cy="3143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main()</a:t>
            </a: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02E4D8CD-3B86-4760-BCF1-9079509B7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407025"/>
            <a:ext cx="9144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fact(4)</a:t>
            </a: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63E9FE6A-E98C-4A5D-9587-FF984597B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058" y="5098256"/>
            <a:ext cx="9144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fact(3)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2A3538-0596-47E6-A244-12DD60321159}"/>
              </a:ext>
            </a:extLst>
          </p:cNvPr>
          <p:cNvSpPr/>
          <p:nvPr/>
        </p:nvSpPr>
        <p:spPr>
          <a:xfrm>
            <a:off x="800004" y="6311899"/>
            <a:ext cx="27144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call/execution/program stack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32F7D-0537-4D9A-A1B5-221429D6605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368705" y="1553370"/>
          <a:ext cx="452139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800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factorial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result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2 * factorial(1)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608" y="1083262"/>
          <a:ext cx="411814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88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main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a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factorial(4)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1231F7A-0EFC-4FB6-BC7C-A14BE7549DA1}"/>
              </a:ext>
            </a:extLst>
          </p:cNvPr>
          <p:cNvSpPr txBox="1"/>
          <p:nvPr/>
        </p:nvSpPr>
        <p:spPr>
          <a:xfrm>
            <a:off x="381000" y="381000"/>
            <a:ext cx="313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int a = factorial(4)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9C9A6D-D6ED-4092-BC8F-0F1FBE1D9E7F}"/>
              </a:ext>
            </a:extLst>
          </p:cNvPr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63471C9-DC8A-498A-8B92-5463CC03F21D}"/>
              </a:ext>
            </a:extLst>
          </p:cNvPr>
          <p:cNvGraphicFramePr>
            <a:graphicFrameLocks noGrp="1"/>
          </p:cNvGraphicFramePr>
          <p:nvPr/>
        </p:nvGraphicFramePr>
        <p:xfrm>
          <a:off x="4368705" y="3200400"/>
          <a:ext cx="452139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750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factorial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result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3 * factorial(2)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4983110-AEFE-4E20-B1CA-59DFDF5ED090}"/>
              </a:ext>
            </a:extLst>
          </p:cNvPr>
          <p:cNvGraphicFramePr>
            <a:graphicFrameLocks noGrp="1"/>
          </p:cNvGraphicFramePr>
          <p:nvPr/>
        </p:nvGraphicFramePr>
        <p:xfrm>
          <a:off x="4368705" y="4955221"/>
          <a:ext cx="452139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600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factorial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4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result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4 * factorial(3)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Line 3">
            <a:extLst>
              <a:ext uri="{FF2B5EF4-FFF2-40B4-BE49-F238E27FC236}">
                <a16:creationId xmlns:a16="http://schemas.microsoft.com/office/drawing/2014/main" id="{2186FB02-AB5E-4E24-9088-FACE3844A2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00" y="39624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4" name="Line 4">
            <a:extLst>
              <a:ext uri="{FF2B5EF4-FFF2-40B4-BE49-F238E27FC236}">
                <a16:creationId xmlns:a16="http://schemas.microsoft.com/office/drawing/2014/main" id="{E1D9FBE4-69F4-4D91-A661-3A06D6AA72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00" y="6019800"/>
            <a:ext cx="927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5" name="Line 5">
            <a:extLst>
              <a:ext uri="{FF2B5EF4-FFF2-40B4-BE49-F238E27FC236}">
                <a16:creationId xmlns:a16="http://schemas.microsoft.com/office/drawing/2014/main" id="{3B569418-9701-4615-9694-83876F8320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9624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9F50961C-26CB-47CB-B16E-B44BBEEDE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705475"/>
            <a:ext cx="914400" cy="3143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main()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E49EBC80-9236-461D-8E3A-122F68EC2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407025"/>
            <a:ext cx="9144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fact(4)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069D700D-7466-4B8D-AE56-37806D31C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483" y="5098256"/>
            <a:ext cx="9144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fact(3)</a:t>
            </a: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13276735-0438-4DE5-868C-58A1F2B6D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793853"/>
            <a:ext cx="914400" cy="3000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fact(2)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B87CB8-6214-4AB5-ABAE-82A6B8EE3A25}"/>
              </a:ext>
            </a:extLst>
          </p:cNvPr>
          <p:cNvSpPr/>
          <p:nvPr/>
        </p:nvSpPr>
        <p:spPr>
          <a:xfrm>
            <a:off x="800004" y="6311899"/>
            <a:ext cx="27144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call/execution/program stack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32F7D-0537-4D9A-A1B5-221429D6605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608" y="1083262"/>
          <a:ext cx="411814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88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main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a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factorial(4)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1231F7A-0EFC-4FB6-BC7C-A14BE7549DA1}"/>
              </a:ext>
            </a:extLst>
          </p:cNvPr>
          <p:cNvSpPr txBox="1"/>
          <p:nvPr/>
        </p:nvSpPr>
        <p:spPr>
          <a:xfrm>
            <a:off x="381000" y="381000"/>
            <a:ext cx="313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int a = factorial(4)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9C9A6D-D6ED-4092-BC8F-0F1FBE1D9E7F}"/>
              </a:ext>
            </a:extLst>
          </p:cNvPr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8E9DF53-99EB-4C48-8F6F-B54BF34613D6}"/>
              </a:ext>
            </a:extLst>
          </p:cNvPr>
          <p:cNvGraphicFramePr>
            <a:graphicFrameLocks noGrp="1"/>
          </p:cNvGraphicFramePr>
          <p:nvPr/>
        </p:nvGraphicFramePr>
        <p:xfrm>
          <a:off x="4381020" y="-93660"/>
          <a:ext cx="452139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950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factorial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result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 * factorial(0)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A9CD36C-EE1F-4226-A8DC-E37CE7CFA413}"/>
              </a:ext>
            </a:extLst>
          </p:cNvPr>
          <p:cNvGraphicFramePr>
            <a:graphicFrameLocks noGrp="1"/>
          </p:cNvGraphicFramePr>
          <p:nvPr/>
        </p:nvGraphicFramePr>
        <p:xfrm>
          <a:off x="4368705" y="1553370"/>
          <a:ext cx="452139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800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factorial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result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2 * factorial(1)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A86F800-21C1-4C29-AC7A-CCC8858E5B4D}"/>
              </a:ext>
            </a:extLst>
          </p:cNvPr>
          <p:cNvGraphicFramePr>
            <a:graphicFrameLocks noGrp="1"/>
          </p:cNvGraphicFramePr>
          <p:nvPr/>
        </p:nvGraphicFramePr>
        <p:xfrm>
          <a:off x="4368705" y="3200400"/>
          <a:ext cx="452139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750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factorial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result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3 * factorial(2)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05CBB89-E147-4EF6-95FF-80D5F44BA3AC}"/>
              </a:ext>
            </a:extLst>
          </p:cNvPr>
          <p:cNvGraphicFramePr>
            <a:graphicFrameLocks noGrp="1"/>
          </p:cNvGraphicFramePr>
          <p:nvPr/>
        </p:nvGraphicFramePr>
        <p:xfrm>
          <a:off x="4368705" y="4955221"/>
          <a:ext cx="452139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600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factorial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4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result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4 * factorial(3)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Line 3">
            <a:extLst>
              <a:ext uri="{FF2B5EF4-FFF2-40B4-BE49-F238E27FC236}">
                <a16:creationId xmlns:a16="http://schemas.microsoft.com/office/drawing/2014/main" id="{9D8CA3C6-EB49-4639-BEB5-2A757E2A2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00" y="39624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6" name="Line 4">
            <a:extLst>
              <a:ext uri="{FF2B5EF4-FFF2-40B4-BE49-F238E27FC236}">
                <a16:creationId xmlns:a16="http://schemas.microsoft.com/office/drawing/2014/main" id="{0E777243-2297-4D07-BEE8-FE2C088FB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00" y="6019800"/>
            <a:ext cx="927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0FC70F72-6D7F-4B75-B50D-761327677F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9624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7E64377B-05AA-4FA2-81D0-9001F2AC9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705475"/>
            <a:ext cx="914400" cy="3143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main()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22F034A-9843-406E-8BB0-7477DCFB2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407025"/>
            <a:ext cx="9144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fact(4)</a:t>
            </a: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5C274983-D4AA-4B65-A8E6-8972B9226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483" y="5098256"/>
            <a:ext cx="9144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fact(3)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9663D090-5304-4E43-B193-461CC8E5D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793853"/>
            <a:ext cx="914400" cy="3000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fact(2)</a:t>
            </a:r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2AFDDD3A-3B49-438A-BD18-F4A2E37DB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485902"/>
            <a:ext cx="9144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fact(1)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19E44D-B5F2-4723-BF7B-1358A4B6427B}"/>
              </a:ext>
            </a:extLst>
          </p:cNvPr>
          <p:cNvSpPr/>
          <p:nvPr/>
        </p:nvSpPr>
        <p:spPr>
          <a:xfrm>
            <a:off x="800004" y="6311899"/>
            <a:ext cx="27144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call/execution/program stack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89119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32F7D-0537-4D9A-A1B5-221429D6605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608" y="1083262"/>
          <a:ext cx="411814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88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main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a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factorial(4)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1231F7A-0EFC-4FB6-BC7C-A14BE7549DA1}"/>
              </a:ext>
            </a:extLst>
          </p:cNvPr>
          <p:cNvSpPr txBox="1"/>
          <p:nvPr/>
        </p:nvSpPr>
        <p:spPr>
          <a:xfrm>
            <a:off x="381000" y="381000"/>
            <a:ext cx="313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int a = factorial(4)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9C9A6D-D6ED-4092-BC8F-0F1FBE1D9E7F}"/>
              </a:ext>
            </a:extLst>
          </p:cNvPr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8E9DF53-99EB-4C48-8F6F-B54BF34613D6}"/>
              </a:ext>
            </a:extLst>
          </p:cNvPr>
          <p:cNvGraphicFramePr>
            <a:graphicFrameLocks noGrp="1"/>
          </p:cNvGraphicFramePr>
          <p:nvPr/>
        </p:nvGraphicFramePr>
        <p:xfrm>
          <a:off x="4381020" y="-93660"/>
          <a:ext cx="452139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950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factorial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result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 * factorial(0)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A9CD36C-EE1F-4226-A8DC-E37CE7CFA413}"/>
              </a:ext>
            </a:extLst>
          </p:cNvPr>
          <p:cNvGraphicFramePr>
            <a:graphicFrameLocks noGrp="1"/>
          </p:cNvGraphicFramePr>
          <p:nvPr/>
        </p:nvGraphicFramePr>
        <p:xfrm>
          <a:off x="4368705" y="1553370"/>
          <a:ext cx="452139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800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factorial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result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2 * factorial(1)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A86F800-21C1-4C29-AC7A-CCC8858E5B4D}"/>
              </a:ext>
            </a:extLst>
          </p:cNvPr>
          <p:cNvGraphicFramePr>
            <a:graphicFrameLocks noGrp="1"/>
          </p:cNvGraphicFramePr>
          <p:nvPr/>
        </p:nvGraphicFramePr>
        <p:xfrm>
          <a:off x="4368705" y="3200400"/>
          <a:ext cx="452139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750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factorial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result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3 * factorial(2)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05CBB89-E147-4EF6-95FF-80D5F44BA3AC}"/>
              </a:ext>
            </a:extLst>
          </p:cNvPr>
          <p:cNvGraphicFramePr>
            <a:graphicFrameLocks noGrp="1"/>
          </p:cNvGraphicFramePr>
          <p:nvPr/>
        </p:nvGraphicFramePr>
        <p:xfrm>
          <a:off x="4368705" y="4955221"/>
          <a:ext cx="452139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600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factorial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4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result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4 * factorial(3)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Line 3">
            <a:extLst>
              <a:ext uri="{FF2B5EF4-FFF2-40B4-BE49-F238E27FC236}">
                <a16:creationId xmlns:a16="http://schemas.microsoft.com/office/drawing/2014/main" id="{9D8CA3C6-EB49-4639-BEB5-2A757E2A2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00" y="39624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6" name="Line 4">
            <a:extLst>
              <a:ext uri="{FF2B5EF4-FFF2-40B4-BE49-F238E27FC236}">
                <a16:creationId xmlns:a16="http://schemas.microsoft.com/office/drawing/2014/main" id="{0E777243-2297-4D07-BEE8-FE2C088FB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00" y="6019800"/>
            <a:ext cx="927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0FC70F72-6D7F-4B75-B50D-761327677F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9624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7E64377B-05AA-4FA2-81D0-9001F2AC9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705475"/>
            <a:ext cx="914400" cy="3143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main()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22F034A-9843-406E-8BB0-7477DCFB2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407025"/>
            <a:ext cx="9144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fact(4)</a:t>
            </a: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5C274983-D4AA-4B65-A8E6-8972B9226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483" y="5098256"/>
            <a:ext cx="9144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fact(3)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9663D090-5304-4E43-B193-461CC8E5D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793853"/>
            <a:ext cx="914400" cy="3000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fact(2)</a:t>
            </a:r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2AFDDD3A-3B49-438A-BD18-F4A2E37DB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485902"/>
            <a:ext cx="9144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fact(1)</a:t>
            </a: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F871BD9-F039-4263-9186-DB44DD001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880" y="4182996"/>
            <a:ext cx="9144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fact(0)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B4955D-ADBE-4716-998E-E66F227FD0EE}"/>
              </a:ext>
            </a:extLst>
          </p:cNvPr>
          <p:cNvSpPr/>
          <p:nvPr/>
        </p:nvSpPr>
        <p:spPr>
          <a:xfrm>
            <a:off x="800004" y="6311899"/>
            <a:ext cx="27144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call/execution/program stack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2851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32F7D-0537-4D9A-A1B5-221429D6605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608" y="1083262"/>
          <a:ext cx="411814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88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main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a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factorial(4)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1231F7A-0EFC-4FB6-BC7C-A14BE7549DA1}"/>
              </a:ext>
            </a:extLst>
          </p:cNvPr>
          <p:cNvSpPr txBox="1"/>
          <p:nvPr/>
        </p:nvSpPr>
        <p:spPr>
          <a:xfrm>
            <a:off x="381000" y="381000"/>
            <a:ext cx="313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int a = factorial(4)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9C9A6D-D6ED-4092-BC8F-0F1FBE1D9E7F}"/>
              </a:ext>
            </a:extLst>
          </p:cNvPr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8E9DF53-99EB-4C48-8F6F-B54BF34613D6}"/>
              </a:ext>
            </a:extLst>
          </p:cNvPr>
          <p:cNvGraphicFramePr>
            <a:graphicFrameLocks noGrp="1"/>
          </p:cNvGraphicFramePr>
          <p:nvPr/>
        </p:nvGraphicFramePr>
        <p:xfrm>
          <a:off x="4381020" y="-93660"/>
          <a:ext cx="452139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950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factorial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result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 * 1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A9CD36C-EE1F-4226-A8DC-E37CE7CFA413}"/>
              </a:ext>
            </a:extLst>
          </p:cNvPr>
          <p:cNvGraphicFramePr>
            <a:graphicFrameLocks noGrp="1"/>
          </p:cNvGraphicFramePr>
          <p:nvPr/>
        </p:nvGraphicFramePr>
        <p:xfrm>
          <a:off x="4368705" y="1553370"/>
          <a:ext cx="452139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800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factorial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result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2 * factorial(1)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A86F800-21C1-4C29-AC7A-CCC8858E5B4D}"/>
              </a:ext>
            </a:extLst>
          </p:cNvPr>
          <p:cNvGraphicFramePr>
            <a:graphicFrameLocks noGrp="1"/>
          </p:cNvGraphicFramePr>
          <p:nvPr/>
        </p:nvGraphicFramePr>
        <p:xfrm>
          <a:off x="4368705" y="3200400"/>
          <a:ext cx="452139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750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factorial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result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3 * factorial(2)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05CBB89-E147-4EF6-95FF-80D5F44BA3AC}"/>
              </a:ext>
            </a:extLst>
          </p:cNvPr>
          <p:cNvGraphicFramePr>
            <a:graphicFrameLocks noGrp="1"/>
          </p:cNvGraphicFramePr>
          <p:nvPr/>
        </p:nvGraphicFramePr>
        <p:xfrm>
          <a:off x="4368705" y="4955221"/>
          <a:ext cx="452139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600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factorial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4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result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4 * factorial(3)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Line 3">
            <a:extLst>
              <a:ext uri="{FF2B5EF4-FFF2-40B4-BE49-F238E27FC236}">
                <a16:creationId xmlns:a16="http://schemas.microsoft.com/office/drawing/2014/main" id="{9D8CA3C6-EB49-4639-BEB5-2A757E2A2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00" y="39624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6" name="Line 4">
            <a:extLst>
              <a:ext uri="{FF2B5EF4-FFF2-40B4-BE49-F238E27FC236}">
                <a16:creationId xmlns:a16="http://schemas.microsoft.com/office/drawing/2014/main" id="{0E777243-2297-4D07-BEE8-FE2C088FB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00" y="6019800"/>
            <a:ext cx="927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0FC70F72-6D7F-4B75-B50D-761327677F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9624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7E64377B-05AA-4FA2-81D0-9001F2AC9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705475"/>
            <a:ext cx="914400" cy="3143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main()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22F034A-9843-406E-8BB0-7477DCFB2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407025"/>
            <a:ext cx="9144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fact(4)</a:t>
            </a: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5C274983-D4AA-4B65-A8E6-8972B9226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483" y="5098256"/>
            <a:ext cx="9144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fact(3)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9663D090-5304-4E43-B193-461CC8E5D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793853"/>
            <a:ext cx="914400" cy="3000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fact(2)</a:t>
            </a:r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2AFDDD3A-3B49-438A-BD18-F4A2E37DB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485902"/>
            <a:ext cx="9144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fact(1)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350529-7A07-4626-9F3E-80C6F50D7F02}"/>
              </a:ext>
            </a:extLst>
          </p:cNvPr>
          <p:cNvSpPr/>
          <p:nvPr/>
        </p:nvSpPr>
        <p:spPr>
          <a:xfrm>
            <a:off x="800004" y="6311899"/>
            <a:ext cx="27144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call/execution/program stack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9501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32F7D-0537-4D9A-A1B5-221429D6605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608" y="1083262"/>
          <a:ext cx="411814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88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main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a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factorial(4)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1231F7A-0EFC-4FB6-BC7C-A14BE7549DA1}"/>
              </a:ext>
            </a:extLst>
          </p:cNvPr>
          <p:cNvSpPr txBox="1"/>
          <p:nvPr/>
        </p:nvSpPr>
        <p:spPr>
          <a:xfrm>
            <a:off x="381000" y="381000"/>
            <a:ext cx="313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int a = factorial(4)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9C9A6D-D6ED-4092-BC8F-0F1FBE1D9E7F}"/>
              </a:ext>
            </a:extLst>
          </p:cNvPr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A9CD36C-EE1F-4226-A8DC-E37CE7CFA413}"/>
              </a:ext>
            </a:extLst>
          </p:cNvPr>
          <p:cNvGraphicFramePr>
            <a:graphicFrameLocks noGrp="1"/>
          </p:cNvGraphicFramePr>
          <p:nvPr/>
        </p:nvGraphicFramePr>
        <p:xfrm>
          <a:off x="4368705" y="1553370"/>
          <a:ext cx="452139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800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factorial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result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2 * 1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A86F800-21C1-4C29-AC7A-CCC8858E5B4D}"/>
              </a:ext>
            </a:extLst>
          </p:cNvPr>
          <p:cNvGraphicFramePr>
            <a:graphicFrameLocks noGrp="1"/>
          </p:cNvGraphicFramePr>
          <p:nvPr/>
        </p:nvGraphicFramePr>
        <p:xfrm>
          <a:off x="4368705" y="3200400"/>
          <a:ext cx="452139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750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factorial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result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3 * factorial(2)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05CBB89-E147-4EF6-95FF-80D5F44BA3AC}"/>
              </a:ext>
            </a:extLst>
          </p:cNvPr>
          <p:cNvGraphicFramePr>
            <a:graphicFrameLocks noGrp="1"/>
          </p:cNvGraphicFramePr>
          <p:nvPr/>
        </p:nvGraphicFramePr>
        <p:xfrm>
          <a:off x="4368705" y="4955221"/>
          <a:ext cx="452139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600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factorial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4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result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4 * factorial(3)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Line 3">
            <a:extLst>
              <a:ext uri="{FF2B5EF4-FFF2-40B4-BE49-F238E27FC236}">
                <a16:creationId xmlns:a16="http://schemas.microsoft.com/office/drawing/2014/main" id="{9D8CA3C6-EB49-4639-BEB5-2A757E2A2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00" y="39624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6" name="Line 4">
            <a:extLst>
              <a:ext uri="{FF2B5EF4-FFF2-40B4-BE49-F238E27FC236}">
                <a16:creationId xmlns:a16="http://schemas.microsoft.com/office/drawing/2014/main" id="{0E777243-2297-4D07-BEE8-FE2C088FB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00" y="6019800"/>
            <a:ext cx="927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0FC70F72-6D7F-4B75-B50D-761327677F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9624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7E64377B-05AA-4FA2-81D0-9001F2AC9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705475"/>
            <a:ext cx="914400" cy="3143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main()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22F034A-9843-406E-8BB0-7477DCFB2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407025"/>
            <a:ext cx="9144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fact(4)</a:t>
            </a: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5C274983-D4AA-4B65-A8E6-8972B9226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483" y="5098256"/>
            <a:ext cx="9144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fact(3)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9663D090-5304-4E43-B193-461CC8E5D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793853"/>
            <a:ext cx="914400" cy="3000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fact(2)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9EC37D-9F70-4843-A5F5-E6164E880D1A}"/>
              </a:ext>
            </a:extLst>
          </p:cNvPr>
          <p:cNvSpPr/>
          <p:nvPr/>
        </p:nvSpPr>
        <p:spPr>
          <a:xfrm>
            <a:off x="800004" y="6311899"/>
            <a:ext cx="27144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call/execution/program stack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8984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32F7D-0537-4D9A-A1B5-221429D6605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608" y="1083262"/>
          <a:ext cx="411814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88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main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a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factorial(4)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1231F7A-0EFC-4FB6-BC7C-A14BE7549DA1}"/>
              </a:ext>
            </a:extLst>
          </p:cNvPr>
          <p:cNvSpPr txBox="1"/>
          <p:nvPr/>
        </p:nvSpPr>
        <p:spPr>
          <a:xfrm>
            <a:off x="381000" y="381000"/>
            <a:ext cx="313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int a = factorial(4)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9C9A6D-D6ED-4092-BC8F-0F1FBE1D9E7F}"/>
              </a:ext>
            </a:extLst>
          </p:cNvPr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A86F800-21C1-4C29-AC7A-CCC8858E5B4D}"/>
              </a:ext>
            </a:extLst>
          </p:cNvPr>
          <p:cNvGraphicFramePr>
            <a:graphicFrameLocks noGrp="1"/>
          </p:cNvGraphicFramePr>
          <p:nvPr/>
        </p:nvGraphicFramePr>
        <p:xfrm>
          <a:off x="4368705" y="3200400"/>
          <a:ext cx="452139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750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factorial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result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3 * 2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05CBB89-E147-4EF6-95FF-80D5F44BA3AC}"/>
              </a:ext>
            </a:extLst>
          </p:cNvPr>
          <p:cNvGraphicFramePr>
            <a:graphicFrameLocks noGrp="1"/>
          </p:cNvGraphicFramePr>
          <p:nvPr/>
        </p:nvGraphicFramePr>
        <p:xfrm>
          <a:off x="4368705" y="4955221"/>
          <a:ext cx="452139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600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factorial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4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result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4 * factorial(3)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Line 3">
            <a:extLst>
              <a:ext uri="{FF2B5EF4-FFF2-40B4-BE49-F238E27FC236}">
                <a16:creationId xmlns:a16="http://schemas.microsoft.com/office/drawing/2014/main" id="{9D8CA3C6-EB49-4639-BEB5-2A757E2A2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00" y="39624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6" name="Line 4">
            <a:extLst>
              <a:ext uri="{FF2B5EF4-FFF2-40B4-BE49-F238E27FC236}">
                <a16:creationId xmlns:a16="http://schemas.microsoft.com/office/drawing/2014/main" id="{0E777243-2297-4D07-BEE8-FE2C088FB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00" y="6019800"/>
            <a:ext cx="927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0FC70F72-6D7F-4B75-B50D-761327677F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9624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7E64377B-05AA-4FA2-81D0-9001F2AC9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705475"/>
            <a:ext cx="914400" cy="3143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main()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22F034A-9843-406E-8BB0-7477DCFB2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407025"/>
            <a:ext cx="9144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fact(4)</a:t>
            </a: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5C274983-D4AA-4B65-A8E6-8972B9226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483" y="5098256"/>
            <a:ext cx="9144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fact(3)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AFA33C-5C36-4304-9959-550D88B06FD4}"/>
              </a:ext>
            </a:extLst>
          </p:cNvPr>
          <p:cNvSpPr/>
          <p:nvPr/>
        </p:nvSpPr>
        <p:spPr>
          <a:xfrm>
            <a:off x="800004" y="6311899"/>
            <a:ext cx="27144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call/execution/program stack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91072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32F7D-0537-4D9A-A1B5-221429D6605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608" y="1083262"/>
          <a:ext cx="411814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88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main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a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factorial(4)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1231F7A-0EFC-4FB6-BC7C-A14BE7549DA1}"/>
              </a:ext>
            </a:extLst>
          </p:cNvPr>
          <p:cNvSpPr txBox="1"/>
          <p:nvPr/>
        </p:nvSpPr>
        <p:spPr>
          <a:xfrm>
            <a:off x="381000" y="381000"/>
            <a:ext cx="313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int a = factorial(4)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9C9A6D-D6ED-4092-BC8F-0F1FBE1D9E7F}"/>
              </a:ext>
            </a:extLst>
          </p:cNvPr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05CBB89-E147-4EF6-95FF-80D5F44BA3AC}"/>
              </a:ext>
            </a:extLst>
          </p:cNvPr>
          <p:cNvGraphicFramePr>
            <a:graphicFrameLocks noGrp="1"/>
          </p:cNvGraphicFramePr>
          <p:nvPr/>
        </p:nvGraphicFramePr>
        <p:xfrm>
          <a:off x="4368705" y="4955221"/>
          <a:ext cx="452139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600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factorial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4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result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4 *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Line 3">
            <a:extLst>
              <a:ext uri="{FF2B5EF4-FFF2-40B4-BE49-F238E27FC236}">
                <a16:creationId xmlns:a16="http://schemas.microsoft.com/office/drawing/2014/main" id="{9D8CA3C6-EB49-4639-BEB5-2A757E2A2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00" y="39624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6" name="Line 4">
            <a:extLst>
              <a:ext uri="{FF2B5EF4-FFF2-40B4-BE49-F238E27FC236}">
                <a16:creationId xmlns:a16="http://schemas.microsoft.com/office/drawing/2014/main" id="{0E777243-2297-4D07-BEE8-FE2C088FB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00" y="6019800"/>
            <a:ext cx="927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0FC70F72-6D7F-4B75-B50D-761327677F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9624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7E64377B-05AA-4FA2-81D0-9001F2AC9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705475"/>
            <a:ext cx="914400" cy="3143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main()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22F034A-9843-406E-8BB0-7477DCFB2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407025"/>
            <a:ext cx="9144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fact(4)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96DCCB-6C58-4F88-919C-5143F29AFFDE}"/>
              </a:ext>
            </a:extLst>
          </p:cNvPr>
          <p:cNvSpPr/>
          <p:nvPr/>
        </p:nvSpPr>
        <p:spPr>
          <a:xfrm>
            <a:off x="800004" y="6311899"/>
            <a:ext cx="27144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call/execution/program stack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275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32F7D-0537-4D9A-A1B5-221429D6605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608" y="1083262"/>
          <a:ext cx="4118142" cy="153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88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100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main </a:t>
                      </a:r>
                      <a:r>
                        <a:rPr lang="en-CA" b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method</a:t>
                      </a:r>
                      <a:endParaRPr lang="en-US" b="0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a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24</a:t>
                      </a:r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1231F7A-0EFC-4FB6-BC7C-A14BE7549DA1}"/>
              </a:ext>
            </a:extLst>
          </p:cNvPr>
          <p:cNvSpPr txBox="1"/>
          <p:nvPr/>
        </p:nvSpPr>
        <p:spPr>
          <a:xfrm>
            <a:off x="381000" y="381000"/>
            <a:ext cx="313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int a = factorial(4)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9C9A6D-D6ED-4092-BC8F-0F1FBE1D9E7F}"/>
              </a:ext>
            </a:extLst>
          </p:cNvPr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5" name="Line 3">
            <a:extLst>
              <a:ext uri="{FF2B5EF4-FFF2-40B4-BE49-F238E27FC236}">
                <a16:creationId xmlns:a16="http://schemas.microsoft.com/office/drawing/2014/main" id="{9D8CA3C6-EB49-4639-BEB5-2A757E2A2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00" y="39624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6" name="Line 4">
            <a:extLst>
              <a:ext uri="{FF2B5EF4-FFF2-40B4-BE49-F238E27FC236}">
                <a16:creationId xmlns:a16="http://schemas.microsoft.com/office/drawing/2014/main" id="{0E777243-2297-4D07-BEE8-FE2C088FB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00" y="6019800"/>
            <a:ext cx="927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0FC70F72-6D7F-4B75-B50D-761327677F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9624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7E64377B-05AA-4FA2-81D0-9001F2AC9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705475"/>
            <a:ext cx="914400" cy="3143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main()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587A20-EBB0-42AD-BC6F-D45C14511116}"/>
              </a:ext>
            </a:extLst>
          </p:cNvPr>
          <p:cNvSpPr/>
          <p:nvPr/>
        </p:nvSpPr>
        <p:spPr>
          <a:xfrm>
            <a:off x="800004" y="6311899"/>
            <a:ext cx="27144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call/execution/program stack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9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34975" y="130175"/>
            <a:ext cx="8229600" cy="5797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Program structure -- Functions</a:t>
            </a:r>
            <a:endParaRPr lang="en-CA" sz="4000" dirty="0"/>
          </a:p>
        </p:txBody>
      </p:sp>
      <p:sp>
        <p:nvSpPr>
          <p:cNvPr id="618501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228600" y="949315"/>
            <a:ext cx="8915400" cy="5176826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3"/>
              </a:buClr>
              <a:defRPr/>
            </a:pPr>
            <a:r>
              <a:rPr lang="en-US" sz="2600" dirty="0"/>
              <a:t>A function is a set of statements that may have:</a:t>
            </a:r>
          </a:p>
          <a:p>
            <a:pPr marL="850392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dirty="0"/>
              <a:t>a number of </a:t>
            </a:r>
            <a:r>
              <a:rPr lang="en-US" sz="2600" u="sng" dirty="0"/>
              <a:t>parameters</a:t>
            </a:r>
            <a:r>
              <a:rPr lang="en-US" sz="2600" dirty="0"/>
              <a:t> --- values that can be passed to it</a:t>
            </a:r>
          </a:p>
          <a:p>
            <a:pPr marL="850392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dirty="0"/>
              <a:t>a </a:t>
            </a:r>
            <a:r>
              <a:rPr lang="en-US" sz="2600" u="sng" dirty="0"/>
              <a:t>return</a:t>
            </a:r>
            <a:r>
              <a:rPr lang="en-US" sz="2600" dirty="0"/>
              <a:t> type that describes the value of this function in an expression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600" dirty="0"/>
          </a:p>
          <a:p>
            <a:pPr>
              <a:buClr>
                <a:schemeClr val="accent3"/>
              </a:buClr>
              <a:defRPr/>
            </a:pPr>
            <a:r>
              <a:rPr lang="en-US" sz="2600" dirty="0"/>
              <a:t>Communication between functions</a:t>
            </a:r>
          </a:p>
          <a:p>
            <a:pPr marL="850392" lvl="1" indent="-457200">
              <a:defRPr/>
            </a:pPr>
            <a:r>
              <a:rPr lang="en-US" sz="2600" dirty="0"/>
              <a:t>by </a:t>
            </a:r>
            <a:r>
              <a:rPr lang="en-US" sz="2600" u="sng" dirty="0"/>
              <a:t>arguments</a:t>
            </a:r>
            <a:r>
              <a:rPr lang="en-US" sz="2600" dirty="0"/>
              <a:t> and </a:t>
            </a:r>
            <a:r>
              <a:rPr lang="en-US" sz="2600" u="sng" dirty="0"/>
              <a:t>return values</a:t>
            </a:r>
          </a:p>
          <a:p>
            <a:pPr marL="850392" lvl="1" indent="-457200">
              <a:defRPr/>
            </a:pPr>
            <a:r>
              <a:rPr lang="en-US" sz="2600" dirty="0">
                <a:solidFill>
                  <a:srgbClr val="114FFB"/>
                </a:solidFill>
              </a:rPr>
              <a:t>by </a:t>
            </a:r>
            <a:r>
              <a:rPr lang="en-US" sz="2600" u="sng" dirty="0">
                <a:solidFill>
                  <a:srgbClr val="114FFB"/>
                </a:solidFill>
              </a:rPr>
              <a:t>external variable </a:t>
            </a:r>
            <a:r>
              <a:rPr lang="en-US" sz="2600" dirty="0">
                <a:solidFill>
                  <a:srgbClr val="114FFB"/>
                </a:solidFill>
              </a:rPr>
              <a:t>(</a:t>
            </a:r>
            <a:r>
              <a:rPr lang="en-CA" sz="2600" dirty="0">
                <a:solidFill>
                  <a:srgbClr val="114FFB"/>
                </a:solidFill>
              </a:rPr>
              <a:t>ch1.10, ch4.3)</a:t>
            </a:r>
            <a:endParaRPr lang="en-US" sz="2600" dirty="0">
              <a:solidFill>
                <a:srgbClr val="114FFB"/>
              </a:solidFill>
            </a:endParaRPr>
          </a:p>
          <a:p>
            <a:pPr marL="640080" lvl="1" indent="-246888">
              <a:buFont typeface="Wingdings 2"/>
              <a:buChar char=""/>
              <a:defRPr/>
            </a:pPr>
            <a:endParaRPr lang="en-US" sz="2800" dirty="0"/>
          </a:p>
          <a:p>
            <a:pPr>
              <a:buClr>
                <a:schemeClr val="accent3"/>
              </a:buClr>
              <a:defRPr/>
            </a:pPr>
            <a:r>
              <a:rPr lang="en-US" sz="2600" dirty="0"/>
              <a:t>Functions can occur</a:t>
            </a:r>
          </a:p>
          <a:p>
            <a:pPr marL="850392" lvl="1" indent="-457200">
              <a:defRPr/>
            </a:pPr>
            <a:r>
              <a:rPr lang="en-US" sz="2600" dirty="0"/>
              <a:t>in a single source file</a:t>
            </a:r>
          </a:p>
          <a:p>
            <a:pPr marL="850392" lvl="1" indent="-457200">
              <a:defRPr/>
            </a:pPr>
            <a:r>
              <a:rPr lang="en-US" sz="2600" dirty="0"/>
              <a:t>in multiple source files</a:t>
            </a:r>
            <a:endParaRPr lang="en-CA" sz="2600" dirty="0"/>
          </a:p>
          <a:p>
            <a:pPr marL="0" indent="0">
              <a:buClr>
                <a:schemeClr val="accent3"/>
              </a:buClr>
              <a:buNone/>
              <a:defRPr/>
            </a:pPr>
            <a:endParaRPr lang="en-CA" sz="2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FE0277-2B24-4D30-9A4D-5D3022C49A6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54123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01638" y="227013"/>
            <a:ext cx="8229600" cy="1143000"/>
          </a:xfrm>
        </p:spPr>
        <p:txBody>
          <a:bodyPr/>
          <a:lstStyle/>
          <a:p>
            <a:pPr eaLnBrk="1" hangingPunct="1"/>
            <a:r>
              <a:rPr lang="en-CA"/>
              <a:t>Recursion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42913" y="1279525"/>
            <a:ext cx="8229600" cy="5410200"/>
          </a:xfrm>
        </p:spPr>
        <p:txBody>
          <a:bodyPr/>
          <a:lstStyle/>
          <a:p>
            <a:r>
              <a:rPr lang="en-CA" dirty="0"/>
              <a:t>C supports recursion</a:t>
            </a:r>
          </a:p>
          <a:p>
            <a:pPr eaLnBrk="1" hangingPunct="1"/>
            <a:r>
              <a:rPr lang="en-CA" dirty="0"/>
              <a:t>Think/define recursively        `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A0A69-5407-415F-AD67-B5822C230D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9101" y="0"/>
            <a:ext cx="5044899" cy="201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471055" y="2846158"/>
          <a:ext cx="7758113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90840" imgH="457200" progId="Equation.3">
                  <p:embed/>
                </p:oleObj>
              </mc:Choice>
              <mc:Fallback>
                <p:oleObj name="Equation" r:id="rId4" imgW="3390840" imgH="457200" progId="Equation.3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55" y="2846158"/>
                        <a:ext cx="7758113" cy="104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16089" y="3866967"/>
            <a:ext cx="8534400" cy="29266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power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(int base, int n)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// assume n &gt;= 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if(num == 0)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/* base case  */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return 1;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else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return base *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power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(base, n–1);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</a:p>
        </p:txBody>
      </p:sp>
      <p:sp>
        <p:nvSpPr>
          <p:cNvPr id="8" name="Text Box 589"/>
          <p:cNvSpPr txBox="1">
            <a:spLocks noChangeArrowheads="1"/>
          </p:cNvSpPr>
          <p:nvPr/>
        </p:nvSpPr>
        <p:spPr bwMode="auto">
          <a:xfrm>
            <a:off x="5700429" y="1664566"/>
            <a:ext cx="3443571" cy="62143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“To get into my house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must get the key from 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smaller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house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054" y="2743200"/>
            <a:ext cx="8160183" cy="119149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F81E0E-26F0-4AB1-8530-C4C6DD9CBBBB}"/>
              </a:ext>
            </a:extLst>
          </p:cNvPr>
          <p:cNvSpPr/>
          <p:nvPr/>
        </p:nvSpPr>
        <p:spPr>
          <a:xfrm>
            <a:off x="914400" y="2230056"/>
            <a:ext cx="1749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  <a:r>
              <a:rPr kumimoji="0" lang="en-CA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= b* b</a:t>
            </a:r>
            <a:r>
              <a:rPr kumimoji="0" lang="en-CA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n-1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62911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247841" y="7058235"/>
            <a:ext cx="457200" cy="387421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A0A69-5407-415F-AD67-B5822C230D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0"/>
            <a:ext cx="3352800" cy="1676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static int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power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(2, 4)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if(4 == 0)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/* base case  */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 return 1;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else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 return 2 *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power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(2, 4 – 1);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}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2EDA63A-02EE-408F-8654-31473F171E52}"/>
              </a:ext>
            </a:extLst>
          </p:cNvPr>
          <p:cNvSpPr txBox="1">
            <a:spLocks noChangeArrowheads="1"/>
          </p:cNvSpPr>
          <p:nvPr/>
        </p:nvSpPr>
        <p:spPr>
          <a:xfrm>
            <a:off x="4881440" y="217099"/>
            <a:ext cx="3276600" cy="1676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static int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power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(2, 3)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if(3 == 0)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/* base case  */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 return 1;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else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 return 2 *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power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(2, 3 – 1);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}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D675D48-F7EA-46C8-A893-DDE6B609AC1B}"/>
              </a:ext>
            </a:extLst>
          </p:cNvPr>
          <p:cNvSpPr txBox="1">
            <a:spLocks noChangeArrowheads="1"/>
          </p:cNvSpPr>
          <p:nvPr/>
        </p:nvSpPr>
        <p:spPr>
          <a:xfrm>
            <a:off x="5715000" y="2122594"/>
            <a:ext cx="3352800" cy="1676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static int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power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(2, 2)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if(2 == 0)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/* base case  */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 return 1;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else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 return 2 *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power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(2, 2 – 1);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}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2408EE-597D-420A-A02A-87CD08BF41A7}"/>
              </a:ext>
            </a:extLst>
          </p:cNvPr>
          <p:cNvSpPr/>
          <p:nvPr/>
        </p:nvSpPr>
        <p:spPr>
          <a:xfrm>
            <a:off x="7162800" y="6019800"/>
            <a:ext cx="1905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53B59CD-AC87-477B-8E8A-BA017FA9DE71}"/>
              </a:ext>
            </a:extLst>
          </p:cNvPr>
          <p:cNvSpPr txBox="1">
            <a:spLocks noChangeArrowheads="1"/>
          </p:cNvSpPr>
          <p:nvPr/>
        </p:nvSpPr>
        <p:spPr>
          <a:xfrm>
            <a:off x="5248028" y="3996240"/>
            <a:ext cx="3352800" cy="1676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static int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power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(2, 1)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if(n == 0)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/* base case  */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 return 1;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else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 return 2 *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power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(2, 1 – 1);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}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7BE8D252-21F9-476E-B08C-812189A7D235}"/>
              </a:ext>
            </a:extLst>
          </p:cNvPr>
          <p:cNvSpPr txBox="1">
            <a:spLocks noChangeArrowheads="1"/>
          </p:cNvSpPr>
          <p:nvPr/>
        </p:nvSpPr>
        <p:spPr>
          <a:xfrm>
            <a:off x="4447504" y="5749994"/>
            <a:ext cx="3352800" cy="1676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static int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power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(2, 0)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if(0 == 0)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/* base case  */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 return 1;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else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   return n *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power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(2, 0 – 1);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}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7DC9C2-058A-4B12-A745-C7BA2CD8050A}"/>
              </a:ext>
            </a:extLst>
          </p:cNvPr>
          <p:cNvCxnSpPr/>
          <p:nvPr/>
        </p:nvCxnSpPr>
        <p:spPr>
          <a:xfrm>
            <a:off x="3283592" y="1219200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F3A6027-0FDB-456C-B8B7-AF100C058F49}"/>
              </a:ext>
            </a:extLst>
          </p:cNvPr>
          <p:cNvCxnSpPr>
            <a:cxnSpLocks/>
          </p:cNvCxnSpPr>
          <p:nvPr/>
        </p:nvCxnSpPr>
        <p:spPr>
          <a:xfrm>
            <a:off x="6634040" y="1618643"/>
            <a:ext cx="0" cy="454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C59574A-6C5C-4B9F-A4EB-7BC829EE339A}"/>
              </a:ext>
            </a:extLst>
          </p:cNvPr>
          <p:cNvCxnSpPr>
            <a:cxnSpLocks/>
          </p:cNvCxnSpPr>
          <p:nvPr/>
        </p:nvCxnSpPr>
        <p:spPr>
          <a:xfrm flipH="1">
            <a:off x="6858000" y="3499256"/>
            <a:ext cx="381000" cy="468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4FADE64-427E-4CBE-B9D2-96186D51F36D}"/>
              </a:ext>
            </a:extLst>
          </p:cNvPr>
          <p:cNvCxnSpPr>
            <a:cxnSpLocks/>
          </p:cNvCxnSpPr>
          <p:nvPr/>
        </p:nvCxnSpPr>
        <p:spPr>
          <a:xfrm flipH="1">
            <a:off x="6675818" y="5352194"/>
            <a:ext cx="131776" cy="409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64DA13E-34FD-48FB-91FA-13AC403130C4}"/>
              </a:ext>
            </a:extLst>
          </p:cNvPr>
          <p:cNvCxnSpPr>
            <a:cxnSpLocks/>
          </p:cNvCxnSpPr>
          <p:nvPr/>
        </p:nvCxnSpPr>
        <p:spPr>
          <a:xfrm flipV="1">
            <a:off x="5924241" y="5469550"/>
            <a:ext cx="1238559" cy="1075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86E43CE-D618-40EF-85FC-78A0B6BCA5C2}"/>
              </a:ext>
            </a:extLst>
          </p:cNvPr>
          <p:cNvSpPr txBox="1"/>
          <p:nvPr/>
        </p:nvSpPr>
        <p:spPr>
          <a:xfrm>
            <a:off x="6758169" y="578999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AE78972-AF09-430C-B81E-32FC209E5543}"/>
              </a:ext>
            </a:extLst>
          </p:cNvPr>
          <p:cNvCxnSpPr>
            <a:cxnSpLocks/>
          </p:cNvCxnSpPr>
          <p:nvPr/>
        </p:nvCxnSpPr>
        <p:spPr>
          <a:xfrm flipV="1">
            <a:off x="6369987" y="3445989"/>
            <a:ext cx="1545041" cy="166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5A9B99E-2C85-4277-9CB3-8702B7D52346}"/>
              </a:ext>
            </a:extLst>
          </p:cNvPr>
          <p:cNvSpPr txBox="1"/>
          <p:nvPr/>
        </p:nvSpPr>
        <p:spPr>
          <a:xfrm>
            <a:off x="7733811" y="369206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471E57F-EFE4-48EB-898B-7A00A92E49AE}"/>
              </a:ext>
            </a:extLst>
          </p:cNvPr>
          <p:cNvCxnSpPr>
            <a:cxnSpLocks/>
          </p:cNvCxnSpPr>
          <p:nvPr/>
        </p:nvCxnSpPr>
        <p:spPr>
          <a:xfrm flipV="1">
            <a:off x="6807594" y="1689043"/>
            <a:ext cx="321746" cy="1497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9B2C103-AE2B-4A4D-BD3E-84B752293E45}"/>
              </a:ext>
            </a:extLst>
          </p:cNvPr>
          <p:cNvSpPr txBox="1"/>
          <p:nvPr/>
        </p:nvSpPr>
        <p:spPr>
          <a:xfrm>
            <a:off x="7048500" y="182288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B150260-07F5-4F03-912D-4DCE79B44F83}"/>
              </a:ext>
            </a:extLst>
          </p:cNvPr>
          <p:cNvCxnSpPr>
            <a:cxnSpLocks/>
          </p:cNvCxnSpPr>
          <p:nvPr/>
        </p:nvCxnSpPr>
        <p:spPr>
          <a:xfrm flipH="1" flipV="1">
            <a:off x="3322895" y="1352292"/>
            <a:ext cx="1841815" cy="141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CE6019B-D531-4FAC-B9C1-5C03C0E34543}"/>
              </a:ext>
            </a:extLst>
          </p:cNvPr>
          <p:cNvSpPr txBox="1"/>
          <p:nvPr/>
        </p:nvSpPr>
        <p:spPr>
          <a:xfrm>
            <a:off x="371720" y="2571684"/>
            <a:ext cx="313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charset="0"/>
              </a:rPr>
              <a:t>int a = power(2, 4)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Arial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0236A6C-4420-4AF2-99D2-BD1697EB09CE}"/>
              </a:ext>
            </a:extLst>
          </p:cNvPr>
          <p:cNvCxnSpPr>
            <a:cxnSpLocks/>
          </p:cNvCxnSpPr>
          <p:nvPr/>
        </p:nvCxnSpPr>
        <p:spPr>
          <a:xfrm flipV="1">
            <a:off x="914400" y="1828800"/>
            <a:ext cx="0" cy="789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1379AF9-56CA-4462-B2A2-AC7A5FBFE76B}"/>
              </a:ext>
            </a:extLst>
          </p:cNvPr>
          <p:cNvCxnSpPr>
            <a:cxnSpLocks/>
          </p:cNvCxnSpPr>
          <p:nvPr/>
        </p:nvCxnSpPr>
        <p:spPr>
          <a:xfrm>
            <a:off x="1379799" y="1405445"/>
            <a:ext cx="0" cy="1213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34BF8D3-ECE1-4C13-95DA-2E80C3931F2A}"/>
              </a:ext>
            </a:extLst>
          </p:cNvPr>
          <p:cNvSpPr txBox="1"/>
          <p:nvPr/>
        </p:nvSpPr>
        <p:spPr>
          <a:xfrm>
            <a:off x="4328990" y="156644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8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9DEA5A-79FE-4ACF-A10B-AE1228C33C24}"/>
              </a:ext>
            </a:extLst>
          </p:cNvPr>
          <p:cNvSpPr txBox="1"/>
          <p:nvPr/>
        </p:nvSpPr>
        <p:spPr>
          <a:xfrm>
            <a:off x="1523999" y="1965130"/>
            <a:ext cx="46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16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B309E6-B92C-476D-A8C1-B5D81CD5E31F}"/>
              </a:ext>
            </a:extLst>
          </p:cNvPr>
          <p:cNvSpPr/>
          <p:nvPr/>
        </p:nvSpPr>
        <p:spPr>
          <a:xfrm>
            <a:off x="567159" y="491606"/>
            <a:ext cx="956840" cy="19419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40FB1E-7A88-441E-9E6A-D49C490E1618}"/>
              </a:ext>
            </a:extLst>
          </p:cNvPr>
          <p:cNvSpPr/>
          <p:nvPr/>
        </p:nvSpPr>
        <p:spPr>
          <a:xfrm>
            <a:off x="1638300" y="1146620"/>
            <a:ext cx="1638300" cy="205671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4C5FFE5-44BD-4F2C-A25C-4982601FF018}"/>
              </a:ext>
            </a:extLst>
          </p:cNvPr>
          <p:cNvSpPr/>
          <p:nvPr/>
        </p:nvSpPr>
        <p:spPr>
          <a:xfrm>
            <a:off x="5153927" y="693758"/>
            <a:ext cx="956840" cy="19419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BDF237-BF39-44E8-91EA-AB1777F8F16A}"/>
              </a:ext>
            </a:extLst>
          </p:cNvPr>
          <p:cNvSpPr/>
          <p:nvPr/>
        </p:nvSpPr>
        <p:spPr>
          <a:xfrm>
            <a:off x="6225068" y="1348772"/>
            <a:ext cx="1638300" cy="205671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830B2C1-5072-4075-B7A6-F0FB0B2A6BA6}"/>
              </a:ext>
            </a:extLst>
          </p:cNvPr>
          <p:cNvSpPr/>
          <p:nvPr/>
        </p:nvSpPr>
        <p:spPr>
          <a:xfrm>
            <a:off x="5977359" y="2588691"/>
            <a:ext cx="956840" cy="19419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6D490CA-0868-4C6B-BEE2-BA95E5BEE259}"/>
              </a:ext>
            </a:extLst>
          </p:cNvPr>
          <p:cNvSpPr/>
          <p:nvPr/>
        </p:nvSpPr>
        <p:spPr>
          <a:xfrm>
            <a:off x="7048500" y="3243705"/>
            <a:ext cx="1638300" cy="205671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5012F08-0C4E-4B43-8B64-222D36ADC234}"/>
              </a:ext>
            </a:extLst>
          </p:cNvPr>
          <p:cNvSpPr/>
          <p:nvPr/>
        </p:nvSpPr>
        <p:spPr>
          <a:xfrm>
            <a:off x="5503755" y="4479442"/>
            <a:ext cx="956840" cy="19419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B1EAA06-D865-40C8-A4DB-AC1BFA802019}"/>
              </a:ext>
            </a:extLst>
          </p:cNvPr>
          <p:cNvSpPr/>
          <p:nvPr/>
        </p:nvSpPr>
        <p:spPr>
          <a:xfrm>
            <a:off x="6574896" y="5134456"/>
            <a:ext cx="1638300" cy="205671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A9497F9-C7C8-4300-A056-594AA97C51F1}"/>
              </a:ext>
            </a:extLst>
          </p:cNvPr>
          <p:cNvSpPr/>
          <p:nvPr/>
        </p:nvSpPr>
        <p:spPr>
          <a:xfrm>
            <a:off x="4686290" y="6233098"/>
            <a:ext cx="956840" cy="19419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5E79A8C-0461-47E0-B830-6AB232FB2DAC}"/>
              </a:ext>
            </a:extLst>
          </p:cNvPr>
          <p:cNvSpPr/>
          <p:nvPr/>
        </p:nvSpPr>
        <p:spPr>
          <a:xfrm>
            <a:off x="4683821" y="6447789"/>
            <a:ext cx="1088020" cy="194195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1CB36F4-8876-4BF6-8541-0773B64A4C2F}"/>
              </a:ext>
            </a:extLst>
          </p:cNvPr>
          <p:cNvSpPr/>
          <p:nvPr/>
        </p:nvSpPr>
        <p:spPr>
          <a:xfrm>
            <a:off x="5503755" y="5145933"/>
            <a:ext cx="956840" cy="19419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413BA6B-DA44-4B27-9BC5-A4B3E9C8BBFB}"/>
              </a:ext>
            </a:extLst>
          </p:cNvPr>
          <p:cNvSpPr/>
          <p:nvPr/>
        </p:nvSpPr>
        <p:spPr>
          <a:xfrm>
            <a:off x="6035111" y="3255182"/>
            <a:ext cx="956840" cy="19419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B45FA91-416F-4CE8-BA98-62761679DF70}"/>
              </a:ext>
            </a:extLst>
          </p:cNvPr>
          <p:cNvSpPr/>
          <p:nvPr/>
        </p:nvSpPr>
        <p:spPr>
          <a:xfrm>
            <a:off x="5224340" y="1349144"/>
            <a:ext cx="956840" cy="19419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BED64D1-4499-4F5E-9D90-1D89020FFC01}"/>
              </a:ext>
            </a:extLst>
          </p:cNvPr>
          <p:cNvSpPr/>
          <p:nvPr/>
        </p:nvSpPr>
        <p:spPr>
          <a:xfrm>
            <a:off x="588380" y="1135974"/>
            <a:ext cx="956840" cy="19419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02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3" grpId="0"/>
      <p:bldP spid="34" grpId="0"/>
      <p:bldP spid="37" grpId="0"/>
      <p:bldP spid="45" grpId="0"/>
      <p:bldP spid="46" grpId="0"/>
      <p:bldP spid="25" grpId="0" animBg="1"/>
      <p:bldP spid="27" grpId="0" animBg="1"/>
      <p:bldP spid="29" grpId="0" animBg="1"/>
      <p:bldP spid="30" grpId="0" animBg="1"/>
      <p:bldP spid="33" grpId="0" animBg="1"/>
      <p:bldP spid="36" grpId="0" animBg="1"/>
      <p:bldP spid="39" grpId="0" animBg="1"/>
      <p:bldP spid="40" grpId="0" animBg="1"/>
      <p:bldP spid="42" grpId="0" animBg="1"/>
      <p:bldP spid="44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42F0A-8CF9-4180-91C0-6302D31D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E6B61-7FA9-4E71-BF69-4408622A2E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81A7B-85CD-4CCA-B43A-31FC1BA65B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1595" y="6172242"/>
            <a:ext cx="457200" cy="387421"/>
          </a:xfrm>
        </p:spPr>
        <p:txBody>
          <a:bodyPr/>
          <a:lstStyle/>
          <a:p>
            <a:fld id="{E18C6D81-2710-445F-B664-FBF5475C2AD2}" type="slidenum">
              <a:rPr lang="en-US" smtClean="0"/>
              <a:pPr/>
              <a:t>92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29303F-678F-40F9-8B99-0789B4986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796" y="134719"/>
            <a:ext cx="6184877" cy="2626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EDBB9D-33FD-4A4E-AE72-0E7AC1DA8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500" y="2913280"/>
            <a:ext cx="6298582" cy="1801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1D857B-534B-479B-AAD1-7CEDA2FE2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385" y="4866835"/>
            <a:ext cx="6498451" cy="21509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5FF149-26DC-4045-8B9F-799F18891E83}"/>
              </a:ext>
            </a:extLst>
          </p:cNvPr>
          <p:cNvSpPr txBox="1"/>
          <p:nvPr/>
        </p:nvSpPr>
        <p:spPr>
          <a:xfrm>
            <a:off x="2506780" y="5572983"/>
            <a:ext cx="457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/>
              <a:t>10110110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4DBC83-56D7-4A3F-8CF1-F7AD12D458EC}"/>
              </a:ext>
            </a:extLst>
          </p:cNvPr>
          <p:cNvSpPr txBox="1"/>
          <p:nvPr/>
        </p:nvSpPr>
        <p:spPr>
          <a:xfrm>
            <a:off x="2349125" y="4172129"/>
            <a:ext cx="461251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/>
              <a:t>00111110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B03F0E-B628-46F2-8F01-902B38E0DE83}"/>
              </a:ext>
            </a:extLst>
          </p:cNvPr>
          <p:cNvSpPr txBox="1"/>
          <p:nvPr/>
        </p:nvSpPr>
        <p:spPr>
          <a:xfrm>
            <a:off x="2506780" y="2267592"/>
            <a:ext cx="4572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/>
              <a:t>0X6B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88A16ED-FB8F-4436-AE50-FC3C048C706D}"/>
              </a:ext>
            </a:extLst>
          </p:cNvPr>
          <p:cNvSpPr txBox="1">
            <a:spLocks/>
          </p:cNvSpPr>
          <p:nvPr/>
        </p:nvSpPr>
        <p:spPr>
          <a:xfrm>
            <a:off x="304800" y="-239981"/>
            <a:ext cx="15027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SMQ1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385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7A02224-3855-4077-BD37-1019B87D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17FAD4F-B5D1-4F9D-B572-E229733670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279"/>
          <a:stretch/>
        </p:blipFill>
        <p:spPr>
          <a:xfrm>
            <a:off x="457200" y="1600201"/>
            <a:ext cx="4114800" cy="434340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5FFD87-49A7-4228-8A99-A330C4517F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744"/>
          <a:stretch/>
        </p:blipFill>
        <p:spPr>
          <a:xfrm>
            <a:off x="4724400" y="1600200"/>
            <a:ext cx="4114800" cy="43434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3EA33-21C9-4E18-B6D6-1EBAF8ABC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 anchor="ctr">
            <a:normAutofit/>
          </a:bodyPr>
          <a:lstStyle/>
          <a:p>
            <a:fld id="{E18C6D81-2710-445F-B664-FBF5475C2AD2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3D0765-F14F-48A0-A552-6213749C43D2}"/>
              </a:ext>
            </a:extLst>
          </p:cNvPr>
          <p:cNvSpPr/>
          <p:nvPr/>
        </p:nvSpPr>
        <p:spPr>
          <a:xfrm>
            <a:off x="830420" y="5504525"/>
            <a:ext cx="167960" cy="157721"/>
          </a:xfrm>
          <a:prstGeom prst="ellipse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2004F4-A9B0-441B-8FC4-62DEF330A346}"/>
              </a:ext>
            </a:extLst>
          </p:cNvPr>
          <p:cNvSpPr/>
          <p:nvPr/>
        </p:nvSpPr>
        <p:spPr>
          <a:xfrm>
            <a:off x="5018832" y="4886329"/>
            <a:ext cx="166117" cy="157943"/>
          </a:xfrm>
          <a:prstGeom prst="ellipse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7180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97277-7C8E-4D82-B6E8-6078B143A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C0598-0AF6-4290-85D6-FC660E2101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FCB80D-E72C-49DE-92D2-3A5424C522FA}" type="slidenum">
              <a:rPr lang="en-US" smtClean="0"/>
              <a:pPr/>
              <a:t>94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3AB5A-2D1D-4082-8506-A9736E836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68830"/>
            <a:ext cx="4819650" cy="500062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B19B532-DDD0-4BFB-92F5-E4FC534ED459}"/>
              </a:ext>
            </a:extLst>
          </p:cNvPr>
          <p:cNvSpPr/>
          <p:nvPr/>
        </p:nvSpPr>
        <p:spPr>
          <a:xfrm>
            <a:off x="617517" y="4583875"/>
            <a:ext cx="296883" cy="273132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955A33-2C0A-4C1E-9475-98109331D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258" y="1268831"/>
            <a:ext cx="3779542" cy="500062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92C9CF9-7077-4AC7-8CA0-7AD166ADEAB1}"/>
              </a:ext>
            </a:extLst>
          </p:cNvPr>
          <p:cNvSpPr/>
          <p:nvPr/>
        </p:nvSpPr>
        <p:spPr>
          <a:xfrm>
            <a:off x="5067575" y="4583875"/>
            <a:ext cx="296883" cy="273132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07DA33F-4433-4839-A779-79B799CBC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250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0899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Finished Ch1 – 4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>
                <a:solidFill>
                  <a:srgbClr val="114FFB"/>
                </a:solidFill>
              </a:rPr>
              <a:t>Other C materials before pointer</a:t>
            </a:r>
          </a:p>
          <a:p>
            <a:pPr lvl="1"/>
            <a:r>
              <a:rPr lang="en-CA" sz="2400" dirty="0">
                <a:solidFill>
                  <a:srgbClr val="114FFB"/>
                </a:solidFill>
              </a:rPr>
              <a:t>Common library functions [Appendix of K+R]</a:t>
            </a:r>
          </a:p>
          <a:p>
            <a:pPr lvl="1"/>
            <a:r>
              <a:rPr lang="en-CA" sz="2400" dirty="0"/>
              <a:t>2D array,  string manipulations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65F3625-E9C8-4484-94D3-1BDE2E40A311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2435270" y="1547888"/>
            <a:ext cx="1731616" cy="2210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string.h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strlen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(s)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strcpy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s,s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)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strcat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s,s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strcmp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s,s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sz="16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strtok</a:t>
            </a:r>
            <a:r>
              <a:rPr lang="en-CA" sz="16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sz="16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s,s</a:t>
            </a:r>
            <a:r>
              <a:rPr lang="en-CA" sz="16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6495114" y="1561614"/>
            <a:ext cx="2344086" cy="36903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ctype.h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islower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isupper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isdigit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isxdigit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isalpha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tolower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toupper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4303729" y="1561614"/>
            <a:ext cx="2050179" cy="33712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stdlib.h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int   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atoi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double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atof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long  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atol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void 	rand()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void 	system()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void 	exit()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   abs(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2485271" y="3874293"/>
            <a:ext cx="1677251" cy="2855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math.h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sin() cos()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exp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log()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pow()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sqrt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ceil()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floor()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222" y="446131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</a:rPr>
              <a:t>Common library functions [Appendix of K+R]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71591" y="586459"/>
            <a:ext cx="300126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/>
              <a:t>Included in C++  e.g., </a:t>
            </a:r>
            <a:r>
              <a:rPr lang="en-CA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cstring.h</a:t>
            </a:r>
            <a:r>
              <a:rPr lang="en-CA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  &lt;</a:t>
            </a:r>
            <a:r>
              <a:rPr lang="en-CA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cmath.h</a:t>
            </a:r>
            <a:r>
              <a:rPr lang="en-CA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326429" y="5046720"/>
            <a:ext cx="2050179" cy="7781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assert.h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assert()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495114" y="5326108"/>
            <a:ext cx="2344086" cy="498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signal.h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D562C1B9-A93A-4A46-A545-2697D82FB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25" y="1541536"/>
            <a:ext cx="1960732" cy="50116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stdio.h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printf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scanf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getchar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putchar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sscanf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sprintf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gets()  puts()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fgets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fputs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fprintf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fscanf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31BEB0-17A4-4ED5-95BA-98A97DC3B8D6}"/>
              </a:ext>
            </a:extLst>
          </p:cNvPr>
          <p:cNvSpPr/>
          <p:nvPr/>
        </p:nvSpPr>
        <p:spPr>
          <a:xfrm>
            <a:off x="7305012" y="597528"/>
            <a:ext cx="1997613" cy="633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0463D-F5BB-4B7C-8542-FD30A3998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012" y="539161"/>
            <a:ext cx="1384300" cy="7504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E9C019-AE1D-4065-9C8D-BF343656DF2C}"/>
              </a:ext>
            </a:extLst>
          </p:cNvPr>
          <p:cNvSpPr/>
          <p:nvPr/>
        </p:nvSpPr>
        <p:spPr>
          <a:xfrm>
            <a:off x="6972072" y="6306931"/>
            <a:ext cx="2050179" cy="4582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0D9C5BBD-E202-4094-9FF5-FC5EBC723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29" y="5954669"/>
            <a:ext cx="2050179" cy="5130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limit.h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51067CB9-F376-4928-8743-458874CE2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114" y="5943600"/>
            <a:ext cx="2344086" cy="498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time.h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0A11654A-C473-4F3E-9F0D-12624557F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584" y="6441351"/>
            <a:ext cx="2050179" cy="51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……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06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0DD22A9-7D11-4C3A-A819-1B7BDF593FD6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2435270" y="1547888"/>
            <a:ext cx="1731616" cy="22108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string.h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strlen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(s)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strcpy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s,s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)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strcat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s,s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strcmp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kumimoji="0" lang="en-CA" altLang="zh-CN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s,s</a:t>
            </a:r>
            <a:r>
              <a:rPr kumimoji="0" lang="en-CA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sz="16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strtok</a:t>
            </a:r>
            <a:r>
              <a:rPr lang="en-CA" sz="16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sz="16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s,s</a:t>
            </a:r>
            <a:r>
              <a:rPr lang="en-CA" sz="16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6495114" y="1561614"/>
            <a:ext cx="2344086" cy="36903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ctype.h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islower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isupper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isdigit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isxdigit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isalpha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tolower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toupper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37625" y="1541536"/>
            <a:ext cx="1960732" cy="50116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stdio.h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printf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scanf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getchar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putchar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sscanf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sprintf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gets()  puts()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fgets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fputs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fprintf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fscanf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4303729" y="1561614"/>
            <a:ext cx="2050179" cy="33712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stdlib.h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CA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int   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atoi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double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atof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long   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atol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void 	rand()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void 	system()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void 	exit()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    abs(</a:t>
            </a: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int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2485271" y="3874293"/>
            <a:ext cx="1677251" cy="2855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math.h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sin() cos()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exp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log()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pow()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 err="1">
                <a:latin typeface="Courier New" pitchFamily="49" charset="0"/>
                <a:ea typeface="SimSun" pitchFamily="2" charset="-122"/>
                <a:cs typeface="Arial" pitchFamily="34" charset="0"/>
              </a:rPr>
              <a:t>sqrt</a:t>
            </a: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ceil()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floor()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600" b="1" dirty="0">
              <a:latin typeface="Courier New" pitchFamily="49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222" y="446131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</a:rPr>
              <a:t>Common library functions [Appendix of K+R]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326429" y="5046720"/>
            <a:ext cx="2050179" cy="7781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assert.h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CA" altLang="zh-CN" sz="16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assert()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495114" y="5326108"/>
            <a:ext cx="2344086" cy="498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signal.h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FC8949-0AB8-4C36-A537-B17F460A2215}"/>
              </a:ext>
            </a:extLst>
          </p:cNvPr>
          <p:cNvSpPr txBox="1"/>
          <p:nvPr/>
        </p:nvSpPr>
        <p:spPr>
          <a:xfrm>
            <a:off x="4371591" y="586459"/>
            <a:ext cx="300126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/>
              <a:t>Included in C++  e.g., </a:t>
            </a:r>
            <a:r>
              <a:rPr lang="en-CA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cstring.h</a:t>
            </a:r>
            <a:r>
              <a:rPr lang="en-CA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  &lt;</a:t>
            </a:r>
            <a:r>
              <a:rPr lang="en-CA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cmath.h</a:t>
            </a:r>
            <a:r>
              <a:rPr lang="en-CA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C59296-EFCF-4631-8987-888FCDFBC142}"/>
              </a:ext>
            </a:extLst>
          </p:cNvPr>
          <p:cNvSpPr/>
          <p:nvPr/>
        </p:nvSpPr>
        <p:spPr>
          <a:xfrm>
            <a:off x="7305012" y="597528"/>
            <a:ext cx="1997613" cy="633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3CEBC76-A002-49D2-AAFA-184365EC5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012" y="539161"/>
            <a:ext cx="1384300" cy="7504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7042DA6-E280-4A5B-A9A1-994BC95D85C6}"/>
              </a:ext>
            </a:extLst>
          </p:cNvPr>
          <p:cNvSpPr/>
          <p:nvPr/>
        </p:nvSpPr>
        <p:spPr>
          <a:xfrm>
            <a:off x="6972072" y="6306931"/>
            <a:ext cx="2050179" cy="4582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D9A61012-A3F8-45AB-97ED-1C8F5F5B2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29" y="5954669"/>
            <a:ext cx="2050179" cy="5130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limit.h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0FF05B5F-A2F3-488E-9983-C92F0EAF9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114" y="5943600"/>
            <a:ext cx="2344086" cy="498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&lt;</a:t>
            </a:r>
            <a:r>
              <a:rPr lang="en-CA" altLang="zh-CN" sz="1600" b="1" dirty="0" err="1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time.h</a:t>
            </a: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AEEBC19D-2F15-4731-8F63-0A54FE424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584" y="6441351"/>
            <a:ext cx="2050179" cy="51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altLang="zh-CN" sz="1600" b="1" dirty="0">
                <a:solidFill>
                  <a:srgbClr val="114FFB"/>
                </a:solidFill>
                <a:latin typeface="Courier New" pitchFamily="49" charset="0"/>
                <a:ea typeface="SimSun" pitchFamily="2" charset="-122"/>
                <a:cs typeface="Arial" pitchFamily="34" charset="0"/>
              </a:rPr>
              <a:t>……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84463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46088" y="208829"/>
            <a:ext cx="8229600" cy="508623"/>
          </a:xfrm>
        </p:spPr>
        <p:txBody>
          <a:bodyPr>
            <a:normAutofit fontScale="90000"/>
          </a:bodyPr>
          <a:lstStyle/>
          <a:p>
            <a:r>
              <a:rPr lang="en-CA" sz="3200" dirty="0"/>
              <a:t>String library functions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7184571" y="6001209"/>
            <a:ext cx="1959429" cy="7576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54057" y="863939"/>
            <a:ext cx="9002486" cy="5883639"/>
          </a:xfrm>
        </p:spPr>
        <p:txBody>
          <a:bodyPr>
            <a:normAutofit fontScale="92500" lnSpcReduction="10000"/>
          </a:bodyPr>
          <a:lstStyle/>
          <a:p>
            <a:r>
              <a:rPr lang="en-CA" sz="2400" dirty="0"/>
              <a:t>Defined in standard library, prototype </a:t>
            </a:r>
            <a:r>
              <a:rPr lang="en-US" altLang="zh-CN" sz="2400" dirty="0"/>
              <a:t>in</a:t>
            </a:r>
            <a:r>
              <a:rPr lang="en-CA" altLang="zh-CN" sz="2400" dirty="0"/>
              <a:t>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string.h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unsigned int </a:t>
            </a:r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(s)</a:t>
            </a:r>
            <a:endParaRPr lang="en-CA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CA" sz="2200" b="1" dirty="0">
                <a:latin typeface="Courier New" pitchFamily="49" charset="0"/>
                <a:cs typeface="Courier New" pitchFamily="49" charset="0"/>
              </a:rPr>
              <a:t># of chars before </a:t>
            </a:r>
            <a:r>
              <a:rPr lang="en-CA" sz="2200" b="1" dirty="0"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first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'\0'</a:t>
            </a: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CA" sz="2200" b="1" dirty="0">
                <a:latin typeface="Courier New" pitchFamily="49" charset="0"/>
                <a:cs typeface="Courier New" pitchFamily="49" charset="0"/>
              </a:rPr>
              <a:t>not counting first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'\0'     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("hello");  </a:t>
            </a:r>
            <a:r>
              <a:rPr lang="en-CA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5  </a:t>
            </a: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dest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src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CA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?  6</a:t>
            </a:r>
          </a:p>
          <a:p>
            <a:pPr lvl="1"/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dest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src,n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CA" b="1" dirty="0">
                <a:latin typeface="Courier New" pitchFamily="49" charset="0"/>
                <a:cs typeface="Courier New" pitchFamily="49" charset="0"/>
              </a:rPr>
              <a:t>modify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dest</a:t>
            </a: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strcat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dest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src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24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dest</a:t>
            </a:r>
            <a:r>
              <a:rPr lang="en-CA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</a:t>
            </a:r>
            <a:r>
              <a:rPr lang="en-CA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destsrc</a:t>
            </a:r>
            <a:r>
              <a:rPr lang="en-CA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s1 + s2 </a:t>
            </a:r>
          </a:p>
          <a:p>
            <a:pPr lvl="1"/>
            <a:r>
              <a:rPr lang="en-CA" sz="2200" b="1" dirty="0" err="1">
                <a:latin typeface="Courier New" pitchFamily="49" charset="0"/>
                <a:cs typeface="Courier New" pitchFamily="49" charset="0"/>
              </a:rPr>
              <a:t>strncat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(s1, s2, n)    </a:t>
            </a:r>
          </a:p>
          <a:p>
            <a:pPr lvl="1"/>
            <a:r>
              <a:rPr lang="en-CA" b="1" dirty="0">
                <a:latin typeface="Courier New" pitchFamily="49" charset="0"/>
                <a:cs typeface="Courier New" pitchFamily="49" charset="0"/>
              </a:rPr>
              <a:t>modify s1      </a:t>
            </a:r>
            <a:r>
              <a:rPr lang="en-CA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append s2 to the end of s1</a:t>
            </a:r>
            <a:endParaRPr lang="en-CA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CA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en-CA" sz="24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strcmp</a:t>
            </a:r>
            <a:r>
              <a:rPr lang="en-CA" sz="2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(s1, s2)         </a:t>
            </a:r>
            <a:r>
              <a:rPr lang="en-CA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 if equal</a:t>
            </a:r>
          </a:p>
          <a:p>
            <a:pPr lvl="1"/>
            <a:r>
              <a:rPr lang="en-CA" b="1" dirty="0" err="1">
                <a:latin typeface="Courier New" pitchFamily="49" charset="0"/>
                <a:cs typeface="Courier New" pitchFamily="49" charset="0"/>
              </a:rPr>
              <a:t>strncmp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(s1,s2,n)           </a:t>
            </a:r>
            <a:r>
              <a:rPr lang="en-C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&lt;0 if s1&lt;s2, &gt;0 if s1&gt;s2</a:t>
            </a:r>
          </a:p>
          <a:p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357864E-BD52-413F-8C06-25675E299CB1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461846" y="2856380"/>
            <a:ext cx="917962" cy="179725"/>
          </a:xfrm>
          <a:custGeom>
            <a:avLst/>
            <a:gdLst>
              <a:gd name="connsiteX0" fmla="*/ 1779563 w 1779563"/>
              <a:gd name="connsiteY0" fmla="*/ 419686 h 475957"/>
              <a:gd name="connsiteX1" fmla="*/ 1498209 w 1779563"/>
              <a:gd name="connsiteY1" fmla="*/ 67994 h 475957"/>
              <a:gd name="connsiteX2" fmla="*/ 246185 w 1779563"/>
              <a:gd name="connsiteY2" fmla="*/ 67994 h 475957"/>
              <a:gd name="connsiteX3" fmla="*/ 21102 w 1779563"/>
              <a:gd name="connsiteY3" fmla="*/ 475957 h 47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9563" h="475957">
                <a:moveTo>
                  <a:pt x="1779563" y="419686"/>
                </a:moveTo>
                <a:cubicBezTo>
                  <a:pt x="1766667" y="273147"/>
                  <a:pt x="1753772" y="126609"/>
                  <a:pt x="1498209" y="67994"/>
                </a:cubicBezTo>
                <a:cubicBezTo>
                  <a:pt x="1242646" y="9379"/>
                  <a:pt x="492370" y="0"/>
                  <a:pt x="246185" y="67994"/>
                </a:cubicBezTo>
                <a:cubicBezTo>
                  <a:pt x="0" y="135988"/>
                  <a:pt x="10551" y="305972"/>
                  <a:pt x="21102" y="47595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0538" y="6524733"/>
            <a:ext cx="236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lexicographical order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7ED6C-E0BC-42BA-8F52-F28A17120B49}"/>
              </a:ext>
            </a:extLst>
          </p:cNvPr>
          <p:cNvSpPr txBox="1"/>
          <p:nvPr/>
        </p:nvSpPr>
        <p:spPr>
          <a:xfrm>
            <a:off x="5553772" y="2744487"/>
            <a:ext cx="3336172" cy="2916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a b c d e f </a:t>
            </a:r>
            <a:r>
              <a:rPr lang="en-CA" sz="1400" b="1" dirty="0">
                <a:latin typeface="Courier New" pitchFamily="49" charset="0"/>
                <a:cs typeface="Courier New" pitchFamily="49" charset="0"/>
              </a:rPr>
              <a:t>\0 x b \0 y 1 ..</a:t>
            </a: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42AEE572-4866-4F62-90F6-B4F6A7DE73A7}"/>
              </a:ext>
            </a:extLst>
          </p:cNvPr>
          <p:cNvSpPr/>
          <p:nvPr/>
        </p:nvSpPr>
        <p:spPr>
          <a:xfrm>
            <a:off x="7114729" y="4412261"/>
            <a:ext cx="355916" cy="504392"/>
          </a:xfrm>
          <a:prstGeom prst="mathMultiply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175895"/>
            <a:ext cx="8229600" cy="781050"/>
          </a:xfrm>
        </p:spPr>
        <p:txBody>
          <a:bodyPr>
            <a:normAutofit/>
          </a:bodyPr>
          <a:lstStyle/>
          <a:p>
            <a:r>
              <a:rPr lang="en-CA" sz="2800" dirty="0"/>
              <a:t>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62698" y="279731"/>
            <a:ext cx="9364337" cy="65223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8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800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dirty="0"/>
              <a:t>Compensate for the fact that cannot use = to copy strings</a:t>
            </a:r>
          </a:p>
          <a:p>
            <a:pPr marL="0" indent="0">
              <a:buNone/>
            </a:pPr>
            <a:r>
              <a:rPr lang="en-CA" sz="2800" dirty="0"/>
              <a:t>               </a:t>
            </a:r>
            <a:r>
              <a:rPr lang="en-CA" dirty="0"/>
              <a:t>To get from another string (literal)  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string.h</a:t>
            </a:r>
            <a:r>
              <a:rPr lang="en-CA" b="1" dirty="0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&gt;  </a:t>
            </a:r>
          </a:p>
          <a:p>
            <a:pPr marL="0" indent="0">
              <a:buNone/>
            </a:pPr>
            <a:endParaRPr lang="en-CA" sz="2800" b="1" dirty="0">
              <a:solidFill>
                <a:srgbClr val="114FFB"/>
              </a:solidFill>
              <a:latin typeface="Courier New" pitchFamily="49" charset="0"/>
              <a:cs typeface="Courier New" pitchFamily="49" charset="0"/>
            </a:endParaRP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char message[10];</a:t>
            </a:r>
          </a:p>
          <a:p>
            <a:pPr marL="457200" lvl="1" indent="0">
              <a:buNone/>
            </a:pPr>
            <a:r>
              <a:rPr lang="en-CA" sz="2200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hello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CA" sz="22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message[4]?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</a:p>
          <a:p>
            <a:pPr marL="457200" lvl="1" indent="0">
              <a:buNone/>
            </a:pP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("%s", message)?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457200" lvl="1" indent="0">
              <a:buNone/>
            </a:pPr>
            <a:r>
              <a:rPr lang="en-CA" b="1" dirty="0" err="1">
                <a:solidFill>
                  <a:srgbClr val="114FFB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(message , 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O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n-CA" sz="2000" b="1" dirty="0">
                <a:latin typeface="Courier New" pitchFamily="49" charset="0"/>
                <a:ea typeface="SimSun" pitchFamily="2" charset="-122"/>
                <a:cs typeface="Arial" pitchFamily="34" charset="0"/>
              </a:rPr>
              <a:t>"</a:t>
            </a:r>
            <a:r>
              <a:rPr lang="en-CA" sz="2200" b="1" dirty="0">
                <a:latin typeface="Courier New" pitchFamily="49" charset="0"/>
                <a:cs typeface="Courier New" pitchFamily="49" charset="0"/>
              </a:rPr>
              <a:t>);   ?</a:t>
            </a:r>
          </a:p>
          <a:p>
            <a:pPr lvl="1">
              <a:buFont typeface="Wingdings 2" pitchFamily="18" charset="2"/>
              <a:buNone/>
            </a:pP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(message)?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message?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message[4]?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'o'</a:t>
            </a:r>
            <a:endParaRPr lang="en-CA" sz="1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sz="19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CA" sz="19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("%s", message)?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0731FE5-4BE2-414B-94DE-57F43B95DE67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  <p:graphicFrame>
        <p:nvGraphicFramePr>
          <p:cNvPr id="16" name="Group 43"/>
          <p:cNvGraphicFramePr>
            <a:graphicFrameLocks/>
          </p:cNvGraphicFramePr>
          <p:nvPr/>
        </p:nvGraphicFramePr>
        <p:xfrm>
          <a:off x="3946873" y="1716692"/>
          <a:ext cx="5092700" cy="457200"/>
        </p:xfrm>
        <a:graphic>
          <a:graphicData uri="http://schemas.openxmlformats.org/drawingml/2006/table">
            <a:tbl>
              <a:tblPr/>
              <a:tblGrid>
                <a:gridCol w="509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3329702841"/>
                    </a:ext>
                  </a:extLst>
                </a:gridCol>
              </a:tblGrid>
              <a:tr h="144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Group 43"/>
          <p:cNvGraphicFramePr>
            <a:graphicFrameLocks/>
          </p:cNvGraphicFramePr>
          <p:nvPr/>
        </p:nvGraphicFramePr>
        <p:xfrm>
          <a:off x="845367" y="3237074"/>
          <a:ext cx="5359690" cy="457200"/>
        </p:xfrm>
        <a:graphic>
          <a:graphicData uri="http://schemas.openxmlformats.org/drawingml/2006/table">
            <a:tbl>
              <a:tblPr/>
              <a:tblGrid>
                <a:gridCol w="53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969">
                  <a:extLst>
                    <a:ext uri="{9D8B030D-6E8A-4147-A177-3AD203B41FA5}">
                      <a16:colId xmlns:a16="http://schemas.microsoft.com/office/drawing/2014/main" val="3871587171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43"/>
          <p:cNvGraphicFramePr>
            <a:graphicFrameLocks/>
          </p:cNvGraphicFramePr>
          <p:nvPr/>
        </p:nvGraphicFramePr>
        <p:xfrm>
          <a:off x="765994" y="5329514"/>
          <a:ext cx="5321590" cy="457200"/>
        </p:xfrm>
        <a:graphic>
          <a:graphicData uri="http://schemas.openxmlformats.org/drawingml/2006/table">
            <a:tbl>
              <a:tblPr/>
              <a:tblGrid>
                <a:gridCol w="532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11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2159">
                  <a:extLst>
                    <a:ext uri="{9D8B030D-6E8A-4147-A177-3AD203B41FA5}">
                      <a16:colId xmlns:a16="http://schemas.microsoft.com/office/drawing/2014/main" val="880121325"/>
                    </a:ext>
                  </a:extLst>
                </a:gridCol>
              </a:tblGrid>
              <a:tr h="220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Freeform 21"/>
          <p:cNvSpPr/>
          <p:nvPr/>
        </p:nvSpPr>
        <p:spPr>
          <a:xfrm rot="165524">
            <a:off x="2222697" y="2511047"/>
            <a:ext cx="1828800" cy="158840"/>
          </a:xfrm>
          <a:custGeom>
            <a:avLst/>
            <a:gdLst>
              <a:gd name="connsiteX0" fmla="*/ 2855741 w 2855741"/>
              <a:gd name="connsiteY0" fmla="*/ 0 h 314178"/>
              <a:gd name="connsiteX1" fmla="*/ 1378634 w 2855741"/>
              <a:gd name="connsiteY1" fmla="*/ 295421 h 314178"/>
              <a:gd name="connsiteX2" fmla="*/ 0 w 2855741"/>
              <a:gd name="connsiteY2" fmla="*/ 112541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5741" h="314178">
                <a:moveTo>
                  <a:pt x="2855741" y="0"/>
                </a:moveTo>
                <a:cubicBezTo>
                  <a:pt x="2355166" y="138332"/>
                  <a:pt x="1854591" y="276664"/>
                  <a:pt x="1378634" y="295421"/>
                </a:cubicBezTo>
                <a:cubicBezTo>
                  <a:pt x="902677" y="314178"/>
                  <a:pt x="0" y="112541"/>
                  <a:pt x="0" y="112541"/>
                </a:cubicBezTo>
              </a:path>
            </a:pathLst>
          </a:cu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24741" y="2809117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/>
              <a:t>0       1       2       3        4        5       6      7        8        9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1497" y="1369011"/>
            <a:ext cx="5162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/>
              <a:t>0       1       2       3       4       5       6      7       8       9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367" y="5009128"/>
            <a:ext cx="552729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/>
              <a:t>0       1         2       3        4        5       6      7        8        9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796EF8-9466-42B5-B2C2-B44B0CBCB117}"/>
              </a:ext>
            </a:extLst>
          </p:cNvPr>
          <p:cNvSpPr/>
          <p:nvPr/>
        </p:nvSpPr>
        <p:spPr>
          <a:xfrm>
            <a:off x="457200" y="4544475"/>
            <a:ext cx="7920806" cy="20337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BDC1FE-AD12-4B91-9283-7AFFE0993290}"/>
              </a:ext>
            </a:extLst>
          </p:cNvPr>
          <p:cNvCxnSpPr/>
          <p:nvPr/>
        </p:nvCxnSpPr>
        <p:spPr>
          <a:xfrm>
            <a:off x="130931" y="1219174"/>
            <a:ext cx="8908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7927B9-2351-471B-9D2F-E18C49EDEE66}"/>
              </a:ext>
            </a:extLst>
          </p:cNvPr>
          <p:cNvCxnSpPr>
            <a:cxnSpLocks/>
          </p:cNvCxnSpPr>
          <p:nvPr/>
        </p:nvCxnSpPr>
        <p:spPr>
          <a:xfrm>
            <a:off x="262698" y="4544475"/>
            <a:ext cx="7067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007555"/>
      </p:ext>
    </p:extLst>
  </p:cSld>
  <p:clrMapOvr>
    <a:masterClrMapping/>
  </p:clrMapOvr>
</p:sld>
</file>

<file path=ppt/theme/theme1.xml><?xml version="1.0" encoding="utf-8"?>
<a:theme xmlns:a="http://schemas.openxmlformats.org/drawingml/2006/main" name="York U 2014">
  <a:themeElements>
    <a:clrScheme name="York">
      <a:dk1>
        <a:srgbClr val="000000"/>
      </a:dk1>
      <a:lt1>
        <a:sysClr val="window" lastClr="FFFFFF"/>
      </a:lt1>
      <a:dk2>
        <a:srgbClr val="E31837"/>
      </a:dk2>
      <a:lt2>
        <a:srgbClr val="666666"/>
      </a:lt2>
      <a:accent1>
        <a:srgbClr val="E31837"/>
      </a:accent1>
      <a:accent2>
        <a:srgbClr val="BFBFBF"/>
      </a:accent2>
      <a:accent3>
        <a:srgbClr val="666666"/>
      </a:accent3>
      <a:accent4>
        <a:srgbClr val="D59F0F"/>
      </a:accent4>
      <a:accent5>
        <a:srgbClr val="004A8D"/>
      </a:accent5>
      <a:accent6>
        <a:srgbClr val="B4A77A"/>
      </a:accent6>
      <a:hlink>
        <a:srgbClr val="E31837"/>
      </a:hlink>
      <a:folHlink>
        <a:srgbClr val="E31837"/>
      </a:folHlink>
    </a:clrScheme>
    <a:fontScheme name="Y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31837"/>
        </a:solidFill>
        <a:ln>
          <a:noFill/>
        </a:ln>
        <a:effectLst/>
      </a:spPr>
      <a:bodyPr rtlCol="0" anchor="ctr"/>
      <a:lstStyle>
        <a:defPPr algn="ctr">
          <a:defRPr>
            <a:ln>
              <a:noFill/>
            </a:ln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York U 2014">
  <a:themeElements>
    <a:clrScheme name="York">
      <a:dk1>
        <a:srgbClr val="000000"/>
      </a:dk1>
      <a:lt1>
        <a:sysClr val="window" lastClr="FFFFFF"/>
      </a:lt1>
      <a:dk2>
        <a:srgbClr val="E31837"/>
      </a:dk2>
      <a:lt2>
        <a:srgbClr val="666666"/>
      </a:lt2>
      <a:accent1>
        <a:srgbClr val="E31837"/>
      </a:accent1>
      <a:accent2>
        <a:srgbClr val="BFBFBF"/>
      </a:accent2>
      <a:accent3>
        <a:srgbClr val="666666"/>
      </a:accent3>
      <a:accent4>
        <a:srgbClr val="D59F0F"/>
      </a:accent4>
      <a:accent5>
        <a:srgbClr val="004A8D"/>
      </a:accent5>
      <a:accent6>
        <a:srgbClr val="B4A77A"/>
      </a:accent6>
      <a:hlink>
        <a:srgbClr val="E31837"/>
      </a:hlink>
      <a:folHlink>
        <a:srgbClr val="E31837"/>
      </a:folHlink>
    </a:clrScheme>
    <a:fontScheme name="Y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31837"/>
        </a:solidFill>
        <a:ln>
          <a:noFill/>
        </a:ln>
        <a:effectLst/>
      </a:spPr>
      <a:bodyPr rtlCol="0" anchor="ctr"/>
      <a:lstStyle>
        <a:defPPr algn="ctr">
          <a:defRPr>
            <a:ln>
              <a:noFill/>
            </a:ln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heme1">
  <a:themeElements>
    <a:clrScheme name="York">
      <a:dk1>
        <a:srgbClr val="000000"/>
      </a:dk1>
      <a:lt1>
        <a:sysClr val="window" lastClr="FFFFFF"/>
      </a:lt1>
      <a:dk2>
        <a:srgbClr val="E31837"/>
      </a:dk2>
      <a:lt2>
        <a:srgbClr val="666666"/>
      </a:lt2>
      <a:accent1>
        <a:srgbClr val="E31837"/>
      </a:accent1>
      <a:accent2>
        <a:srgbClr val="BFBFBF"/>
      </a:accent2>
      <a:accent3>
        <a:srgbClr val="666666"/>
      </a:accent3>
      <a:accent4>
        <a:srgbClr val="D59F0F"/>
      </a:accent4>
      <a:accent5>
        <a:srgbClr val="004A8D"/>
      </a:accent5>
      <a:accent6>
        <a:srgbClr val="B4A77A"/>
      </a:accent6>
      <a:hlink>
        <a:srgbClr val="E31837"/>
      </a:hlink>
      <a:folHlink>
        <a:srgbClr val="E31837"/>
      </a:folHlink>
    </a:clrScheme>
    <a:fontScheme name="Y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31837"/>
        </a:solidFill>
        <a:ln>
          <a:noFill/>
        </a:ln>
        <a:effectLst/>
      </a:spPr>
      <a:bodyPr rtlCol="0" anchor="ctr"/>
      <a:lstStyle>
        <a:defPPr algn="ctr">
          <a:defRPr>
            <a:ln>
              <a:noFill/>
            </a:ln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York-U-Template_printer-friendly">
  <a:themeElements>
    <a:clrScheme name="York">
      <a:dk1>
        <a:srgbClr val="000000"/>
      </a:dk1>
      <a:lt1>
        <a:sysClr val="window" lastClr="FFFFFF"/>
      </a:lt1>
      <a:dk2>
        <a:srgbClr val="E31837"/>
      </a:dk2>
      <a:lt2>
        <a:srgbClr val="666666"/>
      </a:lt2>
      <a:accent1>
        <a:srgbClr val="E31837"/>
      </a:accent1>
      <a:accent2>
        <a:srgbClr val="BFBFBF"/>
      </a:accent2>
      <a:accent3>
        <a:srgbClr val="666666"/>
      </a:accent3>
      <a:accent4>
        <a:srgbClr val="D59F0F"/>
      </a:accent4>
      <a:accent5>
        <a:srgbClr val="004A8D"/>
      </a:accent5>
      <a:accent6>
        <a:srgbClr val="B4A77A"/>
      </a:accent6>
      <a:hlink>
        <a:srgbClr val="E31837"/>
      </a:hlink>
      <a:folHlink>
        <a:srgbClr val="E31837"/>
      </a:folHlink>
    </a:clrScheme>
    <a:fontScheme name="Y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31837"/>
        </a:solidFill>
        <a:ln>
          <a:noFill/>
        </a:ln>
        <a:effectLst/>
      </a:spPr>
      <a:bodyPr rtlCol="0" anchor="ctr"/>
      <a:lstStyle>
        <a:defPPr algn="ctr">
          <a:defRPr>
            <a:ln>
              <a:noFill/>
            </a:ln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2030two">
      <a:majorFont>
        <a:latin typeface="Times New Roman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40403</TotalTime>
  <Words>24536</Words>
  <Application>Microsoft Office PowerPoint</Application>
  <PresentationFormat>Letter Paper (8.5x11 in)</PresentationFormat>
  <Paragraphs>5460</Paragraphs>
  <Slides>253</Slides>
  <Notes>215</Notes>
  <HiddenSlides>76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253</vt:i4>
      </vt:variant>
    </vt:vector>
  </HeadingPairs>
  <TitlesOfParts>
    <vt:vector size="272" baseType="lpstr">
      <vt:lpstr>Arial</vt:lpstr>
      <vt:lpstr>Calibri</vt:lpstr>
      <vt:lpstr>Californian FB</vt:lpstr>
      <vt:lpstr>Consolas</vt:lpstr>
      <vt:lpstr>Constantia</vt:lpstr>
      <vt:lpstr>Courier 10 Pitch</vt:lpstr>
      <vt:lpstr>Courier New</vt:lpstr>
      <vt:lpstr>Roboto</vt:lpstr>
      <vt:lpstr>Symbol</vt:lpstr>
      <vt:lpstr>Tahoma</vt:lpstr>
      <vt:lpstr>Times New Roman</vt:lpstr>
      <vt:lpstr>Wingdings</vt:lpstr>
      <vt:lpstr>Wingdings 2</vt:lpstr>
      <vt:lpstr>York U 2014</vt:lpstr>
      <vt:lpstr>1_York U 2014</vt:lpstr>
      <vt:lpstr>Theme1</vt:lpstr>
      <vt:lpstr>York-U-Template_printer-friendly</vt:lpstr>
      <vt:lpstr>1_Office Theme</vt:lpstr>
      <vt:lpstr>Equation</vt:lpstr>
      <vt:lpstr>EECS2031 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Roadmap -- How the topics are related</vt:lpstr>
      <vt:lpstr>Program structure -- Functions</vt:lpstr>
      <vt:lpstr>Functions   communication by external variables     one more example</vt:lpstr>
      <vt:lpstr>Program structure -- Functions</vt:lpstr>
      <vt:lpstr>Multiple source files</vt:lpstr>
      <vt:lpstr>Multiple source files</vt:lpstr>
      <vt:lpstr>Multiple source files</vt:lpstr>
      <vt:lpstr>Multiple source files</vt:lpstr>
      <vt:lpstr> </vt:lpstr>
      <vt:lpstr>Call (pass)-by-Value</vt:lpstr>
      <vt:lpstr>Call (pass)-by-Value</vt:lpstr>
      <vt:lpstr>Call (pass)-by-Value</vt:lpstr>
      <vt:lpstr>Call (pass)-by-Value</vt:lpstr>
      <vt:lpstr>Call (pass)-by-Value</vt:lpstr>
      <vt:lpstr>PowerPoint Presentation</vt:lpstr>
      <vt:lpstr>Call-by-Value   does this code work?</vt:lpstr>
      <vt:lpstr>Call-by-Value   does this code work?</vt:lpstr>
      <vt:lpstr>Call-by-Value   does this code work?</vt:lpstr>
      <vt:lpstr>Call-by-Value   does this code work?</vt:lpstr>
      <vt:lpstr>Call-by-Value   does this code work?</vt:lpstr>
      <vt:lpstr>Call-by-Value   does this code work?</vt:lpstr>
      <vt:lpstr> </vt:lpstr>
      <vt:lpstr>Scope</vt:lpstr>
      <vt:lpstr>Lifetime (storage duration) -- temporal property automatic (local) variables</vt:lpstr>
      <vt:lpstr>Lifetime – (storage duration) automatic (local) variables</vt:lpstr>
      <vt:lpstr>Lifetime – (storage duration) automatic (local) variables</vt:lpstr>
      <vt:lpstr>Lifetime – (storage duration)  automatic (local) variables</vt:lpstr>
      <vt:lpstr>Lifetime  external (global) variables</vt:lpstr>
      <vt:lpstr>static declaration</vt:lpstr>
      <vt:lpstr>static declaration</vt:lpstr>
      <vt:lpstr>PowerPoint Presentation</vt:lpstr>
      <vt:lpstr>static (Persistent local variables)</vt:lpstr>
      <vt:lpstr>static (Persistent local variables)</vt:lpstr>
      <vt:lpstr>Initialization of variables</vt:lpstr>
      <vt:lpstr>Initialization of variables</vt:lpstr>
      <vt:lpstr>Initialization of variables</vt:lpstr>
      <vt:lpstr>Summary of Categories, scope, life time and initialization of variables </vt:lpstr>
      <vt:lpstr> </vt:lpstr>
      <vt:lpstr>PowerPoint Presentation</vt:lpstr>
      <vt:lpstr>How C Programs are Compiled</vt:lpstr>
      <vt:lpstr>How C Programs are Compiled</vt:lpstr>
      <vt:lpstr>PowerPoint Presentation</vt:lpstr>
      <vt:lpstr>The c preprocessor</vt:lpstr>
      <vt:lpstr>Pre-processing   #include  #define</vt:lpstr>
      <vt:lpstr>Header file</vt:lpstr>
      <vt:lpstr>Header file</vt:lpstr>
      <vt:lpstr>Header file</vt:lpstr>
      <vt:lpstr>Header file</vt:lpstr>
      <vt:lpstr>#define</vt:lpstr>
      <vt:lpstr>#define directive</vt:lpstr>
      <vt:lpstr>#define -- parameterized  </vt:lpstr>
      <vt:lpstr>#define – Be careful with operators  </vt:lpstr>
      <vt:lpstr>#define – parameterized. Be careful with arguments </vt:lpstr>
      <vt:lpstr>#define – parameterized. Be careful with arguments </vt:lpstr>
      <vt:lpstr>#define – parameterized. Be careful with arguments </vt:lpstr>
      <vt:lpstr>#define – parameterized. Be careful with arguments </vt:lpstr>
      <vt:lpstr>C preprocessor predefined macro names</vt:lpstr>
      <vt:lpstr>Playing with the C Preprocessor</vt:lpstr>
      <vt:lpstr>PowerPoint Presentation</vt:lpstr>
      <vt:lpstr> </vt:lpstr>
      <vt:lpstr>PowerPoint Presentation</vt:lpstr>
      <vt:lpstr>PowerPoint Presentation</vt:lpstr>
      <vt:lpstr>PowerPoint Presentation</vt:lpstr>
      <vt:lpstr>Recursion</vt:lpstr>
      <vt:lpstr>PowerPoint Presentation</vt:lpstr>
      <vt:lpstr>Recursion</vt:lpstr>
      <vt:lpstr>Recursion</vt:lpstr>
      <vt:lpstr>Recursion</vt:lpstr>
      <vt:lpstr>PowerPoint Presentation</vt:lpstr>
      <vt:lpstr>Recursion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Recursion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String library functions</vt:lpstr>
      <vt:lpstr> </vt:lpstr>
      <vt:lpstr> </vt:lpstr>
      <vt:lpstr> </vt:lpstr>
      <vt:lpstr>String library functions</vt:lpstr>
      <vt:lpstr>Side notes: these 3 warnings that are ok for this course</vt:lpstr>
      <vt:lpstr>Side notes: these 3 warnings that are ok for this course</vt:lpstr>
      <vt:lpstr>String library functions</vt:lpstr>
      <vt:lpstr>String library functions</vt:lpstr>
      <vt:lpstr>String library functions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character library functions</vt:lpstr>
      <vt:lpstr>Example </vt:lpstr>
      <vt:lpstr>PowerPoint Presentation</vt:lpstr>
      <vt:lpstr>Utility library functions: number conversion …</vt:lpstr>
      <vt:lpstr>C and Unix are closely related</vt:lpstr>
      <vt:lpstr>PowerPoint Presentation</vt:lpstr>
      <vt:lpstr>PowerPoint Presentation</vt:lpstr>
      <vt:lpstr>Diagnostics library functions</vt:lpstr>
      <vt:lpstr>PowerPoint Presentation</vt:lpstr>
      <vt:lpstr>PowerPoint Presentation</vt:lpstr>
      <vt:lpstr>math library functions</vt:lpstr>
      <vt:lpstr>How C Programs are Compiled</vt:lpstr>
      <vt:lpstr>Some complier options</vt:lpstr>
      <vt:lpstr>How C Programs are Compiled</vt:lpstr>
      <vt:lpstr>Some complier options</vt:lpstr>
      <vt:lpstr>PowerPoint Presentation</vt:lpstr>
      <vt:lpstr>PowerPoint Presentation</vt:lpstr>
      <vt:lpstr>PowerPoint Presentation</vt:lpstr>
      <vt:lpstr>PowerPoint Presentation</vt:lpstr>
      <vt:lpstr>stdio library functions</vt:lpstr>
      <vt:lpstr>Basic I/O functions</vt:lpstr>
      <vt:lpstr>strings: set /get in general</vt:lpstr>
      <vt:lpstr>PowerPoint Presentation</vt:lpstr>
      <vt:lpstr>PowerPoint Presentation</vt:lpstr>
      <vt:lpstr>stdio library functions</vt:lpstr>
      <vt:lpstr> set on the fly, read whole line (with spaces)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Multi-dimension array, array of arrays</vt:lpstr>
      <vt:lpstr>Multi-dimension array how are they stored</vt:lpstr>
      <vt:lpstr>An example</vt:lpstr>
      <vt:lpstr>PowerPoint Presentation</vt:lpstr>
      <vt:lpstr>Multi-dimension char array, array of strings</vt:lpstr>
      <vt:lpstr>PowerPoint Presentation</vt:lpstr>
      <vt:lpstr>Multi-dimension array, array of strings each row is a 1D string    set in general</vt:lpstr>
      <vt:lpstr>Multi-dimension array, array of strings each row is a 1D string   set on fly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Recursion</vt:lpstr>
      <vt:lpstr>Recursion</vt:lpstr>
      <vt:lpstr>Recursion</vt:lpstr>
      <vt:lpstr>Recursion</vt:lpstr>
      <vt:lpstr>PowerPoint Presentation</vt:lpstr>
      <vt:lpstr> set on the fly, read whole line (with spaces)</vt:lpstr>
      <vt:lpstr>PowerPoint Presentation</vt:lpstr>
      <vt:lpstr>PowerPoint Presentation</vt:lpstr>
      <vt:lpstr>PowerPoint Presentation</vt:lpstr>
      <vt:lpstr>Multi-dimension array, array of strings</vt:lpstr>
      <vt:lpstr>Multi-dimension array how are they stored</vt:lpstr>
      <vt:lpstr>Multi-dimension char array, array of strings</vt:lpstr>
      <vt:lpstr>Multi-dimension array, array of strings set in general</vt:lpstr>
      <vt:lpstr>Multi-dimension array, array of strings each row is a string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 dimension array, array of strings set on the fly</vt:lpstr>
      <vt:lpstr>Multi dimension array, array of strings set on the fly</vt:lpstr>
      <vt:lpstr>String library functions</vt:lpstr>
      <vt:lpstr>PowerPoint Presentation</vt:lpstr>
      <vt:lpstr>character library functions</vt:lpstr>
      <vt:lpstr>Utility library functions</vt:lpstr>
      <vt:lpstr>PowerPoint Presentation</vt:lpstr>
      <vt:lpstr>PowerPoint Presentation</vt:lpstr>
      <vt:lpstr>Diagnostics library functions</vt:lpstr>
      <vt:lpstr>PowerPoint Presentation</vt:lpstr>
      <vt:lpstr>math library functions</vt:lpstr>
      <vt:lpstr>Some complier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#if - Conditional Compilation</vt:lpstr>
      <vt:lpstr>#include &amp; Header Files</vt:lpstr>
      <vt:lpstr>Multiple Files Revisited</vt:lpstr>
      <vt:lpstr>Multiple Files Revisited</vt:lpstr>
      <vt:lpstr>Putting It All Together</vt:lpstr>
      <vt:lpstr>Playing with the C Preprocessor</vt:lpstr>
      <vt:lpstr>Multiple Files</vt:lpstr>
      <vt:lpstr>How C Programs are Compiled</vt:lpstr>
      <vt:lpstr>How C Programs are Compiled</vt:lpstr>
      <vt:lpstr>Functions?</vt:lpstr>
      <vt:lpstr>int main()?</vt:lpstr>
      <vt:lpstr>Undeclared Functions?</vt:lpstr>
      <vt:lpstr>static (Persistent Variables)</vt:lpstr>
      <vt:lpstr>Some complier options</vt:lpstr>
      <vt:lpstr>#define</vt:lpstr>
      <vt:lpstr>#define</vt:lpstr>
      <vt:lpstr>#define</vt:lpstr>
      <vt:lpstr>## operator</vt:lpstr>
      <vt:lpstr>#if - Conditional Compilation</vt:lpstr>
      <vt:lpstr>#if - Conditional Compilation</vt:lpstr>
      <vt:lpstr>#if - Conditional inclusion</vt:lpstr>
      <vt:lpstr>Declaring Functions</vt:lpstr>
      <vt:lpstr>Type conversions</vt:lpstr>
      <vt:lpstr>Static declaration</vt:lpstr>
      <vt:lpstr>#define</vt:lpstr>
      <vt:lpstr>‘#’ operator</vt:lpstr>
      <vt:lpstr>#undef</vt:lpstr>
      <vt:lpstr>#if - Conditional Compilation</vt:lpstr>
      <vt:lpstr>#if - Conditional Compilation</vt:lpstr>
      <vt:lpstr>#if - Conditional Compilation</vt:lpstr>
      <vt:lpstr>C preprocessor</vt:lpstr>
      <vt:lpstr>C preprocessor predefined macro names</vt:lpstr>
      <vt:lpstr>C preprocessor predefined macro names</vt:lpstr>
      <vt:lpstr>C preprocessor   #include  #define</vt:lpstr>
      <vt:lpstr>Declaring Arrays </vt:lpstr>
      <vt:lpstr>Accessing Arrays</vt:lpstr>
      <vt:lpstr>Lab 2</vt:lpstr>
      <vt:lpstr>Some announcements</vt:lpstr>
      <vt:lpstr>Life time  automatic variables</vt:lpstr>
      <vt:lpstr>Life time  automatic variables</vt:lpstr>
      <vt:lpstr>Strings == Character Arrays !</vt:lpstr>
      <vt:lpstr>Other small things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EECS2031 ON</dc:title>
  <dc:creator>huiwang@cse.yorku.ca</dc:creator>
  <cp:lastModifiedBy>Hui Wang</cp:lastModifiedBy>
  <cp:revision>103</cp:revision>
  <dcterms:created xsi:type="dcterms:W3CDTF">2021-02-06T15:45:40Z</dcterms:created>
  <dcterms:modified xsi:type="dcterms:W3CDTF">2023-02-07T04:27:09Z</dcterms:modified>
</cp:coreProperties>
</file>