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jpg&amp;ehk=OqWSu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4"/>
    <p:sldMasterId id="2147483686" r:id="rId5"/>
  </p:sldMasterIdLst>
  <p:notesMasterIdLst>
    <p:notesMasterId r:id="rId189"/>
  </p:notesMasterIdLst>
  <p:sldIdLst>
    <p:sldId id="554" r:id="rId6"/>
    <p:sldId id="256" r:id="rId7"/>
    <p:sldId id="506" r:id="rId8"/>
    <p:sldId id="520" r:id="rId9"/>
    <p:sldId id="737" r:id="rId10"/>
    <p:sldId id="738" r:id="rId11"/>
    <p:sldId id="259" r:id="rId12"/>
    <p:sldId id="260" r:id="rId13"/>
    <p:sldId id="349" r:id="rId14"/>
    <p:sldId id="261" r:id="rId15"/>
    <p:sldId id="729" r:id="rId16"/>
    <p:sldId id="553" r:id="rId17"/>
    <p:sldId id="262" r:id="rId18"/>
    <p:sldId id="263" r:id="rId19"/>
    <p:sldId id="503" r:id="rId20"/>
    <p:sldId id="264" r:id="rId21"/>
    <p:sldId id="265" r:id="rId22"/>
    <p:sldId id="550" r:id="rId23"/>
    <p:sldId id="549" r:id="rId24"/>
    <p:sldId id="266" r:id="rId25"/>
    <p:sldId id="368" r:id="rId26"/>
    <p:sldId id="369" r:id="rId27"/>
    <p:sldId id="589" r:id="rId28"/>
    <p:sldId id="590" r:id="rId29"/>
    <p:sldId id="370" r:id="rId30"/>
    <p:sldId id="371" r:id="rId31"/>
    <p:sldId id="267" r:id="rId32"/>
    <p:sldId id="268" r:id="rId33"/>
    <p:sldId id="269" r:id="rId34"/>
    <p:sldId id="270" r:id="rId35"/>
    <p:sldId id="271" r:id="rId36"/>
    <p:sldId id="272" r:id="rId37"/>
    <p:sldId id="551" r:id="rId38"/>
    <p:sldId id="745" r:id="rId39"/>
    <p:sldId id="274" r:id="rId40"/>
    <p:sldId id="273" r:id="rId41"/>
    <p:sldId id="275" r:id="rId42"/>
    <p:sldId id="557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372" r:id="rId51"/>
    <p:sldId id="373" r:id="rId52"/>
    <p:sldId id="374" r:id="rId53"/>
    <p:sldId id="375" r:id="rId54"/>
    <p:sldId id="588" r:id="rId55"/>
    <p:sldId id="376" r:id="rId56"/>
    <p:sldId id="377" r:id="rId57"/>
    <p:sldId id="284" r:id="rId58"/>
    <p:sldId id="731" r:id="rId59"/>
    <p:sldId id="285" r:id="rId60"/>
    <p:sldId id="378" r:id="rId61"/>
    <p:sldId id="512" r:id="rId62"/>
    <p:sldId id="286" r:id="rId63"/>
    <p:sldId id="287" r:id="rId64"/>
    <p:sldId id="288" r:id="rId65"/>
    <p:sldId id="726" r:id="rId66"/>
    <p:sldId id="290" r:id="rId67"/>
    <p:sldId id="289" r:id="rId68"/>
    <p:sldId id="421" r:id="rId69"/>
    <p:sldId id="423" r:id="rId70"/>
    <p:sldId id="556" r:id="rId71"/>
    <p:sldId id="291" r:id="rId72"/>
    <p:sldId id="552" r:id="rId73"/>
    <p:sldId id="521" r:id="rId74"/>
    <p:sldId id="746" r:id="rId75"/>
    <p:sldId id="442" r:id="rId76"/>
    <p:sldId id="747" r:id="rId77"/>
    <p:sldId id="522" r:id="rId78"/>
    <p:sldId id="530" r:id="rId79"/>
    <p:sldId id="535" r:id="rId80"/>
    <p:sldId id="558" r:id="rId81"/>
    <p:sldId id="567" r:id="rId82"/>
    <p:sldId id="529" r:id="rId83"/>
    <p:sldId id="536" r:id="rId84"/>
    <p:sldId id="559" r:id="rId85"/>
    <p:sldId id="533" r:id="rId86"/>
    <p:sldId id="539" r:id="rId87"/>
    <p:sldId id="560" r:id="rId88"/>
    <p:sldId id="534" r:id="rId89"/>
    <p:sldId id="537" r:id="rId90"/>
    <p:sldId id="568" r:id="rId91"/>
    <p:sldId id="561" r:id="rId92"/>
    <p:sldId id="587" r:id="rId93"/>
    <p:sldId id="541" r:id="rId94"/>
    <p:sldId id="540" r:id="rId95"/>
    <p:sldId id="562" r:id="rId96"/>
    <p:sldId id="443" r:id="rId97"/>
    <p:sldId id="563" r:id="rId98"/>
    <p:sldId id="739" r:id="rId99"/>
    <p:sldId id="732" r:id="rId100"/>
    <p:sldId id="303" r:id="rId101"/>
    <p:sldId id="301" r:id="rId102"/>
    <p:sldId id="302" r:id="rId103"/>
    <p:sldId id="463" r:id="rId104"/>
    <p:sldId id="518" r:id="rId105"/>
    <p:sldId id="740" r:id="rId106"/>
    <p:sldId id="293" r:id="rId107"/>
    <p:sldId id="294" r:id="rId108"/>
    <p:sldId id="295" r:id="rId109"/>
    <p:sldId id="516" r:id="rId110"/>
    <p:sldId id="296" r:id="rId111"/>
    <p:sldId id="297" r:id="rId112"/>
    <p:sldId id="748" r:id="rId113"/>
    <p:sldId id="765" r:id="rId114"/>
    <p:sldId id="298" r:id="rId115"/>
    <p:sldId id="299" r:id="rId116"/>
    <p:sldId id="300" r:id="rId117"/>
    <p:sldId id="725" r:id="rId118"/>
    <p:sldId id="515" r:id="rId119"/>
    <p:sldId id="762" r:id="rId120"/>
    <p:sldId id="766" r:id="rId121"/>
    <p:sldId id="538" r:id="rId122"/>
    <p:sldId id="581" r:id="rId123"/>
    <p:sldId id="741" r:id="rId124"/>
    <p:sldId id="304" r:id="rId125"/>
    <p:sldId id="357" r:id="rId126"/>
    <p:sldId id="305" r:id="rId127"/>
    <p:sldId id="564" r:id="rId128"/>
    <p:sldId id="351" r:id="rId129"/>
    <p:sldId id="350" r:id="rId130"/>
    <p:sldId id="565" r:id="rId131"/>
    <p:sldId id="352" r:id="rId132"/>
    <p:sldId id="307" r:id="rId133"/>
    <p:sldId id="566" r:id="rId134"/>
    <p:sldId id="578" r:id="rId135"/>
    <p:sldId id="353" r:id="rId136"/>
    <p:sldId id="356" r:id="rId137"/>
    <p:sldId id="519" r:id="rId138"/>
    <p:sldId id="580" r:id="rId139"/>
    <p:sldId id="509" r:id="rId140"/>
    <p:sldId id="742" r:id="rId141"/>
    <p:sldId id="571" r:id="rId142"/>
    <p:sldId id="572" r:id="rId143"/>
    <p:sldId id="573" r:id="rId144"/>
    <p:sldId id="749" r:id="rId145"/>
    <p:sldId id="309" r:id="rId146"/>
    <p:sldId id="750" r:id="rId147"/>
    <p:sldId id="751" r:id="rId148"/>
    <p:sldId id="313" r:id="rId149"/>
    <p:sldId id="574" r:id="rId150"/>
    <p:sldId id="355" r:id="rId151"/>
    <p:sldId id="575" r:id="rId152"/>
    <p:sldId id="314" r:id="rId153"/>
    <p:sldId id="315" r:id="rId154"/>
    <p:sldId id="755" r:id="rId155"/>
    <p:sldId id="316" r:id="rId156"/>
    <p:sldId id="585" r:id="rId157"/>
    <p:sldId id="576" r:id="rId158"/>
    <p:sldId id="317" r:id="rId159"/>
    <p:sldId id="757" r:id="rId160"/>
    <p:sldId id="758" r:id="rId161"/>
    <p:sldId id="759" r:id="rId162"/>
    <p:sldId id="760" r:id="rId163"/>
    <p:sldId id="348" r:id="rId164"/>
    <p:sldId id="510" r:id="rId165"/>
    <p:sldId id="743" r:id="rId166"/>
    <p:sldId id="358" r:id="rId167"/>
    <p:sldId id="364" r:id="rId168"/>
    <p:sldId id="365" r:id="rId169"/>
    <p:sldId id="546" r:id="rId170"/>
    <p:sldId id="577" r:id="rId171"/>
    <p:sldId id="366" r:id="rId172"/>
    <p:sldId id="324" r:id="rId173"/>
    <p:sldId id="328" r:id="rId174"/>
    <p:sldId id="367" r:id="rId175"/>
    <p:sldId id="548" r:id="rId176"/>
    <p:sldId id="547" r:id="rId177"/>
    <p:sldId id="744" r:id="rId178"/>
    <p:sldId id="542" r:id="rId179"/>
    <p:sldId id="543" r:id="rId180"/>
    <p:sldId id="544" r:id="rId181"/>
    <p:sldId id="582" r:id="rId182"/>
    <p:sldId id="584" r:id="rId183"/>
    <p:sldId id="583" r:id="rId184"/>
    <p:sldId id="727" r:id="rId185"/>
    <p:sldId id="728" r:id="rId186"/>
    <p:sldId id="586" r:id="rId187"/>
    <p:sldId id="579" r:id="rId1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FFB"/>
    <a:srgbClr val="0000FF"/>
    <a:srgbClr val="9A0000"/>
    <a:srgbClr val="14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1" autoAdjust="0"/>
    <p:restoredTop sz="90566" autoAdjust="0"/>
  </p:normalViewPr>
  <p:slideViewPr>
    <p:cSldViewPr snapToGrid="0">
      <p:cViewPr varScale="1">
        <p:scale>
          <a:sx n="78" d="100"/>
          <a:sy n="78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91" Type="http://schemas.openxmlformats.org/officeDocument/2006/relationships/viewProps" Target="viewProps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2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slide" Target="slides/slide176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92" Type="http://schemas.openxmlformats.org/officeDocument/2006/relationships/theme" Target="theme/theme1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slide" Target="slides/slide177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5" Type="http://schemas.openxmlformats.org/officeDocument/2006/relationships/slide" Target="slides/slide60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51" Type="http://schemas.openxmlformats.org/officeDocument/2006/relationships/slide" Target="slides/slide146.xml"/><Relationship Id="rId172" Type="http://schemas.openxmlformats.org/officeDocument/2006/relationships/slide" Target="slides/slide167.xml"/><Relationship Id="rId193" Type="http://schemas.openxmlformats.org/officeDocument/2006/relationships/tableStyles" Target="tableStyles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18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90" Type="http://schemas.openxmlformats.org/officeDocument/2006/relationships/presProps" Target="presProps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slide" Target="slides/slide18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1" Type="http://schemas.openxmlformats.org/officeDocument/2006/relationships/customXml" Target="../customXml/item1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76D43-F1E7-4DB4-A6A7-DB851A2B018B}" type="datetimeFigureOut">
              <a:rPr lang="en-CA" smtClean="0"/>
              <a:t>06/02/2023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8207-5906-4649-800A-4A34DFC988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66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74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from </a:t>
            </a:r>
            <a:r>
              <a:rPr lang="en-US" dirty="0" err="1"/>
              <a:t>Kingardon</a:t>
            </a:r>
            <a:r>
              <a:rPr lang="en-US" dirty="0"/>
              <a:t> can read. Why 1820 not </a:t>
            </a:r>
          </a:p>
          <a:p>
            <a:r>
              <a:rPr lang="en-US" dirty="0"/>
              <a:t>Position </a:t>
            </a:r>
            <a:endParaRPr lang="en-CA" dirty="0"/>
          </a:p>
          <a:p>
            <a:r>
              <a:rPr lang="en-CA" dirty="0"/>
              <a:t>Daily Base 10</a:t>
            </a:r>
          </a:p>
          <a:p>
            <a:r>
              <a:rPr lang="en-CA" dirty="0"/>
              <a:t>So far okay, or, already lost?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187004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is important to memorize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85727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140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812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D3BAF5-225A-4FA1-BAA6-60894CF33B22}" type="slidenum">
              <a:rPr lang="en-US" altLang="en-US" smtClean="0"/>
              <a:pPr/>
              <a:t>141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Agree 2 things:  left most, 0 +   1 –</a:t>
            </a:r>
          </a:p>
          <a:p>
            <a:pPr eaLnBrk="1" hangingPunct="1"/>
            <a:r>
              <a:rPr lang="en-US" altLang="en-US" dirty="0"/>
              <a:t>N-1 bits now , before all n bits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First version, simple,  soon stopped using,</a:t>
            </a:r>
          </a:p>
          <a:p>
            <a:pPr eaLnBrk="1" hangingPunct="1"/>
            <a:r>
              <a:rPr lang="en-US" altLang="en-US" dirty="0"/>
              <a:t>Mathematically redundant</a:t>
            </a:r>
          </a:p>
        </p:txBody>
      </p:sp>
    </p:spTree>
    <p:extLst>
      <p:ext uri="{BB962C8B-B14F-4D97-AF65-F5344CB8AC3E}">
        <p14:creationId xmlns:p14="http://schemas.microsoft.com/office/powerpoint/2010/main" val="12110754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D3BAF5-225A-4FA1-BAA6-60894CF33B22}" type="slidenum">
              <a:rPr lang="en-US" altLang="en-US" smtClean="0"/>
              <a:pPr/>
              <a:t>142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51987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D3BAF5-225A-4FA1-BAA6-60894CF33B22}" type="slidenum">
              <a:rPr lang="en-US" altLang="en-US" smtClean="0"/>
              <a:pPr/>
              <a:t>143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06836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411D20-D5B9-4FE2-9EBE-D4C7AAB02A9D}" type="slidenum">
              <a:rPr lang="en-US" altLang="en-US" smtClean="0"/>
              <a:pPr/>
              <a:t>144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Memory term: 2’s complement</a:t>
            </a:r>
          </a:p>
          <a:p>
            <a:pPr eaLnBrk="1" hangingPunct="1"/>
            <a:r>
              <a:rPr lang="en-US" altLang="en-US" dirty="0"/>
              <a:t>Both a sign and value    before (1’s compliment) just sign</a:t>
            </a:r>
          </a:p>
          <a:p>
            <a:pPr eaLnBrk="1" hangingPunct="1"/>
            <a:r>
              <a:rPr lang="en-US" altLang="en-US" dirty="0"/>
              <a:t>Have to tell.   If not, or no say, 1101   -&gt; 13</a:t>
            </a:r>
          </a:p>
        </p:txBody>
      </p:sp>
    </p:spTree>
    <p:extLst>
      <p:ext uri="{BB962C8B-B14F-4D97-AF65-F5344CB8AC3E}">
        <p14:creationId xmlns:p14="http://schemas.microsoft.com/office/powerpoint/2010/main" val="38200952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411D20-D5B9-4FE2-9EBE-D4C7AAB02A9D}" type="slidenum">
              <a:rPr lang="en-US" altLang="en-US" smtClean="0"/>
              <a:pPr/>
              <a:t>145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One feature of 2’s </a:t>
            </a:r>
          </a:p>
          <a:p>
            <a:pPr eaLnBrk="1" hangingPunct="1"/>
            <a:r>
              <a:rPr lang="en-US" altLang="en-US" dirty="0"/>
              <a:t>Still 8 combinations so 8 values.</a:t>
            </a:r>
          </a:p>
          <a:p>
            <a:pPr eaLnBrk="1" hangingPunct="1"/>
            <a:r>
              <a:rPr lang="en-US" altLang="en-US" dirty="0"/>
              <a:t>Abs off by 1</a:t>
            </a:r>
          </a:p>
        </p:txBody>
      </p:sp>
    </p:spTree>
    <p:extLst>
      <p:ext uri="{BB962C8B-B14F-4D97-AF65-F5344CB8AC3E}">
        <p14:creationId xmlns:p14="http://schemas.microsoft.com/office/powerpoint/2010/main" val="249550894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411D20-D5B9-4FE2-9EBE-D4C7AAB02A9D}" type="slidenum">
              <a:rPr lang="en-US" altLang="en-US" smtClean="0"/>
              <a:pPr/>
              <a:t>146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952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Min: if a little, then lager  -128  -127</a:t>
            </a:r>
            <a:endParaRPr lang="en-CA" dirty="0"/>
          </a:p>
          <a:p>
            <a:r>
              <a:rPr lang="en-US" dirty="0"/>
              <a:t>Used to have this kind of question</a:t>
            </a:r>
          </a:p>
          <a:p>
            <a:r>
              <a:rPr lang="en-US" dirty="0"/>
              <a:t>4 bits   16  0 ~ 7           -1 ~ -8</a:t>
            </a:r>
          </a:p>
          <a:p>
            <a:r>
              <a:rPr lang="en-US" dirty="0"/>
              <a:t>You can list, but general, half,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27532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2’s com: binary </a:t>
            </a:r>
          </a:p>
          <a:p>
            <a:r>
              <a:rPr lang="en-US" dirty="0"/>
              <a:t>Already talked, formalize again</a:t>
            </a:r>
          </a:p>
          <a:p>
            <a:r>
              <a:rPr lang="en-US" dirty="0"/>
              <a:t>Another approach       - </a:t>
            </a:r>
            <a:r>
              <a:rPr lang="en-US" dirty="0" err="1"/>
              <a:t>sth</a:t>
            </a:r>
            <a:r>
              <a:rPr lang="en-US" dirty="0"/>
              <a:t>,   what is </a:t>
            </a:r>
            <a:r>
              <a:rPr lang="en-US" dirty="0" err="1"/>
              <a:t>sth</a:t>
            </a:r>
            <a:r>
              <a:rPr lang="en-US" dirty="0"/>
              <a:t>  - ( )</a:t>
            </a:r>
          </a:p>
          <a:p>
            <a:r>
              <a:rPr lang="en-US" dirty="0"/>
              <a:t>Examples, use two approaches.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181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from </a:t>
            </a:r>
            <a:r>
              <a:rPr lang="en-US" dirty="0" err="1"/>
              <a:t>Kingardon</a:t>
            </a:r>
            <a:r>
              <a:rPr lang="en-US" dirty="0"/>
              <a:t> can read. Why 1820 not </a:t>
            </a:r>
          </a:p>
          <a:p>
            <a:r>
              <a:rPr lang="en-US" dirty="0"/>
              <a:t>Position </a:t>
            </a:r>
            <a:endParaRPr lang="en-CA" dirty="0"/>
          </a:p>
          <a:p>
            <a:r>
              <a:rPr lang="en-CA" dirty="0"/>
              <a:t>Daily Base 10</a:t>
            </a:r>
          </a:p>
          <a:p>
            <a:r>
              <a:rPr lang="en-CA" dirty="0"/>
              <a:t>So far okay, or, already lost?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187004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way, litter harder</a:t>
            </a:r>
          </a:p>
          <a:p>
            <a:r>
              <a:rPr lang="en-US" dirty="0"/>
              <a:t>26 ask.  Have we learned?</a:t>
            </a:r>
          </a:p>
          <a:p>
            <a:r>
              <a:rPr lang="en-US" dirty="0"/>
              <a:t>beauty of :   both way flip+1</a:t>
            </a:r>
          </a:p>
          <a:p>
            <a:r>
              <a:rPr lang="en-US" dirty="0"/>
              <a:t>Check back   how?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8582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96FBE7A-ACFF-44CA-82B3-E6F9CC7032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9334E2E-1F08-4730-B66B-A3D1B00A9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Examples of the 2’s Complement Process.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74E414B-D3CD-43B3-AAAF-AE04F5EF9C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2's Complement Arithmetic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67A4-332C-4676-A6F0-9EAE12A5A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1000"/>
              <a:t>Digital Electronics </a:t>
            </a:r>
            <a:r>
              <a:rPr lang="en-US" sz="1000">
                <a:sym typeface="Symbol"/>
              </a:rPr>
              <a:t></a:t>
            </a:r>
            <a:r>
              <a:rPr lang="en-US" sz="1000"/>
              <a:t> </a:t>
            </a:r>
          </a:p>
          <a:p>
            <a:pPr>
              <a:defRPr/>
            </a:pPr>
            <a:r>
              <a:rPr lang="en-US" sz="1000"/>
              <a:t>Lesson 2.4 – Specific Comb Circuit &amp; Misc Topics</a:t>
            </a:r>
          </a:p>
        </p:txBody>
      </p:sp>
      <p:sp>
        <p:nvSpPr>
          <p:cNvPr id="49158" name="Footer Placeholder 5">
            <a:extLst>
              <a:ext uri="{FF2B5EF4-FFF2-40B4-BE49-F238E27FC236}">
                <a16:creationId xmlns:a16="http://schemas.microsoft.com/office/drawing/2014/main" id="{32B75F97-9EAD-42CE-BA8E-20A843E8B2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Project Lead The Way, Inc.</a:t>
            </a:r>
            <a:endParaRPr lang="en-US" altLang="en-US" baseline="30000"/>
          </a:p>
          <a:p>
            <a:pPr eaLnBrk="1" hangingPunct="1"/>
            <a:r>
              <a:rPr lang="en-US" altLang="en-US"/>
              <a:t>Copyright 2009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64C04-97EC-45E9-B472-1CC8FC97D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94D6BB-E49A-43B7-A986-A0D6B8189423}" type="slidenum">
              <a:rPr lang="en-US" altLang="en-US"/>
              <a:pPr eaLnBrk="1" hangingPunct="1"/>
              <a:t>150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 values</a:t>
            </a:r>
          </a:p>
          <a:p>
            <a:r>
              <a:rPr lang="en-US" dirty="0"/>
              <a:t>Different ways </a:t>
            </a:r>
            <a:r>
              <a:rPr lang="en-US"/>
              <a:t>to interprate,  </a:t>
            </a:r>
            <a:endParaRPr lang="en-US" dirty="0"/>
          </a:p>
          <a:p>
            <a:r>
              <a:rPr lang="en-US" dirty="0"/>
              <a:t>Half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57079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F07DB6-D0F1-446C-AEDA-EDE2CFB911AC}" type="slidenum">
              <a:rPr lang="en-US" altLang="en-US" smtClean="0"/>
              <a:pPr/>
              <a:t>152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Check back   2</a:t>
            </a:r>
            <a:r>
              <a:rPr lang="en-US" altLang="en-US" baseline="30000" dirty="0"/>
              <a:t>nd</a:t>
            </a:r>
            <a:r>
              <a:rPr lang="en-US" altLang="en-US" dirty="0"/>
              <a:t> approach  (easier)</a:t>
            </a:r>
          </a:p>
          <a:p>
            <a:pPr eaLnBrk="1" hangingPunct="1"/>
            <a:r>
              <a:rPr lang="en-US" altLang="en-US" dirty="0"/>
              <a:t>1 – 3    just use addition</a:t>
            </a:r>
          </a:p>
        </p:txBody>
      </p:sp>
    </p:spTree>
    <p:extLst>
      <p:ext uri="{BB962C8B-B14F-4D97-AF65-F5344CB8AC3E}">
        <p14:creationId xmlns:p14="http://schemas.microsoft.com/office/powerpoint/2010/main" val="206079394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F07DB6-D0F1-446C-AEDA-EDE2CFB911AC}" type="slidenum">
              <a:rPr lang="en-US" altLang="en-US" smtClean="0"/>
              <a:pPr/>
              <a:t>153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Shows sometimes complicated</a:t>
            </a:r>
          </a:p>
          <a:p>
            <a:pPr eaLnBrk="1" hangingPunct="1"/>
            <a:r>
              <a:rPr lang="en-US" altLang="en-US" dirty="0"/>
              <a:t>Rule: if 8 bit, discard the carry</a:t>
            </a:r>
          </a:p>
        </p:txBody>
      </p:sp>
    </p:spTree>
    <p:extLst>
      <p:ext uri="{BB962C8B-B14F-4D97-AF65-F5344CB8AC3E}">
        <p14:creationId xmlns:p14="http://schemas.microsoft.com/office/powerpoint/2010/main" val="263901858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F07DB6-D0F1-446C-AEDA-EDE2CFB911AC}" type="slidenum">
              <a:rPr lang="en-US" altLang="en-US" smtClean="0"/>
              <a:pPr/>
              <a:t>154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One more example</a:t>
            </a:r>
          </a:p>
        </p:txBody>
      </p:sp>
    </p:spTree>
    <p:extLst>
      <p:ext uri="{BB962C8B-B14F-4D97-AF65-F5344CB8AC3E}">
        <p14:creationId xmlns:p14="http://schemas.microsoft.com/office/powerpoint/2010/main" val="428645272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336FF0C7-A1A8-4477-8C2E-58762F045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CB397095-3521-48BC-979C-D3DEDDA54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DFD6483-AD01-4930-A956-6C970369F6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2's Complement Arithmetic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47FF3-BEBC-49BE-AB3E-354A3724AA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1000"/>
              <a:t>Digital Electronics </a:t>
            </a:r>
            <a:r>
              <a:rPr lang="en-US" sz="1000">
                <a:sym typeface="Symbol"/>
              </a:rPr>
              <a:t></a:t>
            </a:r>
            <a:r>
              <a:rPr lang="en-US" sz="1000"/>
              <a:t> </a:t>
            </a:r>
          </a:p>
          <a:p>
            <a:pPr>
              <a:defRPr/>
            </a:pPr>
            <a:r>
              <a:rPr lang="en-US" sz="1000"/>
              <a:t>Lesson 2.4 – Specific Comb Circuit &amp; Misc Topics</a:t>
            </a:r>
          </a:p>
        </p:txBody>
      </p:sp>
      <p:sp>
        <p:nvSpPr>
          <p:cNvPr id="52230" name="Footer Placeholder 5">
            <a:extLst>
              <a:ext uri="{FF2B5EF4-FFF2-40B4-BE49-F238E27FC236}">
                <a16:creationId xmlns:a16="http://schemas.microsoft.com/office/drawing/2014/main" id="{D1CCC864-E11F-4C8E-883A-C54C6DF1F0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Project Lead The Way, Inc.</a:t>
            </a:r>
            <a:endParaRPr lang="en-US" altLang="en-US" baseline="30000"/>
          </a:p>
          <a:p>
            <a:pPr eaLnBrk="1" hangingPunct="1"/>
            <a:r>
              <a:rPr lang="en-US" altLang="en-US"/>
              <a:t>Copyright 2009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C4DF3-D7DB-48BB-B112-9A63C12AB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706196-94E1-42F5-902E-A266D30871CA}" type="slidenum">
              <a:rPr lang="en-US" altLang="en-US"/>
              <a:pPr eaLnBrk="1" hangingPunct="1"/>
              <a:t>155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00140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8F79F1B9-B085-43BE-8B62-BD57BBA6E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65031A6E-F61D-4F90-8EEA-3E885EAA6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5B1ACA9-80B0-437F-853B-DF3C47DD2E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2's Complement Arithmetic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DDB52-CB5F-4EB2-B640-D76F0C4EE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1000"/>
              <a:t>Digital Electronics </a:t>
            </a:r>
            <a:r>
              <a:rPr lang="en-US" sz="1000">
                <a:sym typeface="Symbol"/>
              </a:rPr>
              <a:t></a:t>
            </a:r>
            <a:r>
              <a:rPr lang="en-US" sz="1000"/>
              <a:t> </a:t>
            </a:r>
          </a:p>
          <a:p>
            <a:pPr>
              <a:defRPr/>
            </a:pPr>
            <a:r>
              <a:rPr lang="en-US" sz="1000"/>
              <a:t>Lesson 2.4 – Specific Comb Circuit &amp; Misc Topics</a:t>
            </a:r>
          </a:p>
        </p:txBody>
      </p:sp>
      <p:sp>
        <p:nvSpPr>
          <p:cNvPr id="53254" name="Footer Placeholder 5">
            <a:extLst>
              <a:ext uri="{FF2B5EF4-FFF2-40B4-BE49-F238E27FC236}">
                <a16:creationId xmlns:a16="http://schemas.microsoft.com/office/drawing/2014/main" id="{3FBD464A-8453-48F8-A8AE-F232DE616F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Project Lead The Way, Inc.</a:t>
            </a:r>
            <a:endParaRPr lang="en-US" altLang="en-US" baseline="30000"/>
          </a:p>
          <a:p>
            <a:pPr eaLnBrk="1" hangingPunct="1"/>
            <a:r>
              <a:rPr lang="en-US" altLang="en-US"/>
              <a:t>Copyright 2009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F0157-3DBF-4A58-B852-D8F37C2AF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D5BDDE-F68E-4F3A-9ED8-AB19BE256C6A}" type="slidenum">
              <a:rPr lang="en-US" altLang="en-US"/>
              <a:pPr eaLnBrk="1" hangingPunct="1"/>
              <a:t>156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96354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A2F7D011-FC3A-49BA-9692-FB24DCEBE4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4C70E0E8-7DA0-4F69-8899-4BDB9011D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E77A24C-3071-4FF5-B566-51894C14DD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2's Complement Arithmetic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CEBF1-773E-47E9-8239-CB459035E4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1000"/>
              <a:t>Digital Electronics </a:t>
            </a:r>
            <a:r>
              <a:rPr lang="en-US" sz="1000">
                <a:sym typeface="Symbol"/>
              </a:rPr>
              <a:t></a:t>
            </a:r>
            <a:r>
              <a:rPr lang="en-US" sz="1000"/>
              <a:t> </a:t>
            </a:r>
          </a:p>
          <a:p>
            <a:pPr>
              <a:defRPr/>
            </a:pPr>
            <a:r>
              <a:rPr lang="en-US" sz="1000"/>
              <a:t>Lesson 2.4 – Specific Comb Circuit &amp; Misc Topics</a:t>
            </a:r>
          </a:p>
        </p:txBody>
      </p:sp>
      <p:sp>
        <p:nvSpPr>
          <p:cNvPr id="54278" name="Footer Placeholder 5">
            <a:extLst>
              <a:ext uri="{FF2B5EF4-FFF2-40B4-BE49-F238E27FC236}">
                <a16:creationId xmlns:a16="http://schemas.microsoft.com/office/drawing/2014/main" id="{CA01FFC8-B22E-4DD3-A1B6-C9B45379AF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Project Lead The Way, Inc.</a:t>
            </a:r>
            <a:endParaRPr lang="en-US" altLang="en-US" baseline="30000"/>
          </a:p>
          <a:p>
            <a:pPr eaLnBrk="1" hangingPunct="1"/>
            <a:r>
              <a:rPr lang="en-US" altLang="en-US"/>
              <a:t>Copyright 2009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AAC4C-029B-47E3-8ADA-AA32044D3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6AB6A3-3364-4D05-9DC5-3EDE3A267A6E}" type="slidenum">
              <a:rPr lang="en-US" altLang="en-US"/>
              <a:pPr eaLnBrk="1" hangingPunct="1"/>
              <a:t>157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3241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336FF0C7-A1A8-4477-8C2E-58762F045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CB397095-3521-48BC-979C-D3DEDDA54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DFD6483-AD01-4930-A956-6C970369F6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2's Complement Arithmetic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47FF3-BEBC-49BE-AB3E-354A3724AA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1000"/>
              <a:t>Digital Electronics </a:t>
            </a:r>
            <a:r>
              <a:rPr lang="en-US" sz="1000">
                <a:sym typeface="Symbol"/>
              </a:rPr>
              <a:t></a:t>
            </a:r>
            <a:r>
              <a:rPr lang="en-US" sz="1000"/>
              <a:t> </a:t>
            </a:r>
          </a:p>
          <a:p>
            <a:pPr>
              <a:defRPr/>
            </a:pPr>
            <a:r>
              <a:rPr lang="en-US" sz="1000"/>
              <a:t>Lesson 2.4 – Specific Comb Circuit &amp; Misc Topics</a:t>
            </a:r>
          </a:p>
        </p:txBody>
      </p:sp>
      <p:sp>
        <p:nvSpPr>
          <p:cNvPr id="52230" name="Footer Placeholder 5">
            <a:extLst>
              <a:ext uri="{FF2B5EF4-FFF2-40B4-BE49-F238E27FC236}">
                <a16:creationId xmlns:a16="http://schemas.microsoft.com/office/drawing/2014/main" id="{D1CCC864-E11F-4C8E-883A-C54C6DF1F0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Project Lead The Way, Inc.</a:t>
            </a:r>
            <a:endParaRPr lang="en-US" altLang="en-US" baseline="30000"/>
          </a:p>
          <a:p>
            <a:pPr eaLnBrk="1" hangingPunct="1"/>
            <a:r>
              <a:rPr lang="en-US" altLang="en-US"/>
              <a:t>Copyright 2009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C4DF3-D7DB-48BB-B112-9A63C12AB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706196-94E1-42F5-902E-A266D30871CA}" type="slidenum">
              <a:rPr lang="en-US" altLang="en-US"/>
              <a:pPr eaLnBrk="1" hangingPunct="1"/>
              <a:t>158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63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ancient people, before invent geek numbers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37543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 127</a:t>
            </a:r>
          </a:p>
          <a:p>
            <a:r>
              <a:rPr lang="en-US" dirty="0"/>
              <a:t>3 bits 7  even unsigned,    but for 17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30419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160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First easier</a:t>
            </a:r>
          </a:p>
        </p:txBody>
      </p:sp>
    </p:spTree>
    <p:extLst>
      <p:ext uri="{BB962C8B-B14F-4D97-AF65-F5344CB8AC3E}">
        <p14:creationId xmlns:p14="http://schemas.microsoft.com/office/powerpoint/2010/main" val="161690274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161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05856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B2D26AD-0CC6-4DC2-B5E3-B09A02439FD9}" type="slidenum">
              <a:rPr lang="en-US" altLang="en-US" sz="1200" b="0" smtClean="0"/>
              <a:pPr eaLnBrk="1" hangingPunct="1">
                <a:defRPr/>
              </a:pPr>
              <a:t>162</a:t>
            </a:fld>
            <a:endParaRPr lang="en-US" altLang="en-US" sz="12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1</a:t>
            </a:r>
            <a:r>
              <a:rPr lang="en-US" baseline="30000" dirty="0">
                <a:cs typeface="+mn-cs"/>
              </a:rPr>
              <a:t>st</a:t>
            </a:r>
            <a:r>
              <a:rPr lang="en-US" dirty="0">
                <a:cs typeface="+mn-cs"/>
              </a:rPr>
              <a:t> easier.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Not about how stored in memory,  just notation</a:t>
            </a:r>
          </a:p>
        </p:txBody>
      </p:sp>
    </p:spTree>
    <p:extLst>
      <p:ext uri="{BB962C8B-B14F-4D97-AF65-F5344CB8AC3E}">
        <p14:creationId xmlns:p14="http://schemas.microsoft.com/office/powerpoint/2010/main" val="206528849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B2D26AD-0CC6-4DC2-B5E3-B09A02439FD9}" type="slidenum">
              <a:rPr lang="en-US" altLang="en-US" sz="1200" b="0" smtClean="0"/>
              <a:pPr eaLnBrk="1" hangingPunct="1">
                <a:defRPr/>
              </a:pPr>
              <a:t>163</a:t>
            </a:fld>
            <a:endParaRPr lang="en-US" altLang="en-US" sz="12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Again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Can do separately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ask</a:t>
            </a:r>
          </a:p>
        </p:txBody>
      </p:sp>
    </p:spTree>
    <p:extLst>
      <p:ext uri="{BB962C8B-B14F-4D97-AF65-F5344CB8AC3E}">
        <p14:creationId xmlns:p14="http://schemas.microsoft.com/office/powerpoint/2010/main" val="20652884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B2D26AD-0CC6-4DC2-B5E3-B09A02439FD9}" type="slidenum">
              <a:rPr lang="en-US" altLang="en-US" sz="1200" b="0" smtClean="0"/>
              <a:pPr eaLnBrk="1" hangingPunct="1">
                <a:defRPr/>
              </a:pPr>
              <a:t>164</a:t>
            </a:fld>
            <a:endParaRPr lang="en-US" altLang="en-US" sz="12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Separately,  really have to separate, as they are different algorithms</a:t>
            </a:r>
          </a:p>
        </p:txBody>
      </p:sp>
    </p:spTree>
    <p:extLst>
      <p:ext uri="{BB962C8B-B14F-4D97-AF65-F5344CB8AC3E}">
        <p14:creationId xmlns:p14="http://schemas.microsoft.com/office/powerpoint/2010/main" val="206528849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B2D26AD-0CC6-4DC2-B5E3-B09A02439FD9}" type="slidenum">
              <a:rPr lang="en-US" altLang="en-US" sz="1200" b="0" smtClean="0"/>
              <a:pPr eaLnBrk="1" hangingPunct="1">
                <a:defRPr/>
              </a:pPr>
              <a:t>166</a:t>
            </a:fld>
            <a:endParaRPr lang="en-US" altLang="en-US" sz="12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Completely different, but kind of opposite</a:t>
            </a:r>
          </a:p>
        </p:txBody>
      </p:sp>
    </p:spTree>
    <p:extLst>
      <p:ext uri="{BB962C8B-B14F-4D97-AF65-F5344CB8AC3E}">
        <p14:creationId xmlns:p14="http://schemas.microsoft.com/office/powerpoint/2010/main" val="29725040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B2D26AD-0CC6-4DC2-B5E3-B09A02439FD9}" type="slidenum">
              <a:rPr lang="en-US" altLang="en-US" sz="1200" b="0" smtClean="0"/>
              <a:pPr eaLnBrk="1" hangingPunct="1">
                <a:defRPr/>
              </a:pPr>
              <a:t>167</a:t>
            </a:fld>
            <a:endParaRPr lang="en-US" altLang="en-US" sz="12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.3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Show the website   https://www.rapidtables.com/convert/number/decimal-to-binary.html</a:t>
            </a:r>
          </a:p>
        </p:txBody>
      </p:sp>
    </p:spTree>
    <p:extLst>
      <p:ext uri="{BB962C8B-B14F-4D97-AF65-F5344CB8AC3E}">
        <p14:creationId xmlns:p14="http://schemas.microsoft.com/office/powerpoint/2010/main" val="206528849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986A76-17A0-40FF-B6C1-51EB99DCFE58}" type="slidenum">
              <a:rPr lang="en-US" altLang="en-US" smtClean="0"/>
              <a:pPr/>
              <a:t>168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https://www.mathsisfun.com/numbers/scientific-notation.html</a:t>
            </a:r>
          </a:p>
        </p:txBody>
      </p:sp>
    </p:spTree>
    <p:extLst>
      <p:ext uri="{BB962C8B-B14F-4D97-AF65-F5344CB8AC3E}">
        <p14:creationId xmlns:p14="http://schemas.microsoft.com/office/powerpoint/2010/main" val="266994934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said, we did not talk how it stored in memory – complicated. Challenging e.g., 2.3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99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do 10? 1000   ancient people are smart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37348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172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16256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173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6874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not ask to base 5, as it is not 2</a:t>
            </a:r>
            <a:r>
              <a:rPr lang="en-US" baseline="30000" dirty="0"/>
              <a:t>x</a:t>
            </a:r>
            <a:endParaRPr lang="en-CA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175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51627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Min: if a little, then lager  -128  -127</a:t>
            </a:r>
            <a:endParaRPr lang="en-CA" dirty="0"/>
          </a:p>
          <a:p>
            <a:r>
              <a:rPr lang="en-US" dirty="0"/>
              <a:t>Used to have this kind of question</a:t>
            </a:r>
          </a:p>
          <a:p>
            <a:r>
              <a:rPr lang="en-US" dirty="0"/>
              <a:t>4 bits   16  0 ~ 7           -1 ~ -8</a:t>
            </a:r>
          </a:p>
          <a:p>
            <a:r>
              <a:rPr lang="en-US" dirty="0"/>
              <a:t>You can list, but general, half,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181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85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smart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85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disk has different weightage.</a:t>
            </a:r>
          </a:p>
          <a:p>
            <a:r>
              <a:rPr lang="en-US" dirty="0"/>
              <a:t>How to do 20?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423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337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disk has different </a:t>
            </a:r>
            <a:r>
              <a:rPr lang="en-US" dirty="0" err="1"/>
              <a:t>weighage</a:t>
            </a:r>
            <a:r>
              <a:rPr lang="en-US" dirty="0"/>
              <a:t>.</a:t>
            </a:r>
          </a:p>
          <a:p>
            <a:r>
              <a:rPr lang="en-US" dirty="0"/>
              <a:t>How to do 30?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333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638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value?   18 disks to represent 99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38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3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Picture, </a:t>
            </a:r>
            <a:r>
              <a:rPr lang="en-US" dirty="0" err="1">
                <a:cs typeface="+mn-cs"/>
              </a:rPr>
              <a:t>o.w</a:t>
            </a:r>
            <a:r>
              <a:rPr lang="en-US" dirty="0">
                <a:cs typeface="+mn-cs"/>
              </a:rPr>
              <a:t> get lost in the journey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Easy fore me, unlike history.   Not bragging,   every year very challenging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 will try my best, you also try harder</a:t>
            </a:r>
          </a:p>
        </p:txBody>
      </p:sp>
    </p:spTree>
    <p:extLst>
      <p:ext uri="{BB962C8B-B14F-4D97-AF65-F5344CB8AC3E}">
        <p14:creationId xmlns:p14="http://schemas.microsoft.com/office/powerpoint/2010/main" val="3292861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couple  on 10  1 part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186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829C2A-1F40-48F3-9D3A-F941E734DA7F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Here summary. </a:t>
            </a:r>
          </a:p>
          <a:p>
            <a:pPr eaLnBrk="1" hangingPunct="1"/>
            <a:r>
              <a:rPr lang="en-US" altLang="en-US" dirty="0"/>
              <a:t>May not think about position, or take for granted</a:t>
            </a:r>
          </a:p>
        </p:txBody>
      </p:sp>
    </p:spTree>
    <p:extLst>
      <p:ext uri="{BB962C8B-B14F-4D97-AF65-F5344CB8AC3E}">
        <p14:creationId xmlns:p14="http://schemas.microsoft.com/office/powerpoint/2010/main" val="3287144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BB5A48-AE9B-4382-B18F-9BEE97D7CCB3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10 power of </a:t>
            </a:r>
            <a:r>
              <a:rPr lang="en-US" altLang="en-US" dirty="0" err="1"/>
              <a:t>sth</a:t>
            </a:r>
            <a:r>
              <a:rPr lang="en-US" altLang="en-US" dirty="0"/>
              <a:t>     formally math</a:t>
            </a:r>
          </a:p>
        </p:txBody>
      </p:sp>
    </p:spTree>
    <p:extLst>
      <p:ext uri="{BB962C8B-B14F-4D97-AF65-F5344CB8AC3E}">
        <p14:creationId xmlns:p14="http://schemas.microsoft.com/office/powerpoint/2010/main" val="1279039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53FCF9-967F-4CB7-9B2D-22D7596AFFCA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377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93A558-DC0A-43D4-B03A-D99F17DC5072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51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93A558-DC0A-43D4-B03A-D99F17DC5072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Draw.  Anyone lost already?</a:t>
            </a:r>
          </a:p>
        </p:txBody>
      </p:sp>
    </p:spTree>
    <p:extLst>
      <p:ext uri="{BB962C8B-B14F-4D97-AF65-F5344CB8AC3E}">
        <p14:creationId xmlns:p14="http://schemas.microsoft.com/office/powerpoint/2010/main" val="721624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34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Picture, </a:t>
            </a:r>
            <a:r>
              <a:rPr lang="en-US" dirty="0" err="1">
                <a:cs typeface="+mn-cs"/>
              </a:rPr>
              <a:t>o.w</a:t>
            </a:r>
            <a:r>
              <a:rPr lang="en-US" dirty="0">
                <a:cs typeface="+mn-cs"/>
              </a:rPr>
              <a:t> get lost in the journey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Easy fore me, unlike history.   Not bragging,   every year very challenging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 will try my best, you also try harder</a:t>
            </a:r>
          </a:p>
        </p:txBody>
      </p:sp>
    </p:spTree>
    <p:extLst>
      <p:ext uri="{BB962C8B-B14F-4D97-AF65-F5344CB8AC3E}">
        <p14:creationId xmlns:p14="http://schemas.microsoft.com/office/powerpoint/2010/main" val="2819790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A08E218-E0AD-4577-A4A3-4054A897C8CD}" type="slidenum">
              <a:rPr lang="en-US" altLang="en-US" sz="1200" b="0" smtClean="0"/>
              <a:pPr eaLnBrk="1" hangingPunct="1">
                <a:defRPr/>
              </a:pPr>
              <a:t>35</a:t>
            </a:fld>
            <a:endParaRPr lang="en-US" altLang="en-US" sz="1200" b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Generally base</a:t>
            </a:r>
          </a:p>
        </p:txBody>
      </p:sp>
    </p:spTree>
    <p:extLst>
      <p:ext uri="{BB962C8B-B14F-4D97-AF65-F5344CB8AC3E}">
        <p14:creationId xmlns:p14="http://schemas.microsoft.com/office/powerpoint/2010/main" val="2118880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B2D26AD-0CC6-4DC2-B5E3-B09A02439FD9}" type="slidenum">
              <a:rPr lang="en-US" altLang="en-US" sz="1200" b="0" smtClean="0"/>
              <a:pPr eaLnBrk="1" hangingPunct="1">
                <a:defRPr/>
              </a:pPr>
              <a:t>36</a:t>
            </a:fld>
            <a:endParaRPr lang="en-US" altLang="en-US" sz="12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Another rule.   Draw  2</a:t>
            </a:r>
            <a:r>
              <a:rPr lang="en-US" baseline="30000" dirty="0">
                <a:cs typeface="+mn-cs"/>
              </a:rPr>
              <a:t>3</a:t>
            </a:r>
            <a:r>
              <a:rPr lang="en-US" dirty="0">
                <a:cs typeface="+mn-cs"/>
              </a:rPr>
              <a:t> 2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dirty="0">
                <a:cs typeface="+mn-cs"/>
              </a:rPr>
              <a:t> 2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 </a:t>
            </a:r>
            <a:r>
              <a:rPr lang="en-US" dirty="0">
                <a:cs typeface="+mn-cs"/>
              </a:rPr>
              <a:t>2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 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Mega</a:t>
            </a:r>
          </a:p>
        </p:txBody>
      </p:sp>
    </p:spTree>
    <p:extLst>
      <p:ext uri="{BB962C8B-B14F-4D97-AF65-F5344CB8AC3E}">
        <p14:creationId xmlns:p14="http://schemas.microsoft.com/office/powerpoint/2010/main" val="2065288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0001</a:t>
            </a:r>
          </a:p>
          <a:p>
            <a:r>
              <a:rPr lang="en-US" dirty="0"/>
              <a:t>How to do 2? 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49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10286-2740-4080-BEBC-4F362A42C8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Easy today.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If today not working today then cannot survive,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So lets try best</a:t>
            </a:r>
          </a:p>
        </p:txBody>
      </p:sp>
    </p:spTree>
    <p:extLst>
      <p:ext uri="{BB962C8B-B14F-4D97-AF65-F5344CB8AC3E}">
        <p14:creationId xmlns:p14="http://schemas.microsoft.com/office/powerpoint/2010/main" val="4004041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0010  Not 10,    check back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045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848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101 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144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be 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8541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3844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0642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1111  16  how  trick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9746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1177777-B30D-468A-8553-A81DC6366B7C}" type="slidenum">
              <a:rPr lang="en-US" altLang="en-US" sz="1200" b="0" smtClean="0"/>
              <a:pPr eaLnBrk="1" hangingPunct="1">
                <a:defRPr/>
              </a:pPr>
              <a:t>53</a:t>
            </a:fld>
            <a:endParaRPr lang="en-US" altLang="en-US" sz="1200" b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965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1177777-B30D-468A-8553-A81DC6366B7C}" type="slidenum">
              <a:rPr lang="en-US" altLang="en-US" sz="1200" b="0" smtClean="0"/>
              <a:pPr eaLnBrk="1" hangingPunct="1">
                <a:defRPr/>
              </a:pPr>
              <a:t>54</a:t>
            </a:fld>
            <a:endParaRPr lang="en-US" altLang="en-US" sz="1200" b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9652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A886F6E-4631-497B-A825-AB4001DBE19B}" type="slidenum">
              <a:rPr lang="en-US" altLang="en-US" sz="1200" b="0" smtClean="0"/>
              <a:pPr eaLnBrk="1" hangingPunct="1">
                <a:defRPr/>
              </a:pPr>
              <a:t>55</a:t>
            </a:fld>
            <a:endParaRPr lang="en-US" altLang="en-US" sz="1200" b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37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5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Picture, </a:t>
            </a:r>
            <a:r>
              <a:rPr lang="en-US" dirty="0" err="1">
                <a:cs typeface="+mn-cs"/>
              </a:rPr>
              <a:t>o.w</a:t>
            </a:r>
            <a:r>
              <a:rPr lang="en-US" dirty="0">
                <a:cs typeface="+mn-cs"/>
              </a:rPr>
              <a:t> get lost in the journey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Easy fore me, unlike history.   Not bragging,   every year very challenging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 will try my best, you also try harder</a:t>
            </a:r>
          </a:p>
        </p:txBody>
      </p:sp>
    </p:spTree>
    <p:extLst>
      <p:ext uri="{BB962C8B-B14F-4D97-AF65-F5344CB8AC3E}">
        <p14:creationId xmlns:p14="http://schemas.microsoft.com/office/powerpoint/2010/main" val="32928613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summary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6672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E8A073-61D2-4D43-B27B-389CD05BECC6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369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30CF87-C20F-42CF-83D7-1259457947B3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26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905398-5689-4319-8B91-562B827F9E40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674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905398-5689-4319-8B91-562B827F9E40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0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B58513-0F3C-43C6-AECD-EE799D6823DC}" type="slidenum">
              <a:rPr lang="en-US" altLang="en-US" smtClean="0"/>
              <a:pPr/>
              <a:t>62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1337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ABDAE7-6143-4DED-9216-0733F76EE4E5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4754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it again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765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5750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23E8C7-55D5-49B0-A0FF-EB732A82602D}" type="slidenum">
              <a:rPr lang="en-US" altLang="en-US" sz="1200" b="0" smtClean="0"/>
              <a:pPr eaLnBrk="1" hangingPunct="1">
                <a:defRPr/>
              </a:pPr>
              <a:t>67</a:t>
            </a:fld>
            <a:endParaRPr lang="en-US" altLang="en-US" sz="1200" b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6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6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Picture, </a:t>
            </a:r>
            <a:r>
              <a:rPr lang="en-US" dirty="0" err="1">
                <a:cs typeface="+mn-cs"/>
              </a:rPr>
              <a:t>o.w</a:t>
            </a:r>
            <a:r>
              <a:rPr lang="en-US" dirty="0">
                <a:cs typeface="+mn-cs"/>
              </a:rPr>
              <a:t> get lost in the journey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Easy fore me, unlike history.   Not bragging,   every year very challenging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 will try my best, you also try harder</a:t>
            </a:r>
          </a:p>
        </p:txBody>
      </p:sp>
    </p:spTree>
    <p:extLst>
      <p:ext uri="{BB962C8B-B14F-4D97-AF65-F5344CB8AC3E}">
        <p14:creationId xmlns:p14="http://schemas.microsoft.com/office/powerpoint/2010/main" val="770149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notation , carry draw on below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1945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10286-2740-4080-BEBC-4F362A42C8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3270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70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Picture, </a:t>
            </a:r>
            <a:r>
              <a:rPr lang="en-US" dirty="0" err="1">
                <a:cs typeface="+mn-cs"/>
              </a:rPr>
              <a:t>o.w</a:t>
            </a:r>
            <a:r>
              <a:rPr lang="en-US" dirty="0">
                <a:cs typeface="+mn-cs"/>
              </a:rPr>
              <a:t> get lost in the journey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Easy fore me, unlike history.   Not bragging,   every year very challenging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 will try my best, you also try harder</a:t>
            </a:r>
          </a:p>
        </p:txBody>
      </p:sp>
    </p:spTree>
    <p:extLst>
      <p:ext uri="{BB962C8B-B14F-4D97-AF65-F5344CB8AC3E}">
        <p14:creationId xmlns:p14="http://schemas.microsoft.com/office/powerpoint/2010/main" val="2819790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Next? 18?  Draw 18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76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0212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be 63, why?  Next is 64</a:t>
            </a:r>
          </a:p>
          <a:p>
            <a:r>
              <a:rPr lang="en-US" dirty="0"/>
              <a:t>Just a trick. If not comfortable, just go with traditional way, always work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78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3413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tell 345 base 8, as it can also be decimal, hex</a:t>
            </a:r>
          </a:p>
          <a:p>
            <a:r>
              <a:rPr lang="en-US" dirty="0"/>
              <a:t>Ask you to do   answer next page?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80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4118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01210  binary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587A-0F2C-425F-B957-B0F984506C44}" type="slidenum">
              <a:rPr lang="en-CA" smtClean="0"/>
              <a:pPr/>
              <a:t>81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3639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46687 later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82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638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09 BTW not valid in Oct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83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8586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009  BTW, not valid for base 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84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29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7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1197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9A   154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87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6148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BC  188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88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9089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345 -&gt;  837  next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Before 345 in base 8    229         345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91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059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cleaver calculator</a:t>
            </a:r>
          </a:p>
          <a:p>
            <a:r>
              <a:rPr lang="en-US" dirty="0"/>
              <a:t>Now should be alarmed.  But valid base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E587A-0F2C-425F-B957-B0F984506C44}" type="slidenum">
              <a:rPr lang="en-CA" smtClean="0"/>
              <a:pPr/>
              <a:t>92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651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A08E218-E0AD-4577-A4A3-4054A897C8CD}" type="slidenum">
              <a:rPr lang="en-US" altLang="en-US" sz="1200" b="0" smtClean="0"/>
              <a:pPr eaLnBrk="1" hangingPunct="1">
                <a:defRPr/>
              </a:pPr>
              <a:t>93</a:t>
            </a:fld>
            <a:endParaRPr lang="en-US" altLang="en-US" sz="1200" b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Another kind of questions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122 can be base 3 4 5 ….  Do  122</a:t>
            </a:r>
            <a:r>
              <a:rPr lang="en-US" sz="1050" baseline="-25000" dirty="0">
                <a:cs typeface="+mn-cs"/>
              </a:rPr>
              <a:t>4</a:t>
            </a:r>
            <a:r>
              <a:rPr lang="en-US" dirty="0">
                <a:cs typeface="+mn-cs"/>
              </a:rPr>
              <a:t>  26  122</a:t>
            </a:r>
            <a:r>
              <a:rPr lang="en-US" baseline="-25000" dirty="0">
                <a:cs typeface="+mn-cs"/>
              </a:rPr>
              <a:t>5  </a:t>
            </a:r>
            <a:r>
              <a:rPr lang="en-US" baseline="0" dirty="0">
                <a:cs typeface="+mn-cs"/>
              </a:rPr>
              <a:t>37</a:t>
            </a:r>
          </a:p>
          <a:p>
            <a:pPr marL="228600" indent="-228600" eaLnBrk="1" hangingPunct="1">
              <a:buAutoNum type="arabicPlain" startAt="198"/>
              <a:defRPr/>
            </a:pPr>
            <a:r>
              <a:rPr lang="en-US" baseline="0" dirty="0">
                <a:cs typeface="+mn-cs"/>
              </a:rPr>
              <a:t>Base &gt;=10</a:t>
            </a:r>
          </a:p>
          <a:p>
            <a:pPr marL="0" indent="0" eaLnBrk="1" hangingPunct="1">
              <a:buNone/>
              <a:defRPr/>
            </a:pPr>
            <a:r>
              <a:rPr lang="en-US" baseline="0" dirty="0">
                <a:cs typeface="+mn-cs"/>
              </a:rPr>
              <a:t>G  &gt;= 17</a:t>
            </a:r>
          </a:p>
          <a:p>
            <a:pPr eaLnBrk="1" hangingPunct="1">
              <a:defRPr/>
            </a:pPr>
            <a:endParaRPr lang="en-US" baseline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7300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94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3068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B2D26AD-0CC6-4DC2-B5E3-B09A02439FD9}" type="slidenum">
              <a:rPr lang="en-US" altLang="en-US" sz="1200" b="0" smtClean="0"/>
              <a:pPr eaLnBrk="1" hangingPunct="1">
                <a:defRPr/>
              </a:pPr>
              <a:t>95</a:t>
            </a:fld>
            <a:endParaRPr lang="en-US" altLang="en-US" sz="12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Now should do any base. Do the 3214 -&gt; 434</a:t>
            </a:r>
          </a:p>
        </p:txBody>
      </p:sp>
    </p:spTree>
    <p:extLst>
      <p:ext uri="{BB962C8B-B14F-4D97-AF65-F5344CB8AC3E}">
        <p14:creationId xmlns:p14="http://schemas.microsoft.com/office/powerpoint/2010/main" val="2576908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41D8812-7188-463D-96ED-B596BB8FB997}" type="slidenum">
              <a:rPr lang="en-US" altLang="en-US" sz="1200" b="0" smtClean="0"/>
              <a:pPr eaLnBrk="1" hangingPunct="1">
                <a:defRPr/>
              </a:pPr>
              <a:t>96</a:t>
            </a:fld>
            <a:endParaRPr lang="en-US" altLang="en-US" sz="1200" b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29433208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53FF238-6E2A-43B1-BDB2-26452E25E04A}" type="slidenum">
              <a:rPr lang="en-US" altLang="en-US" sz="1200" b="0" smtClean="0"/>
              <a:pPr eaLnBrk="1" hangingPunct="1">
                <a:defRPr/>
              </a:pPr>
              <a:t>97</a:t>
            </a:fld>
            <a:endParaRPr lang="en-US" altLang="en-US" sz="1200" b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418</a:t>
            </a:r>
          </a:p>
        </p:txBody>
      </p:sp>
    </p:spTree>
    <p:extLst>
      <p:ext uri="{BB962C8B-B14F-4D97-AF65-F5344CB8AC3E}">
        <p14:creationId xmlns:p14="http://schemas.microsoft.com/office/powerpoint/2010/main" val="36453360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1DB03A0-4E1F-4B5A-AB98-6023C2F44E4F}" type="slidenum">
              <a:rPr lang="en-US" altLang="en-US" sz="1200" b="0" smtClean="0"/>
              <a:pPr eaLnBrk="1" hangingPunct="1">
                <a:defRPr/>
              </a:pPr>
              <a:t>98</a:t>
            </a:fld>
            <a:endParaRPr lang="en-US" altLang="en-US" sz="1200" b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3567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Check with cleave?   Lower letter deliberately</a:t>
            </a:r>
          </a:p>
        </p:txBody>
      </p:sp>
    </p:spTree>
    <p:extLst>
      <p:ext uri="{BB962C8B-B14F-4D97-AF65-F5344CB8AC3E}">
        <p14:creationId xmlns:p14="http://schemas.microsoft.com/office/powerpoint/2010/main" val="429220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EEE9E9B-7155-402D-95C2-007C729B5F82}" type="slidenum">
              <a:rPr lang="en-US" altLang="en-US" sz="1200" b="0" smtClean="0"/>
              <a:pPr eaLnBrk="1" hangingPunct="1">
                <a:defRPr/>
              </a:pPr>
              <a:t>8</a:t>
            </a:fld>
            <a:endParaRPr lang="en-US" altLang="en-US" sz="1200" b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9415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99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9209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B2D26AD-0CC6-4DC2-B5E3-B09A02439FD9}" type="slidenum">
              <a:rPr lang="en-US" altLang="en-US" sz="1200" b="0" smtClean="0"/>
              <a:pPr eaLnBrk="1" hangingPunct="1">
                <a:defRPr/>
              </a:pPr>
              <a:t>100</a:t>
            </a:fld>
            <a:endParaRPr lang="en-US" altLang="en-US" sz="12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Now should do any base. Do the 3214 -&gt; 434</a:t>
            </a:r>
          </a:p>
        </p:txBody>
      </p:sp>
    </p:spTree>
    <p:extLst>
      <p:ext uri="{BB962C8B-B14F-4D97-AF65-F5344CB8AC3E}">
        <p14:creationId xmlns:p14="http://schemas.microsoft.com/office/powerpoint/2010/main" val="17237357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101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4782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Communicate   error</a:t>
            </a:r>
          </a:p>
          <a:p>
            <a:r>
              <a:rPr lang="en-US" dirty="0"/>
              <a:t>27916 is better but calculate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102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5000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2E587A-0F2C-425F-B957-B0F984506C4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7793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33206</a:t>
            </a:r>
          </a:p>
          <a:p>
            <a:r>
              <a:rPr lang="en-US" dirty="0"/>
              <a:t>Other way also easy   colleague convert back to binary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107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1615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LSB</a:t>
            </a:r>
          </a:p>
          <a:p>
            <a:r>
              <a:rPr lang="en-US" dirty="0"/>
              <a:t>3686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28758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E587A-0F2C-425F-B957-B0F984506C44}" type="slidenum">
              <a:rPr lang="en-CA" smtClean="0"/>
              <a:pPr/>
              <a:t>113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89586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simpler example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E587A-0F2C-425F-B957-B0F984506C44}" type="slidenum">
              <a:rPr lang="en-CA" smtClean="0"/>
              <a:pPr/>
              <a:t>114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9896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3A09-1B7E-42CF-B927-F5B32B05FD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Tally marks, for sport events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53283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118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Opsite</a:t>
            </a:r>
            <a:r>
              <a:rPr lang="en-US" dirty="0">
                <a:cs typeface="+mn-cs"/>
              </a:rPr>
              <a:t> to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But mathematic</a:t>
            </a:r>
          </a:p>
        </p:txBody>
      </p:sp>
    </p:spTree>
    <p:extLst>
      <p:ext uri="{BB962C8B-B14F-4D97-AF65-F5344CB8AC3E}">
        <p14:creationId xmlns:p14="http://schemas.microsoft.com/office/powerpoint/2010/main" val="389014681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119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7661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B72BDEA-93B5-4B5A-B49B-A6CB4081DB54}" type="slidenum">
              <a:rPr lang="en-US" altLang="en-US" sz="1200" b="0" smtClean="0"/>
              <a:pPr eaLnBrk="1" hangingPunct="1">
                <a:defRPr/>
              </a:pPr>
              <a:t>120</a:t>
            </a:fld>
            <a:endParaRPr lang="en-US" altLang="en-US" sz="1200" b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2691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B72BDEA-93B5-4B5A-B49B-A6CB4081DB54}" type="slidenum">
              <a:rPr lang="en-US" altLang="en-US" sz="1200" b="0" smtClean="0"/>
              <a:pPr eaLnBrk="1" hangingPunct="1">
                <a:defRPr/>
              </a:pPr>
              <a:t>121</a:t>
            </a:fld>
            <a:endParaRPr lang="en-US" altLang="en-US" sz="1200" b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Little less obvious now.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So just remember the rule </a:t>
            </a:r>
          </a:p>
        </p:txBody>
      </p:sp>
    </p:spTree>
    <p:extLst>
      <p:ext uri="{BB962C8B-B14F-4D97-AF65-F5344CB8AC3E}">
        <p14:creationId xmlns:p14="http://schemas.microsoft.com/office/powerpoint/2010/main" val="133742691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582503-00C9-491D-AC9C-84DDF0995C50}" type="slidenum">
              <a:rPr lang="en-US" altLang="en-US" sz="1200" b="0" smtClean="0"/>
              <a:pPr eaLnBrk="1" hangingPunct="1">
                <a:defRPr/>
              </a:pPr>
              <a:t>122</a:t>
            </a:fld>
            <a:endParaRPr lang="en-US" alt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79387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582503-00C9-491D-AC9C-84DDF0995C50}" type="slidenum">
              <a:rPr lang="en-US" altLang="en-US" sz="1200" b="0" smtClean="0"/>
              <a:pPr eaLnBrk="1" hangingPunct="1">
                <a:defRPr/>
              </a:pPr>
              <a:t>123</a:t>
            </a:fld>
            <a:endParaRPr lang="en-US" alt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As long as smaller, last step</a:t>
            </a:r>
          </a:p>
        </p:txBody>
      </p:sp>
    </p:spTree>
    <p:extLst>
      <p:ext uri="{BB962C8B-B14F-4D97-AF65-F5344CB8AC3E}">
        <p14:creationId xmlns:p14="http://schemas.microsoft.com/office/powerpoint/2010/main" val="407585375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582503-00C9-491D-AC9C-84DDF0995C50}" type="slidenum">
              <a:rPr lang="en-US" altLang="en-US" sz="1200" b="0" smtClean="0"/>
              <a:pPr eaLnBrk="1" hangingPunct="1">
                <a:defRPr/>
              </a:pPr>
              <a:t>124</a:t>
            </a:fld>
            <a:endParaRPr lang="en-US" alt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79387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582503-00C9-491D-AC9C-84DDF0995C50}" type="slidenum">
              <a:rPr lang="en-US" altLang="en-US" sz="1200" b="0" smtClean="0"/>
              <a:pPr eaLnBrk="1" hangingPunct="1">
                <a:defRPr/>
              </a:pPr>
              <a:t>125</a:t>
            </a:fld>
            <a:endParaRPr lang="en-US" alt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Idea is exactly the same just by 8</a:t>
            </a:r>
          </a:p>
        </p:txBody>
      </p:sp>
    </p:spTree>
    <p:extLst>
      <p:ext uri="{BB962C8B-B14F-4D97-AF65-F5344CB8AC3E}">
        <p14:creationId xmlns:p14="http://schemas.microsoft.com/office/powerpoint/2010/main" val="135679387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582503-00C9-491D-AC9C-84DDF0995C50}" type="slidenum">
              <a:rPr lang="en-US" altLang="en-US" sz="1200" b="0" smtClean="0"/>
              <a:pPr eaLnBrk="1" hangingPunct="1">
                <a:defRPr/>
              </a:pPr>
              <a:t>126</a:t>
            </a:fld>
            <a:endParaRPr lang="en-US" alt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48453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582503-00C9-491D-AC9C-84DDF0995C50}" type="slidenum">
              <a:rPr lang="en-US" altLang="en-US" sz="1200" b="0" smtClean="0"/>
              <a:pPr eaLnBrk="1" hangingPunct="1">
                <a:defRPr/>
              </a:pPr>
              <a:t>127</a:t>
            </a:fld>
            <a:endParaRPr lang="en-US" alt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3704   </a:t>
            </a:r>
            <a:r>
              <a:rPr lang="en-US" dirty="0" err="1">
                <a:cs typeface="+mn-cs"/>
              </a:rPr>
              <a:t>Rememb</a:t>
            </a:r>
            <a:r>
              <a:rPr lang="en-US" dirty="0">
                <a:cs typeface="+mn-cs"/>
              </a:rPr>
              <a:t>  7c4 in a </a:t>
            </a:r>
            <a:r>
              <a:rPr lang="en-US" dirty="0" err="1">
                <a:cs typeface="+mn-cs"/>
              </a:rPr>
              <a:t>mementy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79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Rule, but only rule I remember, +1 6  +2 7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Abacas is positional representation,  5,  but next not 5 anymore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13FCA45-CD9B-4FF3-ACEF-2E3E65DC44FA}" type="slidenum">
              <a:rPr lang="en-US" altLang="en-US" sz="1200" b="0" smtClean="0"/>
              <a:pPr eaLnBrk="1" hangingPunct="1">
                <a:defRPr/>
              </a:pPr>
              <a:t>10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82185392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F993A09-1B7E-42CF-B927-F5B32B05FDB3}" type="slidenum">
              <a:rPr lang="en-US" altLang="en-US" sz="1200" b="0" smtClean="0"/>
              <a:pPr eaLnBrk="1" hangingPunct="1">
                <a:defRPr/>
              </a:pPr>
              <a:t>128</a:t>
            </a:fld>
            <a:endParaRPr lang="en-US" altLang="en-US" sz="1200" b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766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582503-00C9-491D-AC9C-84DDF0995C50}" type="slidenum">
              <a:rPr lang="en-US" altLang="en-US" sz="1200" b="0" smtClean="0"/>
              <a:pPr eaLnBrk="1" hangingPunct="1">
                <a:defRPr/>
              </a:pPr>
              <a:t>129</a:t>
            </a:fld>
            <a:endParaRPr lang="en-US" alt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97967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582503-00C9-491D-AC9C-84DDF0995C50}" type="slidenum">
              <a:rPr lang="en-US" altLang="en-US" sz="1200" b="0" smtClean="0"/>
              <a:pPr eaLnBrk="1" hangingPunct="1">
                <a:defRPr/>
              </a:pPr>
              <a:t>130</a:t>
            </a:fld>
            <a:endParaRPr lang="en-US" alt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Queient</a:t>
            </a:r>
            <a:r>
              <a:rPr lang="en-US" dirty="0">
                <a:cs typeface="+mn-cs"/>
              </a:rPr>
              <a:t> 4 7  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7c4</a:t>
            </a:r>
          </a:p>
        </p:txBody>
      </p:sp>
    </p:spTree>
    <p:extLst>
      <p:ext uri="{BB962C8B-B14F-4D97-AF65-F5344CB8AC3E}">
        <p14:creationId xmlns:p14="http://schemas.microsoft.com/office/powerpoint/2010/main" val="340695085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582503-00C9-491D-AC9C-84DDF0995C50}" type="slidenum">
              <a:rPr lang="en-US" altLang="en-US" sz="1200" b="0" smtClean="0"/>
              <a:pPr eaLnBrk="1" hangingPunct="1">
                <a:defRPr/>
              </a:pPr>
              <a:t>131</a:t>
            </a:fld>
            <a:endParaRPr lang="en-US" alt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Quotient 16  …  DEF   may </a:t>
            </a:r>
            <a:r>
              <a:rPr lang="en-US" dirty="0" err="1">
                <a:cs typeface="+mn-cs"/>
              </a:rPr>
              <a:t>skio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79387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F993A09-1B7E-42CF-B927-F5B32B05FDB3}" type="slidenum">
              <a:rPr lang="en-US" altLang="en-US" sz="1200" b="0" smtClean="0"/>
              <a:pPr eaLnBrk="1" hangingPunct="1">
                <a:defRPr/>
              </a:pPr>
              <a:t>132</a:t>
            </a:fld>
            <a:endParaRPr lang="en-US" altLang="en-US" sz="1200" b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10 -&gt; b needed for fraction part, keep in mind </a:t>
            </a:r>
          </a:p>
        </p:txBody>
      </p:sp>
    </p:spTree>
    <p:extLst>
      <p:ext uri="{BB962C8B-B14F-4D97-AF65-F5344CB8AC3E}">
        <p14:creationId xmlns:p14="http://schemas.microsoft.com/office/powerpoint/2010/main" val="4133766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F993A09-1B7E-42CF-B927-F5B32B05FDB3}" type="slidenum">
              <a:rPr lang="en-US" altLang="en-US" sz="1200" b="0" smtClean="0"/>
              <a:pPr eaLnBrk="1" hangingPunct="1">
                <a:defRPr/>
              </a:pPr>
              <a:t>133</a:t>
            </a:fld>
            <a:endParaRPr lang="en-US" altLang="en-US" sz="1200" b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Good question:   8 &lt;-&gt; 16 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No direct way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Harder  via 10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Easier  via 2   split 3, group 4</a:t>
            </a:r>
          </a:p>
        </p:txBody>
      </p:sp>
    </p:spTree>
    <p:extLst>
      <p:ext uri="{BB962C8B-B14F-4D97-AF65-F5344CB8AC3E}">
        <p14:creationId xmlns:p14="http://schemas.microsoft.com/office/powerpoint/2010/main" val="45435358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135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2 Little harder topic today</a:t>
            </a:r>
          </a:p>
        </p:txBody>
      </p:sp>
    </p:spTree>
    <p:extLst>
      <p:ext uri="{BB962C8B-B14F-4D97-AF65-F5344CB8AC3E}">
        <p14:creationId xmlns:p14="http://schemas.microsoft.com/office/powerpoint/2010/main" val="177897101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AC10286-2740-4080-BEBC-4F362A42C81B}" type="slidenum">
              <a:rPr lang="en-US" altLang="en-US" sz="1200" b="0" smtClean="0"/>
              <a:pPr eaLnBrk="1" hangingPunct="1">
                <a:defRPr/>
              </a:pPr>
              <a:t>136</a:t>
            </a:fld>
            <a:endParaRPr lang="en-US" altLang="en-US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82454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 of poles/bits to values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36688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8207-5906-4649-800A-4A34DFC988C4}" type="slidenum">
              <a:rPr lang="en-CA" smtClean="0"/>
              <a:t>138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3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stevenc\Desktop\Lassonde_lo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27" y="5992501"/>
            <a:ext cx="574243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577" y="1438761"/>
            <a:ext cx="6088742" cy="1048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645920" y="4297680"/>
            <a:ext cx="7491077" cy="182880"/>
            <a:chOff x="1652923" y="3697595"/>
            <a:chExt cx="7491077" cy="198995"/>
          </a:xfrm>
        </p:grpSpPr>
        <p:sp>
          <p:nvSpPr>
            <p:cNvPr id="12" name="Rectangle 11"/>
            <p:cNvSpPr/>
            <p:nvPr userDrawn="1"/>
          </p:nvSpPr>
          <p:spPr>
            <a:xfrm rot="16200000">
              <a:off x="2307766" y="3042752"/>
              <a:ext cx="198995" cy="1508681"/>
            </a:xfrm>
            <a:prstGeom prst="rect">
              <a:avLst/>
            </a:prstGeom>
            <a:solidFill>
              <a:srgbClr val="821E64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rot="16200000">
              <a:off x="6802378" y="3042752"/>
              <a:ext cx="198995" cy="1508681"/>
            </a:xfrm>
            <a:prstGeom prst="rect">
              <a:avLst/>
            </a:prstGeom>
            <a:solidFill>
              <a:srgbClr val="5FA087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16200000">
              <a:off x="3805970" y="3042752"/>
              <a:ext cx="198995" cy="1508681"/>
            </a:xfrm>
            <a:prstGeom prst="rect">
              <a:avLst/>
            </a:prstGeom>
            <a:solidFill>
              <a:srgbClr val="C3233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8290162" y="3042752"/>
              <a:ext cx="198995" cy="1508681"/>
            </a:xfrm>
            <a:prstGeom prst="rect">
              <a:avLst/>
            </a:prstGeom>
            <a:solidFill>
              <a:srgbClr val="FFD73C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5304174" y="3042752"/>
              <a:ext cx="198995" cy="1508681"/>
            </a:xfrm>
            <a:prstGeom prst="rect">
              <a:avLst/>
            </a:prstGeom>
            <a:solidFill>
              <a:srgbClr val="1E508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46577" y="2487632"/>
            <a:ext cx="6088742" cy="62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61257" y="6313714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EECS1520:  Representing Numbers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F0BA-E7DD-4B5D-A70C-FB9ED452E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36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343400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2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0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343400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2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9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343400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2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6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343400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2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382000" cy="1600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8400737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1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382000" cy="4343400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2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&quot;&quot;"/>
          <p:cNvSpPr/>
          <p:nvPr/>
        </p:nvSpPr>
        <p:spPr>
          <a:xfrm rot="16200000">
            <a:off x="3505200" y="-1523999"/>
            <a:ext cx="213360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0"/>
            <a:ext cx="8153400" cy="1524000"/>
          </a:xfrm>
        </p:spPr>
        <p:txBody>
          <a:bodyPr anchor="ctr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67200"/>
            <a:ext cx="8153400" cy="749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5954902"/>
            <a:ext cx="1807965" cy="7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2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7B6A-6CA0-4C88-83C4-CB546F148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7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806D-A7D7-419A-A2AD-B56217173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228599"/>
            <a:ext cx="8474148" cy="919717"/>
          </a:xfrm>
        </p:spPr>
        <p:txBody>
          <a:bodyPr anchor="t">
            <a:normAutofit/>
          </a:bodyPr>
          <a:lstStyle>
            <a:lvl1pPr>
              <a:defRPr sz="3600" b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148316"/>
            <a:ext cx="8474148" cy="520803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833" y="6356349"/>
            <a:ext cx="432253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81" y="6356349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602" y="-2"/>
            <a:ext cx="137160" cy="6858001"/>
            <a:chOff x="370874" y="19050"/>
            <a:chExt cx="274320" cy="6810427"/>
          </a:xfrm>
        </p:grpSpPr>
        <p:sp>
          <p:nvSpPr>
            <p:cNvPr id="10" name="Rectangle 9"/>
            <p:cNvSpPr/>
            <p:nvPr userDrawn="1"/>
          </p:nvSpPr>
          <p:spPr>
            <a:xfrm>
              <a:off x="370874" y="19050"/>
              <a:ext cx="274320" cy="1371600"/>
            </a:xfrm>
            <a:prstGeom prst="rect">
              <a:avLst/>
            </a:prstGeom>
            <a:solidFill>
              <a:srgbClr val="821E64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70874" y="4105275"/>
              <a:ext cx="274320" cy="1371600"/>
            </a:xfrm>
            <a:prstGeom prst="rect">
              <a:avLst/>
            </a:prstGeom>
            <a:solidFill>
              <a:srgbClr val="5FA087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70874" y="1381125"/>
              <a:ext cx="274320" cy="1371600"/>
            </a:xfrm>
            <a:prstGeom prst="rect">
              <a:avLst/>
            </a:prstGeom>
            <a:solidFill>
              <a:srgbClr val="C3233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70874" y="5457877"/>
              <a:ext cx="274320" cy="1371600"/>
            </a:xfrm>
            <a:prstGeom prst="rect">
              <a:avLst/>
            </a:prstGeom>
            <a:solidFill>
              <a:srgbClr val="FFD73C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70874" y="2743200"/>
              <a:ext cx="274320" cy="1371600"/>
            </a:xfrm>
            <a:prstGeom prst="rect">
              <a:avLst/>
            </a:prstGeom>
            <a:solidFill>
              <a:srgbClr val="1E508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000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FCFD17E7-1AF1-4050-9828-E3F3389F5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00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FCFD17E7-1AF1-4050-9828-E3F3389F5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d Ba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FCFD17E7-1AF1-4050-9828-E3F3389F5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06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42323"/>
            <a:ext cx="457200" cy="387421"/>
          </a:xfrm>
        </p:spPr>
        <p:txBody>
          <a:bodyPr/>
          <a:lstStyle/>
          <a:p>
            <a:fld id="{8DAF6DDA-F735-4AD8-BC43-58964236C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47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4114800" cy="36925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30FD-658E-4F52-9592-5CDA27339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6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10223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24200" cy="4508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1"/>
            <a:ext cx="5111750" cy="5670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CC94-6159-43AB-9597-29066C098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7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200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85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9F97-BA4B-445D-9629-5BA678887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6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4D2AF0-B4AF-4429-8646-BCC8014FE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56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3A1D6C-6FE6-4F02-B8F4-B29EDA2B0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ariAngle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877550" y="1517134"/>
            <a:ext cx="4266452" cy="1932938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843214"/>
            <a:ext cx="9144000" cy="10147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36" y="0"/>
            <a:ext cx="890098" cy="129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18909" y="1939750"/>
            <a:ext cx="4011484" cy="1048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5018909" y="2988621"/>
            <a:ext cx="4011484" cy="36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23435" y="6186472"/>
            <a:ext cx="5698795" cy="4191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 sz="2000"/>
            </a:lvl1pPr>
          </a:lstStyle>
          <a:p>
            <a:r>
              <a:rPr lang="en-US" sz="1600" dirty="0"/>
              <a:t>Tuesday, January 2, 2012 — Click to add date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488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81" y="6356349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602" y="-2"/>
            <a:ext cx="137160" cy="6858001"/>
            <a:chOff x="370874" y="19050"/>
            <a:chExt cx="274320" cy="6810427"/>
          </a:xfrm>
        </p:grpSpPr>
        <p:sp>
          <p:nvSpPr>
            <p:cNvPr id="10" name="Rectangle 9"/>
            <p:cNvSpPr/>
            <p:nvPr userDrawn="1"/>
          </p:nvSpPr>
          <p:spPr>
            <a:xfrm>
              <a:off x="370874" y="19050"/>
              <a:ext cx="274320" cy="1371600"/>
            </a:xfrm>
            <a:prstGeom prst="rect">
              <a:avLst/>
            </a:prstGeom>
            <a:solidFill>
              <a:srgbClr val="821E64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70874" y="4105275"/>
              <a:ext cx="274320" cy="1371600"/>
            </a:xfrm>
            <a:prstGeom prst="rect">
              <a:avLst/>
            </a:prstGeom>
            <a:solidFill>
              <a:srgbClr val="5FA087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70874" y="1381125"/>
              <a:ext cx="274320" cy="1371600"/>
            </a:xfrm>
            <a:prstGeom prst="rect">
              <a:avLst/>
            </a:prstGeom>
            <a:solidFill>
              <a:srgbClr val="C3233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70874" y="5457877"/>
              <a:ext cx="274320" cy="1371600"/>
            </a:xfrm>
            <a:prstGeom prst="rect">
              <a:avLst/>
            </a:prstGeom>
            <a:solidFill>
              <a:srgbClr val="FFD73C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70874" y="2743200"/>
              <a:ext cx="274320" cy="1371600"/>
            </a:xfrm>
            <a:prstGeom prst="rect">
              <a:avLst/>
            </a:prstGeom>
            <a:solidFill>
              <a:srgbClr val="1E508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393453" y="1758522"/>
            <a:ext cx="6088742" cy="1048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93453" y="2807393"/>
            <a:ext cx="6088742" cy="62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9020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228599"/>
            <a:ext cx="8474148" cy="919717"/>
          </a:xfrm>
        </p:spPr>
        <p:txBody>
          <a:bodyPr anchor="t">
            <a:normAutofit/>
          </a:bodyPr>
          <a:lstStyle>
            <a:lvl1pPr>
              <a:defRPr sz="3600" b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148316"/>
            <a:ext cx="8474148" cy="520803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833" y="6356349"/>
            <a:ext cx="432253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81" y="6356349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602" y="-2"/>
            <a:ext cx="137160" cy="6858001"/>
            <a:chOff x="370874" y="19050"/>
            <a:chExt cx="274320" cy="6810427"/>
          </a:xfrm>
        </p:grpSpPr>
        <p:sp>
          <p:nvSpPr>
            <p:cNvPr id="10" name="Rectangle 9"/>
            <p:cNvSpPr/>
            <p:nvPr userDrawn="1"/>
          </p:nvSpPr>
          <p:spPr>
            <a:xfrm>
              <a:off x="370874" y="19050"/>
              <a:ext cx="274320" cy="1371600"/>
            </a:xfrm>
            <a:prstGeom prst="rect">
              <a:avLst/>
            </a:prstGeom>
            <a:solidFill>
              <a:srgbClr val="821E64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70874" y="4105275"/>
              <a:ext cx="274320" cy="1371600"/>
            </a:xfrm>
            <a:prstGeom prst="rect">
              <a:avLst/>
            </a:prstGeom>
            <a:solidFill>
              <a:srgbClr val="5FA087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70874" y="1381125"/>
              <a:ext cx="274320" cy="1371600"/>
            </a:xfrm>
            <a:prstGeom prst="rect">
              <a:avLst/>
            </a:prstGeom>
            <a:solidFill>
              <a:srgbClr val="C3233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70874" y="5457877"/>
              <a:ext cx="274320" cy="1371600"/>
            </a:xfrm>
            <a:prstGeom prst="rect">
              <a:avLst/>
            </a:prstGeom>
            <a:solidFill>
              <a:srgbClr val="FFD73C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70874" y="2743200"/>
              <a:ext cx="274320" cy="1371600"/>
            </a:xfrm>
            <a:prstGeom prst="rect">
              <a:avLst/>
            </a:prstGeom>
            <a:solidFill>
              <a:srgbClr val="1E508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6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833" y="1825625"/>
            <a:ext cx="402796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825625"/>
            <a:ext cx="4293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833" y="6356349"/>
            <a:ext cx="4513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81" y="6356349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602" y="-2"/>
            <a:ext cx="137160" cy="6858001"/>
            <a:chOff x="370874" y="19050"/>
            <a:chExt cx="274320" cy="681042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70874" y="19050"/>
              <a:ext cx="274320" cy="1371600"/>
            </a:xfrm>
            <a:prstGeom prst="rect">
              <a:avLst/>
            </a:prstGeom>
            <a:solidFill>
              <a:srgbClr val="821E64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70874" y="4105275"/>
              <a:ext cx="274320" cy="1371600"/>
            </a:xfrm>
            <a:prstGeom prst="rect">
              <a:avLst/>
            </a:prstGeom>
            <a:solidFill>
              <a:srgbClr val="5FA087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70874" y="1381125"/>
              <a:ext cx="274320" cy="1371600"/>
            </a:xfrm>
            <a:prstGeom prst="rect">
              <a:avLst/>
            </a:prstGeom>
            <a:solidFill>
              <a:srgbClr val="C3233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70874" y="5457877"/>
              <a:ext cx="274320" cy="1371600"/>
            </a:xfrm>
            <a:prstGeom prst="rect">
              <a:avLst/>
            </a:prstGeom>
            <a:solidFill>
              <a:srgbClr val="FFD73C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70874" y="2743200"/>
              <a:ext cx="274320" cy="1371600"/>
            </a:xfrm>
            <a:prstGeom prst="rect">
              <a:avLst/>
            </a:prstGeom>
            <a:solidFill>
              <a:srgbClr val="1E508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7833" y="228599"/>
            <a:ext cx="8474148" cy="919717"/>
          </a:xfrm>
        </p:spPr>
        <p:txBody>
          <a:bodyPr anchor="t">
            <a:normAutofit/>
          </a:bodyPr>
          <a:lstStyle>
            <a:lvl1pPr>
              <a:defRPr sz="3600" b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21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34" y="1148316"/>
            <a:ext cx="4031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148316"/>
            <a:ext cx="43128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833" y="6356349"/>
            <a:ext cx="4459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81" y="6356349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02" y="-2"/>
            <a:ext cx="137160" cy="6858001"/>
            <a:chOff x="370874" y="19050"/>
            <a:chExt cx="274320" cy="681042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370874" y="19050"/>
              <a:ext cx="274320" cy="1371600"/>
            </a:xfrm>
            <a:prstGeom prst="rect">
              <a:avLst/>
            </a:prstGeom>
            <a:solidFill>
              <a:srgbClr val="821E64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70874" y="4105275"/>
              <a:ext cx="274320" cy="1371600"/>
            </a:xfrm>
            <a:prstGeom prst="rect">
              <a:avLst/>
            </a:prstGeom>
            <a:solidFill>
              <a:srgbClr val="5FA087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70874" y="1381125"/>
              <a:ext cx="274320" cy="1371600"/>
            </a:xfrm>
            <a:prstGeom prst="rect">
              <a:avLst/>
            </a:prstGeom>
            <a:solidFill>
              <a:srgbClr val="C3233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70874" y="5457877"/>
              <a:ext cx="274320" cy="1371600"/>
            </a:xfrm>
            <a:prstGeom prst="rect">
              <a:avLst/>
            </a:prstGeom>
            <a:solidFill>
              <a:srgbClr val="FFD73C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70874" y="2743200"/>
              <a:ext cx="274320" cy="1371600"/>
            </a:xfrm>
            <a:prstGeom prst="rect">
              <a:avLst/>
            </a:prstGeom>
            <a:solidFill>
              <a:srgbClr val="1E508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7833" y="228599"/>
            <a:ext cx="8474148" cy="919717"/>
          </a:xfrm>
        </p:spPr>
        <p:txBody>
          <a:bodyPr anchor="t">
            <a:normAutofit/>
          </a:bodyPr>
          <a:lstStyle>
            <a:lvl1pPr>
              <a:defRPr sz="3600" b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67833" y="1972227"/>
            <a:ext cx="4022357" cy="420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972227"/>
            <a:ext cx="4312831" cy="4204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023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833" y="6356349"/>
            <a:ext cx="465007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81" y="6356349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602" y="-2"/>
            <a:ext cx="137160" cy="6858001"/>
            <a:chOff x="370874" y="19050"/>
            <a:chExt cx="274320" cy="6810427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874" y="19050"/>
              <a:ext cx="274320" cy="1371600"/>
            </a:xfrm>
            <a:prstGeom prst="rect">
              <a:avLst/>
            </a:prstGeom>
            <a:solidFill>
              <a:srgbClr val="821E64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70874" y="4105275"/>
              <a:ext cx="274320" cy="1371600"/>
            </a:xfrm>
            <a:prstGeom prst="rect">
              <a:avLst/>
            </a:prstGeom>
            <a:solidFill>
              <a:srgbClr val="5FA087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70874" y="1381125"/>
              <a:ext cx="274320" cy="1371600"/>
            </a:xfrm>
            <a:prstGeom prst="rect">
              <a:avLst/>
            </a:prstGeom>
            <a:solidFill>
              <a:srgbClr val="C3233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70874" y="5457877"/>
              <a:ext cx="274320" cy="1371600"/>
            </a:xfrm>
            <a:prstGeom prst="rect">
              <a:avLst/>
            </a:prstGeom>
            <a:solidFill>
              <a:srgbClr val="FFD73C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70874" y="2743200"/>
              <a:ext cx="274320" cy="1371600"/>
            </a:xfrm>
            <a:prstGeom prst="rect">
              <a:avLst/>
            </a:prstGeom>
            <a:solidFill>
              <a:srgbClr val="1E508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7833" y="228599"/>
            <a:ext cx="8474148" cy="919717"/>
          </a:xfrm>
        </p:spPr>
        <p:txBody>
          <a:bodyPr anchor="t">
            <a:normAutofit/>
          </a:bodyPr>
          <a:lstStyle>
            <a:lvl1pPr>
              <a:defRPr sz="3600" b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984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833" y="6356349"/>
            <a:ext cx="478655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81" y="6356349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97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636" y="963583"/>
            <a:ext cx="4629150" cy="487362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833" y="6356349"/>
            <a:ext cx="492303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81" y="6356349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602" y="-2"/>
            <a:ext cx="137160" cy="6858001"/>
            <a:chOff x="370874" y="19050"/>
            <a:chExt cx="274320" cy="681042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70874" y="19050"/>
              <a:ext cx="274320" cy="1371600"/>
            </a:xfrm>
            <a:prstGeom prst="rect">
              <a:avLst/>
            </a:prstGeom>
            <a:solidFill>
              <a:srgbClr val="821E64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70874" y="4105275"/>
              <a:ext cx="274320" cy="1371600"/>
            </a:xfrm>
            <a:prstGeom prst="rect">
              <a:avLst/>
            </a:prstGeom>
            <a:solidFill>
              <a:srgbClr val="5FA087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70874" y="1381125"/>
              <a:ext cx="274320" cy="1371600"/>
            </a:xfrm>
            <a:prstGeom prst="rect">
              <a:avLst/>
            </a:prstGeom>
            <a:solidFill>
              <a:srgbClr val="C3233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70874" y="5457877"/>
              <a:ext cx="274320" cy="1371600"/>
            </a:xfrm>
            <a:prstGeom prst="rect">
              <a:avLst/>
            </a:prstGeom>
            <a:solidFill>
              <a:srgbClr val="FFD73C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70874" y="2743200"/>
              <a:ext cx="274320" cy="1371600"/>
            </a:xfrm>
            <a:prstGeom prst="rect">
              <a:avLst/>
            </a:prstGeom>
            <a:solidFill>
              <a:srgbClr val="1E508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7834" y="457200"/>
            <a:ext cx="3509526" cy="1012572"/>
          </a:xfrm>
        </p:spPr>
        <p:txBody>
          <a:bodyPr anchor="b"/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834" y="1469772"/>
            <a:ext cx="3509526" cy="43992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37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4" y="457200"/>
            <a:ext cx="3509526" cy="1012572"/>
          </a:xfrm>
        </p:spPr>
        <p:txBody>
          <a:bodyPr anchor="b"/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2831" y="96348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834" y="1469772"/>
            <a:ext cx="3509526" cy="43992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833" y="6356349"/>
            <a:ext cx="508680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81" y="6356349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602" y="-2"/>
            <a:ext cx="137160" cy="6858001"/>
            <a:chOff x="370874" y="19050"/>
            <a:chExt cx="274320" cy="681042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70874" y="19050"/>
              <a:ext cx="274320" cy="1371600"/>
            </a:xfrm>
            <a:prstGeom prst="rect">
              <a:avLst/>
            </a:prstGeom>
            <a:solidFill>
              <a:srgbClr val="821E64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70874" y="4105275"/>
              <a:ext cx="274320" cy="1371600"/>
            </a:xfrm>
            <a:prstGeom prst="rect">
              <a:avLst/>
            </a:prstGeom>
            <a:solidFill>
              <a:srgbClr val="5FA087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70874" y="1381125"/>
              <a:ext cx="274320" cy="1371600"/>
            </a:xfrm>
            <a:prstGeom prst="rect">
              <a:avLst/>
            </a:prstGeom>
            <a:solidFill>
              <a:srgbClr val="C3233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70874" y="5457877"/>
              <a:ext cx="274320" cy="1371600"/>
            </a:xfrm>
            <a:prstGeom prst="rect">
              <a:avLst/>
            </a:prstGeom>
            <a:solidFill>
              <a:srgbClr val="FFD73C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70874" y="2743200"/>
              <a:ext cx="274320" cy="1371600"/>
            </a:xfrm>
            <a:prstGeom prst="rect">
              <a:avLst/>
            </a:prstGeom>
            <a:solidFill>
              <a:srgbClr val="1E508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372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EECS1520:  Representing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06DF-F037-4214-8201-E6BD654D6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3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1" r:id="rId12"/>
    <p:sldLayoutId id="2147483685" r:id="rId13"/>
    <p:sldLayoutId id="214748370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3820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42323"/>
            <a:ext cx="457200" cy="387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17E7-1AF1-4050-9828-E3F3389F5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64619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46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York University logo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5954902"/>
            <a:ext cx="1807965" cy="774842"/>
          </a:xfrm>
          <a:prstGeom prst="rect">
            <a:avLst/>
          </a:prstGeom>
        </p:spPr>
      </p:pic>
      <p:sp>
        <p:nvSpPr>
          <p:cNvPr id="8" name="Rectangle 7" descr="&quot;&quot;"/>
          <p:cNvSpPr/>
          <p:nvPr/>
        </p:nvSpPr>
        <p:spPr>
          <a:xfrm>
            <a:off x="0" y="0"/>
            <a:ext cx="31468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8605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1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0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0.png"/><Relationship Id="rId5" Type="http://schemas.openxmlformats.org/officeDocument/2006/relationships/image" Target="../media/image471.png"/><Relationship Id="rId4" Type="http://schemas.openxmlformats.org/officeDocument/2006/relationships/image" Target="../media/image47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130.png"/><Relationship Id="rId4" Type="http://schemas.openxmlformats.org/officeDocument/2006/relationships/image" Target="../media/image330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&amp;ehk=OqWSu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s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Zimbabwe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Europ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en.wikipedia.org/wiki/North_America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en.wikipedia.org/wiki/New_Zealand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en.wikipedia.org/wiki/Australia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39B3B9-D92E-40EA-BE51-CAC3F4B7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B988F-D82E-47C8-8BEE-A5EF47FB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</a:t>
            </a:fld>
            <a:endParaRPr lang="en-CA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DC46399-2D03-44F0-BE1F-39C10B65771E}"/>
              </a:ext>
            </a:extLst>
          </p:cNvPr>
          <p:cNvSpPr txBox="1">
            <a:spLocks noChangeArrowheads="1"/>
          </p:cNvSpPr>
          <p:nvPr/>
        </p:nvSpPr>
        <p:spPr>
          <a:xfrm>
            <a:off x="334926" y="3475766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/>
              <a:t>Representing Audio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62901B8-0F7B-481A-B0F1-00B985B6870A}"/>
              </a:ext>
            </a:extLst>
          </p:cNvPr>
          <p:cNvSpPr txBox="1">
            <a:spLocks noChangeArrowheads="1"/>
          </p:cNvSpPr>
          <p:nvPr/>
        </p:nvSpPr>
        <p:spPr>
          <a:xfrm>
            <a:off x="334925" y="4352688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/>
              <a:t>Representing Images and graphics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4A92553-28F6-402B-93E2-23B8DEEAFDB2}"/>
              </a:ext>
            </a:extLst>
          </p:cNvPr>
          <p:cNvSpPr txBox="1">
            <a:spLocks noChangeArrowheads="1"/>
          </p:cNvSpPr>
          <p:nvPr/>
        </p:nvSpPr>
        <p:spPr>
          <a:xfrm>
            <a:off x="348021" y="5229610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/>
              <a:t>Representing Videos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B40577C-9C11-4735-8AD6-87FB1E51506F}"/>
              </a:ext>
            </a:extLst>
          </p:cNvPr>
          <p:cNvSpPr txBox="1">
            <a:spLocks noChangeArrowheads="1"/>
          </p:cNvSpPr>
          <p:nvPr/>
        </p:nvSpPr>
        <p:spPr>
          <a:xfrm>
            <a:off x="348021" y="1839744"/>
            <a:ext cx="8474148" cy="4887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114FFB"/>
                </a:solidFill>
              </a:rPr>
              <a:t>Representing Numbers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CC9F054-347B-4268-99AD-28D929C6A7D0}"/>
              </a:ext>
            </a:extLst>
          </p:cNvPr>
          <p:cNvSpPr txBox="1">
            <a:spLocks noChangeArrowheads="1"/>
          </p:cNvSpPr>
          <p:nvPr/>
        </p:nvSpPr>
        <p:spPr>
          <a:xfrm>
            <a:off x="334925" y="328562"/>
            <a:ext cx="8065363" cy="949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sz="10000" dirty="0">
                <a:solidFill>
                  <a:schemeClr val="tx1"/>
                </a:solidFill>
              </a:rPr>
              <a:t>Digital data representation</a:t>
            </a:r>
            <a:r>
              <a:rPr lang="en-CA" altLang="en-US" sz="7000" dirty="0">
                <a:solidFill>
                  <a:schemeClr val="tx1"/>
                </a:solidFill>
              </a:rPr>
              <a:t>   </a:t>
            </a:r>
          </a:p>
          <a:p>
            <a:pPr>
              <a:defRPr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5000" dirty="0">
                <a:solidFill>
                  <a:schemeClr val="tx1"/>
                </a:solidFill>
              </a:rPr>
              <a:t>Topic for the next few weeks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AF94E04-A53A-4E6D-ABA6-C3074F9D2594}"/>
              </a:ext>
            </a:extLst>
          </p:cNvPr>
          <p:cNvSpPr txBox="1">
            <a:spLocks noChangeArrowheads="1"/>
          </p:cNvSpPr>
          <p:nvPr/>
        </p:nvSpPr>
        <p:spPr>
          <a:xfrm>
            <a:off x="334925" y="2660798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/>
              <a:t>Representing Texts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1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Abacus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10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18900" r="3887" b="17225"/>
          <a:stretch/>
        </p:blipFill>
        <p:spPr>
          <a:xfrm>
            <a:off x="467833" y="1148316"/>
            <a:ext cx="6112042" cy="3212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86" y="2754532"/>
            <a:ext cx="3680159" cy="34593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525755" y="5936882"/>
            <a:ext cx="983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amazon.com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0058DD-2571-4EE4-8A44-070A93FFB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857" y="4609546"/>
            <a:ext cx="1143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612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609598" y="2463335"/>
            <a:ext cx="8264057" cy="1100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bIns="2520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>
                <a:cs typeface="Arial" pitchFamily="34" charset="0"/>
              </a:rPr>
              <a:t> Its value =</a:t>
            </a:r>
          </a:p>
          <a:p>
            <a:r>
              <a:rPr lang="en-US" altLang="en-US" sz="2400" b="0" i="1" dirty="0" err="1">
                <a:cs typeface="Arial" panose="020B0604020202020204" pitchFamily="34" charset="0"/>
              </a:rPr>
              <a:t>d</a:t>
            </a:r>
            <a:r>
              <a:rPr lang="en-US" altLang="en-US" sz="2400" baseline="-30000" dirty="0" err="1">
                <a:cs typeface="Arial" panose="020B0604020202020204" pitchFamily="34" charset="0"/>
              </a:rPr>
              <a:t>n</a:t>
            </a:r>
            <a:r>
              <a:rPr lang="en-US" altLang="en-US" sz="2400" baseline="-30000" dirty="0">
                <a:cs typeface="Arial" panose="020B0604020202020204" pitchFamily="34" charset="0"/>
              </a:rPr>
              <a:t> − 1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aseline="30000" dirty="0">
                <a:cs typeface="Arial" panose="020B0604020202020204" pitchFamily="34" charset="0"/>
              </a:rPr>
              <a:t>n − 1</a:t>
            </a:r>
            <a:r>
              <a:rPr lang="en-US" altLang="en-US" sz="2400" b="0" i="1" dirty="0">
                <a:cs typeface="Arial" panose="020B0604020202020204" pitchFamily="34" charset="0"/>
              </a:rPr>
              <a:t> + </a:t>
            </a:r>
            <a:r>
              <a:rPr lang="en-US" altLang="en-US" sz="2400" b="0" i="1" dirty="0" err="1">
                <a:cs typeface="Arial" panose="020B0604020202020204" pitchFamily="34" charset="0"/>
              </a:rPr>
              <a:t>d</a:t>
            </a:r>
            <a:r>
              <a:rPr lang="en-US" altLang="en-US" sz="2400" b="0" baseline="-30000" dirty="0" err="1">
                <a:cs typeface="Arial" panose="020B0604020202020204" pitchFamily="34" charset="0"/>
              </a:rPr>
              <a:t>n</a:t>
            </a:r>
            <a:r>
              <a:rPr lang="en-US" altLang="en-US" sz="2400" baseline="-30000" dirty="0">
                <a:cs typeface="Arial" panose="020B0604020202020204" pitchFamily="34" charset="0"/>
              </a:rPr>
              <a:t> − 2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n</a:t>
            </a:r>
            <a:r>
              <a:rPr lang="en-US" altLang="en-US" sz="2400" baseline="30000" dirty="0">
                <a:cs typeface="Arial" panose="020B0604020202020204" pitchFamily="34" charset="0"/>
              </a:rPr>
              <a:t> − 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2</a:t>
            </a:r>
            <a:r>
              <a:rPr lang="en-US" altLang="en-US" sz="2400" b="0" i="1" dirty="0">
                <a:cs typeface="Arial" panose="020B0604020202020204" pitchFamily="34" charset="0"/>
              </a:rPr>
              <a:t> + </a:t>
            </a:r>
            <a:r>
              <a:rPr lang="en-US" altLang="en-US" sz="2400" dirty="0">
                <a:cs typeface="Arial" panose="020B0604020202020204" pitchFamily="34" charset="0"/>
              </a:rPr>
              <a:t>...</a:t>
            </a:r>
            <a:r>
              <a:rPr lang="en-US" altLang="en-US" sz="2400" i="1" dirty="0">
                <a:cs typeface="Arial" panose="020B0604020202020204" pitchFamily="34" charset="0"/>
              </a:rPr>
              <a:t> + </a:t>
            </a:r>
            <a:r>
              <a:rPr lang="en-US" altLang="en-US" sz="2400" i="1" dirty="0" err="1">
                <a:cs typeface="Arial" panose="020B0604020202020204" pitchFamily="34" charset="0"/>
              </a:rPr>
              <a:t>d</a:t>
            </a:r>
            <a:r>
              <a:rPr lang="en-US" altLang="en-US" sz="2400" baseline="-30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 err="1">
                <a:cs typeface="Arial" panose="020B0604020202020204" pitchFamily="34" charset="0"/>
              </a:rPr>
              <a:t>×</a:t>
            </a:r>
            <a:r>
              <a:rPr lang="en-US" altLang="en-US" sz="2400" i="1" dirty="0" err="1">
                <a:cs typeface="Arial" panose="020B0604020202020204" pitchFamily="34" charset="0"/>
              </a:rPr>
              <a:t>b</a:t>
            </a:r>
            <a:r>
              <a:rPr lang="en-US" altLang="en-US" sz="2400" baseline="30000" dirty="0" err="1">
                <a:cs typeface="Arial" panose="020B0604020202020204" pitchFamily="34" charset="0"/>
              </a:rPr>
              <a:t>i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...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b="0" i="1" dirty="0">
                <a:cs typeface="Arial" panose="020B0604020202020204" pitchFamily="34" charset="0"/>
              </a:rPr>
              <a:t>+ d</a:t>
            </a:r>
            <a:r>
              <a:rPr lang="en-US" altLang="en-US" sz="2400" baseline="-30000" dirty="0">
                <a:cs typeface="Arial" panose="020B0604020202020204" pitchFamily="34" charset="0"/>
              </a:rPr>
              <a:t>1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1</a:t>
            </a:r>
            <a:r>
              <a:rPr lang="en-US" altLang="en-US" sz="2400" b="0" i="1" dirty="0">
                <a:cs typeface="Arial" panose="020B0604020202020204" pitchFamily="34" charset="0"/>
              </a:rPr>
              <a:t> + d</a:t>
            </a:r>
            <a:r>
              <a:rPr lang="en-US" altLang="en-US" sz="2400" b="0" baseline="-30000" dirty="0">
                <a:cs typeface="Arial" panose="020B0604020202020204" pitchFamily="34" charset="0"/>
              </a:rPr>
              <a:t>0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0</a:t>
            </a:r>
            <a:r>
              <a:rPr lang="en-US" altLang="en-US" sz="2400" b="0" i="1" dirty="0">
                <a:cs typeface="Arial" panose="020B0604020202020204" pitchFamily="34" charset="0"/>
              </a:rPr>
              <a:t> </a:t>
            </a:r>
            <a:endParaRPr lang="en-US" altLang="en-US" sz="2000" b="0" i="1" dirty="0">
              <a:cs typeface="Arial" panose="020B0604020202020204" pitchFamily="34" charset="0"/>
            </a:endParaRP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73559" y="3847654"/>
            <a:ext cx="8343901" cy="28315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cs typeface="Arial" pitchFamily="34" charset="0"/>
              </a:rPr>
              <a:t>Examples:</a:t>
            </a:r>
          </a:p>
          <a:p>
            <a:pPr>
              <a:spcBef>
                <a:spcPct val="50000"/>
              </a:spcBef>
            </a:pPr>
            <a:r>
              <a:rPr lang="en-US" altLang="en-US" sz="2800" b="0" dirty="0">
                <a:cs typeface="Arial" pitchFamily="34" charset="0"/>
              </a:rPr>
              <a:t> </a:t>
            </a:r>
            <a:r>
              <a:rPr lang="en-US" altLang="en-US" sz="2400" b="0" dirty="0">
                <a:cs typeface="Arial" pitchFamily="34" charset="0"/>
              </a:rPr>
              <a:t>(642)</a:t>
            </a:r>
            <a:r>
              <a:rPr lang="en-US" altLang="en-US" sz="2400" b="0" baseline="-25000" dirty="0">
                <a:cs typeface="Arial" pitchFamily="34" charset="0"/>
              </a:rPr>
              <a:t>10</a:t>
            </a:r>
            <a:r>
              <a:rPr lang="en-US" altLang="en-US" sz="2400" b="0" dirty="0">
                <a:cs typeface="Arial" pitchFamily="34" charset="0"/>
              </a:rPr>
              <a:t>    </a:t>
            </a:r>
            <a:r>
              <a:rPr lang="en-US" altLang="en-US" sz="2400" dirty="0">
                <a:cs typeface="Arial" pitchFamily="34" charset="0"/>
              </a:rPr>
              <a:t>= </a:t>
            </a:r>
            <a:r>
              <a:rPr lang="en-US" altLang="en-US" sz="2400" b="0" dirty="0">
                <a:cs typeface="Arial" pitchFamily="34" charset="0"/>
              </a:rPr>
              <a:t>  6×10</a:t>
            </a:r>
            <a:r>
              <a:rPr lang="en-US" altLang="en-US" sz="2400" b="0" baseline="30000" dirty="0">
                <a:cs typeface="Arial" pitchFamily="34" charset="0"/>
              </a:rPr>
              <a:t>2</a:t>
            </a:r>
            <a:r>
              <a:rPr lang="en-US" altLang="en-US" sz="2400" b="0" dirty="0">
                <a:cs typeface="Arial" pitchFamily="34" charset="0"/>
              </a:rPr>
              <a:t> +  4</a:t>
            </a:r>
            <a:r>
              <a:rPr lang="en-US" altLang="en-US" sz="2400" dirty="0">
                <a:cs typeface="Arial" pitchFamily="34" charset="0"/>
              </a:rPr>
              <a:t>×</a:t>
            </a:r>
            <a:r>
              <a:rPr lang="en-US" altLang="en-US" sz="2400" b="0" dirty="0">
                <a:cs typeface="Arial" pitchFamily="34" charset="0"/>
              </a:rPr>
              <a:t>10</a:t>
            </a:r>
            <a:r>
              <a:rPr lang="en-US" altLang="en-US" sz="2400" b="0" baseline="30000" dirty="0">
                <a:cs typeface="Arial" pitchFamily="34" charset="0"/>
              </a:rPr>
              <a:t>1</a:t>
            </a:r>
            <a:r>
              <a:rPr lang="en-US" altLang="en-US" sz="2400" b="0" dirty="0">
                <a:cs typeface="Arial" pitchFamily="34" charset="0"/>
              </a:rPr>
              <a:t> +  2</a:t>
            </a:r>
            <a:r>
              <a:rPr lang="en-US" altLang="en-US" sz="2400" dirty="0">
                <a:cs typeface="Arial" pitchFamily="34" charset="0"/>
              </a:rPr>
              <a:t>×</a:t>
            </a:r>
            <a:r>
              <a:rPr lang="en-US" altLang="en-US" sz="2400" b="0" dirty="0">
                <a:cs typeface="Arial" pitchFamily="34" charset="0"/>
              </a:rPr>
              <a:t>10</a:t>
            </a:r>
            <a:r>
              <a:rPr lang="en-US" altLang="en-US" sz="2400" b="0" baseline="30000" dirty="0">
                <a:cs typeface="Arial" pitchFamily="34" charset="0"/>
              </a:rPr>
              <a:t>0</a:t>
            </a:r>
            <a:r>
              <a:rPr lang="en-US" altLang="en-US" sz="2400" b="0" dirty="0">
                <a:cs typeface="Arial" pitchFamily="34" charset="0"/>
              </a:rPr>
              <a:t>          </a:t>
            </a:r>
            <a:r>
              <a:rPr lang="en-US" altLang="en-US" sz="2400" dirty="0">
                <a:cs typeface="Arial" pitchFamily="34" charset="0"/>
              </a:rPr>
              <a:t>=   642</a:t>
            </a:r>
            <a:endParaRPr lang="en-US" altLang="en-US" sz="2400" b="0" baseline="300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0" baseline="30000" dirty="0">
                <a:cs typeface="Arial" pitchFamily="34" charset="0"/>
              </a:rPr>
              <a:t> </a:t>
            </a:r>
            <a:r>
              <a:rPr lang="en-US" altLang="en-US" sz="2400" dirty="0">
                <a:cs typeface="Arial" pitchFamily="34" charset="0"/>
              </a:rPr>
              <a:t>(5073)</a:t>
            </a:r>
            <a:r>
              <a:rPr lang="en-US" altLang="en-US" sz="2400" baseline="-25000" dirty="0">
                <a:cs typeface="Arial" pitchFamily="34" charset="0"/>
              </a:rPr>
              <a:t>8</a:t>
            </a:r>
            <a:r>
              <a:rPr lang="en-US" altLang="en-US" sz="2400" dirty="0">
                <a:cs typeface="Arial" pitchFamily="34" charset="0"/>
              </a:rPr>
              <a:t>    =   5×8</a:t>
            </a:r>
            <a:r>
              <a:rPr lang="en-US" altLang="en-US" sz="2400" baseline="30000" dirty="0">
                <a:cs typeface="Arial" pitchFamily="34" charset="0"/>
              </a:rPr>
              <a:t>3</a:t>
            </a:r>
            <a:r>
              <a:rPr lang="en-US" altLang="en-US" sz="2400" dirty="0">
                <a:cs typeface="Arial" pitchFamily="34" charset="0"/>
              </a:rPr>
              <a:t> +  0×8</a:t>
            </a:r>
            <a:r>
              <a:rPr lang="en-US" altLang="en-US" sz="2400" baseline="30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+ 7×8</a:t>
            </a:r>
            <a:r>
              <a:rPr lang="en-US" altLang="en-US" sz="2400" baseline="30000" dirty="0">
                <a:cs typeface="Arial" pitchFamily="34" charset="0"/>
              </a:rPr>
              <a:t>1</a:t>
            </a:r>
            <a:r>
              <a:rPr lang="en-US" altLang="en-US" sz="2400" dirty="0">
                <a:cs typeface="Arial" pitchFamily="34" charset="0"/>
              </a:rPr>
              <a:t> + 3×8</a:t>
            </a:r>
            <a:r>
              <a:rPr lang="en-US" altLang="en-US" sz="2400" baseline="30000" dirty="0">
                <a:cs typeface="Arial" pitchFamily="34" charset="0"/>
              </a:rPr>
              <a:t>0</a:t>
            </a:r>
            <a:r>
              <a:rPr lang="en-US" altLang="en-US" sz="2400" dirty="0">
                <a:cs typeface="Arial" pitchFamily="34" charset="0"/>
              </a:rPr>
              <a:t>    =   2619</a:t>
            </a:r>
          </a:p>
          <a:p>
            <a:pPr>
              <a:spcBef>
                <a:spcPct val="50000"/>
              </a:spcBef>
            </a:pPr>
            <a:r>
              <a:rPr lang="en-US" altLang="en-US" sz="2400" baseline="30000" dirty="0">
                <a:cs typeface="Arial" pitchFamily="34" charset="0"/>
              </a:rPr>
              <a:t> </a:t>
            </a:r>
            <a:r>
              <a:rPr lang="en-US" altLang="en-US" sz="2400" dirty="0">
                <a:cs typeface="Arial" pitchFamily="34" charset="0"/>
              </a:rPr>
              <a:t>(1011)</a:t>
            </a:r>
            <a:r>
              <a:rPr lang="en-US" altLang="en-US" sz="2400" baseline="-25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  =   1×2</a:t>
            </a:r>
            <a:r>
              <a:rPr lang="en-US" altLang="en-US" sz="2400" baseline="30000" dirty="0">
                <a:cs typeface="Arial" pitchFamily="34" charset="0"/>
              </a:rPr>
              <a:t>3</a:t>
            </a:r>
            <a:r>
              <a:rPr lang="en-US" altLang="en-US" sz="2400" dirty="0">
                <a:cs typeface="Arial" pitchFamily="34" charset="0"/>
              </a:rPr>
              <a:t> +  0×2</a:t>
            </a:r>
            <a:r>
              <a:rPr lang="en-US" altLang="en-US" sz="2400" baseline="30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+ 1×2</a:t>
            </a:r>
            <a:r>
              <a:rPr lang="en-US" altLang="en-US" sz="2400" baseline="30000" dirty="0">
                <a:cs typeface="Arial" pitchFamily="34" charset="0"/>
              </a:rPr>
              <a:t>1</a:t>
            </a:r>
            <a:r>
              <a:rPr lang="en-US" altLang="en-US" sz="2400" dirty="0">
                <a:cs typeface="Arial" pitchFamily="34" charset="0"/>
              </a:rPr>
              <a:t> + 1×2</a:t>
            </a:r>
            <a:r>
              <a:rPr lang="en-US" altLang="en-US" sz="2400" baseline="30000" dirty="0">
                <a:cs typeface="Arial" pitchFamily="34" charset="0"/>
              </a:rPr>
              <a:t>0</a:t>
            </a:r>
            <a:r>
              <a:rPr lang="en-US" altLang="en-US" sz="2400" dirty="0">
                <a:cs typeface="Arial" pitchFamily="34" charset="0"/>
              </a:rPr>
              <a:t>   =   11</a:t>
            </a:r>
          </a:p>
          <a:p>
            <a:pPr>
              <a:spcBef>
                <a:spcPct val="50000"/>
              </a:spcBef>
            </a:pPr>
            <a:r>
              <a:rPr lang="en-US" altLang="en-US" sz="2400" baseline="30000" dirty="0">
                <a:cs typeface="Arial" pitchFamily="34" charset="0"/>
              </a:rPr>
              <a:t> </a:t>
            </a:r>
            <a:r>
              <a:rPr lang="en-US" altLang="en-US" sz="2400" dirty="0">
                <a:cs typeface="Arial" pitchFamily="34" charset="0"/>
              </a:rPr>
              <a:t>(3214)</a:t>
            </a:r>
            <a:r>
              <a:rPr lang="en-US" altLang="en-US" sz="2400" baseline="-25000" dirty="0">
                <a:cs typeface="Arial" pitchFamily="34" charset="0"/>
              </a:rPr>
              <a:t>5      </a:t>
            </a:r>
            <a:r>
              <a:rPr lang="en-US" altLang="en-US" sz="2400" dirty="0">
                <a:cs typeface="Arial" pitchFamily="34" charset="0"/>
              </a:rPr>
              <a:t>=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Positional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dirty="0">
                <a:cs typeface="+mj-cs"/>
              </a:rPr>
              <a:t>Notation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100</a:t>
            </a:fld>
            <a:endParaRPr lang="en-CA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5800" y="763979"/>
            <a:ext cx="78867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>
                <a:cs typeface="Arial" pitchFamily="34" charset="0"/>
              </a:rPr>
              <a:t>An </a:t>
            </a:r>
            <a:r>
              <a:rPr lang="en-US" altLang="en-US" sz="2800" i="1" dirty="0">
                <a:cs typeface="Arial" pitchFamily="34" charset="0"/>
              </a:rPr>
              <a:t>n</a:t>
            </a:r>
            <a:r>
              <a:rPr lang="en-US" altLang="en-US" sz="2800" dirty="0">
                <a:cs typeface="Arial" pitchFamily="34" charset="0"/>
              </a:rPr>
              <a:t>-digit unsigned integer in base </a:t>
            </a:r>
            <a:r>
              <a:rPr lang="en-US" altLang="en-US" sz="2800" i="1" dirty="0">
                <a:cs typeface="Arial" pitchFamily="34" charset="0"/>
              </a:rPr>
              <a:t>b</a:t>
            </a:r>
          </a:p>
          <a:p>
            <a:r>
              <a:rPr lang="en-US" altLang="en-US" sz="2800" dirty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en-US" altLang="en-US" sz="2800" i="1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en-US" altLang="en-US" sz="2800" baseline="-25000" dirty="0">
                <a:solidFill>
                  <a:srgbClr val="C00000"/>
                </a:solidFill>
                <a:cs typeface="Arial" pitchFamily="34" charset="0"/>
              </a:rPr>
              <a:t>i</a:t>
            </a:r>
            <a:r>
              <a:rPr lang="en-US" altLang="en-US" sz="2800" dirty="0">
                <a:solidFill>
                  <a:srgbClr val="C00000"/>
                </a:solidFill>
                <a:cs typeface="Arial" pitchFamily="34" charset="0"/>
              </a:rPr>
              <a:t> is the digit in the </a:t>
            </a:r>
            <a:r>
              <a:rPr lang="en-US" altLang="en-US" sz="2800" i="1" dirty="0" err="1">
                <a:solidFill>
                  <a:srgbClr val="C00000"/>
                </a:solidFill>
                <a:cs typeface="Arial" pitchFamily="34" charset="0"/>
              </a:rPr>
              <a:t>i</a:t>
            </a:r>
            <a:r>
              <a:rPr lang="en-US" altLang="en-US" sz="2800" baseline="30000" dirty="0" err="1">
                <a:solidFill>
                  <a:srgbClr val="C00000"/>
                </a:solidFill>
                <a:cs typeface="Arial" pitchFamily="34" charset="0"/>
              </a:rPr>
              <a:t>th</a:t>
            </a:r>
            <a:r>
              <a:rPr lang="en-US" altLang="en-US" sz="2800" dirty="0">
                <a:solidFill>
                  <a:srgbClr val="C00000"/>
                </a:solidFill>
                <a:cs typeface="Arial" pitchFamily="34" charset="0"/>
              </a:rPr>
              <a:t> position in the number)</a:t>
            </a:r>
            <a:endParaRPr lang="en-US" altLang="en-US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en-US" altLang="en-US" dirty="0">
                <a:cs typeface="Arial" pitchFamily="34" charset="0"/>
              </a:rPr>
              <a:t>  </a:t>
            </a:r>
            <a:r>
              <a:rPr lang="en-US" altLang="en-US" sz="2400" dirty="0">
                <a:cs typeface="Arial" pitchFamily="34" charset="0"/>
              </a:rPr>
              <a:t>The number:  </a:t>
            </a:r>
            <a:r>
              <a:rPr lang="en-US" altLang="en-US" sz="3600" dirty="0">
                <a:solidFill>
                  <a:srgbClr val="140CB4"/>
                </a:solidFill>
                <a:cs typeface="Arial" panose="020B0604020202020204" pitchFamily="34" charset="0"/>
              </a:rPr>
              <a:t>(</a:t>
            </a:r>
            <a:r>
              <a:rPr lang="en-US" altLang="en-US" sz="3600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b="0" i="1" dirty="0" err="1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-30000" dirty="0" err="1">
                <a:solidFill>
                  <a:srgbClr val="140CB4"/>
                </a:solidFill>
                <a:cs typeface="Arial" panose="020B0604020202020204" pitchFamily="34" charset="0"/>
              </a:rPr>
              <a:t>n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 − 1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  </a:t>
            </a:r>
            <a:r>
              <a:rPr lang="en-US" altLang="en-US" b="0" i="1" dirty="0" err="1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-30000" dirty="0" err="1">
                <a:solidFill>
                  <a:srgbClr val="140CB4"/>
                </a:solidFill>
                <a:cs typeface="Arial" panose="020B0604020202020204" pitchFamily="34" charset="0"/>
              </a:rPr>
              <a:t>n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 − 2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140CB4"/>
                </a:solidFill>
                <a:cs typeface="Arial" panose="020B0604020202020204" pitchFamily="34" charset="0"/>
              </a:rPr>
              <a:t>…</a:t>
            </a:r>
            <a:r>
              <a:rPr lang="en-US" altLang="en-US" i="1" dirty="0">
                <a:solidFill>
                  <a:srgbClr val="140CB4"/>
                </a:solidFill>
                <a:cs typeface="Arial" panose="020B0604020202020204" pitchFamily="34" charset="0"/>
              </a:rPr>
              <a:t> d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i</a:t>
            </a:r>
            <a:r>
              <a:rPr lang="en-US" altLang="en-US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140CB4"/>
                </a:solidFill>
                <a:cs typeface="Arial" panose="020B0604020202020204" pitchFamily="34" charset="0"/>
              </a:rPr>
              <a:t>…</a:t>
            </a:r>
            <a:r>
              <a:rPr lang="en-US" altLang="en-US" i="1" dirty="0">
                <a:solidFill>
                  <a:srgbClr val="140CB4"/>
                </a:solidFill>
                <a:cs typeface="Arial" panose="020B0604020202020204" pitchFamily="34" charset="0"/>
              </a:rPr>
              <a:t>  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1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   d</a:t>
            </a:r>
            <a:r>
              <a:rPr lang="en-US" altLang="en-US" b="0" baseline="-30000" dirty="0">
                <a:solidFill>
                  <a:srgbClr val="140CB4"/>
                </a:solidFill>
                <a:cs typeface="Arial" panose="020B0604020202020204" pitchFamily="34" charset="0"/>
              </a:rPr>
              <a:t>0</a:t>
            </a:r>
            <a:r>
              <a:rPr lang="en-US" altLang="en-US" b="0" i="1" baseline="-30000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b="0" dirty="0">
                <a:solidFill>
                  <a:srgbClr val="140CB4"/>
                </a:solidFill>
                <a:cs typeface="Arial" panose="020B0604020202020204" pitchFamily="34" charset="0"/>
              </a:rPr>
              <a:t>)</a:t>
            </a:r>
            <a:r>
              <a:rPr lang="en-US" altLang="en-US" b="0" baseline="-25000" dirty="0">
                <a:solidFill>
                  <a:srgbClr val="140CB4"/>
                </a:solidFill>
                <a:cs typeface="Arial" panose="020B0604020202020204" pitchFamily="34" charset="0"/>
              </a:rPr>
              <a:t>b</a:t>
            </a:r>
            <a:endParaRPr lang="en-US" altLang="en-US" sz="3600" b="0" baseline="-25000" dirty="0">
              <a:solidFill>
                <a:srgbClr val="140CB4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C1BED-D5B3-41EB-B803-6896D2E19B59}"/>
              </a:ext>
            </a:extLst>
          </p:cNvPr>
          <p:cNvSpPr/>
          <p:nvPr/>
        </p:nvSpPr>
        <p:spPr>
          <a:xfrm>
            <a:off x="6884581" y="6217533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prstClr val="black"/>
                </a:solidFill>
                <a:cs typeface="Arial" pitchFamily="34" charset="0"/>
              </a:rPr>
              <a:t>= 434</a:t>
            </a:r>
            <a:endParaRPr lang="en-CA" dirty="0"/>
          </a:p>
        </p:txBody>
      </p:sp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E998C32C-D730-4E70-9E9C-39193192E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37" y="108954"/>
            <a:ext cx="959163" cy="6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uiExpand="1" build="p" animBg="1"/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Hexadecimal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Binary, hex, oct to decimal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Binary to</a:t>
            </a: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/from hex and octal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</a:t>
            </a:r>
            <a:r>
              <a:rPr lang="en-US" sz="2000" dirty="0">
                <a:latin typeface="Arial" charset="0"/>
                <a:ea typeface="ＭＳ Ｐゴシック" charset="0"/>
              </a:rPr>
              <a:t>ecimal to binary, hex, octal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representation of fractions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to binary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101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37133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Large Numbers</a:t>
            </a: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altLang="en-US" dirty="0"/>
              <a:t>255 is the largest integer that can be represented in 8 bits, but larger values can be represented with more bits.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dirty="0"/>
              <a:t>For example, 27916 is represented by:</a:t>
            </a:r>
          </a:p>
          <a:p>
            <a:pPr eaLnBrk="1" hangingPunct="1">
              <a:buFont typeface="Wingdings" pitchFamily="2" charset="2"/>
              <a:buNone/>
            </a:pPr>
            <a:endParaRPr lang="en-CA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CA" altLang="en-US" dirty="0"/>
              <a:t>0110110100001100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102</a:t>
            </a:fld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DF1AA-C534-4890-84DE-5139511A11B2}"/>
              </a:ext>
            </a:extLst>
          </p:cNvPr>
          <p:cNvSpPr txBox="1"/>
          <p:nvPr/>
        </p:nvSpPr>
        <p:spPr>
          <a:xfrm>
            <a:off x="944880" y="4586359"/>
            <a:ext cx="6699504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CA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remember the Binary representation?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4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Large Numbers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altLang="en-US" dirty="0"/>
              <a:t>255 is the largest integer that can be represented in 8 bits, but larger values can be represented with more bits.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dirty="0"/>
              <a:t>For example, 27916 is represented by:</a:t>
            </a:r>
          </a:p>
          <a:p>
            <a:pPr eaLnBrk="1" hangingPunct="1">
              <a:buFont typeface="Wingdings" pitchFamily="2" charset="2"/>
              <a:buNone/>
            </a:pPr>
            <a:endParaRPr lang="en-CA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CA" altLang="en-US" dirty="0"/>
              <a:t>011011010000110</a:t>
            </a:r>
          </a:p>
          <a:p>
            <a:pPr eaLnBrk="1" hangingPunct="1">
              <a:buFont typeface="Wingdings" pitchFamily="2" charset="2"/>
              <a:buNone/>
            </a:pPr>
            <a:endParaRPr lang="en-CA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CA" altLang="en-US" dirty="0"/>
              <a:t>Can you remember the Binary representation?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103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5205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Short Forms for Binary</a:t>
            </a: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altLang="en-US" dirty="0"/>
              <a:t>Because large numbers require long strings of Binary digits, short forms have been developed to help deal with them.</a:t>
            </a:r>
          </a:p>
          <a:p>
            <a:pPr eaLnBrk="1" hangingPunct="1">
              <a:buFont typeface="Wingdings" pitchFamily="2" charset="2"/>
              <a:buNone/>
            </a:pPr>
            <a:endParaRPr lang="en-CA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CA" altLang="en-US" dirty="0"/>
              <a:t>An early system used was called </a:t>
            </a:r>
            <a:r>
              <a:rPr lang="en-CA" altLang="en-US" dirty="0">
                <a:highlight>
                  <a:srgbClr val="FFFF00"/>
                </a:highlight>
              </a:rPr>
              <a:t>Octal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dirty="0"/>
              <a:t>	It’s based on the 8 patterns in 3 bits</a:t>
            </a:r>
          </a:p>
          <a:p>
            <a:pPr eaLnBrk="1" hangingPunct="1">
              <a:buFont typeface="Wingdings" pitchFamily="2" charset="2"/>
              <a:buNone/>
            </a:pPr>
            <a:endParaRPr lang="en-CA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CA" altLang="en-US" dirty="0"/>
              <a:t>Later system used was called </a:t>
            </a:r>
            <a:r>
              <a:rPr lang="en-CA" altLang="en-US" dirty="0">
                <a:highlight>
                  <a:srgbClr val="FFFF00"/>
                </a:highlight>
              </a:rPr>
              <a:t>Hexadecimal</a:t>
            </a:r>
            <a:r>
              <a:rPr lang="en-CA" altLang="en-US" dirty="0"/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 It’s based on the 16 patterns in 4 bits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104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860868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71" y="-111121"/>
            <a:ext cx="8382000" cy="1143000"/>
          </a:xfrm>
        </p:spPr>
        <p:txBody>
          <a:bodyPr/>
          <a:lstStyle/>
          <a:p>
            <a:r>
              <a:rPr lang="en-CA" dirty="0"/>
              <a:t>Binary to/from others  --  why Hex and Octal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286000"/>
            <a:ext cx="8382000" cy="990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1  1  0  1  1  0  1  0  0   0 0 1  1  0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478" y="2814928"/>
            <a:ext cx="56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13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 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12 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11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 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10  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9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  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   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381882" y="3565277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1461" y="3800822"/>
            <a:ext cx="442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1*2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+1*2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+1*2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64    + 8       + 4       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 a =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7200" y="3645932"/>
            <a:ext cx="838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0 1 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0  0  1 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1   0   0 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772941" y="4013932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9589" y="39565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Octal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66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Hex  0x34F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C6D81-2710-445F-B664-FBF5475C2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1477B5-AB54-4196-9A3E-8BA4AA307728}"/>
              </a:ext>
            </a:extLst>
          </p:cNvPr>
          <p:cNvSpPr txBox="1"/>
          <p:nvPr/>
        </p:nvSpPr>
        <p:spPr>
          <a:xfrm>
            <a:off x="864287" y="4216321"/>
            <a:ext cx="30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            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endParaRPr kumimoji="0" lang="en-CA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F12110-9BB5-45B6-879F-4163CD2BF1F8}"/>
              </a:ext>
            </a:extLst>
          </p:cNvPr>
          <p:cNvSpPr txBox="1"/>
          <p:nvPr/>
        </p:nvSpPr>
        <p:spPr>
          <a:xfrm>
            <a:off x="4324767" y="393932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 = 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0114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B67D02F-E621-49E8-863A-1CDFA5910E29}"/>
              </a:ext>
            </a:extLst>
          </p:cNvPr>
          <p:cNvSpPr txBox="1">
            <a:spLocks/>
          </p:cNvSpPr>
          <p:nvPr/>
        </p:nvSpPr>
        <p:spPr>
          <a:xfrm>
            <a:off x="457200" y="5024345"/>
            <a:ext cx="838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0 1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0  0 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1  1   0   0  </a:t>
            </a:r>
          </a:p>
        </p:txBody>
      </p:sp>
      <p:sp>
        <p:nvSpPr>
          <p:cNvPr id="30" name="Right Arrow 12">
            <a:extLst>
              <a:ext uri="{FF2B5EF4-FFF2-40B4-BE49-F238E27FC236}">
                <a16:creationId xmlns:a16="http://schemas.microsoft.com/office/drawing/2014/main" id="{14A6BDC5-9AB5-4525-B303-8CD6A357B327}"/>
              </a:ext>
            </a:extLst>
          </p:cNvPr>
          <p:cNvSpPr/>
          <p:nvPr/>
        </p:nvSpPr>
        <p:spPr>
          <a:xfrm>
            <a:off x="3755494" y="5449706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405730-871C-422C-AC8D-C939062C6832}"/>
              </a:ext>
            </a:extLst>
          </p:cNvPr>
          <p:cNvSpPr txBox="1"/>
          <p:nvPr/>
        </p:nvSpPr>
        <p:spPr>
          <a:xfrm>
            <a:off x="872444" y="5511363"/>
            <a:ext cx="30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4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endParaRPr kumimoji="0" lang="en-CA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1F9A54-562C-4495-8E9A-DDF5BD1D2F30}"/>
              </a:ext>
            </a:extLst>
          </p:cNvPr>
          <p:cNvSpPr txBox="1"/>
          <p:nvPr/>
        </p:nvSpPr>
        <p:spPr>
          <a:xfrm>
            <a:off x="4255808" y="5163911"/>
            <a:ext cx="3581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a = 0X4C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= 0x4c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D145EA-4E1E-48E1-93D7-D114441E7741}"/>
              </a:ext>
            </a:extLst>
          </p:cNvPr>
          <p:cNvSpPr txBox="1"/>
          <p:nvPr/>
        </p:nvSpPr>
        <p:spPr>
          <a:xfrm>
            <a:off x="7063471" y="535441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Hex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3AEB67-43C0-4AD9-AC91-F8FCEBF29DDA}"/>
              </a:ext>
            </a:extLst>
          </p:cNvPr>
          <p:cNvSpPr txBox="1"/>
          <p:nvPr/>
        </p:nvSpPr>
        <p:spPr>
          <a:xfrm>
            <a:off x="452718" y="863092"/>
            <a:ext cx="884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want an int with representation </a:t>
            </a:r>
            <a:r>
              <a:rPr lang="en-CA" altLang="en-US" sz="2400" dirty="0">
                <a:latin typeface="Courier New" pitchFamily="49" charset="0"/>
              </a:rPr>
              <a:t>001101101000011</a:t>
            </a:r>
            <a:r>
              <a:rPr lang="en-CA" altLang="en-US" sz="2400" dirty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how to denote it?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7BCA2B-A5EF-4A90-B7CF-761740144F43}"/>
              </a:ext>
            </a:extLst>
          </p:cNvPr>
          <p:cNvSpPr txBox="1"/>
          <p:nvPr/>
        </p:nvSpPr>
        <p:spPr>
          <a:xfrm>
            <a:off x="537834" y="1718897"/>
            <a:ext cx="8148966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dirty="0"/>
              <a:t>Inconvenient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 write  </a:t>
            </a:r>
            <a:r>
              <a:rPr lang="en-CA" altLang="en-US" sz="2400" dirty="0">
                <a:latin typeface="Courier New" pitchFamily="49" charset="0"/>
              </a:rPr>
              <a:t>001101101000011</a:t>
            </a:r>
            <a:r>
              <a:rPr lang="en-CA" altLang="en-US" sz="2400" dirty="0">
                <a:solidFill>
                  <a:srgbClr val="0000FF"/>
                </a:solidFill>
                <a:latin typeface="Courier New" pitchFamily="49" charset="0"/>
              </a:rPr>
              <a:t>0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B9ABA26-253B-4672-833C-4BDF28A2A506}"/>
              </a:ext>
            </a:extLst>
          </p:cNvPr>
          <p:cNvSpPr/>
          <p:nvPr/>
        </p:nvSpPr>
        <p:spPr>
          <a:xfrm rot="5400000">
            <a:off x="3031597" y="3729720"/>
            <a:ext cx="165179" cy="80802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6049324-3A6D-4D9C-AAB1-DF7F131B1B15}"/>
              </a:ext>
            </a:extLst>
          </p:cNvPr>
          <p:cNvSpPr/>
          <p:nvPr/>
        </p:nvSpPr>
        <p:spPr>
          <a:xfrm rot="5400000">
            <a:off x="1904382" y="3752560"/>
            <a:ext cx="165179" cy="808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99A7260D-DFBC-47C1-8902-04740CD05F74}"/>
              </a:ext>
            </a:extLst>
          </p:cNvPr>
          <p:cNvSpPr/>
          <p:nvPr/>
        </p:nvSpPr>
        <p:spPr>
          <a:xfrm rot="5400000">
            <a:off x="987653" y="3741140"/>
            <a:ext cx="165179" cy="8080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14D2DF9C-E8EF-4502-8E6F-FA0275141943}"/>
              </a:ext>
            </a:extLst>
          </p:cNvPr>
          <p:cNvSpPr/>
          <p:nvPr/>
        </p:nvSpPr>
        <p:spPr>
          <a:xfrm rot="5400000">
            <a:off x="3027066" y="3729720"/>
            <a:ext cx="165179" cy="80802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C270D85-E13E-463B-AED9-9F7BB1087C77}"/>
              </a:ext>
            </a:extLst>
          </p:cNvPr>
          <p:cNvSpPr/>
          <p:nvPr/>
        </p:nvSpPr>
        <p:spPr>
          <a:xfrm rot="5400000">
            <a:off x="2855228" y="4904162"/>
            <a:ext cx="110098" cy="1206781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636EF573-367E-4AE1-B07B-805DE95622AE}"/>
              </a:ext>
            </a:extLst>
          </p:cNvPr>
          <p:cNvSpPr/>
          <p:nvPr/>
        </p:nvSpPr>
        <p:spPr>
          <a:xfrm rot="5400000">
            <a:off x="1435738" y="4915719"/>
            <a:ext cx="125548" cy="1168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 rot="10800000">
            <a:off x="3700989" y="4007371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 rot="5400000">
            <a:off x="5924967" y="2868142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 rot="10800000">
            <a:off x="3655358" y="5446515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51C925-D961-42B8-8F13-932F38CB6774}"/>
              </a:ext>
            </a:extLst>
          </p:cNvPr>
          <p:cNvSpPr/>
          <p:nvPr/>
        </p:nvSpPr>
        <p:spPr>
          <a:xfrm>
            <a:off x="343864" y="3511638"/>
            <a:ext cx="8635318" cy="26847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5A122-877A-4C8D-8699-5E38DD5DF759}"/>
              </a:ext>
            </a:extLst>
          </p:cNvPr>
          <p:cNvSpPr txBox="1"/>
          <p:nvPr/>
        </p:nvSpPr>
        <p:spPr>
          <a:xfrm>
            <a:off x="2390984" y="4242532"/>
            <a:ext cx="318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Easier way?</a:t>
            </a:r>
            <a:endParaRPr lang="en-CA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C2F709-AA9E-4E91-A35A-9E638A8C3597}"/>
              </a:ext>
            </a:extLst>
          </p:cNvPr>
          <p:cNvSpPr txBox="1"/>
          <p:nvPr/>
        </p:nvSpPr>
        <p:spPr>
          <a:xfrm>
            <a:off x="398451" y="3516704"/>
            <a:ext cx="689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dirty="0">
                <a:solidFill>
                  <a:srgbClr val="000000"/>
                </a:solidFill>
                <a:latin typeface="Arial" charset="0"/>
              </a:rPr>
              <a:t>8192  4096  1024  512  128                     4    2     = 13958 </a:t>
            </a:r>
            <a:endParaRPr kumimoji="0" lang="en-CA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6662" y="347294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Decimal</a:t>
            </a:r>
          </a:p>
        </p:txBody>
      </p:sp>
    </p:spTree>
    <p:extLst>
      <p:ext uri="{BB962C8B-B14F-4D97-AF65-F5344CB8AC3E}">
        <p14:creationId xmlns:p14="http://schemas.microsoft.com/office/powerpoint/2010/main" val="19579652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EECS1520:  Representing Numbers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7F0BA-E7DD-4B5D-A70C-FB9ED452EADA}" type="slidenum">
              <a:rPr lang="en-US" altLang="en-US" smtClean="0"/>
              <a:pPr>
                <a:defRPr/>
              </a:pPr>
              <a:t>106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Short Forms for Binary - Octal</a:t>
            </a:r>
            <a:endParaRPr lang="en-US" altLang="en-US" dirty="0"/>
          </a:p>
        </p:txBody>
      </p:sp>
      <p:graphicFrame>
        <p:nvGraphicFramePr>
          <p:cNvPr id="168993" name="Group 3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2729411"/>
              </p:ext>
            </p:extLst>
          </p:nvPr>
        </p:nvGraphicFramePr>
        <p:xfrm>
          <a:off x="569606" y="1275839"/>
          <a:ext cx="2027237" cy="4530728"/>
        </p:xfrm>
        <a:graphic>
          <a:graphicData uri="http://schemas.openxmlformats.org/drawingml/2006/table">
            <a:tbl>
              <a:tblPr/>
              <a:tblGrid>
                <a:gridCol w="10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40" name="Text Box 35"/>
          <p:cNvSpPr txBox="1">
            <a:spLocks noChangeArrowheads="1"/>
          </p:cNvSpPr>
          <p:nvPr/>
        </p:nvSpPr>
        <p:spPr bwMode="auto">
          <a:xfrm>
            <a:off x="2916238" y="1268413"/>
            <a:ext cx="554196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2800" dirty="0">
                <a:latin typeface="Courier New" pitchFamily="49" charset="0"/>
              </a:rPr>
              <a:t>001101101000011</a:t>
            </a:r>
            <a:r>
              <a:rPr lang="en-CA" altLang="en-US" sz="2800" dirty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CA" altLang="en-US" sz="2800" dirty="0"/>
              <a:t>Can be shortened by dividing the number into </a:t>
            </a:r>
            <a:r>
              <a:rPr lang="en-CA" altLang="en-US" sz="2800" dirty="0">
                <a:highlight>
                  <a:srgbClr val="FFFF00"/>
                </a:highlight>
              </a:rPr>
              <a:t>3-bit chunks</a:t>
            </a:r>
            <a:r>
              <a:rPr lang="en-CA" altLang="en-US" sz="2800" dirty="0"/>
              <a:t>,</a:t>
            </a:r>
            <a:br>
              <a:rPr lang="en-CA" altLang="en-US" sz="2800" dirty="0"/>
            </a:br>
            <a:r>
              <a:rPr lang="en-CA" altLang="en-US" sz="2800" dirty="0"/>
              <a:t>starting from the </a:t>
            </a:r>
            <a:r>
              <a:rPr lang="en-CA" altLang="en-US" sz="2800" dirty="0">
                <a:solidFill>
                  <a:srgbClr val="0000FF"/>
                </a:solidFill>
              </a:rPr>
              <a:t>least significant bit</a:t>
            </a:r>
            <a:r>
              <a:rPr lang="en-CA" altLang="en-US" sz="2800" dirty="0"/>
              <a:t> and replacing each with a single Octal digit</a:t>
            </a:r>
          </a:p>
          <a:p>
            <a:pPr>
              <a:spcBef>
                <a:spcPct val="50000"/>
              </a:spcBef>
            </a:pPr>
            <a:endParaRPr lang="en-US" alt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913281" y="1720516"/>
            <a:ext cx="304287" cy="10587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305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EECS1520:  Representing Numbers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7F0BA-E7DD-4B5D-A70C-FB9ED452EADA}" type="slidenum">
              <a:rPr lang="en-US" altLang="en-US" smtClean="0"/>
              <a:pPr>
                <a:defRPr/>
              </a:pPr>
              <a:t>107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Short Forms for Binary - Octal</a:t>
            </a:r>
            <a:endParaRPr lang="en-US" altLang="en-US"/>
          </a:p>
        </p:txBody>
      </p:sp>
      <p:graphicFrame>
        <p:nvGraphicFramePr>
          <p:cNvPr id="173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954803"/>
              </p:ext>
            </p:extLst>
          </p:nvPr>
        </p:nvGraphicFramePr>
        <p:xfrm>
          <a:off x="572294" y="1268413"/>
          <a:ext cx="2027237" cy="4530728"/>
        </p:xfrm>
        <a:graphic>
          <a:graphicData uri="http://schemas.openxmlformats.org/drawingml/2006/table">
            <a:tbl>
              <a:tblPr/>
              <a:tblGrid>
                <a:gridCol w="10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2916238" y="1268413"/>
            <a:ext cx="547211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2800" u="sng" dirty="0">
                <a:solidFill>
                  <a:srgbClr val="00CC00"/>
                </a:solidFill>
                <a:latin typeface="Courier New" pitchFamily="49" charset="0"/>
              </a:rPr>
              <a:t>00</a:t>
            </a:r>
            <a:r>
              <a:rPr lang="en-CA" altLang="en-US" sz="2800" dirty="0">
                <a:solidFill>
                  <a:srgbClr val="00CC00"/>
                </a:solidFill>
                <a:latin typeface="Courier New" pitchFamily="49" charset="0"/>
              </a:rPr>
              <a:t>0</a:t>
            </a:r>
            <a:r>
              <a:rPr lang="en-CA" altLang="en-US" sz="2800" dirty="0">
                <a:latin typeface="Courier New" pitchFamily="49" charset="0"/>
              </a:rPr>
              <a:t>011</a:t>
            </a:r>
            <a:r>
              <a:rPr lang="en-CA" altLang="en-US" sz="2800" dirty="0">
                <a:solidFill>
                  <a:srgbClr val="00CC00"/>
                </a:solidFill>
                <a:latin typeface="Courier New" pitchFamily="49" charset="0"/>
              </a:rPr>
              <a:t>011</a:t>
            </a:r>
            <a:r>
              <a:rPr lang="en-CA" altLang="en-US" sz="2800" dirty="0">
                <a:latin typeface="Courier New" pitchFamily="49" charset="0"/>
              </a:rPr>
              <a:t>010</a:t>
            </a:r>
            <a:r>
              <a:rPr lang="en-CA" altLang="en-US" sz="2800" dirty="0">
                <a:solidFill>
                  <a:srgbClr val="00CC00"/>
                </a:solidFill>
                <a:latin typeface="Courier New" pitchFamily="49" charset="0"/>
              </a:rPr>
              <a:t>000</a:t>
            </a:r>
            <a:r>
              <a:rPr lang="en-CA" altLang="en-US" sz="2800" dirty="0">
                <a:latin typeface="Courier New" pitchFamily="49" charset="0"/>
              </a:rPr>
              <a:t>110</a:t>
            </a:r>
          </a:p>
          <a:p>
            <a:pPr algn="r">
              <a:spcBef>
                <a:spcPct val="50000"/>
              </a:spcBef>
            </a:pPr>
            <a:r>
              <a:rPr lang="en-CA" altLang="en-US" sz="2800" dirty="0">
                <a:solidFill>
                  <a:srgbClr val="00CC00"/>
                </a:solidFill>
                <a:latin typeface="Courier New" pitchFamily="49" charset="0"/>
              </a:rPr>
              <a:t>0</a:t>
            </a:r>
            <a:r>
              <a:rPr lang="en-CA" altLang="en-US" sz="2800" dirty="0">
                <a:latin typeface="Courier New" pitchFamily="49" charset="0"/>
              </a:rPr>
              <a:t>  3  </a:t>
            </a:r>
            <a:r>
              <a:rPr lang="en-CA" altLang="en-US" sz="2800" dirty="0">
                <a:solidFill>
                  <a:srgbClr val="00CC00"/>
                </a:solidFill>
                <a:latin typeface="Courier New" pitchFamily="49" charset="0"/>
              </a:rPr>
              <a:t>3</a:t>
            </a:r>
            <a:r>
              <a:rPr lang="en-CA" altLang="en-US" sz="2800" dirty="0">
                <a:latin typeface="Courier New" pitchFamily="49" charset="0"/>
              </a:rPr>
              <a:t>  2  </a:t>
            </a:r>
            <a:r>
              <a:rPr lang="en-CA" altLang="en-US" sz="2800" dirty="0">
                <a:solidFill>
                  <a:srgbClr val="00CC00"/>
                </a:solidFill>
                <a:latin typeface="Courier New" pitchFamily="49" charset="0"/>
              </a:rPr>
              <a:t>0</a:t>
            </a:r>
            <a:r>
              <a:rPr lang="en-CA" altLang="en-US" sz="2800" dirty="0">
                <a:latin typeface="Courier New" pitchFamily="49" charset="0"/>
              </a:rPr>
              <a:t>  6</a:t>
            </a:r>
          </a:p>
          <a:p>
            <a:pPr>
              <a:spcBef>
                <a:spcPct val="50000"/>
              </a:spcBef>
            </a:pPr>
            <a:r>
              <a:rPr lang="en-CA" altLang="en-US" sz="2000" dirty="0"/>
              <a:t>Inserted to make a complete group of 3 bits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</p:txBody>
      </p:sp>
      <p:sp>
        <p:nvSpPr>
          <p:cNvPr id="18465" name="Line 35"/>
          <p:cNvSpPr>
            <a:spLocks noChangeShapeType="1"/>
          </p:cNvSpPr>
          <p:nvPr/>
        </p:nvSpPr>
        <p:spPr bwMode="auto">
          <a:xfrm flipV="1">
            <a:off x="3693696" y="1792703"/>
            <a:ext cx="914400" cy="7820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3EB00-513E-4D58-8B0C-E353D52AA3FD}"/>
              </a:ext>
            </a:extLst>
          </p:cNvPr>
          <p:cNvSpPr/>
          <p:nvPr/>
        </p:nvSpPr>
        <p:spPr>
          <a:xfrm>
            <a:off x="4563271" y="5171032"/>
            <a:ext cx="313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2400" dirty="0">
                <a:solidFill>
                  <a:srgbClr val="00CC00"/>
                </a:solidFill>
                <a:latin typeface="Courier New" pitchFamily="49" charset="0"/>
              </a:rPr>
              <a:t>0</a:t>
            </a:r>
            <a:r>
              <a:rPr lang="en-CA" altLang="en-US" sz="2400" dirty="0">
                <a:latin typeface="Courier New" pitchFamily="49" charset="0"/>
              </a:rPr>
              <a:t>  3  </a:t>
            </a:r>
            <a:r>
              <a:rPr lang="en-CA" altLang="en-US" sz="2400" dirty="0">
                <a:solidFill>
                  <a:srgbClr val="00CC00"/>
                </a:solidFill>
                <a:latin typeface="Courier New" pitchFamily="49" charset="0"/>
              </a:rPr>
              <a:t>3</a:t>
            </a:r>
            <a:r>
              <a:rPr lang="en-CA" altLang="en-US" sz="2400" dirty="0">
                <a:latin typeface="Courier New" pitchFamily="49" charset="0"/>
              </a:rPr>
              <a:t>  2  </a:t>
            </a:r>
            <a:r>
              <a:rPr lang="en-CA" altLang="en-US" sz="2400" dirty="0">
                <a:solidFill>
                  <a:srgbClr val="00CC00"/>
                </a:solidFill>
                <a:latin typeface="Courier New" pitchFamily="49" charset="0"/>
              </a:rPr>
              <a:t>0</a:t>
            </a:r>
            <a:r>
              <a:rPr lang="en-CA" altLang="en-US" sz="2400" dirty="0">
                <a:latin typeface="Courier New" pitchFamily="49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30610757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7D445-CF8A-1F8A-B9F6-400B8232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49E08-317E-F684-6BE6-59E9F7A8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108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BFCD10-C234-2977-4E86-79177EE0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to Octal Examples</a:t>
            </a:r>
            <a:endParaRPr lang="en-CA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7A0FA3E-1107-09E5-95A9-70F79BFB9504}"/>
              </a:ext>
            </a:extLst>
          </p:cNvPr>
          <p:cNvSpPr txBox="1">
            <a:spLocks noChangeArrowheads="1"/>
          </p:cNvSpPr>
          <p:nvPr/>
        </p:nvSpPr>
        <p:spPr>
          <a:xfrm>
            <a:off x="1095233" y="1366660"/>
            <a:ext cx="7772400" cy="438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/>
              <a:t>Try these:</a:t>
            </a:r>
          </a:p>
          <a:p>
            <a:pPr marL="457200" lvl="1" indent="0">
              <a:buNone/>
            </a:pPr>
            <a:r>
              <a:rPr lang="en-US" altLang="en-US" sz="3200" dirty="0"/>
              <a:t>111100</a:t>
            </a:r>
            <a:r>
              <a:rPr lang="en-US" altLang="en-US" sz="3200" baseline="-25000" dirty="0"/>
              <a:t>2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100101</a:t>
            </a:r>
            <a:r>
              <a:rPr lang="en-US" altLang="en-US" sz="3200" baseline="-25000" dirty="0"/>
              <a:t>2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111001</a:t>
            </a:r>
            <a:r>
              <a:rPr lang="en-US" altLang="en-US" sz="3200" baseline="-25000" dirty="0"/>
              <a:t>2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1100101</a:t>
            </a:r>
            <a:r>
              <a:rPr lang="en-US" altLang="en-US" sz="3200" baseline="-25000" dirty="0"/>
              <a:t>2</a:t>
            </a:r>
            <a:endParaRPr lang="en-US" altLang="en-US" sz="3200" dirty="0"/>
          </a:p>
          <a:p>
            <a:pPr marL="914400" lvl="2" indent="0">
              <a:buNone/>
            </a:pPr>
            <a:r>
              <a:rPr lang="en-US" altLang="en-US" sz="2000" dirty="0"/>
              <a:t>Hint:  when the leftmost group has fewer than three digits, fill with zeroes from the left: </a:t>
            </a:r>
          </a:p>
          <a:p>
            <a:pPr marL="914400" lvl="2" indent="0">
              <a:buNone/>
            </a:pPr>
            <a:r>
              <a:rPr lang="en-US" altLang="en-US" sz="2000" dirty="0"/>
              <a:t>1100101 = 1 100 101 = </a:t>
            </a:r>
            <a:r>
              <a:rPr lang="en-US" altLang="en-US" sz="2000" dirty="0">
                <a:solidFill>
                  <a:srgbClr val="FF0000"/>
                </a:solidFill>
              </a:rPr>
              <a:t>00</a:t>
            </a:r>
            <a:r>
              <a:rPr lang="en-US" altLang="en-US" sz="2000" dirty="0"/>
              <a:t>1 100 101</a:t>
            </a:r>
          </a:p>
          <a:p>
            <a:pPr marL="457200" lvl="1" indent="0">
              <a:buNone/>
            </a:pPr>
            <a:r>
              <a:rPr lang="en-US" altLang="en-US" sz="3200" dirty="0"/>
              <a:t>110011101</a:t>
            </a:r>
          </a:p>
        </p:txBody>
      </p:sp>
    </p:spTree>
    <p:extLst>
      <p:ext uri="{BB962C8B-B14F-4D97-AF65-F5344CB8AC3E}">
        <p14:creationId xmlns:p14="http://schemas.microsoft.com/office/powerpoint/2010/main" val="97098500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7D445-CF8A-1F8A-B9F6-400B8232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49E08-317E-F684-6BE6-59E9F7A8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109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BFCD10-C234-2977-4E86-79177EE0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to Octal Examples</a:t>
            </a:r>
            <a:endParaRPr lang="en-CA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7A0FA3E-1107-09E5-95A9-70F79BFB9504}"/>
              </a:ext>
            </a:extLst>
          </p:cNvPr>
          <p:cNvSpPr txBox="1">
            <a:spLocks noChangeArrowheads="1"/>
          </p:cNvSpPr>
          <p:nvPr/>
        </p:nvSpPr>
        <p:spPr>
          <a:xfrm>
            <a:off x="1095233" y="1366660"/>
            <a:ext cx="7772400" cy="438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/>
              <a:t>Try these:</a:t>
            </a:r>
          </a:p>
          <a:p>
            <a:pPr marL="457200" lvl="1" indent="0">
              <a:buNone/>
            </a:pPr>
            <a:r>
              <a:rPr lang="en-US" altLang="en-US" sz="3200" dirty="0"/>
              <a:t>111100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= 74</a:t>
            </a:r>
            <a:r>
              <a:rPr lang="en-US" altLang="en-US" sz="3200" baseline="-25000" dirty="0"/>
              <a:t>8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100101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= 45</a:t>
            </a:r>
            <a:r>
              <a:rPr lang="en-US" altLang="en-US" sz="3200" baseline="-25000" dirty="0"/>
              <a:t>8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111001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= 71</a:t>
            </a:r>
            <a:r>
              <a:rPr lang="en-US" altLang="en-US" sz="3200" baseline="-25000" dirty="0"/>
              <a:t>8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1100101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= 145</a:t>
            </a:r>
            <a:r>
              <a:rPr lang="en-US" altLang="en-US" sz="3200" baseline="-25000" dirty="0"/>
              <a:t>8</a:t>
            </a:r>
            <a:endParaRPr lang="en-US" altLang="en-US" sz="3200" dirty="0"/>
          </a:p>
          <a:p>
            <a:pPr marL="914400" lvl="2" indent="0">
              <a:buNone/>
            </a:pPr>
            <a:r>
              <a:rPr lang="en-US" altLang="en-US" sz="2000" dirty="0"/>
              <a:t>Hint:  when the leftmost group has fewer than three digits, fill with zeroes from the left: </a:t>
            </a:r>
          </a:p>
          <a:p>
            <a:pPr marL="914400" lvl="2" indent="0">
              <a:buNone/>
            </a:pPr>
            <a:r>
              <a:rPr lang="en-US" altLang="en-US" sz="2000" dirty="0"/>
              <a:t>1100101 = 1 100 101 = </a:t>
            </a:r>
            <a:r>
              <a:rPr lang="en-US" altLang="en-US" sz="2000" dirty="0">
                <a:solidFill>
                  <a:srgbClr val="FF0000"/>
                </a:solidFill>
              </a:rPr>
              <a:t>00</a:t>
            </a:r>
            <a:r>
              <a:rPr lang="en-US" altLang="en-US" sz="2000" dirty="0"/>
              <a:t>1 100 101</a:t>
            </a:r>
          </a:p>
          <a:p>
            <a:pPr marL="457200" lvl="1" indent="0">
              <a:buNone/>
            </a:pPr>
            <a:r>
              <a:rPr lang="en-US" altLang="en-US" sz="3200" dirty="0"/>
              <a:t>110011101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= 635</a:t>
            </a:r>
            <a:r>
              <a:rPr lang="en-US" altLang="en-US" sz="3200" baseline="-25000" dirty="0"/>
              <a:t>8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4594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11</a:t>
            </a:fld>
            <a:endParaRPr lang="en-CA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5590435-C8B9-48F6-86C5-440258BD7DB7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Positional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157ED-6D1E-4C09-AD02-E33EDAE04A2E}"/>
              </a:ext>
            </a:extLst>
          </p:cNvPr>
          <p:cNvSpPr txBox="1"/>
          <p:nvPr/>
        </p:nvSpPr>
        <p:spPr>
          <a:xfrm>
            <a:off x="467832" y="1866006"/>
            <a:ext cx="8676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428$    four hundreds and twenty-eight</a:t>
            </a:r>
          </a:p>
          <a:p>
            <a:r>
              <a:rPr lang="en-US" sz="3200" dirty="0"/>
              <a:t>248$    two hundreds and forty-eight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1820$    One thousand, eight hundreds and twenty</a:t>
            </a:r>
          </a:p>
          <a:p>
            <a:r>
              <a:rPr lang="en-US" sz="3200" dirty="0"/>
              <a:t>2108$    two thousand, one hundreds and eight</a:t>
            </a:r>
            <a:endParaRPr lang="en-CA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F66D4-92A5-4CA2-9EB4-0E3C5B164DBC}"/>
              </a:ext>
            </a:extLst>
          </p:cNvPr>
          <p:cNvSpPr txBox="1"/>
          <p:nvPr/>
        </p:nvSpPr>
        <p:spPr>
          <a:xfrm>
            <a:off x="3525084" y="6156121"/>
            <a:ext cx="31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Decimal,   how many letters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8483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altLang="en-US"/>
              <a:t>Short Forms for Binary - Hexadecimal</a:t>
            </a:r>
            <a:endParaRPr lang="en-US" altLang="en-US"/>
          </a:p>
        </p:txBody>
      </p:sp>
      <p:graphicFrame>
        <p:nvGraphicFramePr>
          <p:cNvPr id="170153" name="Group 169"/>
          <p:cNvGraphicFramePr>
            <a:graphicFrameLocks noGrp="1"/>
          </p:cNvGraphicFramePr>
          <p:nvPr>
            <p:ph sz="half" idx="2"/>
          </p:nvPr>
        </p:nvGraphicFramePr>
        <p:xfrm>
          <a:off x="468313" y="1484313"/>
          <a:ext cx="3382962" cy="4530728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506" name="Text Box 85"/>
          <p:cNvSpPr txBox="1">
            <a:spLocks noChangeArrowheads="1"/>
          </p:cNvSpPr>
          <p:nvPr/>
        </p:nvSpPr>
        <p:spPr bwMode="auto">
          <a:xfrm>
            <a:off x="3995738" y="1484313"/>
            <a:ext cx="46799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800" dirty="0"/>
              <a:t>It was later determined that using base 16 and 4 bit patterns would be more efficient</a:t>
            </a:r>
          </a:p>
          <a:p>
            <a:pPr lvl="1">
              <a:spcBef>
                <a:spcPct val="50000"/>
              </a:spcBef>
            </a:pPr>
            <a:r>
              <a:rPr lang="en-CA" altLang="en-US" sz="2800" dirty="0"/>
              <a:t>2 hex digits = 8 bits (1 byte)</a:t>
            </a:r>
          </a:p>
          <a:p>
            <a:pPr>
              <a:spcBef>
                <a:spcPct val="50000"/>
              </a:spcBef>
            </a:pPr>
            <a:r>
              <a:rPr lang="en-CA" altLang="en-US" sz="2800" dirty="0"/>
              <a:t>Since there are only 10 numerical digits, 6 </a:t>
            </a:r>
            <a:r>
              <a:rPr lang="en-CA" altLang="en-US" sz="2800" dirty="0">
                <a:solidFill>
                  <a:srgbClr val="0000FF"/>
                </a:solidFill>
              </a:rPr>
              <a:t>letters</a:t>
            </a:r>
            <a:r>
              <a:rPr lang="en-CA" altLang="en-US" sz="2800" dirty="0"/>
              <a:t> were added to complete the set of hexadecimal digits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8208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altLang="en-US"/>
              <a:t>Short Forms for Binary - Hexadecimal</a:t>
            </a:r>
            <a:endParaRPr lang="en-US" altLang="en-US"/>
          </a:p>
        </p:txBody>
      </p:sp>
      <p:graphicFrame>
        <p:nvGraphicFramePr>
          <p:cNvPr id="176222" name="Group 94"/>
          <p:cNvGraphicFramePr>
            <a:graphicFrameLocks noGrp="1"/>
          </p:cNvGraphicFramePr>
          <p:nvPr>
            <p:ph sz="half" idx="2"/>
          </p:nvPr>
        </p:nvGraphicFramePr>
        <p:xfrm>
          <a:off x="468313" y="1484313"/>
          <a:ext cx="3382962" cy="4530728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3924300" y="1484313"/>
            <a:ext cx="4751388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2800" dirty="0">
                <a:latin typeface="Courier New" pitchFamily="49" charset="0"/>
              </a:rPr>
              <a:t>001101101000011</a:t>
            </a:r>
            <a:r>
              <a:rPr lang="en-CA" altLang="en-US" sz="2800" dirty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CA" altLang="en-US" sz="2800" dirty="0"/>
              <a:t>can be short-formed by dividing the number into </a:t>
            </a:r>
            <a:r>
              <a:rPr lang="en-CA" altLang="en-US" sz="2800" dirty="0">
                <a:highlight>
                  <a:srgbClr val="FFFF00"/>
                </a:highlight>
              </a:rPr>
              <a:t>4-bit chunks</a:t>
            </a:r>
            <a:r>
              <a:rPr lang="en-CA" altLang="en-US" sz="2800" dirty="0"/>
              <a:t> -- starting from the </a:t>
            </a:r>
            <a:r>
              <a:rPr lang="en-CA" altLang="en-US" sz="2800" dirty="0">
                <a:solidFill>
                  <a:srgbClr val="0000FF"/>
                </a:solidFill>
              </a:rPr>
              <a:t>least significant bit (LSB</a:t>
            </a:r>
            <a:r>
              <a:rPr lang="en-CA" altLang="en-US" sz="2800" dirty="0"/>
              <a:t>) -- and replacing each with a single Hexadecimal digit.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111</a:t>
            </a:fld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AF782-1E49-4B9A-8D4A-11E433516A52}"/>
              </a:ext>
            </a:extLst>
          </p:cNvPr>
          <p:cNvSpPr/>
          <p:nvPr/>
        </p:nvSpPr>
        <p:spPr>
          <a:xfrm>
            <a:off x="4981433" y="5553376"/>
            <a:ext cx="313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2400" dirty="0">
                <a:solidFill>
                  <a:srgbClr val="00CC00"/>
                </a:solidFill>
                <a:latin typeface="Courier New" pitchFamily="49" charset="0"/>
              </a:rPr>
              <a:t>0011</a:t>
            </a:r>
            <a:r>
              <a:rPr lang="en-CA" altLang="en-US" sz="2400" dirty="0">
                <a:latin typeface="Courier New" pitchFamily="49" charset="0"/>
              </a:rPr>
              <a:t>0110</a:t>
            </a:r>
            <a:r>
              <a:rPr lang="en-CA" altLang="en-US" sz="2400" dirty="0">
                <a:solidFill>
                  <a:srgbClr val="00CC00"/>
                </a:solidFill>
                <a:latin typeface="Courier New" pitchFamily="49" charset="0"/>
              </a:rPr>
              <a:t>1000</a:t>
            </a:r>
            <a:r>
              <a:rPr lang="en-CA" altLang="en-US" sz="2400" dirty="0">
                <a:latin typeface="Courier New" pitchFamily="49" charset="0"/>
              </a:rPr>
              <a:t>0110</a:t>
            </a:r>
          </a:p>
        </p:txBody>
      </p:sp>
    </p:spTree>
    <p:extLst>
      <p:ext uri="{BB962C8B-B14F-4D97-AF65-F5344CB8AC3E}">
        <p14:creationId xmlns:p14="http://schemas.microsoft.com/office/powerpoint/2010/main" val="24545255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altLang="en-US" dirty="0"/>
              <a:t>Short Forms for Binary - Hexadecimal</a:t>
            </a:r>
            <a:endParaRPr lang="en-US" altLang="en-US" dirty="0"/>
          </a:p>
        </p:txBody>
      </p:sp>
      <p:graphicFrame>
        <p:nvGraphicFramePr>
          <p:cNvPr id="177242" name="Group 90"/>
          <p:cNvGraphicFramePr>
            <a:graphicFrameLocks noGrp="1"/>
          </p:cNvGraphicFramePr>
          <p:nvPr>
            <p:ph sz="half" idx="2"/>
          </p:nvPr>
        </p:nvGraphicFramePr>
        <p:xfrm>
          <a:off x="468313" y="1484313"/>
          <a:ext cx="3382962" cy="4530728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4913906" y="1484313"/>
            <a:ext cx="376178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2800" dirty="0">
                <a:solidFill>
                  <a:srgbClr val="00CC00"/>
                </a:solidFill>
                <a:latin typeface="Courier New" pitchFamily="49" charset="0"/>
              </a:rPr>
              <a:t>0011</a:t>
            </a:r>
            <a:r>
              <a:rPr lang="en-CA" altLang="en-US" sz="2800" dirty="0">
                <a:latin typeface="Courier New" pitchFamily="49" charset="0"/>
              </a:rPr>
              <a:t>0110</a:t>
            </a:r>
            <a:r>
              <a:rPr lang="en-CA" altLang="en-US" sz="2800" dirty="0">
                <a:solidFill>
                  <a:srgbClr val="00CC00"/>
                </a:solidFill>
                <a:latin typeface="Courier New" pitchFamily="49" charset="0"/>
              </a:rPr>
              <a:t>1000</a:t>
            </a:r>
            <a:r>
              <a:rPr lang="en-CA" altLang="en-US" sz="2800" dirty="0">
                <a:latin typeface="Courier New" pitchFamily="49" charset="0"/>
              </a:rPr>
              <a:t>0110</a:t>
            </a:r>
          </a:p>
          <a:p>
            <a:pPr algn="r">
              <a:spcBef>
                <a:spcPct val="50000"/>
              </a:spcBef>
            </a:pPr>
            <a:r>
              <a:rPr lang="en-CA" altLang="en-US" sz="2800" dirty="0">
                <a:solidFill>
                  <a:srgbClr val="00CC00"/>
                </a:solidFill>
                <a:latin typeface="Courier New" pitchFamily="49" charset="0"/>
              </a:rPr>
              <a:t>3</a:t>
            </a:r>
            <a:r>
              <a:rPr lang="en-CA" altLang="en-US" sz="2800" dirty="0">
                <a:latin typeface="Courier New" pitchFamily="49" charset="0"/>
              </a:rPr>
              <a:t>   6   </a:t>
            </a:r>
            <a:r>
              <a:rPr lang="en-CA" altLang="en-US" sz="2800" dirty="0">
                <a:solidFill>
                  <a:srgbClr val="00CC00"/>
                </a:solidFill>
                <a:latin typeface="Courier New" pitchFamily="49" charset="0"/>
              </a:rPr>
              <a:t>8</a:t>
            </a:r>
            <a:r>
              <a:rPr lang="en-CA" altLang="en-US" sz="2800" dirty="0">
                <a:latin typeface="Courier New" pitchFamily="49" charset="0"/>
              </a:rPr>
              <a:t>   6</a:t>
            </a:r>
          </a:p>
          <a:p>
            <a:pPr>
              <a:spcBef>
                <a:spcPct val="50000"/>
              </a:spcBef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base notations: </a:t>
            </a:r>
          </a:p>
          <a:p>
            <a:pPr>
              <a:spcBef>
                <a:spcPct val="50000"/>
              </a:spcBef>
            </a:pP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3686</a:t>
            </a:r>
            <a:r>
              <a:rPr lang="en-CA" altLang="en-US" sz="2800" baseline="-25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>
              <a:spcBef>
                <a:spcPct val="50000"/>
              </a:spcBef>
            </a:pPr>
            <a:r>
              <a:rPr lang="en-CA" alt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3686</a:t>
            </a:r>
            <a:r>
              <a:rPr lang="en-CA" alt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CA" altLang="en-US" sz="2800" baseline="-25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CA" alt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3686</a:t>
            </a:r>
            <a:r>
              <a:rPr lang="en-CA" alt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>
              <a:spcBef>
                <a:spcPct val="50000"/>
              </a:spcBef>
            </a:pP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3686</a:t>
            </a:r>
            <a:r>
              <a:rPr lang="en-CA" altLang="en-US" sz="2800" baseline="-25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</a:t>
            </a:r>
          </a:p>
          <a:p>
            <a:pPr>
              <a:spcBef>
                <a:spcPct val="50000"/>
              </a:spcBef>
            </a:pPr>
            <a:r>
              <a:rPr lang="en-CA" alt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</a:t>
            </a: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3686</a:t>
            </a:r>
            <a:endParaRPr lang="en-CA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112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F1802-C729-47AA-A6F5-70DE31E069AB}"/>
              </a:ext>
            </a:extLst>
          </p:cNvPr>
          <p:cNvSpPr txBox="1"/>
          <p:nvPr/>
        </p:nvSpPr>
        <p:spPr>
          <a:xfrm>
            <a:off x="7266283" y="3489219"/>
            <a:ext cx="1542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Used in this course, math literature</a:t>
            </a:r>
            <a:endParaRPr lang="en-CA" sz="2000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6325D4-C10F-4164-B354-6ADEE8A72953}"/>
              </a:ext>
            </a:extLst>
          </p:cNvPr>
          <p:cNvCxnSpPr>
            <a:cxnSpLocks/>
          </p:cNvCxnSpPr>
          <p:nvPr/>
        </p:nvCxnSpPr>
        <p:spPr>
          <a:xfrm flipH="1" flipV="1">
            <a:off x="6353093" y="3749677"/>
            <a:ext cx="913190" cy="121201"/>
          </a:xfrm>
          <a:prstGeom prst="straightConnector1">
            <a:avLst/>
          </a:prstGeom>
          <a:ln w="41275">
            <a:solidFill>
              <a:srgbClr val="00B0F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AA8850-3A30-4FA4-9221-1294D0AC4628}"/>
              </a:ext>
            </a:extLst>
          </p:cNvPr>
          <p:cNvCxnSpPr>
            <a:cxnSpLocks/>
          </p:cNvCxnSpPr>
          <p:nvPr/>
        </p:nvCxnSpPr>
        <p:spPr>
          <a:xfrm flipH="1">
            <a:off x="6353094" y="4150581"/>
            <a:ext cx="913189" cy="127221"/>
          </a:xfrm>
          <a:prstGeom prst="straightConnector1">
            <a:avLst/>
          </a:prstGeom>
          <a:ln w="41275">
            <a:solidFill>
              <a:srgbClr val="00B0F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CD2F1B3-5101-4D9D-BFC9-75E2F69FC251}"/>
              </a:ext>
            </a:extLst>
          </p:cNvPr>
          <p:cNvSpPr txBox="1"/>
          <p:nvPr/>
        </p:nvSpPr>
        <p:spPr>
          <a:xfrm>
            <a:off x="6495006" y="5941572"/>
            <a:ext cx="258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Some prog. languages</a:t>
            </a:r>
            <a:endParaRPr lang="en-CA" sz="2000" dirty="0">
              <a:solidFill>
                <a:srgbClr val="00B0F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2DC179-3E1E-4EE6-A8D5-DB6C5DB45314}"/>
              </a:ext>
            </a:extLst>
          </p:cNvPr>
          <p:cNvSpPr txBox="1"/>
          <p:nvPr/>
        </p:nvSpPr>
        <p:spPr>
          <a:xfrm>
            <a:off x="6495005" y="4849014"/>
            <a:ext cx="2585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Used in computer science articles</a:t>
            </a:r>
            <a:endParaRPr lang="en-CA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713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71" y="-111121"/>
            <a:ext cx="8382000" cy="1143000"/>
          </a:xfrm>
        </p:spPr>
        <p:txBody>
          <a:bodyPr/>
          <a:lstStyle/>
          <a:p>
            <a:r>
              <a:rPr lang="en-CA" dirty="0"/>
              <a:t>Binary to/from others  --  why Hex and Octal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286000"/>
            <a:ext cx="8382000" cy="990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200" b="1" dirty="0">
                <a:latin typeface="Courier New" pitchFamily="49" charset="0"/>
              </a:rPr>
              <a:t>1 1 0 1 1 0 1 0 0 0 0 1 1 0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9446" y="2557495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0136" y="2753061"/>
            <a:ext cx="1967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13958</a:t>
            </a:r>
            <a:r>
              <a:rPr lang="en-CA" sz="2400" baseline="-25000" dirty="0"/>
              <a:t>10</a:t>
            </a:r>
            <a:endParaRPr lang="en-CA" sz="32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7200" y="3645932"/>
            <a:ext cx="838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200" b="1" dirty="0">
                <a:latin typeface="Courier New" pitchFamily="49" charset="0"/>
              </a:rPr>
              <a:t>1 1 </a:t>
            </a:r>
            <a:r>
              <a:rPr lang="en-CA" altLang="en-US" sz="2200" b="1" dirty="0">
                <a:solidFill>
                  <a:srgbClr val="7030A0"/>
                </a:solidFill>
                <a:latin typeface="Courier New" pitchFamily="49" charset="0"/>
              </a:rPr>
              <a:t>0 1 1 </a:t>
            </a:r>
            <a:r>
              <a:rPr lang="en-CA" altLang="en-US" sz="2200" b="1" dirty="0">
                <a:solidFill>
                  <a:srgbClr val="0000FF"/>
                </a:solidFill>
                <a:latin typeface="Courier New" pitchFamily="49" charset="0"/>
              </a:rPr>
              <a:t>0 1 0 </a:t>
            </a:r>
            <a:r>
              <a:rPr lang="en-CA" altLang="en-US" sz="2200" b="1" dirty="0">
                <a:solidFill>
                  <a:srgbClr val="FF0000"/>
                </a:solidFill>
                <a:latin typeface="Courier New" pitchFamily="49" charset="0"/>
              </a:rPr>
              <a:t>0 0 0 </a:t>
            </a:r>
            <a:r>
              <a:rPr lang="en-CA" altLang="en-US" sz="2200" b="1" dirty="0">
                <a:solidFill>
                  <a:srgbClr val="00B050"/>
                </a:solidFill>
                <a:latin typeface="Courier New" pitchFamily="49" charset="0"/>
              </a:rPr>
              <a:t>1 1 0</a:t>
            </a:r>
            <a:endParaRPr lang="en-CA" sz="2200" dirty="0">
              <a:solidFill>
                <a:srgbClr val="00B050"/>
              </a:solidFill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46800" y="3939902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6682" y="376046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Octal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7783" y="246525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Decimal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66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Hex  0x34F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1477B5-AB54-4196-9A3E-8BA4AA307728}"/>
              </a:ext>
            </a:extLst>
          </p:cNvPr>
          <p:cNvSpPr txBox="1"/>
          <p:nvPr/>
        </p:nvSpPr>
        <p:spPr>
          <a:xfrm>
            <a:off x="724151" y="4246223"/>
            <a:ext cx="30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3              </a:t>
            </a:r>
            <a:r>
              <a:rPr lang="en-CA" dirty="0">
                <a:solidFill>
                  <a:srgbClr val="7030A0"/>
                </a:solidFill>
              </a:rPr>
              <a:t>3</a:t>
            </a:r>
            <a:r>
              <a:rPr lang="en-CA" dirty="0"/>
              <a:t>              </a:t>
            </a:r>
            <a:r>
              <a:rPr lang="en-CA" dirty="0">
                <a:solidFill>
                  <a:srgbClr val="0000FF"/>
                </a:solidFill>
              </a:rPr>
              <a:t>2</a:t>
            </a:r>
            <a:endParaRPr lang="en-CA" baseline="30000" dirty="0">
              <a:solidFill>
                <a:srgbClr val="0000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F12110-9BB5-45B6-879F-4163CD2BF1F8}"/>
              </a:ext>
            </a:extLst>
          </p:cNvPr>
          <p:cNvSpPr txBox="1"/>
          <p:nvPr/>
        </p:nvSpPr>
        <p:spPr>
          <a:xfrm>
            <a:off x="6229116" y="4000799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33206</a:t>
            </a:r>
            <a:r>
              <a:rPr lang="en-CA" altLang="en-US" sz="2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CA" sz="2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B67D02F-E621-49E8-863A-1CDFA5910E29}"/>
              </a:ext>
            </a:extLst>
          </p:cNvPr>
          <p:cNvSpPr txBox="1">
            <a:spLocks/>
          </p:cNvSpPr>
          <p:nvPr/>
        </p:nvSpPr>
        <p:spPr>
          <a:xfrm>
            <a:off x="457200" y="5024345"/>
            <a:ext cx="838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200" b="1" dirty="0">
                <a:latin typeface="Courier New" pitchFamily="49" charset="0"/>
              </a:rPr>
              <a:t>1 1 </a:t>
            </a:r>
            <a:r>
              <a:rPr lang="en-CA" altLang="en-US" sz="2200" b="1" dirty="0">
                <a:solidFill>
                  <a:srgbClr val="0000FF"/>
                </a:solidFill>
                <a:latin typeface="Courier New" pitchFamily="49" charset="0"/>
              </a:rPr>
              <a:t>0 1 1 0 </a:t>
            </a:r>
            <a:r>
              <a:rPr lang="en-CA" altLang="en-US" sz="2200" b="1" dirty="0">
                <a:solidFill>
                  <a:srgbClr val="FF0000"/>
                </a:solidFill>
                <a:latin typeface="Courier New" pitchFamily="49" charset="0"/>
              </a:rPr>
              <a:t>1 0 0 0 </a:t>
            </a:r>
            <a:r>
              <a:rPr lang="en-CA" altLang="en-US" sz="2200" b="1" dirty="0">
                <a:solidFill>
                  <a:srgbClr val="00B050"/>
                </a:solidFill>
                <a:latin typeface="Courier New" pitchFamily="49" charset="0"/>
              </a:rPr>
              <a:t>0 1 1 0</a:t>
            </a:r>
            <a:endParaRPr lang="en-CA" sz="2200" dirty="0">
              <a:solidFill>
                <a:srgbClr val="00B050"/>
              </a:solidFill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CA" sz="2400" dirty="0"/>
              <a:t> 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30" name="Right Arrow 12">
            <a:extLst>
              <a:ext uri="{FF2B5EF4-FFF2-40B4-BE49-F238E27FC236}">
                <a16:creationId xmlns:a16="http://schemas.microsoft.com/office/drawing/2014/main" id="{14A6BDC5-9AB5-4525-B303-8CD6A357B327}"/>
              </a:ext>
            </a:extLst>
          </p:cNvPr>
          <p:cNvSpPr/>
          <p:nvPr/>
        </p:nvSpPr>
        <p:spPr>
          <a:xfrm>
            <a:off x="6078413" y="5184791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405730-871C-422C-AC8D-C939062C6832}"/>
              </a:ext>
            </a:extLst>
          </p:cNvPr>
          <p:cNvSpPr txBox="1"/>
          <p:nvPr/>
        </p:nvSpPr>
        <p:spPr>
          <a:xfrm>
            <a:off x="288558" y="5583130"/>
            <a:ext cx="30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      </a:t>
            </a:r>
            <a:r>
              <a:rPr lang="en-CA" dirty="0"/>
              <a:t>3                  </a:t>
            </a:r>
            <a:r>
              <a:rPr lang="en-CA" dirty="0">
                <a:solidFill>
                  <a:srgbClr val="0000FF"/>
                </a:solidFill>
              </a:rPr>
              <a:t>6</a:t>
            </a:r>
            <a:endParaRPr lang="en-CA" baseline="30000" dirty="0">
              <a:solidFill>
                <a:srgbClr val="0000F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1F9A54-562C-4495-8E9A-DDF5BD1D2F30}"/>
              </a:ext>
            </a:extLst>
          </p:cNvPr>
          <p:cNvSpPr txBox="1"/>
          <p:nvPr/>
        </p:nvSpPr>
        <p:spPr>
          <a:xfrm>
            <a:off x="5687729" y="5519347"/>
            <a:ext cx="35814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3686</a:t>
            </a:r>
            <a:r>
              <a:rPr lang="en-CA" altLang="en-US" sz="2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endParaRPr lang="en-CA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D145EA-4E1E-48E1-93D7-D114441E7741}"/>
              </a:ext>
            </a:extLst>
          </p:cNvPr>
          <p:cNvSpPr txBox="1"/>
          <p:nvPr/>
        </p:nvSpPr>
        <p:spPr>
          <a:xfrm>
            <a:off x="6829339" y="511197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 Hex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3AEB67-43C0-4AD9-AC91-F8FCEBF29DDA}"/>
              </a:ext>
            </a:extLst>
          </p:cNvPr>
          <p:cNvSpPr txBox="1"/>
          <p:nvPr/>
        </p:nvSpPr>
        <p:spPr>
          <a:xfrm>
            <a:off x="256490" y="849518"/>
            <a:ext cx="899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“I want an int with representation </a:t>
            </a:r>
            <a:r>
              <a:rPr lang="en-CA" altLang="en-US" sz="2000" dirty="0">
                <a:latin typeface="Courier New" pitchFamily="49" charset="0"/>
              </a:rPr>
              <a:t>0011011010000110</a:t>
            </a:r>
            <a:r>
              <a:rPr lang="en-CA" sz="2400" dirty="0"/>
              <a:t>, how to code it in C?”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7BCA2B-A5EF-4A90-B7CF-761740144F43}"/>
              </a:ext>
            </a:extLst>
          </p:cNvPr>
          <p:cNvSpPr txBox="1"/>
          <p:nvPr/>
        </p:nvSpPr>
        <p:spPr>
          <a:xfrm>
            <a:off x="448746" y="1717796"/>
            <a:ext cx="7552254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Inconvenient to write </a:t>
            </a:r>
            <a:r>
              <a:rPr lang="en-CA" altLang="en-US" sz="2000" b="1" dirty="0">
                <a:latin typeface="Courier New" pitchFamily="49" charset="0"/>
              </a:rPr>
              <a:t>11011010000110</a:t>
            </a:r>
            <a:endParaRPr lang="en-CA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DD67B7-56D8-454D-A573-2A49CB109534}"/>
              </a:ext>
            </a:extLst>
          </p:cNvPr>
          <p:cNvSpPr txBox="1"/>
          <p:nvPr/>
        </p:nvSpPr>
        <p:spPr>
          <a:xfrm>
            <a:off x="685800" y="6324600"/>
            <a:ext cx="54102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You should know these conversions (both ways).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B9ABA26-253B-4672-833C-4BDF28A2A506}"/>
              </a:ext>
            </a:extLst>
          </p:cNvPr>
          <p:cNvSpPr/>
          <p:nvPr/>
        </p:nvSpPr>
        <p:spPr>
          <a:xfrm rot="5400000">
            <a:off x="2904298" y="3760649"/>
            <a:ext cx="165179" cy="808024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6049324-3A6D-4D9C-AAB1-DF7F131B1B15}"/>
              </a:ext>
            </a:extLst>
          </p:cNvPr>
          <p:cNvSpPr/>
          <p:nvPr/>
        </p:nvSpPr>
        <p:spPr>
          <a:xfrm rot="5400000">
            <a:off x="1904382" y="3752560"/>
            <a:ext cx="165179" cy="808024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99A7260D-DFBC-47C1-8902-04740CD05F74}"/>
              </a:ext>
            </a:extLst>
          </p:cNvPr>
          <p:cNvSpPr/>
          <p:nvPr/>
        </p:nvSpPr>
        <p:spPr>
          <a:xfrm rot="5400000">
            <a:off x="987653" y="3741140"/>
            <a:ext cx="165179" cy="8080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C270D85-E13E-463B-AED9-9F7BB1087C77}"/>
              </a:ext>
            </a:extLst>
          </p:cNvPr>
          <p:cNvSpPr/>
          <p:nvPr/>
        </p:nvSpPr>
        <p:spPr>
          <a:xfrm rot="5400000">
            <a:off x="2073826" y="4904163"/>
            <a:ext cx="110098" cy="1206781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636EF573-367E-4AE1-B07B-805DE95622AE}"/>
              </a:ext>
            </a:extLst>
          </p:cNvPr>
          <p:cNvSpPr/>
          <p:nvPr/>
        </p:nvSpPr>
        <p:spPr>
          <a:xfrm rot="5400000">
            <a:off x="661377" y="4915716"/>
            <a:ext cx="125548" cy="1168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ight Arrow 39"/>
          <p:cNvSpPr/>
          <p:nvPr/>
        </p:nvSpPr>
        <p:spPr>
          <a:xfrm rot="10800000">
            <a:off x="5664283" y="3940709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46" name="Right Arrow 45"/>
          <p:cNvSpPr/>
          <p:nvPr/>
        </p:nvSpPr>
        <p:spPr>
          <a:xfrm rot="10800000">
            <a:off x="5978277" y="5181600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pic>
        <p:nvPicPr>
          <p:cNvPr id="6146" name="Picture 2" descr="Image result for java">
            <a:extLst>
              <a:ext uri="{FF2B5EF4-FFF2-40B4-BE49-F238E27FC236}">
                <a16:creationId xmlns:a16="http://schemas.microsoft.com/office/drawing/2014/main" id="{C3998BF7-E710-419A-96AB-1908267C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73" y="1319959"/>
            <a:ext cx="1242261" cy="8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97BE2-B29A-44B4-943D-7DDA0B486D9E}"/>
              </a:ext>
            </a:extLst>
          </p:cNvPr>
          <p:cNvSpPr txBox="1"/>
          <p:nvPr/>
        </p:nvSpPr>
        <p:spPr>
          <a:xfrm>
            <a:off x="8094330" y="4304921"/>
            <a:ext cx="90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easier</a:t>
            </a:r>
            <a:endParaRPr lang="en-C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27A1C7-3295-4AD5-9BF5-A0800EE57AE3}"/>
              </a:ext>
            </a:extLst>
          </p:cNvPr>
          <p:cNvSpPr txBox="1"/>
          <p:nvPr/>
        </p:nvSpPr>
        <p:spPr>
          <a:xfrm>
            <a:off x="8361119" y="5667529"/>
            <a:ext cx="90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easier</a:t>
            </a:r>
            <a:endParaRPr lang="en-C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DE8C54-0CC0-433A-A5EE-F49A435DC1AF}"/>
              </a:ext>
            </a:extLst>
          </p:cNvPr>
          <p:cNvSpPr txBox="1"/>
          <p:nvPr/>
        </p:nvSpPr>
        <p:spPr>
          <a:xfrm>
            <a:off x="749582" y="2629580"/>
            <a:ext cx="56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13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 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12 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11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 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10  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9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  2</a:t>
            </a:r>
            <a:r>
              <a:rPr lang="en-CA" baseline="30000" dirty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CA" dirty="0">
                <a:solidFill>
                  <a:srgbClr val="000000"/>
                </a:solidFill>
                <a:latin typeface="Arial" charset="0"/>
              </a:rPr>
              <a:t>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   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8BCFEF-8A47-4AA6-BE90-402B0D9BED6A}"/>
              </a:ext>
            </a:extLst>
          </p:cNvPr>
          <p:cNvSpPr txBox="1"/>
          <p:nvPr/>
        </p:nvSpPr>
        <p:spPr>
          <a:xfrm>
            <a:off x="2901140" y="2969575"/>
            <a:ext cx="689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dirty="0">
                <a:solidFill>
                  <a:srgbClr val="000000"/>
                </a:solidFill>
                <a:latin typeface="Arial" charset="0"/>
              </a:rPr>
              <a:t>8192+4096+1024+512+128+4+2= 13958 </a:t>
            </a:r>
            <a:endParaRPr kumimoji="0" lang="en-CA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915D6EEA-9819-4087-B2C2-4A3AB3D46A0E}"/>
              </a:ext>
            </a:extLst>
          </p:cNvPr>
          <p:cNvSpPr/>
          <p:nvPr/>
        </p:nvSpPr>
        <p:spPr>
          <a:xfrm rot="5400000">
            <a:off x="4893423" y="3741140"/>
            <a:ext cx="165179" cy="80802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1703C5-3D19-481A-BDCF-03F8F975C4F3}"/>
              </a:ext>
            </a:extLst>
          </p:cNvPr>
          <p:cNvSpPr txBox="1"/>
          <p:nvPr/>
        </p:nvSpPr>
        <p:spPr>
          <a:xfrm>
            <a:off x="3868842" y="4227346"/>
            <a:ext cx="138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0</a:t>
            </a:r>
            <a:r>
              <a:rPr lang="en-CA" dirty="0"/>
              <a:t>             </a:t>
            </a:r>
            <a:r>
              <a:rPr lang="en-CA" dirty="0">
                <a:solidFill>
                  <a:srgbClr val="00B050"/>
                </a:solidFill>
              </a:rPr>
              <a:t>6</a:t>
            </a:r>
            <a:endParaRPr lang="en-CA" baseline="30000" dirty="0">
              <a:solidFill>
                <a:srgbClr val="00B050"/>
              </a:solidFill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3D1206D2-379B-4A42-89EF-9AF2CDA0A7D1}"/>
              </a:ext>
            </a:extLst>
          </p:cNvPr>
          <p:cNvSpPr/>
          <p:nvPr/>
        </p:nvSpPr>
        <p:spPr>
          <a:xfrm rot="5400000">
            <a:off x="3957979" y="3759093"/>
            <a:ext cx="165179" cy="808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3992106-60A2-4F94-840A-2BE3E6CFBD7A}"/>
              </a:ext>
            </a:extLst>
          </p:cNvPr>
          <p:cNvSpPr/>
          <p:nvPr/>
        </p:nvSpPr>
        <p:spPr>
          <a:xfrm rot="5400000">
            <a:off x="4766204" y="4916255"/>
            <a:ext cx="110098" cy="1206781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F2BE5D68-58DB-4456-BD1F-06EECC3C182D}"/>
              </a:ext>
            </a:extLst>
          </p:cNvPr>
          <p:cNvSpPr/>
          <p:nvPr/>
        </p:nvSpPr>
        <p:spPr>
          <a:xfrm rot="5400000">
            <a:off x="3448973" y="4904163"/>
            <a:ext cx="110098" cy="120678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B22847-F8A4-4AD4-9B42-95C033E15892}"/>
              </a:ext>
            </a:extLst>
          </p:cNvPr>
          <p:cNvSpPr txBox="1"/>
          <p:nvPr/>
        </p:nvSpPr>
        <p:spPr>
          <a:xfrm>
            <a:off x="3349334" y="5585494"/>
            <a:ext cx="202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8</a:t>
            </a:r>
            <a:r>
              <a:rPr lang="en-CA" dirty="0"/>
              <a:t>                  </a:t>
            </a:r>
            <a:r>
              <a:rPr lang="en-CA" dirty="0">
                <a:solidFill>
                  <a:srgbClr val="00B050"/>
                </a:solidFill>
              </a:rPr>
              <a:t>6</a:t>
            </a:r>
            <a:endParaRPr lang="en-CA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375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71" y="-111121"/>
            <a:ext cx="8382000" cy="1143000"/>
          </a:xfrm>
        </p:spPr>
        <p:txBody>
          <a:bodyPr/>
          <a:lstStyle/>
          <a:p>
            <a:r>
              <a:rPr lang="en-CA" dirty="0"/>
              <a:t>Binary to/from others  --  why Hex and Octal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286000"/>
            <a:ext cx="8382000" cy="990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0 1  0  0  1  1   </a:t>
            </a:r>
            <a:r>
              <a:rPr lang="en-CA" sz="2400" dirty="0">
                <a:latin typeface="+mn-lt"/>
              </a:rPr>
              <a:t>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CA" sz="2400" dirty="0">
                <a:latin typeface="+mn-lt"/>
              </a:rPr>
              <a:t>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534" y="2831169"/>
            <a:ext cx="30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  <a:r>
              <a:rPr lang="en-CA" baseline="30000" dirty="0"/>
              <a:t>7</a:t>
            </a:r>
            <a:r>
              <a:rPr lang="en-CA" dirty="0"/>
              <a:t> 2</a:t>
            </a:r>
            <a:r>
              <a:rPr lang="en-CA" baseline="30000" dirty="0"/>
              <a:t>6  </a:t>
            </a:r>
            <a:r>
              <a:rPr lang="en-CA" dirty="0"/>
              <a:t>2</a:t>
            </a:r>
            <a:r>
              <a:rPr lang="en-CA" baseline="30000" dirty="0"/>
              <a:t>5</a:t>
            </a:r>
            <a:r>
              <a:rPr lang="en-CA" dirty="0"/>
              <a:t>  2</a:t>
            </a:r>
            <a:r>
              <a:rPr lang="en-CA" baseline="30000" dirty="0"/>
              <a:t>4</a:t>
            </a:r>
            <a:r>
              <a:rPr lang="en-CA" dirty="0"/>
              <a:t>  2</a:t>
            </a:r>
            <a:r>
              <a:rPr lang="en-CA" baseline="30000" dirty="0"/>
              <a:t>3</a:t>
            </a:r>
            <a:r>
              <a:rPr lang="en-CA" dirty="0"/>
              <a:t>   2</a:t>
            </a:r>
            <a:r>
              <a:rPr lang="en-CA" baseline="30000" dirty="0"/>
              <a:t>2</a:t>
            </a:r>
            <a:r>
              <a:rPr lang="en-CA" dirty="0"/>
              <a:t>   2</a:t>
            </a:r>
            <a:r>
              <a:rPr lang="en-CA" baseline="30000" dirty="0"/>
              <a:t>1</a:t>
            </a:r>
            <a:r>
              <a:rPr lang="en-CA" dirty="0"/>
              <a:t>   2</a:t>
            </a:r>
            <a:r>
              <a:rPr lang="en-CA" baseline="30000" dirty="0"/>
              <a:t>0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684494" y="2681057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6358" y="2487537"/>
            <a:ext cx="442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  <a:r>
              <a:rPr lang="en-US" altLang="en-US" dirty="0"/>
              <a:t>1*2</a:t>
            </a:r>
            <a:r>
              <a:rPr lang="en-US" altLang="en-US" baseline="30000" dirty="0"/>
              <a:t>6  </a:t>
            </a:r>
            <a:r>
              <a:rPr lang="en-US" altLang="en-US" dirty="0"/>
              <a:t>+1*2</a:t>
            </a:r>
            <a:r>
              <a:rPr lang="en-US" altLang="en-US" baseline="30000" dirty="0"/>
              <a:t>3 </a:t>
            </a:r>
            <a:r>
              <a:rPr lang="en-US" altLang="en-US" dirty="0"/>
              <a:t>+1*2</a:t>
            </a:r>
            <a:r>
              <a:rPr lang="en-US" altLang="en-US" baseline="30000" dirty="0"/>
              <a:t>2</a:t>
            </a:r>
            <a:r>
              <a:rPr lang="en-US" altLang="en-US" dirty="0"/>
              <a:t> = </a:t>
            </a:r>
            <a:r>
              <a:rPr lang="en-CA" dirty="0"/>
              <a:t> </a:t>
            </a:r>
          </a:p>
          <a:p>
            <a:r>
              <a:rPr lang="en-CA" dirty="0"/>
              <a:t>    64    + 8       + 4        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76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7200" y="3645932"/>
            <a:ext cx="838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/>
              <a:t> 0 1  </a:t>
            </a:r>
            <a:r>
              <a:rPr lang="en-CA" sz="2400" dirty="0">
                <a:solidFill>
                  <a:srgbClr val="FF0000"/>
                </a:solidFill>
              </a:rPr>
              <a:t>0  0  1  </a:t>
            </a:r>
            <a:r>
              <a:rPr lang="en-CA" sz="2400" dirty="0">
                <a:solidFill>
                  <a:srgbClr val="00B050"/>
                </a:solidFill>
              </a:rPr>
              <a:t>1   0   0 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772941" y="4013932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9589" y="39565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Octal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4135" y="239484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Decimal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66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Hex  0x34F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1477B5-AB54-4196-9A3E-8BA4AA307728}"/>
              </a:ext>
            </a:extLst>
          </p:cNvPr>
          <p:cNvSpPr txBox="1"/>
          <p:nvPr/>
        </p:nvSpPr>
        <p:spPr>
          <a:xfrm>
            <a:off x="864287" y="4216321"/>
            <a:ext cx="30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1             </a:t>
            </a:r>
            <a:r>
              <a:rPr lang="en-CA" dirty="0">
                <a:solidFill>
                  <a:srgbClr val="FF0000"/>
                </a:solidFill>
              </a:rPr>
              <a:t>1</a:t>
            </a:r>
            <a:r>
              <a:rPr lang="en-CA" dirty="0"/>
              <a:t>               </a:t>
            </a:r>
            <a:r>
              <a:rPr lang="en-CA" dirty="0">
                <a:solidFill>
                  <a:srgbClr val="00B050"/>
                </a:solidFill>
              </a:rPr>
              <a:t>4</a:t>
            </a:r>
            <a:endParaRPr lang="en-CA" baseline="30000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F12110-9BB5-45B6-879F-4163CD2BF1F8}"/>
              </a:ext>
            </a:extLst>
          </p:cNvPr>
          <p:cNvSpPr txBox="1"/>
          <p:nvPr/>
        </p:nvSpPr>
        <p:spPr>
          <a:xfrm>
            <a:off x="4324767" y="393932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CA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114</a:t>
            </a:r>
            <a:r>
              <a:rPr lang="en-CA" alt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CA" sz="24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B67D02F-E621-49E8-863A-1CDFA5910E29}"/>
              </a:ext>
            </a:extLst>
          </p:cNvPr>
          <p:cNvSpPr txBox="1">
            <a:spLocks/>
          </p:cNvSpPr>
          <p:nvPr/>
        </p:nvSpPr>
        <p:spPr>
          <a:xfrm>
            <a:off x="457200" y="5024345"/>
            <a:ext cx="838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/>
              <a:t> </a:t>
            </a:r>
            <a:r>
              <a:rPr lang="en-CA" sz="2400" dirty="0">
                <a:solidFill>
                  <a:srgbClr val="FF0000"/>
                </a:solidFill>
              </a:rPr>
              <a:t>0 1</a:t>
            </a:r>
            <a:r>
              <a:rPr lang="en-CA" sz="2400" dirty="0"/>
              <a:t>  </a:t>
            </a:r>
            <a:r>
              <a:rPr lang="en-CA" sz="2400" dirty="0">
                <a:solidFill>
                  <a:srgbClr val="FF0000"/>
                </a:solidFill>
              </a:rPr>
              <a:t>0  0  </a:t>
            </a:r>
            <a:r>
              <a:rPr lang="en-CA" sz="2400" dirty="0">
                <a:solidFill>
                  <a:srgbClr val="00B050"/>
                </a:solidFill>
              </a:rPr>
              <a:t>1  1   0   0  </a:t>
            </a:r>
          </a:p>
        </p:txBody>
      </p:sp>
      <p:sp>
        <p:nvSpPr>
          <p:cNvPr id="30" name="Right Arrow 12">
            <a:extLst>
              <a:ext uri="{FF2B5EF4-FFF2-40B4-BE49-F238E27FC236}">
                <a16:creationId xmlns:a16="http://schemas.microsoft.com/office/drawing/2014/main" id="{14A6BDC5-9AB5-4525-B303-8CD6A357B327}"/>
              </a:ext>
            </a:extLst>
          </p:cNvPr>
          <p:cNvSpPr/>
          <p:nvPr/>
        </p:nvSpPr>
        <p:spPr>
          <a:xfrm>
            <a:off x="3755494" y="5449706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405730-871C-422C-AC8D-C939062C6832}"/>
              </a:ext>
            </a:extLst>
          </p:cNvPr>
          <p:cNvSpPr txBox="1"/>
          <p:nvPr/>
        </p:nvSpPr>
        <p:spPr>
          <a:xfrm>
            <a:off x="872444" y="5511363"/>
            <a:ext cx="30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        4</a:t>
            </a:r>
            <a:r>
              <a:rPr lang="en-CA" dirty="0"/>
              <a:t>               12 -- </a:t>
            </a:r>
            <a:r>
              <a:rPr lang="en-CA" dirty="0">
                <a:solidFill>
                  <a:srgbClr val="00B050"/>
                </a:solidFill>
              </a:rPr>
              <a:t>C</a:t>
            </a:r>
            <a:endParaRPr lang="en-CA" baseline="30000" dirty="0">
              <a:solidFill>
                <a:srgbClr val="00B0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1F9A54-562C-4495-8E9A-DDF5BD1D2F30}"/>
              </a:ext>
            </a:extLst>
          </p:cNvPr>
          <p:cNvSpPr txBox="1"/>
          <p:nvPr/>
        </p:nvSpPr>
        <p:spPr>
          <a:xfrm>
            <a:off x="4255808" y="5163911"/>
            <a:ext cx="3581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4C</a:t>
            </a:r>
            <a:r>
              <a:rPr lang="en-CA" alt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4c</a:t>
            </a:r>
            <a:r>
              <a:rPr lang="en-CA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D145EA-4E1E-48E1-93D7-D114441E7741}"/>
              </a:ext>
            </a:extLst>
          </p:cNvPr>
          <p:cNvSpPr txBox="1"/>
          <p:nvPr/>
        </p:nvSpPr>
        <p:spPr>
          <a:xfrm>
            <a:off x="7063471" y="535441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 Hex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3AEB67-43C0-4AD9-AC91-F8FCEBF29DDA}"/>
              </a:ext>
            </a:extLst>
          </p:cNvPr>
          <p:cNvSpPr txBox="1"/>
          <p:nvPr/>
        </p:nvSpPr>
        <p:spPr>
          <a:xfrm>
            <a:off x="452718" y="863092"/>
            <a:ext cx="838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I want an int with representation 01001100, how to denote it?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7BCA2B-A5EF-4A90-B7CF-761740144F43}"/>
              </a:ext>
            </a:extLst>
          </p:cNvPr>
          <p:cNvSpPr txBox="1"/>
          <p:nvPr/>
        </p:nvSpPr>
        <p:spPr>
          <a:xfrm>
            <a:off x="435494" y="1717796"/>
            <a:ext cx="8251306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Inconvenient to write   </a:t>
            </a:r>
            <a:r>
              <a:rPr lang="en-CA" sz="2400" b="1" dirty="0">
                <a:latin typeface="Courier New" pitchFamily="49" charset="0"/>
                <a:cs typeface="Courier New" pitchFamily="49" charset="0"/>
              </a:rPr>
              <a:t>  01001100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DD67B7-56D8-454D-A573-2A49CB109534}"/>
              </a:ext>
            </a:extLst>
          </p:cNvPr>
          <p:cNvSpPr txBox="1"/>
          <p:nvPr/>
        </p:nvSpPr>
        <p:spPr>
          <a:xfrm>
            <a:off x="685800" y="6324600"/>
            <a:ext cx="54102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You should know these conversions (both ways).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6049324-3A6D-4D9C-AAB1-DF7F131B1B15}"/>
              </a:ext>
            </a:extLst>
          </p:cNvPr>
          <p:cNvSpPr/>
          <p:nvPr/>
        </p:nvSpPr>
        <p:spPr>
          <a:xfrm rot="5400000">
            <a:off x="1759289" y="3818338"/>
            <a:ext cx="165179" cy="672279"/>
          </a:xfrm>
          <a:prstGeom prst="rightBrace">
            <a:avLst>
              <a:gd name="adj1" fmla="val 166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99A7260D-DFBC-47C1-8902-04740CD05F74}"/>
              </a:ext>
            </a:extLst>
          </p:cNvPr>
          <p:cNvSpPr/>
          <p:nvPr/>
        </p:nvSpPr>
        <p:spPr>
          <a:xfrm rot="5400000">
            <a:off x="876591" y="3755089"/>
            <a:ext cx="165179" cy="8080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14D2DF9C-E8EF-4502-8E6F-FA0275141943}"/>
              </a:ext>
            </a:extLst>
          </p:cNvPr>
          <p:cNvSpPr/>
          <p:nvPr/>
        </p:nvSpPr>
        <p:spPr>
          <a:xfrm rot="5400000">
            <a:off x="2718980" y="3761430"/>
            <a:ext cx="165179" cy="80802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C270D85-E13E-463B-AED9-9F7BB1087C77}"/>
              </a:ext>
            </a:extLst>
          </p:cNvPr>
          <p:cNvSpPr/>
          <p:nvPr/>
        </p:nvSpPr>
        <p:spPr>
          <a:xfrm rot="5400000">
            <a:off x="2630073" y="4904162"/>
            <a:ext cx="110098" cy="1206781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636EF573-367E-4AE1-B07B-805DE95622AE}"/>
              </a:ext>
            </a:extLst>
          </p:cNvPr>
          <p:cNvSpPr/>
          <p:nvPr/>
        </p:nvSpPr>
        <p:spPr>
          <a:xfrm rot="5400000">
            <a:off x="1210583" y="4915719"/>
            <a:ext cx="125548" cy="1168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ight Arrow 39"/>
          <p:cNvSpPr/>
          <p:nvPr/>
        </p:nvSpPr>
        <p:spPr>
          <a:xfrm rot="10800000">
            <a:off x="3700989" y="4007371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45" name="Right Arrow 44"/>
          <p:cNvSpPr/>
          <p:nvPr/>
        </p:nvSpPr>
        <p:spPr>
          <a:xfrm rot="10800000">
            <a:off x="3633393" y="2684786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46" name="Right Arrow 45"/>
          <p:cNvSpPr/>
          <p:nvPr/>
        </p:nvSpPr>
        <p:spPr>
          <a:xfrm rot="10800000">
            <a:off x="3655358" y="5446515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9592371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7D445-CF8A-1F8A-B9F6-400B8232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49E08-317E-F684-6BE6-59E9F7A8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115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BFCD10-C234-2977-4E86-79177EE0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Binary to Hexadecimal Examples</a:t>
            </a:r>
            <a:endParaRPr lang="en-CA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9A5EB7D-80CD-3212-DE45-8CF6837DF863}"/>
              </a:ext>
            </a:extLst>
          </p:cNvPr>
          <p:cNvSpPr txBox="1">
            <a:spLocks noChangeArrowheads="1"/>
          </p:cNvSpPr>
          <p:nvPr/>
        </p:nvSpPr>
        <p:spPr>
          <a:xfrm>
            <a:off x="897395" y="1237456"/>
            <a:ext cx="7772400" cy="438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/>
              <a:t>Try these:</a:t>
            </a:r>
          </a:p>
          <a:p>
            <a:pPr marL="457200" lvl="1" indent="0">
              <a:buNone/>
            </a:pPr>
            <a:r>
              <a:rPr lang="en-US" altLang="en-US" sz="3200" dirty="0"/>
              <a:t>11011100</a:t>
            </a:r>
            <a:r>
              <a:rPr lang="en-US" altLang="en-US" sz="3200" baseline="-25000" dirty="0"/>
              <a:t>2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10110101</a:t>
            </a:r>
            <a:r>
              <a:rPr lang="en-US" altLang="en-US" sz="3200" baseline="-25000" dirty="0"/>
              <a:t>2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10011001</a:t>
            </a:r>
            <a:r>
              <a:rPr lang="en-US" altLang="en-US" sz="3200" baseline="-25000" dirty="0"/>
              <a:t>2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110110101</a:t>
            </a:r>
            <a:r>
              <a:rPr lang="en-US" altLang="en-US" sz="3200" baseline="-25000" dirty="0"/>
              <a:t>2</a:t>
            </a:r>
            <a:endParaRPr lang="en-US" altLang="en-US" sz="3200" dirty="0"/>
          </a:p>
          <a:p>
            <a:pPr marL="914400" lvl="2" indent="0">
              <a:buNone/>
            </a:pPr>
            <a:r>
              <a:rPr lang="en-US" altLang="en-US" sz="2000" dirty="0"/>
              <a:t>Hint:  when the leftmost group has fewer than four digits, fill with zeroes on the left: </a:t>
            </a:r>
          </a:p>
          <a:p>
            <a:pPr marL="914400" lvl="2" indent="0">
              <a:buNone/>
            </a:pPr>
            <a:r>
              <a:rPr lang="en-US" altLang="en-US" sz="2000" dirty="0"/>
              <a:t>110110101 = 1 1011 0101 = </a:t>
            </a:r>
            <a:r>
              <a:rPr lang="en-US" altLang="en-US" sz="2000" dirty="0">
                <a:solidFill>
                  <a:srgbClr val="FF0000"/>
                </a:solidFill>
              </a:rPr>
              <a:t>000</a:t>
            </a:r>
            <a:r>
              <a:rPr lang="en-US" altLang="en-US" sz="2000" dirty="0"/>
              <a:t>1 1011 0101</a:t>
            </a:r>
          </a:p>
          <a:p>
            <a:pPr marL="457200" lvl="1" indent="0">
              <a:buNone/>
            </a:pPr>
            <a:r>
              <a:rPr lang="en-US" altLang="en-US" sz="3200" dirty="0"/>
              <a:t>1101001011101</a:t>
            </a:r>
            <a:r>
              <a:rPr lang="en-US" altLang="en-US" sz="3200" baseline="-25000" dirty="0"/>
              <a:t>2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994861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7D445-CF8A-1F8A-B9F6-400B8232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49E08-317E-F684-6BE6-59E9F7A8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116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BFCD10-C234-2977-4E86-79177EE0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Binary to Hexadecimal Examples</a:t>
            </a:r>
            <a:endParaRPr lang="en-CA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9A5EB7D-80CD-3212-DE45-8CF6837DF863}"/>
              </a:ext>
            </a:extLst>
          </p:cNvPr>
          <p:cNvSpPr txBox="1">
            <a:spLocks noChangeArrowheads="1"/>
          </p:cNvSpPr>
          <p:nvPr/>
        </p:nvSpPr>
        <p:spPr>
          <a:xfrm>
            <a:off x="897395" y="1237456"/>
            <a:ext cx="7772400" cy="438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/>
              <a:t>Try these:</a:t>
            </a:r>
          </a:p>
          <a:p>
            <a:pPr marL="457200" lvl="1" indent="0">
              <a:buNone/>
            </a:pPr>
            <a:r>
              <a:rPr lang="en-US" altLang="en-US" sz="3200" dirty="0"/>
              <a:t>11011100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= DC</a:t>
            </a:r>
            <a:r>
              <a:rPr lang="en-US" altLang="en-US" sz="3200" baseline="-25000" dirty="0"/>
              <a:t>16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10110101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= B5</a:t>
            </a:r>
            <a:r>
              <a:rPr lang="en-US" altLang="en-US" sz="3200" baseline="-25000" dirty="0"/>
              <a:t>16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10011001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= 99</a:t>
            </a:r>
            <a:r>
              <a:rPr lang="en-US" altLang="en-US" sz="3200" baseline="-25000" dirty="0"/>
              <a:t>16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200" dirty="0"/>
              <a:t>110110101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= 1B5</a:t>
            </a:r>
            <a:r>
              <a:rPr lang="en-US" altLang="en-US" sz="3200" baseline="-25000" dirty="0"/>
              <a:t>16</a:t>
            </a:r>
            <a:endParaRPr lang="en-US" altLang="en-US" sz="3200" dirty="0"/>
          </a:p>
          <a:p>
            <a:pPr marL="914400" lvl="2" indent="0">
              <a:buNone/>
            </a:pPr>
            <a:r>
              <a:rPr lang="en-US" altLang="en-US" sz="2000" dirty="0"/>
              <a:t>Hint:  when the leftmost group has fewer than four digits, fill with zeroes on the left: </a:t>
            </a:r>
          </a:p>
          <a:p>
            <a:pPr marL="914400" lvl="2" indent="0">
              <a:buNone/>
            </a:pPr>
            <a:r>
              <a:rPr lang="en-US" altLang="en-US" sz="2000" dirty="0"/>
              <a:t>110110101 = 1 1011 0101 = </a:t>
            </a:r>
            <a:r>
              <a:rPr lang="en-US" altLang="en-US" sz="2000" dirty="0">
                <a:solidFill>
                  <a:srgbClr val="FF0000"/>
                </a:solidFill>
              </a:rPr>
              <a:t>000</a:t>
            </a:r>
            <a:r>
              <a:rPr lang="en-US" altLang="en-US" sz="2000" dirty="0"/>
              <a:t>1 1011 0101</a:t>
            </a:r>
          </a:p>
          <a:p>
            <a:pPr marL="457200" lvl="1" indent="0">
              <a:buNone/>
            </a:pPr>
            <a:r>
              <a:rPr lang="en-US" altLang="en-US" sz="3200" dirty="0"/>
              <a:t>1101001011101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= 1A5D</a:t>
            </a:r>
            <a:r>
              <a:rPr lang="en-US" altLang="en-US" sz="3200" baseline="-25000" dirty="0"/>
              <a:t>16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242226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cs typeface="+mj-cs"/>
              </a:rPr>
              <a:t>Summary: 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base conversion methods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833" y="6356349"/>
            <a:ext cx="465007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</a:p>
        </p:txBody>
      </p:sp>
      <p:sp>
        <p:nvSpPr>
          <p:cNvPr id="4" name="Oval 3"/>
          <p:cNvSpPr/>
          <p:nvPr/>
        </p:nvSpPr>
        <p:spPr>
          <a:xfrm>
            <a:off x="3590223" y="1374390"/>
            <a:ext cx="981777" cy="895149"/>
          </a:xfrm>
          <a:prstGeom prst="ellipse">
            <a:avLst/>
          </a:prstGeom>
          <a:noFill/>
          <a:ln w="19050">
            <a:solidFill>
              <a:srgbClr val="140CB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140C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140C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decimal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42186" y="3627120"/>
            <a:ext cx="6054290" cy="1963553"/>
            <a:chOff x="1442186" y="3800375"/>
            <a:chExt cx="6054290" cy="1963553"/>
          </a:xfrm>
        </p:grpSpPr>
        <p:sp>
          <p:nvSpPr>
            <p:cNvPr id="12" name="Oval 11"/>
            <p:cNvSpPr/>
            <p:nvPr/>
          </p:nvSpPr>
          <p:spPr>
            <a:xfrm>
              <a:off x="3927108" y="3800375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40CB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0CB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binary</a:t>
              </a:r>
              <a:endPara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140C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442186" y="4868779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40CB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0CB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oct</a:t>
              </a:r>
              <a:endPara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140C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514699" y="4868779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40CB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40CB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</a:t>
              </a:r>
              <a:endPara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140C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423963" y="4437248"/>
              <a:ext cx="1503145" cy="68339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889634" y="4437247"/>
              <a:ext cx="1625066" cy="68339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0094853">
              <a:off x="2261575" y="4017115"/>
              <a:ext cx="12938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3-bit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grouping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409986">
              <a:off x="5244109" y="4038144"/>
              <a:ext cx="12938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4-bit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grouping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EB5C33-5D1E-4130-9820-2F180A62F1B2}"/>
              </a:ext>
            </a:extLst>
          </p:cNvPr>
          <p:cNvCxnSpPr>
            <a:cxnSpLocks/>
          </p:cNvCxnSpPr>
          <p:nvPr/>
        </p:nvCxnSpPr>
        <p:spPr>
          <a:xfrm flipV="1">
            <a:off x="4250356" y="2332256"/>
            <a:ext cx="0" cy="97076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D4AF96-367F-4AC9-8C96-DABB04839549}"/>
              </a:ext>
            </a:extLst>
          </p:cNvPr>
          <p:cNvSpPr/>
          <p:nvPr/>
        </p:nvSpPr>
        <p:spPr>
          <a:xfrm>
            <a:off x="467833" y="3474210"/>
            <a:ext cx="7474226" cy="3129307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E337B4-A017-47DF-AE0D-08C2200F78D5}"/>
              </a:ext>
            </a:extLst>
          </p:cNvPr>
          <p:cNvCxnSpPr>
            <a:cxnSpLocks/>
          </p:cNvCxnSpPr>
          <p:nvPr/>
        </p:nvCxnSpPr>
        <p:spPr>
          <a:xfrm flipV="1">
            <a:off x="3843529" y="2332256"/>
            <a:ext cx="1" cy="1014189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2">
            <a:extLst>
              <a:ext uri="{FF2B5EF4-FFF2-40B4-BE49-F238E27FC236}">
                <a16:creationId xmlns:a16="http://schemas.microsoft.com/office/drawing/2014/main" id="{AF0CC97C-F776-40E0-A3C9-14080C0D2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185" y="2711418"/>
            <a:ext cx="4747837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itchFamily="34" charset="0"/>
              </a:rPr>
              <a:t>(1011)</a:t>
            </a:r>
            <a:r>
              <a:rPr lang="en-US" altLang="en-US" sz="1400" baseline="-25000" dirty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n-US" altLang="en-US" sz="1400" dirty="0">
                <a:solidFill>
                  <a:prstClr val="black"/>
                </a:solidFill>
                <a:cs typeface="Arial" pitchFamily="34" charset="0"/>
              </a:rPr>
              <a:t>    =   1×2</a:t>
            </a:r>
            <a:r>
              <a:rPr lang="en-US" altLang="en-US" sz="140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  <a:r>
              <a:rPr lang="en-US" altLang="en-US" sz="1400" dirty="0">
                <a:solidFill>
                  <a:prstClr val="black"/>
                </a:solidFill>
                <a:cs typeface="Arial" pitchFamily="34" charset="0"/>
              </a:rPr>
              <a:t> +  0×2</a:t>
            </a:r>
            <a:r>
              <a:rPr lang="en-US" altLang="en-US" sz="1400" baseline="30000" dirty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n-US" altLang="en-US" sz="1400" dirty="0">
                <a:solidFill>
                  <a:prstClr val="black"/>
                </a:solidFill>
                <a:cs typeface="Arial" pitchFamily="34" charset="0"/>
              </a:rPr>
              <a:t>  + 1×2</a:t>
            </a:r>
            <a:r>
              <a:rPr lang="en-US" altLang="en-US" sz="1400" baseline="30000" dirty="0">
                <a:solidFill>
                  <a:prstClr val="black"/>
                </a:solidFill>
                <a:cs typeface="Arial" pitchFamily="34" charset="0"/>
              </a:rPr>
              <a:t>1</a:t>
            </a:r>
            <a:r>
              <a:rPr lang="en-US" altLang="en-US" sz="1400" dirty="0">
                <a:solidFill>
                  <a:prstClr val="black"/>
                </a:solidFill>
                <a:cs typeface="Arial" pitchFamily="34" charset="0"/>
              </a:rPr>
              <a:t> + 1×2</a:t>
            </a:r>
            <a:r>
              <a:rPr lang="en-US" altLang="en-US" sz="1400" baseline="30000" dirty="0">
                <a:solidFill>
                  <a:prstClr val="black"/>
                </a:solidFill>
                <a:cs typeface="Arial" pitchFamily="34" charset="0"/>
              </a:rPr>
              <a:t>0</a:t>
            </a:r>
            <a:r>
              <a:rPr lang="en-US" altLang="en-US" sz="1400" dirty="0">
                <a:solidFill>
                  <a:prstClr val="black"/>
                </a:solidFill>
                <a:cs typeface="Arial" pitchFamily="34" charset="0"/>
              </a:rPr>
              <a:t>   =  11</a:t>
            </a:r>
          </a:p>
          <a:p>
            <a:pPr lvl="0">
              <a:spcBef>
                <a:spcPct val="50000"/>
              </a:spcBef>
              <a:defRPr/>
            </a:pPr>
            <a:r>
              <a:rPr lang="en-US" altLang="en-US" sz="1400" dirty="0">
                <a:solidFill>
                  <a:prstClr val="black"/>
                </a:solidFill>
                <a:cs typeface="Arial" pitchFamily="34" charset="0"/>
              </a:rPr>
              <a:t>(5073)</a:t>
            </a:r>
            <a:r>
              <a:rPr kumimoji="0" lang="en-US" alt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8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=   5×8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3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+  0×8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+ 7×8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1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+ 3×8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0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=   2619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4C2EC5-5943-4A20-83AF-923CBAE8C3F6}"/>
              </a:ext>
            </a:extLst>
          </p:cNvPr>
          <p:cNvSpPr/>
          <p:nvPr/>
        </p:nvSpPr>
        <p:spPr>
          <a:xfrm rot="1363247">
            <a:off x="2073281" y="4290217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0011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0110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1000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0110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3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6   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8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043026-ABFD-482E-B5E4-C3557FCA75B8}"/>
              </a:ext>
            </a:extLst>
          </p:cNvPr>
          <p:cNvSpPr/>
          <p:nvPr/>
        </p:nvSpPr>
        <p:spPr>
          <a:xfrm rot="20121555">
            <a:off x="-125562" y="5343388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00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011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011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010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000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110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3  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3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2  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</a:t>
            </a:r>
            <a:r>
              <a: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08120-87F4-4937-AC54-84CB60876DE6}"/>
              </a:ext>
            </a:extLst>
          </p:cNvPr>
          <p:cNvSpPr txBox="1"/>
          <p:nvPr/>
        </p:nvSpPr>
        <p:spPr>
          <a:xfrm>
            <a:off x="4719988" y="2298509"/>
            <a:ext cx="373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 scaled positional values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A611D2-5845-44D3-955F-31C311B53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80" y="2501817"/>
            <a:ext cx="477097" cy="5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/>
      <p:bldP spid="29" grpId="0"/>
      <p:bldP spid="3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0626" y="790053"/>
            <a:ext cx="77724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Decimal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Binary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Octal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Hex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Binary, Hex, Oct to Decimal 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Binary to/from Hex, Octal     </a:t>
            </a:r>
            <a:r>
              <a:rPr lang="en-US" sz="2000" dirty="0">
                <a:latin typeface="Arial" charset="0"/>
                <a:ea typeface="ＭＳ Ｐゴシック" charset="0"/>
              </a:rPr>
              <a:t>(special relations)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Decimal to Binary, Hex, Oct</a:t>
            </a: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2’s complement (Binary) to decimal</a:t>
            </a:r>
            <a:endParaRPr lang="en-US" sz="22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Binary representation of fractions.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Decimal to Binary </a:t>
            </a:r>
          </a:p>
          <a:p>
            <a:pPr>
              <a:defRPr/>
            </a:pPr>
            <a:endParaRPr lang="en-US" sz="2000" b="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9197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88215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Hexadecimal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Binary, hex, oct to decimal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000" dirty="0">
                <a:latin typeface="Arial" charset="0"/>
                <a:ea typeface="ＭＳ Ｐゴシック" charset="0"/>
              </a:rPr>
              <a:t>/from hex and octal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Decimal to binary, hex, octal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representation of fractions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to binary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394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</a:t>
            </a:fld>
            <a:endParaRPr lang="en-CA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5590435-C8B9-48F6-86C5-440258BD7DB7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Positional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157ED-6D1E-4C09-AD02-E33EDAE04A2E}"/>
              </a:ext>
            </a:extLst>
          </p:cNvPr>
          <p:cNvSpPr txBox="1"/>
          <p:nvPr/>
        </p:nvSpPr>
        <p:spPr>
          <a:xfrm>
            <a:off x="467832" y="1866006"/>
            <a:ext cx="8676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48</a:t>
            </a:r>
            <a:r>
              <a:rPr lang="en-CA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¢</a:t>
            </a:r>
            <a:r>
              <a:rPr lang="en-US" sz="2800" dirty="0"/>
              <a:t>    forty-eight  cents</a:t>
            </a:r>
          </a:p>
          <a:p>
            <a:r>
              <a:rPr lang="en-US" sz="2800" dirty="0"/>
              <a:t>428$    four hundreds and twenty-eight  dollars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1820 </a:t>
            </a:r>
            <a:r>
              <a:rPr lang="en-US" sz="2800" dirty="0" err="1"/>
              <a:t>lbs</a:t>
            </a:r>
            <a:r>
              <a:rPr lang="en-US" sz="2800" dirty="0"/>
              <a:t>    one thousand, eight hundreds and twenty </a:t>
            </a:r>
            <a:r>
              <a:rPr lang="en-US" sz="2800" dirty="0" err="1"/>
              <a:t>lbs</a:t>
            </a:r>
            <a:endParaRPr lang="en-US" sz="2800" dirty="0"/>
          </a:p>
          <a:p>
            <a:r>
              <a:rPr lang="en-US" sz="2800" dirty="0"/>
              <a:t>2108 kgs    two thousand, one hundreds and eight kgs</a:t>
            </a:r>
            <a:endParaRPr lang="en-CA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F66D4-92A5-4CA2-9EB4-0E3C5B164DBC}"/>
              </a:ext>
            </a:extLst>
          </p:cNvPr>
          <p:cNvSpPr txBox="1"/>
          <p:nvPr/>
        </p:nvSpPr>
        <p:spPr>
          <a:xfrm>
            <a:off x="3525084" y="6156121"/>
            <a:ext cx="31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Decimal,   how many letters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684507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1"/>
          <p:cNvSpPr>
            <a:spLocks noGrp="1" noChangeArrowheads="1"/>
          </p:cNvSpPr>
          <p:nvPr>
            <p:ph type="title"/>
          </p:nvPr>
        </p:nvSpPr>
        <p:spPr>
          <a:xfrm>
            <a:off x="-210481" y="79998"/>
            <a:ext cx="8474148" cy="53553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How to extract the  </a:t>
            </a:r>
            <a:r>
              <a:rPr lang="en-US" b="1" dirty="0">
                <a:solidFill>
                  <a:srgbClr val="0000FF"/>
                </a:solidFill>
              </a:rPr>
              <a:t>Least Significant Digit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120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4967" y="768871"/>
                <a:ext cx="835243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600" i="1" smtClean="0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600" i="1" smtClean="0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600" i="1" smtClean="0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6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6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CA" sz="26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CA" sz="26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60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⋯</m:t>
                                  </m:r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6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6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             </m:t>
                      </m:r>
                    </m:oMath>
                  </m:oMathPara>
                </a14:m>
                <a:endParaRPr lang="en-CA" sz="2600" b="0" i="1" dirty="0">
                  <a:solidFill>
                    <a:srgbClr val="140CB4"/>
                  </a:solidFill>
                  <a:latin typeface="Cambria Math"/>
                </a:endParaRPr>
              </a:p>
              <a:p>
                <a:endParaRPr lang="en-CA" sz="2600" b="0" i="1" dirty="0">
                  <a:solidFill>
                    <a:srgbClr val="140CB4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sz="2600" i="1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CA" sz="2600" i="1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r>
                        <a:rPr lang="en-CA" sz="2600" i="1">
                          <a:solidFill>
                            <a:srgbClr val="140CB4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CA" sz="2600" i="1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+</m:t>
                      </m:r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CA" sz="2600" i="1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CA" sz="2600" i="1">
                          <a:solidFill>
                            <a:srgbClr val="140CB4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CA" sz="2600" i="1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CA" sz="2600" i="1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CA" sz="2600" i="1">
                          <a:solidFill>
                            <a:srgbClr val="140CB4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CA" sz="2600" i="1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CA" sz="2600" i="1" dirty="0">
                  <a:solidFill>
                    <a:srgbClr val="140CB4"/>
                  </a:solidFill>
                  <a:latin typeface="Cambria Math"/>
                </a:endParaRPr>
              </a:p>
              <a:p>
                <a:endParaRPr lang="en-CA" sz="2600" b="0" i="1" dirty="0">
                  <a:solidFill>
                    <a:srgbClr val="140CB4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  <a:ea typeface="Cambria Math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CA" sz="2600" b="0" i="1" smtClean="0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∗</m:t>
                      </m:r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𝑏</m:t>
                      </m:r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CA" sz="2600" i="1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2600" b="0" i="1" dirty="0">
                  <a:solidFill>
                    <a:srgbClr val="C00000"/>
                  </a:solidFill>
                  <a:latin typeface="Cambria Math"/>
                </a:endParaRPr>
              </a:p>
              <a:p>
                <a:endParaRPr lang="en-CA" sz="2600" b="0" i="0" dirty="0">
                  <a:solidFill>
                    <a:srgbClr val="C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sz="2600" i="1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600" i="1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⋯</m:t>
                                  </m:r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6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CA" sz="2600" i="1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  ∗  </m:t>
                      </m:r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𝑏</m:t>
                      </m:r>
                      <m:r>
                        <a:rPr lang="en-CA" sz="26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   +   </m:t>
                      </m:r>
                      <m:sSub>
                        <m:sSubPr>
                          <m:ctrlP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CA" sz="2600" b="0" i="1" smtClean="0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2600" b="0" i="1" dirty="0">
                  <a:solidFill>
                    <a:srgbClr val="140CB4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7" y="768871"/>
                <a:ext cx="8352430" cy="2893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238076" y="3683248"/>
            <a:ext cx="3384644" cy="735304"/>
            <a:chOff x="2197291" y="5446542"/>
            <a:chExt cx="3384644" cy="735304"/>
          </a:xfrm>
        </p:grpSpPr>
        <p:sp>
          <p:nvSpPr>
            <p:cNvPr id="6" name="Rounded Rectangle 5"/>
            <p:cNvSpPr/>
            <p:nvPr/>
          </p:nvSpPr>
          <p:spPr>
            <a:xfrm>
              <a:off x="3890115" y="5609230"/>
              <a:ext cx="1691820" cy="57261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CA" sz="2000" dirty="0">
                  <a:solidFill>
                    <a:prstClr val="black"/>
                  </a:solidFill>
                </a:rPr>
                <a:t>One less digit</a:t>
              </a:r>
            </a:p>
          </p:txBody>
        </p:sp>
        <p:cxnSp>
          <p:nvCxnSpPr>
            <p:cNvPr id="9" name="Elbow Connector 8"/>
            <p:cNvCxnSpPr>
              <a:stCxn id="6" idx="1"/>
            </p:cNvCxnSpPr>
            <p:nvPr/>
          </p:nvCxnSpPr>
          <p:spPr>
            <a:xfrm rot="10800000">
              <a:off x="2197291" y="5446542"/>
              <a:ext cx="1692825" cy="448996"/>
            </a:xfrm>
            <a:prstGeom prst="bentConnector3">
              <a:avLst>
                <a:gd name="adj1" fmla="val 99985"/>
              </a:avLst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217" y="4853368"/>
                <a:ext cx="7588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FF"/>
                    </a:solidFill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</m:t>
                        </m:r>
                        <m:d>
                          <m:dPr>
                            <m:ctrlPr>
                              <a:rPr lang="en-C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402213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=  </m:t>
                    </m:r>
                    <m:sSub>
                      <m:sSubPr>
                        <m:ctrlPr>
                          <a:rPr lang="en-C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4022</m:t>
                            </m:r>
                            <m:r>
                              <a:rPr lang="en-CA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CA" sz="2400">
                        <a:latin typeface="Cambria Math"/>
                      </a:rPr>
                      <m:t>×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CA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+  3</m:t>
                    </m:r>
                  </m:oMath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17" y="4853368"/>
                <a:ext cx="7588155" cy="461665"/>
              </a:xfrm>
              <a:prstGeom prst="rect">
                <a:avLst/>
              </a:prstGeom>
              <a:blipFill>
                <a:blip r:embed="rId4"/>
                <a:stretch>
                  <a:fillRect l="-1205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24B5118-B526-42D7-94D6-6675B526870B}"/>
              </a:ext>
            </a:extLst>
          </p:cNvPr>
          <p:cNvSpPr txBox="1"/>
          <p:nvPr/>
        </p:nvSpPr>
        <p:spPr>
          <a:xfrm>
            <a:off x="2414954" y="5785581"/>
            <a:ext cx="6729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Divide base, remainder gives the right most digit. </a:t>
            </a:r>
          </a:p>
          <a:p>
            <a:r>
              <a:rPr lang="en-US" dirty="0">
                <a:latin typeface="Bradley Hand ITC TT-Bold" charset="0"/>
              </a:rPr>
              <a:t>(quotient)</a:t>
            </a:r>
            <a:r>
              <a:rPr lang="en-US" dirty="0"/>
              <a:t>         Divide base, remainder gives the 2</a:t>
            </a:r>
            <a:r>
              <a:rPr lang="en-US" baseline="30000" dirty="0"/>
              <a:t>nd</a:t>
            </a:r>
            <a:r>
              <a:rPr lang="en-US" dirty="0"/>
              <a:t> right most digit.</a:t>
            </a:r>
          </a:p>
          <a:p>
            <a:r>
              <a:rPr lang="en-US" dirty="0"/>
              <a:t>(new quotient) Divide base, remainder gives the 3rd right most digit.</a:t>
            </a:r>
          </a:p>
          <a:p>
            <a:r>
              <a:rPr lang="en-US" dirty="0"/>
              <a:t>….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5DE6F8-2B01-4B4D-A41A-86DC2B601993}"/>
                  </a:ext>
                </a:extLst>
              </p:cNvPr>
              <p:cNvSpPr txBox="1"/>
              <p:nvPr/>
            </p:nvSpPr>
            <p:spPr>
              <a:xfrm>
                <a:off x="405217" y="5219875"/>
                <a:ext cx="7588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FF"/>
                    </a:solidFill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</m:t>
                        </m:r>
                        <m:d>
                          <m:dPr>
                            <m:ctrlPr>
                              <a:rPr lang="en-C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40221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=  </m:t>
                    </m:r>
                    <m:sSub>
                      <m:sSubPr>
                        <m:ctrlPr>
                          <a:rPr lang="en-C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4022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CA" sz="2400">
                        <a:latin typeface="Cambria Math"/>
                      </a:rPr>
                      <m:t>×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CA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+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5DE6F8-2B01-4B4D-A41A-86DC2B60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17" y="5219875"/>
                <a:ext cx="7588155" cy="461665"/>
              </a:xfrm>
              <a:prstGeom prst="rect">
                <a:avLst/>
              </a:prstGeom>
              <a:blipFill>
                <a:blip r:embed="rId5"/>
                <a:stretch>
                  <a:fillRect l="-1205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3FE543-C510-4C58-8089-C2B795FDE7B4}"/>
                  </a:ext>
                </a:extLst>
              </p:cNvPr>
              <p:cNvSpPr txBox="1"/>
              <p:nvPr/>
            </p:nvSpPr>
            <p:spPr>
              <a:xfrm>
                <a:off x="405217" y="4472180"/>
                <a:ext cx="7588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FF"/>
                    </a:solidFill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</m:t>
                        </m:r>
                        <m:d>
                          <m:dPr>
                            <m:ctrlPr>
                              <a:rPr lang="en-C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402213</m:t>
                            </m:r>
                          </m:e>
                        </m:d>
                      </m:e>
                      <m:sub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CA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=  </m:t>
                    </m:r>
                    <m:sSub>
                      <m:sSubPr>
                        <m:ctrlPr>
                          <a:rPr lang="en-C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4022</m:t>
                            </m:r>
                            <m:r>
                              <a:rPr lang="en-CA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CA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400">
                        <a:latin typeface="Cambria Math"/>
                      </a:rPr>
                      <m:t>×</m:t>
                    </m:r>
                    <m:r>
                      <a:rPr lang="en-CA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5   +  3</m:t>
                    </m:r>
                  </m:oMath>
                </a14:m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3FE543-C510-4C58-8089-C2B795FDE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17" y="4472180"/>
                <a:ext cx="7588155" cy="461665"/>
              </a:xfrm>
              <a:prstGeom prst="rect">
                <a:avLst/>
              </a:prstGeom>
              <a:blipFill>
                <a:blip r:embed="rId6"/>
                <a:stretch>
                  <a:fillRect l="-1205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6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11" grpId="0"/>
      <p:bldP spid="1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32299" y="3565424"/>
            <a:ext cx="7290335" cy="128650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0" dirty="0">
                <a:latin typeface="Bradley Hand ITC TT-Bold" charset="0"/>
              </a:rPr>
              <a:t>While (the quotient is not zero)</a:t>
            </a:r>
          </a:p>
          <a:p>
            <a:pPr lvl="1" algn="just">
              <a:lnSpc>
                <a:spcPct val="96000"/>
              </a:lnSpc>
              <a:defRPr/>
            </a:pPr>
            <a:r>
              <a:rPr lang="en-US" sz="2000" b="0" dirty="0">
                <a:latin typeface="Bradley Hand ITC TT-Bold" charset="0"/>
              </a:rPr>
              <a:t>Divide the decimal number by the new base b.</a:t>
            </a:r>
          </a:p>
          <a:p>
            <a:pPr lvl="1" algn="just">
              <a:lnSpc>
                <a:spcPct val="96000"/>
              </a:lnSpc>
              <a:defRPr/>
            </a:pPr>
            <a:r>
              <a:rPr lang="en-US" sz="2000" b="0" dirty="0">
                <a:latin typeface="Bradley Hand ITC TT-Bold" charset="0"/>
              </a:rPr>
              <a:t>Make the remainder the next digit to the left in the answer.</a:t>
            </a:r>
          </a:p>
          <a:p>
            <a:pPr lvl="1" algn="just">
              <a:lnSpc>
                <a:spcPct val="96000"/>
              </a:lnSpc>
              <a:defRPr/>
            </a:pPr>
            <a:r>
              <a:rPr lang="en-US" sz="2000" b="0" dirty="0">
                <a:latin typeface="Bradley Hand ITC TT-Bold" charset="0"/>
              </a:rPr>
              <a:t>Replace the original decimal number with the quotient.</a:t>
            </a:r>
            <a:endParaRPr lang="en-US" sz="2000" b="0" dirty="0">
              <a:latin typeface="Lucida Handwriting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78835" y="2427355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Algorithm for converting number in base 10 to other bases (e.g., base b)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Other Bases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121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5913" y="4944003"/>
                <a:ext cx="7310387" cy="168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400" i="1" smtClean="0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400" i="1" smtClean="0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4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CA" sz="24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CA" sz="24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⋯</m:t>
                                  </m:r>
                                  <m: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4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4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CA" sz="2400" b="0" i="1" smtClean="0">
                              <a:solidFill>
                                <a:srgbClr val="140CB4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CA" sz="24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               </m:t>
                      </m:r>
                      <m:r>
                        <a:rPr lang="en-CA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divide</m:t>
                      </m:r>
                      <m:r>
                        <a:rPr lang="en-CA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CA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by</m:t>
                      </m:r>
                      <m:r>
                        <a:rPr lang="en-CA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CA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b</m:t>
                      </m:r>
                      <m:r>
                        <a:rPr lang="en-CA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) </m:t>
                      </m:r>
                      <m:r>
                        <a:rPr lang="en-CA" sz="24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=    </m:t>
                      </m:r>
                      <m:limLow>
                        <m:limLowPr>
                          <m:ctrlPr>
                            <a:rPr lang="en-CA" sz="2400" b="0" i="1" smtClean="0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CA" sz="2400" b="0" i="1" smtClean="0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CA" sz="2400" i="1">
                                          <a:solidFill>
                                            <a:srgbClr val="140CB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sz="2400" i="1">
                                              <a:solidFill>
                                                <a:srgbClr val="140CB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400" i="1">
                                              <a:solidFill>
                                                <a:srgbClr val="140CB4"/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CA" sz="2400" i="1">
                                              <a:solidFill>
                                                <a:srgbClr val="140CB4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CA" sz="2400" b="0" i="1" smtClean="0">
                                              <a:solidFill>
                                                <a:srgbClr val="140CB4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CA" sz="2400" i="1">
                                              <a:solidFill>
                                                <a:srgbClr val="140CB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400" i="1">
                                              <a:solidFill>
                                                <a:srgbClr val="140CB4"/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CA" sz="2400" i="1">
                                              <a:solidFill>
                                                <a:srgbClr val="140CB4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CA" sz="2400" i="1">
                                              <a:solidFill>
                                                <a:srgbClr val="140CB4"/>
                                              </a:solidFill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CA" sz="2400" i="1">
                                              <a:solidFill>
                                                <a:srgbClr val="140CB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400" i="1">
                                              <a:solidFill>
                                                <a:srgbClr val="140CB4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⋯</m:t>
                                          </m:r>
                                          <m:r>
                                            <a:rPr lang="en-CA" sz="2400" i="1">
                                              <a:solidFill>
                                                <a:srgbClr val="140CB4"/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CA" sz="2400" b="0" i="1" smtClean="0">
                                              <a:solidFill>
                                                <a:srgbClr val="140CB4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CA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𝑄𝑢𝑜𝑡𝑖𝑒𝑛𝑡</m:t>
                          </m:r>
                        </m:lim>
                      </m:limLow>
                      <m:r>
                        <a:rPr lang="en-CA" sz="2400" b="0" i="1" smtClean="0">
                          <a:solidFill>
                            <a:srgbClr val="140CB4"/>
                          </a:solidFill>
                          <a:latin typeface="Cambria Math"/>
                        </a:rPr>
                        <m:t>   </m:t>
                      </m:r>
                      <m:r>
                        <a:rPr lang="en-CA" sz="2400" b="0" i="1" smtClean="0">
                          <a:solidFill>
                            <a:srgbClr val="140CB4"/>
                          </a:solidFill>
                          <a:latin typeface="Cambria Math"/>
                          <a:ea typeface="Cambria Math"/>
                        </a:rPr>
                        <m:t>× </m:t>
                      </m:r>
                      <m:r>
                        <a:rPr lang="en-CA" sz="2400" b="0" i="1" smtClean="0">
                          <a:solidFill>
                            <a:srgbClr val="140CB4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CA" sz="2400" b="0" i="1" smtClean="0">
                          <a:solidFill>
                            <a:srgbClr val="140CB4"/>
                          </a:solidFill>
                          <a:latin typeface="Cambria Math"/>
                          <a:ea typeface="Cambria Math"/>
                        </a:rPr>
                        <m:t>    +     </m:t>
                      </m:r>
                      <m:limLow>
                        <m:limLowPr>
                          <m:ctrlPr>
                            <a:rPr lang="en-CA" sz="2400" i="1" smtClean="0">
                              <a:solidFill>
                                <a:srgbClr val="140CB4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CA" sz="2400" i="1" smtClean="0">
                                  <a:solidFill>
                                    <a:srgbClr val="140C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        </m:t>
                                  </m:r>
                                  <m:r>
                                    <a:rPr lang="en-CA" sz="2400" i="1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400" b="0" i="1" smtClean="0">
                                      <a:solidFill>
                                        <a:srgbClr val="140CB4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CA" sz="2400" b="0" i="1" smtClean="0">
                                  <a:solidFill>
                                    <a:srgbClr val="140CB4"/>
                                  </a:solidFill>
                                  <a:latin typeface="Cambria Math"/>
                                </a:rPr>
                                <m:t>       </m:t>
                              </m:r>
                            </m:e>
                          </m:groupChr>
                        </m:e>
                        <m:lim>
                          <m:r>
                            <a:rPr lang="en-CA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𝑅𝑒𝑚𝑎𝑖𝑛𝑑𝑒𝑟</m:t>
                          </m:r>
                        </m:lim>
                      </m:limLow>
                    </m:oMath>
                  </m:oMathPara>
                </a14:m>
                <a:endParaRPr lang="en-CA" sz="2400" dirty="0">
                  <a:solidFill>
                    <a:srgbClr val="140CB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13" y="4944003"/>
                <a:ext cx="7310387" cy="1685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C805D6-D428-4C13-BD7A-06AF74D5249D}"/>
              </a:ext>
            </a:extLst>
          </p:cNvPr>
          <p:cNvCxnSpPr/>
          <p:nvPr/>
        </p:nvCxnSpPr>
        <p:spPr>
          <a:xfrm flipH="1">
            <a:off x="7764134" y="4548445"/>
            <a:ext cx="1347082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5886C9E-079B-410A-B166-FBEA1E23BDDA}"/>
              </a:ext>
            </a:extLst>
          </p:cNvPr>
          <p:cNvSpPr txBox="1"/>
          <p:nvPr/>
        </p:nvSpPr>
        <p:spPr>
          <a:xfrm>
            <a:off x="778834" y="1074981"/>
            <a:ext cx="6105747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Divide base, remainder gives the right most digit. </a:t>
            </a:r>
          </a:p>
          <a:p>
            <a:r>
              <a:rPr lang="en-US" sz="2000" dirty="0"/>
              <a:t>Divide base, remainder gives the 2</a:t>
            </a:r>
            <a:r>
              <a:rPr lang="en-US" sz="2000" baseline="30000" dirty="0"/>
              <a:t>nd</a:t>
            </a:r>
            <a:r>
              <a:rPr lang="en-US" sz="2000" dirty="0"/>
              <a:t> right most digit.</a:t>
            </a:r>
          </a:p>
          <a:p>
            <a:r>
              <a:rPr lang="en-US" sz="2000" dirty="0"/>
              <a:t>Divide base, remainder gives the 3</a:t>
            </a:r>
            <a:r>
              <a:rPr lang="en-US" sz="2000" baseline="30000" dirty="0"/>
              <a:t>rd</a:t>
            </a:r>
            <a:r>
              <a:rPr lang="en-US" sz="2000" dirty="0"/>
              <a:t> right most digit.</a:t>
            </a:r>
          </a:p>
          <a:p>
            <a:r>
              <a:rPr lang="en-US" sz="2000" dirty="0"/>
              <a:t>….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98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Binary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1676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4400" y="1524000"/>
            <a:ext cx="7391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14400" y="213518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86788" y="1012448"/>
            <a:ext cx="772988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i="1" dirty="0">
                <a:latin typeface="Arial" charset="0"/>
                <a:ea typeface="ＭＳ Ｐゴシック" charset="0"/>
              </a:rPr>
              <a:t>What is 9 (base 10) in binary (base 2)?</a:t>
            </a:r>
          </a:p>
          <a:p>
            <a:pPr>
              <a:spcBef>
                <a:spcPct val="50000"/>
              </a:spcBef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Try it!</a:t>
            </a:r>
          </a:p>
          <a:p>
            <a:pPr>
              <a:spcBef>
                <a:spcPct val="50000"/>
              </a:spcBef>
              <a:defRPr/>
            </a:pPr>
            <a:endParaRPr lang="en-US" sz="3200" i="1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122</a:t>
            </a:fld>
            <a:endParaRPr lang="en-CA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B46EA18-C85C-40E5-A7F6-37A9336F7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56" y="2509284"/>
            <a:ext cx="772988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i="1" dirty="0">
                <a:latin typeface="Arial" charset="0"/>
                <a:ea typeface="ＭＳ Ｐゴシック" charset="0"/>
              </a:rPr>
              <a:t>What is 37 (base 10) in binary (base 2)?</a:t>
            </a:r>
          </a:p>
          <a:p>
            <a:pPr>
              <a:spcBef>
                <a:spcPct val="50000"/>
              </a:spcBef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Try it!</a:t>
            </a:r>
          </a:p>
          <a:p>
            <a:pPr>
              <a:spcBef>
                <a:spcPct val="50000"/>
              </a:spcBef>
              <a:defRPr/>
            </a:pPr>
            <a:endParaRPr lang="en-US" sz="3200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3656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Binary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1676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4400" y="1524000"/>
            <a:ext cx="7391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14400" y="213518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45156" y="926432"/>
            <a:ext cx="7729888" cy="426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76325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Quotient 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Remainder</a:t>
            </a:r>
            <a:r>
              <a:rPr lang="en-US" sz="2800" i="1" dirty="0">
                <a:latin typeface="Arial" charset="0"/>
                <a:ea typeface="ＭＳ Ｐゴシック" charset="0"/>
              </a:rPr>
              <a:t>     </a:t>
            </a:r>
            <a:r>
              <a:rPr lang="en-US" sz="28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(division by 2)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 9 	 						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( 9 = 2*4  +  1)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4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1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2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0</a:t>
            </a:r>
            <a:r>
              <a:rPr lang="en-US" sz="2800" i="1" dirty="0">
                <a:latin typeface="Arial" charset="0"/>
                <a:ea typeface="ＭＳ Ｐゴシック" charset="0"/>
              </a:rPr>
              <a:t> 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1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0</a:t>
            </a:r>
            <a:r>
              <a:rPr lang="en-US" sz="2800" i="1" dirty="0">
                <a:latin typeface="Arial" charset="0"/>
                <a:ea typeface="ＭＳ Ｐゴシック" charset="0"/>
              </a:rPr>
              <a:t> 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0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 sz="2800" i="1" dirty="0">
                <a:latin typeface="Arial" charset="0"/>
                <a:ea typeface="ＭＳ Ｐゴシック" charset="0"/>
              </a:rPr>
              <a:t>  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 </a:t>
            </a:r>
            <a:endParaRPr lang="en-US" sz="2800" i="1" dirty="0">
              <a:solidFill>
                <a:srgbClr val="0070C0"/>
              </a:solidFill>
              <a:latin typeface="Arial" charset="0"/>
              <a:ea typeface="ＭＳ Ｐゴシック" charset="0"/>
            </a:endParaRP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 </a:t>
            </a:r>
            <a:endParaRPr lang="en-US" sz="2800" i="1" dirty="0">
              <a:solidFill>
                <a:srgbClr val="0070C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27473"/>
            <a:ext cx="4414511" cy="365125"/>
          </a:xfrm>
        </p:spPr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123</a:t>
            </a:fld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7398" y="1386038"/>
            <a:ext cx="7316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29100" y="2133600"/>
            <a:ext cx="0" cy="2794535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5156" y="5292290"/>
            <a:ext cx="7408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2665" y="5455507"/>
            <a:ext cx="39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( 9 ) </a:t>
            </a:r>
            <a:r>
              <a:rPr lang="en-CA" sz="3200" baseline="-25000" dirty="0"/>
              <a:t>10</a:t>
            </a:r>
            <a:r>
              <a:rPr lang="en-CA" sz="3200" dirty="0"/>
              <a:t>  =   </a:t>
            </a:r>
            <a:r>
              <a:rPr lang="en-CA" sz="3200" dirty="0">
                <a:solidFill>
                  <a:srgbClr val="0070C0"/>
                </a:solidFill>
              </a:rPr>
              <a:t>( 1  0  0  1 ) </a:t>
            </a:r>
            <a:r>
              <a:rPr lang="en-CA" sz="32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AA8205-6E8E-4D12-8E92-9CD9243F87A2}"/>
              </a:ext>
            </a:extLst>
          </p:cNvPr>
          <p:cNvCxnSpPr>
            <a:cxnSpLocks/>
          </p:cNvCxnSpPr>
          <p:nvPr/>
        </p:nvCxnSpPr>
        <p:spPr>
          <a:xfrm flipH="1">
            <a:off x="6417775" y="4298638"/>
            <a:ext cx="1816587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505A45-846F-45C1-AB0C-B2869AA1FD3B}"/>
              </a:ext>
            </a:extLst>
          </p:cNvPr>
          <p:cNvCxnSpPr>
            <a:cxnSpLocks/>
          </p:cNvCxnSpPr>
          <p:nvPr/>
        </p:nvCxnSpPr>
        <p:spPr>
          <a:xfrm>
            <a:off x="3963148" y="2241549"/>
            <a:ext cx="3932965" cy="1695750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7BD428-E084-4949-BAED-8332F8CBA7F3}"/>
              </a:ext>
            </a:extLst>
          </p:cNvPr>
          <p:cNvCxnSpPr>
            <a:cxnSpLocks/>
          </p:cNvCxnSpPr>
          <p:nvPr/>
        </p:nvCxnSpPr>
        <p:spPr>
          <a:xfrm>
            <a:off x="3875429" y="2779656"/>
            <a:ext cx="3655816" cy="1157643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D231D3-BDA1-4A72-BA9E-9E969B0B492D}"/>
              </a:ext>
            </a:extLst>
          </p:cNvPr>
          <p:cNvCxnSpPr>
            <a:cxnSpLocks/>
          </p:cNvCxnSpPr>
          <p:nvPr/>
        </p:nvCxnSpPr>
        <p:spPr>
          <a:xfrm>
            <a:off x="3891161" y="3297123"/>
            <a:ext cx="3254954" cy="640176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095DFD3-4BE1-48A5-8D91-7D92713538D1}"/>
              </a:ext>
            </a:extLst>
          </p:cNvPr>
          <p:cNvSpPr txBox="1"/>
          <p:nvPr/>
        </p:nvSpPr>
        <p:spPr>
          <a:xfrm>
            <a:off x="7531245" y="3790428"/>
            <a:ext cx="65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</a:t>
            </a:r>
            <a:r>
              <a:rPr lang="en-CA" sz="3200" dirty="0">
                <a:solidFill>
                  <a:srgbClr val="0070C0"/>
                </a:solidFill>
              </a:rPr>
              <a:t> 1  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EF629-E6A0-48A2-B41D-8C86F6263A54}"/>
              </a:ext>
            </a:extLst>
          </p:cNvPr>
          <p:cNvSpPr txBox="1"/>
          <p:nvPr/>
        </p:nvSpPr>
        <p:spPr>
          <a:xfrm>
            <a:off x="7146115" y="3790428"/>
            <a:ext cx="65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</a:t>
            </a:r>
            <a:r>
              <a:rPr lang="en-CA" sz="3200" dirty="0">
                <a:solidFill>
                  <a:srgbClr val="0070C0"/>
                </a:solidFill>
              </a:rPr>
              <a:t> 0  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C3B383-DE29-4C23-9189-1D2821744249}"/>
              </a:ext>
            </a:extLst>
          </p:cNvPr>
          <p:cNvSpPr txBox="1"/>
          <p:nvPr/>
        </p:nvSpPr>
        <p:spPr>
          <a:xfrm>
            <a:off x="6804532" y="3800657"/>
            <a:ext cx="65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</a:t>
            </a:r>
            <a:r>
              <a:rPr lang="en-CA" sz="3200" dirty="0">
                <a:solidFill>
                  <a:srgbClr val="0070C0"/>
                </a:solidFill>
              </a:rPr>
              <a:t> 0  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9F447F-CB4F-448C-8C49-B1D74B34FD75}"/>
              </a:ext>
            </a:extLst>
          </p:cNvPr>
          <p:cNvSpPr txBox="1"/>
          <p:nvPr/>
        </p:nvSpPr>
        <p:spPr>
          <a:xfrm>
            <a:off x="6417775" y="3791832"/>
            <a:ext cx="65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</a:t>
            </a:r>
            <a:r>
              <a:rPr lang="en-CA" sz="3200" dirty="0">
                <a:solidFill>
                  <a:srgbClr val="0070C0"/>
                </a:solidFill>
              </a:rPr>
              <a:t> 1  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0AB1B1-92B5-4D97-9BD2-FA1E74FC1572}"/>
              </a:ext>
            </a:extLst>
          </p:cNvPr>
          <p:cNvCxnSpPr>
            <a:cxnSpLocks/>
          </p:cNvCxnSpPr>
          <p:nvPr/>
        </p:nvCxnSpPr>
        <p:spPr>
          <a:xfrm>
            <a:off x="3854940" y="3797881"/>
            <a:ext cx="2692305" cy="320088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8CCAF39-BC31-44F5-852F-972432C32E50}"/>
              </a:ext>
            </a:extLst>
          </p:cNvPr>
          <p:cNvSpPr txBox="1"/>
          <p:nvPr/>
        </p:nvSpPr>
        <p:spPr>
          <a:xfrm>
            <a:off x="5703337" y="6396535"/>
            <a:ext cx="323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check by converting back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00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29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Binary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1676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4400" y="1524000"/>
            <a:ext cx="7391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14400" y="213518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45156" y="926432"/>
            <a:ext cx="7729888" cy="426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76325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Quotient 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Remainder</a:t>
            </a:r>
            <a:r>
              <a:rPr lang="en-US" sz="2800" i="1" dirty="0">
                <a:latin typeface="Arial" charset="0"/>
                <a:ea typeface="ＭＳ Ｐゴシック" charset="0"/>
              </a:rPr>
              <a:t>     </a:t>
            </a:r>
            <a:r>
              <a:rPr lang="en-US" sz="28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(division by 2)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37 	 						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( 37 = 2*18  +  1)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18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1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9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0</a:t>
            </a:r>
            <a:r>
              <a:rPr lang="en-US" sz="2800" i="1" dirty="0">
                <a:latin typeface="Arial" charset="0"/>
                <a:ea typeface="ＭＳ Ｐゴシック" charset="0"/>
              </a:rPr>
              <a:t> 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4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 sz="2800" i="1" dirty="0">
                <a:latin typeface="Arial" charset="0"/>
                <a:ea typeface="ＭＳ Ｐゴシック" charset="0"/>
              </a:rPr>
              <a:t> 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2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0</a:t>
            </a:r>
            <a:r>
              <a:rPr lang="en-US" sz="2800" i="1" dirty="0">
                <a:latin typeface="Arial" charset="0"/>
                <a:ea typeface="ＭＳ Ｐゴシック" charset="0"/>
              </a:rPr>
              <a:t>  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1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0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0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27473"/>
            <a:ext cx="4414511" cy="365125"/>
          </a:xfrm>
        </p:spPr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124</a:t>
            </a:fld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7398" y="1386038"/>
            <a:ext cx="7316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29100" y="2133600"/>
            <a:ext cx="0" cy="2794535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5156" y="5292290"/>
            <a:ext cx="7408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2665" y="5455507"/>
            <a:ext cx="5020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( 3 7 ) </a:t>
            </a:r>
            <a:r>
              <a:rPr lang="en-CA" sz="3200" baseline="-25000" dirty="0"/>
              <a:t>10</a:t>
            </a:r>
            <a:r>
              <a:rPr lang="en-CA" sz="3200" dirty="0"/>
              <a:t>  =   </a:t>
            </a:r>
            <a:r>
              <a:rPr lang="en-CA" sz="3200" dirty="0">
                <a:solidFill>
                  <a:srgbClr val="0070C0"/>
                </a:solidFill>
              </a:rPr>
              <a:t>( 1  0  0  1  0  1 ) </a:t>
            </a:r>
            <a:r>
              <a:rPr lang="en-CA" sz="32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AA8205-6E8E-4D12-8E92-9CD9243F87A2}"/>
              </a:ext>
            </a:extLst>
          </p:cNvPr>
          <p:cNvCxnSpPr/>
          <p:nvPr/>
        </p:nvCxnSpPr>
        <p:spPr>
          <a:xfrm flipH="1">
            <a:off x="5877540" y="4298638"/>
            <a:ext cx="2356821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505A45-846F-45C1-AB0C-B2869AA1FD3B}"/>
              </a:ext>
            </a:extLst>
          </p:cNvPr>
          <p:cNvCxnSpPr>
            <a:cxnSpLocks/>
          </p:cNvCxnSpPr>
          <p:nvPr/>
        </p:nvCxnSpPr>
        <p:spPr>
          <a:xfrm>
            <a:off x="3963148" y="2241549"/>
            <a:ext cx="3932965" cy="1695750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7BD428-E084-4949-BAED-8332F8CBA7F3}"/>
              </a:ext>
            </a:extLst>
          </p:cNvPr>
          <p:cNvCxnSpPr>
            <a:cxnSpLocks/>
          </p:cNvCxnSpPr>
          <p:nvPr/>
        </p:nvCxnSpPr>
        <p:spPr>
          <a:xfrm>
            <a:off x="3875429" y="2779656"/>
            <a:ext cx="3655816" cy="1157643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D231D3-BDA1-4A72-BA9E-9E969B0B492D}"/>
              </a:ext>
            </a:extLst>
          </p:cNvPr>
          <p:cNvCxnSpPr>
            <a:cxnSpLocks/>
          </p:cNvCxnSpPr>
          <p:nvPr/>
        </p:nvCxnSpPr>
        <p:spPr>
          <a:xfrm>
            <a:off x="3891161" y="3297123"/>
            <a:ext cx="3254954" cy="640176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095DFD3-4BE1-48A5-8D91-7D92713538D1}"/>
              </a:ext>
            </a:extLst>
          </p:cNvPr>
          <p:cNvSpPr txBox="1"/>
          <p:nvPr/>
        </p:nvSpPr>
        <p:spPr>
          <a:xfrm>
            <a:off x="7531245" y="3790428"/>
            <a:ext cx="65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</a:t>
            </a:r>
            <a:r>
              <a:rPr lang="en-CA" sz="3200" dirty="0">
                <a:solidFill>
                  <a:srgbClr val="0070C0"/>
                </a:solidFill>
              </a:rPr>
              <a:t> 1  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EF629-E6A0-48A2-B41D-8C86F6263A54}"/>
              </a:ext>
            </a:extLst>
          </p:cNvPr>
          <p:cNvSpPr txBox="1"/>
          <p:nvPr/>
        </p:nvSpPr>
        <p:spPr>
          <a:xfrm>
            <a:off x="7146115" y="3790428"/>
            <a:ext cx="65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</a:t>
            </a:r>
            <a:r>
              <a:rPr lang="en-CA" sz="3200" dirty="0">
                <a:solidFill>
                  <a:srgbClr val="0070C0"/>
                </a:solidFill>
              </a:rPr>
              <a:t> 0  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C3B383-DE29-4C23-9189-1D2821744249}"/>
              </a:ext>
            </a:extLst>
          </p:cNvPr>
          <p:cNvSpPr txBox="1"/>
          <p:nvPr/>
        </p:nvSpPr>
        <p:spPr>
          <a:xfrm>
            <a:off x="6804532" y="3800657"/>
            <a:ext cx="65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</a:t>
            </a:r>
            <a:r>
              <a:rPr lang="en-CA" sz="3200" dirty="0">
                <a:solidFill>
                  <a:srgbClr val="0070C0"/>
                </a:solidFill>
              </a:rPr>
              <a:t> 1  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9F447F-CB4F-448C-8C49-B1D74B34FD75}"/>
              </a:ext>
            </a:extLst>
          </p:cNvPr>
          <p:cNvSpPr txBox="1"/>
          <p:nvPr/>
        </p:nvSpPr>
        <p:spPr>
          <a:xfrm>
            <a:off x="6417775" y="3791832"/>
            <a:ext cx="65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</a:t>
            </a:r>
            <a:r>
              <a:rPr lang="en-CA" sz="3200" dirty="0">
                <a:solidFill>
                  <a:srgbClr val="0070C0"/>
                </a:solidFill>
              </a:rPr>
              <a:t> 0  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E9BA32-A4AD-49EE-A34C-64DD190F4965}"/>
              </a:ext>
            </a:extLst>
          </p:cNvPr>
          <p:cNvSpPr txBox="1"/>
          <p:nvPr/>
        </p:nvSpPr>
        <p:spPr>
          <a:xfrm>
            <a:off x="6053605" y="3791832"/>
            <a:ext cx="65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</a:t>
            </a:r>
            <a:r>
              <a:rPr lang="en-CA" sz="3200" dirty="0">
                <a:solidFill>
                  <a:srgbClr val="0070C0"/>
                </a:solidFill>
              </a:rPr>
              <a:t> 0  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BC5B88-A9F1-4904-AEA5-B60D259AF3B0}"/>
              </a:ext>
            </a:extLst>
          </p:cNvPr>
          <p:cNvSpPr txBox="1"/>
          <p:nvPr/>
        </p:nvSpPr>
        <p:spPr>
          <a:xfrm>
            <a:off x="5676780" y="3791832"/>
            <a:ext cx="65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</a:t>
            </a:r>
            <a:r>
              <a:rPr lang="en-CA" sz="3200" dirty="0">
                <a:solidFill>
                  <a:srgbClr val="0070C0"/>
                </a:solidFill>
              </a:rPr>
              <a:t> 1  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B6FF2-F3DB-4337-9B46-413C1343C1B7}"/>
              </a:ext>
            </a:extLst>
          </p:cNvPr>
          <p:cNvSpPr txBox="1"/>
          <p:nvPr/>
        </p:nvSpPr>
        <p:spPr>
          <a:xfrm>
            <a:off x="5703337" y="6396535"/>
            <a:ext cx="323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check by converting back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1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Octal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1676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4400" y="1524000"/>
            <a:ext cx="7391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14400" y="213518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38200" y="1074676"/>
            <a:ext cx="7315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i="1" dirty="0">
                <a:latin typeface="Arial" charset="0"/>
                <a:ea typeface="ＭＳ Ｐゴシック" charset="0"/>
              </a:rPr>
              <a:t>What is 43 (base 10) in base 8?</a:t>
            </a:r>
          </a:p>
          <a:p>
            <a:pPr>
              <a:spcBef>
                <a:spcPct val="50000"/>
              </a:spcBef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Try it!</a:t>
            </a:r>
          </a:p>
          <a:p>
            <a:pPr>
              <a:spcBef>
                <a:spcPct val="50000"/>
              </a:spcBef>
              <a:defRPr/>
            </a:pPr>
            <a:endParaRPr lang="en-US" sz="3200" i="1" dirty="0">
              <a:latin typeface="Arial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125</a:t>
            </a:fld>
            <a:endParaRPr lang="en-CA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FDBF109-9F0B-4E13-8A2A-DB987E849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09284"/>
            <a:ext cx="7315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i="1" dirty="0">
                <a:latin typeface="Arial" charset="0"/>
                <a:ea typeface="ＭＳ Ｐゴシック" charset="0"/>
              </a:rPr>
              <a:t>What is 1988 (base 10) in base 8?</a:t>
            </a:r>
          </a:p>
          <a:p>
            <a:pPr>
              <a:spcBef>
                <a:spcPct val="50000"/>
              </a:spcBef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Try it!</a:t>
            </a:r>
          </a:p>
          <a:p>
            <a:pPr>
              <a:spcBef>
                <a:spcPct val="50000"/>
              </a:spcBef>
              <a:defRPr/>
            </a:pPr>
            <a:endParaRPr lang="en-US" sz="3200" i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1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Octal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1676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4400" y="1524000"/>
            <a:ext cx="7391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14400" y="213518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74143" y="937299"/>
            <a:ext cx="8167838" cy="399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76325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Quotient 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Remainder</a:t>
            </a:r>
            <a:r>
              <a:rPr lang="en-US" sz="2800" i="1" dirty="0">
                <a:latin typeface="Arial" charset="0"/>
                <a:ea typeface="ＭＳ Ｐゴシック" charset="0"/>
              </a:rPr>
              <a:t>     </a:t>
            </a:r>
            <a:r>
              <a:rPr lang="en-US" sz="28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(division by 8)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43 	 				  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( 43 = 8*5  +  3)</a:t>
            </a:r>
          </a:p>
          <a:p>
            <a:pPr defTabSz="539750">
              <a:lnSpc>
                <a:spcPts val="42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5 		  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3</a:t>
            </a:r>
          </a:p>
          <a:p>
            <a:pPr defTabSz="539750">
              <a:lnSpc>
                <a:spcPts val="42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0				5 </a:t>
            </a:r>
          </a:p>
          <a:p>
            <a:pPr defTabSz="539750">
              <a:lnSpc>
                <a:spcPts val="42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 				 </a:t>
            </a:r>
          </a:p>
          <a:p>
            <a:pPr defTabSz="539750">
              <a:lnSpc>
                <a:spcPts val="42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 </a:t>
            </a:r>
            <a:endParaRPr lang="en-US" sz="2800" i="1" dirty="0">
              <a:solidFill>
                <a:srgbClr val="0070C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27473"/>
            <a:ext cx="4371875" cy="365125"/>
          </a:xfrm>
        </p:spPr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126</a:t>
            </a:fld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7398" y="1386038"/>
            <a:ext cx="7316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5156" y="5292290"/>
            <a:ext cx="7408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2665" y="5455507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( 43) </a:t>
            </a:r>
            <a:r>
              <a:rPr lang="en-CA" sz="3200" baseline="-25000" dirty="0"/>
              <a:t>10</a:t>
            </a:r>
            <a:r>
              <a:rPr lang="en-CA" sz="3200" dirty="0"/>
              <a:t>  =   </a:t>
            </a:r>
            <a:r>
              <a:rPr lang="en-CA" sz="3200" dirty="0">
                <a:solidFill>
                  <a:srgbClr val="0070C0"/>
                </a:solidFill>
              </a:rPr>
              <a:t>( 53) </a:t>
            </a:r>
            <a:r>
              <a:rPr lang="en-CA" sz="3200" baseline="-250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E1ECC0-858A-4BBB-B287-2B13D57636E2}"/>
              </a:ext>
            </a:extLst>
          </p:cNvPr>
          <p:cNvSpPr txBox="1"/>
          <p:nvPr/>
        </p:nvSpPr>
        <p:spPr>
          <a:xfrm>
            <a:off x="7363357" y="4153661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 3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5CB88D-D1EF-47AB-99E3-8B275C169B9C}"/>
              </a:ext>
            </a:extLst>
          </p:cNvPr>
          <p:cNvCxnSpPr/>
          <p:nvPr/>
        </p:nvCxnSpPr>
        <p:spPr>
          <a:xfrm flipH="1">
            <a:off x="5812048" y="4705886"/>
            <a:ext cx="2356821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CABD40-E3BF-454C-8513-859E6D6E9F5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142918" y="2350245"/>
            <a:ext cx="3463454" cy="1803416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AE20AE-A8C4-4AE9-AB91-6D543F873F1F}"/>
              </a:ext>
            </a:extLst>
          </p:cNvPr>
          <p:cNvCxnSpPr>
            <a:cxnSpLocks/>
          </p:cNvCxnSpPr>
          <p:nvPr/>
        </p:nvCxnSpPr>
        <p:spPr>
          <a:xfrm>
            <a:off x="3970245" y="3084794"/>
            <a:ext cx="3172833" cy="1180819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877D0B-54BA-413B-9A95-D8CBE9400729}"/>
              </a:ext>
            </a:extLst>
          </p:cNvPr>
          <p:cNvCxnSpPr/>
          <p:nvPr/>
        </p:nvCxnSpPr>
        <p:spPr>
          <a:xfrm flipV="1">
            <a:off x="4229100" y="2133600"/>
            <a:ext cx="0" cy="2794535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EC8F30-CBAA-4B48-9EF6-F66B086346EC}"/>
              </a:ext>
            </a:extLst>
          </p:cNvPr>
          <p:cNvSpPr txBox="1"/>
          <p:nvPr/>
        </p:nvSpPr>
        <p:spPr>
          <a:xfrm>
            <a:off x="7029777" y="415366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5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0E81F5-D99C-4C79-B652-B2C8585415CB}"/>
              </a:ext>
            </a:extLst>
          </p:cNvPr>
          <p:cNvSpPr txBox="1"/>
          <p:nvPr/>
        </p:nvSpPr>
        <p:spPr>
          <a:xfrm>
            <a:off x="5703337" y="6396535"/>
            <a:ext cx="323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check by converting back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35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9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Octal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1676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4400" y="1524000"/>
            <a:ext cx="7391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14400" y="213518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01321" y="937299"/>
            <a:ext cx="8167838" cy="399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76325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Quotient 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Remainder</a:t>
            </a:r>
            <a:r>
              <a:rPr lang="en-US" sz="2800" i="1" dirty="0">
                <a:latin typeface="Arial" charset="0"/>
                <a:ea typeface="ＭＳ Ｐゴシック" charset="0"/>
              </a:rPr>
              <a:t>     </a:t>
            </a:r>
            <a:r>
              <a:rPr lang="en-US" sz="28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(division by 8)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1988 	 				  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( 1988 = 8*248  +  4)</a:t>
            </a:r>
          </a:p>
          <a:p>
            <a:pPr defTabSz="539750">
              <a:lnSpc>
                <a:spcPts val="42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248 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4</a:t>
            </a:r>
          </a:p>
          <a:p>
            <a:pPr defTabSz="539750">
              <a:lnSpc>
                <a:spcPts val="42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31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0</a:t>
            </a:r>
            <a:r>
              <a:rPr lang="en-US" sz="2800" i="1" dirty="0">
                <a:latin typeface="Arial" charset="0"/>
                <a:ea typeface="ＭＳ Ｐゴシック" charset="0"/>
              </a:rPr>
              <a:t> </a:t>
            </a:r>
          </a:p>
          <a:p>
            <a:pPr defTabSz="539750">
              <a:lnSpc>
                <a:spcPts val="42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3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7</a:t>
            </a:r>
            <a:r>
              <a:rPr lang="en-US" sz="2800" i="1" dirty="0">
                <a:latin typeface="Arial" charset="0"/>
                <a:ea typeface="ＭＳ Ｐゴシック" charset="0"/>
              </a:rPr>
              <a:t> </a:t>
            </a:r>
          </a:p>
          <a:p>
            <a:pPr defTabSz="539750">
              <a:lnSpc>
                <a:spcPts val="42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0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27473"/>
            <a:ext cx="4371875" cy="365125"/>
          </a:xfrm>
        </p:spPr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127</a:t>
            </a:fld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7398" y="1386038"/>
            <a:ext cx="7316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5156" y="5292290"/>
            <a:ext cx="7408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2665" y="5455507"/>
            <a:ext cx="381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( 1988) </a:t>
            </a:r>
            <a:r>
              <a:rPr lang="en-CA" sz="3200" baseline="-25000" dirty="0"/>
              <a:t>10</a:t>
            </a:r>
            <a:r>
              <a:rPr lang="en-CA" sz="3200" dirty="0"/>
              <a:t>  =   </a:t>
            </a:r>
            <a:r>
              <a:rPr lang="en-CA" sz="3200" dirty="0">
                <a:solidFill>
                  <a:srgbClr val="0070C0"/>
                </a:solidFill>
              </a:rPr>
              <a:t>( 3704) </a:t>
            </a:r>
            <a:r>
              <a:rPr lang="en-CA" sz="3200" baseline="-250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E1ECC0-858A-4BBB-B287-2B13D57636E2}"/>
              </a:ext>
            </a:extLst>
          </p:cNvPr>
          <p:cNvSpPr txBox="1"/>
          <p:nvPr/>
        </p:nvSpPr>
        <p:spPr>
          <a:xfrm>
            <a:off x="7363357" y="4153661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 4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5CB88D-D1EF-47AB-99E3-8B275C169B9C}"/>
              </a:ext>
            </a:extLst>
          </p:cNvPr>
          <p:cNvCxnSpPr/>
          <p:nvPr/>
        </p:nvCxnSpPr>
        <p:spPr>
          <a:xfrm flipH="1">
            <a:off x="5812048" y="4705886"/>
            <a:ext cx="2356821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CABD40-E3BF-454C-8513-859E6D6E9F5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142918" y="2350245"/>
            <a:ext cx="3463454" cy="1803416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AE20AE-A8C4-4AE9-AB91-6D543F873F1F}"/>
              </a:ext>
            </a:extLst>
          </p:cNvPr>
          <p:cNvCxnSpPr>
            <a:cxnSpLocks/>
          </p:cNvCxnSpPr>
          <p:nvPr/>
        </p:nvCxnSpPr>
        <p:spPr>
          <a:xfrm>
            <a:off x="3970245" y="3084794"/>
            <a:ext cx="3172833" cy="1180819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D987C2-1EB0-4D29-9578-E71EEE358354}"/>
              </a:ext>
            </a:extLst>
          </p:cNvPr>
          <p:cNvCxnSpPr>
            <a:cxnSpLocks/>
          </p:cNvCxnSpPr>
          <p:nvPr/>
        </p:nvCxnSpPr>
        <p:spPr>
          <a:xfrm>
            <a:off x="3860196" y="3811693"/>
            <a:ext cx="2829075" cy="453920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877D0B-54BA-413B-9A95-D8CBE9400729}"/>
              </a:ext>
            </a:extLst>
          </p:cNvPr>
          <p:cNvCxnSpPr/>
          <p:nvPr/>
        </p:nvCxnSpPr>
        <p:spPr>
          <a:xfrm flipV="1">
            <a:off x="4229100" y="2133600"/>
            <a:ext cx="0" cy="2794535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EC8F30-CBAA-4B48-9EF6-F66B086346EC}"/>
              </a:ext>
            </a:extLst>
          </p:cNvPr>
          <p:cNvSpPr txBox="1"/>
          <p:nvPr/>
        </p:nvSpPr>
        <p:spPr>
          <a:xfrm>
            <a:off x="7029777" y="415366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0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879881-7257-4CED-8BA5-87B7E4E2F6AA}"/>
              </a:ext>
            </a:extLst>
          </p:cNvPr>
          <p:cNvSpPr txBox="1"/>
          <p:nvPr/>
        </p:nvSpPr>
        <p:spPr>
          <a:xfrm>
            <a:off x="6636721" y="415366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7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F0BF05-B0FE-417A-8495-FDC2CA3E0F5A}"/>
              </a:ext>
            </a:extLst>
          </p:cNvPr>
          <p:cNvSpPr txBox="1"/>
          <p:nvPr/>
        </p:nvSpPr>
        <p:spPr>
          <a:xfrm>
            <a:off x="6296215" y="416347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3</a:t>
            </a:r>
            <a:endParaRPr lang="en-CA" sz="3200" baseline="-250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0E81F5-D99C-4C79-B652-B2C8585415CB}"/>
              </a:ext>
            </a:extLst>
          </p:cNvPr>
          <p:cNvSpPr txBox="1"/>
          <p:nvPr/>
        </p:nvSpPr>
        <p:spPr>
          <a:xfrm>
            <a:off x="5703337" y="6396535"/>
            <a:ext cx="292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check online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12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9" grpId="0"/>
      <p:bldP spid="30" grpId="0"/>
      <p:bldP spid="31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53807" y="1148316"/>
            <a:ext cx="71628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What is 43 (base 10) in base 16?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Try it!</a:t>
            </a:r>
            <a:r>
              <a:rPr lang="en-US" sz="2000" dirty="0">
                <a:latin typeface="Arial" charset="0"/>
                <a:ea typeface="ＭＳ Ｐゴシック" charset="0"/>
              </a:rPr>
              <a:t>          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Hexadecimal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128</a:t>
            </a:fld>
            <a:endParaRPr lang="en-CA" dirty="0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2415B679-6159-4F84-A86C-6BBE9F2A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81" y="2560475"/>
            <a:ext cx="71628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What is 1988 (base 10) in base 16?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Try it!</a:t>
            </a:r>
            <a:r>
              <a:rPr lang="en-US" sz="2000" dirty="0">
                <a:latin typeface="Arial" charset="0"/>
                <a:ea typeface="ＭＳ Ｐゴシック" charset="0"/>
              </a:rPr>
              <a:t>         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D0B6541-B4CA-4F5C-8018-E6AE47BC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81" y="4060091"/>
            <a:ext cx="71628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What is 3567 (base 10) in base 16?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Try it!</a:t>
            </a:r>
            <a:r>
              <a:rPr lang="en-US" sz="2000" dirty="0">
                <a:latin typeface="Arial" charset="0"/>
                <a:ea typeface="ＭＳ Ｐゴシック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31359643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Hexadecimal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1676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4400" y="1524000"/>
            <a:ext cx="7391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14400" y="213518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45156" y="926432"/>
            <a:ext cx="8167838" cy="407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76325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Quotient 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Remainder</a:t>
            </a:r>
            <a:r>
              <a:rPr lang="en-US" sz="2800" i="1" dirty="0">
                <a:latin typeface="Arial" charset="0"/>
                <a:ea typeface="ＭＳ Ｐゴシック" charset="0"/>
              </a:rPr>
              <a:t>     </a:t>
            </a:r>
            <a:r>
              <a:rPr lang="en-US" sz="28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(division by 16)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43 	 				         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( 43 = 16*2  +  11)</a:t>
            </a:r>
          </a:p>
          <a:p>
            <a:pPr defTabSz="53975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2    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11 = B</a:t>
            </a:r>
          </a:p>
          <a:p>
            <a:pPr defTabSz="53975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0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2800" i="1" dirty="0">
                <a:latin typeface="Arial" charset="0"/>
                <a:ea typeface="ＭＳ Ｐゴシック" charset="0"/>
              </a:rPr>
              <a:t> </a:t>
            </a:r>
          </a:p>
          <a:p>
            <a:pPr defTabSz="53975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				</a:t>
            </a:r>
            <a:endParaRPr lang="en-US" sz="2800" i="1" dirty="0">
              <a:solidFill>
                <a:srgbClr val="0070C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27473"/>
            <a:ext cx="4532297" cy="365125"/>
          </a:xfrm>
        </p:spPr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129</a:t>
            </a:fld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7398" y="1386038"/>
            <a:ext cx="7316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5156" y="5571989"/>
            <a:ext cx="7408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48617" y="5755105"/>
            <a:ext cx="313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( 43) </a:t>
            </a:r>
            <a:r>
              <a:rPr lang="en-CA" sz="3200" baseline="-25000" dirty="0"/>
              <a:t>10</a:t>
            </a:r>
            <a:r>
              <a:rPr lang="en-CA" sz="3200" dirty="0"/>
              <a:t>  =   </a:t>
            </a:r>
            <a:r>
              <a:rPr lang="en-CA" sz="3200" dirty="0">
                <a:solidFill>
                  <a:srgbClr val="0070C0"/>
                </a:solidFill>
              </a:rPr>
              <a:t>( 2B) </a:t>
            </a:r>
            <a:r>
              <a:rPr lang="en-CA" sz="3200" baseline="-25000" dirty="0">
                <a:solidFill>
                  <a:srgbClr val="0070C0"/>
                </a:solidFill>
              </a:rPr>
              <a:t>16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236AA2-CED0-40E9-8A1E-B88BAF6A1A0A}"/>
              </a:ext>
            </a:extLst>
          </p:cNvPr>
          <p:cNvCxnSpPr/>
          <p:nvPr/>
        </p:nvCxnSpPr>
        <p:spPr>
          <a:xfrm flipH="1">
            <a:off x="6368430" y="5095653"/>
            <a:ext cx="2356821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0EB8DB-748B-4F0B-A91A-5120307E3A86}"/>
              </a:ext>
            </a:extLst>
          </p:cNvPr>
          <p:cNvCxnSpPr>
            <a:cxnSpLocks/>
          </p:cNvCxnSpPr>
          <p:nvPr/>
        </p:nvCxnSpPr>
        <p:spPr>
          <a:xfrm>
            <a:off x="4648789" y="2659611"/>
            <a:ext cx="3352211" cy="1940276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2407FE-1871-402A-8A99-1D45744DFFC7}"/>
              </a:ext>
            </a:extLst>
          </p:cNvPr>
          <p:cNvCxnSpPr>
            <a:cxnSpLocks/>
          </p:cNvCxnSpPr>
          <p:nvPr/>
        </p:nvCxnSpPr>
        <p:spPr>
          <a:xfrm>
            <a:off x="4720572" y="3660984"/>
            <a:ext cx="2953550" cy="952153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92FA838-1958-406A-AA75-16FA86327A02}"/>
              </a:ext>
            </a:extLst>
          </p:cNvPr>
          <p:cNvSpPr/>
          <p:nvPr/>
        </p:nvSpPr>
        <p:spPr>
          <a:xfrm>
            <a:off x="7834808" y="4557193"/>
            <a:ext cx="500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 B</a:t>
            </a:r>
            <a:endParaRPr lang="en-CA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0A4856-D0AD-466C-9107-4812E285CFAA}"/>
              </a:ext>
            </a:extLst>
          </p:cNvPr>
          <p:cNvCxnSpPr/>
          <p:nvPr/>
        </p:nvCxnSpPr>
        <p:spPr>
          <a:xfrm flipV="1">
            <a:off x="4960619" y="2294965"/>
            <a:ext cx="0" cy="2794535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C62F38B-F1C0-4D49-B0AF-AC8181D8757B}"/>
              </a:ext>
            </a:extLst>
          </p:cNvPr>
          <p:cNvSpPr/>
          <p:nvPr/>
        </p:nvSpPr>
        <p:spPr>
          <a:xfrm>
            <a:off x="7481601" y="454793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2</a:t>
            </a:r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B0D9D-DC4C-4E4C-A9F2-D14EC1DC6D77}"/>
              </a:ext>
            </a:extLst>
          </p:cNvPr>
          <p:cNvSpPr txBox="1"/>
          <p:nvPr/>
        </p:nvSpPr>
        <p:spPr>
          <a:xfrm>
            <a:off x="5703337" y="6396535"/>
            <a:ext cx="323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check by converting back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13</a:t>
            </a:fld>
            <a:endParaRPr lang="en-CA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5590435-C8B9-48F6-86C5-440258BD7DB7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Positional Notation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9EFB2-EFF1-485B-82BF-0138C4E53697}"/>
              </a:ext>
            </a:extLst>
          </p:cNvPr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280284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Hexadecimal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1676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4400" y="1524000"/>
            <a:ext cx="7391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14400" y="213518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45156" y="926432"/>
            <a:ext cx="8167838" cy="407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76325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Quotient 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Remainder</a:t>
            </a:r>
            <a:r>
              <a:rPr lang="en-US" sz="2800" i="1" dirty="0">
                <a:latin typeface="Arial" charset="0"/>
                <a:ea typeface="ＭＳ Ｐゴシック" charset="0"/>
              </a:rPr>
              <a:t>     </a:t>
            </a:r>
            <a:r>
              <a:rPr lang="en-US" sz="28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(division by 16)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1988 	 				  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( 1988 = 16*124  +  4)</a:t>
            </a:r>
          </a:p>
          <a:p>
            <a:pPr defTabSz="53975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124 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        4</a:t>
            </a:r>
          </a:p>
          <a:p>
            <a:pPr defTabSz="53975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7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12 = C</a:t>
            </a:r>
            <a:r>
              <a:rPr lang="en-US" sz="2800" i="1" dirty="0">
                <a:latin typeface="Arial" charset="0"/>
                <a:ea typeface="ＭＳ Ｐゴシック" charset="0"/>
              </a:rPr>
              <a:t> </a:t>
            </a:r>
          </a:p>
          <a:p>
            <a:pPr defTabSz="53975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0				        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7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27473"/>
            <a:ext cx="4532297" cy="365125"/>
          </a:xfrm>
        </p:spPr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130</a:t>
            </a:fld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7398" y="1386038"/>
            <a:ext cx="7316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5156" y="5571989"/>
            <a:ext cx="7408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48617" y="5755105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( 1988) </a:t>
            </a:r>
            <a:r>
              <a:rPr lang="en-CA" sz="3200" baseline="-25000" dirty="0"/>
              <a:t>10</a:t>
            </a:r>
            <a:r>
              <a:rPr lang="en-CA" sz="3200" dirty="0"/>
              <a:t>  =   </a:t>
            </a:r>
            <a:r>
              <a:rPr lang="en-CA" sz="3200" dirty="0">
                <a:solidFill>
                  <a:srgbClr val="0070C0"/>
                </a:solidFill>
              </a:rPr>
              <a:t>( 7C4) </a:t>
            </a:r>
            <a:r>
              <a:rPr lang="en-CA" sz="3200" baseline="-25000" dirty="0">
                <a:solidFill>
                  <a:srgbClr val="0070C0"/>
                </a:solidFill>
              </a:rPr>
              <a:t>16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236AA2-CED0-40E9-8A1E-B88BAF6A1A0A}"/>
              </a:ext>
            </a:extLst>
          </p:cNvPr>
          <p:cNvCxnSpPr/>
          <p:nvPr/>
        </p:nvCxnSpPr>
        <p:spPr>
          <a:xfrm flipH="1">
            <a:off x="6368430" y="5095653"/>
            <a:ext cx="2356821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0EB8DB-748B-4F0B-A91A-5120307E3A86}"/>
              </a:ext>
            </a:extLst>
          </p:cNvPr>
          <p:cNvCxnSpPr>
            <a:cxnSpLocks/>
          </p:cNvCxnSpPr>
          <p:nvPr/>
        </p:nvCxnSpPr>
        <p:spPr>
          <a:xfrm>
            <a:off x="4648789" y="2659611"/>
            <a:ext cx="3352211" cy="1940276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2407FE-1871-402A-8A99-1D45744DFFC7}"/>
              </a:ext>
            </a:extLst>
          </p:cNvPr>
          <p:cNvCxnSpPr>
            <a:cxnSpLocks/>
          </p:cNvCxnSpPr>
          <p:nvPr/>
        </p:nvCxnSpPr>
        <p:spPr>
          <a:xfrm>
            <a:off x="4720572" y="3660984"/>
            <a:ext cx="2953550" cy="952153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7CE021-3103-497C-B364-9588D6E304BF}"/>
              </a:ext>
            </a:extLst>
          </p:cNvPr>
          <p:cNvCxnSpPr>
            <a:cxnSpLocks/>
          </p:cNvCxnSpPr>
          <p:nvPr/>
        </p:nvCxnSpPr>
        <p:spPr>
          <a:xfrm>
            <a:off x="4716106" y="4611822"/>
            <a:ext cx="2240175" cy="184369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92FA838-1958-406A-AA75-16FA86327A02}"/>
              </a:ext>
            </a:extLst>
          </p:cNvPr>
          <p:cNvSpPr/>
          <p:nvPr/>
        </p:nvSpPr>
        <p:spPr>
          <a:xfrm>
            <a:off x="7834808" y="4557193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 4</a:t>
            </a:r>
            <a:endParaRPr lang="en-CA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0A4856-D0AD-466C-9107-4812E285CFAA}"/>
              </a:ext>
            </a:extLst>
          </p:cNvPr>
          <p:cNvCxnSpPr/>
          <p:nvPr/>
        </p:nvCxnSpPr>
        <p:spPr>
          <a:xfrm flipV="1">
            <a:off x="4960619" y="2294965"/>
            <a:ext cx="0" cy="2794535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C62F38B-F1C0-4D49-B0AF-AC8181D8757B}"/>
              </a:ext>
            </a:extLst>
          </p:cNvPr>
          <p:cNvSpPr/>
          <p:nvPr/>
        </p:nvSpPr>
        <p:spPr>
          <a:xfrm>
            <a:off x="7481601" y="4547937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C</a:t>
            </a:r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6C0325-5A03-42E8-9884-DCCC3F7B587C}"/>
              </a:ext>
            </a:extLst>
          </p:cNvPr>
          <p:cNvSpPr/>
          <p:nvPr/>
        </p:nvSpPr>
        <p:spPr>
          <a:xfrm>
            <a:off x="6943219" y="454793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7</a:t>
            </a:r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B0D9D-DC4C-4E4C-A9F2-D14EC1DC6D77}"/>
              </a:ext>
            </a:extLst>
          </p:cNvPr>
          <p:cNvSpPr txBox="1"/>
          <p:nvPr/>
        </p:nvSpPr>
        <p:spPr>
          <a:xfrm>
            <a:off x="5703337" y="6396535"/>
            <a:ext cx="292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check online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21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5" grpId="0"/>
      <p:bldP spid="2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Decimal to Hexadecimal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1676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4400" y="1524000"/>
            <a:ext cx="7391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14400" y="213518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45156" y="926432"/>
            <a:ext cx="8167838" cy="420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76325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Quotient 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Remainder</a:t>
            </a:r>
            <a:r>
              <a:rPr lang="en-US" sz="2800" i="1" dirty="0">
                <a:latin typeface="Arial" charset="0"/>
                <a:ea typeface="ＭＳ Ｐゴシック" charset="0"/>
              </a:rPr>
              <a:t>     </a:t>
            </a:r>
            <a:r>
              <a:rPr lang="en-US" sz="28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(division by 16)</a:t>
            </a:r>
          </a:p>
          <a:p>
            <a:pPr defTabSz="539750">
              <a:lnSpc>
                <a:spcPts val="26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3567 	 				  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( 3567 = 16*222  +  15)</a:t>
            </a:r>
          </a:p>
          <a:p>
            <a:pPr defTabSz="53975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222 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15 = F</a:t>
            </a:r>
          </a:p>
          <a:p>
            <a:pPr defTabSz="53975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 	13 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14 = E</a:t>
            </a:r>
            <a:r>
              <a:rPr lang="en-US" sz="2800" i="1" dirty="0">
                <a:latin typeface="Arial" charset="0"/>
                <a:ea typeface="ＭＳ Ｐゴシック" charset="0"/>
              </a:rPr>
              <a:t> </a:t>
            </a:r>
          </a:p>
          <a:p>
            <a:pPr defTabSz="53975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	0				</a:t>
            </a:r>
            <a:r>
              <a:rPr lang="en-US" sz="2800" i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13 = 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27473"/>
            <a:ext cx="4532297" cy="365125"/>
          </a:xfrm>
        </p:spPr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131</a:t>
            </a:fld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7398" y="1386038"/>
            <a:ext cx="7316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5156" y="5571989"/>
            <a:ext cx="7408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48617" y="5755105"/>
            <a:ext cx="3760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( 3567) </a:t>
            </a:r>
            <a:r>
              <a:rPr lang="en-CA" sz="3200" baseline="-25000" dirty="0"/>
              <a:t>10</a:t>
            </a:r>
            <a:r>
              <a:rPr lang="en-CA" sz="3200" dirty="0"/>
              <a:t>  =   </a:t>
            </a:r>
            <a:r>
              <a:rPr lang="en-CA" sz="3200" dirty="0">
                <a:solidFill>
                  <a:srgbClr val="0070C0"/>
                </a:solidFill>
              </a:rPr>
              <a:t>( DEF) </a:t>
            </a:r>
            <a:r>
              <a:rPr lang="en-CA" sz="3200" baseline="-25000" dirty="0">
                <a:solidFill>
                  <a:srgbClr val="0070C0"/>
                </a:solidFill>
              </a:rPr>
              <a:t>16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236AA2-CED0-40E9-8A1E-B88BAF6A1A0A}"/>
              </a:ext>
            </a:extLst>
          </p:cNvPr>
          <p:cNvCxnSpPr/>
          <p:nvPr/>
        </p:nvCxnSpPr>
        <p:spPr>
          <a:xfrm flipH="1">
            <a:off x="6368430" y="5095653"/>
            <a:ext cx="2356821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0EB8DB-748B-4F0B-A91A-5120307E3A86}"/>
              </a:ext>
            </a:extLst>
          </p:cNvPr>
          <p:cNvCxnSpPr>
            <a:cxnSpLocks/>
          </p:cNvCxnSpPr>
          <p:nvPr/>
        </p:nvCxnSpPr>
        <p:spPr>
          <a:xfrm>
            <a:off x="4648789" y="2659611"/>
            <a:ext cx="3352211" cy="1940276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2407FE-1871-402A-8A99-1D45744DFFC7}"/>
              </a:ext>
            </a:extLst>
          </p:cNvPr>
          <p:cNvCxnSpPr>
            <a:cxnSpLocks/>
          </p:cNvCxnSpPr>
          <p:nvPr/>
        </p:nvCxnSpPr>
        <p:spPr>
          <a:xfrm>
            <a:off x="4720572" y="3660984"/>
            <a:ext cx="2953550" cy="952153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7CE021-3103-497C-B364-9588D6E304BF}"/>
              </a:ext>
            </a:extLst>
          </p:cNvPr>
          <p:cNvCxnSpPr>
            <a:cxnSpLocks/>
          </p:cNvCxnSpPr>
          <p:nvPr/>
        </p:nvCxnSpPr>
        <p:spPr>
          <a:xfrm>
            <a:off x="4716106" y="4611822"/>
            <a:ext cx="2240175" cy="184369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92FA838-1958-406A-AA75-16FA86327A02}"/>
              </a:ext>
            </a:extLst>
          </p:cNvPr>
          <p:cNvSpPr/>
          <p:nvPr/>
        </p:nvSpPr>
        <p:spPr>
          <a:xfrm>
            <a:off x="7834808" y="4557193"/>
            <a:ext cx="46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 F</a:t>
            </a:r>
            <a:endParaRPr lang="en-CA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0A4856-D0AD-466C-9107-4812E285CFAA}"/>
              </a:ext>
            </a:extLst>
          </p:cNvPr>
          <p:cNvCxnSpPr/>
          <p:nvPr/>
        </p:nvCxnSpPr>
        <p:spPr>
          <a:xfrm flipV="1">
            <a:off x="4960619" y="2294965"/>
            <a:ext cx="0" cy="2794535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C62F38B-F1C0-4D49-B0AF-AC8181D8757B}"/>
              </a:ext>
            </a:extLst>
          </p:cNvPr>
          <p:cNvSpPr/>
          <p:nvPr/>
        </p:nvSpPr>
        <p:spPr>
          <a:xfrm>
            <a:off x="7481601" y="4547937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E</a:t>
            </a:r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6C0325-5A03-42E8-9884-DCCC3F7B587C}"/>
              </a:ext>
            </a:extLst>
          </p:cNvPr>
          <p:cNvSpPr/>
          <p:nvPr/>
        </p:nvSpPr>
        <p:spPr>
          <a:xfrm>
            <a:off x="6943219" y="4547937"/>
            <a:ext cx="437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D</a:t>
            </a:r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B0D9D-DC4C-4E4C-A9F2-D14EC1DC6D77}"/>
              </a:ext>
            </a:extLst>
          </p:cNvPr>
          <p:cNvSpPr txBox="1"/>
          <p:nvPr/>
        </p:nvSpPr>
        <p:spPr>
          <a:xfrm>
            <a:off x="6690975" y="6374834"/>
            <a:ext cx="292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check online</a:t>
            </a:r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C0D00D-D5AA-4E5C-BB09-8670391801A6}"/>
              </a:ext>
            </a:extLst>
          </p:cNvPr>
          <p:cNvSpPr txBox="1"/>
          <p:nvPr/>
        </p:nvSpPr>
        <p:spPr>
          <a:xfrm>
            <a:off x="6690974" y="5851138"/>
            <a:ext cx="292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earlier other way</a:t>
            </a:r>
          </a:p>
          <a:p>
            <a:r>
              <a:rPr lang="en-US" dirty="0"/>
              <a:t>Exercise for you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40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5" grpId="0"/>
      <p:bldP spid="2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cs typeface="+mj-cs"/>
              </a:rPr>
              <a:t>Summary: 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base conversion methods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132</a:t>
            </a:fld>
            <a:endParaRPr lang="en-CA" dirty="0"/>
          </a:p>
        </p:txBody>
      </p:sp>
      <p:grpSp>
        <p:nvGrpSpPr>
          <p:cNvPr id="24" name="Group 23"/>
          <p:cNvGrpSpPr/>
          <p:nvPr/>
        </p:nvGrpSpPr>
        <p:grpSpPr>
          <a:xfrm>
            <a:off x="1933074" y="1222626"/>
            <a:ext cx="5350043" cy="1739100"/>
            <a:chOff x="2146434" y="1046581"/>
            <a:chExt cx="5350043" cy="1739100"/>
          </a:xfrm>
        </p:grpSpPr>
        <p:sp>
          <p:nvSpPr>
            <p:cNvPr id="4" name="Oval 3"/>
            <p:cNvSpPr/>
            <p:nvPr/>
          </p:nvSpPr>
          <p:spPr>
            <a:xfrm>
              <a:off x="2146434" y="1645920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600" dirty="0">
                  <a:solidFill>
                    <a:srgbClr val="140CB4"/>
                  </a:solidFill>
                </a:rPr>
                <a:t>10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514700" y="1663566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600" dirty="0">
                  <a:solidFill>
                    <a:srgbClr val="140CB4"/>
                  </a:solidFill>
                </a:rPr>
                <a:t>b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070460" y="1487926"/>
              <a:ext cx="3503596" cy="427502"/>
            </a:xfrm>
            <a:custGeom>
              <a:avLst/>
              <a:gdLst>
                <a:gd name="connsiteX0" fmla="*/ 0 w 3936733"/>
                <a:gd name="connsiteY0" fmla="*/ 548640 h 616017"/>
                <a:gd name="connsiteX1" fmla="*/ 1761423 w 3936733"/>
                <a:gd name="connsiteY1" fmla="*/ 0 h 616017"/>
                <a:gd name="connsiteX2" fmla="*/ 3936733 w 3936733"/>
                <a:gd name="connsiteY2" fmla="*/ 616017 h 616017"/>
                <a:gd name="connsiteX0" fmla="*/ 0 w 4013735"/>
                <a:gd name="connsiteY0" fmla="*/ 577516 h 616017"/>
                <a:gd name="connsiteX1" fmla="*/ 1838425 w 4013735"/>
                <a:gd name="connsiteY1" fmla="*/ 0 h 616017"/>
                <a:gd name="connsiteX2" fmla="*/ 4013735 w 4013735"/>
                <a:gd name="connsiteY2" fmla="*/ 616017 h 616017"/>
                <a:gd name="connsiteX0" fmla="*/ 0 w 4013735"/>
                <a:gd name="connsiteY0" fmla="*/ 577593 h 616094"/>
                <a:gd name="connsiteX1" fmla="*/ 1838425 w 4013735"/>
                <a:gd name="connsiteY1" fmla="*/ 77 h 616094"/>
                <a:gd name="connsiteX2" fmla="*/ 4013735 w 4013735"/>
                <a:gd name="connsiteY2" fmla="*/ 616094 h 616094"/>
                <a:gd name="connsiteX0" fmla="*/ 0 w 4013735"/>
                <a:gd name="connsiteY0" fmla="*/ 567971 h 606472"/>
                <a:gd name="connsiteX1" fmla="*/ 2098308 w 4013735"/>
                <a:gd name="connsiteY1" fmla="*/ 80 h 606472"/>
                <a:gd name="connsiteX2" fmla="*/ 4013735 w 4013735"/>
                <a:gd name="connsiteY2" fmla="*/ 606472 h 606472"/>
                <a:gd name="connsiteX0" fmla="*/ 0 w 4013735"/>
                <a:gd name="connsiteY0" fmla="*/ 567971 h 606472"/>
                <a:gd name="connsiteX1" fmla="*/ 2098308 w 4013735"/>
                <a:gd name="connsiteY1" fmla="*/ 80 h 606472"/>
                <a:gd name="connsiteX2" fmla="*/ 4013735 w 4013735"/>
                <a:gd name="connsiteY2" fmla="*/ 606472 h 606472"/>
                <a:gd name="connsiteX0" fmla="*/ 0 w 4013735"/>
                <a:gd name="connsiteY0" fmla="*/ 567971 h 606472"/>
                <a:gd name="connsiteX1" fmla="*/ 2098308 w 4013735"/>
                <a:gd name="connsiteY1" fmla="*/ 80 h 606472"/>
                <a:gd name="connsiteX2" fmla="*/ 4013735 w 4013735"/>
                <a:gd name="connsiteY2" fmla="*/ 606472 h 606472"/>
                <a:gd name="connsiteX0" fmla="*/ 0 w 4013735"/>
                <a:gd name="connsiteY0" fmla="*/ 569066 h 607567"/>
                <a:gd name="connsiteX1" fmla="*/ 2098308 w 4013735"/>
                <a:gd name="connsiteY1" fmla="*/ 1175 h 607567"/>
                <a:gd name="connsiteX2" fmla="*/ 4013735 w 4013735"/>
                <a:gd name="connsiteY2" fmla="*/ 607567 h 607567"/>
                <a:gd name="connsiteX0" fmla="*/ 0 w 3936733"/>
                <a:gd name="connsiteY0" fmla="*/ 567971 h 606472"/>
                <a:gd name="connsiteX1" fmla="*/ 2021306 w 3936733"/>
                <a:gd name="connsiteY1" fmla="*/ 80 h 606472"/>
                <a:gd name="connsiteX2" fmla="*/ 3936733 w 3936733"/>
                <a:gd name="connsiteY2" fmla="*/ 606472 h 606472"/>
                <a:gd name="connsiteX0" fmla="*/ 0 w 3705727"/>
                <a:gd name="connsiteY0" fmla="*/ 779536 h 779536"/>
                <a:gd name="connsiteX1" fmla="*/ 1790300 w 3705727"/>
                <a:gd name="connsiteY1" fmla="*/ 1519 h 779536"/>
                <a:gd name="connsiteX2" fmla="*/ 3705727 w 3705727"/>
                <a:gd name="connsiteY2" fmla="*/ 607911 h 779536"/>
                <a:gd name="connsiteX0" fmla="*/ 0 w 3522847"/>
                <a:gd name="connsiteY0" fmla="*/ 778571 h 907125"/>
                <a:gd name="connsiteX1" fmla="*/ 1790300 w 3522847"/>
                <a:gd name="connsiteY1" fmla="*/ 554 h 907125"/>
                <a:gd name="connsiteX2" fmla="*/ 3522847 w 3522847"/>
                <a:gd name="connsiteY2" fmla="*/ 907125 h 907125"/>
                <a:gd name="connsiteX0" fmla="*/ 0 w 3522847"/>
                <a:gd name="connsiteY0" fmla="*/ 778571 h 907125"/>
                <a:gd name="connsiteX1" fmla="*/ 1790300 w 3522847"/>
                <a:gd name="connsiteY1" fmla="*/ 554 h 907125"/>
                <a:gd name="connsiteX2" fmla="*/ 3522847 w 3522847"/>
                <a:gd name="connsiteY2" fmla="*/ 907125 h 907125"/>
                <a:gd name="connsiteX0" fmla="*/ 0 w 3522847"/>
                <a:gd name="connsiteY0" fmla="*/ 778817 h 907371"/>
                <a:gd name="connsiteX1" fmla="*/ 1790300 w 3522847"/>
                <a:gd name="connsiteY1" fmla="*/ 800 h 907371"/>
                <a:gd name="connsiteX2" fmla="*/ 3522847 w 3522847"/>
                <a:gd name="connsiteY2" fmla="*/ 907371 h 907371"/>
                <a:gd name="connsiteX0" fmla="*/ 0 w 3522847"/>
                <a:gd name="connsiteY0" fmla="*/ 778819 h 907373"/>
                <a:gd name="connsiteX1" fmla="*/ 1790300 w 3522847"/>
                <a:gd name="connsiteY1" fmla="*/ 802 h 907373"/>
                <a:gd name="connsiteX2" fmla="*/ 3522847 w 3522847"/>
                <a:gd name="connsiteY2" fmla="*/ 907373 h 907373"/>
                <a:gd name="connsiteX0" fmla="*/ 0 w 3522847"/>
                <a:gd name="connsiteY0" fmla="*/ 539654 h 668208"/>
                <a:gd name="connsiteX1" fmla="*/ 1896178 w 3522847"/>
                <a:gd name="connsiteY1" fmla="*/ 1780 h 668208"/>
                <a:gd name="connsiteX2" fmla="*/ 3522847 w 3522847"/>
                <a:gd name="connsiteY2" fmla="*/ 668208 h 668208"/>
                <a:gd name="connsiteX0" fmla="*/ 0 w 3522847"/>
                <a:gd name="connsiteY0" fmla="*/ 539172 h 667726"/>
                <a:gd name="connsiteX1" fmla="*/ 1896178 w 3522847"/>
                <a:gd name="connsiteY1" fmla="*/ 1298 h 667726"/>
                <a:gd name="connsiteX2" fmla="*/ 3522847 w 3522847"/>
                <a:gd name="connsiteY2" fmla="*/ 667726 h 667726"/>
                <a:gd name="connsiteX0" fmla="*/ 0 w 3522847"/>
                <a:gd name="connsiteY0" fmla="*/ 539172 h 667726"/>
                <a:gd name="connsiteX1" fmla="*/ 1896178 w 3522847"/>
                <a:gd name="connsiteY1" fmla="*/ 1298 h 667726"/>
                <a:gd name="connsiteX2" fmla="*/ 3522847 w 3522847"/>
                <a:gd name="connsiteY2" fmla="*/ 667726 h 667726"/>
                <a:gd name="connsiteX0" fmla="*/ 0 w 3503596"/>
                <a:gd name="connsiteY0" fmla="*/ 613109 h 666617"/>
                <a:gd name="connsiteX1" fmla="*/ 1876927 w 3503596"/>
                <a:gd name="connsiteY1" fmla="*/ 189 h 666617"/>
                <a:gd name="connsiteX2" fmla="*/ 3503596 w 3503596"/>
                <a:gd name="connsiteY2" fmla="*/ 666617 h 66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3596" h="666617">
                  <a:moveTo>
                    <a:pt x="0" y="613109"/>
                  </a:moveTo>
                  <a:cubicBezTo>
                    <a:pt x="468430" y="300531"/>
                    <a:pt x="1292994" y="-8729"/>
                    <a:pt x="1876927" y="189"/>
                  </a:cubicBezTo>
                  <a:cubicBezTo>
                    <a:pt x="2460860" y="9107"/>
                    <a:pt x="3134628" y="368125"/>
                    <a:pt x="3503596" y="666617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 rot="10800000">
              <a:off x="3022332" y="2366130"/>
              <a:ext cx="3638349" cy="419551"/>
            </a:xfrm>
            <a:custGeom>
              <a:avLst/>
              <a:gdLst>
                <a:gd name="connsiteX0" fmla="*/ 0 w 3936733"/>
                <a:gd name="connsiteY0" fmla="*/ 548640 h 616017"/>
                <a:gd name="connsiteX1" fmla="*/ 1761423 w 3936733"/>
                <a:gd name="connsiteY1" fmla="*/ 0 h 616017"/>
                <a:gd name="connsiteX2" fmla="*/ 3936733 w 3936733"/>
                <a:gd name="connsiteY2" fmla="*/ 616017 h 616017"/>
                <a:gd name="connsiteX0" fmla="*/ 0 w 4013735"/>
                <a:gd name="connsiteY0" fmla="*/ 577516 h 616017"/>
                <a:gd name="connsiteX1" fmla="*/ 1838425 w 4013735"/>
                <a:gd name="connsiteY1" fmla="*/ 0 h 616017"/>
                <a:gd name="connsiteX2" fmla="*/ 4013735 w 4013735"/>
                <a:gd name="connsiteY2" fmla="*/ 616017 h 616017"/>
                <a:gd name="connsiteX0" fmla="*/ 0 w 4013735"/>
                <a:gd name="connsiteY0" fmla="*/ 577593 h 616094"/>
                <a:gd name="connsiteX1" fmla="*/ 1838425 w 4013735"/>
                <a:gd name="connsiteY1" fmla="*/ 77 h 616094"/>
                <a:gd name="connsiteX2" fmla="*/ 4013735 w 4013735"/>
                <a:gd name="connsiteY2" fmla="*/ 616094 h 616094"/>
                <a:gd name="connsiteX0" fmla="*/ 0 w 4013735"/>
                <a:gd name="connsiteY0" fmla="*/ 567971 h 606472"/>
                <a:gd name="connsiteX1" fmla="*/ 2098308 w 4013735"/>
                <a:gd name="connsiteY1" fmla="*/ 80 h 606472"/>
                <a:gd name="connsiteX2" fmla="*/ 4013735 w 4013735"/>
                <a:gd name="connsiteY2" fmla="*/ 606472 h 606472"/>
                <a:gd name="connsiteX0" fmla="*/ 0 w 4013735"/>
                <a:gd name="connsiteY0" fmla="*/ 567971 h 606472"/>
                <a:gd name="connsiteX1" fmla="*/ 2098308 w 4013735"/>
                <a:gd name="connsiteY1" fmla="*/ 80 h 606472"/>
                <a:gd name="connsiteX2" fmla="*/ 4013735 w 4013735"/>
                <a:gd name="connsiteY2" fmla="*/ 606472 h 606472"/>
                <a:gd name="connsiteX0" fmla="*/ 0 w 4013735"/>
                <a:gd name="connsiteY0" fmla="*/ 567971 h 606472"/>
                <a:gd name="connsiteX1" fmla="*/ 2098308 w 4013735"/>
                <a:gd name="connsiteY1" fmla="*/ 80 h 606472"/>
                <a:gd name="connsiteX2" fmla="*/ 4013735 w 4013735"/>
                <a:gd name="connsiteY2" fmla="*/ 606472 h 606472"/>
                <a:gd name="connsiteX0" fmla="*/ 0 w 4013735"/>
                <a:gd name="connsiteY0" fmla="*/ 569066 h 607567"/>
                <a:gd name="connsiteX1" fmla="*/ 2098308 w 4013735"/>
                <a:gd name="connsiteY1" fmla="*/ 1175 h 607567"/>
                <a:gd name="connsiteX2" fmla="*/ 4013735 w 4013735"/>
                <a:gd name="connsiteY2" fmla="*/ 607567 h 607567"/>
                <a:gd name="connsiteX0" fmla="*/ 0 w 3936733"/>
                <a:gd name="connsiteY0" fmla="*/ 567971 h 606472"/>
                <a:gd name="connsiteX1" fmla="*/ 2021306 w 3936733"/>
                <a:gd name="connsiteY1" fmla="*/ 80 h 606472"/>
                <a:gd name="connsiteX2" fmla="*/ 3936733 w 3936733"/>
                <a:gd name="connsiteY2" fmla="*/ 606472 h 606472"/>
                <a:gd name="connsiteX0" fmla="*/ 0 w 3907857"/>
                <a:gd name="connsiteY0" fmla="*/ 567891 h 567891"/>
                <a:gd name="connsiteX1" fmla="*/ 2021306 w 3907857"/>
                <a:gd name="connsiteY1" fmla="*/ 0 h 567891"/>
                <a:gd name="connsiteX2" fmla="*/ 3907857 w 3907857"/>
                <a:gd name="connsiteY2" fmla="*/ 567891 h 567891"/>
                <a:gd name="connsiteX0" fmla="*/ 0 w 3715352"/>
                <a:gd name="connsiteY0" fmla="*/ 570803 h 821059"/>
                <a:gd name="connsiteX1" fmla="*/ 2021306 w 3715352"/>
                <a:gd name="connsiteY1" fmla="*/ 2912 h 821059"/>
                <a:gd name="connsiteX2" fmla="*/ 3715352 w 3715352"/>
                <a:gd name="connsiteY2" fmla="*/ 821059 h 821059"/>
                <a:gd name="connsiteX0" fmla="*/ 0 w 3715352"/>
                <a:gd name="connsiteY0" fmla="*/ 570803 h 821059"/>
                <a:gd name="connsiteX1" fmla="*/ 2021306 w 3715352"/>
                <a:gd name="connsiteY1" fmla="*/ 2912 h 821059"/>
                <a:gd name="connsiteX2" fmla="*/ 3715352 w 3715352"/>
                <a:gd name="connsiteY2" fmla="*/ 821059 h 821059"/>
                <a:gd name="connsiteX0" fmla="*/ 0 w 3715352"/>
                <a:gd name="connsiteY0" fmla="*/ 574081 h 824337"/>
                <a:gd name="connsiteX1" fmla="*/ 2021306 w 3715352"/>
                <a:gd name="connsiteY1" fmla="*/ 6190 h 824337"/>
                <a:gd name="connsiteX2" fmla="*/ 3715352 w 3715352"/>
                <a:gd name="connsiteY2" fmla="*/ 824337 h 824337"/>
                <a:gd name="connsiteX0" fmla="*/ 0 w 3734602"/>
                <a:gd name="connsiteY0" fmla="*/ 574865 h 844373"/>
                <a:gd name="connsiteX1" fmla="*/ 2021306 w 3734602"/>
                <a:gd name="connsiteY1" fmla="*/ 6974 h 844373"/>
                <a:gd name="connsiteX2" fmla="*/ 3734602 w 3734602"/>
                <a:gd name="connsiteY2" fmla="*/ 844373 h 844373"/>
                <a:gd name="connsiteX0" fmla="*/ 0 w 3734602"/>
                <a:gd name="connsiteY0" fmla="*/ 574865 h 844373"/>
                <a:gd name="connsiteX1" fmla="*/ 2021306 w 3734602"/>
                <a:gd name="connsiteY1" fmla="*/ 6974 h 844373"/>
                <a:gd name="connsiteX2" fmla="*/ 3734602 w 3734602"/>
                <a:gd name="connsiteY2" fmla="*/ 844373 h 844373"/>
                <a:gd name="connsiteX0" fmla="*/ 0 w 3638349"/>
                <a:gd name="connsiteY0" fmla="*/ 685095 h 839101"/>
                <a:gd name="connsiteX1" fmla="*/ 1925053 w 3638349"/>
                <a:gd name="connsiteY1" fmla="*/ 1702 h 839101"/>
                <a:gd name="connsiteX2" fmla="*/ 3638349 w 3638349"/>
                <a:gd name="connsiteY2" fmla="*/ 839101 h 83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8349" h="839101">
                  <a:moveTo>
                    <a:pt x="0" y="685095"/>
                  </a:moveTo>
                  <a:cubicBezTo>
                    <a:pt x="487680" y="242334"/>
                    <a:pt x="1318662" y="-23966"/>
                    <a:pt x="1925053" y="1702"/>
                  </a:cubicBezTo>
                  <a:cubicBezTo>
                    <a:pt x="2531444" y="27370"/>
                    <a:pt x="3317507" y="335380"/>
                    <a:pt x="3638349" y="839101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8211" y="1046581"/>
              <a:ext cx="3739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C00000"/>
                  </a:solidFill>
                </a:rPr>
                <a:t>Sum scaled positional values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45008" y="2204075"/>
              <a:ext cx="3000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C00000"/>
                  </a:solidFill>
                </a:rPr>
                <a:t>Repeated division by b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42186" y="3627120"/>
            <a:ext cx="6054290" cy="1963553"/>
            <a:chOff x="1442186" y="3800375"/>
            <a:chExt cx="6054290" cy="1963553"/>
          </a:xfrm>
        </p:grpSpPr>
        <p:sp>
          <p:nvSpPr>
            <p:cNvPr id="12" name="Oval 11"/>
            <p:cNvSpPr/>
            <p:nvPr/>
          </p:nvSpPr>
          <p:spPr>
            <a:xfrm>
              <a:off x="3927108" y="3800375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600" dirty="0">
                  <a:solidFill>
                    <a:srgbClr val="140CB4"/>
                  </a:solidFill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442186" y="4868779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600" dirty="0">
                  <a:solidFill>
                    <a:srgbClr val="140CB4"/>
                  </a:solidFill>
                </a:rPr>
                <a:t>8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514699" y="4868779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600" dirty="0">
                  <a:solidFill>
                    <a:srgbClr val="140CB4"/>
                  </a:solidFill>
                </a:rPr>
                <a:t>16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423963" y="4437248"/>
              <a:ext cx="1503145" cy="68339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889634" y="4437247"/>
              <a:ext cx="1625066" cy="68339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0094853">
              <a:off x="2261575" y="4017115"/>
              <a:ext cx="12938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3-bit</a:t>
              </a:r>
            </a:p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grouping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409986">
              <a:off x="5244109" y="4038144"/>
              <a:ext cx="12938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4-bit</a:t>
              </a:r>
            </a:p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grouping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cs typeface="+mj-cs"/>
              </a:rPr>
              <a:t>Summary: 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base conversion methods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833" y="6356349"/>
            <a:ext cx="4650077" cy="365125"/>
          </a:xfrm>
        </p:spPr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4" name="Oval 3"/>
          <p:cNvSpPr/>
          <p:nvPr/>
        </p:nvSpPr>
        <p:spPr>
          <a:xfrm>
            <a:off x="3590223" y="1374390"/>
            <a:ext cx="981777" cy="895149"/>
          </a:xfrm>
          <a:prstGeom prst="ellipse">
            <a:avLst/>
          </a:prstGeom>
          <a:noFill/>
          <a:ln w="19050">
            <a:solidFill>
              <a:srgbClr val="140CB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140CB4"/>
                </a:solidFill>
              </a:rPr>
              <a:t>10</a:t>
            </a:r>
          </a:p>
          <a:p>
            <a:pPr algn="ctr"/>
            <a:r>
              <a:rPr lang="en-CA" sz="1200" dirty="0">
                <a:solidFill>
                  <a:srgbClr val="140CB4"/>
                </a:solidFill>
              </a:rPr>
              <a:t>decimal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42186" y="3627120"/>
            <a:ext cx="6054290" cy="1963553"/>
            <a:chOff x="1442186" y="3800375"/>
            <a:chExt cx="6054290" cy="1963553"/>
          </a:xfrm>
        </p:grpSpPr>
        <p:sp>
          <p:nvSpPr>
            <p:cNvPr id="12" name="Oval 11"/>
            <p:cNvSpPr/>
            <p:nvPr/>
          </p:nvSpPr>
          <p:spPr>
            <a:xfrm>
              <a:off x="3927108" y="3800375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CA" sz="3600" dirty="0">
                  <a:solidFill>
                    <a:srgbClr val="140CB4"/>
                  </a:solidFill>
                </a:rPr>
                <a:t>2</a:t>
              </a:r>
            </a:p>
            <a:p>
              <a:pPr lvl="0" algn="ctr"/>
              <a:r>
                <a:rPr lang="en-CA" sz="1200" dirty="0">
                  <a:solidFill>
                    <a:srgbClr val="140CB4"/>
                  </a:solidFill>
                </a:rPr>
                <a:t>binary</a:t>
              </a:r>
              <a:endParaRPr lang="en-CA" sz="3600" dirty="0">
                <a:solidFill>
                  <a:srgbClr val="140CB4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442186" y="4868779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600" dirty="0">
                  <a:solidFill>
                    <a:srgbClr val="140CB4"/>
                  </a:solidFill>
                </a:rPr>
                <a:t>8</a:t>
              </a:r>
            </a:p>
            <a:p>
              <a:pPr lvl="0" algn="ctr"/>
              <a:r>
                <a:rPr lang="en-CA" sz="1200" dirty="0">
                  <a:solidFill>
                    <a:srgbClr val="140CB4"/>
                  </a:solidFill>
                </a:rPr>
                <a:t>oct</a:t>
              </a:r>
              <a:endParaRPr lang="en-CA" sz="3600" dirty="0">
                <a:solidFill>
                  <a:srgbClr val="140CB4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514699" y="4868779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600" dirty="0">
                  <a:solidFill>
                    <a:srgbClr val="140CB4"/>
                  </a:solidFill>
                </a:rPr>
                <a:t>16</a:t>
              </a:r>
            </a:p>
            <a:p>
              <a:pPr lvl="0" algn="ctr"/>
              <a:r>
                <a:rPr lang="en-CA" sz="1200" dirty="0">
                  <a:solidFill>
                    <a:srgbClr val="140CB4"/>
                  </a:solidFill>
                </a:rPr>
                <a:t>hex</a:t>
              </a:r>
              <a:endParaRPr lang="en-CA" sz="3600" dirty="0">
                <a:solidFill>
                  <a:srgbClr val="140CB4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423963" y="4437248"/>
              <a:ext cx="1503145" cy="68339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889634" y="4437247"/>
              <a:ext cx="1625066" cy="68339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0094853">
              <a:off x="2261575" y="4017115"/>
              <a:ext cx="12938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3-bit</a:t>
              </a:r>
            </a:p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grouping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409986">
              <a:off x="5244109" y="4038144"/>
              <a:ext cx="12938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4-bit</a:t>
              </a:r>
            </a:p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grouping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EB5C33-5D1E-4130-9820-2F180A62F1B2}"/>
              </a:ext>
            </a:extLst>
          </p:cNvPr>
          <p:cNvCxnSpPr>
            <a:cxnSpLocks/>
          </p:cNvCxnSpPr>
          <p:nvPr/>
        </p:nvCxnSpPr>
        <p:spPr>
          <a:xfrm flipV="1">
            <a:off x="4417996" y="2332258"/>
            <a:ext cx="0" cy="97076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D4AF96-367F-4AC9-8C96-DABB04839549}"/>
              </a:ext>
            </a:extLst>
          </p:cNvPr>
          <p:cNvSpPr/>
          <p:nvPr/>
        </p:nvSpPr>
        <p:spPr>
          <a:xfrm>
            <a:off x="467833" y="3474210"/>
            <a:ext cx="7474226" cy="3129307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E337B4-A017-47DF-AE0D-08C2200F78D5}"/>
              </a:ext>
            </a:extLst>
          </p:cNvPr>
          <p:cNvCxnSpPr>
            <a:cxnSpLocks/>
          </p:cNvCxnSpPr>
          <p:nvPr/>
        </p:nvCxnSpPr>
        <p:spPr>
          <a:xfrm flipV="1">
            <a:off x="3843529" y="2332256"/>
            <a:ext cx="1" cy="1014189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2">
            <a:extLst>
              <a:ext uri="{FF2B5EF4-FFF2-40B4-BE49-F238E27FC236}">
                <a16:creationId xmlns:a16="http://schemas.microsoft.com/office/drawing/2014/main" id="{AF0CC97C-F776-40E0-A3C9-14080C0D2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45107"/>
            <a:ext cx="4531858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baseline="30000" dirty="0">
                <a:cs typeface="Arial" pitchFamily="34" charset="0"/>
              </a:rPr>
              <a:t> </a:t>
            </a:r>
            <a:r>
              <a:rPr lang="en-US" altLang="en-US" sz="1400" dirty="0">
                <a:cs typeface="Arial" pitchFamily="34" charset="0"/>
              </a:rPr>
              <a:t>(5073)</a:t>
            </a:r>
            <a:r>
              <a:rPr lang="en-US" altLang="en-US" sz="1400" baseline="-25000" dirty="0">
                <a:cs typeface="Arial" pitchFamily="34" charset="0"/>
              </a:rPr>
              <a:t>8</a:t>
            </a:r>
            <a:r>
              <a:rPr lang="en-US" altLang="en-US" sz="1400" dirty="0">
                <a:cs typeface="Arial" pitchFamily="34" charset="0"/>
              </a:rPr>
              <a:t>    =   5×8</a:t>
            </a:r>
            <a:r>
              <a:rPr lang="en-US" altLang="en-US" sz="1400" baseline="30000" dirty="0">
                <a:cs typeface="Arial" pitchFamily="34" charset="0"/>
              </a:rPr>
              <a:t>3</a:t>
            </a:r>
            <a:r>
              <a:rPr lang="en-US" altLang="en-US" sz="1400" dirty="0">
                <a:cs typeface="Arial" pitchFamily="34" charset="0"/>
              </a:rPr>
              <a:t> +  0×8</a:t>
            </a:r>
            <a:r>
              <a:rPr lang="en-US" altLang="en-US" sz="1400" baseline="30000" dirty="0">
                <a:cs typeface="Arial" pitchFamily="34" charset="0"/>
              </a:rPr>
              <a:t>2</a:t>
            </a:r>
            <a:r>
              <a:rPr lang="en-US" altLang="en-US" sz="1400" dirty="0">
                <a:cs typeface="Arial" pitchFamily="34" charset="0"/>
              </a:rPr>
              <a:t> + 7×8</a:t>
            </a:r>
            <a:r>
              <a:rPr lang="en-US" altLang="en-US" sz="1400" baseline="30000" dirty="0">
                <a:cs typeface="Arial" pitchFamily="34" charset="0"/>
              </a:rPr>
              <a:t>1</a:t>
            </a:r>
            <a:r>
              <a:rPr lang="en-US" altLang="en-US" sz="1400" dirty="0">
                <a:cs typeface="Arial" pitchFamily="34" charset="0"/>
              </a:rPr>
              <a:t> + 3×8</a:t>
            </a:r>
            <a:r>
              <a:rPr lang="en-US" altLang="en-US" sz="1400" baseline="30000" dirty="0">
                <a:cs typeface="Arial" pitchFamily="34" charset="0"/>
              </a:rPr>
              <a:t>0</a:t>
            </a:r>
            <a:r>
              <a:rPr lang="en-US" altLang="en-US" sz="1400" dirty="0">
                <a:cs typeface="Arial" pitchFamily="34" charset="0"/>
              </a:rPr>
              <a:t>    =   2619</a:t>
            </a:r>
          </a:p>
          <a:p>
            <a:pPr>
              <a:spcBef>
                <a:spcPct val="50000"/>
              </a:spcBef>
            </a:pPr>
            <a:r>
              <a:rPr lang="en-US" altLang="en-US" sz="1400" baseline="30000" dirty="0">
                <a:cs typeface="Arial" pitchFamily="34" charset="0"/>
              </a:rPr>
              <a:t> </a:t>
            </a:r>
            <a:r>
              <a:rPr lang="en-US" altLang="en-US" sz="1400" dirty="0">
                <a:cs typeface="Arial" pitchFamily="34" charset="0"/>
              </a:rPr>
              <a:t>(1011)</a:t>
            </a:r>
            <a:r>
              <a:rPr lang="en-US" altLang="en-US" sz="1400" baseline="-25000" dirty="0">
                <a:cs typeface="Arial" pitchFamily="34" charset="0"/>
              </a:rPr>
              <a:t>2</a:t>
            </a:r>
            <a:r>
              <a:rPr lang="en-US" altLang="en-US" sz="1400" dirty="0">
                <a:cs typeface="Arial" pitchFamily="34" charset="0"/>
              </a:rPr>
              <a:t>    =   1×2</a:t>
            </a:r>
            <a:r>
              <a:rPr lang="en-US" altLang="en-US" sz="1400" baseline="30000" dirty="0">
                <a:cs typeface="Arial" pitchFamily="34" charset="0"/>
              </a:rPr>
              <a:t>3</a:t>
            </a:r>
            <a:r>
              <a:rPr lang="en-US" altLang="en-US" sz="1400" dirty="0">
                <a:cs typeface="Arial" pitchFamily="34" charset="0"/>
              </a:rPr>
              <a:t> +  0×2</a:t>
            </a:r>
            <a:r>
              <a:rPr lang="en-US" altLang="en-US" sz="1400" baseline="30000" dirty="0">
                <a:cs typeface="Arial" pitchFamily="34" charset="0"/>
              </a:rPr>
              <a:t>2</a:t>
            </a:r>
            <a:r>
              <a:rPr lang="en-US" altLang="en-US" sz="1400" dirty="0">
                <a:cs typeface="Arial" pitchFamily="34" charset="0"/>
              </a:rPr>
              <a:t>  + 1×2</a:t>
            </a:r>
            <a:r>
              <a:rPr lang="en-US" altLang="en-US" sz="1400" baseline="30000" dirty="0">
                <a:cs typeface="Arial" pitchFamily="34" charset="0"/>
              </a:rPr>
              <a:t>1</a:t>
            </a:r>
            <a:r>
              <a:rPr lang="en-US" altLang="en-US" sz="1400" dirty="0">
                <a:cs typeface="Arial" pitchFamily="34" charset="0"/>
              </a:rPr>
              <a:t> + 1×2</a:t>
            </a:r>
            <a:r>
              <a:rPr lang="en-US" altLang="en-US" sz="1400" baseline="30000" dirty="0">
                <a:cs typeface="Arial" pitchFamily="34" charset="0"/>
              </a:rPr>
              <a:t>0</a:t>
            </a:r>
            <a:r>
              <a:rPr lang="en-US" altLang="en-US" sz="1400" dirty="0">
                <a:cs typeface="Arial" pitchFamily="34" charset="0"/>
              </a:rPr>
              <a:t>   =   11</a:t>
            </a:r>
            <a:endParaRPr lang="en-US" altLang="en-US" sz="1400" baseline="30000" dirty="0"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4C2EC5-5943-4A20-83AF-923CBAE8C3F6}"/>
              </a:ext>
            </a:extLst>
          </p:cNvPr>
          <p:cNvSpPr/>
          <p:nvPr/>
        </p:nvSpPr>
        <p:spPr>
          <a:xfrm rot="1363247">
            <a:off x="2073281" y="4290217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0011</a:t>
            </a:r>
            <a:r>
              <a:rPr lang="en-CA" altLang="en-US" sz="1400" dirty="0">
                <a:latin typeface="Courier New" pitchFamily="49" charset="0"/>
              </a:rPr>
              <a:t>0110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1000</a:t>
            </a:r>
            <a:r>
              <a:rPr lang="en-CA" altLang="en-US" sz="1400" dirty="0">
                <a:latin typeface="Courier New" pitchFamily="49" charset="0"/>
              </a:rPr>
              <a:t>0110</a:t>
            </a:r>
          </a:p>
          <a:p>
            <a:pPr algn="r">
              <a:spcBef>
                <a:spcPct val="50000"/>
              </a:spcBef>
            </a:pP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3</a:t>
            </a:r>
            <a:r>
              <a:rPr lang="en-CA" altLang="en-US" sz="1400" dirty="0">
                <a:latin typeface="Courier New" pitchFamily="49" charset="0"/>
              </a:rPr>
              <a:t>   6   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8</a:t>
            </a:r>
            <a:r>
              <a:rPr lang="en-CA" altLang="en-US" sz="1400" dirty="0">
                <a:latin typeface="Courier New" pitchFamily="49" charset="0"/>
              </a:rPr>
              <a:t>   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043026-ABFD-482E-B5E4-C3557FCA75B8}"/>
              </a:ext>
            </a:extLst>
          </p:cNvPr>
          <p:cNvSpPr/>
          <p:nvPr/>
        </p:nvSpPr>
        <p:spPr>
          <a:xfrm rot="20121555">
            <a:off x="-125562" y="5343388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1400" u="sng" dirty="0">
                <a:solidFill>
                  <a:srgbClr val="00CC00"/>
                </a:solidFill>
                <a:latin typeface="Courier New" pitchFamily="49" charset="0"/>
              </a:rPr>
              <a:t>00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0</a:t>
            </a:r>
            <a:r>
              <a:rPr lang="en-CA" altLang="en-US" sz="1400" dirty="0">
                <a:latin typeface="Courier New" pitchFamily="49" charset="0"/>
              </a:rPr>
              <a:t>011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011</a:t>
            </a:r>
            <a:r>
              <a:rPr lang="en-CA" altLang="en-US" sz="1400" dirty="0">
                <a:latin typeface="Courier New" pitchFamily="49" charset="0"/>
              </a:rPr>
              <a:t>010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000</a:t>
            </a:r>
            <a:r>
              <a:rPr lang="en-CA" altLang="en-US" sz="1400" dirty="0">
                <a:latin typeface="Courier New" pitchFamily="49" charset="0"/>
              </a:rPr>
              <a:t>110</a:t>
            </a:r>
          </a:p>
          <a:p>
            <a:pPr algn="r">
              <a:spcBef>
                <a:spcPct val="50000"/>
              </a:spcBef>
            </a:pP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0</a:t>
            </a:r>
            <a:r>
              <a:rPr lang="en-CA" altLang="en-US" sz="1400" dirty="0">
                <a:latin typeface="Courier New" pitchFamily="49" charset="0"/>
              </a:rPr>
              <a:t>  3  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3</a:t>
            </a:r>
            <a:r>
              <a:rPr lang="en-CA" altLang="en-US" sz="1400" dirty="0">
                <a:latin typeface="Courier New" pitchFamily="49" charset="0"/>
              </a:rPr>
              <a:t>  2  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0</a:t>
            </a:r>
            <a:r>
              <a:rPr lang="en-CA" altLang="en-US" sz="1400" dirty="0">
                <a:latin typeface="Courier New" pitchFamily="49" charset="0"/>
              </a:rPr>
              <a:t> 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25B13-9244-467E-9CB7-C34C5DF463DC}"/>
              </a:ext>
            </a:extLst>
          </p:cNvPr>
          <p:cNvSpPr txBox="1"/>
          <p:nvPr/>
        </p:nvSpPr>
        <p:spPr>
          <a:xfrm>
            <a:off x="421054" y="2319076"/>
            <a:ext cx="3422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  <a:highlight>
                  <a:srgbClr val="FFFF00"/>
                </a:highlight>
              </a:rPr>
              <a:t>Repeated division by base</a:t>
            </a:r>
          </a:p>
          <a:p>
            <a:r>
              <a:rPr lang="en-CA" sz="2000" dirty="0">
                <a:solidFill>
                  <a:srgbClr val="C00000"/>
                </a:solidFill>
                <a:highlight>
                  <a:srgbClr val="FFFF00"/>
                </a:highlight>
              </a:rPr>
              <a:t>List remainders </a:t>
            </a:r>
            <a:r>
              <a:rPr lang="en-CA" sz="2000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  </a:t>
            </a:r>
            <a:endParaRPr lang="en-CA" sz="20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08120-87F4-4937-AC54-84CB60876DE6}"/>
              </a:ext>
            </a:extLst>
          </p:cNvPr>
          <p:cNvSpPr txBox="1"/>
          <p:nvPr/>
        </p:nvSpPr>
        <p:spPr>
          <a:xfrm>
            <a:off x="4719988" y="2298509"/>
            <a:ext cx="373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Sum scaled positional values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83B60D-5FBB-49F9-81CA-8C048EB4E877}"/>
              </a:ext>
            </a:extLst>
          </p:cNvPr>
          <p:cNvCxnSpPr/>
          <p:nvPr/>
        </p:nvCxnSpPr>
        <p:spPr>
          <a:xfrm>
            <a:off x="2857420" y="5889352"/>
            <a:ext cx="3121152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0F71E0-12C3-42CD-8E80-5D122DB4F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12" y="5481737"/>
            <a:ext cx="841800" cy="9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13D24B-A162-4CF3-ADC7-392619B1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7FAF8-9260-4064-903B-CE5A338B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134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224AB4-B81B-4C2D-AC69-676DB361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Oct &lt;-&gt; Hex</a:t>
            </a:r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8E0C88-951B-4C10-83C6-A3103F1AB6C1}"/>
              </a:ext>
            </a:extLst>
          </p:cNvPr>
          <p:cNvGrpSpPr/>
          <p:nvPr/>
        </p:nvGrpSpPr>
        <p:grpSpPr>
          <a:xfrm>
            <a:off x="1524379" y="2017256"/>
            <a:ext cx="6054290" cy="1963553"/>
            <a:chOff x="1442186" y="3800375"/>
            <a:chExt cx="6054290" cy="19635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15B8B7-7620-4B75-BD0E-90A9192D5FAC}"/>
                </a:ext>
              </a:extLst>
            </p:cNvPr>
            <p:cNvSpPr/>
            <p:nvPr/>
          </p:nvSpPr>
          <p:spPr>
            <a:xfrm>
              <a:off x="3927108" y="3800375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CA" sz="3600" dirty="0">
                  <a:solidFill>
                    <a:srgbClr val="140CB4"/>
                  </a:solidFill>
                </a:rPr>
                <a:t>2</a:t>
              </a:r>
            </a:p>
            <a:p>
              <a:pPr lvl="0" algn="ctr"/>
              <a:r>
                <a:rPr lang="en-CA" sz="1200" dirty="0">
                  <a:solidFill>
                    <a:srgbClr val="140CB4"/>
                  </a:solidFill>
                </a:rPr>
                <a:t>binary</a:t>
              </a:r>
              <a:endParaRPr lang="en-CA" sz="3600" dirty="0">
                <a:solidFill>
                  <a:srgbClr val="140CB4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E345C7-CA7C-4D2D-86CF-718AB2ACEAD9}"/>
                </a:ext>
              </a:extLst>
            </p:cNvPr>
            <p:cNvSpPr/>
            <p:nvPr/>
          </p:nvSpPr>
          <p:spPr>
            <a:xfrm>
              <a:off x="1442186" y="4868779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600" dirty="0">
                  <a:solidFill>
                    <a:srgbClr val="140CB4"/>
                  </a:solidFill>
                </a:rPr>
                <a:t>8</a:t>
              </a:r>
            </a:p>
            <a:p>
              <a:pPr lvl="0" algn="ctr"/>
              <a:r>
                <a:rPr lang="en-CA" sz="1200" dirty="0">
                  <a:solidFill>
                    <a:srgbClr val="140CB4"/>
                  </a:solidFill>
                </a:rPr>
                <a:t>oct</a:t>
              </a:r>
              <a:endParaRPr lang="en-CA" sz="3600" dirty="0">
                <a:solidFill>
                  <a:srgbClr val="140CB4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10E4D-8111-46C9-B43F-470E779D020E}"/>
                </a:ext>
              </a:extLst>
            </p:cNvPr>
            <p:cNvSpPr/>
            <p:nvPr/>
          </p:nvSpPr>
          <p:spPr>
            <a:xfrm>
              <a:off x="6514699" y="4868779"/>
              <a:ext cx="981777" cy="895149"/>
            </a:xfrm>
            <a:prstGeom prst="ellipse">
              <a:avLst/>
            </a:prstGeom>
            <a:noFill/>
            <a:ln w="19050">
              <a:solidFill>
                <a:srgbClr val="140CB4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600" dirty="0">
                  <a:solidFill>
                    <a:srgbClr val="140CB4"/>
                  </a:solidFill>
                </a:rPr>
                <a:t>16</a:t>
              </a:r>
            </a:p>
            <a:p>
              <a:pPr lvl="0" algn="ctr"/>
              <a:r>
                <a:rPr lang="en-CA" sz="1200" dirty="0">
                  <a:solidFill>
                    <a:srgbClr val="140CB4"/>
                  </a:solidFill>
                </a:rPr>
                <a:t>hex</a:t>
              </a:r>
              <a:endParaRPr lang="en-CA" sz="3600" dirty="0">
                <a:solidFill>
                  <a:srgbClr val="140CB4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E933033-E701-41FC-80AA-B4B7C5096351}"/>
                </a:ext>
              </a:extLst>
            </p:cNvPr>
            <p:cNvCxnSpPr/>
            <p:nvPr/>
          </p:nvCxnSpPr>
          <p:spPr>
            <a:xfrm flipV="1">
              <a:off x="2423963" y="4437248"/>
              <a:ext cx="1503145" cy="68339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9B65193-EA24-45EE-AB99-844ECDABC4D2}"/>
                </a:ext>
              </a:extLst>
            </p:cNvPr>
            <p:cNvCxnSpPr/>
            <p:nvPr/>
          </p:nvCxnSpPr>
          <p:spPr>
            <a:xfrm>
              <a:off x="4889634" y="4437247"/>
              <a:ext cx="1625066" cy="68339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4CC4F8-4A75-4783-92D9-611C3F7B78E6}"/>
                </a:ext>
              </a:extLst>
            </p:cNvPr>
            <p:cNvSpPr txBox="1"/>
            <p:nvPr/>
          </p:nvSpPr>
          <p:spPr>
            <a:xfrm rot="20094853">
              <a:off x="2261575" y="4017115"/>
              <a:ext cx="12938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3-bit</a:t>
              </a:r>
            </a:p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grouping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EB7572-ADDF-447C-A9C6-E9F195C81F64}"/>
                </a:ext>
              </a:extLst>
            </p:cNvPr>
            <p:cNvSpPr txBox="1"/>
            <p:nvPr/>
          </p:nvSpPr>
          <p:spPr>
            <a:xfrm rot="1409986">
              <a:off x="5244109" y="4038144"/>
              <a:ext cx="12938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4-bit</a:t>
              </a:r>
            </a:p>
            <a:p>
              <a:pPr algn="ctr"/>
              <a:r>
                <a:rPr lang="en-CA" sz="2400" dirty="0">
                  <a:solidFill>
                    <a:srgbClr val="C00000"/>
                  </a:solidFill>
                </a:rPr>
                <a:t>grouping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3830492-A19E-4A00-BBB9-4463E42AC8A2}"/>
              </a:ext>
            </a:extLst>
          </p:cNvPr>
          <p:cNvSpPr/>
          <p:nvPr/>
        </p:nvSpPr>
        <p:spPr>
          <a:xfrm>
            <a:off x="550026" y="1864346"/>
            <a:ext cx="7474226" cy="4392616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E6FC71-556D-48AA-964A-14AD4ABE50C9}"/>
              </a:ext>
            </a:extLst>
          </p:cNvPr>
          <p:cNvSpPr/>
          <p:nvPr/>
        </p:nvSpPr>
        <p:spPr>
          <a:xfrm rot="1326296">
            <a:off x="5458267" y="3690055"/>
            <a:ext cx="1728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3</a:t>
            </a:r>
            <a:r>
              <a:rPr lang="en-CA" altLang="en-US" sz="1400" dirty="0">
                <a:latin typeface="Courier New" pitchFamily="49" charset="0"/>
              </a:rPr>
              <a:t>   6   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8</a:t>
            </a:r>
            <a:r>
              <a:rPr lang="en-CA" altLang="en-US" sz="1400" dirty="0">
                <a:latin typeface="Courier New" pitchFamily="49" charset="0"/>
              </a:rPr>
              <a:t>   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D2AE0C-AB4F-4CA3-A168-CAD0D305E87C}"/>
              </a:ext>
            </a:extLst>
          </p:cNvPr>
          <p:cNvCxnSpPr/>
          <p:nvPr/>
        </p:nvCxnSpPr>
        <p:spPr>
          <a:xfrm>
            <a:off x="2939613" y="4279488"/>
            <a:ext cx="3121152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AEA460-C729-40C4-8670-6DEA88501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73" y="3707175"/>
            <a:ext cx="628883" cy="6983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D2B072-4011-4D7C-95BF-86C0CB991BA3}"/>
              </a:ext>
            </a:extLst>
          </p:cNvPr>
          <p:cNvSpPr/>
          <p:nvPr/>
        </p:nvSpPr>
        <p:spPr>
          <a:xfrm rot="20121555">
            <a:off x="1551754" y="3902452"/>
            <a:ext cx="1641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1400" dirty="0">
                <a:latin typeface="Courier New" pitchFamily="49" charset="0"/>
              </a:rPr>
              <a:t>3  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3</a:t>
            </a:r>
            <a:r>
              <a:rPr lang="en-CA" altLang="en-US" sz="1400" dirty="0">
                <a:latin typeface="Courier New" pitchFamily="49" charset="0"/>
              </a:rPr>
              <a:t>  2  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0</a:t>
            </a:r>
            <a:r>
              <a:rPr lang="en-CA" altLang="en-US" sz="1400" dirty="0">
                <a:latin typeface="Courier New" pitchFamily="49" charset="0"/>
              </a:rPr>
              <a:t>  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9CB61E-C9D8-4AF7-80D0-795A4970C203}"/>
              </a:ext>
            </a:extLst>
          </p:cNvPr>
          <p:cNvSpPr/>
          <p:nvPr/>
        </p:nvSpPr>
        <p:spPr>
          <a:xfrm>
            <a:off x="3348222" y="3034749"/>
            <a:ext cx="2168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000</a:t>
            </a:r>
            <a:r>
              <a:rPr lang="en-CA" altLang="en-US" sz="1400" dirty="0">
                <a:latin typeface="Courier New" pitchFamily="49" charset="0"/>
              </a:rPr>
              <a:t>011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011</a:t>
            </a:r>
            <a:r>
              <a:rPr lang="en-CA" altLang="en-US" sz="1400" dirty="0">
                <a:latin typeface="Courier New" pitchFamily="49" charset="0"/>
              </a:rPr>
              <a:t>010</a:t>
            </a:r>
            <a:r>
              <a:rPr lang="en-CA" altLang="en-US" sz="1400" dirty="0">
                <a:solidFill>
                  <a:srgbClr val="00CC00"/>
                </a:solidFill>
                <a:latin typeface="Courier New" pitchFamily="49" charset="0"/>
              </a:rPr>
              <a:t>000</a:t>
            </a:r>
            <a:r>
              <a:rPr lang="en-CA" altLang="en-US" sz="1400" dirty="0">
                <a:latin typeface="Courier New" pitchFamily="49" charset="0"/>
              </a:rPr>
              <a:t>110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4C7087-7B81-4656-8836-5C63072F9B18}"/>
              </a:ext>
            </a:extLst>
          </p:cNvPr>
          <p:cNvSpPr txBox="1"/>
          <p:nvPr/>
        </p:nvSpPr>
        <p:spPr>
          <a:xfrm>
            <a:off x="3055340" y="4335268"/>
            <a:ext cx="1043504" cy="2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Split  3 bits</a:t>
            </a:r>
            <a:endParaRPr lang="en-CA" sz="12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9B24B7-F948-4BD2-9E98-261ACBD82A3B}"/>
              </a:ext>
            </a:extLst>
          </p:cNvPr>
          <p:cNvCxnSpPr/>
          <p:nvPr/>
        </p:nvCxnSpPr>
        <p:spPr>
          <a:xfrm>
            <a:off x="2930009" y="5426192"/>
            <a:ext cx="3121152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D8CC822-A64A-4D8B-AD5C-D6773366DCA1}"/>
              </a:ext>
            </a:extLst>
          </p:cNvPr>
          <p:cNvSpPr txBox="1"/>
          <p:nvPr/>
        </p:nvSpPr>
        <p:spPr>
          <a:xfrm>
            <a:off x="4740856" y="4341360"/>
            <a:ext cx="1043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Group 4 bits</a:t>
            </a:r>
            <a:endParaRPr lang="en-CA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47365-9A01-429D-8CA5-16760A3FB0BC}"/>
              </a:ext>
            </a:extLst>
          </p:cNvPr>
          <p:cNvSpPr txBox="1"/>
          <p:nvPr/>
        </p:nvSpPr>
        <p:spPr>
          <a:xfrm>
            <a:off x="5007657" y="5492942"/>
            <a:ext cx="1043504" cy="2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Split  4 bits</a:t>
            </a:r>
            <a:endParaRPr lang="en-CA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25DA39-6455-49CE-9FE4-337038A6B80D}"/>
              </a:ext>
            </a:extLst>
          </p:cNvPr>
          <p:cNvSpPr txBox="1"/>
          <p:nvPr/>
        </p:nvSpPr>
        <p:spPr>
          <a:xfrm>
            <a:off x="3139290" y="5482354"/>
            <a:ext cx="1043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Group 3 bits</a:t>
            </a:r>
            <a:endParaRPr lang="en-CA" sz="1200" dirty="0"/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523548-66CD-447C-8D28-F4412D327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40" y="4836562"/>
            <a:ext cx="628883" cy="6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47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6" y="750297"/>
            <a:ext cx="8483933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Binary   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Octal    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Hex      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Binary, Hex, Oct to Decimal 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200" dirty="0">
                <a:latin typeface="Arial" charset="0"/>
                <a:ea typeface="ＭＳ Ｐゴシック" charset="0"/>
              </a:rPr>
              <a:t>/from Hex, Octal (special relation)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latin typeface="Arial" charset="0"/>
                <a:ea typeface="ＭＳ Ｐゴシック" charset="0"/>
              </a:rPr>
              <a:t>D</a:t>
            </a:r>
            <a:r>
              <a:rPr lang="en-US" sz="2200" dirty="0">
                <a:latin typeface="Arial" charset="0"/>
                <a:ea typeface="ＭＳ Ｐゴシック" charset="0"/>
              </a:rPr>
              <a:t>ecimal to Binary, Hex, Oct</a:t>
            </a:r>
            <a:endParaRPr lang="en-US" sz="22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b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Binary representation of negative numbers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Binary representation of fractions.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Decimal to Binary </a:t>
            </a:r>
          </a:p>
          <a:p>
            <a:pPr>
              <a:defRPr/>
            </a:pPr>
            <a:endParaRPr lang="en-US" sz="2000" b="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9197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297857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Hexadecimal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Binary, hex, oct to decimal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000" dirty="0">
                <a:latin typeface="Arial" charset="0"/>
                <a:ea typeface="ＭＳ Ｐゴシック" charset="0"/>
              </a:rPr>
              <a:t>/from hex and octal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to binary, hex, octal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representation of fractions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to binary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865474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3F2D-88FB-474A-9DE5-EAA1BAC5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02723-4141-47D4-92E0-305605F07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far, assume all bits are values.  For n bits/poles, how many different values?  Max and min value?</a:t>
            </a:r>
          </a:p>
          <a:p>
            <a:endParaRPr lang="en-CA" dirty="0"/>
          </a:p>
          <a:p>
            <a:r>
              <a:rPr lang="en-CA" dirty="0"/>
              <a:t>One bit/pole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r>
              <a:rPr lang="en-CA" dirty="0"/>
              <a:t>Two bits/poles      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3 bits/poles?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C42FB-05BE-4603-9561-D474E401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02FF8-C9F3-4866-87BC-637F39FE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137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48144-7538-4499-9810-B17E05323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63" y="2755024"/>
            <a:ext cx="691956" cy="271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06564-A184-4BB8-BA7D-3759ACDE7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63" y="2286206"/>
            <a:ext cx="691956" cy="27129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6B3A729-1842-4322-BFBB-F7750D7F44CD}"/>
              </a:ext>
            </a:extLst>
          </p:cNvPr>
          <p:cNvSpPr/>
          <p:nvPr/>
        </p:nvSpPr>
        <p:spPr>
          <a:xfrm>
            <a:off x="4430453" y="2790047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8D540-21AA-46BE-A1A0-FA4CFB954639}"/>
              </a:ext>
            </a:extLst>
          </p:cNvPr>
          <p:cNvSpPr/>
          <p:nvPr/>
        </p:nvSpPr>
        <p:spPr>
          <a:xfrm>
            <a:off x="3278556" y="3525688"/>
            <a:ext cx="671979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dirty="0"/>
              <a:t>0 0</a:t>
            </a:r>
          </a:p>
          <a:p>
            <a:r>
              <a:rPr lang="en-CA" sz="2600" dirty="0"/>
              <a:t>0 1 </a:t>
            </a:r>
          </a:p>
          <a:p>
            <a:r>
              <a:rPr lang="en-CA" sz="2600" dirty="0"/>
              <a:t>1 0</a:t>
            </a:r>
          </a:p>
          <a:p>
            <a:r>
              <a:rPr lang="en-CA" sz="2600" dirty="0"/>
              <a:t>1 1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1D28A8-12E6-4D4D-8A50-A5F1FD1F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631" y="3619001"/>
            <a:ext cx="691956" cy="271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9C7AD-8B85-4AB5-AFF8-6400AE699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53" y="3619001"/>
            <a:ext cx="691956" cy="271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63A9F0-BF54-43D0-9C08-BB79A2F8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631" y="4008478"/>
            <a:ext cx="691956" cy="2712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E7AADA-4811-473C-813C-762763BA9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53" y="4008478"/>
            <a:ext cx="691956" cy="2712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5AF8257-2B0A-44BB-AB2C-83ACE74F6BD0}"/>
              </a:ext>
            </a:extLst>
          </p:cNvPr>
          <p:cNvSpPr/>
          <p:nvPr/>
        </p:nvSpPr>
        <p:spPr>
          <a:xfrm>
            <a:off x="5454921" y="4043501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F4F171-1F35-419B-8686-611D51A50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41" y="4410189"/>
            <a:ext cx="691956" cy="271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90FFAD-E018-4660-ABA8-1A692ABD6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63" y="4410189"/>
            <a:ext cx="691956" cy="27129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FDE2D60-3683-44DD-9633-F1AEC4C4C7B4}"/>
              </a:ext>
            </a:extLst>
          </p:cNvPr>
          <p:cNvSpPr/>
          <p:nvPr/>
        </p:nvSpPr>
        <p:spPr>
          <a:xfrm>
            <a:off x="4453867" y="4442880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5EDCD8-7143-468E-8F8E-ECFB4C30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41" y="4845910"/>
            <a:ext cx="691956" cy="2712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94B-5145-42D4-A3C4-15952B86F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63" y="4845910"/>
            <a:ext cx="691956" cy="27129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A35ACA37-74A6-4E95-ADE9-9E743C596736}"/>
              </a:ext>
            </a:extLst>
          </p:cNvPr>
          <p:cNvSpPr/>
          <p:nvPr/>
        </p:nvSpPr>
        <p:spPr>
          <a:xfrm>
            <a:off x="5416631" y="4880933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CBC262-85B1-4D55-9BE6-BC5F388523F8}"/>
              </a:ext>
            </a:extLst>
          </p:cNvPr>
          <p:cNvSpPr/>
          <p:nvPr/>
        </p:nvSpPr>
        <p:spPr>
          <a:xfrm>
            <a:off x="3261563" y="2218079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dirty="0">
                <a:solidFill>
                  <a:prstClr val="black"/>
                </a:solidFill>
              </a:rPr>
              <a:t>0</a:t>
            </a:r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1F334F-C0BC-4C2D-8A61-0B71AF3C0CE8}"/>
              </a:ext>
            </a:extLst>
          </p:cNvPr>
          <p:cNvSpPr/>
          <p:nvPr/>
        </p:nvSpPr>
        <p:spPr>
          <a:xfrm>
            <a:off x="3261563" y="2646863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dirty="0">
                <a:solidFill>
                  <a:prstClr val="black"/>
                </a:solidFill>
              </a:rPr>
              <a:t>1</a:t>
            </a:r>
            <a:endParaRPr lang="en-C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454861-03E5-4A5D-AE8E-C97C479EF6A2}"/>
              </a:ext>
            </a:extLst>
          </p:cNvPr>
          <p:cNvSpPr txBox="1"/>
          <p:nvPr/>
        </p:nvSpPr>
        <p:spPr>
          <a:xfrm>
            <a:off x="6884581" y="2063262"/>
            <a:ext cx="6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</a:t>
            </a:r>
            <a:endParaRPr lang="en-C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78AE27-1AA3-4532-B5F4-64C49CD2D346}"/>
              </a:ext>
            </a:extLst>
          </p:cNvPr>
          <p:cNvSpPr txBox="1"/>
          <p:nvPr/>
        </p:nvSpPr>
        <p:spPr>
          <a:xfrm>
            <a:off x="7576537" y="2063262"/>
            <a:ext cx="6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</a:t>
            </a:r>
            <a:endParaRPr lang="en-C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504BF0-6A83-4B09-AD00-31F6DACE13D8}"/>
              </a:ext>
            </a:extLst>
          </p:cNvPr>
          <p:cNvSpPr txBox="1"/>
          <p:nvPr/>
        </p:nvSpPr>
        <p:spPr>
          <a:xfrm>
            <a:off x="8240791" y="2063262"/>
            <a:ext cx="6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</a:t>
            </a:r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26E5CF-5070-49F3-8B05-A6407ED1620E}"/>
              </a:ext>
            </a:extLst>
          </p:cNvPr>
          <p:cNvSpPr/>
          <p:nvPr/>
        </p:nvSpPr>
        <p:spPr>
          <a:xfrm>
            <a:off x="4430453" y="4877584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560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3F2D-88FB-474A-9DE5-EAA1BAC5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02723-4141-47D4-92E0-305605F07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7" y="1018817"/>
            <a:ext cx="8676168" cy="58503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 far, assume all bits are values.  For n bits/poles, how many different values?  Max and min value?</a:t>
            </a:r>
          </a:p>
          <a:p>
            <a:endParaRPr lang="en-CA" dirty="0"/>
          </a:p>
          <a:p>
            <a:r>
              <a:rPr lang="en-CA" dirty="0"/>
              <a:t>3 bits/poles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7 bits/poles?</a:t>
            </a:r>
          </a:p>
          <a:p>
            <a:r>
              <a:rPr lang="en-CA" dirty="0"/>
              <a:t>8 bits/poles?</a:t>
            </a:r>
          </a:p>
          <a:p>
            <a:r>
              <a:rPr lang="en-CA" dirty="0"/>
              <a:t>32 bits/poles?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C42FB-05BE-4603-9561-D474E401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02FF8-C9F3-4866-87BC-637F39FE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138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8D540-21AA-46BE-A1A0-FA4CFB954639}"/>
              </a:ext>
            </a:extLst>
          </p:cNvPr>
          <p:cNvSpPr/>
          <p:nvPr/>
        </p:nvSpPr>
        <p:spPr>
          <a:xfrm>
            <a:off x="3055391" y="2016627"/>
            <a:ext cx="108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600" dirty="0"/>
              <a:t>0 0 0</a:t>
            </a:r>
          </a:p>
          <a:p>
            <a:r>
              <a:rPr lang="en-CA" sz="2600" dirty="0"/>
              <a:t>0 0 1 </a:t>
            </a:r>
          </a:p>
          <a:p>
            <a:r>
              <a:rPr lang="en-CA" sz="2600" dirty="0"/>
              <a:t>0 1 0</a:t>
            </a:r>
          </a:p>
          <a:p>
            <a:r>
              <a:rPr lang="en-CA" sz="2600" dirty="0"/>
              <a:t>0 1 1</a:t>
            </a:r>
          </a:p>
          <a:p>
            <a:r>
              <a:rPr lang="en-CA" sz="2600" dirty="0"/>
              <a:t>1 0 0</a:t>
            </a:r>
          </a:p>
          <a:p>
            <a:r>
              <a:rPr lang="en-CA" sz="2600" dirty="0"/>
              <a:t>1 0 1</a:t>
            </a:r>
          </a:p>
          <a:p>
            <a:r>
              <a:rPr lang="en-CA" sz="2600" dirty="0"/>
              <a:t>1 1 0</a:t>
            </a:r>
          </a:p>
          <a:p>
            <a:r>
              <a:rPr lang="en-CA" sz="2600" dirty="0"/>
              <a:t>1 1 1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1D28A8-12E6-4D4D-8A50-A5F1FD1F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631" y="3619001"/>
            <a:ext cx="691956" cy="271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9C7AD-8B85-4AB5-AFF8-6400AE699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53" y="3619001"/>
            <a:ext cx="691956" cy="27129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26E5CF-5070-49F3-8B05-A6407ED1620E}"/>
              </a:ext>
            </a:extLst>
          </p:cNvPr>
          <p:cNvSpPr/>
          <p:nvPr/>
        </p:nvSpPr>
        <p:spPr>
          <a:xfrm>
            <a:off x="4494758" y="3654024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63A9F0-BF54-43D0-9C08-BB79A2F8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631" y="4008478"/>
            <a:ext cx="691956" cy="2712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E7AADA-4811-473C-813C-762763BA9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53" y="4008478"/>
            <a:ext cx="691956" cy="2712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5AF8257-2B0A-44BB-AB2C-83ACE74F6BD0}"/>
              </a:ext>
            </a:extLst>
          </p:cNvPr>
          <p:cNvSpPr/>
          <p:nvPr/>
        </p:nvSpPr>
        <p:spPr>
          <a:xfrm>
            <a:off x="4494199" y="4043501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F4F171-1F35-419B-8686-611D51A50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41" y="4410189"/>
            <a:ext cx="691956" cy="271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90FFAD-E018-4660-ABA8-1A692ABD6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63" y="4410189"/>
            <a:ext cx="691956" cy="27129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FDE2D60-3683-44DD-9633-F1AEC4C4C7B4}"/>
              </a:ext>
            </a:extLst>
          </p:cNvPr>
          <p:cNvSpPr/>
          <p:nvPr/>
        </p:nvSpPr>
        <p:spPr>
          <a:xfrm>
            <a:off x="4444193" y="4456038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5EDCD8-7143-468E-8F8E-ECFB4C30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41" y="4845910"/>
            <a:ext cx="691956" cy="2712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94B-5145-42D4-A3C4-15952B86F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63" y="4845910"/>
            <a:ext cx="691956" cy="27129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A35ACA37-74A6-4E95-ADE9-9E743C596736}"/>
              </a:ext>
            </a:extLst>
          </p:cNvPr>
          <p:cNvSpPr/>
          <p:nvPr/>
        </p:nvSpPr>
        <p:spPr>
          <a:xfrm>
            <a:off x="5416631" y="4880933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4BABCB-B8F1-4CED-80A8-DA1DD33CE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661" y="2058703"/>
            <a:ext cx="691956" cy="2712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7A1621-FD22-4EAF-AC39-D85CD15D8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83" y="2058703"/>
            <a:ext cx="691956" cy="2712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24E656B-000C-4378-A071-D8D3D47FB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661" y="2448180"/>
            <a:ext cx="691956" cy="2712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9C6983-6B8F-422A-9345-6833A9FC3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83" y="2448180"/>
            <a:ext cx="691956" cy="2712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A9048F-3C8E-4F8A-867F-26537005D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371" y="2849891"/>
            <a:ext cx="691956" cy="2712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176E830-0DF8-400E-B220-8FA047C69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93" y="2849891"/>
            <a:ext cx="691956" cy="27129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EC4A0E6A-903F-4BC7-888E-1B40B6DE134E}"/>
              </a:ext>
            </a:extLst>
          </p:cNvPr>
          <p:cNvSpPr/>
          <p:nvPr/>
        </p:nvSpPr>
        <p:spPr>
          <a:xfrm>
            <a:off x="5468661" y="2884914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5078920-D9A1-45A4-B3F0-AE262E30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371" y="3285612"/>
            <a:ext cx="691956" cy="2712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6B6233-778E-44D1-A655-13D66B610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93" y="3285612"/>
            <a:ext cx="691956" cy="271296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9C451401-41A0-463A-8502-E2FC81181C28}"/>
              </a:ext>
            </a:extLst>
          </p:cNvPr>
          <p:cNvSpPr/>
          <p:nvPr/>
        </p:nvSpPr>
        <p:spPr>
          <a:xfrm>
            <a:off x="5468661" y="3320635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D0DC47E-D910-453D-986B-01C95382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77" y="3619001"/>
            <a:ext cx="691956" cy="2712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09A9621-6FA6-42B5-A365-57E2319FD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77" y="4008478"/>
            <a:ext cx="691956" cy="271296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8751EC07-C1D4-4ADF-AC4E-E8E0636DE3D1}"/>
              </a:ext>
            </a:extLst>
          </p:cNvPr>
          <p:cNvSpPr/>
          <p:nvPr/>
        </p:nvSpPr>
        <p:spPr>
          <a:xfrm>
            <a:off x="6460467" y="4043501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5C4C032-4F32-4BED-B2AD-C982DC95A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87" y="4410189"/>
            <a:ext cx="691956" cy="271296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F6281234-8598-47EE-8224-A66B4D98FB9D}"/>
              </a:ext>
            </a:extLst>
          </p:cNvPr>
          <p:cNvSpPr/>
          <p:nvPr/>
        </p:nvSpPr>
        <p:spPr>
          <a:xfrm>
            <a:off x="5438612" y="4456038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5C79287-2147-4119-8415-39907092D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87" y="4845910"/>
            <a:ext cx="691956" cy="271296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95738B68-FE44-4646-BAD4-D22F9844806E}"/>
              </a:ext>
            </a:extLst>
          </p:cNvPr>
          <p:cNvSpPr/>
          <p:nvPr/>
        </p:nvSpPr>
        <p:spPr>
          <a:xfrm>
            <a:off x="6422177" y="4880933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95832F3-8743-48DE-824C-29DD46034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207" y="2058703"/>
            <a:ext cx="691956" cy="27129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40DD553-33C8-4582-A875-82DEE6ABC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207" y="2448180"/>
            <a:ext cx="691956" cy="271296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69D9CB29-4170-4817-A2DD-EC43034F0231}"/>
              </a:ext>
            </a:extLst>
          </p:cNvPr>
          <p:cNvSpPr/>
          <p:nvPr/>
        </p:nvSpPr>
        <p:spPr>
          <a:xfrm>
            <a:off x="6512497" y="2483203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6D208EF-D70E-451C-A071-2DF51D43E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17" y="2849891"/>
            <a:ext cx="691956" cy="27129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4D182DA-FF30-4D6F-AF2C-D834B24B6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17" y="3285612"/>
            <a:ext cx="691956" cy="271296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68093827-A9AC-4EF4-BDA9-92C7C21CC832}"/>
              </a:ext>
            </a:extLst>
          </p:cNvPr>
          <p:cNvSpPr/>
          <p:nvPr/>
        </p:nvSpPr>
        <p:spPr>
          <a:xfrm>
            <a:off x="6474207" y="3320635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AB27B7-65DE-40D7-99F6-FD724079FABF}"/>
              </a:ext>
            </a:extLst>
          </p:cNvPr>
          <p:cNvSpPr/>
          <p:nvPr/>
        </p:nvSpPr>
        <p:spPr>
          <a:xfrm>
            <a:off x="4431720" y="4907366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22BA0B-E9E9-43E5-A1FD-8D440B1EE080}"/>
              </a:ext>
            </a:extLst>
          </p:cNvPr>
          <p:cNvSpPr txBox="1"/>
          <p:nvPr/>
        </p:nvSpPr>
        <p:spPr>
          <a:xfrm>
            <a:off x="6523080" y="5281631"/>
            <a:ext cx="6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</a:t>
            </a:r>
            <a:endParaRPr lang="en-C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E5AE4-77F8-4E0F-9024-E7229C0E7B09}"/>
              </a:ext>
            </a:extLst>
          </p:cNvPr>
          <p:cNvSpPr txBox="1"/>
          <p:nvPr/>
        </p:nvSpPr>
        <p:spPr>
          <a:xfrm>
            <a:off x="7215036" y="5281631"/>
            <a:ext cx="6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</a:t>
            </a:r>
            <a:endParaRPr lang="en-CA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8158A7-92B5-4474-A5BC-9D50E579AEA1}"/>
              </a:ext>
            </a:extLst>
          </p:cNvPr>
          <p:cNvSpPr txBox="1"/>
          <p:nvPr/>
        </p:nvSpPr>
        <p:spPr>
          <a:xfrm>
            <a:off x="7879290" y="5281631"/>
            <a:ext cx="6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3AE7A-A912-0064-6051-06D787321F43}"/>
              </a:ext>
            </a:extLst>
          </p:cNvPr>
          <p:cNvSpPr txBox="1"/>
          <p:nvPr/>
        </p:nvSpPr>
        <p:spPr>
          <a:xfrm>
            <a:off x="6383887" y="5650963"/>
            <a:ext cx="218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8            0           7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32129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3F2D-88FB-474A-9DE5-EAA1BAC5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02723-4141-47D4-92E0-305605F07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7" y="1018817"/>
            <a:ext cx="8676168" cy="5850361"/>
          </a:xfrm>
        </p:spPr>
        <p:txBody>
          <a:bodyPr>
            <a:normAutofit/>
          </a:bodyPr>
          <a:lstStyle/>
          <a:p>
            <a:r>
              <a:rPr lang="en-US" dirty="0"/>
              <a:t>So far, assume all bits are values.  For n bits/poles, how many different values?  Max and min value?</a:t>
            </a:r>
          </a:p>
          <a:p>
            <a:endParaRPr lang="en-CA" dirty="0"/>
          </a:p>
          <a:p>
            <a:r>
              <a:rPr lang="en-CA" dirty="0"/>
              <a:t>7 bits/poles        </a:t>
            </a:r>
            <a:r>
              <a:rPr lang="en-CA" sz="2400" dirty="0"/>
              <a:t>2</a:t>
            </a:r>
            <a:r>
              <a:rPr lang="en-CA" sz="2400" baseline="30000" dirty="0"/>
              <a:t>7 </a:t>
            </a:r>
            <a:r>
              <a:rPr lang="en-CA" sz="2400" dirty="0"/>
              <a:t>= 128 values.    0000000     1111111        0~127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8 bits/poles        </a:t>
            </a:r>
            <a:r>
              <a:rPr lang="en-CA" sz="2400" dirty="0"/>
              <a:t>2</a:t>
            </a:r>
            <a:r>
              <a:rPr lang="en-CA" sz="2400" baseline="30000" dirty="0"/>
              <a:t>8 </a:t>
            </a:r>
            <a:r>
              <a:rPr lang="en-CA" sz="2400" dirty="0"/>
              <a:t>= 256 values.   00000000  11111111        0~255</a:t>
            </a:r>
            <a:endParaRPr lang="en-CA" dirty="0"/>
          </a:p>
          <a:p>
            <a:endParaRPr lang="en-CA" dirty="0"/>
          </a:p>
          <a:p>
            <a:r>
              <a:rPr lang="en-CA" dirty="0"/>
              <a:t>32 bits/poles      2</a:t>
            </a:r>
            <a:r>
              <a:rPr lang="en-CA" baseline="30000" dirty="0"/>
              <a:t>32 </a:t>
            </a:r>
            <a:r>
              <a:rPr lang="en-CA" dirty="0"/>
              <a:t>= </a:t>
            </a:r>
            <a:r>
              <a:rPr lang="en-CA" sz="2000" dirty="0"/>
              <a:t>4,294,967,296</a:t>
            </a:r>
            <a:r>
              <a:rPr lang="en-CA" dirty="0"/>
              <a:t> values.  </a:t>
            </a:r>
            <a:r>
              <a:rPr lang="en-CA" sz="2400" dirty="0"/>
              <a:t>000…0  111…1         </a:t>
            </a:r>
          </a:p>
          <a:p>
            <a:endParaRPr lang="en-CA" sz="2000" dirty="0"/>
          </a:p>
          <a:p>
            <a:pPr lvl="0"/>
            <a:r>
              <a:rPr lang="en-CA" dirty="0">
                <a:solidFill>
                  <a:srgbClr val="0000FF"/>
                </a:solidFill>
              </a:rPr>
              <a:t>n bits/poles        2</a:t>
            </a:r>
            <a:r>
              <a:rPr lang="en-CA" baseline="30000" dirty="0">
                <a:solidFill>
                  <a:srgbClr val="0000FF"/>
                </a:solidFill>
              </a:rPr>
              <a:t>n  </a:t>
            </a:r>
            <a:r>
              <a:rPr lang="en-CA" dirty="0">
                <a:solidFill>
                  <a:srgbClr val="0000FF"/>
                </a:solidFill>
              </a:rPr>
              <a:t> values.                 0     ~    </a:t>
            </a:r>
            <a:r>
              <a:rPr lang="en-CA" sz="2800" dirty="0">
                <a:solidFill>
                  <a:srgbClr val="0000FF"/>
                </a:solidFill>
              </a:rPr>
              <a:t>2</a:t>
            </a:r>
            <a:r>
              <a:rPr lang="en-CA" sz="2800" baseline="30000" dirty="0">
                <a:solidFill>
                  <a:srgbClr val="0000FF"/>
                </a:solidFill>
              </a:rPr>
              <a:t>n </a:t>
            </a:r>
            <a:r>
              <a:rPr lang="en-CA" sz="2800" dirty="0">
                <a:solidFill>
                  <a:srgbClr val="0000FF"/>
                </a:solidFill>
              </a:rPr>
              <a:t>-1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C42FB-05BE-4603-9561-D474E401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02FF8-C9F3-4866-87BC-637F39FE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139</a:t>
            </a:fld>
            <a:endParaRPr lang="en-C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22BA0B-E9E9-43E5-A1FD-8D440B1EE080}"/>
              </a:ext>
            </a:extLst>
          </p:cNvPr>
          <p:cNvSpPr txBox="1"/>
          <p:nvPr/>
        </p:nvSpPr>
        <p:spPr>
          <a:xfrm>
            <a:off x="3458399" y="1781283"/>
            <a:ext cx="6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</a:t>
            </a:r>
            <a:endParaRPr lang="en-C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E5AE4-77F8-4E0F-9024-E7229C0E7B09}"/>
              </a:ext>
            </a:extLst>
          </p:cNvPr>
          <p:cNvSpPr txBox="1"/>
          <p:nvPr/>
        </p:nvSpPr>
        <p:spPr>
          <a:xfrm>
            <a:off x="5339624" y="1778637"/>
            <a:ext cx="6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</a:t>
            </a:r>
            <a:endParaRPr lang="en-CA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8158A7-92B5-4474-A5BC-9D50E579AEA1}"/>
              </a:ext>
            </a:extLst>
          </p:cNvPr>
          <p:cNvSpPr txBox="1"/>
          <p:nvPr/>
        </p:nvSpPr>
        <p:spPr>
          <a:xfrm>
            <a:off x="6684760" y="1753868"/>
            <a:ext cx="6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AF40D7-9BF0-41D6-9CD3-22A59EE82002}"/>
              </a:ext>
            </a:extLst>
          </p:cNvPr>
          <p:cNvSpPr/>
          <p:nvPr/>
        </p:nvSpPr>
        <p:spPr>
          <a:xfrm>
            <a:off x="7376716" y="4788114"/>
            <a:ext cx="1786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/>
              <a:t>0~</a:t>
            </a:r>
            <a:r>
              <a:rPr lang="en-CA" dirty="0"/>
              <a:t>4,294,967,295</a:t>
            </a:r>
          </a:p>
        </p:txBody>
      </p:sp>
    </p:spTree>
    <p:extLst>
      <p:ext uri="{BB962C8B-B14F-4D97-AF65-F5344CB8AC3E}">
        <p14:creationId xmlns:p14="http://schemas.microsoft.com/office/powerpoint/2010/main" val="362396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14</a:t>
            </a:fld>
            <a:endParaRPr lang="en-CA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Positional Notation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B7B13-301A-45C8-9E68-B03620E42D54}"/>
              </a:ext>
            </a:extLst>
          </p:cNvPr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333328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6201" y="1213511"/>
            <a:ext cx="7772400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/>
              <a:t>In digital electronics you cannot simply put a minus sign in front of a number to make it negative.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/>
              <a:t>You must represent a negative number in a </a:t>
            </a:r>
            <a:r>
              <a:rPr lang="en-US" altLang="en-US" sz="2800" i="1" dirty="0"/>
              <a:t>fixed-length</a:t>
            </a:r>
            <a:r>
              <a:rPr lang="en-US" altLang="en-US" sz="2800" dirty="0"/>
              <a:t> binary number system. All signed arithmetic must be performed in a </a:t>
            </a:r>
            <a:r>
              <a:rPr lang="en-US" altLang="en-US" sz="2800" i="1" dirty="0"/>
              <a:t>fixed-length </a:t>
            </a:r>
            <a:r>
              <a:rPr lang="en-US" altLang="en-US" sz="2800" dirty="0"/>
              <a:t>number system.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/>
              <a:t>A physical </a:t>
            </a:r>
            <a:r>
              <a:rPr lang="en-US" altLang="en-US" sz="2800" i="1" dirty="0"/>
              <a:t>fixed-length</a:t>
            </a:r>
            <a:r>
              <a:rPr lang="en-US" altLang="en-US" sz="2800" dirty="0"/>
              <a:t> device (usually memory) contains a fixed number of bits (usually 4-bits, 8-bits, 16-bits) to hold the number. 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How To Create a Negative Number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152212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/>
              <a:t>Integers:  </a:t>
            </a:r>
            <a:r>
              <a:rPr lang="en-CA" altLang="en-US" dirty="0"/>
              <a:t>Ordinary </a:t>
            </a:r>
            <a:r>
              <a:rPr lang="en-CA" altLang="en-US" dirty="0">
                <a:highlight>
                  <a:srgbClr val="FFFF00"/>
                </a:highlight>
              </a:rPr>
              <a:t>Signed</a:t>
            </a:r>
            <a:r>
              <a:rPr lang="en-CA" altLang="en-US" dirty="0"/>
              <a:t> Representation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39750" eaLnBrk="1" hangingPunct="1"/>
            <a:r>
              <a:rPr lang="en-CA" altLang="en-US" dirty="0"/>
              <a:t>Leftmost bit represents sign (0 = “+”,  1 = “</a:t>
            </a:r>
            <a:r>
              <a:rPr lang="en-CA" altLang="en-US" dirty="0">
                <a:sym typeface="Symbol"/>
              </a:rPr>
              <a:t></a:t>
            </a:r>
            <a:r>
              <a:rPr lang="en-CA" altLang="en-US" dirty="0"/>
              <a:t>”). </a:t>
            </a:r>
            <a:br>
              <a:rPr lang="en-CA" altLang="en-US" dirty="0"/>
            </a:br>
            <a:r>
              <a:rPr lang="en-CA" altLang="en-US" dirty="0"/>
              <a:t>The remaining bits represent an ordinary binary number.</a:t>
            </a:r>
            <a:br>
              <a:rPr lang="en-CA" altLang="en-US" dirty="0"/>
            </a:br>
            <a:br>
              <a:rPr lang="en-CA" altLang="en-US" dirty="0"/>
            </a:br>
            <a:r>
              <a:rPr lang="en-CA" altLang="en-US" dirty="0"/>
              <a:t>						</a:t>
            </a:r>
            <a:r>
              <a:rPr lang="en-CA" altLang="en-US" dirty="0">
                <a:solidFill>
                  <a:srgbClr val="C00000"/>
                </a:solidFill>
              </a:rPr>
              <a:t>sign bit</a:t>
            </a:r>
            <a:br>
              <a:rPr lang="en-CA" altLang="en-US" dirty="0">
                <a:solidFill>
                  <a:srgbClr val="C00000"/>
                </a:solidFill>
              </a:rPr>
            </a:br>
            <a:br>
              <a:rPr lang="en-CA" altLang="en-US" dirty="0"/>
            </a:br>
            <a:r>
              <a:rPr lang="en-CA" altLang="en-US" dirty="0"/>
              <a:t>				</a:t>
            </a:r>
            <a:r>
              <a:rPr lang="en-CA" altLang="en-US" dirty="0">
                <a:solidFill>
                  <a:srgbClr val="C00000"/>
                </a:solidFill>
              </a:rPr>
              <a:t>0</a:t>
            </a:r>
            <a:r>
              <a:rPr lang="en-CA" altLang="en-US" dirty="0"/>
              <a:t>  1 0 1   =   + 5 </a:t>
            </a:r>
          </a:p>
          <a:p>
            <a:pPr marL="0" indent="0" defTabSz="539750">
              <a:buNone/>
            </a:pPr>
            <a:r>
              <a:rPr lang="en-CA" altLang="en-US" dirty="0"/>
              <a:t>				</a:t>
            </a:r>
            <a:r>
              <a:rPr lang="en-CA" altLang="en-US" dirty="0">
                <a:solidFill>
                  <a:srgbClr val="C00000"/>
                </a:solidFill>
              </a:rPr>
              <a:t>1</a:t>
            </a:r>
            <a:r>
              <a:rPr lang="en-CA" altLang="en-US" dirty="0"/>
              <a:t>  1 0 1   =   </a:t>
            </a:r>
            <a:r>
              <a:rPr lang="en-CA" altLang="en-US" dirty="0">
                <a:sym typeface="Symbol"/>
              </a:rPr>
              <a:t></a:t>
            </a:r>
            <a:r>
              <a:rPr lang="en-CA" altLang="en-US" dirty="0"/>
              <a:t> 5 </a:t>
            </a:r>
          </a:p>
          <a:p>
            <a:pPr marL="0" indent="0" defTabSz="539750">
              <a:buNone/>
            </a:pPr>
            <a:r>
              <a:rPr lang="en-CA" altLang="en-US" dirty="0"/>
              <a:t> 				</a:t>
            </a:r>
            <a:r>
              <a:rPr lang="en-CA" altLang="en-US" dirty="0">
                <a:solidFill>
                  <a:srgbClr val="C00000"/>
                </a:solidFill>
              </a:rPr>
              <a:t>0</a:t>
            </a:r>
            <a:r>
              <a:rPr lang="en-CA" altLang="en-US" dirty="0"/>
              <a:t>  0 0 0   =   + 0</a:t>
            </a:r>
          </a:p>
          <a:p>
            <a:pPr marL="0" indent="0" defTabSz="539750">
              <a:buNone/>
            </a:pPr>
            <a:r>
              <a:rPr lang="en-CA" altLang="en-US" dirty="0"/>
              <a:t>				</a:t>
            </a:r>
            <a:r>
              <a:rPr lang="en-CA" altLang="en-US" dirty="0">
                <a:solidFill>
                  <a:srgbClr val="C00000"/>
                </a:solidFill>
              </a:rPr>
              <a:t>1</a:t>
            </a:r>
            <a:r>
              <a:rPr lang="en-CA" altLang="en-US" dirty="0"/>
              <a:t>  0 0 0   =   </a:t>
            </a:r>
            <a:r>
              <a:rPr lang="en-CA" altLang="en-US" dirty="0">
                <a:sym typeface="Symbol"/>
              </a:rPr>
              <a:t></a:t>
            </a:r>
            <a:r>
              <a:rPr lang="en-CA" altLang="en-US" dirty="0"/>
              <a:t> 0</a:t>
            </a:r>
          </a:p>
          <a:p>
            <a:pPr defTabSz="539750"/>
            <a:r>
              <a:rPr lang="en-CA" altLang="en-US" dirty="0"/>
              <a:t>0 has two different representations.</a:t>
            </a:r>
          </a:p>
          <a:p>
            <a:pPr defTabSz="539750"/>
            <a:r>
              <a:rPr lang="en-CA" altLang="en-US" dirty="0"/>
              <a:t>How to eliminate this wasted redundancy and ambiguity?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141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623794" y="2952000"/>
            <a:ext cx="317634" cy="37705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 5"/>
          <p:cNvSpPr/>
          <p:nvPr/>
        </p:nvSpPr>
        <p:spPr>
          <a:xfrm>
            <a:off x="2782611" y="2425567"/>
            <a:ext cx="885524" cy="452388"/>
          </a:xfrm>
          <a:custGeom>
            <a:avLst/>
            <a:gdLst>
              <a:gd name="connsiteX0" fmla="*/ 866273 w 866273"/>
              <a:gd name="connsiteY0" fmla="*/ 0 h 413887"/>
              <a:gd name="connsiteX1" fmla="*/ 221381 w 866273"/>
              <a:gd name="connsiteY1" fmla="*/ 115504 h 413887"/>
              <a:gd name="connsiteX2" fmla="*/ 0 w 866273"/>
              <a:gd name="connsiteY2" fmla="*/ 413887 h 413887"/>
              <a:gd name="connsiteX0" fmla="*/ 866273 w 866273"/>
              <a:gd name="connsiteY0" fmla="*/ 0 h 413887"/>
              <a:gd name="connsiteX1" fmla="*/ 221381 w 866273"/>
              <a:gd name="connsiteY1" fmla="*/ 115504 h 413887"/>
              <a:gd name="connsiteX2" fmla="*/ 0 w 866273"/>
              <a:gd name="connsiteY2" fmla="*/ 413887 h 413887"/>
              <a:gd name="connsiteX0" fmla="*/ 866273 w 866273"/>
              <a:gd name="connsiteY0" fmla="*/ 0 h 413887"/>
              <a:gd name="connsiteX1" fmla="*/ 317634 w 866273"/>
              <a:gd name="connsiteY1" fmla="*/ 134754 h 413887"/>
              <a:gd name="connsiteX2" fmla="*/ 0 w 866273"/>
              <a:gd name="connsiteY2" fmla="*/ 413887 h 413887"/>
              <a:gd name="connsiteX0" fmla="*/ 885524 w 885524"/>
              <a:gd name="connsiteY0" fmla="*/ 0 h 452388"/>
              <a:gd name="connsiteX1" fmla="*/ 336885 w 885524"/>
              <a:gd name="connsiteY1" fmla="*/ 134754 h 452388"/>
              <a:gd name="connsiteX2" fmla="*/ 0 w 885524"/>
              <a:gd name="connsiteY2" fmla="*/ 452388 h 4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524" h="452388">
                <a:moveTo>
                  <a:pt x="885524" y="0"/>
                </a:moveTo>
                <a:cubicBezTo>
                  <a:pt x="670560" y="38501"/>
                  <a:pt x="484472" y="59356"/>
                  <a:pt x="336885" y="134754"/>
                </a:cubicBezTo>
                <a:cubicBezTo>
                  <a:pt x="189298" y="210152"/>
                  <a:pt x="73794" y="352927"/>
                  <a:pt x="0" y="452388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F0359-ECD1-4DD7-B8D5-35F180231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93" y="2068033"/>
            <a:ext cx="691956" cy="271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A5809-C3B7-4551-9A83-475FDAF70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04" y="2068033"/>
            <a:ext cx="691956" cy="271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9B74E6-675F-4EA3-8C87-6870E27D3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239" y="2068033"/>
            <a:ext cx="691956" cy="2712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ED4E4-E5F8-4695-B6FB-5C4AF72EAE8E}"/>
              </a:ext>
            </a:extLst>
          </p:cNvPr>
          <p:cNvSpPr/>
          <p:nvPr/>
        </p:nvSpPr>
        <p:spPr>
          <a:xfrm>
            <a:off x="5402488" y="2257551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D0F23B-38CA-407D-9682-FDE92A286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755" y="2068033"/>
            <a:ext cx="691956" cy="2712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A3164B-59BD-4912-87F5-6A5804E3EF43}"/>
              </a:ext>
            </a:extLst>
          </p:cNvPr>
          <p:cNvSpPr/>
          <p:nvPr/>
        </p:nvSpPr>
        <p:spPr>
          <a:xfrm rot="5400000">
            <a:off x="5654496" y="2129127"/>
            <a:ext cx="168571" cy="82881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CFF57-DCA1-4094-236B-E68FF83EE8D6}"/>
              </a:ext>
            </a:extLst>
          </p:cNvPr>
          <p:cNvSpPr txBox="1"/>
          <p:nvPr/>
        </p:nvSpPr>
        <p:spPr>
          <a:xfrm>
            <a:off x="6369693" y="3747674"/>
            <a:ext cx="203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“1’s complement</a:t>
            </a:r>
            <a:r>
              <a:rPr lang="en-US" dirty="0"/>
              <a:t>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372677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/>
              <a:t>Integers:  </a:t>
            </a:r>
            <a:r>
              <a:rPr lang="en-CA" altLang="en-US" dirty="0"/>
              <a:t>Ordinary </a:t>
            </a:r>
            <a:r>
              <a:rPr lang="en-CA" altLang="en-US" dirty="0">
                <a:highlight>
                  <a:srgbClr val="C0C0C0"/>
                </a:highlight>
              </a:rPr>
              <a:t>Signed</a:t>
            </a:r>
            <a:r>
              <a:rPr lang="en-CA" altLang="en-US" dirty="0"/>
              <a:t> Representation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833" y="1148316"/>
            <a:ext cx="8474148" cy="919717"/>
          </a:xfrm>
        </p:spPr>
        <p:txBody>
          <a:bodyPr>
            <a:normAutofit/>
          </a:bodyPr>
          <a:lstStyle/>
          <a:p>
            <a:pPr defTabSz="539750"/>
            <a:r>
              <a:rPr lang="en-CA" altLang="en-US" sz="2400" dirty="0"/>
              <a:t>Let’s find -7 and -12 using Ordinary </a:t>
            </a:r>
            <a:r>
              <a:rPr lang="en-CA" altLang="en-US" sz="2400" dirty="0">
                <a:highlight>
                  <a:srgbClr val="C0C0C0"/>
                </a:highlight>
              </a:rPr>
              <a:t>Signed</a:t>
            </a:r>
            <a:r>
              <a:rPr lang="en-CA" altLang="en-US" sz="2400" dirty="0"/>
              <a:t> Representation in an </a:t>
            </a:r>
            <a:r>
              <a:rPr lang="en-CA" altLang="en-US" sz="2400" dirty="0">
                <a:highlight>
                  <a:srgbClr val="FFFF00"/>
                </a:highlight>
              </a:rPr>
              <a:t>8-bit binary system</a:t>
            </a:r>
            <a:endParaRPr lang="en-CA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142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4BB5882-2E12-44A4-8019-B45A69F3319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2320" y="2702648"/>
              <a:ext cx="6096000" cy="826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4676">
                      <a:extLst>
                        <a:ext uri="{9D8B030D-6E8A-4147-A177-3AD203B41FA5}">
                          <a16:colId xmlns:a16="http://schemas.microsoft.com/office/drawing/2014/main" val="1069335864"/>
                        </a:ext>
                      </a:extLst>
                    </a:gridCol>
                    <a:gridCol w="735291">
                      <a:extLst>
                        <a:ext uri="{9D8B030D-6E8A-4147-A177-3AD203B41FA5}">
                          <a16:colId xmlns:a16="http://schemas.microsoft.com/office/drawing/2014/main" val="2560140012"/>
                        </a:ext>
                      </a:extLst>
                    </a:gridCol>
                    <a:gridCol w="707010">
                      <a:extLst>
                        <a:ext uri="{9D8B030D-6E8A-4147-A177-3AD203B41FA5}">
                          <a16:colId xmlns:a16="http://schemas.microsoft.com/office/drawing/2014/main" val="1053035285"/>
                        </a:ext>
                      </a:extLst>
                    </a:gridCol>
                    <a:gridCol w="772998">
                      <a:extLst>
                        <a:ext uri="{9D8B030D-6E8A-4147-A177-3AD203B41FA5}">
                          <a16:colId xmlns:a16="http://schemas.microsoft.com/office/drawing/2014/main" val="924271456"/>
                        </a:ext>
                      </a:extLst>
                    </a:gridCol>
                    <a:gridCol w="810706">
                      <a:extLst>
                        <a:ext uri="{9D8B030D-6E8A-4147-A177-3AD203B41FA5}">
                          <a16:colId xmlns:a16="http://schemas.microsoft.com/office/drawing/2014/main" val="3598312374"/>
                        </a:ext>
                      </a:extLst>
                    </a:gridCol>
                    <a:gridCol w="735290">
                      <a:extLst>
                        <a:ext uri="{9D8B030D-6E8A-4147-A177-3AD203B41FA5}">
                          <a16:colId xmlns:a16="http://schemas.microsoft.com/office/drawing/2014/main" val="750205708"/>
                        </a:ext>
                      </a:extLst>
                    </a:gridCol>
                    <a:gridCol w="650450">
                      <a:extLst>
                        <a:ext uri="{9D8B030D-6E8A-4147-A177-3AD203B41FA5}">
                          <a16:colId xmlns:a16="http://schemas.microsoft.com/office/drawing/2014/main" val="424399556"/>
                        </a:ext>
                      </a:extLst>
                    </a:gridCol>
                    <a:gridCol w="719579">
                      <a:extLst>
                        <a:ext uri="{9D8B030D-6E8A-4147-A177-3AD203B41FA5}">
                          <a16:colId xmlns:a16="http://schemas.microsoft.com/office/drawing/2014/main" val="327128733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sign bit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altLang="en-US" sz="18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altLang="en-US" sz="1800" i="1" dirty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en-US" sz="18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altLang="en-US" sz="18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altLang="en-US" sz="1800" i="1" dirty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en-US" sz="18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altLang="en-US" sz="18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altLang="en-US" sz="1800" i="1" dirty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en-US" sz="18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altLang="en-US" sz="18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altLang="en-US" sz="1800" i="1" dirty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CA" altLang="en-US" sz="1800" i="1" dirty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altLang="en-US" sz="18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altLang="en-US" sz="1800" i="1" dirty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CA" altLang="en-US" sz="1800" i="1" dirty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altLang="en-US" sz="18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altLang="en-US" sz="1800" i="1" dirty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CA" altLang="en-US" sz="1800" i="1" dirty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altLang="en-US" sz="1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altLang="en-US" sz="18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CA" altLang="en-US" sz="18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altLang="en-US" sz="18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260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955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4BB5882-2E12-44A4-8019-B45A69F331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29342"/>
                  </p:ext>
                </p:extLst>
              </p:nvPr>
            </p:nvGraphicFramePr>
            <p:xfrm>
              <a:off x="1332320" y="2702648"/>
              <a:ext cx="6096000" cy="826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4676">
                      <a:extLst>
                        <a:ext uri="{9D8B030D-6E8A-4147-A177-3AD203B41FA5}">
                          <a16:colId xmlns:a16="http://schemas.microsoft.com/office/drawing/2014/main" val="1069335864"/>
                        </a:ext>
                      </a:extLst>
                    </a:gridCol>
                    <a:gridCol w="735291">
                      <a:extLst>
                        <a:ext uri="{9D8B030D-6E8A-4147-A177-3AD203B41FA5}">
                          <a16:colId xmlns:a16="http://schemas.microsoft.com/office/drawing/2014/main" val="2560140012"/>
                        </a:ext>
                      </a:extLst>
                    </a:gridCol>
                    <a:gridCol w="707010">
                      <a:extLst>
                        <a:ext uri="{9D8B030D-6E8A-4147-A177-3AD203B41FA5}">
                          <a16:colId xmlns:a16="http://schemas.microsoft.com/office/drawing/2014/main" val="1053035285"/>
                        </a:ext>
                      </a:extLst>
                    </a:gridCol>
                    <a:gridCol w="772998">
                      <a:extLst>
                        <a:ext uri="{9D8B030D-6E8A-4147-A177-3AD203B41FA5}">
                          <a16:colId xmlns:a16="http://schemas.microsoft.com/office/drawing/2014/main" val="924271456"/>
                        </a:ext>
                      </a:extLst>
                    </a:gridCol>
                    <a:gridCol w="810706">
                      <a:extLst>
                        <a:ext uri="{9D8B030D-6E8A-4147-A177-3AD203B41FA5}">
                          <a16:colId xmlns:a16="http://schemas.microsoft.com/office/drawing/2014/main" val="3598312374"/>
                        </a:ext>
                      </a:extLst>
                    </a:gridCol>
                    <a:gridCol w="735290">
                      <a:extLst>
                        <a:ext uri="{9D8B030D-6E8A-4147-A177-3AD203B41FA5}">
                          <a16:colId xmlns:a16="http://schemas.microsoft.com/office/drawing/2014/main" val="750205708"/>
                        </a:ext>
                      </a:extLst>
                    </a:gridCol>
                    <a:gridCol w="650450">
                      <a:extLst>
                        <a:ext uri="{9D8B030D-6E8A-4147-A177-3AD203B41FA5}">
                          <a16:colId xmlns:a16="http://schemas.microsoft.com/office/drawing/2014/main" val="424399556"/>
                        </a:ext>
                      </a:extLst>
                    </a:gridCol>
                    <a:gridCol w="719579">
                      <a:extLst>
                        <a:ext uri="{9D8B030D-6E8A-4147-A177-3AD203B41FA5}">
                          <a16:colId xmlns:a16="http://schemas.microsoft.com/office/drawing/2014/main" val="3271287339"/>
                        </a:ext>
                      </a:extLst>
                    </a:gridCol>
                  </a:tblGrid>
                  <a:tr h="368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sign bit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405" t="-8197" r="-600000" b="-160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379" t="-8197" r="-525862" b="-160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1811" t="-8197" r="-380315" b="-160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3233" t="-8197" r="-263158" b="-160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2149" t="-8197" r="-189256" b="-160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26168" t="-8197" r="-114019" b="-160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9153" t="-8197" r="-3390" b="-1606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2603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79556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A4ED0F7D-2AA6-4A78-814A-1E2A01E1D99B}"/>
              </a:ext>
            </a:extLst>
          </p:cNvPr>
          <p:cNvSpPr/>
          <p:nvPr/>
        </p:nvSpPr>
        <p:spPr>
          <a:xfrm rot="5400000">
            <a:off x="4306871" y="-630974"/>
            <a:ext cx="228600" cy="61777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54C65-5068-4D05-9846-0177833A8A75}"/>
              </a:ext>
            </a:extLst>
          </p:cNvPr>
          <p:cNvSpPr/>
          <p:nvPr/>
        </p:nvSpPr>
        <p:spPr>
          <a:xfrm>
            <a:off x="3395156" y="1961252"/>
            <a:ext cx="205203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5350">
              <a:lnSpc>
                <a:spcPct val="90000"/>
              </a:lnSpc>
            </a:pPr>
            <a:r>
              <a:rPr lang="en-CA" altLang="en-US" dirty="0">
                <a:solidFill>
                  <a:schemeClr val="bg1">
                    <a:lumMod val="50000"/>
                  </a:schemeClr>
                </a:solidFill>
              </a:rPr>
              <a:t>8-bit binary system</a:t>
            </a:r>
            <a:br>
              <a:rPr lang="en-CA" altLang="en-US" sz="2000" dirty="0"/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E23D7E-E18D-4FD1-B103-9287B25C2A28}"/>
              </a:ext>
            </a:extLst>
          </p:cNvPr>
          <p:cNvSpPr/>
          <p:nvPr/>
        </p:nvSpPr>
        <p:spPr>
          <a:xfrm>
            <a:off x="7510021" y="3107261"/>
            <a:ext cx="120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2400" dirty="0"/>
              <a:t>=   </a:t>
            </a:r>
            <a:r>
              <a:rPr lang="en-CA" altLang="en-US" sz="2400" dirty="0">
                <a:sym typeface="Symbol"/>
              </a:rPr>
              <a:t>+</a:t>
            </a:r>
            <a:r>
              <a:rPr lang="en-CA" altLang="en-US" sz="2400" dirty="0"/>
              <a:t> 7 </a:t>
            </a:r>
            <a:endParaRPr lang="en-US" sz="24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244E5C2-7D91-42CE-93A7-52F9EE296A88}"/>
              </a:ext>
            </a:extLst>
          </p:cNvPr>
          <p:cNvGraphicFramePr>
            <a:graphicFrameLocks noGrp="1"/>
          </p:cNvGraphicFramePr>
          <p:nvPr/>
        </p:nvGraphicFramePr>
        <p:xfrm>
          <a:off x="1332320" y="370078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676">
                  <a:extLst>
                    <a:ext uri="{9D8B030D-6E8A-4147-A177-3AD203B41FA5}">
                      <a16:colId xmlns:a16="http://schemas.microsoft.com/office/drawing/2014/main" val="3378572846"/>
                    </a:ext>
                  </a:extLst>
                </a:gridCol>
                <a:gridCol w="735291">
                  <a:extLst>
                    <a:ext uri="{9D8B030D-6E8A-4147-A177-3AD203B41FA5}">
                      <a16:colId xmlns:a16="http://schemas.microsoft.com/office/drawing/2014/main" val="1933807971"/>
                    </a:ext>
                  </a:extLst>
                </a:gridCol>
                <a:gridCol w="707010">
                  <a:extLst>
                    <a:ext uri="{9D8B030D-6E8A-4147-A177-3AD203B41FA5}">
                      <a16:colId xmlns:a16="http://schemas.microsoft.com/office/drawing/2014/main" val="1294367083"/>
                    </a:ext>
                  </a:extLst>
                </a:gridCol>
                <a:gridCol w="772998">
                  <a:extLst>
                    <a:ext uri="{9D8B030D-6E8A-4147-A177-3AD203B41FA5}">
                      <a16:colId xmlns:a16="http://schemas.microsoft.com/office/drawing/2014/main" val="3265930450"/>
                    </a:ext>
                  </a:extLst>
                </a:gridCol>
                <a:gridCol w="810706">
                  <a:extLst>
                    <a:ext uri="{9D8B030D-6E8A-4147-A177-3AD203B41FA5}">
                      <a16:colId xmlns:a16="http://schemas.microsoft.com/office/drawing/2014/main" val="961780285"/>
                    </a:ext>
                  </a:extLst>
                </a:gridCol>
                <a:gridCol w="735290">
                  <a:extLst>
                    <a:ext uri="{9D8B030D-6E8A-4147-A177-3AD203B41FA5}">
                      <a16:colId xmlns:a16="http://schemas.microsoft.com/office/drawing/2014/main" val="2324531778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val="1282762162"/>
                    </a:ext>
                  </a:extLst>
                </a:gridCol>
                <a:gridCol w="719579">
                  <a:extLst>
                    <a:ext uri="{9D8B030D-6E8A-4147-A177-3AD203B41FA5}">
                      <a16:colId xmlns:a16="http://schemas.microsoft.com/office/drawing/2014/main" val="648460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9763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41DED858-A278-46F7-90CC-5444F315BF64}"/>
              </a:ext>
            </a:extLst>
          </p:cNvPr>
          <p:cNvSpPr/>
          <p:nvPr/>
        </p:nvSpPr>
        <p:spPr>
          <a:xfrm>
            <a:off x="7495360" y="3679557"/>
            <a:ext cx="120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2400" dirty="0"/>
              <a:t>=   </a:t>
            </a:r>
            <a:r>
              <a:rPr lang="en-CA" altLang="en-US" sz="2400" dirty="0">
                <a:sym typeface="Symbol"/>
              </a:rPr>
              <a:t>-</a:t>
            </a:r>
            <a:r>
              <a:rPr lang="en-CA" altLang="en-US" sz="2400" dirty="0"/>
              <a:t> 7 </a:t>
            </a:r>
            <a:endParaRPr lang="en-US" sz="2400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46A890A-0374-4A3E-90E1-BAC0FA67D2D4}"/>
              </a:ext>
            </a:extLst>
          </p:cNvPr>
          <p:cNvGraphicFramePr>
            <a:graphicFrameLocks noGrp="1"/>
          </p:cNvGraphicFramePr>
          <p:nvPr/>
        </p:nvGraphicFramePr>
        <p:xfrm>
          <a:off x="1332320" y="4330104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676">
                  <a:extLst>
                    <a:ext uri="{9D8B030D-6E8A-4147-A177-3AD203B41FA5}">
                      <a16:colId xmlns:a16="http://schemas.microsoft.com/office/drawing/2014/main" val="3378572846"/>
                    </a:ext>
                  </a:extLst>
                </a:gridCol>
                <a:gridCol w="735291">
                  <a:extLst>
                    <a:ext uri="{9D8B030D-6E8A-4147-A177-3AD203B41FA5}">
                      <a16:colId xmlns:a16="http://schemas.microsoft.com/office/drawing/2014/main" val="1933807971"/>
                    </a:ext>
                  </a:extLst>
                </a:gridCol>
                <a:gridCol w="707010">
                  <a:extLst>
                    <a:ext uri="{9D8B030D-6E8A-4147-A177-3AD203B41FA5}">
                      <a16:colId xmlns:a16="http://schemas.microsoft.com/office/drawing/2014/main" val="1294367083"/>
                    </a:ext>
                  </a:extLst>
                </a:gridCol>
                <a:gridCol w="772998">
                  <a:extLst>
                    <a:ext uri="{9D8B030D-6E8A-4147-A177-3AD203B41FA5}">
                      <a16:colId xmlns:a16="http://schemas.microsoft.com/office/drawing/2014/main" val="3265930450"/>
                    </a:ext>
                  </a:extLst>
                </a:gridCol>
                <a:gridCol w="810706">
                  <a:extLst>
                    <a:ext uri="{9D8B030D-6E8A-4147-A177-3AD203B41FA5}">
                      <a16:colId xmlns:a16="http://schemas.microsoft.com/office/drawing/2014/main" val="961780285"/>
                    </a:ext>
                  </a:extLst>
                </a:gridCol>
                <a:gridCol w="735290">
                  <a:extLst>
                    <a:ext uri="{9D8B030D-6E8A-4147-A177-3AD203B41FA5}">
                      <a16:colId xmlns:a16="http://schemas.microsoft.com/office/drawing/2014/main" val="2324531778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val="1282762162"/>
                    </a:ext>
                  </a:extLst>
                </a:gridCol>
                <a:gridCol w="719579">
                  <a:extLst>
                    <a:ext uri="{9D8B030D-6E8A-4147-A177-3AD203B41FA5}">
                      <a16:colId xmlns:a16="http://schemas.microsoft.com/office/drawing/2014/main" val="648460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97639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C6D5D54-D89B-497C-A5C8-3E88A20F5E8E}"/>
              </a:ext>
            </a:extLst>
          </p:cNvPr>
          <p:cNvSpPr/>
          <p:nvPr/>
        </p:nvSpPr>
        <p:spPr>
          <a:xfrm>
            <a:off x="7510021" y="4308881"/>
            <a:ext cx="120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2400" dirty="0"/>
              <a:t>=   </a:t>
            </a:r>
            <a:r>
              <a:rPr lang="en-CA" altLang="en-US" sz="2400" dirty="0">
                <a:sym typeface="Symbol"/>
              </a:rPr>
              <a:t>+</a:t>
            </a:r>
            <a:r>
              <a:rPr lang="en-CA" altLang="en-US" sz="2400" dirty="0"/>
              <a:t> 12 </a:t>
            </a:r>
            <a:endParaRPr lang="en-US" sz="2400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B8A5776-0BAD-4B72-A6B9-86B03C716418}"/>
              </a:ext>
            </a:extLst>
          </p:cNvPr>
          <p:cNvGraphicFramePr>
            <a:graphicFrameLocks noGrp="1"/>
          </p:cNvGraphicFramePr>
          <p:nvPr/>
        </p:nvGraphicFramePr>
        <p:xfrm>
          <a:off x="1332320" y="4982457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676">
                  <a:extLst>
                    <a:ext uri="{9D8B030D-6E8A-4147-A177-3AD203B41FA5}">
                      <a16:colId xmlns:a16="http://schemas.microsoft.com/office/drawing/2014/main" val="3378572846"/>
                    </a:ext>
                  </a:extLst>
                </a:gridCol>
                <a:gridCol w="735291">
                  <a:extLst>
                    <a:ext uri="{9D8B030D-6E8A-4147-A177-3AD203B41FA5}">
                      <a16:colId xmlns:a16="http://schemas.microsoft.com/office/drawing/2014/main" val="1933807971"/>
                    </a:ext>
                  </a:extLst>
                </a:gridCol>
                <a:gridCol w="707010">
                  <a:extLst>
                    <a:ext uri="{9D8B030D-6E8A-4147-A177-3AD203B41FA5}">
                      <a16:colId xmlns:a16="http://schemas.microsoft.com/office/drawing/2014/main" val="1294367083"/>
                    </a:ext>
                  </a:extLst>
                </a:gridCol>
                <a:gridCol w="772998">
                  <a:extLst>
                    <a:ext uri="{9D8B030D-6E8A-4147-A177-3AD203B41FA5}">
                      <a16:colId xmlns:a16="http://schemas.microsoft.com/office/drawing/2014/main" val="3265930450"/>
                    </a:ext>
                  </a:extLst>
                </a:gridCol>
                <a:gridCol w="810706">
                  <a:extLst>
                    <a:ext uri="{9D8B030D-6E8A-4147-A177-3AD203B41FA5}">
                      <a16:colId xmlns:a16="http://schemas.microsoft.com/office/drawing/2014/main" val="961780285"/>
                    </a:ext>
                  </a:extLst>
                </a:gridCol>
                <a:gridCol w="735290">
                  <a:extLst>
                    <a:ext uri="{9D8B030D-6E8A-4147-A177-3AD203B41FA5}">
                      <a16:colId xmlns:a16="http://schemas.microsoft.com/office/drawing/2014/main" val="2324531778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val="1282762162"/>
                    </a:ext>
                  </a:extLst>
                </a:gridCol>
                <a:gridCol w="719579">
                  <a:extLst>
                    <a:ext uri="{9D8B030D-6E8A-4147-A177-3AD203B41FA5}">
                      <a16:colId xmlns:a16="http://schemas.microsoft.com/office/drawing/2014/main" val="648460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97639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61377F5-8D19-45BD-845A-4D0CD937B2D4}"/>
              </a:ext>
            </a:extLst>
          </p:cNvPr>
          <p:cNvSpPr/>
          <p:nvPr/>
        </p:nvSpPr>
        <p:spPr>
          <a:xfrm>
            <a:off x="7510021" y="4932488"/>
            <a:ext cx="120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2400" dirty="0"/>
              <a:t>=   </a:t>
            </a:r>
            <a:r>
              <a:rPr lang="en-CA" altLang="en-US" sz="2400" dirty="0">
                <a:sym typeface="Symbol"/>
              </a:rPr>
              <a:t>-</a:t>
            </a:r>
            <a:r>
              <a:rPr lang="en-CA" altLang="en-US" sz="2400" dirty="0"/>
              <a:t> 12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5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  <p:bldP spid="25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/>
              <a:t>Integers:  </a:t>
            </a:r>
            <a:r>
              <a:rPr lang="en-CA" altLang="en-US" dirty="0"/>
              <a:t>Ordinary </a:t>
            </a:r>
            <a:r>
              <a:rPr lang="en-CA" altLang="en-US" dirty="0">
                <a:highlight>
                  <a:srgbClr val="C0C0C0"/>
                </a:highlight>
              </a:rPr>
              <a:t>Signed</a:t>
            </a:r>
            <a:r>
              <a:rPr lang="en-CA" altLang="en-US" dirty="0"/>
              <a:t> Representation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833" y="1148316"/>
            <a:ext cx="8474148" cy="919717"/>
          </a:xfrm>
        </p:spPr>
        <p:txBody>
          <a:bodyPr>
            <a:normAutofit/>
          </a:bodyPr>
          <a:lstStyle/>
          <a:p>
            <a:pPr defTabSz="539750"/>
            <a:r>
              <a:rPr lang="en-CA" altLang="en-US" sz="2400" dirty="0"/>
              <a:t>Now let’s add +7 and -7 using Ordinary </a:t>
            </a:r>
            <a:r>
              <a:rPr lang="en-CA" altLang="en-US" sz="2400" dirty="0">
                <a:highlight>
                  <a:srgbClr val="C0C0C0"/>
                </a:highlight>
              </a:rPr>
              <a:t>Signed</a:t>
            </a:r>
            <a:r>
              <a:rPr lang="en-CA" altLang="en-US" sz="2400" dirty="0"/>
              <a:t> Representation in an </a:t>
            </a:r>
            <a:r>
              <a:rPr lang="en-CA" altLang="en-US" sz="2400" dirty="0">
                <a:highlight>
                  <a:srgbClr val="FFFF00"/>
                </a:highlight>
              </a:rPr>
              <a:t>8-bit binary system</a:t>
            </a:r>
            <a:endParaRPr lang="en-CA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143</a:t>
            </a:fld>
            <a:endParaRPr lang="en-CA" dirty="0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A7DE51B0-8B62-4A6F-A279-EEEBC5434DA2}"/>
              </a:ext>
            </a:extLst>
          </p:cNvPr>
          <p:cNvGrpSpPr>
            <a:grpSpLocks/>
          </p:cNvGrpSpPr>
          <p:nvPr/>
        </p:nvGrpSpPr>
        <p:grpSpPr bwMode="auto">
          <a:xfrm>
            <a:off x="7095281" y="2159093"/>
            <a:ext cx="1516762" cy="1632306"/>
            <a:chOff x="810623" y="1905000"/>
            <a:chExt cx="1516653" cy="1632784"/>
          </a:xfrm>
        </p:grpSpPr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8F10AEF0-81EE-4584-AAEF-A6954C981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623" y="1905000"/>
              <a:ext cx="1516653" cy="163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dirty="0">
                  <a:solidFill>
                    <a:srgbClr val="000000"/>
                  </a:solidFill>
                </a:rPr>
                <a:t> </a:t>
              </a:r>
              <a:r>
                <a:rPr lang="en-US" altLang="en-US" sz="3200" dirty="0">
                  <a:solidFill>
                    <a:srgbClr val="000000"/>
                  </a:solidFill>
                </a:rPr>
                <a:t> 7  </a:t>
              </a:r>
            </a:p>
            <a:p>
              <a:pPr algn="r" eaLnBrk="1" hangingPunct="1"/>
              <a:r>
                <a:rPr lang="en-US" altLang="en-US" sz="3200" dirty="0">
                  <a:solidFill>
                    <a:srgbClr val="000000"/>
                  </a:solidFill>
                </a:rPr>
                <a:t>+   (-7) </a:t>
              </a:r>
            </a:p>
            <a:p>
              <a:pPr algn="r" eaLnBrk="1" hangingPunct="1">
                <a:lnSpc>
                  <a:spcPct val="125000"/>
                </a:lnSpc>
                <a:spcAft>
                  <a:spcPts val="600"/>
                </a:spcAft>
              </a:pPr>
              <a:r>
                <a:rPr lang="en-US" altLang="en-US" sz="3200" dirty="0">
                  <a:solidFill>
                    <a:srgbClr val="000000"/>
                  </a:solidFill>
                </a:rPr>
                <a:t>0  </a:t>
              </a:r>
              <a:endParaRPr lang="en-US" altLang="en-US" sz="2400" dirty="0"/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83811EE4-EEB1-42D5-9583-0854D1E02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217" y="2990279"/>
              <a:ext cx="1318863" cy="6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8BA916D-21DB-4CE1-BA80-03DF4FA80C4C}"/>
              </a:ext>
            </a:extLst>
          </p:cNvPr>
          <p:cNvSpPr/>
          <p:nvPr/>
        </p:nvSpPr>
        <p:spPr>
          <a:xfrm>
            <a:off x="1956061" y="2438116"/>
            <a:ext cx="353305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Lucida Console" panose="020B0609040504020204" pitchFamily="49" charset="0"/>
              </a:rPr>
              <a:t>   0 0 0 0 0 1 1 1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u="sng" dirty="0">
                <a:solidFill>
                  <a:prstClr val="black"/>
                </a:solidFill>
                <a:latin typeface="Lucida Console" panose="020B0609040504020204" pitchFamily="49" charset="0"/>
              </a:rPr>
              <a:t>+  1 0 0 0 0 1 1 1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prstClr val="black"/>
                </a:solidFill>
                <a:latin typeface="Lucida Console" panose="020B0609040504020204" pitchFamily="49" charset="0"/>
              </a:rPr>
              <a:t>1 0 0 0 1 1 1 0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F1C2F-6066-4DF4-A71E-A49DE8B4ED61}"/>
              </a:ext>
            </a:extLst>
          </p:cNvPr>
          <p:cNvSpPr/>
          <p:nvPr/>
        </p:nvSpPr>
        <p:spPr>
          <a:xfrm>
            <a:off x="4701168" y="1930503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FDCBF6-BC25-457B-87E2-2C5D31C9CBED}"/>
              </a:ext>
            </a:extLst>
          </p:cNvPr>
          <p:cNvSpPr/>
          <p:nvPr/>
        </p:nvSpPr>
        <p:spPr>
          <a:xfrm>
            <a:off x="4318569" y="193050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18A2F8-0C1F-40F4-9EFA-131346B5DBEB}"/>
              </a:ext>
            </a:extLst>
          </p:cNvPr>
          <p:cNvSpPr/>
          <p:nvPr/>
        </p:nvSpPr>
        <p:spPr>
          <a:xfrm>
            <a:off x="3935970" y="1928261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0DCF75-4A4E-4BC6-9B28-AD7CA367797C}"/>
              </a:ext>
            </a:extLst>
          </p:cNvPr>
          <p:cNvSpPr/>
          <p:nvPr/>
        </p:nvSpPr>
        <p:spPr>
          <a:xfrm>
            <a:off x="1814468" y="3318040"/>
            <a:ext cx="4477732" cy="650450"/>
          </a:xfrm>
          <a:prstGeom prst="ellipse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2E6432B2-9D13-4B3D-924D-CFC4DB534442}"/>
              </a:ext>
            </a:extLst>
          </p:cNvPr>
          <p:cNvSpPr/>
          <p:nvPr/>
        </p:nvSpPr>
        <p:spPr>
          <a:xfrm rot="16200000">
            <a:off x="3856662" y="4034871"/>
            <a:ext cx="565310" cy="452388"/>
          </a:xfrm>
          <a:custGeom>
            <a:avLst/>
            <a:gdLst>
              <a:gd name="connsiteX0" fmla="*/ 866273 w 866273"/>
              <a:gd name="connsiteY0" fmla="*/ 0 h 413887"/>
              <a:gd name="connsiteX1" fmla="*/ 221381 w 866273"/>
              <a:gd name="connsiteY1" fmla="*/ 115504 h 413887"/>
              <a:gd name="connsiteX2" fmla="*/ 0 w 866273"/>
              <a:gd name="connsiteY2" fmla="*/ 413887 h 413887"/>
              <a:gd name="connsiteX0" fmla="*/ 866273 w 866273"/>
              <a:gd name="connsiteY0" fmla="*/ 0 h 413887"/>
              <a:gd name="connsiteX1" fmla="*/ 221381 w 866273"/>
              <a:gd name="connsiteY1" fmla="*/ 115504 h 413887"/>
              <a:gd name="connsiteX2" fmla="*/ 0 w 866273"/>
              <a:gd name="connsiteY2" fmla="*/ 413887 h 413887"/>
              <a:gd name="connsiteX0" fmla="*/ 866273 w 866273"/>
              <a:gd name="connsiteY0" fmla="*/ 0 h 413887"/>
              <a:gd name="connsiteX1" fmla="*/ 317634 w 866273"/>
              <a:gd name="connsiteY1" fmla="*/ 134754 h 413887"/>
              <a:gd name="connsiteX2" fmla="*/ 0 w 866273"/>
              <a:gd name="connsiteY2" fmla="*/ 413887 h 413887"/>
              <a:gd name="connsiteX0" fmla="*/ 885524 w 885524"/>
              <a:gd name="connsiteY0" fmla="*/ 0 h 452388"/>
              <a:gd name="connsiteX1" fmla="*/ 336885 w 885524"/>
              <a:gd name="connsiteY1" fmla="*/ 134754 h 452388"/>
              <a:gd name="connsiteX2" fmla="*/ 0 w 885524"/>
              <a:gd name="connsiteY2" fmla="*/ 452388 h 4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524" h="452388">
                <a:moveTo>
                  <a:pt x="885524" y="0"/>
                </a:moveTo>
                <a:cubicBezTo>
                  <a:pt x="670560" y="38501"/>
                  <a:pt x="484472" y="59356"/>
                  <a:pt x="336885" y="134754"/>
                </a:cubicBezTo>
                <a:cubicBezTo>
                  <a:pt x="189298" y="210152"/>
                  <a:pt x="73794" y="352927"/>
                  <a:pt x="0" y="452388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37955B-2560-473C-9911-269D794DC8EA}"/>
              </a:ext>
            </a:extLst>
          </p:cNvPr>
          <p:cNvSpPr/>
          <p:nvPr/>
        </p:nvSpPr>
        <p:spPr>
          <a:xfrm>
            <a:off x="4474436" y="4201395"/>
            <a:ext cx="3152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b="1" dirty="0">
                <a:solidFill>
                  <a:srgbClr val="C00000"/>
                </a:solidFill>
              </a:rPr>
              <a:t>As you can see the result is not zero and that cannot be correct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574865-D4C1-4C8C-B183-7AFB279630A1}"/>
              </a:ext>
            </a:extLst>
          </p:cNvPr>
          <p:cNvSpPr/>
          <p:nvPr/>
        </p:nvSpPr>
        <p:spPr>
          <a:xfrm>
            <a:off x="467834" y="5003477"/>
            <a:ext cx="84741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39750"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CA" altLang="en-US" dirty="0"/>
              <a:t>This method is not accurate if we need to perform operations such as addition or subtraction</a:t>
            </a:r>
          </a:p>
          <a:p>
            <a:pPr marL="285750" indent="-285750" defTabSz="539750"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CA" altLang="en-US" dirty="0"/>
              <a:t>0 has two different representations</a:t>
            </a:r>
          </a:p>
          <a:p>
            <a:pPr defTabSz="539750"/>
            <a:endParaRPr lang="en-CA" altLang="en-US" dirty="0"/>
          </a:p>
          <a:p>
            <a:pPr defTabSz="539750"/>
            <a:r>
              <a:rPr lang="en-CA" altLang="en-US" sz="2000" dirty="0">
                <a:solidFill>
                  <a:srgbClr val="0000FF"/>
                </a:solidFill>
              </a:rPr>
              <a:t>How to eliminate this wasted redundancy, inaccuracy and ambiguity?</a:t>
            </a:r>
          </a:p>
        </p:txBody>
      </p:sp>
    </p:spTree>
    <p:extLst>
      <p:ext uri="{BB962C8B-B14F-4D97-AF65-F5344CB8AC3E}">
        <p14:creationId xmlns:p14="http://schemas.microsoft.com/office/powerpoint/2010/main" val="37416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6" grpId="0"/>
      <p:bldP spid="27" grpId="0"/>
      <p:bldP spid="9" grpId="0" animBg="1"/>
      <p:bldP spid="28" grpId="0" animBg="1"/>
      <p:bldP spid="10" grpId="0"/>
      <p:bldP spid="11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600" dirty="0"/>
              <a:t>2’s Complement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CA" altLang="en-US" sz="2600" dirty="0"/>
                  <a:t>2’s complement is one possible solution.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CA" altLang="en-US" dirty="0"/>
                  <a:t>The leftmost bit represents not only sign, </a:t>
                </a:r>
                <a:br>
                  <a:rPr lang="en-CA" altLang="en-US" dirty="0"/>
                </a:br>
                <a:r>
                  <a:rPr lang="en-CA" altLang="en-US" dirty="0"/>
                  <a:t>but </a:t>
                </a:r>
                <a:r>
                  <a:rPr lang="en-CA" altLang="en-US" b="1" dirty="0"/>
                  <a:t>negative</a:t>
                </a:r>
                <a:r>
                  <a:rPr lang="en-CA" altLang="en-US" dirty="0"/>
                  <a:t> positional value.</a:t>
                </a:r>
              </a:p>
              <a:p>
                <a:pPr marL="0" indent="0" eaLnBrk="1" hangingPunct="1">
                  <a:lnSpc>
                    <a:spcPts val="1800"/>
                  </a:lnSpc>
                  <a:buNone/>
                </a:pPr>
                <a:endParaRPr lang="en-CA" altLang="en-US" sz="2600" dirty="0"/>
              </a:p>
              <a:p>
                <a:pPr marL="0" indent="0" defTabSz="895350" eaLnBrk="1" hangingPunct="1">
                  <a:lnSpc>
                    <a:spcPct val="90000"/>
                  </a:lnSpc>
                  <a:buNone/>
                </a:pPr>
                <a:r>
                  <a:rPr lang="en-CA" altLang="en-US" dirty="0"/>
                  <a:t>		</a:t>
                </a:r>
                <a:r>
                  <a:rPr lang="en-CA" altLang="en-US" dirty="0">
                    <a:solidFill>
                      <a:srgbClr val="C00000"/>
                    </a:solidFill>
                  </a:rPr>
                  <a:t>    </a:t>
                </a:r>
                <a:r>
                  <a:rPr lang="en-CA" alt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3       2        1       0       ( bit positions )</a:t>
                </a:r>
                <a:endParaRPr lang="en-CA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 defTabSz="895350" eaLnBrk="1" hangingPunct="1">
                  <a:lnSpc>
                    <a:spcPct val="90000"/>
                  </a:lnSpc>
                  <a:buNone/>
                </a:pPr>
                <a:r>
                  <a:rPr lang="en-CA" altLang="en-US" sz="2600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altLang="en-US" sz="26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CA" altLang="en-US" sz="26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CA" altLang="en-US" sz="26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    </m:t>
                    </m:r>
                    <m:sSup>
                      <m:sSupPr>
                        <m:ctrlP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CA" altLang="en-US" sz="26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altLang="en-US" sz="2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CA" altLang="en-US" sz="2600" dirty="0">
                    <a:solidFill>
                      <a:srgbClr val="C00000"/>
                    </a:solidFill>
                  </a:rPr>
                  <a:t>     ( positional values )</a:t>
                </a:r>
              </a:p>
              <a:p>
                <a:pPr marL="0" indent="0" defTabSz="895350">
                  <a:buNone/>
                </a:pPr>
                <a:r>
                  <a:rPr lang="en-CA" altLang="en-US" dirty="0"/>
                  <a:t>		    </a:t>
                </a:r>
                <a:r>
                  <a:rPr lang="en-CA" altLang="en-US" b="1" dirty="0"/>
                  <a:t>1      1       0      1       ( the number )</a:t>
                </a:r>
                <a:br>
                  <a:rPr lang="en-CA" altLang="en-US" dirty="0"/>
                </a:br>
                <a:br>
                  <a:rPr lang="en-CA" altLang="en-US" dirty="0"/>
                </a:br>
                <a:r>
                  <a:rPr lang="en-CA" altLang="en-US" dirty="0"/>
                  <a:t>	         </a:t>
                </a: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alt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alt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altLang="en-US" b="0" i="0" dirty="0" smtClean="0">
                        <a:solidFill>
                          <a:srgbClr val="140CB4"/>
                        </a:solidFill>
                        <a:latin typeface="Cambria Math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CA" altLang="en-US" sz="2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b="0" i="1" dirty="0" smtClean="0">
                            <a:solidFill>
                              <a:srgbClr val="140CB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CA" alt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CA" alt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alt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altLang="en-US" b="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CA" alt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CA" altLang="en-US" b="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 </m:t>
                    </m:r>
                    <m:sSup>
                      <m:sSupPr>
                        <m:ctrlPr>
                          <a:rPr lang="en-CA" alt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alt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CA" altLang="en-US" b="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CA" alt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CA" altLang="en-US" b="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+</m:t>
                    </m:r>
                    <m:sSup>
                      <m:sSupPr>
                        <m:ctrlPr>
                          <a:rPr lang="en-CA" alt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CA" alt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alt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CA" altLang="en-US" b="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CA" alt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0" indent="0" defTabSz="895350"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</a:t>
                </a: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CA" altLang="en-US" b="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altLang="en-US" sz="260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8 </m:t>
                    </m:r>
                    <m:r>
                      <a:rPr lang="en-CA" altLang="en-US" sz="2600" b="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altLang="en-US" sz="260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CA" altLang="en-US" sz="2600" b="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altLang="en-US" sz="260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  <m:r>
                      <a:rPr lang="en-CA" altLang="en-US" sz="2600" b="0" i="1" dirty="0" smtClean="0">
                        <a:solidFill>
                          <a:srgbClr val="140CB4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altLang="en-US" sz="260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altLang="en-US" sz="2600" b="0" i="1" dirty="0" smtClean="0">
                        <a:solidFill>
                          <a:srgbClr val="140CB4"/>
                        </a:solidFill>
                        <a:latin typeface="Cambria Math"/>
                        <a:ea typeface="Cambria Math" panose="02040503050406030204" pitchFamily="18" charset="0"/>
                      </a:rPr>
                      <m:t> 0 + </m:t>
                    </m:r>
                    <m:r>
                      <a:rPr lang="en-CA" altLang="en-US" sz="2600" i="1" dirty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 </m:t>
                    </m:r>
                  </m:oMath>
                </a14:m>
                <a:endParaRPr lang="en-CA" altLang="en-US" sz="2600" dirty="0">
                  <a:solidFill>
                    <a:srgbClr val="140CB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defTabSz="895350"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</a:t>
                </a: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CA" altLang="en-US" sz="2600" b="0" i="0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altLang="en-US" sz="2600" b="0" i="1" smtClean="0">
                        <a:solidFill>
                          <a:srgbClr val="140C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51" t="-1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6" name="Freeform 5"/>
          <p:cNvSpPr/>
          <p:nvPr/>
        </p:nvSpPr>
        <p:spPr>
          <a:xfrm>
            <a:off x="2107258" y="3705726"/>
            <a:ext cx="395310" cy="1020278"/>
          </a:xfrm>
          <a:custGeom>
            <a:avLst/>
            <a:gdLst>
              <a:gd name="connsiteX0" fmla="*/ 327259 w 375386"/>
              <a:gd name="connsiteY0" fmla="*/ 0 h 1020278"/>
              <a:gd name="connsiteX1" fmla="*/ 0 w 375386"/>
              <a:gd name="connsiteY1" fmla="*/ 500514 h 1020278"/>
              <a:gd name="connsiteX2" fmla="*/ 375386 w 375386"/>
              <a:gd name="connsiteY2" fmla="*/ 1020278 h 1020278"/>
              <a:gd name="connsiteX0" fmla="*/ 327466 w 375593"/>
              <a:gd name="connsiteY0" fmla="*/ 0 h 1020278"/>
              <a:gd name="connsiteX1" fmla="*/ 207 w 375593"/>
              <a:gd name="connsiteY1" fmla="*/ 500514 h 1020278"/>
              <a:gd name="connsiteX2" fmla="*/ 375593 w 375593"/>
              <a:gd name="connsiteY2" fmla="*/ 1020278 h 1020278"/>
              <a:gd name="connsiteX0" fmla="*/ 154797 w 202924"/>
              <a:gd name="connsiteY0" fmla="*/ 0 h 1020278"/>
              <a:gd name="connsiteX1" fmla="*/ 793 w 202924"/>
              <a:gd name="connsiteY1" fmla="*/ 500514 h 1020278"/>
              <a:gd name="connsiteX2" fmla="*/ 202924 w 202924"/>
              <a:gd name="connsiteY2" fmla="*/ 1020278 h 1020278"/>
              <a:gd name="connsiteX0" fmla="*/ 289005 w 337132"/>
              <a:gd name="connsiteY0" fmla="*/ 0 h 1020278"/>
              <a:gd name="connsiteX1" fmla="*/ 248 w 337132"/>
              <a:gd name="connsiteY1" fmla="*/ 519764 h 1020278"/>
              <a:gd name="connsiteX2" fmla="*/ 337132 w 337132"/>
              <a:gd name="connsiteY2" fmla="*/ 1020278 h 1020278"/>
              <a:gd name="connsiteX0" fmla="*/ 289165 w 337292"/>
              <a:gd name="connsiteY0" fmla="*/ 0 h 1020278"/>
              <a:gd name="connsiteX1" fmla="*/ 408 w 337292"/>
              <a:gd name="connsiteY1" fmla="*/ 519764 h 1020278"/>
              <a:gd name="connsiteX2" fmla="*/ 337292 w 337292"/>
              <a:gd name="connsiteY2" fmla="*/ 1020278 h 1020278"/>
              <a:gd name="connsiteX0" fmla="*/ 241306 w 289433"/>
              <a:gd name="connsiteY0" fmla="*/ 0 h 1020278"/>
              <a:gd name="connsiteX1" fmla="*/ 675 w 289433"/>
              <a:gd name="connsiteY1" fmla="*/ 519764 h 1020278"/>
              <a:gd name="connsiteX2" fmla="*/ 289433 w 289433"/>
              <a:gd name="connsiteY2" fmla="*/ 1020278 h 102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433" h="1020278">
                <a:moveTo>
                  <a:pt x="241306" y="0"/>
                </a:moveTo>
                <a:cubicBezTo>
                  <a:pt x="55218" y="186089"/>
                  <a:pt x="-7346" y="349718"/>
                  <a:pt x="675" y="519764"/>
                </a:cubicBezTo>
                <a:cubicBezTo>
                  <a:pt x="8696" y="689810"/>
                  <a:pt x="164304" y="847023"/>
                  <a:pt x="289433" y="1020278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396691" y="3917481"/>
            <a:ext cx="2579570" cy="452388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075BD-8762-474B-B089-D4B2DE480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099" y="6167517"/>
            <a:ext cx="5262986" cy="4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9177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600" dirty="0"/>
              <a:t>2’s Complement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89272" y="1071314"/>
                <a:ext cx="7555831" cy="5117730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CA" altLang="en-US" sz="2600" i="1" dirty="0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altLang="en-US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bits                                               </a:t>
                </a:r>
                <a:r>
                  <a:rPr lang="en-CA" alt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e.g.,  </a:t>
                </a:r>
                <a14:m>
                  <m:oMath xmlns:m="http://schemas.openxmlformats.org/officeDocument/2006/math">
                    <m:r>
                      <a:rPr lang="en-CA" altLang="en-US" sz="26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CA" altLang="en-US" sz="26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 =2</m:t>
                    </m:r>
                  </m:oMath>
                </a14:m>
                <a:endParaRPr lang="en-CA" altLang="en-US" sz="2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</a:t>
                </a: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0</a:t>
                </a: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11         </a:t>
                </a:r>
                <a:r>
                  <a:rPr lang="en-CA" altLang="en-US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+3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altLang="en-US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CA" altLang="en-US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altLang="en-US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altLang="en-US" sz="2600" b="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</a:t>
                </a:r>
                <a:r>
                  <a:rPr lang="en-CA" altLang="en-US" sz="2600" b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010  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+2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001  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+1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000         </a:t>
                </a:r>
                <a:r>
                  <a:rPr lang="en-CA" altLang="en-US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   0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111  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– 1 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110  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– 2  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101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   – 3 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</a:t>
                </a: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100  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CA" alt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alt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4       </m:t>
                        </m:r>
                        <m:r>
                          <a:rPr lang="en-CA" alt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CA" alt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CA" alt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A" altLang="en-US" sz="2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89272" y="1071314"/>
                <a:ext cx="7555831" cy="5117730"/>
              </a:xfrm>
              <a:blipFill>
                <a:blip r:embed="rId3"/>
                <a:stretch>
                  <a:fillRect l="-1452" t="-29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145</a:t>
            </a:fld>
            <a:endParaRPr lang="en-CA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716381" y="1395663"/>
            <a:ext cx="68685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F13898-3FB7-4B65-BDD2-4002E7D971CD}"/>
              </a:ext>
            </a:extLst>
          </p:cNvPr>
          <p:cNvCxnSpPr/>
          <p:nvPr/>
        </p:nvCxnSpPr>
        <p:spPr>
          <a:xfrm>
            <a:off x="441095" y="3270739"/>
            <a:ext cx="557635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F232B2F7-DBE2-466B-80ED-C510925CD9C4}"/>
              </a:ext>
            </a:extLst>
          </p:cNvPr>
          <p:cNvSpPr/>
          <p:nvPr/>
        </p:nvSpPr>
        <p:spPr>
          <a:xfrm>
            <a:off x="4859215" y="1797608"/>
            <a:ext cx="364097" cy="1369636"/>
          </a:xfrm>
          <a:prstGeom prst="rightBrac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AD3B1E2-9AE9-49CB-8331-789640380235}"/>
              </a:ext>
            </a:extLst>
          </p:cNvPr>
          <p:cNvSpPr/>
          <p:nvPr/>
        </p:nvSpPr>
        <p:spPr>
          <a:xfrm>
            <a:off x="4853820" y="3364674"/>
            <a:ext cx="364097" cy="1366065"/>
          </a:xfrm>
          <a:prstGeom prst="rightBrac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7063E-B9E0-47F6-9784-FF3E52FC606B}"/>
              </a:ext>
            </a:extLst>
          </p:cNvPr>
          <p:cNvSpPr/>
          <p:nvPr/>
        </p:nvSpPr>
        <p:spPr>
          <a:xfrm>
            <a:off x="574431" y="5596161"/>
            <a:ext cx="8569569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0000FF"/>
                </a:solidFill>
              </a:rPr>
              <a:t>3 bits/poles                            2</a:t>
            </a:r>
            <a:r>
              <a:rPr lang="en-CA" sz="2600" baseline="30000" dirty="0">
                <a:solidFill>
                  <a:srgbClr val="0000FF"/>
                </a:solidFill>
              </a:rPr>
              <a:t>3  </a:t>
            </a:r>
            <a:r>
              <a:rPr lang="en-CA" sz="2600" dirty="0">
                <a:solidFill>
                  <a:srgbClr val="0000FF"/>
                </a:solidFill>
              </a:rPr>
              <a:t> values.           0     ~    </a:t>
            </a:r>
            <a:r>
              <a:rPr lang="en-CA" sz="2800" dirty="0">
                <a:solidFill>
                  <a:srgbClr val="0000FF"/>
                </a:solidFill>
              </a:rPr>
              <a:t>2</a:t>
            </a:r>
            <a:r>
              <a:rPr lang="en-CA" sz="2800" baseline="30000" dirty="0">
                <a:solidFill>
                  <a:srgbClr val="0000FF"/>
                </a:solidFill>
              </a:rPr>
              <a:t>3 </a:t>
            </a:r>
            <a:r>
              <a:rPr lang="en-CA" sz="2800" dirty="0">
                <a:solidFill>
                  <a:srgbClr val="0000FF"/>
                </a:solidFill>
              </a:rPr>
              <a:t>-1</a:t>
            </a:r>
          </a:p>
          <a:p>
            <a:pPr marL="228600" lvl="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0000FF"/>
                </a:solidFill>
              </a:rPr>
              <a:t>3 bits --2’s complement       2</a:t>
            </a:r>
            <a:r>
              <a:rPr lang="en-CA" sz="2600" baseline="30000" dirty="0">
                <a:solidFill>
                  <a:srgbClr val="0000FF"/>
                </a:solidFill>
              </a:rPr>
              <a:t>3</a:t>
            </a:r>
            <a:r>
              <a:rPr lang="en-CA" sz="2800" baseline="30000" dirty="0">
                <a:solidFill>
                  <a:srgbClr val="0000FF"/>
                </a:solidFill>
              </a:rPr>
              <a:t>  </a:t>
            </a:r>
            <a:r>
              <a:rPr lang="en-CA" sz="2800" dirty="0">
                <a:solidFill>
                  <a:srgbClr val="0000FF"/>
                </a:solidFill>
              </a:rPr>
              <a:t> </a:t>
            </a:r>
            <a:r>
              <a:rPr lang="en-CA" sz="2600" dirty="0">
                <a:solidFill>
                  <a:srgbClr val="0000FF"/>
                </a:solidFill>
              </a:rPr>
              <a:t>values.</a:t>
            </a:r>
            <a:r>
              <a:rPr lang="en-CA" sz="2800" dirty="0">
                <a:solidFill>
                  <a:srgbClr val="0000FF"/>
                </a:solidFill>
              </a:rPr>
              <a:t>    -2</a:t>
            </a:r>
            <a:r>
              <a:rPr lang="en-CA" sz="2800" baseline="30000" dirty="0">
                <a:solidFill>
                  <a:srgbClr val="0000FF"/>
                </a:solidFill>
              </a:rPr>
              <a:t>3-1</a:t>
            </a:r>
            <a:r>
              <a:rPr lang="en-CA" sz="2800" dirty="0">
                <a:solidFill>
                  <a:srgbClr val="0000FF"/>
                </a:solidFill>
              </a:rPr>
              <a:t>     ~   2</a:t>
            </a:r>
            <a:r>
              <a:rPr lang="en-CA" sz="2800" baseline="30000" dirty="0">
                <a:solidFill>
                  <a:srgbClr val="0000FF"/>
                </a:solidFill>
              </a:rPr>
              <a:t>3-1 </a:t>
            </a:r>
            <a:r>
              <a:rPr lang="en-CA" sz="2800" dirty="0">
                <a:solidFill>
                  <a:srgbClr val="0000FF"/>
                </a:solidFill>
              </a:rPr>
              <a:t>-1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01150F-3602-4DE0-97CE-438754ADFE19}"/>
              </a:ext>
            </a:extLst>
          </p:cNvPr>
          <p:cNvSpPr/>
          <p:nvPr/>
        </p:nvSpPr>
        <p:spPr>
          <a:xfrm>
            <a:off x="5027802" y="4072437"/>
            <a:ext cx="990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values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4F492-7D94-44AC-B090-9BA307975A94}"/>
              </a:ext>
            </a:extLst>
          </p:cNvPr>
          <p:cNvSpPr/>
          <p:nvPr/>
        </p:nvSpPr>
        <p:spPr>
          <a:xfrm>
            <a:off x="5107103" y="2466700"/>
            <a:ext cx="990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values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170111-2421-46F3-8CA6-311BBFCBD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479" y="3329651"/>
            <a:ext cx="691956" cy="271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08D758-7281-4286-B471-CBC1A48E2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301" y="3329651"/>
            <a:ext cx="691956" cy="27129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4D471A7-BCC8-4E0F-AF3E-34493EF2A6E6}"/>
              </a:ext>
            </a:extLst>
          </p:cNvPr>
          <p:cNvSpPr/>
          <p:nvPr/>
        </p:nvSpPr>
        <p:spPr>
          <a:xfrm>
            <a:off x="6322606" y="3364674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FBC6BE-1FBA-468D-849B-FB99DC4FC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479" y="3719128"/>
            <a:ext cx="691956" cy="271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BCD7C7-F969-4BE9-9D88-849AB0459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301" y="3719128"/>
            <a:ext cx="691956" cy="27129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979CEE3-D99E-4940-A4A8-92C65C9B75FC}"/>
              </a:ext>
            </a:extLst>
          </p:cNvPr>
          <p:cNvSpPr/>
          <p:nvPr/>
        </p:nvSpPr>
        <p:spPr>
          <a:xfrm>
            <a:off x="6322047" y="3754151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653262-D93C-4323-9B47-7760D3379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189" y="4120839"/>
            <a:ext cx="691956" cy="2712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451BCE-DF17-4320-A57F-9897E2BA2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011" y="4120839"/>
            <a:ext cx="691956" cy="27129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DBA2C65-2DF1-4F69-85EB-7BD710F7527D}"/>
              </a:ext>
            </a:extLst>
          </p:cNvPr>
          <p:cNvSpPr/>
          <p:nvPr/>
        </p:nvSpPr>
        <p:spPr>
          <a:xfrm>
            <a:off x="6272041" y="4166688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CF865F-3EF9-4459-BD15-F3D44163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189" y="4556560"/>
            <a:ext cx="691956" cy="2712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6C12DC-C940-4833-9E6B-DA7213C90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011" y="4556560"/>
            <a:ext cx="691956" cy="2712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6381E3-46CD-43F3-8348-FB3FDDCC6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509" y="1769353"/>
            <a:ext cx="691956" cy="2712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92640C-1A7F-45E0-A043-2F0C92A6F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623" y="1776785"/>
            <a:ext cx="691956" cy="2712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462E56-DABF-4ADA-9C51-83F1F3512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509" y="2158830"/>
            <a:ext cx="691956" cy="2712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FB33174-726D-48D9-8C86-BBECD9E06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31" y="2158830"/>
            <a:ext cx="691956" cy="2712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27602B-8B35-49DA-B0AB-2430AF641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219" y="2560541"/>
            <a:ext cx="691956" cy="2712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371FF8-76E7-4ED8-A41A-9E041E3EC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273" y="2560541"/>
            <a:ext cx="691956" cy="2712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0D5091-9590-4DF3-8166-71058CF58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219" y="2996262"/>
            <a:ext cx="691956" cy="2712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B90E2F-8A2A-476B-B42D-0A3A3FD43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041" y="2996262"/>
            <a:ext cx="691956" cy="271296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AE71EB69-876E-4B08-B603-F1393FE798ED}"/>
              </a:ext>
            </a:extLst>
          </p:cNvPr>
          <p:cNvSpPr/>
          <p:nvPr/>
        </p:nvSpPr>
        <p:spPr>
          <a:xfrm>
            <a:off x="7321059" y="1810429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142AD98-3C48-49C3-8EF8-AA1BC15B2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025" y="3329651"/>
            <a:ext cx="691956" cy="2712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2D1D27D-08A7-4E23-A1C3-53EF9F24D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025" y="3719128"/>
            <a:ext cx="691956" cy="271296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7016979F-7303-4247-9887-988C3125FFF1}"/>
              </a:ext>
            </a:extLst>
          </p:cNvPr>
          <p:cNvSpPr/>
          <p:nvPr/>
        </p:nvSpPr>
        <p:spPr>
          <a:xfrm>
            <a:off x="7284345" y="3754151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73DB419-E479-45D4-9961-2B8D9738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735" y="4120839"/>
            <a:ext cx="691956" cy="271296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0FC77D63-2038-4115-89C8-9CDF7B811BD4}"/>
              </a:ext>
            </a:extLst>
          </p:cNvPr>
          <p:cNvSpPr/>
          <p:nvPr/>
        </p:nvSpPr>
        <p:spPr>
          <a:xfrm>
            <a:off x="8263765" y="4154849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F617D5-E5D5-499E-A042-6A2C511F1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735" y="4556560"/>
            <a:ext cx="691956" cy="2712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E76860-608B-422D-BC2C-C9DF32542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055" y="1769353"/>
            <a:ext cx="691956" cy="2712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8EF2B76-91FA-4724-B1F8-98CE3B1B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055" y="2158830"/>
            <a:ext cx="691956" cy="271296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290A4C2A-102E-42D6-9B99-CD7CF49658DB}"/>
              </a:ext>
            </a:extLst>
          </p:cNvPr>
          <p:cNvSpPr/>
          <p:nvPr/>
        </p:nvSpPr>
        <p:spPr>
          <a:xfrm>
            <a:off x="7323726" y="2204315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63410D0-553E-41C5-819C-EEFA8EAF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765" y="2560541"/>
            <a:ext cx="691956" cy="2712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E9F49AF-456E-4994-AED7-46D156C7E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765" y="2996262"/>
            <a:ext cx="691956" cy="271296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002D0858-92EA-40EE-B806-B496AD26E245}"/>
              </a:ext>
            </a:extLst>
          </p:cNvPr>
          <p:cNvSpPr/>
          <p:nvPr/>
        </p:nvSpPr>
        <p:spPr>
          <a:xfrm>
            <a:off x="8351005" y="1810429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4FC2151-D375-40D5-BC5F-D98827FCF3A3}"/>
              </a:ext>
            </a:extLst>
          </p:cNvPr>
          <p:cNvSpPr/>
          <p:nvPr/>
        </p:nvSpPr>
        <p:spPr>
          <a:xfrm>
            <a:off x="6259568" y="4618016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97473-17E9-403F-B198-110A9B4CDCF0}"/>
              </a:ext>
            </a:extLst>
          </p:cNvPr>
          <p:cNvSpPr/>
          <p:nvPr/>
        </p:nvSpPr>
        <p:spPr>
          <a:xfrm>
            <a:off x="6310331" y="1957975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482262-960B-463D-938F-0E31BC01A9C0}"/>
              </a:ext>
            </a:extLst>
          </p:cNvPr>
          <p:cNvSpPr/>
          <p:nvPr/>
        </p:nvSpPr>
        <p:spPr>
          <a:xfrm>
            <a:off x="6305955" y="2353415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39A70A2-6879-4E89-9E6D-F3E94B739BFA}"/>
              </a:ext>
            </a:extLst>
          </p:cNvPr>
          <p:cNvSpPr/>
          <p:nvPr/>
        </p:nvSpPr>
        <p:spPr>
          <a:xfrm>
            <a:off x="6306814" y="2750971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ED91036-7B54-4967-899A-201648566548}"/>
              </a:ext>
            </a:extLst>
          </p:cNvPr>
          <p:cNvSpPr/>
          <p:nvPr/>
        </p:nvSpPr>
        <p:spPr>
          <a:xfrm rot="5400000">
            <a:off x="6561995" y="1836356"/>
            <a:ext cx="158511" cy="67949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6DA1631-D588-4B44-B81C-1864D6184B0A}"/>
              </a:ext>
            </a:extLst>
          </p:cNvPr>
          <p:cNvSpPr/>
          <p:nvPr/>
        </p:nvSpPr>
        <p:spPr>
          <a:xfrm rot="5400000">
            <a:off x="6571611" y="2235914"/>
            <a:ext cx="169396" cy="4572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D0F3571-7818-446B-A7C4-33B0B5FF13A3}"/>
              </a:ext>
            </a:extLst>
          </p:cNvPr>
          <p:cNvSpPr/>
          <p:nvPr/>
        </p:nvSpPr>
        <p:spPr>
          <a:xfrm rot="5400000">
            <a:off x="6562903" y="2629252"/>
            <a:ext cx="169396" cy="4572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6D799E2-7721-43FB-AAEF-2DDA7CFC473B}"/>
              </a:ext>
            </a:extLst>
          </p:cNvPr>
          <p:cNvSpPr/>
          <p:nvPr/>
        </p:nvSpPr>
        <p:spPr>
          <a:xfrm rot="5400000">
            <a:off x="6534126" y="3073739"/>
            <a:ext cx="169396" cy="4572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B7E4546-D9B1-4509-8294-3AA4B3793366}"/>
              </a:ext>
            </a:extLst>
          </p:cNvPr>
          <p:cNvSpPr/>
          <p:nvPr/>
        </p:nvSpPr>
        <p:spPr>
          <a:xfrm>
            <a:off x="6279569" y="3195230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DF9D4B6-3F74-43F8-9E6B-65944FEEE660}"/>
              </a:ext>
            </a:extLst>
          </p:cNvPr>
          <p:cNvSpPr/>
          <p:nvPr/>
        </p:nvSpPr>
        <p:spPr>
          <a:xfrm>
            <a:off x="6264835" y="3509707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A7C95B-4051-4399-896A-CE3064476260}"/>
              </a:ext>
            </a:extLst>
          </p:cNvPr>
          <p:cNvSpPr/>
          <p:nvPr/>
        </p:nvSpPr>
        <p:spPr>
          <a:xfrm>
            <a:off x="6264835" y="3907872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BB2874-1693-428A-AC62-655866FE7532}"/>
              </a:ext>
            </a:extLst>
          </p:cNvPr>
          <p:cNvSpPr/>
          <p:nvPr/>
        </p:nvSpPr>
        <p:spPr>
          <a:xfrm>
            <a:off x="6238984" y="4310357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4AB99A5-4778-489F-A540-795EA04837C1}"/>
              </a:ext>
            </a:extLst>
          </p:cNvPr>
          <p:cNvSpPr/>
          <p:nvPr/>
        </p:nvSpPr>
        <p:spPr>
          <a:xfrm>
            <a:off x="6227539" y="4752187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357A49-710D-4D34-AD4C-6EC564DFC462}"/>
              </a:ext>
            </a:extLst>
          </p:cNvPr>
          <p:cNvSpPr/>
          <p:nvPr/>
        </p:nvSpPr>
        <p:spPr>
          <a:xfrm>
            <a:off x="8308405" y="2605092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9DB4BE2-2A14-4DDA-B66A-6544ECD2D2D6}"/>
              </a:ext>
            </a:extLst>
          </p:cNvPr>
          <p:cNvSpPr/>
          <p:nvPr/>
        </p:nvSpPr>
        <p:spPr>
          <a:xfrm>
            <a:off x="7282769" y="3385900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C39F58-81A6-4740-B73C-22DBBCD5FA36}"/>
              </a:ext>
            </a:extLst>
          </p:cNvPr>
          <p:cNvSpPr/>
          <p:nvPr/>
        </p:nvSpPr>
        <p:spPr>
          <a:xfrm>
            <a:off x="8288315" y="3385900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901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600" dirty="0"/>
              <a:t>2’s Complement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89272" y="942361"/>
                <a:ext cx="7555831" cy="5117730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CA" altLang="en-US" sz="2600" i="1" dirty="0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altLang="en-US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bits                                               </a:t>
                </a:r>
                <a:r>
                  <a:rPr lang="en-CA" alt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e.g.,  </a:t>
                </a:r>
                <a14:m>
                  <m:oMath xmlns:m="http://schemas.openxmlformats.org/officeDocument/2006/math">
                    <m:r>
                      <a:rPr lang="en-CA" altLang="en-US" sz="26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CA" altLang="en-US" sz="26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 = 8</m:t>
                    </m:r>
                  </m:oMath>
                </a14:m>
                <a:endParaRPr lang="en-CA" altLang="en-US" sz="2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</a:t>
                </a: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0</a:t>
                </a: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1111111         </a:t>
                </a:r>
                <a:r>
                  <a:rPr lang="en-CA" altLang="en-US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altLang="en-US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CA" altLang="en-US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altLang="en-US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altLang="en-US" sz="2600" b="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CA" altLang="en-US" sz="2600" b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+127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01111110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  … 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00000010  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+2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00000001  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+1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sz="2600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00000000         </a:t>
                </a:r>
                <a:r>
                  <a:rPr lang="en-CA" altLang="en-US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   0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11111111  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– 1 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11111110  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– 2  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   … </a:t>
                </a:r>
              </a:p>
              <a:p>
                <a:pPr marL="0" indent="0" eaLnBrk="1" hangingPunct="1">
                  <a:lnSpc>
                    <a:spcPts val="2400"/>
                  </a:lnSpc>
                  <a:buNone/>
                </a:pP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</a:t>
                </a:r>
                <a:r>
                  <a:rPr lang="en-CA" altLang="en-US" dirty="0">
                    <a:solidFill>
                      <a:srgbClr val="140C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10000000         </a:t>
                </a:r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CA" alt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CA" alt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CA" alt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CA" alt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–128 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89272" y="942361"/>
                <a:ext cx="7555831" cy="5117730"/>
              </a:xfrm>
              <a:blipFill>
                <a:blip r:embed="rId3"/>
                <a:stretch>
                  <a:fillRect l="-1452" t="-2980" b="-1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146</a:t>
            </a:fld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33612" y="1266710"/>
            <a:ext cx="1395663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F13898-3FB7-4B65-BDD2-4002E7D971CD}"/>
              </a:ext>
            </a:extLst>
          </p:cNvPr>
          <p:cNvCxnSpPr/>
          <p:nvPr/>
        </p:nvCxnSpPr>
        <p:spPr>
          <a:xfrm>
            <a:off x="789272" y="4079632"/>
            <a:ext cx="557635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F232B2F7-DBE2-466B-80ED-C510925CD9C4}"/>
              </a:ext>
            </a:extLst>
          </p:cNvPr>
          <p:cNvSpPr/>
          <p:nvPr/>
        </p:nvSpPr>
        <p:spPr>
          <a:xfrm>
            <a:off x="6458412" y="1862078"/>
            <a:ext cx="375820" cy="1966282"/>
          </a:xfrm>
          <a:prstGeom prst="rightBrac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AD3B1E2-9AE9-49CB-8331-789640380235}"/>
              </a:ext>
            </a:extLst>
          </p:cNvPr>
          <p:cNvSpPr/>
          <p:nvPr/>
        </p:nvSpPr>
        <p:spPr>
          <a:xfrm>
            <a:off x="6470135" y="4170260"/>
            <a:ext cx="364097" cy="1574039"/>
          </a:xfrm>
          <a:prstGeom prst="rightBrac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D662DB-F84D-42FB-BBA6-22ABE5381AAD}"/>
              </a:ext>
            </a:extLst>
          </p:cNvPr>
          <p:cNvSpPr/>
          <p:nvPr/>
        </p:nvSpPr>
        <p:spPr>
          <a:xfrm>
            <a:off x="789272" y="6051829"/>
            <a:ext cx="8569569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FF"/>
                </a:solidFill>
              </a:rPr>
              <a:t>8 bits/poles                            2</a:t>
            </a:r>
            <a:r>
              <a:rPr lang="en-CA" sz="2400" baseline="30000" dirty="0">
                <a:solidFill>
                  <a:srgbClr val="0000FF"/>
                </a:solidFill>
              </a:rPr>
              <a:t>8  </a:t>
            </a:r>
            <a:r>
              <a:rPr lang="en-CA" sz="2400" dirty="0">
                <a:solidFill>
                  <a:srgbClr val="0000FF"/>
                </a:solidFill>
              </a:rPr>
              <a:t> values.           0     ~    2</a:t>
            </a:r>
            <a:r>
              <a:rPr lang="en-CA" sz="2400" baseline="30000" dirty="0">
                <a:solidFill>
                  <a:srgbClr val="0000FF"/>
                </a:solidFill>
              </a:rPr>
              <a:t>8 </a:t>
            </a:r>
            <a:r>
              <a:rPr lang="en-CA" sz="2400" dirty="0">
                <a:solidFill>
                  <a:srgbClr val="0000FF"/>
                </a:solidFill>
              </a:rPr>
              <a:t>-1</a:t>
            </a:r>
          </a:p>
          <a:p>
            <a:pPr marL="228600" lvl="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FF"/>
                </a:solidFill>
              </a:rPr>
              <a:t>8 bits --2’s complement       2</a:t>
            </a:r>
            <a:r>
              <a:rPr lang="en-CA" sz="2400" baseline="30000" dirty="0">
                <a:solidFill>
                  <a:srgbClr val="0000FF"/>
                </a:solidFill>
              </a:rPr>
              <a:t>8  </a:t>
            </a:r>
            <a:r>
              <a:rPr lang="en-CA" sz="2400" dirty="0">
                <a:solidFill>
                  <a:srgbClr val="0000FF"/>
                </a:solidFill>
              </a:rPr>
              <a:t> values.      -2</a:t>
            </a:r>
            <a:r>
              <a:rPr lang="en-CA" sz="2400" baseline="30000" dirty="0">
                <a:solidFill>
                  <a:srgbClr val="0000FF"/>
                </a:solidFill>
              </a:rPr>
              <a:t>8-1</a:t>
            </a:r>
            <a:r>
              <a:rPr lang="en-CA" sz="2400" dirty="0">
                <a:solidFill>
                  <a:srgbClr val="0000FF"/>
                </a:solidFill>
              </a:rPr>
              <a:t>     ~   2</a:t>
            </a:r>
            <a:r>
              <a:rPr lang="en-CA" sz="2400" baseline="30000" dirty="0">
                <a:solidFill>
                  <a:srgbClr val="0000FF"/>
                </a:solidFill>
              </a:rPr>
              <a:t>8-1 </a:t>
            </a:r>
            <a:r>
              <a:rPr lang="en-CA" sz="2400" dirty="0">
                <a:solidFill>
                  <a:srgbClr val="0000FF"/>
                </a:solidFill>
              </a:rPr>
              <a:t>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592AA8-FDD6-474A-AF17-BFA0D297BC13}"/>
              </a:ext>
            </a:extLst>
          </p:cNvPr>
          <p:cNvSpPr/>
          <p:nvPr/>
        </p:nvSpPr>
        <p:spPr>
          <a:xfrm>
            <a:off x="6966003" y="2660553"/>
            <a:ext cx="124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128 values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62CE4D-2379-475F-BBA3-7F54F443939C}"/>
              </a:ext>
            </a:extLst>
          </p:cNvPr>
          <p:cNvSpPr/>
          <p:nvPr/>
        </p:nvSpPr>
        <p:spPr>
          <a:xfrm>
            <a:off x="6966002" y="4868532"/>
            <a:ext cx="124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128 values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202002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FB27-5C5A-4EB5-B32F-42F954A6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vs. unsigned, summary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2EBEA-5D1F-48CE-808A-A45DC6F8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0881D-A6FC-41EB-ABB0-85FA305F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147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7D3E0-9B5F-4389-9E1F-AB582322AF8A}"/>
              </a:ext>
            </a:extLst>
          </p:cNvPr>
          <p:cNvSpPr txBox="1"/>
          <p:nvPr/>
        </p:nvSpPr>
        <p:spPr>
          <a:xfrm>
            <a:off x="603968" y="947317"/>
            <a:ext cx="7184264" cy="262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Assume all n bits are magnitudes.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Max value: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Min value: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many values: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Range:		  </a:t>
            </a:r>
            <a:r>
              <a:rPr lang="en-US" sz="2000" dirty="0"/>
              <a:t>0~2</a:t>
            </a:r>
            <a:r>
              <a:rPr lang="en-CA" sz="2000" baseline="30000" dirty="0"/>
              <a:t>n</a:t>
            </a:r>
            <a:r>
              <a:rPr lang="en-CA" sz="2000" dirty="0"/>
              <a:t>-1</a:t>
            </a:r>
            <a:r>
              <a:rPr lang="en-CA" sz="2000" baseline="30000" dirty="0"/>
              <a:t>          </a:t>
            </a:r>
            <a:endParaRPr lang="en-C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60A43-49D8-4FE8-900E-5269B22401BB}"/>
              </a:ext>
            </a:extLst>
          </p:cNvPr>
          <p:cNvSpPr txBox="1"/>
          <p:nvPr/>
        </p:nvSpPr>
        <p:spPr>
          <a:xfrm>
            <a:off x="3410739" y="1569943"/>
            <a:ext cx="2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 </a:t>
            </a:r>
            <a:r>
              <a:rPr lang="en-CA" dirty="0"/>
              <a:t>1111111….11111</a:t>
            </a:r>
            <a:endParaRPr lang="en-CA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4F98B-D5AB-429E-B251-E76E6983996D}"/>
              </a:ext>
            </a:extLst>
          </p:cNvPr>
          <p:cNvSpPr txBox="1"/>
          <p:nvPr/>
        </p:nvSpPr>
        <p:spPr>
          <a:xfrm>
            <a:off x="3410739" y="2076032"/>
            <a:ext cx="2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 </a:t>
            </a:r>
            <a:r>
              <a:rPr lang="en-CA" dirty="0"/>
              <a:t>0000000….00000</a:t>
            </a:r>
            <a:endParaRPr lang="en-CA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E4322-F18D-440C-BAB5-265DDDE06A13}"/>
              </a:ext>
            </a:extLst>
          </p:cNvPr>
          <p:cNvSpPr/>
          <p:nvPr/>
        </p:nvSpPr>
        <p:spPr>
          <a:xfrm>
            <a:off x="3492931" y="2579503"/>
            <a:ext cx="1211976" cy="387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>
                <a:ln>
                  <a:noFill/>
                </a:ln>
                <a:solidFill>
                  <a:schemeClr val="tx1"/>
                </a:solidFill>
              </a:rPr>
              <a:t>2</a:t>
            </a:r>
            <a:r>
              <a:rPr lang="en-CA" sz="2400" baseline="30000" dirty="0">
                <a:solidFill>
                  <a:schemeClr val="tx1"/>
                </a:solidFill>
              </a:rPr>
              <a:t>n</a:t>
            </a:r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 </a:t>
            </a:r>
            <a:endParaRPr lang="en-CA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4911A-DE3C-4A3F-ACEB-A5D49827C417}"/>
              </a:ext>
            </a:extLst>
          </p:cNvPr>
          <p:cNvSpPr txBox="1"/>
          <p:nvPr/>
        </p:nvSpPr>
        <p:spPr>
          <a:xfrm>
            <a:off x="600319" y="3886519"/>
            <a:ext cx="7184264" cy="262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Assume 2’s complement.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Max value: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Min value: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many values: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Range:	</a:t>
            </a:r>
            <a:r>
              <a:rPr lang="en-US" sz="2000" dirty="0"/>
              <a:t>	-2</a:t>
            </a:r>
            <a:r>
              <a:rPr lang="en-CA" baseline="30000" dirty="0"/>
              <a:t>n-1    </a:t>
            </a:r>
            <a:r>
              <a:rPr lang="en-US" sz="2000" dirty="0"/>
              <a:t>~  0  ~  2</a:t>
            </a:r>
            <a:r>
              <a:rPr lang="en-CA" sz="2000" baseline="30000" dirty="0"/>
              <a:t>n-1</a:t>
            </a:r>
            <a:r>
              <a:rPr lang="en-CA" sz="2000" dirty="0"/>
              <a:t>-1</a:t>
            </a:r>
            <a:r>
              <a:rPr lang="en-CA" sz="2000" baseline="30000" dirty="0"/>
              <a:t>          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427498-87F6-421D-B9C4-51DDEE9CDC86}"/>
              </a:ext>
            </a:extLst>
          </p:cNvPr>
          <p:cNvSpPr txBox="1"/>
          <p:nvPr/>
        </p:nvSpPr>
        <p:spPr>
          <a:xfrm>
            <a:off x="3332773" y="4466749"/>
            <a:ext cx="2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 </a:t>
            </a:r>
            <a:r>
              <a:rPr lang="en-CA" dirty="0"/>
              <a:t>0111111….11111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F54F3-E93F-4B8C-BF11-1E7DFCD0C597}"/>
              </a:ext>
            </a:extLst>
          </p:cNvPr>
          <p:cNvSpPr txBox="1"/>
          <p:nvPr/>
        </p:nvSpPr>
        <p:spPr>
          <a:xfrm>
            <a:off x="3313559" y="4970220"/>
            <a:ext cx="2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 </a:t>
            </a:r>
            <a:r>
              <a:rPr lang="en-CA" dirty="0"/>
              <a:t>1000000….00000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39B27-FCC2-470E-A9ED-38BF61DA2DC9}"/>
              </a:ext>
            </a:extLst>
          </p:cNvPr>
          <p:cNvSpPr/>
          <p:nvPr/>
        </p:nvSpPr>
        <p:spPr>
          <a:xfrm>
            <a:off x="3386409" y="5502844"/>
            <a:ext cx="1211976" cy="387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>
                <a:ln>
                  <a:noFill/>
                </a:ln>
                <a:solidFill>
                  <a:schemeClr val="tx1"/>
                </a:solidFill>
              </a:rPr>
              <a:t>2</a:t>
            </a:r>
            <a:r>
              <a:rPr lang="en-CA" sz="2400" baseline="30000" dirty="0">
                <a:solidFill>
                  <a:schemeClr val="tx1"/>
                </a:solidFill>
              </a:rPr>
              <a:t>n</a:t>
            </a:r>
            <a:r>
              <a:rPr lang="en-CA" sz="2400" dirty="0">
                <a:ln>
                  <a:noFill/>
                </a:ln>
                <a:solidFill>
                  <a:schemeClr val="tx1"/>
                </a:solidFill>
              </a:rPr>
              <a:t> </a:t>
            </a:r>
            <a:endParaRPr lang="en-CA" sz="2000" dirty="0">
              <a:ln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D86DC4-000F-451B-8830-0525F4B527C8}"/>
              </a:ext>
            </a:extLst>
          </p:cNvPr>
          <p:cNvCxnSpPr/>
          <p:nvPr/>
        </p:nvCxnSpPr>
        <p:spPr>
          <a:xfrm>
            <a:off x="0" y="3844045"/>
            <a:ext cx="8042031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2BCD04-4EA8-4A2A-9DB2-44BE9C0E2A4D}"/>
              </a:ext>
            </a:extLst>
          </p:cNvPr>
          <p:cNvSpPr txBox="1"/>
          <p:nvPr/>
        </p:nvSpPr>
        <p:spPr>
          <a:xfrm>
            <a:off x="6181712" y="4239139"/>
            <a:ext cx="296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bits,  2’s complement, max and min value?</a:t>
            </a:r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28B813-163D-46A9-A700-99E7C574EC17}"/>
              </a:ext>
            </a:extLst>
          </p:cNvPr>
          <p:cNvSpPr/>
          <p:nvPr/>
        </p:nvSpPr>
        <p:spPr>
          <a:xfrm>
            <a:off x="7033846" y="5076092"/>
            <a:ext cx="457200" cy="1446598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D02733-083E-4A0E-8DDD-AF6CCA251944}"/>
              </a:ext>
            </a:extLst>
          </p:cNvPr>
          <p:cNvCxnSpPr/>
          <p:nvPr/>
        </p:nvCxnSpPr>
        <p:spPr>
          <a:xfrm>
            <a:off x="6682562" y="5765327"/>
            <a:ext cx="1230719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1A32B46-5983-4B1C-B439-C1BA8BBB9AA7}"/>
              </a:ext>
            </a:extLst>
          </p:cNvPr>
          <p:cNvSpPr/>
          <p:nvPr/>
        </p:nvSpPr>
        <p:spPr>
          <a:xfrm>
            <a:off x="7639737" y="5256033"/>
            <a:ext cx="810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values</a:t>
            </a:r>
            <a:endParaRPr lang="en-CA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23D92A-CC0B-4C9E-A32A-1191E6849C84}"/>
              </a:ext>
            </a:extLst>
          </p:cNvPr>
          <p:cNvSpPr/>
          <p:nvPr/>
        </p:nvSpPr>
        <p:spPr>
          <a:xfrm>
            <a:off x="7657146" y="5941576"/>
            <a:ext cx="810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values</a:t>
            </a:r>
            <a:endParaRPr lang="en-CA" sz="1400" dirty="0"/>
          </a:p>
        </p:txBody>
      </p:sp>
      <p:pic>
        <p:nvPicPr>
          <p:cNvPr id="27" name="Content Placeholder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8EF6B5-29CA-4668-88DB-F930CFAFA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24" y="3245921"/>
            <a:ext cx="909638" cy="101008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376DFE-3AB3-40F8-927B-C0E3C085AD35}"/>
              </a:ext>
            </a:extLst>
          </p:cNvPr>
          <p:cNvSpPr/>
          <p:nvPr/>
        </p:nvSpPr>
        <p:spPr>
          <a:xfrm>
            <a:off x="6271579" y="650837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bits ?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56981B-5655-4794-8885-0D7A7C2D7BC6}"/>
              </a:ext>
            </a:extLst>
          </p:cNvPr>
          <p:cNvSpPr/>
          <p:nvPr/>
        </p:nvSpPr>
        <p:spPr>
          <a:xfrm>
            <a:off x="7356420" y="651535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 bits ?</a:t>
            </a:r>
            <a:endParaRPr lang="en-CA" dirty="0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DDB9E994-49CA-CF07-13EE-712B49BA9949}"/>
              </a:ext>
            </a:extLst>
          </p:cNvPr>
          <p:cNvSpPr/>
          <p:nvPr/>
        </p:nvSpPr>
        <p:spPr>
          <a:xfrm rot="5400000">
            <a:off x="3801767" y="6158072"/>
            <a:ext cx="130880" cy="650487"/>
          </a:xfrm>
          <a:prstGeom prst="rightBracket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8FE84460-F904-687B-2935-235F1288E8B9}"/>
              </a:ext>
            </a:extLst>
          </p:cNvPr>
          <p:cNvSpPr/>
          <p:nvPr/>
        </p:nvSpPr>
        <p:spPr>
          <a:xfrm rot="5400000">
            <a:off x="4584740" y="6165245"/>
            <a:ext cx="130880" cy="650487"/>
          </a:xfrm>
          <a:prstGeom prst="rightBracket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13FBDD-578D-CE7F-79EE-92E90FB4A426}"/>
              </a:ext>
            </a:extLst>
          </p:cNvPr>
          <p:cNvSpPr txBox="1"/>
          <p:nvPr/>
        </p:nvSpPr>
        <p:spPr>
          <a:xfrm>
            <a:off x="3667153" y="6592042"/>
            <a:ext cx="431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half</a:t>
            </a:r>
            <a:endParaRPr lang="en-CA" sz="9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7FB91-BD9F-6844-A228-D0179A1E1D16}"/>
              </a:ext>
            </a:extLst>
          </p:cNvPr>
          <p:cNvSpPr txBox="1"/>
          <p:nvPr/>
        </p:nvSpPr>
        <p:spPr>
          <a:xfrm>
            <a:off x="4465119" y="6592042"/>
            <a:ext cx="431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half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3305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 animBg="1"/>
      <p:bldP spid="20" grpId="0"/>
      <p:bldP spid="21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833" y="1061780"/>
            <a:ext cx="8474148" cy="5294569"/>
          </a:xfrm>
        </p:spPr>
        <p:txBody>
          <a:bodyPr>
            <a:normAutofit/>
          </a:bodyPr>
          <a:lstStyle/>
          <a:p>
            <a:r>
              <a:rPr lang="en-US" dirty="0"/>
              <a:t>If MSB is 0 </a:t>
            </a:r>
            <a:r>
              <a:rPr lang="en-US" dirty="0">
                <a:sym typeface="Wingdings" pitchFamily="2" charset="2"/>
              </a:rPr>
              <a:t> decimal value is positive</a:t>
            </a:r>
          </a:p>
          <a:p>
            <a:pPr lvl="1"/>
            <a:r>
              <a:rPr lang="en-US" dirty="0">
                <a:sym typeface="Wingdings" pitchFamily="2" charset="2"/>
              </a:rPr>
              <a:t>Convert from binary to decimal as normal      0110 </a:t>
            </a:r>
          </a:p>
          <a:p>
            <a:r>
              <a:rPr lang="en-US" dirty="0">
                <a:sym typeface="Wingdings" pitchFamily="2" charset="2"/>
              </a:rPr>
              <a:t>If MSB is 1  decimal value is negative     </a:t>
            </a:r>
            <a:r>
              <a:rPr lang="en-US" sz="2200" dirty="0">
                <a:sym typeface="Wingdings" pitchFamily="2" charset="2"/>
              </a:rPr>
              <a:t>1101 </a:t>
            </a:r>
          </a:p>
          <a:p>
            <a:pPr lvl="1"/>
            <a:r>
              <a:rPr lang="en-US" dirty="0">
                <a:sym typeface="Wingdings" pitchFamily="2" charset="2"/>
              </a:rPr>
              <a:t>Negative value definition    (approach 1)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Take the remaining (or all) bits</a:t>
            </a:r>
          </a:p>
          <a:p>
            <a:pPr lvl="1"/>
            <a:r>
              <a:rPr lang="en-US" dirty="0">
                <a:sym typeface="Wingdings" pitchFamily="2" charset="2"/>
              </a:rPr>
              <a:t>Flip the bits (i.e., 01, 10)             (approach 2)</a:t>
            </a:r>
          </a:p>
          <a:p>
            <a:pPr lvl="1"/>
            <a:r>
              <a:rPr lang="en-US" dirty="0">
                <a:sym typeface="Wingdings" pitchFamily="2" charset="2"/>
              </a:rPr>
              <a:t>Add 1</a:t>
            </a:r>
          </a:p>
          <a:p>
            <a:pPr lvl="1"/>
            <a:r>
              <a:rPr lang="en-US" dirty="0">
                <a:sym typeface="Wingdings" pitchFamily="2" charset="2"/>
              </a:rPr>
              <a:t>Convert from binary to decimal as normal, remember the sign</a:t>
            </a:r>
          </a:p>
          <a:p>
            <a:r>
              <a:rPr lang="en-US" dirty="0">
                <a:sym typeface="Wingdings" pitchFamily="2" charset="2"/>
              </a:rPr>
              <a:t>For example (assume 4 bits):</a:t>
            </a:r>
          </a:p>
          <a:p>
            <a:pPr lvl="1"/>
            <a:r>
              <a:rPr lang="en-US" dirty="0">
                <a:sym typeface="Wingdings" pitchFamily="2" charset="2"/>
              </a:rPr>
              <a:t>0110  6</a:t>
            </a:r>
            <a:endParaRPr lang="en-US" dirty="0"/>
          </a:p>
          <a:p>
            <a:pPr lvl="1"/>
            <a:r>
              <a:rPr lang="en-US" dirty="0">
                <a:sym typeface="Wingdings" pitchFamily="2" charset="2"/>
              </a:rPr>
              <a:t>1101  −((0010) +1)  −(0011)  −3   </a:t>
            </a:r>
          </a:p>
          <a:p>
            <a:pPr lvl="1"/>
            <a:r>
              <a:rPr lang="en-US" dirty="0">
                <a:sym typeface="Wingdings" pitchFamily="2" charset="2"/>
              </a:rPr>
              <a:t>1001  −((0110) +1)  −(0111)  −7</a:t>
            </a:r>
          </a:p>
          <a:p>
            <a:pPr lvl="1"/>
            <a:r>
              <a:rPr lang="en-US" dirty="0">
                <a:sym typeface="Wingdings" pitchFamily="2" charset="2"/>
              </a:rPr>
              <a:t>11100110  - (00011001 +1)  - (00011010)  -26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2’s Complement (binary)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Decimal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148</a:t>
            </a:fld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8DD0C-4770-445E-A896-0BCEE581423A}"/>
              </a:ext>
            </a:extLst>
          </p:cNvPr>
          <p:cNvSpPr txBox="1"/>
          <p:nvPr/>
        </p:nvSpPr>
        <p:spPr>
          <a:xfrm>
            <a:off x="7705618" y="474906"/>
            <a:ext cx="131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14FFB"/>
                </a:solidFill>
              </a:rPr>
              <a:t>Be given the # of bits</a:t>
            </a:r>
            <a:endParaRPr lang="en-CA" dirty="0">
              <a:solidFill>
                <a:srgbClr val="114FF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006C06-5DAE-450D-A308-528F23869C3C}"/>
              </a:ext>
            </a:extLst>
          </p:cNvPr>
          <p:cNvSpPr/>
          <p:nvPr/>
        </p:nvSpPr>
        <p:spPr>
          <a:xfrm>
            <a:off x="2203704" y="5472053"/>
            <a:ext cx="362712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E57F3F-BB47-4332-8F06-DF381CE93D9F}"/>
              </a:ext>
            </a:extLst>
          </p:cNvPr>
          <p:cNvSpPr/>
          <p:nvPr/>
        </p:nvSpPr>
        <p:spPr>
          <a:xfrm>
            <a:off x="2746248" y="5796220"/>
            <a:ext cx="451104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2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832" y="1148316"/>
            <a:ext cx="8934075" cy="57096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decimal is positive, convert to binary (26, how?</a:t>
            </a:r>
            <a:r>
              <a:rPr lang="en-CA" dirty="0"/>
              <a:t>)</a:t>
            </a:r>
            <a:endParaRPr lang="en-US" dirty="0"/>
          </a:p>
          <a:p>
            <a:r>
              <a:rPr lang="en-US" dirty="0"/>
              <a:t>If decimal is negative</a:t>
            </a:r>
          </a:p>
          <a:p>
            <a:pPr lvl="1"/>
            <a:r>
              <a:rPr lang="en-US" dirty="0"/>
              <a:t>Convert absolute value to binary (26, how?)</a:t>
            </a:r>
          </a:p>
          <a:p>
            <a:pPr lvl="1"/>
            <a:r>
              <a:rPr lang="en-US" dirty="0">
                <a:sym typeface="Wingdings" pitchFamily="2" charset="2"/>
              </a:rPr>
              <a:t>Flip the bits (i.e., 01, 10)</a:t>
            </a:r>
          </a:p>
          <a:p>
            <a:pPr lvl="1"/>
            <a:r>
              <a:rPr lang="en-US" dirty="0">
                <a:sym typeface="Wingdings" pitchFamily="2" charset="2"/>
              </a:rPr>
              <a:t>Add 1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Set the MSB to be 1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6 </a:t>
            </a:r>
            <a:r>
              <a:rPr lang="en-US" dirty="0">
                <a:sym typeface="Wingdings" pitchFamily="2" charset="2"/>
              </a:rPr>
              <a:t> 0110      assume 4 bits</a:t>
            </a:r>
          </a:p>
          <a:p>
            <a:pPr lvl="1"/>
            <a:r>
              <a:rPr lang="en-US" dirty="0">
                <a:sym typeface="Wingdings" pitchFamily="2" charset="2"/>
              </a:rPr>
              <a:t>−6  (60110)  1001+1  1010       assume 4 bits   </a:t>
            </a:r>
          </a:p>
          <a:p>
            <a:pPr lvl="1"/>
            <a:r>
              <a:rPr lang="en-US" dirty="0">
                <a:sym typeface="Wingdings" pitchFamily="2" charset="2"/>
              </a:rPr>
              <a:t>-3       (30011)                                      assume 4 bits</a:t>
            </a:r>
          </a:p>
          <a:p>
            <a:pPr lvl="1"/>
            <a:r>
              <a:rPr lang="en-US" dirty="0">
                <a:sym typeface="Wingdings" pitchFamily="2" charset="2"/>
              </a:rPr>
              <a:t>-7       (70111)  </a:t>
            </a:r>
          </a:p>
          <a:p>
            <a:pPr lvl="1"/>
            <a:r>
              <a:rPr lang="en-US" dirty="0">
                <a:sym typeface="Wingdings" pitchFamily="2" charset="2"/>
              </a:rPr>
              <a:t>-17     assume 8 bits</a:t>
            </a:r>
          </a:p>
          <a:p>
            <a:pPr lvl="1"/>
            <a:r>
              <a:rPr lang="en-US" dirty="0">
                <a:sym typeface="Wingdings" pitchFamily="2" charset="2"/>
              </a:rPr>
              <a:t>-26     assume 8 bits   </a:t>
            </a:r>
          </a:p>
          <a:p>
            <a:pPr lvl="1"/>
            <a:r>
              <a:rPr lang="en-US" dirty="0">
                <a:sym typeface="Wingdings" pitchFamily="2" charset="2"/>
              </a:rPr>
              <a:t>-37     assume 8 bits  </a:t>
            </a:r>
            <a:br>
              <a:rPr lang="en-US" dirty="0">
                <a:sym typeface="Wingdings" pitchFamily="2" charset="2"/>
              </a:rPr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2’s Complement (binary)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97098" y="6406610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149</a:t>
            </a:fld>
            <a:endParaRPr lang="en-CA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76AD67D-00E6-43D6-B936-F6CC2B4189C3}"/>
              </a:ext>
            </a:extLst>
          </p:cNvPr>
          <p:cNvSpPr/>
          <p:nvPr/>
        </p:nvSpPr>
        <p:spPr>
          <a:xfrm>
            <a:off x="5266943" y="3499104"/>
            <a:ext cx="1146048" cy="316992"/>
          </a:xfrm>
          <a:prstGeom prst="wedgeRoundRectCallout">
            <a:avLst>
              <a:gd name="adj1" fmla="val -49557"/>
              <a:gd name="adj2" fmla="val 120192"/>
              <a:gd name="adj3" fmla="val 16667"/>
            </a:avLst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10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327493-6B9E-4FB8-BCC5-351A8DEBBB37}"/>
              </a:ext>
            </a:extLst>
          </p:cNvPr>
          <p:cNvSpPr/>
          <p:nvPr/>
        </p:nvSpPr>
        <p:spPr>
          <a:xfrm>
            <a:off x="6696471" y="2706448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1010 ?</a:t>
            </a:r>
            <a:endParaRPr lang="en-CA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C3B703-61BD-491C-ABA4-280A5AC7FDCC}"/>
              </a:ext>
            </a:extLst>
          </p:cNvPr>
          <p:cNvSpPr/>
          <p:nvPr/>
        </p:nvSpPr>
        <p:spPr>
          <a:xfrm>
            <a:off x="8441564" y="235330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10   </a:t>
            </a:r>
            <a:endParaRPr lang="en-CA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E4DBC-B2FE-40C4-B493-E50EA3AF34EC}"/>
              </a:ext>
            </a:extLst>
          </p:cNvPr>
          <p:cNvSpPr/>
          <p:nvPr/>
        </p:nvSpPr>
        <p:spPr>
          <a:xfrm>
            <a:off x="8441563" y="2939254"/>
            <a:ext cx="565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-6</a:t>
            </a:r>
            <a:endParaRPr lang="en-CA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BA71A0-EB18-40D7-8D25-25506C5F6075}"/>
              </a:ext>
            </a:extLst>
          </p:cNvPr>
          <p:cNvCxnSpPr>
            <a:cxnSpLocks/>
          </p:cNvCxnSpPr>
          <p:nvPr/>
        </p:nvCxnSpPr>
        <p:spPr>
          <a:xfrm flipV="1">
            <a:off x="7703329" y="2666462"/>
            <a:ext cx="738234" cy="223667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BB79FA-CFBD-42B8-B2A1-DE1521B0810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703329" y="2990851"/>
            <a:ext cx="738234" cy="17923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079B73C-7550-4357-9D09-A953DEF6268E}"/>
              </a:ext>
            </a:extLst>
          </p:cNvPr>
          <p:cNvSpPr txBox="1"/>
          <p:nvPr/>
        </p:nvSpPr>
        <p:spPr>
          <a:xfrm rot="20496679">
            <a:off x="7548987" y="2391871"/>
            <a:ext cx="1136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unsigned</a:t>
            </a:r>
            <a:endParaRPr lang="en-CA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4A5410-8B42-4D4C-A290-A35A60BB9B5E}"/>
              </a:ext>
            </a:extLst>
          </p:cNvPr>
          <p:cNvSpPr txBox="1"/>
          <p:nvPr/>
        </p:nvSpPr>
        <p:spPr>
          <a:xfrm rot="670718">
            <a:off x="7548505" y="3093668"/>
            <a:ext cx="1136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signed</a:t>
            </a:r>
            <a:endParaRPr lang="en-CA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5535B5-7975-49ED-9F1F-9FD378CCD069}"/>
              </a:ext>
            </a:extLst>
          </p:cNvPr>
          <p:cNvSpPr txBox="1"/>
          <p:nvPr/>
        </p:nvSpPr>
        <p:spPr>
          <a:xfrm>
            <a:off x="7262493" y="3292641"/>
            <a:ext cx="131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14FFB"/>
                </a:solidFill>
              </a:rPr>
              <a:t>Be given the # of bits</a:t>
            </a:r>
            <a:endParaRPr lang="en-CA" dirty="0">
              <a:solidFill>
                <a:srgbClr val="114FFB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7AA445-F45D-4D0D-B606-39DCE43F1618}"/>
              </a:ext>
            </a:extLst>
          </p:cNvPr>
          <p:cNvSpPr/>
          <p:nvPr/>
        </p:nvSpPr>
        <p:spPr>
          <a:xfrm>
            <a:off x="3592455" y="4425862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Wingdings" pitchFamily="2" charset="2"/>
              </a:rPr>
              <a:t>1101</a:t>
            </a:r>
            <a:r>
              <a:rPr lang="en-US" dirty="0">
                <a:sym typeface="Wingdings" pitchFamily="2" charset="2"/>
              </a:rPr>
              <a:t> </a:t>
            </a:r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8FFB3C-2D99-434A-892E-CFBC0D213CAF}"/>
              </a:ext>
            </a:extLst>
          </p:cNvPr>
          <p:cNvSpPr/>
          <p:nvPr/>
        </p:nvSpPr>
        <p:spPr>
          <a:xfrm>
            <a:off x="3592455" y="4754054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Wingdings" pitchFamily="2" charset="2"/>
              </a:rPr>
              <a:t>1001</a:t>
            </a:r>
            <a:r>
              <a:rPr lang="en-US" dirty="0">
                <a:sym typeface="Wingdings" pitchFamily="2" charset="2"/>
              </a:rPr>
              <a:t> 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ECEF57-AF7F-4E3B-B666-A674A73560A5}"/>
              </a:ext>
            </a:extLst>
          </p:cNvPr>
          <p:cNvSpPr/>
          <p:nvPr/>
        </p:nvSpPr>
        <p:spPr>
          <a:xfrm>
            <a:off x="3737686" y="5086783"/>
            <a:ext cx="3276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Wingdings" pitchFamily="2" charset="2"/>
              </a:rPr>
              <a:t>(1700010001)      11101111</a:t>
            </a:r>
            <a:endParaRPr lang="en-CA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25253D-7133-494E-8612-A5CAE0D6DF25}"/>
              </a:ext>
            </a:extLst>
          </p:cNvPr>
          <p:cNvSpPr/>
          <p:nvPr/>
        </p:nvSpPr>
        <p:spPr>
          <a:xfrm>
            <a:off x="3311002" y="5416520"/>
            <a:ext cx="3751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ym typeface="Wingdings" pitchFamily="2" charset="2"/>
              </a:rPr>
              <a:t>(</a:t>
            </a:r>
            <a:r>
              <a:rPr lang="en-US" sz="2000" dirty="0">
                <a:sym typeface="Wingdings" pitchFamily="2" charset="2"/>
              </a:rPr>
              <a:t>26 00011010</a:t>
            </a:r>
            <a:r>
              <a:rPr lang="en-US" dirty="0">
                <a:sym typeface="Wingdings" pitchFamily="2" charset="2"/>
              </a:rPr>
              <a:t>)      </a:t>
            </a:r>
            <a:r>
              <a:rPr lang="en-US" sz="2000" dirty="0">
                <a:sym typeface="Wingdings" pitchFamily="2" charset="2"/>
              </a:rPr>
              <a:t>11100110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0F969-006E-4158-979E-B05881340D01}"/>
              </a:ext>
            </a:extLst>
          </p:cNvPr>
          <p:cNvSpPr/>
          <p:nvPr/>
        </p:nvSpPr>
        <p:spPr>
          <a:xfrm>
            <a:off x="3737686" y="578737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ym typeface="Wingdings" pitchFamily="2" charset="2"/>
              </a:rPr>
              <a:t>(3700100101)      11011011</a:t>
            </a:r>
            <a:br>
              <a:rPr lang="en-US" dirty="0">
                <a:sym typeface="Wingdings" pitchFamily="2" charset="2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06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22" grpId="0"/>
      <p:bldP spid="23" grpId="0"/>
      <p:bldP spid="10" grpId="0"/>
      <p:bldP spid="16" grpId="0"/>
      <p:bldP spid="12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15</a:t>
            </a:fld>
            <a:endParaRPr lang="en-CA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6981D-363D-418E-A164-5A740C338607}"/>
              </a:ext>
            </a:extLst>
          </p:cNvPr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396134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>
            <a:extLst>
              <a:ext uri="{FF2B5EF4-FFF2-40B4-BE49-F238E27FC236}">
                <a16:creationId xmlns:a16="http://schemas.microsoft.com/office/drawing/2014/main" id="{0770A313-436B-4FD0-8EDD-762A4C6D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2’s Complement Examples    assume 8 bits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A0774684-F7A3-4B92-AAE6-0964EEEA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0F0C69-577D-4487-B20C-88A1463A0BF4}" type="slidenum">
              <a:rPr lang="en-US" altLang="en-US"/>
              <a:pPr eaLnBrk="1" hangingPunct="1"/>
              <a:t>150</a:t>
            </a:fld>
            <a:endParaRPr lang="en-US" altLang="en-US" dirty="0"/>
          </a:p>
        </p:txBody>
      </p:sp>
      <p:sp>
        <p:nvSpPr>
          <p:cNvPr id="28676" name="TextBox 19">
            <a:extLst>
              <a:ext uri="{FF2B5EF4-FFF2-40B4-BE49-F238E27FC236}">
                <a16:creationId xmlns:a16="http://schemas.microsoft.com/office/drawing/2014/main" id="{5457210B-085E-4119-A72F-885C1F74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7287"/>
            <a:ext cx="3480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Example  #1     -5 ?  </a:t>
            </a:r>
          </a:p>
        </p:txBody>
      </p:sp>
      <p:sp>
        <p:nvSpPr>
          <p:cNvPr id="28677" name="TextBox 20">
            <a:extLst>
              <a:ext uri="{FF2B5EF4-FFF2-40B4-BE49-F238E27FC236}">
                <a16:creationId xmlns:a16="http://schemas.microsoft.com/office/drawing/2014/main" id="{D572D5D7-22A4-497A-90C1-7E1F45A6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6332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Example  #2     -13?</a:t>
            </a:r>
          </a:p>
        </p:txBody>
      </p:sp>
      <p:grpSp>
        <p:nvGrpSpPr>
          <p:cNvPr id="2" name="Group 50">
            <a:extLst>
              <a:ext uri="{FF2B5EF4-FFF2-40B4-BE49-F238E27FC236}">
                <a16:creationId xmlns:a16="http://schemas.microsoft.com/office/drawing/2014/main" id="{B65E898F-E295-4435-853F-C3A5CCB6219D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019300"/>
            <a:ext cx="3124200" cy="822325"/>
            <a:chOff x="4953000" y="1981200"/>
            <a:chExt cx="3124200" cy="822960"/>
          </a:xfrm>
        </p:grpSpPr>
        <p:sp>
          <p:nvSpPr>
            <p:cNvPr id="28702" name="TextBox 31">
              <a:extLst>
                <a:ext uri="{FF2B5EF4-FFF2-40B4-BE49-F238E27FC236}">
                  <a16:creationId xmlns:a16="http://schemas.microsoft.com/office/drawing/2014/main" id="{4A4AA740-5289-48D1-BD4C-159E9533C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2162145"/>
              <a:ext cx="2667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FF0000"/>
                  </a:solidFill>
                </a:rPr>
                <a:t>Complement Digits</a:t>
              </a:r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507642F9-DA9C-4D5F-BE25-5B9E3B4F90BF}"/>
                </a:ext>
              </a:extLst>
            </p:cNvPr>
            <p:cNvSpPr/>
            <p:nvPr/>
          </p:nvSpPr>
          <p:spPr>
            <a:xfrm>
              <a:off x="4953000" y="1981200"/>
              <a:ext cx="381000" cy="82296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Group 34">
            <a:extLst>
              <a:ext uri="{FF2B5EF4-FFF2-40B4-BE49-F238E27FC236}">
                <a16:creationId xmlns:a16="http://schemas.microsoft.com/office/drawing/2014/main" id="{3147C6B6-139F-4CE1-83F8-916A60AD33F2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2819400" cy="914400"/>
            <a:chOff x="4191000" y="2895600"/>
            <a:chExt cx="2819400" cy="914400"/>
          </a:xfrm>
        </p:grpSpPr>
        <p:sp>
          <p:nvSpPr>
            <p:cNvPr id="28700" name="TextBox 35">
              <a:extLst>
                <a:ext uri="{FF2B5EF4-FFF2-40B4-BE49-F238E27FC236}">
                  <a16:creationId xmlns:a16="http://schemas.microsoft.com/office/drawing/2014/main" id="{09DB7059-8643-485E-B228-5446C9BAC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152745"/>
              <a:ext cx="228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</a:rPr>
                <a:t>Add 1</a:t>
              </a:r>
            </a:p>
          </p:txBody>
        </p:sp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BA3472DC-332A-4E8A-AB74-E9B06474F4E1}"/>
                </a:ext>
              </a:extLst>
            </p:cNvPr>
            <p:cNvSpPr/>
            <p:nvPr/>
          </p:nvSpPr>
          <p:spPr>
            <a:xfrm>
              <a:off x="4191000" y="2895600"/>
              <a:ext cx="381000" cy="91440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8680" name="Text Box 17">
            <a:extLst>
              <a:ext uri="{FF2B5EF4-FFF2-40B4-BE49-F238E27FC236}">
                <a16:creationId xmlns:a16="http://schemas.microsoft.com/office/drawing/2014/main" id="{8B5CEEBA-F170-44D3-8575-70123A1C5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1905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 = 00000101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83FBB324-3863-4541-A1D3-8CA7A8F9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3424238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 =</a:t>
            </a:r>
            <a:r>
              <a:rPr lang="en-US" altLang="en-US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11111011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305D4B7F-9DAF-4B06-B0C7-7BA9880D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23193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</a:t>
            </a:r>
          </a:p>
        </p:txBody>
      </p:sp>
      <p:sp>
        <p:nvSpPr>
          <p:cNvPr id="47" name="Text Box 17">
            <a:extLst>
              <a:ext uri="{FF2B5EF4-FFF2-40B4-BE49-F238E27FC236}">
                <a16:creationId xmlns:a16="http://schemas.microsoft.com/office/drawing/2014/main" id="{C505B593-0560-4B75-8BD4-3C1DC9099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495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11111010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816E04A4-046F-4132-8326-F4F9A943049F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986088"/>
            <a:ext cx="1504950" cy="400050"/>
            <a:chOff x="2114550" y="5353061"/>
            <a:chExt cx="1504953" cy="399509"/>
          </a:xfrm>
        </p:grpSpPr>
        <p:sp>
          <p:nvSpPr>
            <p:cNvPr id="28698" name="Line 18">
              <a:extLst>
                <a:ext uri="{FF2B5EF4-FFF2-40B4-BE49-F238E27FC236}">
                  <a16:creationId xmlns:a16="http://schemas.microsoft.com/office/drawing/2014/main" id="{2020D376-2C43-4155-A881-6F52D07F5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550" y="5715000"/>
              <a:ext cx="1463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9" name="Rectangle 22">
              <a:extLst>
                <a:ext uri="{FF2B5EF4-FFF2-40B4-BE49-F238E27FC236}">
                  <a16:creationId xmlns:a16="http://schemas.microsoft.com/office/drawing/2014/main" id="{3F0DA9EE-3553-4ADC-9675-844FDD647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060" y="5353061"/>
              <a:ext cx="492443" cy="39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0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+1</a:t>
              </a:r>
            </a:p>
          </p:txBody>
        </p:sp>
      </p:grpSp>
      <p:grpSp>
        <p:nvGrpSpPr>
          <p:cNvPr id="5" name="Group 58">
            <a:extLst>
              <a:ext uri="{FF2B5EF4-FFF2-40B4-BE49-F238E27FC236}">
                <a16:creationId xmlns:a16="http://schemas.microsoft.com/office/drawing/2014/main" id="{B0821A2B-301A-4F51-8E8D-F72B4AEC8916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838700"/>
            <a:ext cx="3124200" cy="822325"/>
            <a:chOff x="4953000" y="1981200"/>
            <a:chExt cx="3124200" cy="822960"/>
          </a:xfrm>
        </p:grpSpPr>
        <p:sp>
          <p:nvSpPr>
            <p:cNvPr id="28696" name="TextBox 59">
              <a:extLst>
                <a:ext uri="{FF2B5EF4-FFF2-40B4-BE49-F238E27FC236}">
                  <a16:creationId xmlns:a16="http://schemas.microsoft.com/office/drawing/2014/main" id="{28BAE480-DB41-46DD-B1AD-7CD02B388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2162145"/>
              <a:ext cx="2667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</a:rPr>
                <a:t>Complement Digits</a:t>
              </a:r>
            </a:p>
          </p:txBody>
        </p:sp>
        <p:sp>
          <p:nvSpPr>
            <p:cNvPr id="61" name="Right Brace 60">
              <a:extLst>
                <a:ext uri="{FF2B5EF4-FFF2-40B4-BE49-F238E27FC236}">
                  <a16:creationId xmlns:a16="http://schemas.microsoft.com/office/drawing/2014/main" id="{F9342406-C398-49CC-BE9A-FD5318A36111}"/>
                </a:ext>
              </a:extLst>
            </p:cNvPr>
            <p:cNvSpPr/>
            <p:nvPr/>
          </p:nvSpPr>
          <p:spPr>
            <a:xfrm>
              <a:off x="4953000" y="1981200"/>
              <a:ext cx="381000" cy="82296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C7CEEEB2-900D-44F0-BC80-8A3093AE195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715000"/>
            <a:ext cx="2819400" cy="914400"/>
            <a:chOff x="4191000" y="2895600"/>
            <a:chExt cx="2819400" cy="914400"/>
          </a:xfrm>
        </p:grpSpPr>
        <p:sp>
          <p:nvSpPr>
            <p:cNvPr id="28694" name="TextBox 62">
              <a:extLst>
                <a:ext uri="{FF2B5EF4-FFF2-40B4-BE49-F238E27FC236}">
                  <a16:creationId xmlns:a16="http://schemas.microsoft.com/office/drawing/2014/main" id="{4A44A801-CAFA-4C49-8AFB-A724FB857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152745"/>
              <a:ext cx="228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</a:rPr>
                <a:t>Add 1</a:t>
              </a:r>
            </a:p>
          </p:txBody>
        </p:sp>
        <p:sp>
          <p:nvSpPr>
            <p:cNvPr id="64" name="Right Brace 63">
              <a:extLst>
                <a:ext uri="{FF2B5EF4-FFF2-40B4-BE49-F238E27FC236}">
                  <a16:creationId xmlns:a16="http://schemas.microsoft.com/office/drawing/2014/main" id="{E0C3B374-C095-46A8-9803-CF85835851AE}"/>
                </a:ext>
              </a:extLst>
            </p:cNvPr>
            <p:cNvSpPr/>
            <p:nvPr/>
          </p:nvSpPr>
          <p:spPr>
            <a:xfrm>
              <a:off x="4191000" y="2895600"/>
              <a:ext cx="381000" cy="91440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8687" name="Text Box 17">
            <a:extLst>
              <a:ext uri="{FF2B5EF4-FFF2-40B4-BE49-F238E27FC236}">
                <a16:creationId xmlns:a16="http://schemas.microsoft.com/office/drawing/2014/main" id="{6C537D9D-14DA-47D1-83E1-A4E2692D2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3448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13 = 00001101</a:t>
            </a:r>
          </a:p>
        </p:txBody>
      </p:sp>
      <p:sp>
        <p:nvSpPr>
          <p:cNvPr id="66" name="Text Box 17">
            <a:extLst>
              <a:ext uri="{FF2B5EF4-FFF2-40B4-BE49-F238E27FC236}">
                <a16:creationId xmlns:a16="http://schemas.microsoft.com/office/drawing/2014/main" id="{48833FDD-65D9-4E5C-8B2E-7201E4FF3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6243638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-13 = 11110011</a:t>
            </a: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Text Box 17">
            <a:extLst>
              <a:ext uri="{FF2B5EF4-FFF2-40B4-BE49-F238E27FC236}">
                <a16:creationId xmlns:a16="http://schemas.microsoft.com/office/drawing/2014/main" id="{408656A9-B7FB-496B-AF56-A5DCA58F9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51387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</a:t>
            </a:r>
          </a:p>
        </p:txBody>
      </p:sp>
      <p:sp>
        <p:nvSpPr>
          <p:cNvPr id="68" name="Text Box 17">
            <a:extLst>
              <a:ext uri="{FF2B5EF4-FFF2-40B4-BE49-F238E27FC236}">
                <a16:creationId xmlns:a16="http://schemas.microsoft.com/office/drawing/2014/main" id="{EAFC5BFD-0ACA-488A-B234-D0644BD9A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689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11110010</a:t>
            </a: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id="{D30B86E0-2A6B-44F7-A464-CF3C6D02131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805488"/>
            <a:ext cx="1504950" cy="400050"/>
            <a:chOff x="2114550" y="5353061"/>
            <a:chExt cx="1504953" cy="399509"/>
          </a:xfrm>
        </p:grpSpPr>
        <p:sp>
          <p:nvSpPr>
            <p:cNvPr id="28692" name="Line 18">
              <a:extLst>
                <a:ext uri="{FF2B5EF4-FFF2-40B4-BE49-F238E27FC236}">
                  <a16:creationId xmlns:a16="http://schemas.microsoft.com/office/drawing/2014/main" id="{829071F7-16F6-464D-B41A-9CE2F4DE6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550" y="5715000"/>
              <a:ext cx="1463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3" name="Rectangle 22">
              <a:extLst>
                <a:ext uri="{FF2B5EF4-FFF2-40B4-BE49-F238E27FC236}">
                  <a16:creationId xmlns:a16="http://schemas.microsoft.com/office/drawing/2014/main" id="{DD9A2FBF-2C34-4C63-9473-4A0C4694B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060" y="5353061"/>
              <a:ext cx="492443" cy="39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0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7" grpId="0"/>
      <p:bldP spid="66" grpId="0"/>
      <p:bldP spid="67" grpId="0"/>
      <p:bldP spid="68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en-US"/>
              <a:t>EECS1520:  Representing Numbers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7F0BA-E7DD-4B5D-A70C-FB9ED452EADA}" type="slidenum">
              <a:rPr lang="en-US" altLang="en-US" smtClean="0"/>
              <a:pPr>
                <a:defRPr/>
              </a:pPr>
              <a:t>151</a:t>
            </a:fld>
            <a:endParaRPr lang="en-US" altLang="en-US"/>
          </a:p>
        </p:txBody>
      </p:sp>
      <p:sp>
        <p:nvSpPr>
          <p:cNvPr id="25602" name="Rectangle 5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800"/>
              <a:t>Interpretations of Binary Patterns</a:t>
            </a:r>
            <a:endParaRPr lang="en-US" altLang="en-US" sz="3800"/>
          </a:p>
        </p:txBody>
      </p:sp>
      <p:graphicFrame>
        <p:nvGraphicFramePr>
          <p:cNvPr id="164624" name="Group 1808"/>
          <p:cNvGraphicFramePr>
            <a:graphicFrameLocks noGrp="1"/>
          </p:cNvGraphicFramePr>
          <p:nvPr>
            <p:ph type="tbl" idx="4294967295"/>
          </p:nvPr>
        </p:nvGraphicFramePr>
        <p:xfrm>
          <a:off x="1193357" y="1144269"/>
          <a:ext cx="7023100" cy="5455920"/>
        </p:xfrm>
        <a:graphic>
          <a:graphicData uri="http://schemas.openxmlformats.org/drawingml/2006/table">
            <a:tbl>
              <a:tblPr/>
              <a:tblGrid>
                <a:gridCol w="1096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Binary</a:t>
                      </a: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Decimal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(All values)</a:t>
                      </a: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Hexadecimal</a:t>
                      </a: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2's Complement</a:t>
                      </a:r>
                      <a:br>
                        <a:rPr kumimoji="0" lang="en-CA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CA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(left most is sign)</a:t>
                      </a:r>
                      <a:endParaRPr kumimoji="0" lang="en-C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1111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15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F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−1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1110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14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E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−2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1101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13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D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−3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1100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12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C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−4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1011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11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B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−5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1010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10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A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−6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1001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9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9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−7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1000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8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8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−8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0111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7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7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7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0110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6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6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6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0101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5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5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5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0100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4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4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4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0011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3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3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3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0010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2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2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2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0001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1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0000</a:t>
                      </a:r>
                      <a:endParaRPr kumimoji="0" lang="en-CA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0</a:t>
                      </a:r>
                      <a:endParaRPr kumimoji="0" lang="en-CA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14BD9D-8BDA-42AF-8A61-B77532E8B191}"/>
              </a:ext>
            </a:extLst>
          </p:cNvPr>
          <p:cNvSpPr txBox="1"/>
          <p:nvPr/>
        </p:nvSpPr>
        <p:spPr>
          <a:xfrm>
            <a:off x="390418" y="729465"/>
            <a:ext cx="186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bits, max min?</a:t>
            </a:r>
            <a:endParaRPr lang="en-CA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50A2355-F83B-443A-B4DC-C1FE2DC323C0}"/>
              </a:ext>
            </a:extLst>
          </p:cNvPr>
          <p:cNvSpPr/>
          <p:nvPr/>
        </p:nvSpPr>
        <p:spPr>
          <a:xfrm>
            <a:off x="8216457" y="1787703"/>
            <a:ext cx="352189" cy="2250041"/>
          </a:xfrm>
          <a:prstGeom prst="rightBrace">
            <a:avLst/>
          </a:prstGeom>
          <a:ln w="31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65B7AB7-C5A6-42EA-9591-EDA9E67B5F37}"/>
              </a:ext>
            </a:extLst>
          </p:cNvPr>
          <p:cNvSpPr/>
          <p:nvPr/>
        </p:nvSpPr>
        <p:spPr>
          <a:xfrm>
            <a:off x="8227029" y="4288870"/>
            <a:ext cx="352189" cy="2250041"/>
          </a:xfrm>
          <a:prstGeom prst="rightBrace">
            <a:avLst/>
          </a:prstGeom>
          <a:ln w="31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18CB3-8A4F-416C-80DF-5FE5582BE96D}"/>
              </a:ext>
            </a:extLst>
          </p:cNvPr>
          <p:cNvSpPr txBox="1"/>
          <p:nvPr/>
        </p:nvSpPr>
        <p:spPr>
          <a:xfrm>
            <a:off x="8722760" y="2825393"/>
            <a:ext cx="21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E985B-41C7-4030-8DFD-8E2ED0F41EE3}"/>
              </a:ext>
            </a:extLst>
          </p:cNvPr>
          <p:cNvSpPr txBox="1"/>
          <p:nvPr/>
        </p:nvSpPr>
        <p:spPr>
          <a:xfrm>
            <a:off x="8722759" y="5229224"/>
            <a:ext cx="21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75A59-75B8-4F0F-A0C5-30325B497043}"/>
              </a:ext>
            </a:extLst>
          </p:cNvPr>
          <p:cNvSpPr txBox="1"/>
          <p:nvPr/>
        </p:nvSpPr>
        <p:spPr>
          <a:xfrm>
            <a:off x="2438400" y="774937"/>
            <a:ext cx="137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unsigned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577F3-A641-46F8-AD90-BCAEC076B182}"/>
              </a:ext>
            </a:extLst>
          </p:cNvPr>
          <p:cNvSpPr txBox="1"/>
          <p:nvPr/>
        </p:nvSpPr>
        <p:spPr>
          <a:xfrm>
            <a:off x="6326008" y="785825"/>
            <a:ext cx="137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729355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altLang="en-US"/>
              <a:t>Arithmetic in 2’s Complement</a:t>
            </a:r>
            <a:br>
              <a:rPr lang="en-CA" altLang="en-US"/>
            </a:br>
            <a:r>
              <a:rPr lang="en-CA" altLang="en-US" sz="2500"/>
              <a:t>(remember it’s a </a:t>
            </a:r>
            <a:r>
              <a:rPr lang="en-CA" altLang="en-US" sz="2500" i="1">
                <a:solidFill>
                  <a:schemeClr val="accent2"/>
                </a:solidFill>
              </a:rPr>
              <a:t>fixed length</a:t>
            </a:r>
            <a:r>
              <a:rPr lang="en-CA" altLang="en-US" sz="2500"/>
              <a:t> system)</a:t>
            </a:r>
            <a:endParaRPr lang="en-CA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00 + 00 = 00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00 + 01 = 01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01 + 00 = 01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01 + 01 = 10</a:t>
            </a:r>
            <a:endParaRPr lang="en-CA" altLang="en-US" dirty="0"/>
          </a:p>
        </p:txBody>
      </p:sp>
      <p:graphicFrame>
        <p:nvGraphicFramePr>
          <p:cNvPr id="21608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40762"/>
              </p:ext>
            </p:extLst>
          </p:nvPr>
        </p:nvGraphicFramePr>
        <p:xfrm>
          <a:off x="1524000" y="4191000"/>
          <a:ext cx="6096000" cy="16560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n-US" dirty="0">
                          <a:sym typeface="Wingdings" pitchFamily="2" charset="2"/>
                        </a:rPr>
                        <a:t>−</a:t>
                      </a: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2’s complement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11111101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2’s complement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11111110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152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88934-C2A9-4AB2-9917-F06CD7F966DA}"/>
              </a:ext>
            </a:extLst>
          </p:cNvPr>
          <p:cNvSpPr txBox="1"/>
          <p:nvPr/>
        </p:nvSpPr>
        <p:spPr>
          <a:xfrm>
            <a:off x="3273287" y="6226486"/>
            <a:ext cx="566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CA" dirty="0"/>
              <a:t>+  -3 </a:t>
            </a:r>
            <a:r>
              <a:rPr lang="en-CA" sz="1000" dirty="0"/>
              <a:t>(111101)       </a:t>
            </a:r>
            <a:r>
              <a:rPr lang="en-CA" dirty="0"/>
              <a:t>-5  </a:t>
            </a:r>
            <a:r>
              <a:rPr lang="en-CA" sz="1000" dirty="0"/>
              <a:t>(111011)</a:t>
            </a:r>
            <a:r>
              <a:rPr lang="en-CA" dirty="0"/>
              <a:t>  +   2            -127 </a:t>
            </a:r>
            <a:r>
              <a:rPr lang="en-CA" sz="1000" dirty="0"/>
              <a:t>(10…1)  </a:t>
            </a:r>
            <a:r>
              <a:rPr lang="en-CA" dirty="0"/>
              <a:t>+1</a:t>
            </a:r>
          </a:p>
          <a:p>
            <a:r>
              <a:rPr lang="en-CA" dirty="0"/>
              <a:t>29 </a:t>
            </a:r>
            <a:r>
              <a:rPr lang="en-CA" sz="1100" dirty="0"/>
              <a:t>(00011101) </a:t>
            </a:r>
            <a:r>
              <a:rPr lang="en-CA" dirty="0"/>
              <a:t>- 23 </a:t>
            </a:r>
            <a:r>
              <a:rPr lang="en-CA" sz="1400" dirty="0"/>
              <a:t>(</a:t>
            </a:r>
            <a:r>
              <a:rPr lang="en-CA" sz="1100" dirty="0"/>
              <a:t>0010111</a:t>
            </a:r>
            <a:r>
              <a:rPr lang="en-CA" sz="1400" dirty="0"/>
              <a:t>)           </a:t>
            </a:r>
            <a:r>
              <a:rPr lang="en-CA" dirty="0"/>
              <a:t>23-29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6F67D5-F910-45F3-A3F9-A4BECCE23E94}"/>
              </a:ext>
            </a:extLst>
          </p:cNvPr>
          <p:cNvSpPr/>
          <p:nvPr/>
        </p:nvSpPr>
        <p:spPr>
          <a:xfrm>
            <a:off x="6930843" y="4159330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27524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altLang="en-US"/>
              <a:t>Arithmetic in 2’s Complement</a:t>
            </a:r>
            <a:br>
              <a:rPr lang="en-CA" altLang="en-US"/>
            </a:br>
            <a:r>
              <a:rPr lang="en-CA" altLang="en-US" sz="2500"/>
              <a:t>(remember it’s a </a:t>
            </a:r>
            <a:r>
              <a:rPr lang="en-CA" altLang="en-US" sz="2500" i="1">
                <a:solidFill>
                  <a:schemeClr val="accent2"/>
                </a:solidFill>
              </a:rPr>
              <a:t>fixed length</a:t>
            </a:r>
            <a:r>
              <a:rPr lang="en-CA" altLang="en-US" sz="2500"/>
              <a:t> system)</a:t>
            </a:r>
            <a:endParaRPr lang="en-CA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00 + 00 = 00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00 + 01 = 01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01 + 00 = 01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01 + 01 = 10</a:t>
            </a:r>
            <a:endParaRPr lang="en-CA" altLang="en-US" dirty="0"/>
          </a:p>
        </p:txBody>
      </p:sp>
      <p:graphicFrame>
        <p:nvGraphicFramePr>
          <p:cNvPr id="21608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77801"/>
              </p:ext>
            </p:extLst>
          </p:nvPr>
        </p:nvGraphicFramePr>
        <p:xfrm>
          <a:off x="1524000" y="4191000"/>
          <a:ext cx="6096000" cy="16560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n-US" dirty="0">
                          <a:sym typeface="Wingdings" pitchFamily="2" charset="2"/>
                        </a:rPr>
                        <a:t>−</a:t>
                      </a: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2’s complement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11111110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2’s complement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00000101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discard the carry bit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00000011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1" name="Oval 101"/>
          <p:cNvSpPr>
            <a:spLocks noChangeArrowheads="1"/>
          </p:cNvSpPr>
          <p:nvPr/>
        </p:nvSpPr>
        <p:spPr bwMode="auto">
          <a:xfrm>
            <a:off x="5219700" y="5300663"/>
            <a:ext cx="4318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153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88934-C2A9-4AB2-9917-F06CD7F966DA}"/>
              </a:ext>
            </a:extLst>
          </p:cNvPr>
          <p:cNvSpPr txBox="1"/>
          <p:nvPr/>
        </p:nvSpPr>
        <p:spPr>
          <a:xfrm>
            <a:off x="3273287" y="6226486"/>
            <a:ext cx="566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CA" dirty="0"/>
              <a:t>+  -3 </a:t>
            </a:r>
            <a:r>
              <a:rPr lang="en-CA" sz="1000" dirty="0"/>
              <a:t>(111101)       </a:t>
            </a:r>
            <a:r>
              <a:rPr lang="en-CA" dirty="0"/>
              <a:t>-5  </a:t>
            </a:r>
            <a:r>
              <a:rPr lang="en-CA" sz="1000" dirty="0"/>
              <a:t>(111011)</a:t>
            </a:r>
            <a:r>
              <a:rPr lang="en-CA" dirty="0"/>
              <a:t>  +   2            -127 </a:t>
            </a:r>
            <a:r>
              <a:rPr lang="en-CA" sz="1000" dirty="0"/>
              <a:t>(10…1)  </a:t>
            </a:r>
            <a:r>
              <a:rPr lang="en-CA" dirty="0"/>
              <a:t>+1</a:t>
            </a:r>
          </a:p>
          <a:p>
            <a:r>
              <a:rPr lang="en-CA" dirty="0"/>
              <a:t>29 </a:t>
            </a:r>
            <a:r>
              <a:rPr lang="en-CA" sz="1100" dirty="0"/>
              <a:t>(00011101) </a:t>
            </a:r>
            <a:r>
              <a:rPr lang="en-CA" dirty="0"/>
              <a:t>- 23 </a:t>
            </a:r>
            <a:r>
              <a:rPr lang="en-CA" sz="1400" dirty="0"/>
              <a:t>(</a:t>
            </a:r>
            <a:r>
              <a:rPr lang="en-CA" sz="1100" dirty="0"/>
              <a:t>0010111</a:t>
            </a:r>
            <a:r>
              <a:rPr lang="en-CA" sz="1400" dirty="0"/>
              <a:t>)           </a:t>
            </a:r>
            <a:r>
              <a:rPr lang="en-CA" dirty="0"/>
              <a:t>23-29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6F67D5-F910-45F3-A3F9-A4BECCE23E94}"/>
              </a:ext>
            </a:extLst>
          </p:cNvPr>
          <p:cNvSpPr/>
          <p:nvPr/>
        </p:nvSpPr>
        <p:spPr>
          <a:xfrm>
            <a:off x="6643171" y="4159330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3484E5-A626-484B-A87D-E70AF1FA37F0}"/>
              </a:ext>
            </a:extLst>
          </p:cNvPr>
          <p:cNvSpPr/>
          <p:nvPr/>
        </p:nvSpPr>
        <p:spPr>
          <a:xfrm>
            <a:off x="6368061" y="4151127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11D759-631E-4E18-AE6F-5FCB203F1D9F}"/>
              </a:ext>
            </a:extLst>
          </p:cNvPr>
          <p:cNvSpPr/>
          <p:nvPr/>
        </p:nvSpPr>
        <p:spPr>
          <a:xfrm>
            <a:off x="6075592" y="4162341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9ECEDE-088B-48FA-8B95-3C6B13E127F2}"/>
              </a:ext>
            </a:extLst>
          </p:cNvPr>
          <p:cNvSpPr/>
          <p:nvPr/>
        </p:nvSpPr>
        <p:spPr>
          <a:xfrm>
            <a:off x="5800482" y="4154138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54708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altLang="en-US"/>
              <a:t>Arithmetic in 2’s Complement</a:t>
            </a:r>
            <a:br>
              <a:rPr lang="en-CA" altLang="en-US"/>
            </a:br>
            <a:r>
              <a:rPr lang="en-CA" altLang="en-US" sz="2500"/>
              <a:t>(remember it’s a </a:t>
            </a:r>
            <a:r>
              <a:rPr lang="en-CA" altLang="en-US" sz="2500" i="1">
                <a:solidFill>
                  <a:schemeClr val="accent2"/>
                </a:solidFill>
              </a:rPr>
              <a:t>fixed length</a:t>
            </a:r>
            <a:r>
              <a:rPr lang="en-CA" altLang="en-US" sz="2500"/>
              <a:t> system)</a:t>
            </a:r>
            <a:endParaRPr lang="en-CA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00 + 00 = 00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00 + 01 = 01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01 + 00 = 01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dirty="0">
                <a:latin typeface="Courier New" pitchFamily="49" charset="0"/>
              </a:rPr>
              <a:t>01 + 01 = 10</a:t>
            </a:r>
            <a:endParaRPr lang="en-CA" altLang="en-US" dirty="0"/>
          </a:p>
        </p:txBody>
      </p:sp>
      <p:graphicFrame>
        <p:nvGraphicFramePr>
          <p:cNvPr id="21608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171554"/>
              </p:ext>
            </p:extLst>
          </p:nvPr>
        </p:nvGraphicFramePr>
        <p:xfrm>
          <a:off x="1524000" y="4191000"/>
          <a:ext cx="6096000" cy="16560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n-US" dirty="0">
                          <a:sym typeface="Wingdings" pitchFamily="2" charset="2"/>
                        </a:rPr>
                        <a:t>−</a:t>
                      </a: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2’s complement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2’s complement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discard the carry bit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00000000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1" name="Oval 101"/>
          <p:cNvSpPr>
            <a:spLocks noChangeArrowheads="1"/>
          </p:cNvSpPr>
          <p:nvPr/>
        </p:nvSpPr>
        <p:spPr bwMode="auto">
          <a:xfrm>
            <a:off x="5219700" y="5300663"/>
            <a:ext cx="4318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154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88934-C2A9-4AB2-9917-F06CD7F966DA}"/>
              </a:ext>
            </a:extLst>
          </p:cNvPr>
          <p:cNvSpPr txBox="1"/>
          <p:nvPr/>
        </p:nvSpPr>
        <p:spPr>
          <a:xfrm>
            <a:off x="3273287" y="6226486"/>
            <a:ext cx="566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CA" dirty="0"/>
              <a:t>+  -3 </a:t>
            </a:r>
            <a:r>
              <a:rPr lang="en-CA" sz="1000" dirty="0"/>
              <a:t>(111101)       </a:t>
            </a:r>
            <a:r>
              <a:rPr lang="en-CA" dirty="0"/>
              <a:t>-5  </a:t>
            </a:r>
            <a:r>
              <a:rPr lang="en-CA" sz="1000" dirty="0"/>
              <a:t>(111011)</a:t>
            </a:r>
            <a:r>
              <a:rPr lang="en-CA" dirty="0"/>
              <a:t>  +   2   </a:t>
            </a:r>
            <a:r>
              <a:rPr lang="en-CA" dirty="0">
                <a:solidFill>
                  <a:srgbClr val="114FFB"/>
                </a:solidFill>
              </a:rPr>
              <a:t>       </a:t>
            </a:r>
            <a:r>
              <a:rPr lang="en-CA" dirty="0"/>
              <a:t>  -127 </a:t>
            </a:r>
            <a:r>
              <a:rPr lang="en-CA" sz="1000" dirty="0"/>
              <a:t>(10…1)  </a:t>
            </a:r>
            <a:r>
              <a:rPr lang="en-CA" dirty="0"/>
              <a:t>+1</a:t>
            </a:r>
          </a:p>
          <a:p>
            <a:r>
              <a:rPr lang="en-CA" dirty="0"/>
              <a:t>29 </a:t>
            </a:r>
            <a:r>
              <a:rPr lang="en-CA" sz="1100" dirty="0"/>
              <a:t>(00011101) </a:t>
            </a:r>
            <a:r>
              <a:rPr lang="en-CA" dirty="0"/>
              <a:t>- 23 </a:t>
            </a:r>
            <a:r>
              <a:rPr lang="en-CA" sz="1400" dirty="0"/>
              <a:t>(</a:t>
            </a:r>
            <a:r>
              <a:rPr lang="en-CA" sz="1100" dirty="0"/>
              <a:t>0010111</a:t>
            </a:r>
            <a:r>
              <a:rPr lang="en-CA" sz="1400" dirty="0"/>
              <a:t>)           </a:t>
            </a:r>
            <a:r>
              <a:rPr lang="en-CA" dirty="0"/>
              <a:t>23-29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A05D86-999F-463D-A9B7-09B322317D96}"/>
              </a:ext>
            </a:extLst>
          </p:cNvPr>
          <p:cNvSpPr/>
          <p:nvPr/>
        </p:nvSpPr>
        <p:spPr>
          <a:xfrm>
            <a:off x="6583667" y="4154137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D2EC7B-3E8B-4FFD-B258-B64301027824}"/>
              </a:ext>
            </a:extLst>
          </p:cNvPr>
          <p:cNvSpPr/>
          <p:nvPr/>
        </p:nvSpPr>
        <p:spPr>
          <a:xfrm>
            <a:off x="6332718" y="4157445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E928D5-F488-4671-86A1-466E2ED93A81}"/>
              </a:ext>
            </a:extLst>
          </p:cNvPr>
          <p:cNvSpPr/>
          <p:nvPr/>
        </p:nvSpPr>
        <p:spPr>
          <a:xfrm>
            <a:off x="6075592" y="4162341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57312C9-94C9-44F3-AFD9-1281297562F7}"/>
              </a:ext>
            </a:extLst>
          </p:cNvPr>
          <p:cNvSpPr/>
          <p:nvPr/>
        </p:nvSpPr>
        <p:spPr>
          <a:xfrm>
            <a:off x="5800482" y="4154138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5C2E441-D315-437D-9940-27DE2D8F1B0F}"/>
              </a:ext>
            </a:extLst>
          </p:cNvPr>
          <p:cNvSpPr/>
          <p:nvPr/>
        </p:nvSpPr>
        <p:spPr>
          <a:xfrm>
            <a:off x="7045633" y="4147711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7341EF7-D6C4-4E48-9D56-610A05F73090}"/>
              </a:ext>
            </a:extLst>
          </p:cNvPr>
          <p:cNvSpPr/>
          <p:nvPr/>
        </p:nvSpPr>
        <p:spPr>
          <a:xfrm>
            <a:off x="6812355" y="4147711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89495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46F362A-BB71-49A5-B1BE-04F164E9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+ NEG → POS Answer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95794-4A27-4BED-AB6F-91C1666D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03D305-0B88-450E-B5E5-AC400BA5B2CB}" type="slidenum">
              <a:rPr lang="en-US" altLang="en-US"/>
              <a:pPr eaLnBrk="1" hangingPunct="1"/>
              <a:t>155</a:t>
            </a:fld>
            <a:endParaRPr lang="en-US" altLang="en-US"/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5A0BFEE7-F2A5-4560-9D4D-0BDEF185C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Take the 2’s complement of the negative number and use regular binary addition.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016C366-4199-4E34-9AF7-A7A0184FD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246856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00001001</a:t>
            </a:r>
            <a:r>
              <a:rPr lang="en-US" altLang="en-US" sz="32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en-US" altLang="en-US" sz="32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1750" name="Group 7">
            <a:extLst>
              <a:ext uri="{FF2B5EF4-FFF2-40B4-BE49-F238E27FC236}">
                <a16:creationId xmlns:a16="http://schemas.microsoft.com/office/drawing/2014/main" id="{DF12271C-77A5-40A9-B1CF-72335CDB7790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2438400"/>
            <a:ext cx="1912938" cy="1692275"/>
            <a:chOff x="413" y="1488"/>
            <a:chExt cx="1205" cy="1066"/>
          </a:xfrm>
        </p:grpSpPr>
        <p:sp>
          <p:nvSpPr>
            <p:cNvPr id="31770" name="Text Box 8">
              <a:extLst>
                <a:ext uri="{FF2B5EF4-FFF2-40B4-BE49-F238E27FC236}">
                  <a16:creationId xmlns:a16="http://schemas.microsoft.com/office/drawing/2014/main" id="{933DF123-644E-4D26-AA1B-89C5AC3AC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488"/>
              <a:ext cx="120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9  </a:t>
              </a:r>
            </a:p>
            <a:p>
              <a:pPr algn="r" eaLnBrk="1" hangingPunct="1"/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(-5) </a:t>
              </a:r>
            </a:p>
            <a:p>
              <a:pPr algn="r" eaLnBrk="1" hangingPunct="1">
                <a:lnSpc>
                  <a:spcPct val="125000"/>
                </a:lnSpc>
              </a:pPr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 </a:t>
              </a:r>
              <a:endParaRPr lang="en-US" altLang="en-US" sz="2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771" name="Line 9">
              <a:extLst>
                <a:ext uri="{FF2B5EF4-FFF2-40B4-BE49-F238E27FC236}">
                  <a16:creationId xmlns:a16="http://schemas.microsoft.com/office/drawing/2014/main" id="{82CE5DF4-3DA0-4251-AF93-59245E619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" y="2160"/>
              <a:ext cx="9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953D9-E4DC-4849-8C66-BE3AA4A94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2481263"/>
            <a:ext cx="78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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C3E62A-7AFF-42D6-8FC8-9B5E7D034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3511550"/>
            <a:ext cx="78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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3FD0420D-F5B7-44E2-9899-13AB5169B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49563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11111011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D3152FD3-7560-40DD-8BAA-72FCC641261A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87663"/>
            <a:ext cx="2582863" cy="604837"/>
            <a:chOff x="4960960" y="2629273"/>
            <a:chExt cx="2582840" cy="604465"/>
          </a:xfrm>
        </p:grpSpPr>
        <p:sp>
          <p:nvSpPr>
            <p:cNvPr id="31768" name="Line 6">
              <a:extLst>
                <a:ext uri="{FF2B5EF4-FFF2-40B4-BE49-F238E27FC236}">
                  <a16:creationId xmlns:a16="http://schemas.microsoft.com/office/drawing/2014/main" id="{4E2D2CC3-70A7-4F75-8325-3481BDF3B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7312" y="3233738"/>
              <a:ext cx="2376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9" name="Text Box 5">
              <a:extLst>
                <a:ext uri="{FF2B5EF4-FFF2-40B4-BE49-F238E27FC236}">
                  <a16:creationId xmlns:a16="http://schemas.microsoft.com/office/drawing/2014/main" id="{50484ADB-D262-4080-9BC3-A19FA4C3C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960" y="2629273"/>
              <a:ext cx="533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</a:t>
              </a: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72641846-D977-440D-A4E5-7AD76A690462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800600"/>
            <a:ext cx="3370263" cy="1816100"/>
            <a:chOff x="3312" y="2985"/>
            <a:chExt cx="2123" cy="1144"/>
          </a:xfrm>
        </p:grpSpPr>
        <p:sp>
          <p:nvSpPr>
            <p:cNvPr id="31764" name="Text Box 17">
              <a:extLst>
                <a:ext uri="{FF2B5EF4-FFF2-40B4-BE49-F238E27FC236}">
                  <a16:creationId xmlns:a16="http://schemas.microsoft.com/office/drawing/2014/main" id="{E19DBA58-7B3A-4EBA-9D9C-FC86CE5CF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85"/>
              <a:ext cx="1104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200" dirty="0">
                  <a:solidFill>
                    <a:srgbClr val="000000"/>
                  </a:solidFill>
                </a:rPr>
                <a:t>  </a:t>
              </a:r>
              <a:r>
                <a:rPr lang="en-US" altLang="en-US" sz="2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00000101</a:t>
              </a:r>
            </a:p>
            <a:p>
              <a:pPr algn="r" eaLnBrk="1" hangingPunct="1"/>
              <a:r>
                <a:rPr lang="en-US" altLang="en-US" sz="2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Symbol" panose="05050102010706020507" pitchFamily="18" charset="2"/>
                </a:rPr>
                <a:t></a:t>
              </a:r>
            </a:p>
            <a:p>
              <a:pPr algn="r" eaLnBrk="1" hangingPunct="1"/>
              <a:r>
                <a:rPr lang="en-US" altLang="en-US" sz="2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11111010</a:t>
              </a:r>
            </a:p>
            <a:p>
              <a:pPr algn="r" eaLnBrk="1" hangingPunct="1"/>
              <a:r>
                <a:rPr lang="en-US" altLang="en-US" sz="2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+1</a:t>
              </a:r>
            </a:p>
            <a:p>
              <a:pPr algn="r" eaLnBrk="1" hangingPunct="1"/>
              <a:r>
                <a:rPr lang="en-US" altLang="en-US" sz="2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11111011</a:t>
              </a:r>
              <a:r>
                <a:rPr lang="en-US" altLang="en-US" sz="16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  <p:sp>
          <p:nvSpPr>
            <p:cNvPr id="31765" name="Line 18">
              <a:extLst>
                <a:ext uri="{FF2B5EF4-FFF2-40B4-BE49-F238E27FC236}">
                  <a16:creationId xmlns:a16="http://schemas.microsoft.com/office/drawing/2014/main" id="{96E4DEAB-1F80-4639-9E4D-5E2713826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" y="383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6" name="AutoShape 19">
              <a:extLst>
                <a:ext uri="{FF2B5EF4-FFF2-40B4-BE49-F238E27FC236}">
                  <a16:creationId xmlns:a16="http://schemas.microsoft.com/office/drawing/2014/main" id="{FD7496D6-883B-4CBE-8F67-F9C2B9FFA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038"/>
              <a:ext cx="144" cy="1008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7" name="Text Box 20">
              <a:extLst>
                <a:ext uri="{FF2B5EF4-FFF2-40B4-BE49-F238E27FC236}">
                  <a16:creationId xmlns:a16="http://schemas.microsoft.com/office/drawing/2014/main" id="{FDBEF80F-F82B-4E3C-B24D-9D584680D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264"/>
              <a:ext cx="82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2’s 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Complement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Process</a:t>
              </a:r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34424FA7-FBEF-46B0-A7DA-2578289622FC}"/>
              </a:ext>
            </a:extLst>
          </p:cNvPr>
          <p:cNvGrpSpPr>
            <a:grpSpLocks/>
          </p:cNvGrpSpPr>
          <p:nvPr/>
        </p:nvGrpSpPr>
        <p:grpSpPr bwMode="auto">
          <a:xfrm>
            <a:off x="3967163" y="3475038"/>
            <a:ext cx="2978150" cy="1249362"/>
            <a:chOff x="4986668" y="3276604"/>
            <a:chExt cx="2977433" cy="1249357"/>
          </a:xfrm>
        </p:grpSpPr>
        <p:sp>
          <p:nvSpPr>
            <p:cNvPr id="31759" name="Rectangle 29">
              <a:extLst>
                <a:ext uri="{FF2B5EF4-FFF2-40B4-BE49-F238E27FC236}">
                  <a16:creationId xmlns:a16="http://schemas.microsoft.com/office/drawing/2014/main" id="{B4499BE7-C992-422A-8974-8CEB86DF0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668" y="3276604"/>
              <a:ext cx="26527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1]00000100</a:t>
              </a:r>
            </a:p>
          </p:txBody>
        </p:sp>
        <p:grpSp>
          <p:nvGrpSpPr>
            <p:cNvPr id="31760" name="Group 23">
              <a:extLst>
                <a:ext uri="{FF2B5EF4-FFF2-40B4-BE49-F238E27FC236}">
                  <a16:creationId xmlns:a16="http://schemas.microsoft.com/office/drawing/2014/main" id="{B0B218C5-D86C-4543-9894-045D0C112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10" y="3438523"/>
              <a:ext cx="2858691" cy="1087438"/>
              <a:chOff x="3198" y="2166"/>
              <a:chExt cx="1668" cy="685"/>
            </a:xfrm>
          </p:grpSpPr>
          <p:sp>
            <p:nvSpPr>
              <p:cNvPr id="31761" name="Line 24">
                <a:extLst>
                  <a:ext uri="{FF2B5EF4-FFF2-40B4-BE49-F238E27FC236}">
                    <a16:creationId xmlns:a16="http://schemas.microsoft.com/office/drawing/2014/main" id="{B007F79F-8BF3-46FB-A9E9-B1C8E735D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4" y="235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762" name="Text Box 25">
                <a:extLst>
                  <a:ext uri="{FF2B5EF4-FFF2-40B4-BE49-F238E27FC236}">
                    <a16:creationId xmlns:a16="http://schemas.microsoft.com/office/drawing/2014/main" id="{FB0FEE39-0D60-4BC1-87D4-8CC515D473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5" y="2563"/>
                <a:ext cx="1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Tahoma" panose="020B0604030504040204" pitchFamily="34" charset="0"/>
                  </a:rPr>
                  <a:t>8</a:t>
                </a:r>
                <a:r>
                  <a:rPr lang="en-US" altLang="en-US" sz="1200" baseline="30000">
                    <a:latin typeface="Tahoma" panose="020B0604030504040204" pitchFamily="34" charset="0"/>
                  </a:rPr>
                  <a:t>th</a:t>
                </a:r>
                <a:r>
                  <a:rPr lang="en-US" altLang="en-US" sz="1200">
                    <a:latin typeface="Tahoma" panose="020B0604030504040204" pitchFamily="34" charset="0"/>
                  </a:rPr>
                  <a:t> Bit = 0: Answer is Positive</a:t>
                </a:r>
              </a:p>
              <a:p>
                <a:pPr algn="ctr" eaLnBrk="1" hangingPunct="1"/>
                <a:r>
                  <a:rPr lang="en-US" altLang="en-US" sz="1200">
                    <a:latin typeface="Tahoma" panose="020B0604030504040204" pitchFamily="34" charset="0"/>
                  </a:rPr>
                  <a:t>Disregard 9</a:t>
                </a:r>
                <a:r>
                  <a:rPr lang="en-US" altLang="en-US" sz="1200" baseline="30000">
                    <a:latin typeface="Tahoma" panose="020B0604030504040204" pitchFamily="34" charset="0"/>
                  </a:rPr>
                  <a:t>th</a:t>
                </a:r>
                <a:r>
                  <a:rPr lang="en-US" altLang="en-US" sz="1200">
                    <a:latin typeface="Tahoma" panose="020B0604030504040204" pitchFamily="34" charset="0"/>
                  </a:rPr>
                  <a:t> Bit</a:t>
                </a:r>
              </a:p>
            </p:txBody>
          </p:sp>
          <p:sp>
            <p:nvSpPr>
              <p:cNvPr id="31763" name="Line 26">
                <a:extLst>
                  <a:ext uri="{FF2B5EF4-FFF2-40B4-BE49-F238E27FC236}">
                    <a16:creationId xmlns:a16="http://schemas.microsoft.com/office/drawing/2014/main" id="{528ED3A4-950F-46D6-B6F2-41F776B20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166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5613903A-DE60-4290-B32E-E68738043670}"/>
              </a:ext>
            </a:extLst>
          </p:cNvPr>
          <p:cNvSpPr/>
          <p:nvPr/>
        </p:nvSpPr>
        <p:spPr>
          <a:xfrm>
            <a:off x="3289300" y="3275013"/>
            <a:ext cx="1460500" cy="1685925"/>
          </a:xfrm>
          <a:custGeom>
            <a:avLst/>
            <a:gdLst>
              <a:gd name="connsiteX0" fmla="*/ 0 w 1460311"/>
              <a:gd name="connsiteY0" fmla="*/ 6825 h 1685499"/>
              <a:gd name="connsiteX1" fmla="*/ 197893 w 1460311"/>
              <a:gd name="connsiteY1" fmla="*/ 13648 h 1685499"/>
              <a:gd name="connsiteX2" fmla="*/ 436729 w 1460311"/>
              <a:gd name="connsiteY2" fmla="*/ 88711 h 1685499"/>
              <a:gd name="connsiteX3" fmla="*/ 620974 w 1460311"/>
              <a:gd name="connsiteY3" fmla="*/ 232013 h 1685499"/>
              <a:gd name="connsiteX4" fmla="*/ 709684 w 1460311"/>
              <a:gd name="connsiteY4" fmla="*/ 382138 h 1685499"/>
              <a:gd name="connsiteX5" fmla="*/ 682389 w 1460311"/>
              <a:gd name="connsiteY5" fmla="*/ 614150 h 1685499"/>
              <a:gd name="connsiteX6" fmla="*/ 511791 w 1460311"/>
              <a:gd name="connsiteY6" fmla="*/ 812042 h 1685499"/>
              <a:gd name="connsiteX7" fmla="*/ 423081 w 1460311"/>
              <a:gd name="connsiteY7" fmla="*/ 1050878 h 1685499"/>
              <a:gd name="connsiteX8" fmla="*/ 518615 w 1460311"/>
              <a:gd name="connsiteY8" fmla="*/ 1289714 h 1685499"/>
              <a:gd name="connsiteX9" fmla="*/ 682389 w 1460311"/>
              <a:gd name="connsiteY9" fmla="*/ 1433016 h 1685499"/>
              <a:gd name="connsiteX10" fmla="*/ 934872 w 1460311"/>
              <a:gd name="connsiteY10" fmla="*/ 1528550 h 1685499"/>
              <a:gd name="connsiteX11" fmla="*/ 1276066 w 1460311"/>
              <a:gd name="connsiteY11" fmla="*/ 1630908 h 1685499"/>
              <a:gd name="connsiteX12" fmla="*/ 1460311 w 1460311"/>
              <a:gd name="connsiteY12" fmla="*/ 1685499 h 168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0311" h="1685499">
                <a:moveTo>
                  <a:pt x="0" y="6825"/>
                </a:moveTo>
                <a:cubicBezTo>
                  <a:pt x="62552" y="3412"/>
                  <a:pt x="125105" y="0"/>
                  <a:pt x="197893" y="13648"/>
                </a:cubicBezTo>
                <a:cubicBezTo>
                  <a:pt x="270681" y="27296"/>
                  <a:pt x="366216" y="52317"/>
                  <a:pt x="436729" y="88711"/>
                </a:cubicBezTo>
                <a:cubicBezTo>
                  <a:pt x="507243" y="125105"/>
                  <a:pt x="575482" y="183109"/>
                  <a:pt x="620974" y="232013"/>
                </a:cubicBezTo>
                <a:cubicBezTo>
                  <a:pt x="666466" y="280917"/>
                  <a:pt x="699448" y="318449"/>
                  <a:pt x="709684" y="382138"/>
                </a:cubicBezTo>
                <a:cubicBezTo>
                  <a:pt x="719920" y="445827"/>
                  <a:pt x="715371" y="542499"/>
                  <a:pt x="682389" y="614150"/>
                </a:cubicBezTo>
                <a:cubicBezTo>
                  <a:pt x="649407" y="685801"/>
                  <a:pt x="555009" y="739254"/>
                  <a:pt x="511791" y="812042"/>
                </a:cubicBezTo>
                <a:cubicBezTo>
                  <a:pt x="468573" y="884830"/>
                  <a:pt x="421944" y="971266"/>
                  <a:pt x="423081" y="1050878"/>
                </a:cubicBezTo>
                <a:cubicBezTo>
                  <a:pt x="424218" y="1130490"/>
                  <a:pt x="475397" y="1226024"/>
                  <a:pt x="518615" y="1289714"/>
                </a:cubicBezTo>
                <a:cubicBezTo>
                  <a:pt x="561833" y="1353404"/>
                  <a:pt x="613013" y="1393210"/>
                  <a:pt x="682389" y="1433016"/>
                </a:cubicBezTo>
                <a:cubicBezTo>
                  <a:pt x="751765" y="1472822"/>
                  <a:pt x="835926" y="1495568"/>
                  <a:pt x="934872" y="1528550"/>
                </a:cubicBezTo>
                <a:cubicBezTo>
                  <a:pt x="1033818" y="1561532"/>
                  <a:pt x="1276066" y="1630908"/>
                  <a:pt x="1276066" y="1630908"/>
                </a:cubicBezTo>
                <a:lnTo>
                  <a:pt x="1460311" y="1685499"/>
                </a:lnTo>
              </a:path>
            </a:pathLst>
          </a:cu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F844234B-0EB7-48FF-A062-B585962098F9}"/>
              </a:ext>
            </a:extLst>
          </p:cNvPr>
          <p:cNvSpPr/>
          <p:nvPr/>
        </p:nvSpPr>
        <p:spPr>
          <a:xfrm>
            <a:off x="6477000" y="3189288"/>
            <a:ext cx="1625600" cy="3182937"/>
          </a:xfrm>
          <a:custGeom>
            <a:avLst/>
            <a:gdLst>
              <a:gd name="connsiteX0" fmla="*/ 0 w 1854404"/>
              <a:gd name="connsiteY0" fmla="*/ 3174797 h 3182112"/>
              <a:gd name="connsiteX1" fmla="*/ 716890 w 1854404"/>
              <a:gd name="connsiteY1" fmla="*/ 3152851 h 3182112"/>
              <a:gd name="connsiteX2" fmla="*/ 1302106 w 1854404"/>
              <a:gd name="connsiteY2" fmla="*/ 2999232 h 3182112"/>
              <a:gd name="connsiteX3" fmla="*/ 1689812 w 1854404"/>
              <a:gd name="connsiteY3" fmla="*/ 2626157 h 3182112"/>
              <a:gd name="connsiteX4" fmla="*/ 1821485 w 1854404"/>
              <a:gd name="connsiteY4" fmla="*/ 2077517 h 3182112"/>
              <a:gd name="connsiteX5" fmla="*/ 1799540 w 1854404"/>
              <a:gd name="connsiteY5" fmla="*/ 1492301 h 3182112"/>
              <a:gd name="connsiteX6" fmla="*/ 1492301 w 1854404"/>
              <a:gd name="connsiteY6" fmla="*/ 753466 h 3182112"/>
              <a:gd name="connsiteX7" fmla="*/ 929031 w 1854404"/>
              <a:gd name="connsiteY7" fmla="*/ 241402 h 3182112"/>
              <a:gd name="connsiteX8" fmla="*/ 343815 w 1854404"/>
              <a:gd name="connsiteY8" fmla="*/ 0 h 3182112"/>
              <a:gd name="connsiteX0" fmla="*/ 0 w 1625804"/>
              <a:gd name="connsiteY0" fmla="*/ 3174797 h 3182112"/>
              <a:gd name="connsiteX1" fmla="*/ 488290 w 1625804"/>
              <a:gd name="connsiteY1" fmla="*/ 3152851 h 3182112"/>
              <a:gd name="connsiteX2" fmla="*/ 1073506 w 1625804"/>
              <a:gd name="connsiteY2" fmla="*/ 2999232 h 3182112"/>
              <a:gd name="connsiteX3" fmla="*/ 1461212 w 1625804"/>
              <a:gd name="connsiteY3" fmla="*/ 2626157 h 3182112"/>
              <a:gd name="connsiteX4" fmla="*/ 1592885 w 1625804"/>
              <a:gd name="connsiteY4" fmla="*/ 2077517 h 3182112"/>
              <a:gd name="connsiteX5" fmla="*/ 1570940 w 1625804"/>
              <a:gd name="connsiteY5" fmla="*/ 1492301 h 3182112"/>
              <a:gd name="connsiteX6" fmla="*/ 1263701 w 1625804"/>
              <a:gd name="connsiteY6" fmla="*/ 753466 h 3182112"/>
              <a:gd name="connsiteX7" fmla="*/ 700431 w 1625804"/>
              <a:gd name="connsiteY7" fmla="*/ 241402 h 3182112"/>
              <a:gd name="connsiteX8" fmla="*/ 115215 w 1625804"/>
              <a:gd name="connsiteY8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804" h="3182112">
                <a:moveTo>
                  <a:pt x="0" y="3174797"/>
                </a:moveTo>
                <a:cubicBezTo>
                  <a:pt x="249936" y="3178454"/>
                  <a:pt x="309372" y="3182112"/>
                  <a:pt x="488290" y="3152851"/>
                </a:cubicBezTo>
                <a:cubicBezTo>
                  <a:pt x="667208" y="3123590"/>
                  <a:pt x="911352" y="3087014"/>
                  <a:pt x="1073506" y="2999232"/>
                </a:cubicBezTo>
                <a:cubicBezTo>
                  <a:pt x="1235660" y="2911450"/>
                  <a:pt x="1374649" y="2779776"/>
                  <a:pt x="1461212" y="2626157"/>
                </a:cubicBezTo>
                <a:cubicBezTo>
                  <a:pt x="1547775" y="2472538"/>
                  <a:pt x="1574597" y="2266493"/>
                  <a:pt x="1592885" y="2077517"/>
                </a:cubicBezTo>
                <a:cubicBezTo>
                  <a:pt x="1611173" y="1888541"/>
                  <a:pt x="1625804" y="1712976"/>
                  <a:pt x="1570940" y="1492301"/>
                </a:cubicBezTo>
                <a:cubicBezTo>
                  <a:pt x="1516076" y="1271626"/>
                  <a:pt x="1408786" y="961949"/>
                  <a:pt x="1263701" y="753466"/>
                </a:cubicBezTo>
                <a:cubicBezTo>
                  <a:pt x="1118616" y="544983"/>
                  <a:pt x="891845" y="366980"/>
                  <a:pt x="700431" y="241402"/>
                </a:cubicBezTo>
                <a:cubicBezTo>
                  <a:pt x="509017" y="115824"/>
                  <a:pt x="312116" y="57912"/>
                  <a:pt x="115215" y="0"/>
                </a:cubicBezTo>
              </a:path>
            </a:pathLst>
          </a:cu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7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D454DA1-E899-4817-9E80-D833ABBA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+ NEG → NEG Answer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D8825-5232-48D7-A19F-85BD29C3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B9708F-5163-4F25-AB73-7DC2D1B82508}" type="slidenum">
              <a:rPr lang="en-US" altLang="en-US"/>
              <a:pPr eaLnBrk="1" hangingPunct="1"/>
              <a:t>156</a:t>
            </a:fld>
            <a:endParaRPr lang="en-US" altLang="en-US"/>
          </a:p>
        </p:txBody>
      </p:sp>
      <p:sp>
        <p:nvSpPr>
          <p:cNvPr id="32772" name="Text Box 3">
            <a:extLst>
              <a:ext uri="{FF2B5EF4-FFF2-40B4-BE49-F238E27FC236}">
                <a16:creationId xmlns:a16="http://schemas.microsoft.com/office/drawing/2014/main" id="{6A9937C5-E891-46D1-BE98-BDC5602FE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Take the 2’s complement of the negative number and use regular binary addition. 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01FC0D5-5F9A-418A-A887-D949F422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246856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11110111</a:t>
            </a:r>
            <a:r>
              <a:rPr lang="en-US" altLang="en-US" sz="32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en-US" altLang="en-US" sz="32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2774" name="Group 7">
            <a:extLst>
              <a:ext uri="{FF2B5EF4-FFF2-40B4-BE49-F238E27FC236}">
                <a16:creationId xmlns:a16="http://schemas.microsoft.com/office/drawing/2014/main" id="{1611C696-48AB-4DAA-9790-8DDE1E23C555}"/>
              </a:ext>
            </a:extLst>
          </p:cNvPr>
          <p:cNvGrpSpPr>
            <a:grpSpLocks/>
          </p:cNvGrpSpPr>
          <p:nvPr/>
        </p:nvGrpSpPr>
        <p:grpSpPr bwMode="auto">
          <a:xfrm>
            <a:off x="1185863" y="2438400"/>
            <a:ext cx="2159000" cy="1692275"/>
            <a:chOff x="258" y="1488"/>
            <a:chExt cx="1360" cy="1066"/>
          </a:xfrm>
        </p:grpSpPr>
        <p:sp>
          <p:nvSpPr>
            <p:cNvPr id="32801" name="Text Box 8">
              <a:extLst>
                <a:ext uri="{FF2B5EF4-FFF2-40B4-BE49-F238E27FC236}">
                  <a16:creationId xmlns:a16="http://schemas.microsoft.com/office/drawing/2014/main" id="{862DD80E-0D11-41FA-975D-B94D8499C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" y="1488"/>
              <a:ext cx="1360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(-9) </a:t>
              </a:r>
            </a:p>
            <a:p>
              <a:pPr algn="r" eaLnBrk="1" hangingPunct="1"/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 5  </a:t>
              </a:r>
            </a:p>
            <a:p>
              <a:pPr algn="r" eaLnBrk="1" hangingPunct="1">
                <a:lnSpc>
                  <a:spcPct val="125000"/>
                </a:lnSpc>
              </a:pPr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-4  </a:t>
              </a:r>
              <a:endParaRPr lang="en-US" altLang="en-US" sz="2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802" name="Line 9">
              <a:extLst>
                <a:ext uri="{FF2B5EF4-FFF2-40B4-BE49-F238E27FC236}">
                  <a16:creationId xmlns:a16="http://schemas.microsoft.com/office/drawing/2014/main" id="{5FF36A3D-4371-4FA9-86F6-DFC318D3F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2160"/>
              <a:ext cx="6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9DF2B-45A0-417A-97A5-D7E7B02E2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2935288"/>
            <a:ext cx="78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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5B56F5-C923-457F-A844-C3C13E9AC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3511550"/>
            <a:ext cx="78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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9B9DC967-231B-4BB0-89F4-5C0010B6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49563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00000101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42A533C2-B582-4EC5-A955-9A0FDA387C6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87663"/>
            <a:ext cx="2582863" cy="604837"/>
            <a:chOff x="4960960" y="2629273"/>
            <a:chExt cx="2582840" cy="604465"/>
          </a:xfrm>
        </p:grpSpPr>
        <p:sp>
          <p:nvSpPr>
            <p:cNvPr id="32799" name="Line 6">
              <a:extLst>
                <a:ext uri="{FF2B5EF4-FFF2-40B4-BE49-F238E27FC236}">
                  <a16:creationId xmlns:a16="http://schemas.microsoft.com/office/drawing/2014/main" id="{3C0B2706-B4E3-4797-8371-CB3637523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7312" y="3233738"/>
              <a:ext cx="2376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0" name="Text Box 5">
              <a:extLst>
                <a:ext uri="{FF2B5EF4-FFF2-40B4-BE49-F238E27FC236}">
                  <a16:creationId xmlns:a16="http://schemas.microsoft.com/office/drawing/2014/main" id="{D504CD44-06CF-483E-B078-0BBEEB0FD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960" y="2629273"/>
              <a:ext cx="533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</a:t>
              </a: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BDF6B5D7-DB2C-4E75-A098-EE03D998E9E4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800600"/>
            <a:ext cx="3370263" cy="1816100"/>
            <a:chOff x="3312" y="2985"/>
            <a:chExt cx="2123" cy="1144"/>
          </a:xfrm>
        </p:grpSpPr>
        <p:sp>
          <p:nvSpPr>
            <p:cNvPr id="32795" name="Text Box 17">
              <a:extLst>
                <a:ext uri="{FF2B5EF4-FFF2-40B4-BE49-F238E27FC236}">
                  <a16:creationId xmlns:a16="http://schemas.microsoft.com/office/drawing/2014/main" id="{CBBA60EF-FEB7-4CA3-AEBB-47F8E1FFC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85"/>
              <a:ext cx="1104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200">
                  <a:solidFill>
                    <a:srgbClr val="000000"/>
                  </a:solidFill>
                </a:rPr>
                <a:t>  </a:t>
              </a:r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00001001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Symbol" panose="05050102010706020507" pitchFamily="18" charset="2"/>
                </a:rPr>
                <a:t>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11110110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+1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11110111</a:t>
              </a:r>
              <a:r>
                <a:rPr lang="en-US" altLang="en-US" sz="1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  <p:sp>
          <p:nvSpPr>
            <p:cNvPr id="32796" name="Line 18">
              <a:extLst>
                <a:ext uri="{FF2B5EF4-FFF2-40B4-BE49-F238E27FC236}">
                  <a16:creationId xmlns:a16="http://schemas.microsoft.com/office/drawing/2014/main" id="{CB1F7970-0CF9-49AF-9B81-6CB2436D4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" y="383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7" name="AutoShape 19">
              <a:extLst>
                <a:ext uri="{FF2B5EF4-FFF2-40B4-BE49-F238E27FC236}">
                  <a16:creationId xmlns:a16="http://schemas.microsoft.com/office/drawing/2014/main" id="{95B6203B-D2C6-4C35-8CE1-4629A8BF4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038"/>
              <a:ext cx="144" cy="1008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98" name="Text Box 20">
              <a:extLst>
                <a:ext uri="{FF2B5EF4-FFF2-40B4-BE49-F238E27FC236}">
                  <a16:creationId xmlns:a16="http://schemas.microsoft.com/office/drawing/2014/main" id="{B57BE704-655B-408A-B0CE-1F88945CA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264"/>
              <a:ext cx="82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2’s 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Complement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Process</a:t>
              </a:r>
            </a:p>
          </p:txBody>
        </p:sp>
      </p:grpSp>
      <p:grpSp>
        <p:nvGrpSpPr>
          <p:cNvPr id="7" name="Group 43">
            <a:extLst>
              <a:ext uri="{FF2B5EF4-FFF2-40B4-BE49-F238E27FC236}">
                <a16:creationId xmlns:a16="http://schemas.microsoft.com/office/drawing/2014/main" id="{A446CC59-360A-4125-A7E3-CEFC782C4D3E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475038"/>
            <a:ext cx="2446338" cy="1066800"/>
            <a:chOff x="4495800" y="3475041"/>
            <a:chExt cx="2447088" cy="1066795"/>
          </a:xfrm>
        </p:grpSpPr>
        <p:sp>
          <p:nvSpPr>
            <p:cNvPr id="32791" name="Rectangle 29">
              <a:extLst>
                <a:ext uri="{FF2B5EF4-FFF2-40B4-BE49-F238E27FC236}">
                  <a16:creationId xmlns:a16="http://schemas.microsoft.com/office/drawing/2014/main" id="{C2524575-BFB6-489B-A052-2F2EF8C6F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475041"/>
              <a:ext cx="2286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11111100</a:t>
              </a:r>
            </a:p>
          </p:txBody>
        </p:sp>
        <p:grpSp>
          <p:nvGrpSpPr>
            <p:cNvPr id="32792" name="Group 23">
              <a:extLst>
                <a:ext uri="{FF2B5EF4-FFF2-40B4-BE49-F238E27FC236}">
                  <a16:creationId xmlns:a16="http://schemas.microsoft.com/office/drawing/2014/main" id="{B985D036-874F-416E-A166-E4A45630F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7469" y="3932236"/>
              <a:ext cx="2255419" cy="609600"/>
              <a:chOff x="3549" y="2352"/>
              <a:chExt cx="1316" cy="384"/>
            </a:xfrm>
          </p:grpSpPr>
          <p:sp>
            <p:nvSpPr>
              <p:cNvPr id="32793" name="Line 24">
                <a:extLst>
                  <a:ext uri="{FF2B5EF4-FFF2-40B4-BE49-F238E27FC236}">
                    <a16:creationId xmlns:a16="http://schemas.microsoft.com/office/drawing/2014/main" id="{6CEE1819-C817-4F6E-BF2F-D5B9D2FAB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4" y="235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94" name="Text Box 25">
                <a:extLst>
                  <a:ext uri="{FF2B5EF4-FFF2-40B4-BE49-F238E27FC236}">
                    <a16:creationId xmlns:a16="http://schemas.microsoft.com/office/drawing/2014/main" id="{AF510E14-5DFC-4E96-8FB8-BCECEA054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9" y="2563"/>
                <a:ext cx="131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Tahoma" panose="020B0604030504040204" pitchFamily="34" charset="0"/>
                  </a:rPr>
                  <a:t>8</a:t>
                </a:r>
                <a:r>
                  <a:rPr lang="en-US" altLang="en-US" sz="1200" baseline="30000">
                    <a:latin typeface="Tahoma" panose="020B0604030504040204" pitchFamily="34" charset="0"/>
                  </a:rPr>
                  <a:t>th</a:t>
                </a:r>
                <a:r>
                  <a:rPr lang="en-US" altLang="en-US" sz="1200">
                    <a:latin typeface="Tahoma" panose="020B0604030504040204" pitchFamily="34" charset="0"/>
                  </a:rPr>
                  <a:t> Bit = 1: Answer is Negative</a:t>
                </a:r>
              </a:p>
            </p:txBody>
          </p:sp>
        </p:grpSp>
      </p:grpSp>
      <p:sp>
        <p:nvSpPr>
          <p:cNvPr id="49" name="Freeform 48">
            <a:extLst>
              <a:ext uri="{FF2B5EF4-FFF2-40B4-BE49-F238E27FC236}">
                <a16:creationId xmlns:a16="http://schemas.microsoft.com/office/drawing/2014/main" id="{09EEBEE7-C211-478C-987A-B8937DE04109}"/>
              </a:ext>
            </a:extLst>
          </p:cNvPr>
          <p:cNvSpPr/>
          <p:nvPr/>
        </p:nvSpPr>
        <p:spPr>
          <a:xfrm>
            <a:off x="6477000" y="2743200"/>
            <a:ext cx="1625600" cy="3629025"/>
          </a:xfrm>
          <a:custGeom>
            <a:avLst/>
            <a:gdLst>
              <a:gd name="connsiteX0" fmla="*/ 0 w 1854404"/>
              <a:gd name="connsiteY0" fmla="*/ 3174797 h 3182112"/>
              <a:gd name="connsiteX1" fmla="*/ 716890 w 1854404"/>
              <a:gd name="connsiteY1" fmla="*/ 3152851 h 3182112"/>
              <a:gd name="connsiteX2" fmla="*/ 1302106 w 1854404"/>
              <a:gd name="connsiteY2" fmla="*/ 2999232 h 3182112"/>
              <a:gd name="connsiteX3" fmla="*/ 1689812 w 1854404"/>
              <a:gd name="connsiteY3" fmla="*/ 2626157 h 3182112"/>
              <a:gd name="connsiteX4" fmla="*/ 1821485 w 1854404"/>
              <a:gd name="connsiteY4" fmla="*/ 2077517 h 3182112"/>
              <a:gd name="connsiteX5" fmla="*/ 1799540 w 1854404"/>
              <a:gd name="connsiteY5" fmla="*/ 1492301 h 3182112"/>
              <a:gd name="connsiteX6" fmla="*/ 1492301 w 1854404"/>
              <a:gd name="connsiteY6" fmla="*/ 753466 h 3182112"/>
              <a:gd name="connsiteX7" fmla="*/ 929031 w 1854404"/>
              <a:gd name="connsiteY7" fmla="*/ 241402 h 3182112"/>
              <a:gd name="connsiteX8" fmla="*/ 343815 w 1854404"/>
              <a:gd name="connsiteY8" fmla="*/ 0 h 3182112"/>
              <a:gd name="connsiteX0" fmla="*/ 0 w 1625804"/>
              <a:gd name="connsiteY0" fmla="*/ 3174797 h 3182112"/>
              <a:gd name="connsiteX1" fmla="*/ 488290 w 1625804"/>
              <a:gd name="connsiteY1" fmla="*/ 3152851 h 3182112"/>
              <a:gd name="connsiteX2" fmla="*/ 1073506 w 1625804"/>
              <a:gd name="connsiteY2" fmla="*/ 2999232 h 3182112"/>
              <a:gd name="connsiteX3" fmla="*/ 1461212 w 1625804"/>
              <a:gd name="connsiteY3" fmla="*/ 2626157 h 3182112"/>
              <a:gd name="connsiteX4" fmla="*/ 1592885 w 1625804"/>
              <a:gd name="connsiteY4" fmla="*/ 2077517 h 3182112"/>
              <a:gd name="connsiteX5" fmla="*/ 1570940 w 1625804"/>
              <a:gd name="connsiteY5" fmla="*/ 1492301 h 3182112"/>
              <a:gd name="connsiteX6" fmla="*/ 1263701 w 1625804"/>
              <a:gd name="connsiteY6" fmla="*/ 753466 h 3182112"/>
              <a:gd name="connsiteX7" fmla="*/ 700431 w 1625804"/>
              <a:gd name="connsiteY7" fmla="*/ 241402 h 3182112"/>
              <a:gd name="connsiteX8" fmla="*/ 115215 w 1625804"/>
              <a:gd name="connsiteY8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804" h="3182112">
                <a:moveTo>
                  <a:pt x="0" y="3174797"/>
                </a:moveTo>
                <a:cubicBezTo>
                  <a:pt x="249936" y="3178454"/>
                  <a:pt x="309372" y="3182112"/>
                  <a:pt x="488290" y="3152851"/>
                </a:cubicBezTo>
                <a:cubicBezTo>
                  <a:pt x="667208" y="3123590"/>
                  <a:pt x="911352" y="3087014"/>
                  <a:pt x="1073506" y="2999232"/>
                </a:cubicBezTo>
                <a:cubicBezTo>
                  <a:pt x="1235660" y="2911450"/>
                  <a:pt x="1374649" y="2779776"/>
                  <a:pt x="1461212" y="2626157"/>
                </a:cubicBezTo>
                <a:cubicBezTo>
                  <a:pt x="1547775" y="2472538"/>
                  <a:pt x="1574597" y="2266493"/>
                  <a:pt x="1592885" y="2077517"/>
                </a:cubicBezTo>
                <a:cubicBezTo>
                  <a:pt x="1611173" y="1888541"/>
                  <a:pt x="1625804" y="1712976"/>
                  <a:pt x="1570940" y="1492301"/>
                </a:cubicBezTo>
                <a:cubicBezTo>
                  <a:pt x="1516076" y="1271626"/>
                  <a:pt x="1408786" y="961949"/>
                  <a:pt x="1263701" y="753466"/>
                </a:cubicBezTo>
                <a:cubicBezTo>
                  <a:pt x="1118616" y="544983"/>
                  <a:pt x="891845" y="366980"/>
                  <a:pt x="700431" y="241402"/>
                </a:cubicBezTo>
                <a:cubicBezTo>
                  <a:pt x="509017" y="115824"/>
                  <a:pt x="312116" y="57912"/>
                  <a:pt x="115215" y="0"/>
                </a:cubicBezTo>
              </a:path>
            </a:pathLst>
          </a:cu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083744F-416C-4B39-9FDD-48E3D0A4CB56}"/>
              </a:ext>
            </a:extLst>
          </p:cNvPr>
          <p:cNvSpPr/>
          <p:nvPr/>
        </p:nvSpPr>
        <p:spPr>
          <a:xfrm>
            <a:off x="3295650" y="2738438"/>
            <a:ext cx="1466850" cy="2238375"/>
          </a:xfrm>
          <a:custGeom>
            <a:avLst/>
            <a:gdLst>
              <a:gd name="connsiteX0" fmla="*/ 0 w 1466490"/>
              <a:gd name="connsiteY0" fmla="*/ 4313 h 2238555"/>
              <a:gd name="connsiteX1" fmla="*/ 310551 w 1466490"/>
              <a:gd name="connsiteY1" fmla="*/ 21566 h 2238555"/>
              <a:gd name="connsiteX2" fmla="*/ 603849 w 1466490"/>
              <a:gd name="connsiteY2" fmla="*/ 133709 h 2238555"/>
              <a:gd name="connsiteX3" fmla="*/ 767751 w 1466490"/>
              <a:gd name="connsiteY3" fmla="*/ 401128 h 2238555"/>
              <a:gd name="connsiteX4" fmla="*/ 672860 w 1466490"/>
              <a:gd name="connsiteY4" fmla="*/ 858328 h 2238555"/>
              <a:gd name="connsiteX5" fmla="*/ 621101 w 1466490"/>
              <a:gd name="connsiteY5" fmla="*/ 1375913 h 2238555"/>
              <a:gd name="connsiteX6" fmla="*/ 759124 w 1466490"/>
              <a:gd name="connsiteY6" fmla="*/ 1755475 h 2238555"/>
              <a:gd name="connsiteX7" fmla="*/ 1061049 w 1466490"/>
              <a:gd name="connsiteY7" fmla="*/ 2040147 h 2238555"/>
              <a:gd name="connsiteX8" fmla="*/ 1466490 w 1466490"/>
              <a:gd name="connsiteY8" fmla="*/ 2238555 h 22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6490" h="2238555">
                <a:moveTo>
                  <a:pt x="0" y="4313"/>
                </a:moveTo>
                <a:cubicBezTo>
                  <a:pt x="104955" y="2156"/>
                  <a:pt x="209910" y="0"/>
                  <a:pt x="310551" y="21566"/>
                </a:cubicBezTo>
                <a:cubicBezTo>
                  <a:pt x="411192" y="43132"/>
                  <a:pt x="527649" y="70449"/>
                  <a:pt x="603849" y="133709"/>
                </a:cubicBezTo>
                <a:cubicBezTo>
                  <a:pt x="680049" y="196969"/>
                  <a:pt x="756249" y="280358"/>
                  <a:pt x="767751" y="401128"/>
                </a:cubicBezTo>
                <a:cubicBezTo>
                  <a:pt x="779253" y="521898"/>
                  <a:pt x="697302" y="695864"/>
                  <a:pt x="672860" y="858328"/>
                </a:cubicBezTo>
                <a:cubicBezTo>
                  <a:pt x="648418" y="1020792"/>
                  <a:pt x="606724" y="1226389"/>
                  <a:pt x="621101" y="1375913"/>
                </a:cubicBezTo>
                <a:cubicBezTo>
                  <a:pt x="635478" y="1525437"/>
                  <a:pt x="685799" y="1644769"/>
                  <a:pt x="759124" y="1755475"/>
                </a:cubicBezTo>
                <a:cubicBezTo>
                  <a:pt x="832449" y="1866181"/>
                  <a:pt x="943155" y="1959634"/>
                  <a:pt x="1061049" y="2040147"/>
                </a:cubicBezTo>
                <a:cubicBezTo>
                  <a:pt x="1178943" y="2120660"/>
                  <a:pt x="1322716" y="2179607"/>
                  <a:pt x="1466490" y="2238555"/>
                </a:cubicBezTo>
              </a:path>
            </a:pathLst>
          </a:cu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" name="Group 42">
            <a:extLst>
              <a:ext uri="{FF2B5EF4-FFF2-40B4-BE49-F238E27FC236}">
                <a16:creationId xmlns:a16="http://schemas.microsoft.com/office/drawing/2014/main" id="{C7897324-CDEB-41D9-8EA0-48CF566CCF7C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4800600"/>
            <a:ext cx="3103562" cy="1784350"/>
            <a:chOff x="20638" y="4800600"/>
            <a:chExt cx="3103562" cy="1785104"/>
          </a:xfrm>
        </p:grpSpPr>
        <p:sp>
          <p:nvSpPr>
            <p:cNvPr id="32787" name="Text Box 17">
              <a:extLst>
                <a:ext uri="{FF2B5EF4-FFF2-40B4-BE49-F238E27FC236}">
                  <a16:creationId xmlns:a16="http://schemas.microsoft.com/office/drawing/2014/main" id="{90A143B6-32B6-4251-BF22-1F8FD2011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800600"/>
              <a:ext cx="1752600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200">
                  <a:solidFill>
                    <a:srgbClr val="000000"/>
                  </a:solidFill>
                </a:rPr>
                <a:t>  </a:t>
              </a:r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11111100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Symbol" panose="05050102010706020507" pitchFamily="18" charset="2"/>
                </a:rPr>
                <a:t>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00000011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+1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00000100</a:t>
              </a:r>
              <a:r>
                <a:rPr lang="en-US" altLang="en-US" sz="1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  <p:sp>
          <p:nvSpPr>
            <p:cNvPr id="32788" name="Line 18">
              <a:extLst>
                <a:ext uri="{FF2B5EF4-FFF2-40B4-BE49-F238E27FC236}">
                  <a16:creationId xmlns:a16="http://schemas.microsoft.com/office/drawing/2014/main" id="{8D9CC531-77EB-415E-8BA8-219AE5D52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5288" y="6148388"/>
              <a:ext cx="137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9" name="AutoShape 19">
              <a:extLst>
                <a:ext uri="{FF2B5EF4-FFF2-40B4-BE49-F238E27FC236}">
                  <a16:creationId xmlns:a16="http://schemas.microsoft.com/office/drawing/2014/main" id="{C1B62909-0CFC-4D28-9407-C28C33288E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33500" y="4884738"/>
              <a:ext cx="228600" cy="1600201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90" name="Text Box 20">
              <a:extLst>
                <a:ext uri="{FF2B5EF4-FFF2-40B4-BE49-F238E27FC236}">
                  <a16:creationId xmlns:a16="http://schemas.microsoft.com/office/drawing/2014/main" id="{ED625B8A-C808-4D55-B59B-DF67C8A4D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8" y="5154762"/>
              <a:ext cx="1312862" cy="107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To Check: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Perform 2’s 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Complement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On Answer </a:t>
              </a:r>
            </a:p>
          </p:txBody>
        </p:sp>
      </p:grpSp>
      <p:grpSp>
        <p:nvGrpSpPr>
          <p:cNvPr id="10" name="Group 52">
            <a:extLst>
              <a:ext uri="{FF2B5EF4-FFF2-40B4-BE49-F238E27FC236}">
                <a16:creationId xmlns:a16="http://schemas.microsoft.com/office/drawing/2014/main" id="{3488C45A-96A3-4CF6-B5F3-1C504BD60BAB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581400"/>
            <a:ext cx="1250950" cy="2755900"/>
            <a:chOff x="2514600" y="3581400"/>
            <a:chExt cx="1250731" cy="2756337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2BCB855-16C0-4305-BC43-44CB63C0432F}"/>
                </a:ext>
              </a:extLst>
            </p:cNvPr>
            <p:cNvSpPr/>
            <p:nvPr/>
          </p:nvSpPr>
          <p:spPr>
            <a:xfrm>
              <a:off x="2792364" y="3925943"/>
              <a:ext cx="972967" cy="2411794"/>
            </a:xfrm>
            <a:custGeom>
              <a:avLst/>
              <a:gdLst>
                <a:gd name="connsiteX0" fmla="*/ 173420 w 896006"/>
                <a:gd name="connsiteY0" fmla="*/ 2412124 h 2412124"/>
                <a:gd name="connsiteX1" fmla="*/ 425669 w 896006"/>
                <a:gd name="connsiteY1" fmla="*/ 2333297 h 2412124"/>
                <a:gd name="connsiteX2" fmla="*/ 630620 w 896006"/>
                <a:gd name="connsiteY2" fmla="*/ 2175642 h 2412124"/>
                <a:gd name="connsiteX3" fmla="*/ 788275 w 896006"/>
                <a:gd name="connsiteY3" fmla="*/ 1860331 h 2412124"/>
                <a:gd name="connsiteX4" fmla="*/ 882869 w 896006"/>
                <a:gd name="connsiteY4" fmla="*/ 1355835 h 2412124"/>
                <a:gd name="connsiteX5" fmla="*/ 835572 w 896006"/>
                <a:gd name="connsiteY5" fmla="*/ 804042 h 2412124"/>
                <a:gd name="connsiteX6" fmla="*/ 520262 w 896006"/>
                <a:gd name="connsiteY6" fmla="*/ 362607 h 2412124"/>
                <a:gd name="connsiteX7" fmla="*/ 0 w 896006"/>
                <a:gd name="connsiteY7" fmla="*/ 0 h 2412124"/>
                <a:gd name="connsiteX0" fmla="*/ 173420 w 896006"/>
                <a:gd name="connsiteY0" fmla="*/ 2412124 h 2412124"/>
                <a:gd name="connsiteX1" fmla="*/ 425669 w 896006"/>
                <a:gd name="connsiteY1" fmla="*/ 2333297 h 2412124"/>
                <a:gd name="connsiteX2" fmla="*/ 630620 w 896006"/>
                <a:gd name="connsiteY2" fmla="*/ 2175642 h 2412124"/>
                <a:gd name="connsiteX3" fmla="*/ 788275 w 896006"/>
                <a:gd name="connsiteY3" fmla="*/ 1860331 h 2412124"/>
                <a:gd name="connsiteX4" fmla="*/ 882869 w 896006"/>
                <a:gd name="connsiteY4" fmla="*/ 1355835 h 2412124"/>
                <a:gd name="connsiteX5" fmla="*/ 835572 w 896006"/>
                <a:gd name="connsiteY5" fmla="*/ 804042 h 2412124"/>
                <a:gd name="connsiteX6" fmla="*/ 520262 w 896006"/>
                <a:gd name="connsiteY6" fmla="*/ 362607 h 2412124"/>
                <a:gd name="connsiteX7" fmla="*/ 0 w 896006"/>
                <a:gd name="connsiteY7" fmla="*/ 0 h 2412124"/>
                <a:gd name="connsiteX0" fmla="*/ 173420 w 896006"/>
                <a:gd name="connsiteY0" fmla="*/ 2412124 h 2412124"/>
                <a:gd name="connsiteX1" fmla="*/ 425669 w 896006"/>
                <a:gd name="connsiteY1" fmla="*/ 2333297 h 2412124"/>
                <a:gd name="connsiteX2" fmla="*/ 630620 w 896006"/>
                <a:gd name="connsiteY2" fmla="*/ 2175642 h 2412124"/>
                <a:gd name="connsiteX3" fmla="*/ 788275 w 896006"/>
                <a:gd name="connsiteY3" fmla="*/ 1860331 h 2412124"/>
                <a:gd name="connsiteX4" fmla="*/ 882869 w 896006"/>
                <a:gd name="connsiteY4" fmla="*/ 1355835 h 2412124"/>
                <a:gd name="connsiteX5" fmla="*/ 835572 w 896006"/>
                <a:gd name="connsiteY5" fmla="*/ 804042 h 2412124"/>
                <a:gd name="connsiteX6" fmla="*/ 520262 w 896006"/>
                <a:gd name="connsiteY6" fmla="*/ 362607 h 2412124"/>
                <a:gd name="connsiteX7" fmla="*/ 0 w 896006"/>
                <a:gd name="connsiteY7" fmla="*/ 0 h 2412124"/>
                <a:gd name="connsiteX0" fmla="*/ 249620 w 972206"/>
                <a:gd name="connsiteY0" fmla="*/ 2412124 h 2412124"/>
                <a:gd name="connsiteX1" fmla="*/ 501869 w 972206"/>
                <a:gd name="connsiteY1" fmla="*/ 2333297 h 2412124"/>
                <a:gd name="connsiteX2" fmla="*/ 706820 w 972206"/>
                <a:gd name="connsiteY2" fmla="*/ 2175642 h 2412124"/>
                <a:gd name="connsiteX3" fmla="*/ 864475 w 972206"/>
                <a:gd name="connsiteY3" fmla="*/ 1860331 h 2412124"/>
                <a:gd name="connsiteX4" fmla="*/ 959069 w 972206"/>
                <a:gd name="connsiteY4" fmla="*/ 1355835 h 2412124"/>
                <a:gd name="connsiteX5" fmla="*/ 911772 w 972206"/>
                <a:gd name="connsiteY5" fmla="*/ 804042 h 2412124"/>
                <a:gd name="connsiteX6" fmla="*/ 596462 w 972206"/>
                <a:gd name="connsiteY6" fmla="*/ 362607 h 2412124"/>
                <a:gd name="connsiteX7" fmla="*/ 0 w 972206"/>
                <a:gd name="connsiteY7" fmla="*/ 0 h 241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206" h="2412124">
                  <a:moveTo>
                    <a:pt x="249620" y="2412124"/>
                  </a:moveTo>
                  <a:cubicBezTo>
                    <a:pt x="337644" y="2392417"/>
                    <a:pt x="425669" y="2372711"/>
                    <a:pt x="501869" y="2333297"/>
                  </a:cubicBezTo>
                  <a:cubicBezTo>
                    <a:pt x="578069" y="2293883"/>
                    <a:pt x="646386" y="2254470"/>
                    <a:pt x="706820" y="2175642"/>
                  </a:cubicBezTo>
                  <a:cubicBezTo>
                    <a:pt x="767254" y="2096814"/>
                    <a:pt x="822434" y="1996965"/>
                    <a:pt x="864475" y="1860331"/>
                  </a:cubicBezTo>
                  <a:cubicBezTo>
                    <a:pt x="906516" y="1723697"/>
                    <a:pt x="951186" y="1531883"/>
                    <a:pt x="959069" y="1355835"/>
                  </a:cubicBezTo>
                  <a:cubicBezTo>
                    <a:pt x="966952" y="1179787"/>
                    <a:pt x="972206" y="969580"/>
                    <a:pt x="911772" y="804042"/>
                  </a:cubicBezTo>
                  <a:cubicBezTo>
                    <a:pt x="851338" y="638504"/>
                    <a:pt x="748424" y="496614"/>
                    <a:pt x="596462" y="362607"/>
                  </a:cubicBezTo>
                  <a:cubicBezTo>
                    <a:pt x="444500" y="228600"/>
                    <a:pt x="190500" y="114300"/>
                    <a:pt x="0" y="0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6D7F301A-6F88-4F59-B990-F957C37EA258}"/>
                </a:ext>
              </a:extLst>
            </p:cNvPr>
            <p:cNvSpPr/>
            <p:nvPr/>
          </p:nvSpPr>
          <p:spPr>
            <a:xfrm>
              <a:off x="2514600" y="3581400"/>
              <a:ext cx="274590" cy="38106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16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7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05A3C5E-446B-42DF-9C23-0361639D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 + NEG → NEG Answer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D3B866-EF2C-41E9-936C-8D04655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446EFB-D032-4B1F-8408-BAD771F3A41F}" type="slidenum">
              <a:rPr lang="en-US" altLang="en-US"/>
              <a:pPr eaLnBrk="1" hangingPunct="1"/>
              <a:t>157</a:t>
            </a:fld>
            <a:endParaRPr lang="en-US" altLang="en-US"/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46D2467F-C58C-46D6-BF53-6CB28567A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Take the 2’s complement of both negative numbers and use regular binary addition. 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693329F-7377-49C2-AED5-F3B2E9FC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246856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11110111</a:t>
            </a:r>
            <a:r>
              <a:rPr lang="en-US" altLang="en-US" sz="32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en-US" altLang="en-US" sz="32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3798" name="Group 7">
            <a:extLst>
              <a:ext uri="{FF2B5EF4-FFF2-40B4-BE49-F238E27FC236}">
                <a16:creationId xmlns:a16="http://schemas.microsoft.com/office/drawing/2014/main" id="{5B5EFC09-1DBB-47DE-BAB7-0B0D585C56CF}"/>
              </a:ext>
            </a:extLst>
          </p:cNvPr>
          <p:cNvGrpSpPr>
            <a:grpSpLocks/>
          </p:cNvGrpSpPr>
          <p:nvPr/>
        </p:nvGrpSpPr>
        <p:grpSpPr bwMode="auto">
          <a:xfrm>
            <a:off x="1185863" y="2438400"/>
            <a:ext cx="2159000" cy="1692275"/>
            <a:chOff x="258" y="1488"/>
            <a:chExt cx="1360" cy="1066"/>
          </a:xfrm>
        </p:grpSpPr>
        <p:sp>
          <p:nvSpPr>
            <p:cNvPr id="33823" name="Text Box 8">
              <a:extLst>
                <a:ext uri="{FF2B5EF4-FFF2-40B4-BE49-F238E27FC236}">
                  <a16:creationId xmlns:a16="http://schemas.microsoft.com/office/drawing/2014/main" id="{A67FCFA2-C2BF-4ECF-9DF0-83502319E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" y="1488"/>
              <a:ext cx="1360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(-9) </a:t>
              </a:r>
            </a:p>
            <a:p>
              <a:pPr algn="r" eaLnBrk="1" hangingPunct="1"/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(-5) </a:t>
              </a:r>
            </a:p>
            <a:p>
              <a:pPr algn="r" eaLnBrk="1" hangingPunct="1">
                <a:lnSpc>
                  <a:spcPct val="125000"/>
                </a:lnSpc>
              </a:pPr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-14  </a:t>
              </a:r>
              <a:endParaRPr lang="en-US" altLang="en-US" sz="2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824" name="Line 9">
              <a:extLst>
                <a:ext uri="{FF2B5EF4-FFF2-40B4-BE49-F238E27FC236}">
                  <a16:creationId xmlns:a16="http://schemas.microsoft.com/office/drawing/2014/main" id="{05CEC015-4112-4AC4-8BD6-B23EEFBF5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" y="2160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FA42E-74E2-40DA-9455-67FD7EB0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2481263"/>
            <a:ext cx="78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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845E00-7473-401A-BC71-B810CB784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3511550"/>
            <a:ext cx="78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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338B242F-7B3F-4A7E-8E79-F91CE19B2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49563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11111011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6267FA-730E-4692-996C-62D303FA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925763"/>
            <a:ext cx="78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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B2235847-6EA9-45B9-94C5-1030262B832A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87663"/>
            <a:ext cx="2582863" cy="604837"/>
            <a:chOff x="4960960" y="2629273"/>
            <a:chExt cx="2582840" cy="604465"/>
          </a:xfrm>
        </p:grpSpPr>
        <p:sp>
          <p:nvSpPr>
            <p:cNvPr id="33821" name="Line 6">
              <a:extLst>
                <a:ext uri="{FF2B5EF4-FFF2-40B4-BE49-F238E27FC236}">
                  <a16:creationId xmlns:a16="http://schemas.microsoft.com/office/drawing/2014/main" id="{68920736-6745-4075-A2C4-D57899858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7312" y="3233738"/>
              <a:ext cx="2376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22" name="Text Box 5">
              <a:extLst>
                <a:ext uri="{FF2B5EF4-FFF2-40B4-BE49-F238E27FC236}">
                  <a16:creationId xmlns:a16="http://schemas.microsoft.com/office/drawing/2014/main" id="{9524EA74-ADFF-4B26-9FDA-FED7E8FAA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960" y="2629273"/>
              <a:ext cx="533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</a:t>
              </a: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B7473E62-FB8F-481D-A3C7-14AE172DBFCF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454275"/>
            <a:ext cx="1828800" cy="1004888"/>
            <a:chOff x="4608" y="1432"/>
            <a:chExt cx="1152" cy="633"/>
          </a:xfrm>
        </p:grpSpPr>
        <p:sp>
          <p:nvSpPr>
            <p:cNvPr id="33819" name="Text Box 21">
              <a:extLst>
                <a:ext uri="{FF2B5EF4-FFF2-40B4-BE49-F238E27FC236}">
                  <a16:creationId xmlns:a16="http://schemas.microsoft.com/office/drawing/2014/main" id="{D167AD4A-561A-4749-A921-8C7359E92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432"/>
              <a:ext cx="1008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0000"/>
                  </a:solidFill>
                  <a:latin typeface="Tahoma" panose="020B0604030504040204" pitchFamily="34" charset="0"/>
                </a:rPr>
                <a:t>2’s Complement</a:t>
              </a:r>
            </a:p>
            <a:p>
              <a:pPr eaLnBrk="1" hangingPunct="1"/>
              <a:r>
                <a:rPr lang="en-US" altLang="en-US" sz="1200">
                  <a:solidFill>
                    <a:srgbClr val="FF0000"/>
                  </a:solidFill>
                  <a:latin typeface="Tahoma" panose="020B0604030504040204" pitchFamily="34" charset="0"/>
                </a:rPr>
                <a:t>Numbers, See </a:t>
              </a:r>
            </a:p>
            <a:p>
              <a:pPr eaLnBrk="1" hangingPunct="1"/>
              <a:r>
                <a:rPr lang="en-US" altLang="en-US" sz="1200">
                  <a:solidFill>
                    <a:srgbClr val="FF0000"/>
                  </a:solidFill>
                  <a:latin typeface="Tahoma" panose="020B0604030504040204" pitchFamily="34" charset="0"/>
                </a:rPr>
                <a:t>Conversion Process</a:t>
              </a:r>
            </a:p>
            <a:p>
              <a:pPr eaLnBrk="1" hangingPunct="1"/>
              <a:r>
                <a:rPr lang="en-US" altLang="en-US" sz="1200">
                  <a:solidFill>
                    <a:srgbClr val="FF0000"/>
                  </a:solidFill>
                  <a:latin typeface="Tahoma" panose="020B0604030504040204" pitchFamily="34" charset="0"/>
                </a:rPr>
                <a:t>In Previous Slides</a:t>
              </a:r>
            </a:p>
          </p:txBody>
        </p:sp>
        <p:sp>
          <p:nvSpPr>
            <p:cNvPr id="33820" name="AutoShape 22">
              <a:extLst>
                <a:ext uri="{FF2B5EF4-FFF2-40B4-BE49-F238E27FC236}">
                  <a16:creationId xmlns:a16="http://schemas.microsoft.com/office/drawing/2014/main" id="{9C40F78D-E87F-400F-BB65-B6CBA5448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492"/>
              <a:ext cx="144" cy="513"/>
            </a:xfrm>
            <a:prstGeom prst="rightBrace">
              <a:avLst>
                <a:gd name="adj1" fmla="val 29687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C3412E19-9F19-4846-BCE9-36BFC07C105C}"/>
              </a:ext>
            </a:extLst>
          </p:cNvPr>
          <p:cNvGrpSpPr>
            <a:grpSpLocks/>
          </p:cNvGrpSpPr>
          <p:nvPr/>
        </p:nvGrpSpPr>
        <p:grpSpPr bwMode="auto">
          <a:xfrm>
            <a:off x="3967163" y="3475038"/>
            <a:ext cx="2986087" cy="1254125"/>
            <a:chOff x="4986668" y="3276604"/>
            <a:chExt cx="2987716" cy="1254122"/>
          </a:xfrm>
        </p:grpSpPr>
        <p:sp>
          <p:nvSpPr>
            <p:cNvPr id="33814" name="Rectangle 23">
              <a:extLst>
                <a:ext uri="{FF2B5EF4-FFF2-40B4-BE49-F238E27FC236}">
                  <a16:creationId xmlns:a16="http://schemas.microsoft.com/office/drawing/2014/main" id="{1DBC70C8-35BB-4150-8C7E-2B6355936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668" y="3276604"/>
              <a:ext cx="26532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1]11110010</a:t>
              </a:r>
            </a:p>
          </p:txBody>
        </p:sp>
        <p:grpSp>
          <p:nvGrpSpPr>
            <p:cNvPr id="33815" name="Group 23">
              <a:extLst>
                <a:ext uri="{FF2B5EF4-FFF2-40B4-BE49-F238E27FC236}">
                  <a16:creationId xmlns:a16="http://schemas.microsoft.com/office/drawing/2014/main" id="{1560B110-C99D-4F05-AA2F-EAB4D3F7E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10" y="3438525"/>
              <a:ext cx="2868974" cy="1092201"/>
              <a:chOff x="3198" y="2166"/>
              <a:chExt cx="1674" cy="688"/>
            </a:xfrm>
          </p:grpSpPr>
          <p:sp>
            <p:nvSpPr>
              <p:cNvPr id="33816" name="Line 24">
                <a:extLst>
                  <a:ext uri="{FF2B5EF4-FFF2-40B4-BE49-F238E27FC236}">
                    <a16:creationId xmlns:a16="http://schemas.microsoft.com/office/drawing/2014/main" id="{2EACA79D-4EAF-454C-9C60-6386E1A52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4" y="235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17" name="Text Box 25">
                <a:extLst>
                  <a:ext uri="{FF2B5EF4-FFF2-40B4-BE49-F238E27FC236}">
                    <a16:creationId xmlns:a16="http://schemas.microsoft.com/office/drawing/2014/main" id="{13E17C3E-790A-4F84-90B8-E34E962840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6" y="2563"/>
                <a:ext cx="13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latin typeface="Tahoma" panose="020B0604030504040204" pitchFamily="34" charset="0"/>
                  </a:rPr>
                  <a:t>8</a:t>
                </a:r>
                <a:r>
                  <a:rPr lang="en-US" altLang="en-US" sz="1200" baseline="30000">
                    <a:latin typeface="Tahoma" panose="020B0604030504040204" pitchFamily="34" charset="0"/>
                  </a:rPr>
                  <a:t>th</a:t>
                </a:r>
                <a:r>
                  <a:rPr lang="en-US" altLang="en-US" sz="1200">
                    <a:latin typeface="Tahoma" panose="020B0604030504040204" pitchFamily="34" charset="0"/>
                  </a:rPr>
                  <a:t> Bit = 1: Answer is Negative</a:t>
                </a:r>
              </a:p>
              <a:p>
                <a:pPr algn="ctr" eaLnBrk="1" hangingPunct="1"/>
                <a:r>
                  <a:rPr lang="en-US" altLang="en-US" sz="1200">
                    <a:latin typeface="Tahoma" panose="020B0604030504040204" pitchFamily="34" charset="0"/>
                  </a:rPr>
                  <a:t>Disregard 9</a:t>
                </a:r>
                <a:r>
                  <a:rPr lang="en-US" altLang="en-US" sz="1200" baseline="30000">
                    <a:latin typeface="Tahoma" panose="020B0604030504040204" pitchFamily="34" charset="0"/>
                  </a:rPr>
                  <a:t>th</a:t>
                </a:r>
                <a:r>
                  <a:rPr lang="en-US" altLang="en-US" sz="1200">
                    <a:latin typeface="Tahoma" panose="020B0604030504040204" pitchFamily="34" charset="0"/>
                  </a:rPr>
                  <a:t> Bit</a:t>
                </a:r>
              </a:p>
            </p:txBody>
          </p:sp>
          <p:sp>
            <p:nvSpPr>
              <p:cNvPr id="33818" name="Line 26">
                <a:extLst>
                  <a:ext uri="{FF2B5EF4-FFF2-40B4-BE49-F238E27FC236}">
                    <a16:creationId xmlns:a16="http://schemas.microsoft.com/office/drawing/2014/main" id="{094540A1-02B9-42AB-A448-DB03A3580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166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495F16A9-FCC6-436D-B467-C5A2E456FB6F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4800600"/>
            <a:ext cx="3103562" cy="1784350"/>
            <a:chOff x="20638" y="4800600"/>
            <a:chExt cx="3103562" cy="1785104"/>
          </a:xfrm>
        </p:grpSpPr>
        <p:sp>
          <p:nvSpPr>
            <p:cNvPr id="33810" name="Text Box 17">
              <a:extLst>
                <a:ext uri="{FF2B5EF4-FFF2-40B4-BE49-F238E27FC236}">
                  <a16:creationId xmlns:a16="http://schemas.microsoft.com/office/drawing/2014/main" id="{7232A4EE-5639-4839-80D6-4C8333341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800600"/>
              <a:ext cx="1752600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200">
                  <a:solidFill>
                    <a:srgbClr val="000000"/>
                  </a:solidFill>
                </a:rPr>
                <a:t>  </a:t>
              </a:r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11110010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Symbol" panose="05050102010706020507" pitchFamily="18" charset="2"/>
                </a:rPr>
                <a:t>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00001101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+1</a:t>
              </a:r>
            </a:p>
            <a:p>
              <a:pPr algn="r" eaLnBrk="1" hangingPunct="1"/>
              <a:r>
                <a:rPr lang="en-US" altLang="en-US" sz="2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00001110</a:t>
              </a:r>
              <a:r>
                <a:rPr lang="en-US" altLang="en-US" sz="16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  <p:sp>
          <p:nvSpPr>
            <p:cNvPr id="33811" name="Line 18">
              <a:extLst>
                <a:ext uri="{FF2B5EF4-FFF2-40B4-BE49-F238E27FC236}">
                  <a16:creationId xmlns:a16="http://schemas.microsoft.com/office/drawing/2014/main" id="{87948200-A78E-418C-9E92-A12205873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5288" y="6148388"/>
              <a:ext cx="137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2" name="AutoShape 19">
              <a:extLst>
                <a:ext uri="{FF2B5EF4-FFF2-40B4-BE49-F238E27FC236}">
                  <a16:creationId xmlns:a16="http://schemas.microsoft.com/office/drawing/2014/main" id="{962EF53D-AF55-43A9-A05F-D4AF9FB138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33500" y="4884738"/>
              <a:ext cx="228600" cy="1600201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13" name="Text Box 20">
              <a:extLst>
                <a:ext uri="{FF2B5EF4-FFF2-40B4-BE49-F238E27FC236}">
                  <a16:creationId xmlns:a16="http://schemas.microsoft.com/office/drawing/2014/main" id="{7DAAFF97-BB9C-447B-B864-D77E40467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8" y="5154762"/>
              <a:ext cx="1312862" cy="107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To Check: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Perform 2’s 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Complement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On Answer </a:t>
              </a:r>
            </a:p>
          </p:txBody>
        </p:sp>
      </p:grpSp>
      <p:grpSp>
        <p:nvGrpSpPr>
          <p:cNvPr id="10" name="Group 38">
            <a:extLst>
              <a:ext uri="{FF2B5EF4-FFF2-40B4-BE49-F238E27FC236}">
                <a16:creationId xmlns:a16="http://schemas.microsoft.com/office/drawing/2014/main" id="{A6E650C5-9D42-47EB-8154-39BCDF6D293C}"/>
              </a:ext>
            </a:extLst>
          </p:cNvPr>
          <p:cNvGrpSpPr>
            <a:grpSpLocks/>
          </p:cNvGrpSpPr>
          <p:nvPr/>
        </p:nvGrpSpPr>
        <p:grpSpPr bwMode="auto">
          <a:xfrm>
            <a:off x="2265363" y="3600450"/>
            <a:ext cx="1500187" cy="2736850"/>
            <a:chOff x="2264737" y="3600450"/>
            <a:chExt cx="1500594" cy="2737287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95D8C55-EF3B-4D4A-94B2-869C97409F4C}"/>
                </a:ext>
              </a:extLst>
            </p:cNvPr>
            <p:cNvSpPr/>
            <p:nvPr/>
          </p:nvSpPr>
          <p:spPr>
            <a:xfrm>
              <a:off x="2791930" y="3925940"/>
              <a:ext cx="973401" cy="2411797"/>
            </a:xfrm>
            <a:custGeom>
              <a:avLst/>
              <a:gdLst>
                <a:gd name="connsiteX0" fmla="*/ 173420 w 896006"/>
                <a:gd name="connsiteY0" fmla="*/ 2412124 h 2412124"/>
                <a:gd name="connsiteX1" fmla="*/ 425669 w 896006"/>
                <a:gd name="connsiteY1" fmla="*/ 2333297 h 2412124"/>
                <a:gd name="connsiteX2" fmla="*/ 630620 w 896006"/>
                <a:gd name="connsiteY2" fmla="*/ 2175642 h 2412124"/>
                <a:gd name="connsiteX3" fmla="*/ 788275 w 896006"/>
                <a:gd name="connsiteY3" fmla="*/ 1860331 h 2412124"/>
                <a:gd name="connsiteX4" fmla="*/ 882869 w 896006"/>
                <a:gd name="connsiteY4" fmla="*/ 1355835 h 2412124"/>
                <a:gd name="connsiteX5" fmla="*/ 835572 w 896006"/>
                <a:gd name="connsiteY5" fmla="*/ 804042 h 2412124"/>
                <a:gd name="connsiteX6" fmla="*/ 520262 w 896006"/>
                <a:gd name="connsiteY6" fmla="*/ 362607 h 2412124"/>
                <a:gd name="connsiteX7" fmla="*/ 0 w 896006"/>
                <a:gd name="connsiteY7" fmla="*/ 0 h 2412124"/>
                <a:gd name="connsiteX0" fmla="*/ 173420 w 896006"/>
                <a:gd name="connsiteY0" fmla="*/ 2412124 h 2412124"/>
                <a:gd name="connsiteX1" fmla="*/ 425669 w 896006"/>
                <a:gd name="connsiteY1" fmla="*/ 2333297 h 2412124"/>
                <a:gd name="connsiteX2" fmla="*/ 630620 w 896006"/>
                <a:gd name="connsiteY2" fmla="*/ 2175642 h 2412124"/>
                <a:gd name="connsiteX3" fmla="*/ 788275 w 896006"/>
                <a:gd name="connsiteY3" fmla="*/ 1860331 h 2412124"/>
                <a:gd name="connsiteX4" fmla="*/ 882869 w 896006"/>
                <a:gd name="connsiteY4" fmla="*/ 1355835 h 2412124"/>
                <a:gd name="connsiteX5" fmla="*/ 835572 w 896006"/>
                <a:gd name="connsiteY5" fmla="*/ 804042 h 2412124"/>
                <a:gd name="connsiteX6" fmla="*/ 520262 w 896006"/>
                <a:gd name="connsiteY6" fmla="*/ 362607 h 2412124"/>
                <a:gd name="connsiteX7" fmla="*/ 0 w 896006"/>
                <a:gd name="connsiteY7" fmla="*/ 0 h 2412124"/>
                <a:gd name="connsiteX0" fmla="*/ 173420 w 896006"/>
                <a:gd name="connsiteY0" fmla="*/ 2412124 h 2412124"/>
                <a:gd name="connsiteX1" fmla="*/ 425669 w 896006"/>
                <a:gd name="connsiteY1" fmla="*/ 2333297 h 2412124"/>
                <a:gd name="connsiteX2" fmla="*/ 630620 w 896006"/>
                <a:gd name="connsiteY2" fmla="*/ 2175642 h 2412124"/>
                <a:gd name="connsiteX3" fmla="*/ 788275 w 896006"/>
                <a:gd name="connsiteY3" fmla="*/ 1860331 h 2412124"/>
                <a:gd name="connsiteX4" fmla="*/ 882869 w 896006"/>
                <a:gd name="connsiteY4" fmla="*/ 1355835 h 2412124"/>
                <a:gd name="connsiteX5" fmla="*/ 835572 w 896006"/>
                <a:gd name="connsiteY5" fmla="*/ 804042 h 2412124"/>
                <a:gd name="connsiteX6" fmla="*/ 520262 w 896006"/>
                <a:gd name="connsiteY6" fmla="*/ 362607 h 2412124"/>
                <a:gd name="connsiteX7" fmla="*/ 0 w 896006"/>
                <a:gd name="connsiteY7" fmla="*/ 0 h 2412124"/>
                <a:gd name="connsiteX0" fmla="*/ 249620 w 972206"/>
                <a:gd name="connsiteY0" fmla="*/ 2412124 h 2412124"/>
                <a:gd name="connsiteX1" fmla="*/ 501869 w 972206"/>
                <a:gd name="connsiteY1" fmla="*/ 2333297 h 2412124"/>
                <a:gd name="connsiteX2" fmla="*/ 706820 w 972206"/>
                <a:gd name="connsiteY2" fmla="*/ 2175642 h 2412124"/>
                <a:gd name="connsiteX3" fmla="*/ 864475 w 972206"/>
                <a:gd name="connsiteY3" fmla="*/ 1860331 h 2412124"/>
                <a:gd name="connsiteX4" fmla="*/ 959069 w 972206"/>
                <a:gd name="connsiteY4" fmla="*/ 1355835 h 2412124"/>
                <a:gd name="connsiteX5" fmla="*/ 911772 w 972206"/>
                <a:gd name="connsiteY5" fmla="*/ 804042 h 2412124"/>
                <a:gd name="connsiteX6" fmla="*/ 596462 w 972206"/>
                <a:gd name="connsiteY6" fmla="*/ 362607 h 2412124"/>
                <a:gd name="connsiteX7" fmla="*/ 0 w 972206"/>
                <a:gd name="connsiteY7" fmla="*/ 0 h 241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206" h="2412124">
                  <a:moveTo>
                    <a:pt x="249620" y="2412124"/>
                  </a:moveTo>
                  <a:cubicBezTo>
                    <a:pt x="337644" y="2392417"/>
                    <a:pt x="425669" y="2372711"/>
                    <a:pt x="501869" y="2333297"/>
                  </a:cubicBezTo>
                  <a:cubicBezTo>
                    <a:pt x="578069" y="2293883"/>
                    <a:pt x="646386" y="2254470"/>
                    <a:pt x="706820" y="2175642"/>
                  </a:cubicBezTo>
                  <a:cubicBezTo>
                    <a:pt x="767254" y="2096814"/>
                    <a:pt x="822434" y="1996965"/>
                    <a:pt x="864475" y="1860331"/>
                  </a:cubicBezTo>
                  <a:cubicBezTo>
                    <a:pt x="906516" y="1723697"/>
                    <a:pt x="951186" y="1531883"/>
                    <a:pt x="959069" y="1355835"/>
                  </a:cubicBezTo>
                  <a:cubicBezTo>
                    <a:pt x="966952" y="1179787"/>
                    <a:pt x="972206" y="969580"/>
                    <a:pt x="911772" y="804042"/>
                  </a:cubicBezTo>
                  <a:cubicBezTo>
                    <a:pt x="851338" y="638504"/>
                    <a:pt x="748424" y="496614"/>
                    <a:pt x="596462" y="362607"/>
                  </a:cubicBezTo>
                  <a:cubicBezTo>
                    <a:pt x="444500" y="228600"/>
                    <a:pt x="190500" y="114300"/>
                    <a:pt x="0" y="0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7233F44-AA6E-4074-A0DF-06ADAD131EDF}"/>
                </a:ext>
              </a:extLst>
            </p:cNvPr>
            <p:cNvSpPr/>
            <p:nvPr/>
          </p:nvSpPr>
          <p:spPr>
            <a:xfrm>
              <a:off x="2264737" y="3600450"/>
              <a:ext cx="533545" cy="38106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20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7" grpId="0"/>
      <p:bldP spid="18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46F362A-BB71-49A5-B1BE-04F164E9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+ NEG → POS Answer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95794-4A27-4BED-AB6F-91C1666D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03D305-0B88-450E-B5E5-AC400BA5B2CB}" type="slidenum">
              <a:rPr lang="en-US" altLang="en-US"/>
              <a:pPr eaLnBrk="1" hangingPunct="1"/>
              <a:t>158</a:t>
            </a:fld>
            <a:endParaRPr lang="en-US" altLang="en-US"/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5A0BFEE7-F2A5-4560-9D4D-0BDEF185C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Take the 2’s complement of the negative number and use regular binary addition.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016C366-4199-4E34-9AF7-A7A0184FD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246856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00000111</a:t>
            </a:r>
            <a:r>
              <a:rPr lang="en-US" alt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en-US" altLang="en-US" sz="3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1750" name="Group 7">
            <a:extLst>
              <a:ext uri="{FF2B5EF4-FFF2-40B4-BE49-F238E27FC236}">
                <a16:creationId xmlns:a16="http://schemas.microsoft.com/office/drawing/2014/main" id="{DF12271C-77A5-40A9-B1CF-72335CDB7790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2438400"/>
            <a:ext cx="1912938" cy="1692275"/>
            <a:chOff x="413" y="1488"/>
            <a:chExt cx="1205" cy="1066"/>
          </a:xfrm>
        </p:grpSpPr>
        <p:sp>
          <p:nvSpPr>
            <p:cNvPr id="31770" name="Text Box 8">
              <a:extLst>
                <a:ext uri="{FF2B5EF4-FFF2-40B4-BE49-F238E27FC236}">
                  <a16:creationId xmlns:a16="http://schemas.microsoft.com/office/drawing/2014/main" id="{933DF123-644E-4D26-AA1B-89C5AC3AC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488"/>
              <a:ext cx="120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en-US" sz="3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+7  </a:t>
              </a:r>
            </a:p>
            <a:p>
              <a:pPr algn="r" eaLnBrk="1" hangingPunct="1"/>
              <a:r>
                <a:rPr lang="en-US" altLang="en-US" sz="3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(-7) </a:t>
              </a:r>
            </a:p>
            <a:p>
              <a:pPr algn="r" eaLnBrk="1" hangingPunct="1">
                <a:lnSpc>
                  <a:spcPct val="125000"/>
                </a:lnSpc>
              </a:pPr>
              <a:r>
                <a:rPr lang="en-US" altLang="en-US" sz="3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</a:t>
              </a:r>
              <a:endPara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771" name="Line 9">
              <a:extLst>
                <a:ext uri="{FF2B5EF4-FFF2-40B4-BE49-F238E27FC236}">
                  <a16:creationId xmlns:a16="http://schemas.microsoft.com/office/drawing/2014/main" id="{82CE5DF4-3DA0-4251-AF93-59245E619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" y="2160"/>
              <a:ext cx="9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953D9-E4DC-4849-8C66-BE3AA4A94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2481263"/>
            <a:ext cx="78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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C3E62A-7AFF-42D6-8FC8-9B5E7D034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3511550"/>
            <a:ext cx="78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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3FD0420D-F5B7-44E2-9899-13AB5169B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49563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11111001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D3152FD3-7560-40DD-8BAA-72FCC641261A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87663"/>
            <a:ext cx="2582863" cy="604837"/>
            <a:chOff x="4960960" y="2629273"/>
            <a:chExt cx="2582840" cy="604465"/>
          </a:xfrm>
        </p:grpSpPr>
        <p:sp>
          <p:nvSpPr>
            <p:cNvPr id="31768" name="Line 6">
              <a:extLst>
                <a:ext uri="{FF2B5EF4-FFF2-40B4-BE49-F238E27FC236}">
                  <a16:creationId xmlns:a16="http://schemas.microsoft.com/office/drawing/2014/main" id="{4E2D2CC3-70A7-4F75-8325-3481BDF3B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7312" y="3233738"/>
              <a:ext cx="2376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9" name="Text Box 5">
              <a:extLst>
                <a:ext uri="{FF2B5EF4-FFF2-40B4-BE49-F238E27FC236}">
                  <a16:creationId xmlns:a16="http://schemas.microsoft.com/office/drawing/2014/main" id="{50484ADB-D262-4080-9BC3-A19FA4C3C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960" y="2629273"/>
              <a:ext cx="533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3200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</a:t>
              </a: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72641846-D977-440D-A4E5-7AD76A690462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800600"/>
            <a:ext cx="3370263" cy="1816100"/>
            <a:chOff x="3312" y="2985"/>
            <a:chExt cx="2123" cy="1144"/>
          </a:xfrm>
        </p:grpSpPr>
        <p:sp>
          <p:nvSpPr>
            <p:cNvPr id="31764" name="Text Box 17">
              <a:extLst>
                <a:ext uri="{FF2B5EF4-FFF2-40B4-BE49-F238E27FC236}">
                  <a16:creationId xmlns:a16="http://schemas.microsoft.com/office/drawing/2014/main" id="{E19DBA58-7B3A-4EBA-9D9C-FC86CE5CF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85"/>
              <a:ext cx="1104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200" dirty="0">
                  <a:solidFill>
                    <a:srgbClr val="000000"/>
                  </a:solidFill>
                </a:rPr>
                <a:t>  </a:t>
              </a:r>
              <a:r>
                <a:rPr lang="en-US" altLang="en-US" sz="2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00000111</a:t>
              </a:r>
            </a:p>
            <a:p>
              <a:pPr algn="r" eaLnBrk="1" hangingPunct="1"/>
              <a:r>
                <a:rPr lang="en-US" altLang="en-US" sz="2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Symbol" panose="05050102010706020507" pitchFamily="18" charset="2"/>
                </a:rPr>
                <a:t></a:t>
              </a:r>
            </a:p>
            <a:p>
              <a:pPr algn="r" eaLnBrk="1" hangingPunct="1"/>
              <a:r>
                <a:rPr lang="en-US" altLang="en-US" sz="2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11111000</a:t>
              </a:r>
            </a:p>
            <a:p>
              <a:pPr algn="r" eaLnBrk="1" hangingPunct="1"/>
              <a:r>
                <a:rPr lang="en-US" altLang="en-US" sz="2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+1</a:t>
              </a:r>
            </a:p>
            <a:p>
              <a:pPr algn="r" eaLnBrk="1" hangingPunct="1"/>
              <a:r>
                <a:rPr lang="en-US" altLang="en-US" sz="2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11111001</a:t>
              </a:r>
              <a:r>
                <a:rPr lang="en-US" altLang="en-US" sz="16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  <p:sp>
          <p:nvSpPr>
            <p:cNvPr id="31765" name="Line 18">
              <a:extLst>
                <a:ext uri="{FF2B5EF4-FFF2-40B4-BE49-F238E27FC236}">
                  <a16:creationId xmlns:a16="http://schemas.microsoft.com/office/drawing/2014/main" id="{96E4DEAB-1F80-4639-9E4D-5E2713826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" y="383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6" name="AutoShape 19">
              <a:extLst>
                <a:ext uri="{FF2B5EF4-FFF2-40B4-BE49-F238E27FC236}">
                  <a16:creationId xmlns:a16="http://schemas.microsoft.com/office/drawing/2014/main" id="{FD7496D6-883B-4CBE-8F67-F9C2B9FFA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038"/>
              <a:ext cx="144" cy="1008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7" name="Text Box 20">
              <a:extLst>
                <a:ext uri="{FF2B5EF4-FFF2-40B4-BE49-F238E27FC236}">
                  <a16:creationId xmlns:a16="http://schemas.microsoft.com/office/drawing/2014/main" id="{FDBEF80F-F82B-4E3C-B24D-9D584680D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264"/>
              <a:ext cx="82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2’s 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Complement</a:t>
              </a:r>
            </a:p>
            <a:p>
              <a:pPr algn="ctr" eaLnBrk="1" hangingPunct="1"/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Process</a:t>
              </a:r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34424FA7-FBEF-46B0-A7DA-2578289622FC}"/>
              </a:ext>
            </a:extLst>
          </p:cNvPr>
          <p:cNvGrpSpPr>
            <a:grpSpLocks/>
          </p:cNvGrpSpPr>
          <p:nvPr/>
        </p:nvGrpSpPr>
        <p:grpSpPr bwMode="auto">
          <a:xfrm>
            <a:off x="3967163" y="3475037"/>
            <a:ext cx="2653352" cy="1082676"/>
            <a:chOff x="4986668" y="3276604"/>
            <a:chExt cx="2652713" cy="1082672"/>
          </a:xfrm>
        </p:grpSpPr>
        <p:sp>
          <p:nvSpPr>
            <p:cNvPr id="31759" name="Rectangle 29">
              <a:extLst>
                <a:ext uri="{FF2B5EF4-FFF2-40B4-BE49-F238E27FC236}">
                  <a16:creationId xmlns:a16="http://schemas.microsoft.com/office/drawing/2014/main" id="{B4499BE7-C992-422A-8974-8CEB86DF0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668" y="3276604"/>
              <a:ext cx="26527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1]00000000</a:t>
              </a:r>
            </a:p>
          </p:txBody>
        </p:sp>
        <p:grpSp>
          <p:nvGrpSpPr>
            <p:cNvPr id="31760" name="Group 23">
              <a:extLst>
                <a:ext uri="{FF2B5EF4-FFF2-40B4-BE49-F238E27FC236}">
                  <a16:creationId xmlns:a16="http://schemas.microsoft.com/office/drawing/2014/main" id="{B0B218C5-D86C-4543-9894-045D0C112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10" y="3438525"/>
              <a:ext cx="1850951" cy="920751"/>
              <a:chOff x="3198" y="2166"/>
              <a:chExt cx="1080" cy="580"/>
            </a:xfrm>
          </p:grpSpPr>
          <p:sp>
            <p:nvSpPr>
              <p:cNvPr id="31761" name="Line 24">
                <a:extLst>
                  <a:ext uri="{FF2B5EF4-FFF2-40B4-BE49-F238E27FC236}">
                    <a16:creationId xmlns:a16="http://schemas.microsoft.com/office/drawing/2014/main" id="{B007F79F-8BF3-46FB-A9E9-B1C8E735D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94" y="2363"/>
                <a:ext cx="35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762" name="Text Box 25">
                <a:extLst>
                  <a:ext uri="{FF2B5EF4-FFF2-40B4-BE49-F238E27FC236}">
                    <a16:creationId xmlns:a16="http://schemas.microsoft.com/office/drawing/2014/main" id="{FB0FEE39-0D60-4BC1-87D4-8CC515D473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8" y="2572"/>
                <a:ext cx="75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latin typeface="Tahoma" panose="020B0604030504040204" pitchFamily="34" charset="0"/>
                  </a:rPr>
                  <a:t>Disregard 9</a:t>
                </a:r>
                <a:r>
                  <a:rPr lang="en-US" altLang="en-US" sz="1200" baseline="30000" dirty="0">
                    <a:latin typeface="Tahoma" panose="020B0604030504040204" pitchFamily="34" charset="0"/>
                  </a:rPr>
                  <a:t>th</a:t>
                </a:r>
                <a:r>
                  <a:rPr lang="en-US" altLang="en-US" sz="1200" dirty="0">
                    <a:latin typeface="Tahoma" panose="020B0604030504040204" pitchFamily="34" charset="0"/>
                  </a:rPr>
                  <a:t> Bit</a:t>
                </a:r>
              </a:p>
            </p:txBody>
          </p:sp>
          <p:sp>
            <p:nvSpPr>
              <p:cNvPr id="31763" name="Line 26">
                <a:extLst>
                  <a:ext uri="{FF2B5EF4-FFF2-40B4-BE49-F238E27FC236}">
                    <a16:creationId xmlns:a16="http://schemas.microsoft.com/office/drawing/2014/main" id="{528ED3A4-950F-46D6-B6F2-41F776B20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166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5613903A-DE60-4290-B32E-E68738043670}"/>
              </a:ext>
            </a:extLst>
          </p:cNvPr>
          <p:cNvSpPr/>
          <p:nvPr/>
        </p:nvSpPr>
        <p:spPr>
          <a:xfrm>
            <a:off x="3289300" y="3275013"/>
            <a:ext cx="1460500" cy="1685925"/>
          </a:xfrm>
          <a:custGeom>
            <a:avLst/>
            <a:gdLst>
              <a:gd name="connsiteX0" fmla="*/ 0 w 1460311"/>
              <a:gd name="connsiteY0" fmla="*/ 6825 h 1685499"/>
              <a:gd name="connsiteX1" fmla="*/ 197893 w 1460311"/>
              <a:gd name="connsiteY1" fmla="*/ 13648 h 1685499"/>
              <a:gd name="connsiteX2" fmla="*/ 436729 w 1460311"/>
              <a:gd name="connsiteY2" fmla="*/ 88711 h 1685499"/>
              <a:gd name="connsiteX3" fmla="*/ 620974 w 1460311"/>
              <a:gd name="connsiteY3" fmla="*/ 232013 h 1685499"/>
              <a:gd name="connsiteX4" fmla="*/ 709684 w 1460311"/>
              <a:gd name="connsiteY4" fmla="*/ 382138 h 1685499"/>
              <a:gd name="connsiteX5" fmla="*/ 682389 w 1460311"/>
              <a:gd name="connsiteY5" fmla="*/ 614150 h 1685499"/>
              <a:gd name="connsiteX6" fmla="*/ 511791 w 1460311"/>
              <a:gd name="connsiteY6" fmla="*/ 812042 h 1685499"/>
              <a:gd name="connsiteX7" fmla="*/ 423081 w 1460311"/>
              <a:gd name="connsiteY7" fmla="*/ 1050878 h 1685499"/>
              <a:gd name="connsiteX8" fmla="*/ 518615 w 1460311"/>
              <a:gd name="connsiteY8" fmla="*/ 1289714 h 1685499"/>
              <a:gd name="connsiteX9" fmla="*/ 682389 w 1460311"/>
              <a:gd name="connsiteY9" fmla="*/ 1433016 h 1685499"/>
              <a:gd name="connsiteX10" fmla="*/ 934872 w 1460311"/>
              <a:gd name="connsiteY10" fmla="*/ 1528550 h 1685499"/>
              <a:gd name="connsiteX11" fmla="*/ 1276066 w 1460311"/>
              <a:gd name="connsiteY11" fmla="*/ 1630908 h 1685499"/>
              <a:gd name="connsiteX12" fmla="*/ 1460311 w 1460311"/>
              <a:gd name="connsiteY12" fmla="*/ 1685499 h 168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0311" h="1685499">
                <a:moveTo>
                  <a:pt x="0" y="6825"/>
                </a:moveTo>
                <a:cubicBezTo>
                  <a:pt x="62552" y="3412"/>
                  <a:pt x="125105" y="0"/>
                  <a:pt x="197893" y="13648"/>
                </a:cubicBezTo>
                <a:cubicBezTo>
                  <a:pt x="270681" y="27296"/>
                  <a:pt x="366216" y="52317"/>
                  <a:pt x="436729" y="88711"/>
                </a:cubicBezTo>
                <a:cubicBezTo>
                  <a:pt x="507243" y="125105"/>
                  <a:pt x="575482" y="183109"/>
                  <a:pt x="620974" y="232013"/>
                </a:cubicBezTo>
                <a:cubicBezTo>
                  <a:pt x="666466" y="280917"/>
                  <a:pt x="699448" y="318449"/>
                  <a:pt x="709684" y="382138"/>
                </a:cubicBezTo>
                <a:cubicBezTo>
                  <a:pt x="719920" y="445827"/>
                  <a:pt x="715371" y="542499"/>
                  <a:pt x="682389" y="614150"/>
                </a:cubicBezTo>
                <a:cubicBezTo>
                  <a:pt x="649407" y="685801"/>
                  <a:pt x="555009" y="739254"/>
                  <a:pt x="511791" y="812042"/>
                </a:cubicBezTo>
                <a:cubicBezTo>
                  <a:pt x="468573" y="884830"/>
                  <a:pt x="421944" y="971266"/>
                  <a:pt x="423081" y="1050878"/>
                </a:cubicBezTo>
                <a:cubicBezTo>
                  <a:pt x="424218" y="1130490"/>
                  <a:pt x="475397" y="1226024"/>
                  <a:pt x="518615" y="1289714"/>
                </a:cubicBezTo>
                <a:cubicBezTo>
                  <a:pt x="561833" y="1353404"/>
                  <a:pt x="613013" y="1393210"/>
                  <a:pt x="682389" y="1433016"/>
                </a:cubicBezTo>
                <a:cubicBezTo>
                  <a:pt x="751765" y="1472822"/>
                  <a:pt x="835926" y="1495568"/>
                  <a:pt x="934872" y="1528550"/>
                </a:cubicBezTo>
                <a:cubicBezTo>
                  <a:pt x="1033818" y="1561532"/>
                  <a:pt x="1276066" y="1630908"/>
                  <a:pt x="1276066" y="1630908"/>
                </a:cubicBezTo>
                <a:lnTo>
                  <a:pt x="1460311" y="1685499"/>
                </a:lnTo>
              </a:path>
            </a:pathLst>
          </a:cu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F844234B-0EB7-48FF-A062-B585962098F9}"/>
              </a:ext>
            </a:extLst>
          </p:cNvPr>
          <p:cNvSpPr/>
          <p:nvPr/>
        </p:nvSpPr>
        <p:spPr>
          <a:xfrm>
            <a:off x="6477000" y="3189288"/>
            <a:ext cx="1625600" cy="3182937"/>
          </a:xfrm>
          <a:custGeom>
            <a:avLst/>
            <a:gdLst>
              <a:gd name="connsiteX0" fmla="*/ 0 w 1854404"/>
              <a:gd name="connsiteY0" fmla="*/ 3174797 h 3182112"/>
              <a:gd name="connsiteX1" fmla="*/ 716890 w 1854404"/>
              <a:gd name="connsiteY1" fmla="*/ 3152851 h 3182112"/>
              <a:gd name="connsiteX2" fmla="*/ 1302106 w 1854404"/>
              <a:gd name="connsiteY2" fmla="*/ 2999232 h 3182112"/>
              <a:gd name="connsiteX3" fmla="*/ 1689812 w 1854404"/>
              <a:gd name="connsiteY3" fmla="*/ 2626157 h 3182112"/>
              <a:gd name="connsiteX4" fmla="*/ 1821485 w 1854404"/>
              <a:gd name="connsiteY4" fmla="*/ 2077517 h 3182112"/>
              <a:gd name="connsiteX5" fmla="*/ 1799540 w 1854404"/>
              <a:gd name="connsiteY5" fmla="*/ 1492301 h 3182112"/>
              <a:gd name="connsiteX6" fmla="*/ 1492301 w 1854404"/>
              <a:gd name="connsiteY6" fmla="*/ 753466 h 3182112"/>
              <a:gd name="connsiteX7" fmla="*/ 929031 w 1854404"/>
              <a:gd name="connsiteY7" fmla="*/ 241402 h 3182112"/>
              <a:gd name="connsiteX8" fmla="*/ 343815 w 1854404"/>
              <a:gd name="connsiteY8" fmla="*/ 0 h 3182112"/>
              <a:gd name="connsiteX0" fmla="*/ 0 w 1625804"/>
              <a:gd name="connsiteY0" fmla="*/ 3174797 h 3182112"/>
              <a:gd name="connsiteX1" fmla="*/ 488290 w 1625804"/>
              <a:gd name="connsiteY1" fmla="*/ 3152851 h 3182112"/>
              <a:gd name="connsiteX2" fmla="*/ 1073506 w 1625804"/>
              <a:gd name="connsiteY2" fmla="*/ 2999232 h 3182112"/>
              <a:gd name="connsiteX3" fmla="*/ 1461212 w 1625804"/>
              <a:gd name="connsiteY3" fmla="*/ 2626157 h 3182112"/>
              <a:gd name="connsiteX4" fmla="*/ 1592885 w 1625804"/>
              <a:gd name="connsiteY4" fmla="*/ 2077517 h 3182112"/>
              <a:gd name="connsiteX5" fmla="*/ 1570940 w 1625804"/>
              <a:gd name="connsiteY5" fmla="*/ 1492301 h 3182112"/>
              <a:gd name="connsiteX6" fmla="*/ 1263701 w 1625804"/>
              <a:gd name="connsiteY6" fmla="*/ 753466 h 3182112"/>
              <a:gd name="connsiteX7" fmla="*/ 700431 w 1625804"/>
              <a:gd name="connsiteY7" fmla="*/ 241402 h 3182112"/>
              <a:gd name="connsiteX8" fmla="*/ 115215 w 1625804"/>
              <a:gd name="connsiteY8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804" h="3182112">
                <a:moveTo>
                  <a:pt x="0" y="3174797"/>
                </a:moveTo>
                <a:cubicBezTo>
                  <a:pt x="249936" y="3178454"/>
                  <a:pt x="309372" y="3182112"/>
                  <a:pt x="488290" y="3152851"/>
                </a:cubicBezTo>
                <a:cubicBezTo>
                  <a:pt x="667208" y="3123590"/>
                  <a:pt x="911352" y="3087014"/>
                  <a:pt x="1073506" y="2999232"/>
                </a:cubicBezTo>
                <a:cubicBezTo>
                  <a:pt x="1235660" y="2911450"/>
                  <a:pt x="1374649" y="2779776"/>
                  <a:pt x="1461212" y="2626157"/>
                </a:cubicBezTo>
                <a:cubicBezTo>
                  <a:pt x="1547775" y="2472538"/>
                  <a:pt x="1574597" y="2266493"/>
                  <a:pt x="1592885" y="2077517"/>
                </a:cubicBezTo>
                <a:cubicBezTo>
                  <a:pt x="1611173" y="1888541"/>
                  <a:pt x="1625804" y="1712976"/>
                  <a:pt x="1570940" y="1492301"/>
                </a:cubicBezTo>
                <a:cubicBezTo>
                  <a:pt x="1516076" y="1271626"/>
                  <a:pt x="1408786" y="961949"/>
                  <a:pt x="1263701" y="753466"/>
                </a:cubicBezTo>
                <a:cubicBezTo>
                  <a:pt x="1118616" y="544983"/>
                  <a:pt x="891845" y="366980"/>
                  <a:pt x="700431" y="241402"/>
                </a:cubicBezTo>
                <a:cubicBezTo>
                  <a:pt x="509017" y="115824"/>
                  <a:pt x="312116" y="57912"/>
                  <a:pt x="115215" y="0"/>
                </a:cubicBezTo>
              </a:path>
            </a:pathLst>
          </a:cu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1E9024-D498-4397-BAB5-9013416B8F8C}"/>
              </a:ext>
            </a:extLst>
          </p:cNvPr>
          <p:cNvSpPr/>
          <p:nvPr/>
        </p:nvSpPr>
        <p:spPr>
          <a:xfrm>
            <a:off x="609600" y="5292726"/>
            <a:ext cx="3250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b="1" dirty="0">
                <a:solidFill>
                  <a:srgbClr val="C00000"/>
                </a:solidFill>
              </a:rPr>
              <a:t>As you can see with using 2’s complement, the result is zero which is correct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7" grpId="0"/>
      <p:bldP spid="29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1E321BD-EEF7-459E-A652-C92AAE0082D0}" type="slidenum">
              <a:rPr lang="en-US" altLang="en-US" sz="1400" smtClean="0"/>
              <a:pPr eaLnBrk="1" hangingPunct="1">
                <a:defRPr/>
              </a:pPr>
              <a:t>159</a:t>
            </a:fld>
            <a:endParaRPr lang="en-US" altLang="en-US" sz="1400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Number Overflow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833" y="1148316"/>
            <a:ext cx="8179439" cy="520803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If each value is stored using 8 bits, then 126 + 3 overflows: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Lucida Console" panose="020B0609040504020204" pitchFamily="49" charset="0"/>
              </a:rPr>
              <a:t>   01111110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u="sng" dirty="0">
                <a:latin typeface="Lucida Console" panose="020B0609040504020204" pitchFamily="49" charset="0"/>
              </a:rPr>
              <a:t>+  00000011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FF6600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latin typeface="Lucida Console" panose="020B0609040504020204" pitchFamily="49" charset="0"/>
              </a:rPr>
              <a:t>0000001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/>
              <a:t>Apparently, 126 + 3 is </a:t>
            </a:r>
            <a:r>
              <a:rPr lang="en-US" dirty="0">
                <a:sym typeface="Wingdings" pitchFamily="2" charset="2"/>
              </a:rPr>
              <a:t>−</a:t>
            </a:r>
            <a:r>
              <a:rPr lang="en-US" dirty="0"/>
              <a:t>127. This overflow error is the result of trying to represent an infinite range in a finite one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CA" dirty="0"/>
              <a:t>Even present-day 64-bit computers cannot operate with all integers because only finitely many of them can be represented as 64-bit binary numbers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5C097-DF78-4A0A-A8D1-1BF865DE1055}"/>
              </a:ext>
            </a:extLst>
          </p:cNvPr>
          <p:cNvSpPr txBox="1"/>
          <p:nvPr/>
        </p:nvSpPr>
        <p:spPr>
          <a:xfrm>
            <a:off x="5405277" y="1768950"/>
            <a:ext cx="16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-128 ~ 127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347FE-5E33-45AA-8918-A7D216E8B97B}"/>
              </a:ext>
            </a:extLst>
          </p:cNvPr>
          <p:cNvSpPr txBox="1"/>
          <p:nvPr/>
        </p:nvSpPr>
        <p:spPr>
          <a:xfrm>
            <a:off x="4046718" y="1768950"/>
            <a:ext cx="16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Max value?</a:t>
            </a:r>
          </a:p>
        </p:txBody>
      </p:sp>
    </p:spTree>
    <p:extLst>
      <p:ext uri="{BB962C8B-B14F-4D97-AF65-F5344CB8AC3E}">
        <p14:creationId xmlns:p14="http://schemas.microsoft.com/office/powerpoint/2010/main" val="236893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9400" y="36576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9400" y="33528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29400" y="3048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2743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9400" y="2438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21336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16</a:t>
            </a:fld>
            <a:endParaRPr lang="en-CA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DF635A5-275A-484D-A63A-810C6C862153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/>
              <a:t>Positional Notation</a:t>
            </a:r>
            <a:endParaRPr lang="en-US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F010-8032-4A79-9C89-5904F71760D8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B9EA5-DB08-46C8-9343-C1B3A495C8F1}"/>
              </a:ext>
            </a:extLst>
          </p:cNvPr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426183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Decimal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Binary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Octal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Hex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Binary, Hex, Oct to Decimal 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200" dirty="0">
                <a:latin typeface="Arial" charset="0"/>
                <a:ea typeface="ＭＳ Ｐゴシック" charset="0"/>
              </a:rPr>
              <a:t>/from Hex, Octal (special relation)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latin typeface="Arial" charset="0"/>
                <a:ea typeface="ＭＳ Ｐゴシック" charset="0"/>
              </a:rPr>
              <a:t>D</a:t>
            </a:r>
            <a:r>
              <a:rPr lang="en-US" sz="2200" dirty="0">
                <a:latin typeface="Arial" charset="0"/>
                <a:ea typeface="ＭＳ Ｐゴシック" charset="0"/>
              </a:rPr>
              <a:t>ecimal to Binary, Hex, Oct</a:t>
            </a:r>
            <a:endParaRPr lang="en-US" sz="22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2’s complement (Binary) to decimal</a:t>
            </a:r>
            <a:endParaRPr lang="en-US" sz="22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Binary representation of fractions.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Decimal to Binary</a:t>
            </a:r>
            <a:r>
              <a:rPr lang="en-US" sz="2200" dirty="0">
                <a:latin typeface="Arial" charset="0"/>
                <a:ea typeface="ＭＳ Ｐゴシック" charset="0"/>
              </a:rPr>
              <a:t> </a:t>
            </a:r>
          </a:p>
          <a:p>
            <a:pPr>
              <a:defRPr/>
            </a:pPr>
            <a:endParaRPr lang="en-US" sz="2000" b="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9197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160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508821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Hexadecimal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Binary, hex, oct to decimal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000" dirty="0">
                <a:latin typeface="Arial" charset="0"/>
                <a:ea typeface="ＭＳ Ｐゴシック" charset="0"/>
              </a:rPr>
              <a:t>/from hex and octal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to binary, hex, octal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Binary representation of fractions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Decimal to binary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161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526050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394939" y="4101027"/>
            <a:ext cx="8468422" cy="22775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cs typeface="Arial" pitchFamily="34" charset="0"/>
              </a:rPr>
              <a:t>Examples:</a:t>
            </a:r>
          </a:p>
          <a:p>
            <a:pPr>
              <a:spcBef>
                <a:spcPct val="50000"/>
              </a:spcBef>
            </a:pPr>
            <a:r>
              <a:rPr lang="en-US" altLang="en-US" sz="2800" b="0" dirty="0">
                <a:cs typeface="Arial" pitchFamily="34" charset="0"/>
              </a:rPr>
              <a:t> </a:t>
            </a:r>
            <a:r>
              <a:rPr lang="en-US" altLang="en-US" sz="2400" b="0" dirty="0">
                <a:cs typeface="Arial" pitchFamily="34" charset="0"/>
              </a:rPr>
              <a:t>(64.27)</a:t>
            </a:r>
            <a:r>
              <a:rPr lang="en-US" altLang="en-US" sz="2400" b="0" baseline="-25000" dirty="0">
                <a:cs typeface="Arial" pitchFamily="34" charset="0"/>
              </a:rPr>
              <a:t>10</a:t>
            </a:r>
            <a:r>
              <a:rPr lang="en-US" altLang="en-US" sz="2400" b="0" dirty="0">
                <a:cs typeface="Arial" pitchFamily="34" charset="0"/>
              </a:rPr>
              <a:t>  </a:t>
            </a:r>
            <a:r>
              <a:rPr lang="en-US" altLang="en-US" sz="2400" dirty="0">
                <a:cs typeface="Arial" pitchFamily="34" charset="0"/>
              </a:rPr>
              <a:t>= </a:t>
            </a:r>
            <a:r>
              <a:rPr lang="en-US" altLang="en-US" sz="2400" b="0" dirty="0">
                <a:cs typeface="Arial" pitchFamily="34" charset="0"/>
              </a:rPr>
              <a:t>  6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dirty="0">
                <a:cs typeface="Arial" pitchFamily="34" charset="0"/>
              </a:rPr>
              <a:t>10</a:t>
            </a:r>
            <a:r>
              <a:rPr lang="en-US" altLang="en-US" sz="2400" b="0" baseline="30000" dirty="0">
                <a:cs typeface="Arial" pitchFamily="34" charset="0"/>
              </a:rPr>
              <a:t>1</a:t>
            </a:r>
            <a:r>
              <a:rPr lang="en-US" altLang="en-US" sz="2400" b="0" dirty="0">
                <a:cs typeface="Arial" pitchFamily="34" charset="0"/>
              </a:rPr>
              <a:t> + 4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dirty="0">
                <a:cs typeface="Arial" pitchFamily="34" charset="0"/>
              </a:rPr>
              <a:t>10</a:t>
            </a:r>
            <a:r>
              <a:rPr lang="en-US" altLang="en-US" sz="2400" b="0" baseline="30000" dirty="0">
                <a:cs typeface="Arial" pitchFamily="34" charset="0"/>
              </a:rPr>
              <a:t>0</a:t>
            </a:r>
            <a:r>
              <a:rPr lang="en-US" altLang="en-US" sz="2400" b="0" dirty="0">
                <a:cs typeface="Arial" pitchFamily="34" charset="0"/>
              </a:rPr>
              <a:t> </a:t>
            </a:r>
            <a:r>
              <a:rPr lang="en-US" altLang="en-US" sz="2400" b="0" dirty="0">
                <a:solidFill>
                  <a:srgbClr val="9A0000"/>
                </a:solidFill>
                <a:cs typeface="Arial" pitchFamily="34" charset="0"/>
              </a:rPr>
              <a:t>+ 2</a:t>
            </a:r>
            <a:r>
              <a:rPr lang="en-US" altLang="en-US" sz="2400" dirty="0">
                <a:solidFill>
                  <a:srgbClr val="9A0000"/>
                </a:solidFill>
                <a:cs typeface="Arial" panose="020B0604020202020204" pitchFamily="34" charset="0"/>
              </a:rPr>
              <a:t>×</a:t>
            </a:r>
            <a:r>
              <a:rPr lang="en-US" altLang="en-US" sz="2400" b="0" dirty="0">
                <a:solidFill>
                  <a:srgbClr val="9A0000"/>
                </a:solidFill>
                <a:cs typeface="Arial" pitchFamily="34" charset="0"/>
              </a:rPr>
              <a:t>10</a:t>
            </a:r>
            <a:r>
              <a:rPr lang="en-US" altLang="en-US" sz="2400" baseline="30000" dirty="0">
                <a:solidFill>
                  <a:srgbClr val="9A0000"/>
                </a:solidFill>
                <a:cs typeface="Arial" pitchFamily="34" charset="0"/>
              </a:rPr>
              <a:t>−1</a:t>
            </a:r>
            <a:r>
              <a:rPr lang="en-US" altLang="en-US" sz="2400" b="0" baseline="30000" dirty="0">
                <a:solidFill>
                  <a:srgbClr val="9A0000"/>
                </a:solidFill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9A0000"/>
                </a:solidFill>
                <a:cs typeface="Arial" pitchFamily="34" charset="0"/>
              </a:rPr>
              <a:t>+ 7×10</a:t>
            </a:r>
            <a:r>
              <a:rPr lang="en-US" altLang="en-US" sz="2400" baseline="30000" dirty="0">
                <a:solidFill>
                  <a:srgbClr val="9A0000"/>
                </a:solidFill>
                <a:cs typeface="Arial" pitchFamily="34" charset="0"/>
              </a:rPr>
              <a:t>−2</a:t>
            </a:r>
            <a:r>
              <a:rPr lang="en-US" altLang="en-US" sz="2400" b="0" baseline="30000" dirty="0">
                <a:solidFill>
                  <a:srgbClr val="9A0000"/>
                </a:solidFill>
                <a:cs typeface="Arial" pitchFamily="34" charset="0"/>
              </a:rPr>
              <a:t>   </a:t>
            </a:r>
            <a:r>
              <a:rPr lang="en-US" altLang="en-US" sz="2400" dirty="0">
                <a:cs typeface="Arial" pitchFamily="34" charset="0"/>
              </a:rPr>
              <a:t>=   64.27</a:t>
            </a:r>
            <a:endParaRPr lang="en-US" altLang="en-US" sz="2400" b="0" baseline="300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0" baseline="30000" dirty="0">
                <a:cs typeface="Arial" pitchFamily="34" charset="0"/>
              </a:rPr>
              <a:t> </a:t>
            </a:r>
            <a:r>
              <a:rPr lang="en-US" altLang="en-US" sz="2400" dirty="0">
                <a:cs typeface="Arial" pitchFamily="34" charset="0"/>
              </a:rPr>
              <a:t>(50.73)</a:t>
            </a:r>
            <a:r>
              <a:rPr lang="en-US" altLang="en-US" sz="2400" baseline="-25000" dirty="0">
                <a:cs typeface="Arial" pitchFamily="34" charset="0"/>
              </a:rPr>
              <a:t>8</a:t>
            </a:r>
            <a:r>
              <a:rPr lang="en-US" altLang="en-US" sz="2400" dirty="0">
                <a:cs typeface="Arial" pitchFamily="34" charset="0"/>
              </a:rPr>
              <a:t>  =   5×8</a:t>
            </a:r>
            <a:r>
              <a:rPr lang="en-US" altLang="en-US" sz="2400" baseline="30000" dirty="0">
                <a:cs typeface="Arial" pitchFamily="34" charset="0"/>
              </a:rPr>
              <a:t>1</a:t>
            </a:r>
            <a:r>
              <a:rPr lang="en-US" altLang="en-US" sz="2400" dirty="0">
                <a:cs typeface="Arial" pitchFamily="34" charset="0"/>
              </a:rPr>
              <a:t> + 0×8</a:t>
            </a:r>
            <a:r>
              <a:rPr lang="en-US" altLang="en-US" sz="2400" baseline="30000" dirty="0">
                <a:cs typeface="Arial" pitchFamily="34" charset="0"/>
              </a:rPr>
              <a:t>0</a:t>
            </a:r>
            <a:r>
              <a:rPr lang="en-US" altLang="en-US" sz="2400" dirty="0"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9A0000"/>
                </a:solidFill>
                <a:cs typeface="Arial" pitchFamily="34" charset="0"/>
              </a:rPr>
              <a:t>+ 7×8</a:t>
            </a:r>
            <a:r>
              <a:rPr lang="en-US" altLang="en-US" sz="2400" baseline="30000" dirty="0">
                <a:solidFill>
                  <a:srgbClr val="9A0000"/>
                </a:solidFill>
                <a:cs typeface="Arial" pitchFamily="34" charset="0"/>
              </a:rPr>
              <a:t>−1</a:t>
            </a:r>
            <a:r>
              <a:rPr lang="en-US" altLang="en-US" sz="2400" dirty="0">
                <a:solidFill>
                  <a:srgbClr val="9A0000"/>
                </a:solidFill>
                <a:cs typeface="Arial" pitchFamily="34" charset="0"/>
              </a:rPr>
              <a:t> + 3×8</a:t>
            </a:r>
            <a:r>
              <a:rPr lang="en-US" altLang="en-US" sz="2400" baseline="30000" dirty="0">
                <a:solidFill>
                  <a:srgbClr val="9A0000"/>
                </a:solidFill>
                <a:cs typeface="Arial" pitchFamily="34" charset="0"/>
              </a:rPr>
              <a:t>−2</a:t>
            </a:r>
            <a:r>
              <a:rPr lang="en-US" altLang="en-US" sz="2400" dirty="0">
                <a:solidFill>
                  <a:srgbClr val="9A0000"/>
                </a:solidFill>
                <a:cs typeface="Arial" pitchFamily="34" charset="0"/>
              </a:rPr>
              <a:t>  </a:t>
            </a:r>
            <a:r>
              <a:rPr lang="en-US" altLang="en-US" sz="2400" dirty="0">
                <a:cs typeface="Arial" pitchFamily="34" charset="0"/>
              </a:rPr>
              <a:t>=   40.921875</a:t>
            </a:r>
          </a:p>
          <a:p>
            <a:pPr>
              <a:spcBef>
                <a:spcPct val="50000"/>
              </a:spcBef>
            </a:pPr>
            <a:r>
              <a:rPr lang="en-US" altLang="en-US" sz="2400" baseline="30000" dirty="0">
                <a:cs typeface="Arial" pitchFamily="34" charset="0"/>
              </a:rPr>
              <a:t> </a:t>
            </a:r>
            <a:r>
              <a:rPr lang="en-US" altLang="en-US" sz="2400" dirty="0">
                <a:cs typeface="Arial" pitchFamily="34" charset="0"/>
              </a:rPr>
              <a:t>(10.11)</a:t>
            </a:r>
            <a:r>
              <a:rPr lang="en-US" altLang="en-US" sz="2400" baseline="-25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=   1×2</a:t>
            </a:r>
            <a:r>
              <a:rPr lang="en-US" altLang="en-US" sz="2400" baseline="30000" dirty="0">
                <a:cs typeface="Arial" pitchFamily="34" charset="0"/>
              </a:rPr>
              <a:t>1</a:t>
            </a:r>
            <a:r>
              <a:rPr lang="en-US" altLang="en-US" sz="2400" dirty="0">
                <a:cs typeface="Arial" pitchFamily="34" charset="0"/>
              </a:rPr>
              <a:t> + 0×2</a:t>
            </a:r>
            <a:r>
              <a:rPr lang="en-US" altLang="en-US" sz="2400" baseline="30000" dirty="0">
                <a:cs typeface="Arial" pitchFamily="34" charset="0"/>
              </a:rPr>
              <a:t>0</a:t>
            </a:r>
            <a:r>
              <a:rPr lang="en-US" altLang="en-US" sz="2400" dirty="0"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9A0000"/>
                </a:solidFill>
                <a:cs typeface="Arial" pitchFamily="34" charset="0"/>
              </a:rPr>
              <a:t>+ 1×2</a:t>
            </a:r>
            <a:r>
              <a:rPr lang="en-US" altLang="en-US" sz="2400" baseline="30000" dirty="0">
                <a:solidFill>
                  <a:srgbClr val="9A0000"/>
                </a:solidFill>
                <a:cs typeface="Arial" pitchFamily="34" charset="0"/>
              </a:rPr>
              <a:t>−1</a:t>
            </a:r>
            <a:r>
              <a:rPr lang="en-US" altLang="en-US" sz="2400" dirty="0">
                <a:solidFill>
                  <a:srgbClr val="9A0000"/>
                </a:solidFill>
                <a:cs typeface="Arial" pitchFamily="34" charset="0"/>
              </a:rPr>
              <a:t> + 1×2</a:t>
            </a:r>
            <a:r>
              <a:rPr lang="en-US" altLang="en-US" sz="2400" baseline="30000" dirty="0">
                <a:solidFill>
                  <a:srgbClr val="9A0000"/>
                </a:solidFill>
                <a:cs typeface="Arial" pitchFamily="34" charset="0"/>
              </a:rPr>
              <a:t>−2</a:t>
            </a:r>
            <a:r>
              <a:rPr lang="en-US" altLang="en-US" sz="2400" dirty="0">
                <a:solidFill>
                  <a:srgbClr val="9A0000"/>
                </a:solidFill>
                <a:cs typeface="Arial" pitchFamily="34" charset="0"/>
              </a:rPr>
              <a:t>  </a:t>
            </a:r>
            <a:r>
              <a:rPr lang="en-US" altLang="en-US" sz="2400" dirty="0">
                <a:cs typeface="Arial" pitchFamily="34" charset="0"/>
              </a:rPr>
              <a:t>=   2.75</a:t>
            </a:r>
            <a:endParaRPr lang="en-US" altLang="en-US" sz="2400" baseline="30000" dirty="0">
              <a:cs typeface="Arial" pitchFamily="34" charset="0"/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Positional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dirty="0">
                <a:cs typeface="+mj-cs"/>
              </a:rPr>
              <a:t>Notation extended to fractions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162</a:t>
            </a:fld>
            <a:endParaRPr lang="en-CA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5800" y="763979"/>
            <a:ext cx="7886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>
                <a:cs typeface="Arial" pitchFamily="34" charset="0"/>
              </a:rPr>
              <a:t>The number: </a:t>
            </a:r>
            <a:r>
              <a:rPr lang="en-US" altLang="en-US" sz="2800" dirty="0">
                <a:solidFill>
                  <a:srgbClr val="140CB4"/>
                </a:solidFill>
                <a:cs typeface="Arial" panose="020B0604020202020204" pitchFamily="34" charset="0"/>
              </a:rPr>
              <a:t>(</a:t>
            </a:r>
            <a:r>
              <a:rPr lang="en-US" altLang="en-US" sz="2800" i="1" dirty="0" err="1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sz="2800" baseline="-30000" dirty="0" err="1">
                <a:solidFill>
                  <a:srgbClr val="140CB4"/>
                </a:solidFill>
                <a:cs typeface="Arial" panose="020B0604020202020204" pitchFamily="34" charset="0"/>
              </a:rPr>
              <a:t>n</a:t>
            </a:r>
            <a:r>
              <a:rPr lang="en-US" altLang="en-US" sz="2800" baseline="-30000" dirty="0">
                <a:solidFill>
                  <a:srgbClr val="140CB4"/>
                </a:solidFill>
                <a:cs typeface="Arial" panose="020B0604020202020204" pitchFamily="34" charset="0"/>
              </a:rPr>
              <a:t> − 1</a:t>
            </a:r>
            <a:r>
              <a:rPr lang="en-US" altLang="en-US" sz="2800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sz="2800" baseline="-30000" dirty="0" err="1">
                <a:solidFill>
                  <a:srgbClr val="140CB4"/>
                </a:solidFill>
                <a:cs typeface="Arial" panose="020B0604020202020204" pitchFamily="34" charset="0"/>
              </a:rPr>
              <a:t>n</a:t>
            </a:r>
            <a:r>
              <a:rPr lang="en-US" altLang="en-US" sz="2800" baseline="-30000" dirty="0">
                <a:solidFill>
                  <a:srgbClr val="140CB4"/>
                </a:solidFill>
                <a:cs typeface="Arial" panose="020B0604020202020204" pitchFamily="34" charset="0"/>
              </a:rPr>
              <a:t> − 2</a:t>
            </a:r>
            <a:r>
              <a:rPr lang="en-US" altLang="en-US" sz="2800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140CB4"/>
                </a:solidFill>
                <a:cs typeface="Arial" panose="020B0604020202020204" pitchFamily="34" charset="0"/>
              </a:rPr>
              <a:t>…</a:t>
            </a:r>
            <a:r>
              <a:rPr lang="en-US" altLang="en-US" sz="2800" i="1" dirty="0">
                <a:solidFill>
                  <a:srgbClr val="140CB4"/>
                </a:solidFill>
                <a:cs typeface="Arial" panose="020B0604020202020204" pitchFamily="34" charset="0"/>
              </a:rPr>
              <a:t> d</a:t>
            </a:r>
            <a:r>
              <a:rPr lang="en-US" altLang="en-US" sz="2800" baseline="-30000" dirty="0">
                <a:solidFill>
                  <a:srgbClr val="140CB4"/>
                </a:solidFill>
                <a:cs typeface="Arial" panose="020B0604020202020204" pitchFamily="34" charset="0"/>
              </a:rPr>
              <a:t>1</a:t>
            </a:r>
            <a:r>
              <a:rPr lang="en-US" altLang="en-US" sz="2800" i="1" dirty="0">
                <a:solidFill>
                  <a:srgbClr val="140CB4"/>
                </a:solidFill>
                <a:cs typeface="Arial" panose="020B0604020202020204" pitchFamily="34" charset="0"/>
              </a:rPr>
              <a:t> d</a:t>
            </a:r>
            <a:r>
              <a:rPr lang="en-US" altLang="en-US" sz="2800" baseline="-30000" dirty="0">
                <a:solidFill>
                  <a:srgbClr val="140CB4"/>
                </a:solidFill>
                <a:cs typeface="Arial" panose="020B0604020202020204" pitchFamily="34" charset="0"/>
              </a:rPr>
              <a:t>0 </a:t>
            </a:r>
            <a:r>
              <a:rPr lang="en-US" altLang="en-US" sz="4400" dirty="0">
                <a:solidFill>
                  <a:srgbClr val="9A0000"/>
                </a:solidFill>
                <a:cs typeface="Arial" panose="020B0604020202020204" pitchFamily="34" charset="0"/>
              </a:rPr>
              <a:t>.</a:t>
            </a:r>
            <a:r>
              <a:rPr lang="en-US" altLang="en-US" sz="2800" i="1" dirty="0">
                <a:solidFill>
                  <a:srgbClr val="9A0000"/>
                </a:solidFill>
                <a:cs typeface="Arial" panose="020B0604020202020204" pitchFamily="34" charset="0"/>
              </a:rPr>
              <a:t> d</a:t>
            </a:r>
            <a:r>
              <a:rPr lang="en-US" altLang="en-US" sz="2800" baseline="-30000" dirty="0">
                <a:solidFill>
                  <a:srgbClr val="9A0000"/>
                </a:solidFill>
                <a:cs typeface="Arial" panose="020B0604020202020204" pitchFamily="34" charset="0"/>
              </a:rPr>
              <a:t>−1</a:t>
            </a:r>
            <a:r>
              <a:rPr lang="en-US" altLang="en-US" sz="2800" i="1" dirty="0">
                <a:solidFill>
                  <a:srgbClr val="9A0000"/>
                </a:solidFill>
                <a:cs typeface="Arial" panose="020B0604020202020204" pitchFamily="34" charset="0"/>
              </a:rPr>
              <a:t> d</a:t>
            </a:r>
            <a:r>
              <a:rPr lang="en-US" altLang="en-US" sz="2800" baseline="-30000" dirty="0">
                <a:solidFill>
                  <a:srgbClr val="9A0000"/>
                </a:solidFill>
                <a:cs typeface="Arial" panose="020B0604020202020204" pitchFamily="34" charset="0"/>
              </a:rPr>
              <a:t>−2</a:t>
            </a:r>
            <a:r>
              <a:rPr lang="en-US" altLang="en-US" sz="2800" dirty="0">
                <a:solidFill>
                  <a:srgbClr val="9A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solidFill>
                  <a:srgbClr val="9A0000"/>
                </a:solidFill>
                <a:cs typeface="Arial" panose="020B0604020202020204" pitchFamily="34" charset="0"/>
              </a:rPr>
              <a:t>d</a:t>
            </a:r>
            <a:r>
              <a:rPr lang="en-US" altLang="en-US" sz="2800" baseline="-30000" dirty="0">
                <a:solidFill>
                  <a:srgbClr val="9A0000"/>
                </a:solidFill>
                <a:cs typeface="Arial" panose="020B0604020202020204" pitchFamily="34" charset="0"/>
              </a:rPr>
              <a:t>−3</a:t>
            </a:r>
            <a:r>
              <a:rPr lang="en-US" altLang="en-US" sz="2800" dirty="0">
                <a:solidFill>
                  <a:srgbClr val="9A0000"/>
                </a:solidFill>
                <a:cs typeface="Arial" panose="020B0604020202020204" pitchFamily="34" charset="0"/>
              </a:rPr>
              <a:t>…</a:t>
            </a:r>
            <a:r>
              <a:rPr lang="en-US" altLang="en-US" sz="2800" dirty="0">
                <a:solidFill>
                  <a:srgbClr val="140CB4"/>
                </a:solidFill>
                <a:cs typeface="Arial" panose="020B0604020202020204" pitchFamily="34" charset="0"/>
              </a:rPr>
              <a:t>)</a:t>
            </a:r>
            <a:r>
              <a:rPr lang="en-US" altLang="en-US" sz="2800" baseline="-25000" dirty="0">
                <a:solidFill>
                  <a:srgbClr val="140CB4"/>
                </a:solidFill>
                <a:cs typeface="Arial" panose="020B0604020202020204" pitchFamily="34" charset="0"/>
              </a:rPr>
              <a:t>b</a:t>
            </a:r>
            <a:endParaRPr lang="en-US" altLang="en-US" sz="4000" b="0" i="1" baseline="-25000" dirty="0">
              <a:solidFill>
                <a:srgbClr val="140C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610960F-92DB-4EB9-9F4C-C05665B8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21" y="2668549"/>
            <a:ext cx="8264057" cy="14701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bIns="2520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>
                <a:cs typeface="Arial" pitchFamily="34" charset="0"/>
              </a:rPr>
              <a:t> Its value =</a:t>
            </a:r>
          </a:p>
          <a:p>
            <a:r>
              <a:rPr lang="en-US" altLang="en-US" sz="2400" b="0" i="1" dirty="0" err="1">
                <a:cs typeface="Arial" panose="020B0604020202020204" pitchFamily="34" charset="0"/>
              </a:rPr>
              <a:t>d</a:t>
            </a:r>
            <a:r>
              <a:rPr lang="en-US" altLang="en-US" sz="2400" baseline="-30000" dirty="0" err="1">
                <a:cs typeface="Arial" panose="020B0604020202020204" pitchFamily="34" charset="0"/>
              </a:rPr>
              <a:t>n</a:t>
            </a:r>
            <a:r>
              <a:rPr lang="en-US" altLang="en-US" sz="2400" baseline="-30000" dirty="0">
                <a:cs typeface="Arial" panose="020B0604020202020204" pitchFamily="34" charset="0"/>
              </a:rPr>
              <a:t> − 1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aseline="30000" dirty="0">
                <a:cs typeface="Arial" panose="020B0604020202020204" pitchFamily="34" charset="0"/>
              </a:rPr>
              <a:t>n − 1</a:t>
            </a:r>
            <a:r>
              <a:rPr lang="en-US" altLang="en-US" sz="2400" b="0" i="1" dirty="0">
                <a:cs typeface="Arial" panose="020B0604020202020204" pitchFamily="34" charset="0"/>
              </a:rPr>
              <a:t> + </a:t>
            </a:r>
            <a:r>
              <a:rPr lang="en-US" altLang="en-US" sz="2400" b="0" i="1" dirty="0" err="1">
                <a:cs typeface="Arial" panose="020B0604020202020204" pitchFamily="34" charset="0"/>
              </a:rPr>
              <a:t>d</a:t>
            </a:r>
            <a:r>
              <a:rPr lang="en-US" altLang="en-US" sz="2400" b="0" baseline="-30000" dirty="0" err="1">
                <a:cs typeface="Arial" panose="020B0604020202020204" pitchFamily="34" charset="0"/>
              </a:rPr>
              <a:t>n</a:t>
            </a:r>
            <a:r>
              <a:rPr lang="en-US" altLang="en-US" sz="2400" baseline="-30000" dirty="0">
                <a:cs typeface="Arial" panose="020B0604020202020204" pitchFamily="34" charset="0"/>
              </a:rPr>
              <a:t> − 2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n</a:t>
            </a:r>
            <a:r>
              <a:rPr lang="en-US" altLang="en-US" sz="2400" baseline="30000" dirty="0">
                <a:cs typeface="Arial" panose="020B0604020202020204" pitchFamily="34" charset="0"/>
              </a:rPr>
              <a:t> − 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2</a:t>
            </a:r>
            <a:r>
              <a:rPr lang="en-US" altLang="en-US" sz="2400" b="0" i="1" dirty="0">
                <a:cs typeface="Arial" panose="020B0604020202020204" pitchFamily="34" charset="0"/>
              </a:rPr>
              <a:t> + </a:t>
            </a:r>
            <a:r>
              <a:rPr lang="en-US" altLang="en-US" sz="2400" dirty="0">
                <a:cs typeface="Arial" panose="020B0604020202020204" pitchFamily="34" charset="0"/>
              </a:rPr>
              <a:t>...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b="0" i="1" dirty="0">
                <a:cs typeface="Arial" panose="020B0604020202020204" pitchFamily="34" charset="0"/>
              </a:rPr>
              <a:t>+ d</a:t>
            </a:r>
            <a:r>
              <a:rPr lang="en-US" altLang="en-US" sz="2400" baseline="-30000" dirty="0">
                <a:cs typeface="Arial" panose="020B0604020202020204" pitchFamily="34" charset="0"/>
              </a:rPr>
              <a:t>1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1</a:t>
            </a:r>
            <a:r>
              <a:rPr lang="en-US" altLang="en-US" sz="2400" b="0" i="1" dirty="0">
                <a:cs typeface="Arial" panose="020B0604020202020204" pitchFamily="34" charset="0"/>
              </a:rPr>
              <a:t> + d</a:t>
            </a:r>
            <a:r>
              <a:rPr lang="en-US" altLang="en-US" sz="2400" b="0" baseline="-30000" dirty="0">
                <a:cs typeface="Arial" panose="020B0604020202020204" pitchFamily="34" charset="0"/>
              </a:rPr>
              <a:t>0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0</a:t>
            </a:r>
            <a:r>
              <a:rPr lang="en-US" altLang="en-US" sz="2400" b="0" i="1" dirty="0">
                <a:cs typeface="Arial" panose="020B0604020202020204" pitchFamily="34" charset="0"/>
              </a:rPr>
              <a:t> </a:t>
            </a:r>
            <a:br>
              <a:rPr lang="en-US" altLang="en-US" sz="2400" b="0" i="1" dirty="0">
                <a:cs typeface="Arial" panose="020B0604020202020204" pitchFamily="34" charset="0"/>
              </a:rPr>
            </a:br>
            <a:r>
              <a:rPr lang="en-US" altLang="en-US" sz="2400" i="1" dirty="0">
                <a:solidFill>
                  <a:srgbClr val="9A0000"/>
                </a:solidFill>
                <a:cs typeface="Arial" panose="020B0604020202020204" pitchFamily="34" charset="0"/>
              </a:rPr>
              <a:t>+ d</a:t>
            </a:r>
            <a:r>
              <a:rPr lang="en-US" altLang="en-US" sz="2400" baseline="-30000" dirty="0">
                <a:solidFill>
                  <a:srgbClr val="9A0000"/>
                </a:solidFill>
                <a:cs typeface="Arial" panose="020B0604020202020204" pitchFamily="34" charset="0"/>
              </a:rPr>
              <a:t>−1</a:t>
            </a:r>
            <a:r>
              <a:rPr lang="en-US" altLang="en-US" sz="2400" dirty="0">
                <a:solidFill>
                  <a:srgbClr val="9A0000"/>
                </a:solidFill>
                <a:cs typeface="Arial" panose="020B0604020202020204" pitchFamily="34" charset="0"/>
              </a:rPr>
              <a:t>×</a:t>
            </a:r>
            <a:r>
              <a:rPr lang="en-US" altLang="en-US" sz="2400" i="1" dirty="0">
                <a:solidFill>
                  <a:srgbClr val="9A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b</a:t>
            </a:r>
            <a:r>
              <a:rPr lang="en-US" altLang="en-US" sz="2400" baseline="30000" dirty="0">
                <a:solidFill>
                  <a:srgbClr val="9A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−1</a:t>
            </a:r>
            <a:r>
              <a:rPr lang="en-US" altLang="en-US" sz="2400" i="1" dirty="0">
                <a:solidFill>
                  <a:srgbClr val="9A0000"/>
                </a:solidFill>
                <a:cs typeface="Arial" panose="020B0604020202020204" pitchFamily="34" charset="0"/>
              </a:rPr>
              <a:t> + d</a:t>
            </a:r>
            <a:r>
              <a:rPr lang="en-US" altLang="en-US" sz="2400" baseline="-30000" dirty="0">
                <a:solidFill>
                  <a:srgbClr val="9A0000"/>
                </a:solidFill>
                <a:cs typeface="Arial" panose="020B0604020202020204" pitchFamily="34" charset="0"/>
              </a:rPr>
              <a:t>−2</a:t>
            </a:r>
            <a:r>
              <a:rPr lang="en-US" altLang="en-US" sz="2400" dirty="0">
                <a:solidFill>
                  <a:srgbClr val="9A0000"/>
                </a:solidFill>
                <a:cs typeface="Arial" panose="020B0604020202020204" pitchFamily="34" charset="0"/>
              </a:rPr>
              <a:t>×</a:t>
            </a:r>
            <a:r>
              <a:rPr lang="en-US" altLang="en-US" sz="2400" i="1" dirty="0">
                <a:solidFill>
                  <a:srgbClr val="9A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b</a:t>
            </a:r>
            <a:r>
              <a:rPr lang="en-US" altLang="en-US" sz="2400" baseline="30000" dirty="0">
                <a:solidFill>
                  <a:srgbClr val="9A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−2</a:t>
            </a:r>
            <a:r>
              <a:rPr lang="en-US" altLang="en-US" sz="2400" i="1" dirty="0">
                <a:solidFill>
                  <a:srgbClr val="9A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9A0000"/>
                </a:solidFill>
                <a:cs typeface="Arial" panose="020B0604020202020204" pitchFamily="34" charset="0"/>
              </a:rPr>
              <a:t>× </a:t>
            </a:r>
            <a:r>
              <a:rPr lang="en-US" altLang="en-US" sz="2400" i="1" dirty="0">
                <a:solidFill>
                  <a:srgbClr val="9A0000"/>
                </a:solidFill>
                <a:cs typeface="Arial" panose="020B0604020202020204" pitchFamily="34" charset="0"/>
              </a:rPr>
              <a:t>d</a:t>
            </a:r>
            <a:r>
              <a:rPr lang="en-US" altLang="en-US" sz="2400" baseline="-30000" dirty="0">
                <a:solidFill>
                  <a:srgbClr val="9A0000"/>
                </a:solidFill>
                <a:cs typeface="Arial" panose="020B0604020202020204" pitchFamily="34" charset="0"/>
              </a:rPr>
              <a:t>−3</a:t>
            </a:r>
            <a:r>
              <a:rPr lang="en-US" altLang="en-US" sz="2400" dirty="0">
                <a:solidFill>
                  <a:srgbClr val="9A0000"/>
                </a:solidFill>
                <a:cs typeface="Arial" panose="020B0604020202020204" pitchFamily="34" charset="0"/>
              </a:rPr>
              <a:t>×</a:t>
            </a:r>
            <a:r>
              <a:rPr lang="en-US" altLang="en-US" sz="2400" i="1" dirty="0">
                <a:solidFill>
                  <a:srgbClr val="9A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b</a:t>
            </a:r>
            <a:r>
              <a:rPr lang="en-US" altLang="en-US" sz="2400" baseline="30000" dirty="0">
                <a:solidFill>
                  <a:srgbClr val="9A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−3</a:t>
            </a:r>
            <a:r>
              <a:rPr lang="en-US" altLang="en-US" sz="2400" i="1" dirty="0">
                <a:solidFill>
                  <a:srgbClr val="9A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9A0000"/>
                </a:solidFill>
                <a:cs typeface="Arial" panose="020B0604020202020204" pitchFamily="34" charset="0"/>
              </a:rPr>
              <a:t>…</a:t>
            </a:r>
            <a:endParaRPr lang="en-US" altLang="en-US" sz="2400" b="0" dirty="0">
              <a:solidFill>
                <a:srgbClr val="9A0000"/>
              </a:solidFill>
              <a:cs typeface="Arial" panose="020B0604020202020204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5F633BE-6D66-4D0D-8C50-2A6543C48D22}"/>
              </a:ext>
            </a:extLst>
          </p:cNvPr>
          <p:cNvSpPr/>
          <p:nvPr/>
        </p:nvSpPr>
        <p:spPr>
          <a:xfrm rot="16200000">
            <a:off x="4283494" y="317075"/>
            <a:ext cx="369115" cy="2741377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C61B29E-5773-447D-B68C-B1E3A4754565}"/>
              </a:ext>
            </a:extLst>
          </p:cNvPr>
          <p:cNvSpPr/>
          <p:nvPr/>
        </p:nvSpPr>
        <p:spPr>
          <a:xfrm rot="16200000">
            <a:off x="6896091" y="849450"/>
            <a:ext cx="369115" cy="1737052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967F7-D5EE-4BB5-B7E9-203AE62EF6AE}"/>
              </a:ext>
            </a:extLst>
          </p:cNvPr>
          <p:cNvSpPr txBox="1"/>
          <p:nvPr/>
        </p:nvSpPr>
        <p:spPr>
          <a:xfrm>
            <a:off x="3097363" y="1944544"/>
            <a:ext cx="257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integral/whole part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1A368-2862-484D-8F05-9271D10FECB1}"/>
              </a:ext>
            </a:extLst>
          </p:cNvPr>
          <p:cNvSpPr txBox="1"/>
          <p:nvPr/>
        </p:nvSpPr>
        <p:spPr>
          <a:xfrm>
            <a:off x="5020365" y="2243639"/>
            <a:ext cx="257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decimal/radix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C3096-CCA1-4530-AB02-32F139EF9B50}"/>
              </a:ext>
            </a:extLst>
          </p:cNvPr>
          <p:cNvSpPr txBox="1"/>
          <p:nvPr/>
        </p:nvSpPr>
        <p:spPr>
          <a:xfrm>
            <a:off x="6407213" y="1881062"/>
            <a:ext cx="257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fractional part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2B8ECF-0E61-40BF-A768-3FF5461DD9FA}"/>
              </a:ext>
            </a:extLst>
          </p:cNvPr>
          <p:cNvCxnSpPr/>
          <p:nvPr/>
        </p:nvCxnSpPr>
        <p:spPr>
          <a:xfrm>
            <a:off x="6023295" y="1550801"/>
            <a:ext cx="0" cy="68637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3C858C4-B300-4C54-852D-B430F09BB52B}"/>
                  </a:ext>
                </a:extLst>
              </p:cNvPr>
              <p:cNvSpPr/>
              <p:nvPr/>
            </p:nvSpPr>
            <p:spPr>
              <a:xfrm>
                <a:off x="4805492" y="6231523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0.5                     0.25</m:t>
                      </m:r>
                    </m:oMath>
                  </m:oMathPara>
                </a14:m>
                <a:endParaRPr lang="en-CA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3C858C4-B300-4C54-852D-B430F09BB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92" y="6231523"/>
                <a:ext cx="182614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15D894-4031-48B5-A7A3-2114C420B552}"/>
                  </a:ext>
                </a:extLst>
              </p:cNvPr>
              <p:cNvSpPr/>
              <p:nvPr/>
            </p:nvSpPr>
            <p:spPr>
              <a:xfrm>
                <a:off x="4805492" y="5674895"/>
                <a:ext cx="22846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0.125                0.015625</m:t>
                      </m:r>
                    </m:oMath>
                  </m:oMathPara>
                </a14:m>
                <a:endParaRPr lang="en-CA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15D894-4031-48B5-A7A3-2114C420B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92" y="5674895"/>
                <a:ext cx="22846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6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uiExpand="1" build="p" animBg="1"/>
      <p:bldP spid="9" grpId="0" animBg="1"/>
      <p:bldP spid="15" grpId="0"/>
      <p:bldP spid="17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763000" y="67859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1312143" y="1352968"/>
            <a:ext cx="704166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cs typeface="Arial" pitchFamily="34" charset="0"/>
              </a:rPr>
              <a:t>(1   0   .  1   1 )</a:t>
            </a:r>
            <a:r>
              <a:rPr lang="en-US" altLang="en-US" sz="2400" baseline="-25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  =   </a:t>
            </a:r>
            <a:r>
              <a:rPr lang="en-US" altLang="en-US" sz="2400" dirty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lang="en-US" altLang="en-US" sz="2400" baseline="30000" dirty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en-US" altLang="en-US" sz="2400" dirty="0">
                <a:solidFill>
                  <a:srgbClr val="C00000"/>
                </a:solidFill>
                <a:cs typeface="Arial" pitchFamily="34" charset="0"/>
              </a:rPr>
              <a:t>   +  2</a:t>
            </a:r>
            <a:r>
              <a:rPr lang="en-US" altLang="en-US" sz="2400" baseline="30000" dirty="0">
                <a:solidFill>
                  <a:srgbClr val="C00000"/>
                </a:solidFill>
                <a:cs typeface="Arial" pitchFamily="34" charset="0"/>
              </a:rPr>
              <a:t>−1  </a:t>
            </a:r>
            <a:r>
              <a:rPr lang="en-US" altLang="en-US" sz="2400" dirty="0">
                <a:solidFill>
                  <a:srgbClr val="C00000"/>
                </a:solidFill>
                <a:cs typeface="Arial" pitchFamily="34" charset="0"/>
              </a:rPr>
              <a:t> +   2</a:t>
            </a:r>
            <a:r>
              <a:rPr lang="en-US" altLang="en-US" sz="2400" baseline="30000" dirty="0">
                <a:solidFill>
                  <a:srgbClr val="C00000"/>
                </a:solidFill>
                <a:cs typeface="Arial" pitchFamily="34" charset="0"/>
              </a:rPr>
              <a:t>−2</a:t>
            </a:r>
            <a:r>
              <a:rPr lang="en-US" altLang="en-US" sz="2400" dirty="0">
                <a:solidFill>
                  <a:srgbClr val="C00000"/>
                </a:solidFill>
                <a:cs typeface="Arial" pitchFamily="34" charset="0"/>
              </a:rPr>
              <a:t>   </a:t>
            </a:r>
            <a:r>
              <a:rPr lang="en-US" altLang="en-US" sz="2400" dirty="0">
                <a:cs typeface="Arial" pitchFamily="34" charset="0"/>
              </a:rPr>
              <a:t>=   2.75</a:t>
            </a:r>
            <a:endParaRPr lang="en-US" altLang="en-US" sz="2400" baseline="30000" dirty="0">
              <a:cs typeface="Arial" pitchFamily="34" charset="0"/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</a:t>
            </a:r>
            <a:r>
              <a:rPr lang="en-US" dirty="0">
                <a:cs typeface="+mj-cs"/>
              </a:rPr>
              <a:t>ractions:  </a:t>
            </a:r>
            <a:r>
              <a:rPr lang="en-US" dirty="0">
                <a:solidFill>
                  <a:srgbClr val="0000FF"/>
                </a:solidFill>
                <a:cs typeface="+mj-cs"/>
              </a:rPr>
              <a:t>Binary        Decimal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163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91033" y="2193266"/>
                <a:ext cx="2136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    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C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33" y="2193266"/>
                <a:ext cx="213673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619249" y="1911654"/>
            <a:ext cx="0" cy="281612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28824" y="1911654"/>
            <a:ext cx="0" cy="281612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76524" y="1911654"/>
            <a:ext cx="0" cy="281612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199" y="1923248"/>
            <a:ext cx="0" cy="281612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9009" y="3228975"/>
            <a:ext cx="8038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cs typeface="Arial" pitchFamily="34" charset="0"/>
              </a:rPr>
              <a:t>Note:</a:t>
            </a:r>
            <a:br>
              <a:rPr lang="en-US" altLang="en-US" sz="2400" dirty="0">
                <a:cs typeface="Arial" pitchFamily="34" charset="0"/>
              </a:rPr>
            </a:br>
            <a:r>
              <a:rPr lang="en-US" altLang="en-US" sz="2400" dirty="0">
                <a:cs typeface="Arial" pitchFamily="34" charset="0"/>
              </a:rPr>
              <a:t>	Integer/whole part:     (1   0 )</a:t>
            </a:r>
            <a:r>
              <a:rPr lang="en-US" altLang="en-US" sz="2400" baseline="-25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  =      2</a:t>
            </a:r>
          </a:p>
          <a:p>
            <a:r>
              <a:rPr lang="en-US" sz="2400" dirty="0">
                <a:cs typeface="Arial" pitchFamily="34" charset="0"/>
              </a:rPr>
              <a:t>	Fractional part:</a:t>
            </a:r>
            <a:r>
              <a:rPr lang="en-US" altLang="en-US" sz="2400" dirty="0">
                <a:cs typeface="Arial" pitchFamily="34" charset="0"/>
              </a:rPr>
              <a:t>          (.  1   1 )</a:t>
            </a:r>
            <a:r>
              <a:rPr lang="en-US" altLang="en-US" sz="2400" baseline="-25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  =     .75</a:t>
            </a:r>
          </a:p>
          <a:p>
            <a:endParaRPr lang="en-US" sz="2400" dirty="0">
              <a:cs typeface="Arial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cs typeface="Arial" pitchFamily="34" charset="0"/>
              </a:rPr>
              <a:t>	These can each be converted separately.</a:t>
            </a:r>
            <a:endParaRPr lang="en-CA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7DC0CF-8790-4640-AE49-5B536D36FB4E}"/>
              </a:ext>
            </a:extLst>
          </p:cNvPr>
          <p:cNvCxnSpPr>
            <a:cxnSpLocks/>
          </p:cNvCxnSpPr>
          <p:nvPr/>
        </p:nvCxnSpPr>
        <p:spPr>
          <a:xfrm>
            <a:off x="3527772" y="905573"/>
            <a:ext cx="1550756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00E9C11-3CB7-4487-8EEC-9CC95832D0F5}"/>
                  </a:ext>
                </a:extLst>
              </p:cNvPr>
              <p:cNvSpPr/>
              <p:nvPr/>
            </p:nvSpPr>
            <p:spPr>
              <a:xfrm>
                <a:off x="1373016" y="2583493"/>
                <a:ext cx="22845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CA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CA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0.5   0.25</m:t>
                      </m:r>
                    </m:oMath>
                  </m:oMathPara>
                </a14:m>
                <a:endParaRPr lang="en-C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00E9C11-3CB7-4487-8EEC-9CC95832D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016" y="2583493"/>
                <a:ext cx="22845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2">
            <a:extLst>
              <a:ext uri="{FF2B5EF4-FFF2-40B4-BE49-F238E27FC236}">
                <a16:creationId xmlns:a16="http://schemas.microsoft.com/office/drawing/2014/main" id="{AD6FA146-381F-4E6F-AEA6-41D03E35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143" y="5721594"/>
            <a:ext cx="803871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cs typeface="Arial" pitchFamily="34" charset="0"/>
              </a:rPr>
              <a:t>(1 0 1  0   .  1   1  1)</a:t>
            </a:r>
            <a:r>
              <a:rPr lang="en-US" altLang="en-US" sz="2400" baseline="-25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  =</a:t>
            </a:r>
            <a:endParaRPr lang="en-US" altLang="en-US" sz="2400" baseline="30000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B17ABE-54E9-443A-A235-9FD9BABDA441}"/>
              </a:ext>
            </a:extLst>
          </p:cNvPr>
          <p:cNvSpPr/>
          <p:nvPr/>
        </p:nvSpPr>
        <p:spPr>
          <a:xfrm>
            <a:off x="4918498" y="5686810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prstClr val="black"/>
                </a:solidFill>
                <a:cs typeface="Arial" pitchFamily="34" charset="0"/>
              </a:rPr>
              <a:t>10.875</a:t>
            </a:r>
            <a:endParaRPr lang="en-CA" dirty="0"/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8402A229-8858-489D-BDDA-EF74F05CA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143" y="6316473"/>
            <a:ext cx="803871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cs typeface="Arial" pitchFamily="34" charset="0"/>
              </a:rPr>
              <a:t>(1 0 1  1   .  1   0  1)</a:t>
            </a:r>
            <a:r>
              <a:rPr lang="en-US" altLang="en-US" sz="2400" baseline="-25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  =</a:t>
            </a:r>
            <a:endParaRPr lang="en-US" altLang="en-US" sz="2400" baseline="30000" dirty="0"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0A7D07-E1AF-40CC-ADFF-F7F76A9F3CC3}"/>
              </a:ext>
            </a:extLst>
          </p:cNvPr>
          <p:cNvSpPr/>
          <p:nvPr/>
        </p:nvSpPr>
        <p:spPr>
          <a:xfrm>
            <a:off x="4918498" y="6324275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prstClr val="black"/>
                </a:solidFill>
                <a:cs typeface="Arial" pitchFamily="34" charset="0"/>
              </a:rPr>
              <a:t>11.625</a:t>
            </a:r>
            <a:endParaRPr lang="en-CA" dirty="0"/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05DC6DE0-8E11-4D6F-937A-237F3EA4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143" y="5126715"/>
            <a:ext cx="351589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cs typeface="Arial" pitchFamily="34" charset="0"/>
              </a:rPr>
              <a:t>(1 0 0  1   .  0   1 )</a:t>
            </a:r>
            <a:r>
              <a:rPr lang="en-US" altLang="en-US" sz="2400" baseline="-25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     =</a:t>
            </a:r>
            <a:endParaRPr lang="en-US" altLang="en-US" sz="24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C557C8-2769-4524-86BE-AEF932023FAA}"/>
              </a:ext>
            </a:extLst>
          </p:cNvPr>
          <p:cNvSpPr txBox="1"/>
          <p:nvPr/>
        </p:nvSpPr>
        <p:spPr>
          <a:xfrm>
            <a:off x="4918498" y="5125274"/>
            <a:ext cx="1384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prstClr val="black"/>
                </a:solidFill>
                <a:cs typeface="Arial" pitchFamily="34" charset="0"/>
              </a:rPr>
              <a:t>9.25</a:t>
            </a:r>
            <a:endParaRPr lang="en-CA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</a:t>
            </a:r>
            <a:r>
              <a:rPr lang="en-US" dirty="0">
                <a:cs typeface="+mj-cs"/>
              </a:rPr>
              <a:t>ractions:  </a:t>
            </a:r>
            <a:r>
              <a:rPr lang="en-US" dirty="0">
                <a:solidFill>
                  <a:srgbClr val="0000FF"/>
                </a:solidFill>
              </a:rPr>
              <a:t>Binary     Decimal</a:t>
            </a:r>
            <a:endParaRPr lang="en-US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164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0550" y="1038225"/>
                <a:ext cx="8477249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Example 1:</a:t>
                </a:r>
              </a:p>
              <a:p>
                <a:endParaRPr lang="en-CA" sz="24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/>
                                </a:rPr>
                                <m:t>2 . 7 5</m:t>
                              </m:r>
                            </m:e>
                          </m:d>
                        </m:e>
                        <m:sub>
                          <m:r>
                            <a:rPr lang="en-CA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CA" sz="2400" b="0" i="1" smtClean="0">
                          <a:latin typeface="Cambria Math"/>
                        </a:rPr>
                        <m:t>   =    </m:t>
                      </m:r>
                      <m:sSub>
                        <m:sSubPr>
                          <m:ctrlPr>
                            <a:rPr lang="en-CA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?</m:t>
                              </m:r>
                            </m:e>
                          </m:d>
                        </m:e>
                        <m:sub>
                          <m:r>
                            <a:rPr lang="en-CA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400" dirty="0"/>
              </a:p>
              <a:p>
                <a:endParaRPr lang="en-CA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/>
                              </a:rPr>
                              <m:t>2 </m:t>
                            </m:r>
                          </m:e>
                        </m:d>
                      </m:e>
                      <m:sub>
                        <m:r>
                          <a:rPr lang="en-CA" sz="2400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CA" sz="2400" i="1">
                        <a:latin typeface="Cambria Math"/>
                      </a:rPr>
                      <m:t>   </m:t>
                    </m:r>
                    <m:r>
                      <a:rPr lang="en-CA" sz="2400" b="0" i="1" smtClean="0">
                        <a:latin typeface="Cambria Math"/>
                      </a:rPr>
                      <m:t>   </m:t>
                    </m:r>
                    <m:r>
                      <a:rPr lang="en-CA" sz="2400" i="1">
                        <a:latin typeface="Cambria Math"/>
                      </a:rPr>
                      <m:t>=    </m:t>
                    </m:r>
                    <m:sSub>
                      <m:sSubPr>
                        <m:ctrlPr>
                          <a:rPr lang="en-CA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CA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1 0 </m:t>
                            </m:r>
                          </m:e>
                        </m:d>
                      </m:e>
                      <m:sub>
                        <m:r>
                          <a:rPr lang="en-CA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           </a:t>
                </a:r>
                <a:r>
                  <a:rPr lang="en-CA" sz="2000" dirty="0">
                    <a:solidFill>
                      <a:srgbClr val="C00000"/>
                    </a:solidFill>
                  </a:rPr>
                  <a:t>[repeated </a:t>
                </a:r>
                <a:r>
                  <a:rPr lang="en-CA" sz="2000" u="sng" dirty="0">
                    <a:solidFill>
                      <a:srgbClr val="0000FF"/>
                    </a:solidFill>
                  </a:rPr>
                  <a:t>division</a:t>
                </a:r>
                <a:r>
                  <a:rPr lang="en-CA" sz="2000" dirty="0">
                    <a:solidFill>
                      <a:srgbClr val="C00000"/>
                    </a:solidFill>
                  </a:rPr>
                  <a:t> by 2, described earlier]</a:t>
                </a:r>
              </a:p>
              <a:p>
                <a:endParaRPr lang="en-CA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/>
                              </a:rPr>
                              <m:t>. 7 5</m:t>
                            </m:r>
                          </m:e>
                        </m:d>
                      </m:e>
                      <m:sub>
                        <m:r>
                          <a:rPr lang="en-CA" sz="2400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CA" sz="2400" i="1">
                        <a:latin typeface="Cambria Math"/>
                      </a:rPr>
                      <m:t>  =    </m:t>
                    </m:r>
                    <m:sSub>
                      <m:sSubPr>
                        <m:ctrlPr>
                          <a:rPr lang="en-CA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.   1  1  </m:t>
                            </m:r>
                          </m:e>
                        </m:d>
                      </m:e>
                      <m:sub>
                        <m:r>
                          <a:rPr lang="en-CA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>
                    <a:solidFill>
                      <a:srgbClr val="C00000"/>
                    </a:solidFill>
                  </a:rPr>
                  <a:t>     </a:t>
                </a:r>
                <a:r>
                  <a:rPr lang="en-CA" sz="2000" dirty="0">
                    <a:solidFill>
                      <a:srgbClr val="C00000"/>
                    </a:solidFill>
                  </a:rPr>
                  <a:t>[repeated </a:t>
                </a:r>
                <a:r>
                  <a:rPr lang="en-CA" sz="2000" u="sng" dirty="0">
                    <a:solidFill>
                      <a:srgbClr val="0000FF"/>
                    </a:solidFill>
                  </a:rPr>
                  <a:t>multiplication</a:t>
                </a:r>
                <a:r>
                  <a:rPr lang="en-CA" sz="2000" dirty="0">
                    <a:solidFill>
                      <a:srgbClr val="C00000"/>
                    </a:solidFill>
                  </a:rPr>
                  <a:t> by 2, described next]</a:t>
                </a:r>
              </a:p>
              <a:p>
                <a:endParaRPr lang="en-CA" sz="2400" dirty="0"/>
              </a:p>
              <a:p>
                <a:r>
                  <a:rPr lang="en-CA" sz="2400" dirty="0"/>
                  <a:t>.75 * 2    =  </a:t>
                </a:r>
                <a:r>
                  <a:rPr lang="en-CA" sz="2400" b="1" dirty="0">
                    <a:solidFill>
                      <a:srgbClr val="0000FF"/>
                    </a:solidFill>
                  </a:rPr>
                  <a:t>1</a:t>
                </a:r>
                <a:r>
                  <a:rPr lang="en-CA" sz="2400" dirty="0">
                    <a:solidFill>
                      <a:srgbClr val="0000FF"/>
                    </a:solidFill>
                  </a:rPr>
                  <a:t>  </a:t>
                </a:r>
                <a:r>
                  <a:rPr lang="en-CA" sz="2400" dirty="0"/>
                  <a:t>.  5                     </a:t>
                </a:r>
                <a:r>
                  <a:rPr lang="en-CA" sz="2000" dirty="0">
                    <a:solidFill>
                      <a:srgbClr val="C00000"/>
                    </a:solidFill>
                  </a:rPr>
                  <a:t>[ extract integer part: 0/1,  repeat on </a:t>
                </a:r>
                <a:r>
                  <a:rPr lang="en-CA" sz="2000" b="1" dirty="0">
                    <a:solidFill>
                      <a:srgbClr val="C00000"/>
                    </a:solidFill>
                  </a:rPr>
                  <a:t>fraction</a:t>
                </a:r>
                <a:r>
                  <a:rPr lang="en-CA" sz="2000" dirty="0">
                    <a:solidFill>
                      <a:srgbClr val="C00000"/>
                    </a:solidFill>
                  </a:rPr>
                  <a:t>]</a:t>
                </a:r>
              </a:p>
              <a:p>
                <a:endParaRPr lang="en-CA" sz="2000" dirty="0">
                  <a:solidFill>
                    <a:srgbClr val="C00000"/>
                  </a:solidFill>
                </a:endParaRPr>
              </a:p>
              <a:p>
                <a:r>
                  <a:rPr lang="en-CA" sz="2000" dirty="0"/>
                  <a:t>.</a:t>
                </a:r>
                <a:r>
                  <a:rPr lang="en-CA" sz="2400" dirty="0"/>
                  <a:t>5  *  2    =   </a:t>
                </a:r>
                <a:r>
                  <a:rPr lang="en-CA" sz="2400" b="1" dirty="0">
                    <a:solidFill>
                      <a:srgbClr val="0000FF"/>
                    </a:solidFill>
                  </a:rPr>
                  <a:t>1</a:t>
                </a:r>
                <a:r>
                  <a:rPr lang="en-CA" sz="2400" dirty="0"/>
                  <a:t>   .  0</a:t>
                </a:r>
                <a:r>
                  <a:rPr lang="en-CA" sz="2000" dirty="0"/>
                  <a:t>                       </a:t>
                </a:r>
                <a:r>
                  <a:rPr lang="en-CA" sz="2000" dirty="0">
                    <a:solidFill>
                      <a:srgbClr val="C00000"/>
                    </a:solidFill>
                  </a:rPr>
                  <a:t>[ stop when fraction becomes 0,</a:t>
                </a:r>
                <a:br>
                  <a:rPr lang="en-CA" sz="2000" dirty="0">
                    <a:solidFill>
                      <a:srgbClr val="C00000"/>
                    </a:solidFill>
                  </a:rPr>
                </a:br>
                <a:r>
                  <a:rPr lang="en-CA" sz="2000" dirty="0">
                    <a:solidFill>
                      <a:srgbClr val="C00000"/>
                    </a:solidFill>
                  </a:rPr>
                  <a:t>				or you run out of available bit positions]</a:t>
                </a:r>
              </a:p>
              <a:p>
                <a:endParaRPr lang="en-CA" sz="20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CA" sz="2400" b="1" i="1">
                                  <a:latin typeface="Cambria Math"/>
                                </a:rPr>
                                <m:t> . </m:t>
                              </m:r>
                              <m:r>
                                <a:rPr lang="en-CA" sz="2400" b="1" i="1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CA" sz="2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CA" sz="2400" b="1" i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b>
                          <m:r>
                            <a:rPr lang="en-CA" sz="2400" b="1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CA" sz="2400" b="1" i="1">
                          <a:latin typeface="Cambria Math"/>
                        </a:rPr>
                        <m:t>   =    </m:t>
                      </m:r>
                      <m:sSub>
                        <m:sSubPr>
                          <m:ctrlPr>
                            <a:rPr lang="en-CA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CA" sz="24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CA" sz="24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CA" sz="24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CA" sz="24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.   </m:t>
                              </m:r>
                              <m:r>
                                <a:rPr lang="en-CA" sz="24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CA" sz="24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CA" sz="24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CA" sz="24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e>
                          </m:d>
                        </m:e>
                        <m:sub>
                          <m:r>
                            <a:rPr lang="en-CA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1038225"/>
                <a:ext cx="8477249" cy="5078313"/>
              </a:xfrm>
              <a:prstGeom prst="rect">
                <a:avLst/>
              </a:prstGeom>
              <a:blipFill>
                <a:blip r:embed="rId3"/>
                <a:stretch>
                  <a:fillRect l="-1151" t="-960" r="-1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2257423" y="3577381"/>
            <a:ext cx="714375" cy="44767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305047" y="3686175"/>
            <a:ext cx="1019175" cy="1047750"/>
          </a:xfrm>
          <a:custGeom>
            <a:avLst/>
            <a:gdLst>
              <a:gd name="connsiteX0" fmla="*/ 0 w 1019175"/>
              <a:gd name="connsiteY0" fmla="*/ 1047750 h 1047750"/>
              <a:gd name="connsiteX1" fmla="*/ 857250 w 1019175"/>
              <a:gd name="connsiteY1" fmla="*/ 457200 h 1047750"/>
              <a:gd name="connsiteX2" fmla="*/ 1019175 w 1019175"/>
              <a:gd name="connsiteY2" fmla="*/ 0 h 1047750"/>
              <a:gd name="connsiteX0" fmla="*/ 0 w 1019175"/>
              <a:gd name="connsiteY0" fmla="*/ 1047750 h 1047750"/>
              <a:gd name="connsiteX1" fmla="*/ 857250 w 1019175"/>
              <a:gd name="connsiteY1" fmla="*/ 457200 h 1047750"/>
              <a:gd name="connsiteX2" fmla="*/ 1019175 w 1019175"/>
              <a:gd name="connsiteY2" fmla="*/ 0 h 1047750"/>
              <a:gd name="connsiteX0" fmla="*/ 0 w 1019175"/>
              <a:gd name="connsiteY0" fmla="*/ 1047750 h 1047750"/>
              <a:gd name="connsiteX1" fmla="*/ 733425 w 1019175"/>
              <a:gd name="connsiteY1" fmla="*/ 581025 h 1047750"/>
              <a:gd name="connsiteX2" fmla="*/ 1019175 w 1019175"/>
              <a:gd name="connsiteY2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1047750">
                <a:moveTo>
                  <a:pt x="0" y="1047750"/>
                </a:moveTo>
                <a:cubicBezTo>
                  <a:pt x="285750" y="850900"/>
                  <a:pt x="563563" y="755650"/>
                  <a:pt x="733425" y="581025"/>
                </a:cubicBezTo>
                <a:cubicBezTo>
                  <a:pt x="903287" y="406400"/>
                  <a:pt x="965200" y="152400"/>
                  <a:pt x="1019175" y="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71536" y="4381500"/>
            <a:ext cx="1571624" cy="35242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19FC68-A370-4C62-94A8-DD9AE87DE069}"/>
              </a:ext>
            </a:extLst>
          </p:cNvPr>
          <p:cNvCxnSpPr>
            <a:cxnSpLocks/>
          </p:cNvCxnSpPr>
          <p:nvPr/>
        </p:nvCxnSpPr>
        <p:spPr>
          <a:xfrm flipH="1">
            <a:off x="3535471" y="940742"/>
            <a:ext cx="1582439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173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82C72B-B5AA-48C3-A11D-B42D1398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46B45-D7B5-424E-9CBD-56D8AFC4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165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3A2892-74A8-4B88-AEB0-0A670957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Decimal to binary</a:t>
            </a:r>
            <a:br>
              <a:rPr lang="en-CA" dirty="0"/>
            </a:br>
            <a:r>
              <a:rPr lang="en-CA" dirty="0"/>
              <a:t>                                     37.75       </a:t>
            </a:r>
            <a:r>
              <a:rPr lang="en-CA" sz="1800" dirty="0"/>
              <a:t>100101.11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96057-0024-41DF-BB5E-32BBAE6A56C4}"/>
              </a:ext>
            </a:extLst>
          </p:cNvPr>
          <p:cNvSpPr txBox="1"/>
          <p:nvPr/>
        </p:nvSpPr>
        <p:spPr>
          <a:xfrm>
            <a:off x="467834" y="1413230"/>
            <a:ext cx="3706602" cy="46782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114FFB"/>
                </a:solidFill>
              </a:rPr>
              <a:t>Integral part</a:t>
            </a:r>
          </a:p>
          <a:p>
            <a:endParaRPr lang="en-CA" sz="2800" dirty="0"/>
          </a:p>
          <a:p>
            <a:r>
              <a:rPr lang="en-CA" sz="2800" dirty="0"/>
              <a:t>Keep on:    ÷  base</a:t>
            </a:r>
          </a:p>
          <a:p>
            <a:endParaRPr lang="en-CA" sz="2800" dirty="0"/>
          </a:p>
          <a:p>
            <a:r>
              <a:rPr lang="en-CA" sz="2800" dirty="0"/>
              <a:t>List:  Remainder    </a:t>
            </a:r>
            <a:r>
              <a:rPr lang="en-CA" sz="2800" dirty="0">
                <a:sym typeface="Wingdings" panose="05000000000000000000" pitchFamily="2" charset="2"/>
              </a:rPr>
              <a:t></a:t>
            </a:r>
            <a:r>
              <a:rPr lang="en-CA" sz="2800" dirty="0"/>
              <a:t> </a:t>
            </a:r>
            <a:r>
              <a:rPr lang="en-CA" sz="2800" dirty="0">
                <a:sym typeface="Wingdings" panose="05000000000000000000" pitchFamily="2" charset="2"/>
              </a:rPr>
              <a:t></a:t>
            </a:r>
          </a:p>
          <a:p>
            <a:endParaRPr lang="en-CA" sz="2800" dirty="0">
              <a:sym typeface="Wingdings" panose="05000000000000000000" pitchFamily="2" charset="2"/>
            </a:endParaRPr>
          </a:p>
          <a:p>
            <a:r>
              <a:rPr lang="en-CA" sz="2800" dirty="0">
                <a:sym typeface="Wingdings" panose="05000000000000000000" pitchFamily="2" charset="2"/>
              </a:rPr>
              <a:t>New: Quotient </a:t>
            </a:r>
          </a:p>
          <a:p>
            <a:endParaRPr lang="en-CA" sz="2800" dirty="0">
              <a:sym typeface="Wingdings" panose="05000000000000000000" pitchFamily="2" charset="2"/>
            </a:endParaRPr>
          </a:p>
          <a:p>
            <a:r>
              <a:rPr lang="en-CA" sz="2800" dirty="0">
                <a:sym typeface="Wingdings" panose="05000000000000000000" pitchFamily="2" charset="2"/>
              </a:rPr>
              <a:t>Stop: when quotient is 0</a:t>
            </a:r>
          </a:p>
          <a:p>
            <a:endParaRPr lang="en-CA" sz="2800" dirty="0"/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8DD66-E895-4A89-832C-6215F6FC1E7C}"/>
              </a:ext>
            </a:extLst>
          </p:cNvPr>
          <p:cNvSpPr txBox="1"/>
          <p:nvPr/>
        </p:nvSpPr>
        <p:spPr>
          <a:xfrm>
            <a:off x="4572000" y="1413230"/>
            <a:ext cx="4104166" cy="46782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114FFB"/>
                </a:solidFill>
              </a:rPr>
              <a:t>Fractional part</a:t>
            </a:r>
          </a:p>
          <a:p>
            <a:endParaRPr lang="en-CA" sz="2800" dirty="0"/>
          </a:p>
          <a:p>
            <a:r>
              <a:rPr lang="en-CA" sz="2800" dirty="0"/>
              <a:t>Keep on:    ×  base</a:t>
            </a:r>
          </a:p>
          <a:p>
            <a:endParaRPr lang="en-CA" sz="2800" dirty="0"/>
          </a:p>
          <a:p>
            <a:r>
              <a:rPr lang="en-CA" sz="2800" dirty="0"/>
              <a:t>List:   Integral part  </a:t>
            </a:r>
            <a:r>
              <a:rPr lang="en-CA" sz="2800" dirty="0">
                <a:sym typeface="Wingdings" panose="05000000000000000000" pitchFamily="2" charset="2"/>
              </a:rPr>
              <a:t> </a:t>
            </a:r>
          </a:p>
          <a:p>
            <a:endParaRPr lang="en-CA" sz="2800" dirty="0">
              <a:sym typeface="Wingdings" panose="05000000000000000000" pitchFamily="2" charset="2"/>
            </a:endParaRPr>
          </a:p>
          <a:p>
            <a:r>
              <a:rPr lang="en-CA" sz="2800" dirty="0">
                <a:sym typeface="Wingdings" panose="05000000000000000000" pitchFamily="2" charset="2"/>
              </a:rPr>
              <a:t>New: Fractional part </a:t>
            </a:r>
          </a:p>
          <a:p>
            <a:endParaRPr lang="en-CA" sz="2800" dirty="0">
              <a:sym typeface="Wingdings" panose="05000000000000000000" pitchFamily="2" charset="2"/>
            </a:endParaRPr>
          </a:p>
          <a:p>
            <a:r>
              <a:rPr lang="en-CA" sz="2800" dirty="0">
                <a:sym typeface="Wingdings" panose="05000000000000000000" pitchFamily="2" charset="2"/>
              </a:rPr>
              <a:t>Stop: when fractional is 0</a:t>
            </a:r>
          </a:p>
          <a:p>
            <a:r>
              <a:rPr lang="en-CA" sz="2800" dirty="0"/>
              <a:t>          or, run out of bits</a:t>
            </a:r>
          </a:p>
          <a:p>
            <a:endParaRPr lang="en-CA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784B33-C21D-4A59-96E9-54ACA8096340}"/>
              </a:ext>
            </a:extLst>
          </p:cNvPr>
          <p:cNvCxnSpPr/>
          <p:nvPr/>
        </p:nvCxnSpPr>
        <p:spPr>
          <a:xfrm flipH="1">
            <a:off x="3233530" y="1148316"/>
            <a:ext cx="940905" cy="26491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BDD5E4-8E80-4A52-8FD4-4A1A1BD2EFA2}"/>
              </a:ext>
            </a:extLst>
          </p:cNvPr>
          <p:cNvCxnSpPr>
            <a:cxnSpLocks/>
          </p:cNvCxnSpPr>
          <p:nvPr/>
        </p:nvCxnSpPr>
        <p:spPr>
          <a:xfrm>
            <a:off x="4728257" y="1086305"/>
            <a:ext cx="779306" cy="38893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C603B1-C8A4-4331-A410-C4B461228277}"/>
              </a:ext>
            </a:extLst>
          </p:cNvPr>
          <p:cNvSpPr txBox="1"/>
          <p:nvPr/>
        </p:nvSpPr>
        <p:spPr>
          <a:xfrm>
            <a:off x="3018699" y="6474565"/>
            <a:ext cx="310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20.25 </a:t>
            </a:r>
            <a:r>
              <a:rPr lang="en-CA" sz="1050" dirty="0"/>
              <a:t>10100.01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1A2D5-6AF7-4E3C-9355-EC4FAF614400}"/>
              </a:ext>
            </a:extLst>
          </p:cNvPr>
          <p:cNvSpPr txBox="1"/>
          <p:nvPr/>
        </p:nvSpPr>
        <p:spPr>
          <a:xfrm>
            <a:off x="4753665" y="6450180"/>
            <a:ext cx="151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20.625 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0FCAAC2-7593-424F-ABA5-EB7A220E2615}"/>
              </a:ext>
            </a:extLst>
          </p:cNvPr>
          <p:cNvSpPr/>
          <p:nvPr/>
        </p:nvSpPr>
        <p:spPr>
          <a:xfrm>
            <a:off x="239303" y="2684477"/>
            <a:ext cx="228530" cy="1610686"/>
          </a:xfrm>
          <a:custGeom>
            <a:avLst/>
            <a:gdLst>
              <a:gd name="connsiteX0" fmla="*/ 136251 w 228530"/>
              <a:gd name="connsiteY0" fmla="*/ 1610686 h 1610686"/>
              <a:gd name="connsiteX1" fmla="*/ 2027 w 228530"/>
              <a:gd name="connsiteY1" fmla="*/ 587229 h 1610686"/>
              <a:gd name="connsiteX2" fmla="*/ 228530 w 228530"/>
              <a:gd name="connsiteY2" fmla="*/ 0 h 16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530" h="1610686">
                <a:moveTo>
                  <a:pt x="136251" y="1610686"/>
                </a:moveTo>
                <a:cubicBezTo>
                  <a:pt x="61449" y="1233181"/>
                  <a:pt x="-13353" y="855677"/>
                  <a:pt x="2027" y="587229"/>
                </a:cubicBezTo>
                <a:cubicBezTo>
                  <a:pt x="17407" y="318781"/>
                  <a:pt x="122968" y="159390"/>
                  <a:pt x="228530" y="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81CBEE-714E-4CEC-BF8E-8E67C690F304}"/>
              </a:ext>
            </a:extLst>
          </p:cNvPr>
          <p:cNvSpPr/>
          <p:nvPr/>
        </p:nvSpPr>
        <p:spPr>
          <a:xfrm>
            <a:off x="4476377" y="2751589"/>
            <a:ext cx="228530" cy="1610686"/>
          </a:xfrm>
          <a:custGeom>
            <a:avLst/>
            <a:gdLst>
              <a:gd name="connsiteX0" fmla="*/ 136251 w 228530"/>
              <a:gd name="connsiteY0" fmla="*/ 1610686 h 1610686"/>
              <a:gd name="connsiteX1" fmla="*/ 2027 w 228530"/>
              <a:gd name="connsiteY1" fmla="*/ 587229 h 1610686"/>
              <a:gd name="connsiteX2" fmla="*/ 228530 w 228530"/>
              <a:gd name="connsiteY2" fmla="*/ 0 h 16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530" h="1610686">
                <a:moveTo>
                  <a:pt x="136251" y="1610686"/>
                </a:moveTo>
                <a:cubicBezTo>
                  <a:pt x="61449" y="1233181"/>
                  <a:pt x="-13353" y="855677"/>
                  <a:pt x="2027" y="587229"/>
                </a:cubicBezTo>
                <a:cubicBezTo>
                  <a:pt x="17407" y="318781"/>
                  <a:pt x="122968" y="159390"/>
                  <a:pt x="228530" y="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087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</a:t>
            </a:r>
            <a:r>
              <a:rPr lang="en-US" dirty="0">
                <a:cs typeface="+mj-cs"/>
              </a:rPr>
              <a:t>ractions:  </a:t>
            </a:r>
            <a:r>
              <a:rPr lang="en-US" dirty="0">
                <a:solidFill>
                  <a:srgbClr val="0000FF"/>
                </a:solidFill>
              </a:rPr>
              <a:t>Decimal to Binary</a:t>
            </a:r>
            <a:endParaRPr lang="en-US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166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0551" y="1213528"/>
                <a:ext cx="790574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Example 2: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𝟑𝟕</m:t>
                            </m:r>
                            <m:r>
                              <a:rPr lang="en-CA" sz="2400" b="1" i="1" smtClean="0">
                                <a:latin typeface="Cambria Math"/>
                              </a:rPr>
                              <m:t>. </m:t>
                            </m:r>
                            <m:r>
                              <a:rPr lang="en-CA" sz="2400" b="1" i="1" smtClean="0">
                                <a:latin typeface="Cambria Math"/>
                              </a:rPr>
                              <m:t>𝟐𝟓</m:t>
                            </m:r>
                          </m:e>
                        </m:d>
                      </m:e>
                      <m:sub>
                        <m:r>
                          <a:rPr lang="en-CA" sz="2400" b="1" i="1" smtClean="0"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CA" sz="2400" b="1" i="1" smtClean="0">
                        <a:latin typeface="Cambria Math"/>
                      </a:rPr>
                      <m:t>  =   </m:t>
                    </m:r>
                    <m:sSub>
                      <m:sSubPr>
                        <m:ctrlPr>
                          <a:rPr lang="en-CA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??</m:t>
                            </m:r>
                            <m:r>
                              <a:rPr lang="en-CA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.??  </m:t>
                            </m:r>
                          </m:e>
                        </m:d>
                      </m:e>
                      <m:sub>
                        <m:r>
                          <a:rPr lang="en-CA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sz="2400" b="1" i="1" smtClean="0">
                        <a:latin typeface="Cambria Math"/>
                      </a:rPr>
                      <m:t>  </m:t>
                    </m:r>
                  </m:oMath>
                </a14:m>
                <a:endParaRPr lang="en-CA" sz="2400" b="1" dirty="0"/>
              </a:p>
              <a:p>
                <a:endParaRPr lang="en-CA" sz="2400" dirty="0"/>
              </a:p>
              <a:p>
                <a:r>
                  <a:rPr lang="en-CA" sz="2400" dirty="0"/>
                  <a:t>37/2   =  18 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1</a:t>
                </a:r>
                <a:r>
                  <a:rPr lang="en-CA" sz="2400" dirty="0"/>
                  <a:t> 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CA" sz="2400" dirty="0">
                    <a:solidFill>
                      <a:srgbClr val="C00000"/>
                    </a:solidFill>
                  </a:rPr>
                  <a:t>  </a:t>
                </a:r>
                <a:r>
                  <a:rPr lang="en-CA" sz="2400" dirty="0"/>
                  <a:t>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CA" sz="2400" dirty="0"/>
                  <a:t>18/2   =  9   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0 </a:t>
                </a:r>
                <a:r>
                  <a:rPr lang="en-CA" sz="2400" dirty="0"/>
                  <a:t>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CA" sz="2400" dirty="0"/>
                  <a:t>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  </a:t>
                </a:r>
              </a:p>
              <a:p>
                <a:r>
                  <a:rPr lang="en-CA" sz="2400" dirty="0"/>
                  <a:t> 9/2    =  4   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1</a:t>
                </a:r>
                <a:r>
                  <a:rPr lang="en-CA" sz="2400" dirty="0">
                    <a:solidFill>
                      <a:srgbClr val="0000FF"/>
                    </a:solidFill>
                  </a:rPr>
                  <a:t>  </a:t>
                </a:r>
                <a:r>
                  <a:rPr lang="en-CA" sz="2400" dirty="0"/>
                  <a:t>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CA" sz="2400" dirty="0">
                    <a:solidFill>
                      <a:srgbClr val="C00000"/>
                    </a:solidFill>
                  </a:rPr>
                  <a:t>  </a:t>
                </a:r>
                <a:r>
                  <a:rPr lang="en-CA" sz="2400" dirty="0"/>
                  <a:t>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  </a:t>
                </a:r>
              </a:p>
              <a:p>
                <a:r>
                  <a:rPr lang="en-CA" sz="2400" dirty="0"/>
                  <a:t> 4/2   =   2   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CA" sz="2400" dirty="0">
                    <a:solidFill>
                      <a:srgbClr val="0000FF"/>
                    </a:solidFill>
                  </a:rPr>
                  <a:t>  </a:t>
                </a:r>
                <a:r>
                  <a:rPr lang="en-CA" sz="2400" dirty="0"/>
                  <a:t>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CA" sz="2400" dirty="0"/>
                  <a:t> 2/2   =   1   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CA" sz="2400" dirty="0">
                    <a:solidFill>
                      <a:srgbClr val="0000FF"/>
                    </a:solidFill>
                  </a:rPr>
                  <a:t> </a:t>
                </a:r>
                <a:r>
                  <a:rPr lang="en-CA" sz="2400" dirty="0"/>
                  <a:t> 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CA" sz="2400" dirty="0">
                    <a:solidFill>
                      <a:srgbClr val="C00000"/>
                    </a:solidFill>
                  </a:rPr>
                  <a:t>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CA" sz="2400" dirty="0"/>
                  <a:t>1/2    =   0   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1</a:t>
                </a:r>
                <a:r>
                  <a:rPr lang="en-CA" sz="2400" dirty="0"/>
                  <a:t> 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CA" sz="2400" dirty="0">
                    <a:solidFill>
                      <a:srgbClr val="C00000"/>
                    </a:solidFill>
                  </a:rPr>
                  <a:t>   </a:t>
                </a:r>
                <a:r>
                  <a:rPr lang="en-CA" sz="2400" dirty="0"/>
                  <a:t>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CA" sz="2400" b="1" dirty="0">
                    <a:solidFill>
                      <a:srgbClr val="C00000"/>
                    </a:solidFill>
                  </a:rPr>
                  <a:t>         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1213528"/>
                <a:ext cx="7905749" cy="3416320"/>
              </a:xfrm>
              <a:prstGeom prst="rect">
                <a:avLst/>
              </a:prstGeom>
              <a:blipFill>
                <a:blip r:embed="rId3"/>
                <a:stretch>
                  <a:fillRect l="-1234" t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TextBox 9219"/>
              <p:cNvSpPr txBox="1"/>
              <p:nvPr/>
            </p:nvSpPr>
            <p:spPr>
              <a:xfrm>
                <a:off x="586856" y="5615035"/>
                <a:ext cx="8474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FF"/>
                    </a:solidFill>
                  </a:rPr>
                  <a:t>Verify: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100101.01</m:t>
                            </m:r>
                          </m:e>
                        </m:d>
                      </m:e>
                      <m:sub>
                        <m:r>
                          <a:rPr lang="en-CA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CA" sz="2000">
                        <a:solidFill>
                          <a:srgbClr val="C0000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0∗</m:t>
                        </m:r>
                        <m:r>
                          <a:rPr lang="en-CA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CA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CA" sz="200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000">
                        <a:solidFill>
                          <a:srgbClr val="C00000"/>
                        </a:solidFill>
                        <a:latin typeface="Cambria Math"/>
                      </a:rPr>
                      <m:t>= 37+0.25</m:t>
                    </m:r>
                  </m:oMath>
                </a14:m>
                <a:r>
                  <a:rPr lang="en-CA" sz="2000" dirty="0">
                    <a:solidFill>
                      <a:srgbClr val="C00000"/>
                    </a:solidFill>
                    <a:latin typeface="Cambria Math"/>
                  </a:rPr>
                  <a:t> </a:t>
                </a:r>
              </a:p>
              <a:p>
                <a:r>
                  <a:rPr lang="en-CA" sz="2400" dirty="0">
                    <a:solidFill>
                      <a:srgbClr val="0000FF"/>
                    </a:solidFill>
                  </a:rPr>
                  <a:t>	 </a:t>
                </a:r>
                <a:endParaRPr lang="en-CA" sz="2400" dirty="0"/>
              </a:p>
            </p:txBody>
          </p:sp>
        </mc:Choice>
        <mc:Fallback xmlns="">
          <p:sp>
            <p:nvSpPr>
              <p:cNvPr id="9220" name="TextBox 9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6" y="5615035"/>
                <a:ext cx="8474148" cy="830997"/>
              </a:xfrm>
              <a:prstGeom prst="rect">
                <a:avLst/>
              </a:prstGeom>
              <a:blipFill>
                <a:blip r:embed="rId4"/>
                <a:stretch>
                  <a:fillRect l="-1079" t="-58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232F77-A0BF-4415-95C5-EC4BB323BF84}"/>
                  </a:ext>
                </a:extLst>
              </p:cNvPr>
              <p:cNvSpPr/>
              <p:nvPr/>
            </p:nvSpPr>
            <p:spPr>
              <a:xfrm>
                <a:off x="4457238" y="3685869"/>
                <a:ext cx="19850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𝟎𝟏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sz="24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232F77-A0BF-4415-95C5-EC4BB323B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38" y="3685869"/>
                <a:ext cx="1985086" cy="461665"/>
              </a:xfrm>
              <a:prstGeom prst="rect">
                <a:avLst/>
              </a:prstGeom>
              <a:blipFill>
                <a:blip r:embed="rId5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54C8FA9-40ED-4A98-9E9C-D26A30613953}"/>
              </a:ext>
            </a:extLst>
          </p:cNvPr>
          <p:cNvSpPr/>
          <p:nvPr/>
        </p:nvSpPr>
        <p:spPr>
          <a:xfrm>
            <a:off x="647700" y="4467223"/>
            <a:ext cx="2433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.25 * 2   =  </a:t>
            </a:r>
            <a:r>
              <a:rPr lang="en-CA" sz="2400" b="1" dirty="0">
                <a:solidFill>
                  <a:srgbClr val="C00000"/>
                </a:solidFill>
              </a:rPr>
              <a:t>0</a:t>
            </a:r>
            <a:r>
              <a:rPr lang="en-CA" sz="2400" dirty="0"/>
              <a:t> .5     </a:t>
            </a:r>
            <a:r>
              <a:rPr lang="en-CA" sz="2400" dirty="0">
                <a:solidFill>
                  <a:srgbClr val="C00000"/>
                </a:solidFill>
                <a:sym typeface="Symbol"/>
              </a:rPr>
              <a:t> </a:t>
            </a:r>
            <a:r>
              <a:rPr lang="en-CA" sz="2400" dirty="0">
                <a:solidFill>
                  <a:srgbClr val="C00000"/>
                </a:solidFill>
              </a:rPr>
              <a:t> </a:t>
            </a:r>
            <a:r>
              <a:rPr lang="en-CA" sz="2400" dirty="0"/>
              <a:t> </a:t>
            </a:r>
            <a:r>
              <a:rPr lang="en-CA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en-CA" sz="2400" dirty="0"/>
              <a:t>.5   * 2   =  </a:t>
            </a:r>
            <a:r>
              <a:rPr lang="en-CA" sz="2400" b="1" dirty="0">
                <a:solidFill>
                  <a:srgbClr val="C00000"/>
                </a:solidFill>
              </a:rPr>
              <a:t>1</a:t>
            </a:r>
            <a:r>
              <a:rPr lang="en-CA" sz="2400" dirty="0"/>
              <a:t>.0       </a:t>
            </a:r>
            <a:r>
              <a:rPr lang="en-CA" sz="2400" dirty="0">
                <a:solidFill>
                  <a:srgbClr val="C00000"/>
                </a:solidFill>
                <a:sym typeface="Symbol"/>
              </a:rPr>
              <a:t> </a:t>
            </a:r>
            <a:r>
              <a:rPr lang="en-CA" sz="2400" dirty="0"/>
              <a:t> </a:t>
            </a:r>
            <a:r>
              <a:rPr lang="en-CA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en-CA" sz="2400" dirty="0"/>
              <a:t> </a:t>
            </a:r>
            <a:endParaRPr lang="en-CA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0E58CF-0B95-47FE-AFDD-566662E8A6B7}"/>
                  </a:ext>
                </a:extLst>
              </p:cNvPr>
              <p:cNvSpPr/>
              <p:nvPr/>
            </p:nvSpPr>
            <p:spPr>
              <a:xfrm>
                <a:off x="2708686" y="4997253"/>
                <a:ext cx="13500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0E58CF-0B95-47FE-AFDD-566662E8A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86" y="4997253"/>
                <a:ext cx="13500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4532CFD-E976-436E-902E-426D4E3E132F}"/>
                  </a:ext>
                </a:extLst>
              </p:cNvPr>
              <p:cNvSpPr/>
              <p:nvPr/>
            </p:nvSpPr>
            <p:spPr>
              <a:xfrm>
                <a:off x="6659715" y="4833494"/>
                <a:ext cx="19850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𝟏𝟎𝟎𝟏𝟎𝟏</m:t>
                    </m:r>
                  </m:oMath>
                </a14:m>
                <a:r>
                  <a:rPr lang="en-CA" sz="24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.01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4532CFD-E976-436E-902E-426D4E3E1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15" y="4833494"/>
                <a:ext cx="1985086" cy="461665"/>
              </a:xfrm>
              <a:prstGeom prst="rect">
                <a:avLst/>
              </a:prstGeom>
              <a:blipFill>
                <a:blip r:embed="rId7"/>
                <a:stretch>
                  <a:fillRect l="-613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8CEB10-FA96-4D6B-8773-43A19CAE2977}"/>
              </a:ext>
            </a:extLst>
          </p:cNvPr>
          <p:cNvCxnSpPr>
            <a:cxnSpLocks/>
          </p:cNvCxnSpPr>
          <p:nvPr/>
        </p:nvCxnSpPr>
        <p:spPr>
          <a:xfrm>
            <a:off x="2590800" y="2145128"/>
            <a:ext cx="1981200" cy="1451698"/>
          </a:xfrm>
          <a:prstGeom prst="straightConnector1">
            <a:avLst/>
          </a:prstGeom>
          <a:ln w="3175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9E2F9C-A4F8-4ED8-825A-0A806819A84B}"/>
              </a:ext>
            </a:extLst>
          </p:cNvPr>
          <p:cNvCxnSpPr>
            <a:cxnSpLocks/>
          </p:cNvCxnSpPr>
          <p:nvPr/>
        </p:nvCxnSpPr>
        <p:spPr>
          <a:xfrm>
            <a:off x="2502712" y="2556013"/>
            <a:ext cx="1999282" cy="1131504"/>
          </a:xfrm>
          <a:prstGeom prst="straightConnector1">
            <a:avLst/>
          </a:prstGeom>
          <a:ln w="3175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AA074F-3697-4D2D-A216-FC4DECECC6DD}"/>
              </a:ext>
            </a:extLst>
          </p:cNvPr>
          <p:cNvCxnSpPr>
            <a:cxnSpLocks/>
          </p:cNvCxnSpPr>
          <p:nvPr/>
        </p:nvCxnSpPr>
        <p:spPr>
          <a:xfrm>
            <a:off x="2477155" y="2935561"/>
            <a:ext cx="1911194" cy="841295"/>
          </a:xfrm>
          <a:prstGeom prst="straightConnector1">
            <a:avLst/>
          </a:prstGeom>
          <a:ln w="3175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5A915C-65F9-4910-A2B4-19E292DAD17D}"/>
              </a:ext>
            </a:extLst>
          </p:cNvPr>
          <p:cNvCxnSpPr>
            <a:cxnSpLocks/>
          </p:cNvCxnSpPr>
          <p:nvPr/>
        </p:nvCxnSpPr>
        <p:spPr>
          <a:xfrm>
            <a:off x="2596543" y="4657594"/>
            <a:ext cx="623804" cy="406733"/>
          </a:xfrm>
          <a:prstGeom prst="straightConnector1">
            <a:avLst/>
          </a:prstGeom>
          <a:ln w="3175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94908A-CAE2-47B7-B974-2A438FA91B66}"/>
              </a:ext>
            </a:extLst>
          </p:cNvPr>
          <p:cNvCxnSpPr/>
          <p:nvPr/>
        </p:nvCxnSpPr>
        <p:spPr>
          <a:xfrm flipH="1">
            <a:off x="4543425" y="4160046"/>
            <a:ext cx="1101969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4525DA-A75E-4AB1-A6EC-7ACFC515939A}"/>
              </a:ext>
            </a:extLst>
          </p:cNvPr>
          <p:cNvCxnSpPr>
            <a:cxnSpLocks/>
          </p:cNvCxnSpPr>
          <p:nvPr/>
        </p:nvCxnSpPr>
        <p:spPr>
          <a:xfrm>
            <a:off x="3028363" y="5453755"/>
            <a:ext cx="803024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F49C04A-1E83-4473-98AD-23EBF0AD1069}"/>
              </a:ext>
            </a:extLst>
          </p:cNvPr>
          <p:cNvSpPr txBox="1"/>
          <p:nvPr/>
        </p:nvSpPr>
        <p:spPr>
          <a:xfrm>
            <a:off x="5816473" y="6404393"/>
            <a:ext cx="151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11.625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F33B18-6F6A-405F-97C5-475D73E08599}"/>
              </a:ext>
            </a:extLst>
          </p:cNvPr>
          <p:cNvSpPr txBox="1"/>
          <p:nvPr/>
        </p:nvSpPr>
        <p:spPr>
          <a:xfrm>
            <a:off x="3867573" y="6400800"/>
            <a:ext cx="151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37.75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9DB80E-9699-4100-8CBA-F2FCF4D1F99D}"/>
              </a:ext>
            </a:extLst>
          </p:cNvPr>
          <p:cNvSpPr txBox="1"/>
          <p:nvPr/>
        </p:nvSpPr>
        <p:spPr>
          <a:xfrm>
            <a:off x="3924300" y="242970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rgbClr val="C00000"/>
                </a:solidFill>
              </a:rPr>
              <a:t>[repeated </a:t>
            </a:r>
            <a:r>
              <a:rPr lang="en-CA" sz="1800" u="sng" dirty="0">
                <a:solidFill>
                  <a:srgbClr val="0000FF"/>
                </a:solidFill>
              </a:rPr>
              <a:t>division</a:t>
            </a:r>
            <a:r>
              <a:rPr lang="en-CA" sz="1800" dirty="0">
                <a:solidFill>
                  <a:srgbClr val="C00000"/>
                </a:solidFill>
              </a:rPr>
              <a:t> by 2]</a:t>
            </a:r>
            <a:endParaRPr lang="en-C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9057EF-4B7D-4745-A8CC-94EBDA8B02F8}"/>
              </a:ext>
            </a:extLst>
          </p:cNvPr>
          <p:cNvSpPr txBox="1"/>
          <p:nvPr/>
        </p:nvSpPr>
        <p:spPr>
          <a:xfrm>
            <a:off x="3332490" y="460723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rgbClr val="C00000"/>
                </a:solidFill>
              </a:rPr>
              <a:t>[repeated </a:t>
            </a:r>
            <a:r>
              <a:rPr lang="en-CA" sz="1800" u="sng" dirty="0">
                <a:solidFill>
                  <a:srgbClr val="0000FF"/>
                </a:solidFill>
              </a:rPr>
              <a:t>multiplication</a:t>
            </a:r>
            <a:r>
              <a:rPr lang="en-CA" sz="1800" dirty="0">
                <a:solidFill>
                  <a:srgbClr val="C00000"/>
                </a:solidFill>
              </a:rPr>
              <a:t> by 2</a:t>
            </a:r>
            <a:endParaRPr lang="en-C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CB1D7B-960D-4FC5-9ECD-2A230BBEAD4B}"/>
              </a:ext>
            </a:extLst>
          </p:cNvPr>
          <p:cNvSpPr txBox="1"/>
          <p:nvPr/>
        </p:nvSpPr>
        <p:spPr>
          <a:xfrm>
            <a:off x="4837208" y="6400800"/>
            <a:ext cx="151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10.875</a:t>
            </a:r>
          </a:p>
        </p:txBody>
      </p:sp>
    </p:spTree>
    <p:extLst>
      <p:ext uri="{BB962C8B-B14F-4D97-AF65-F5344CB8AC3E}">
        <p14:creationId xmlns:p14="http://schemas.microsoft.com/office/powerpoint/2010/main" val="24418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15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</a:t>
            </a:r>
            <a:r>
              <a:rPr lang="en-US" dirty="0">
                <a:cs typeface="+mj-cs"/>
              </a:rPr>
              <a:t>ractions:  </a:t>
            </a:r>
            <a:r>
              <a:rPr lang="en-US" dirty="0">
                <a:solidFill>
                  <a:srgbClr val="0000FF"/>
                </a:solidFill>
              </a:rPr>
              <a:t>Decimal to Binary</a:t>
            </a:r>
            <a:endParaRPr lang="en-US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167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0551" y="1295400"/>
                <a:ext cx="790574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Example 3: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1" i="1" smtClean="0">
                                <a:latin typeface="Cambria Math"/>
                              </a:rPr>
                              <m:t>. </m:t>
                            </m:r>
                            <m:r>
                              <a:rPr lang="en-CA" sz="2400" b="1" i="1" smtClean="0">
                                <a:latin typeface="Cambria Math"/>
                              </a:rPr>
                              <m:t>𝟑𝟐𝟖𝟓</m:t>
                            </m:r>
                          </m:e>
                        </m:d>
                      </m:e>
                      <m:sub>
                        <m:r>
                          <a:rPr lang="en-CA" sz="2400" b="1" i="1" smtClean="0"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CA" sz="2400" b="1" i="1" smtClean="0">
                        <a:latin typeface="Cambria Math"/>
                      </a:rPr>
                      <m:t>  =   </m:t>
                    </m:r>
                    <m:sSub>
                      <m:sSubPr>
                        <m:ctrlPr>
                          <a:rPr lang="en-CA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.  ??????  </m:t>
                            </m:r>
                          </m:e>
                        </m:d>
                      </m:e>
                      <m:sub>
                        <m:r>
                          <a:rPr lang="en-CA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sz="2400" b="1" i="1" smtClean="0">
                        <a:latin typeface="Cambria Math"/>
                      </a:rPr>
                      <m:t>  </m:t>
                    </m:r>
                  </m:oMath>
                </a14:m>
                <a:endParaRPr lang="en-CA" sz="2400" b="1" dirty="0"/>
              </a:p>
              <a:p>
                <a:endParaRPr lang="en-CA" sz="2400" dirty="0"/>
              </a:p>
              <a:p>
                <a:r>
                  <a:rPr lang="en-CA" sz="2400" dirty="0"/>
                  <a:t>.3285 * 2   =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CA" sz="2400" dirty="0"/>
                  <a:t> .657  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</a:t>
                </a:r>
                <a:r>
                  <a:rPr lang="en-CA" sz="2400" dirty="0">
                    <a:solidFill>
                      <a:srgbClr val="C00000"/>
                    </a:solidFill>
                  </a:rPr>
                  <a:t>   </a:t>
                </a:r>
                <a:r>
                  <a:rPr lang="en-CA" sz="2400" dirty="0"/>
                  <a:t>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0</a:t>
                </a:r>
              </a:p>
              <a:p>
                <a:r>
                  <a:rPr lang="en-CA" sz="2400" dirty="0"/>
                  <a:t>.657   * 2   =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1</a:t>
                </a:r>
                <a:r>
                  <a:rPr lang="en-CA" sz="2400" dirty="0"/>
                  <a:t> .314  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</a:t>
                </a:r>
                <a:r>
                  <a:rPr lang="en-CA" sz="2400" dirty="0">
                    <a:solidFill>
                      <a:srgbClr val="C00000"/>
                    </a:solidFill>
                  </a:rPr>
                  <a:t> </a:t>
                </a:r>
                <a:r>
                  <a:rPr lang="en-CA" sz="2400" dirty="0"/>
                  <a:t> 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1</a:t>
                </a:r>
              </a:p>
              <a:p>
                <a:r>
                  <a:rPr lang="en-CA" sz="2400" dirty="0"/>
                  <a:t>.314   * 2   =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CA" sz="2400" dirty="0">
                    <a:solidFill>
                      <a:srgbClr val="0000FF"/>
                    </a:solidFill>
                  </a:rPr>
                  <a:t> </a:t>
                </a:r>
                <a:r>
                  <a:rPr lang="en-CA" sz="2400" dirty="0"/>
                  <a:t>. 628 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</a:t>
                </a:r>
                <a:r>
                  <a:rPr lang="en-CA" sz="2400" dirty="0">
                    <a:solidFill>
                      <a:srgbClr val="C00000"/>
                    </a:solidFill>
                  </a:rPr>
                  <a:t>  </a:t>
                </a:r>
                <a:r>
                  <a:rPr lang="en-CA" sz="2400" dirty="0"/>
                  <a:t>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0</a:t>
                </a:r>
              </a:p>
              <a:p>
                <a:r>
                  <a:rPr lang="en-CA" sz="2400" dirty="0"/>
                  <a:t>.628   * 2   =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1</a:t>
                </a:r>
                <a:r>
                  <a:rPr lang="en-CA" sz="2400" dirty="0">
                    <a:solidFill>
                      <a:srgbClr val="0000FF"/>
                    </a:solidFill>
                  </a:rPr>
                  <a:t> </a:t>
                </a:r>
                <a:r>
                  <a:rPr lang="en-CA" sz="2400" dirty="0"/>
                  <a:t>. 256 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</a:t>
                </a:r>
                <a:r>
                  <a:rPr lang="en-CA" sz="2400" dirty="0">
                    <a:solidFill>
                      <a:srgbClr val="C00000"/>
                    </a:solidFill>
                  </a:rPr>
                  <a:t>   </a:t>
                </a:r>
                <a:r>
                  <a:rPr lang="en-CA" sz="2400" dirty="0"/>
                  <a:t>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1</a:t>
                </a:r>
              </a:p>
              <a:p>
                <a:r>
                  <a:rPr lang="en-CA" sz="2400" dirty="0"/>
                  <a:t>.256   * 2   =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0</a:t>
                </a:r>
                <a:r>
                  <a:rPr lang="en-CA" sz="2400" dirty="0">
                    <a:solidFill>
                      <a:srgbClr val="0000FF"/>
                    </a:solidFill>
                  </a:rPr>
                  <a:t> </a:t>
                </a:r>
                <a:r>
                  <a:rPr lang="en-CA" sz="2400" dirty="0"/>
                  <a:t>. 512 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</a:t>
                </a:r>
                <a:r>
                  <a:rPr lang="en-CA" sz="2400" dirty="0">
                    <a:solidFill>
                      <a:srgbClr val="C00000"/>
                    </a:solidFill>
                  </a:rPr>
                  <a:t>   </a:t>
                </a:r>
                <a:r>
                  <a:rPr lang="en-CA" sz="2400" dirty="0"/>
                  <a:t>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0</a:t>
                </a:r>
              </a:p>
              <a:p>
                <a:r>
                  <a:rPr lang="en-CA" sz="2400" dirty="0"/>
                  <a:t>.512   * 2   = 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1</a:t>
                </a:r>
                <a:r>
                  <a:rPr lang="en-CA" sz="2400" dirty="0">
                    <a:solidFill>
                      <a:srgbClr val="0000FF"/>
                    </a:solidFill>
                  </a:rPr>
                  <a:t> </a:t>
                </a:r>
                <a:r>
                  <a:rPr lang="en-CA" sz="2400" dirty="0"/>
                  <a:t>. 024    </a:t>
                </a:r>
                <a:r>
                  <a:rPr lang="en-CA" sz="2400" dirty="0">
                    <a:solidFill>
                      <a:srgbClr val="C00000"/>
                    </a:solidFill>
                    <a:sym typeface="Symbol"/>
                  </a:rPr>
                  <a:t></a:t>
                </a:r>
                <a:r>
                  <a:rPr lang="en-CA" sz="2400" dirty="0">
                    <a:solidFill>
                      <a:srgbClr val="C00000"/>
                    </a:solidFill>
                  </a:rPr>
                  <a:t>   </a:t>
                </a:r>
                <a:r>
                  <a:rPr lang="en-CA" sz="2400" dirty="0"/>
                  <a:t> </a:t>
                </a:r>
                <a:r>
                  <a:rPr lang="en-CA" sz="2400" b="1" dirty="0">
                    <a:solidFill>
                      <a:srgbClr val="C00000"/>
                    </a:solidFill>
                  </a:rPr>
                  <a:t>1</a:t>
                </a:r>
              </a:p>
              <a:p>
                <a:r>
                  <a:rPr lang="en-CA" sz="2400" b="1" dirty="0">
                    <a:solidFill>
                      <a:srgbClr val="C00000"/>
                    </a:solidFill>
                  </a:rPr>
                  <a:t>            fraction .024    not 0 yet   </a:t>
                </a:r>
                <a:r>
                  <a:rPr lang="en-CA" sz="2400" b="1" dirty="0">
                    <a:solidFill>
                      <a:srgbClr val="C00000"/>
                    </a:solidFill>
                    <a:sym typeface="Symbol"/>
                  </a:rPr>
                  <a:t>  may round up</a:t>
                </a:r>
                <a:endParaRPr lang="en-CA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1295400"/>
                <a:ext cx="7905749" cy="3416320"/>
              </a:xfrm>
              <a:prstGeom prst="rect">
                <a:avLst/>
              </a:prstGeom>
              <a:blipFill>
                <a:blip r:embed="rId3"/>
                <a:stretch>
                  <a:fillRect l="-1234" t="-1429" b="-30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9217"/>
              <p:cNvSpPr/>
              <p:nvPr/>
            </p:nvSpPr>
            <p:spPr>
              <a:xfrm>
                <a:off x="714642" y="4792474"/>
                <a:ext cx="81626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1" i="1">
                                <a:latin typeface="Cambria Math"/>
                              </a:rPr>
                              <m:t>. </m:t>
                            </m:r>
                            <m:r>
                              <a:rPr lang="en-CA" sz="2400" b="1" i="1">
                                <a:latin typeface="Cambria Math"/>
                              </a:rPr>
                              <m:t>𝟑𝟐𝟖𝟓</m:t>
                            </m:r>
                          </m:e>
                        </m:d>
                      </m:e>
                      <m:sub>
                        <m:r>
                          <a:rPr lang="en-CA" sz="2400" b="1" i="1"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CA" sz="2400" i="1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is</m:t>
                    </m:r>
                    <m:r>
                      <a:rPr lang="en-CA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between</m:t>
                    </m:r>
                    <m:r>
                      <a:rPr lang="en-CA" sz="2400" i="1">
                        <a:solidFill>
                          <a:srgbClr val="C00000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. </m:t>
                            </m:r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010101</m:t>
                            </m:r>
                            <m:r>
                              <a:rPr lang="en-CA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  <m:sub>
                        <m:r>
                          <a:rPr lang="en-CA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800" dirty="0"/>
                  <a:t>   </a:t>
                </a:r>
                <a:r>
                  <a:rPr lang="en-CA" sz="2800" dirty="0">
                    <a:solidFill>
                      <a:srgbClr val="C00000"/>
                    </a:solidFill>
                  </a:rPr>
                  <a:t>and</a:t>
                </a:r>
                <a:r>
                  <a:rPr lang="en-CA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CA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. 010110  </m:t>
                            </m:r>
                          </m:e>
                        </m:d>
                      </m:e>
                      <m:sub>
                        <m:r>
                          <a:rPr lang="en-CA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i="1" dirty="0">
                    <a:solidFill>
                      <a:srgbClr val="0000FF"/>
                    </a:solidFill>
                    <a:latin typeface="Cambria Math"/>
                  </a:rPr>
                  <a:t>  </a:t>
                </a:r>
              </a:p>
            </p:txBody>
          </p:sp>
        </mc:Choice>
        <mc:Fallback xmlns="">
          <p:sp>
            <p:nvSpPr>
              <p:cNvPr id="9218" name="Rectangle 9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42" y="4792474"/>
                <a:ext cx="8162658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TextBox 9219"/>
              <p:cNvSpPr txBox="1"/>
              <p:nvPr/>
            </p:nvSpPr>
            <p:spPr>
              <a:xfrm>
                <a:off x="714642" y="5512741"/>
                <a:ext cx="7924533" cy="83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>
                    <a:solidFill>
                      <a:srgbClr val="0000FF"/>
                    </a:solidFill>
                  </a:rPr>
                  <a:t>Verify: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. 010</m:t>
                            </m:r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1  </m:t>
                            </m:r>
                          </m:e>
                        </m:d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CA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CA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+  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r>
                      <a:rPr lang="en-CA" sz="2000" i="1">
                        <a:solidFill>
                          <a:srgbClr val="0000FF"/>
                        </a:solidFill>
                        <a:latin typeface="Cambria Math"/>
                      </a:rPr>
                      <m:t>.328125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𝑐𝑙𝑜𝑠𝑒𝑟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endParaRPr lang="en-CA" sz="2400" b="0" dirty="0">
                  <a:solidFill>
                    <a:srgbClr val="0000FF"/>
                  </a:solidFill>
                </a:endParaRPr>
              </a:p>
              <a:p>
                <a:r>
                  <a:rPr lang="en-CA" sz="2400" dirty="0">
                    <a:solidFill>
                      <a:srgbClr val="0000FF"/>
                    </a:solidFill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. 0101</m:t>
                            </m:r>
                            <m:r>
                              <a:rPr lang="en-CA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en-CA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d>
                      </m:e>
                      <m:sub>
                        <m:r>
                          <a:rPr lang="en-CA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CA" sz="2000">
                        <a:solidFill>
                          <a:srgbClr val="0000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sz="2000">
                            <a:solidFill>
                              <a:srgbClr val="C0000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CA" sz="200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CA" sz="2000" i="1">
                        <a:solidFill>
                          <a:srgbClr val="C00000"/>
                        </a:solidFill>
                        <a:latin typeface="Cambria Math"/>
                      </a:rPr>
                      <m:t>+  </m:t>
                    </m:r>
                    <m:sSup>
                      <m:sSup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a:rPr lang="en-CA" sz="20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CA" sz="2000" i="1">
                        <a:solidFill>
                          <a:srgbClr val="0000FF"/>
                        </a:solidFill>
                        <a:latin typeface="Cambria Math"/>
                      </a:rPr>
                      <m:t>.34375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9220" name="TextBox 9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42" y="5512741"/>
                <a:ext cx="7924533" cy="835165"/>
              </a:xfrm>
              <a:prstGeom prst="rect">
                <a:avLst/>
              </a:prstGeom>
              <a:blipFill>
                <a:blip r:embed="rId5"/>
                <a:stretch>
                  <a:fillRect l="-1154" t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22" name="Elbow Connector 9221"/>
          <p:cNvCxnSpPr/>
          <p:nvPr/>
        </p:nvCxnSpPr>
        <p:spPr>
          <a:xfrm rot="16200000" flipH="1">
            <a:off x="7538338" y="4520311"/>
            <a:ext cx="325249" cy="219075"/>
          </a:xfrm>
          <a:prstGeom prst="bentConnector3">
            <a:avLst>
              <a:gd name="adj1" fmla="val 215"/>
            </a:avLst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Straight Arrow Connector 9226"/>
          <p:cNvCxnSpPr/>
          <p:nvPr/>
        </p:nvCxnSpPr>
        <p:spPr>
          <a:xfrm>
            <a:off x="5200650" y="2257425"/>
            <a:ext cx="19050" cy="2535049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14A37EA-2472-4F75-A445-0EF2B88F2D0C}"/>
              </a:ext>
            </a:extLst>
          </p:cNvPr>
          <p:cNvSpPr txBox="1"/>
          <p:nvPr/>
        </p:nvSpPr>
        <p:spPr>
          <a:xfrm>
            <a:off x="3808602" y="6306234"/>
            <a:ext cx="422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2.3  .????    assume 4 bits   </a:t>
            </a:r>
            <a:r>
              <a:rPr lang="en-CA" sz="1600" dirty="0"/>
              <a:t>10.0100</a:t>
            </a:r>
            <a:r>
              <a:rPr lang="en-CA" sz="1200" dirty="0"/>
              <a:t> </a:t>
            </a:r>
            <a:r>
              <a:rPr lang="en-CA" dirty="0"/>
              <a:t> (</a:t>
            </a:r>
            <a:r>
              <a:rPr lang="en-CA" sz="1400" dirty="0"/>
              <a:t>2.25)</a:t>
            </a:r>
            <a:r>
              <a:rPr lang="en-CA" dirty="0"/>
              <a:t>  </a:t>
            </a:r>
          </a:p>
          <a:p>
            <a:r>
              <a:rPr lang="en-CA" sz="1600" dirty="0"/>
              <a:t>                                                      10.0101</a:t>
            </a:r>
            <a:r>
              <a:rPr lang="en-CA" dirty="0"/>
              <a:t>   </a:t>
            </a:r>
            <a:r>
              <a:rPr lang="en-CA" sz="1400" dirty="0"/>
              <a:t>2.3175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ABDE6-A224-CC62-1C50-A80A9C747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175" y="6392357"/>
            <a:ext cx="378102" cy="3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218" grpId="0"/>
      <p:bldP spid="9220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Scientific Notation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019" y="824983"/>
            <a:ext cx="8739962" cy="5804418"/>
          </a:xfrm>
        </p:spPr>
        <p:txBody>
          <a:bodyPr>
            <a:normAutofit/>
          </a:bodyPr>
          <a:lstStyle/>
          <a:p>
            <a:r>
              <a:rPr lang="en-CA" altLang="en-US" dirty="0"/>
              <a:t>Very large and very small numbers are often represented such that their order of magnitude can be compared.</a:t>
            </a:r>
          </a:p>
          <a:p>
            <a:pPr lvl="1"/>
            <a:r>
              <a:rPr lang="en-CA" altLang="en-US" dirty="0"/>
              <a:t>E.g., an electron's mass is about</a:t>
            </a:r>
            <a:br>
              <a:rPr lang="en-CA" altLang="en-US" dirty="0"/>
            </a:br>
            <a:r>
              <a:rPr lang="en-CA" altLang="en-US" dirty="0"/>
              <a:t>0.00000000000000000000000000000091093826 kg.</a:t>
            </a:r>
          </a:p>
          <a:p>
            <a:pPr lvl="2"/>
            <a:r>
              <a:rPr lang="en-CA" altLang="en-US" dirty="0"/>
              <a:t>In scientific notation, this is written </a:t>
            </a:r>
            <a:r>
              <a:rPr lang="en-CA" altLang="en-US" dirty="0">
                <a:highlight>
                  <a:srgbClr val="FFFF00"/>
                </a:highlight>
              </a:rPr>
              <a:t>9.1093826 × 10</a:t>
            </a:r>
            <a:r>
              <a:rPr lang="en-CA" altLang="en-US" sz="2200" baseline="30000" dirty="0">
                <a:highlight>
                  <a:srgbClr val="FFFF00"/>
                </a:highlight>
              </a:rPr>
              <a:t>−31</a:t>
            </a:r>
            <a:r>
              <a:rPr lang="en-CA" altLang="en-US" dirty="0">
                <a:highlight>
                  <a:srgbClr val="FFFF00"/>
                </a:highlight>
              </a:rPr>
              <a:t> </a:t>
            </a:r>
            <a:r>
              <a:rPr lang="en-CA" altLang="en-US" dirty="0"/>
              <a:t>kg. </a:t>
            </a:r>
          </a:p>
          <a:p>
            <a:pPr lvl="1"/>
            <a:r>
              <a:rPr lang="en-CA" altLang="en-US" dirty="0"/>
              <a:t>E.g., Earth's mass is about</a:t>
            </a:r>
            <a:br>
              <a:rPr lang="en-CA" altLang="en-US" dirty="0"/>
            </a:br>
            <a:r>
              <a:rPr lang="en-CA" altLang="en-US" dirty="0"/>
              <a:t>5,973,600,000,000,000,000,000,000 kg.</a:t>
            </a:r>
          </a:p>
          <a:p>
            <a:pPr lvl="2"/>
            <a:r>
              <a:rPr lang="en-CA" altLang="en-US" dirty="0"/>
              <a:t>In scientific notation, this is written </a:t>
            </a:r>
            <a:r>
              <a:rPr lang="en-CA" altLang="en-US" dirty="0">
                <a:highlight>
                  <a:srgbClr val="FFFF00"/>
                </a:highlight>
              </a:rPr>
              <a:t>5.9736 × 10</a:t>
            </a:r>
            <a:r>
              <a:rPr lang="en-CA" altLang="en-US" sz="2200" baseline="30000" dirty="0">
                <a:highlight>
                  <a:srgbClr val="FFFF00"/>
                </a:highlight>
              </a:rPr>
              <a:t>24</a:t>
            </a:r>
            <a:r>
              <a:rPr lang="en-CA" altLang="en-US" dirty="0">
                <a:highlight>
                  <a:srgbClr val="FFFF00"/>
                </a:highlight>
              </a:rPr>
              <a:t> </a:t>
            </a:r>
            <a:r>
              <a:rPr lang="en-CA" altLang="en-US" dirty="0"/>
              <a:t>kg. </a:t>
            </a:r>
          </a:p>
          <a:p>
            <a:endParaRPr lang="en-CA" altLang="en-US" dirty="0"/>
          </a:p>
          <a:p>
            <a:r>
              <a:rPr lang="en-CA" altLang="en-US" dirty="0"/>
              <a:t>In general, any number can be expressed as follows:</a:t>
            </a:r>
          </a:p>
          <a:p>
            <a:pPr marL="0" indent="0" algn="ctr">
              <a:buNone/>
            </a:pPr>
            <a:r>
              <a:rPr lang="en-CA" altLang="en-US" sz="4000" dirty="0">
                <a:solidFill>
                  <a:srgbClr val="FF0000"/>
                </a:solidFill>
              </a:rPr>
              <a:t>a</a:t>
            </a:r>
            <a:r>
              <a:rPr lang="en-CA" altLang="en-US" sz="4000" dirty="0"/>
              <a:t> </a:t>
            </a:r>
            <a:r>
              <a:rPr lang="en-CA" altLang="en-US" sz="4000" dirty="0">
                <a:cs typeface="Times New Roman" pitchFamily="18" charset="0"/>
              </a:rPr>
              <a:t>×</a:t>
            </a:r>
            <a:r>
              <a:rPr lang="en-CA" altLang="en-US" sz="4000" dirty="0"/>
              <a:t> b</a:t>
            </a:r>
            <a:r>
              <a:rPr lang="en-CA" altLang="en-US" sz="4000" baseline="30000" dirty="0">
                <a:solidFill>
                  <a:srgbClr val="00CC00"/>
                </a:solidFill>
              </a:rPr>
              <a:t>e</a:t>
            </a:r>
          </a:p>
          <a:p>
            <a:pPr marL="0" indent="0">
              <a:buNone/>
            </a:pPr>
            <a:r>
              <a:rPr lang="en-CA" altLang="en-US" dirty="0"/>
              <a:t>  where </a:t>
            </a:r>
            <a:r>
              <a:rPr lang="en-CA" altLang="en-US" dirty="0">
                <a:solidFill>
                  <a:srgbClr val="00CC00"/>
                </a:solidFill>
              </a:rPr>
              <a:t>e</a:t>
            </a:r>
            <a:r>
              <a:rPr lang="en-CA" altLang="en-US" dirty="0"/>
              <a:t> is an integer, and </a:t>
            </a:r>
            <a:r>
              <a:rPr lang="en-CA" altLang="en-US" dirty="0">
                <a:solidFill>
                  <a:srgbClr val="FF0000"/>
                </a:solidFill>
              </a:rPr>
              <a:t>a</a:t>
            </a:r>
            <a:r>
              <a:rPr lang="en-CA" altLang="en-US" dirty="0"/>
              <a:t> is a real </a:t>
            </a:r>
          </a:p>
          <a:p>
            <a:pPr marL="0" indent="0">
              <a:buNone/>
            </a:pPr>
            <a:r>
              <a:rPr lang="en-CA" altLang="en-US" dirty="0"/>
              <a:t>  number, and b is a natural number 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pPr/>
              <a:t>168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77230-3C16-47EB-A5D0-29AD1E34B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280" y="5123621"/>
            <a:ext cx="3057720" cy="1734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7E6872-AA0E-6315-DC6C-144BA2A2B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175" y="6392357"/>
            <a:ext cx="378102" cy="3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9453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Real Numbers in Decimal</a:t>
            </a:r>
            <a:endParaRPr lang="en-US" sz="2400" i="1" dirty="0">
              <a:cs typeface="+mj-cs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A real value in base 10 can be defined by the following formula </a:t>
            </a:r>
            <a:r>
              <a:rPr lang="en-US" dirty="0"/>
              <a:t>where the exponent is an integer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0070C0"/>
                </a:solidFill>
                <a:cs typeface="+mn-cs"/>
              </a:rPr>
              <a:t>sign</a:t>
            </a:r>
            <a:r>
              <a:rPr lang="en-US" dirty="0">
                <a:cs typeface="+mn-cs"/>
              </a:rPr>
              <a:t> </a:t>
            </a:r>
            <a:r>
              <a:rPr lang="en-CA" altLang="en-US" sz="2800" dirty="0">
                <a:cs typeface="Times New Roman" pitchFamily="18" charset="0"/>
              </a:rPr>
              <a:t>× </a:t>
            </a:r>
            <a:r>
              <a:rPr lang="en-CA" altLang="en-US" sz="2800" dirty="0">
                <a:solidFill>
                  <a:srgbClr val="FF0000"/>
                </a:solidFill>
                <a:cs typeface="Times New Roman" pitchFamily="18" charset="0"/>
              </a:rPr>
              <a:t>mantissa</a:t>
            </a:r>
            <a:r>
              <a:rPr lang="en-CA" altLang="en-US" sz="2800" dirty="0">
                <a:cs typeface="Times New Roman" pitchFamily="18" charset="0"/>
              </a:rPr>
              <a:t> × 10</a:t>
            </a:r>
            <a:r>
              <a:rPr lang="en-CA" altLang="en-US" sz="2800" baseline="30000" dirty="0">
                <a:solidFill>
                  <a:srgbClr val="00B050"/>
                </a:solidFill>
                <a:cs typeface="Times New Roman" pitchFamily="18" charset="0"/>
              </a:rPr>
              <a:t>exponent</a:t>
            </a:r>
            <a:r>
              <a:rPr lang="en-US" dirty="0">
                <a:cs typeface="+mn-cs"/>
              </a:rPr>
              <a:t>	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This representation is called </a:t>
            </a:r>
            <a:r>
              <a:rPr lang="en-US" b="1" dirty="0">
                <a:solidFill>
                  <a:srgbClr val="FF6600"/>
                </a:solidFill>
                <a:cs typeface="+mn-cs"/>
              </a:rPr>
              <a:t>floating point</a:t>
            </a:r>
            <a:r>
              <a:rPr lang="en-US" dirty="0">
                <a:solidFill>
                  <a:srgbClr val="FF66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because the radix point “floats” left or right, depending on the value of </a:t>
            </a:r>
            <a:r>
              <a:rPr lang="en-US" i="1" dirty="0">
                <a:cs typeface="+mn-cs"/>
              </a:rPr>
              <a:t>exponent</a:t>
            </a:r>
          </a:p>
          <a:p>
            <a:pPr marL="0" indent="0">
              <a:buNone/>
              <a:defRPr/>
            </a:pPr>
            <a:r>
              <a:rPr lang="en-US" dirty="0"/>
              <a:t>Representing floating point in computers is considered beyond this course. If you are interested, search </a:t>
            </a:r>
            <a:r>
              <a:rPr lang="en-US" dirty="0">
                <a:solidFill>
                  <a:srgbClr val="00B0F0"/>
                </a:solidFill>
              </a:rPr>
              <a:t>IEEE 754 </a:t>
            </a:r>
            <a:r>
              <a:rPr lang="en-US" dirty="0"/>
              <a:t>in the internet</a:t>
            </a:r>
          </a:p>
          <a:p>
            <a:pPr marL="457200" lvl="1" indent="0">
              <a:buNone/>
              <a:defRPr/>
            </a:pPr>
            <a:r>
              <a:rPr lang="en-US" dirty="0"/>
              <a:t>In a 64-bit floating point number, only 53 bits are used for mantissa</a:t>
            </a:r>
          </a:p>
          <a:p>
            <a:pPr marL="457200" lvl="1" indent="0">
              <a:buNone/>
              <a:defRPr/>
            </a:pPr>
            <a:r>
              <a:rPr lang="en-US" dirty="0"/>
              <a:t>Lower precision if you use </a:t>
            </a:r>
            <a:r>
              <a:rPr lang="en-US" dirty="0" err="1"/>
              <a:t>f.p.</a:t>
            </a:r>
            <a:r>
              <a:rPr lang="en-US" dirty="0"/>
              <a:t> numbers when integer ones could also work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The idea of these slides was to show you that all different types of numbers can be represented in computers by using only 0 and 1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i="1" dirty="0">
                <a:cs typeface="+mn-cs"/>
              </a:rPr>
              <a:t>	yet in some cases not as ac</a:t>
            </a:r>
            <a:r>
              <a:rPr lang="en-US" i="1" dirty="0"/>
              <a:t>curate as they are in real world</a:t>
            </a:r>
            <a:endParaRPr lang="en-US" i="1" dirty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169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A507F-FB29-4459-B031-2C0DA166B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979096"/>
            <a:ext cx="4029745" cy="819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051DB8-69E4-8C78-3BEE-164D532820DF}"/>
              </a:ext>
            </a:extLst>
          </p:cNvPr>
          <p:cNvSpPr txBox="1"/>
          <p:nvPr/>
        </p:nvSpPr>
        <p:spPr>
          <a:xfrm>
            <a:off x="6320719" y="688457"/>
            <a:ext cx="245017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For your information</a:t>
            </a:r>
            <a:endParaRPr lang="en-CA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0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47331" y="51418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</a:t>
            </a:fld>
            <a:endParaRPr lang="en-CA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AC63DB4-C5B1-40FB-B7E1-3B3028EA2B82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/>
              <a:t>Positional Notation</a:t>
            </a:r>
            <a:endParaRPr lang="en-US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5E1577-4530-47D5-976F-1B0B8A0F9BA4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989202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818A-7388-4C86-8022-A3ADF278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bits is enough?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E159F-9F04-4502-B251-2DED3BC5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Recording Earth coordinates with 1 cm precision</a:t>
            </a:r>
          </a:p>
          <a:p>
            <a:pPr lvl="1"/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(40 000 000 m *100 cm/m) ~ 32 bits per coordinate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Jeff Bezos’ wealth (2019) with $0.01 precision</a:t>
            </a:r>
          </a:p>
          <a:p>
            <a:pPr lvl="1"/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($</a:t>
            </a:r>
            <a:r>
              <a:rPr lang="en-CA" dirty="0"/>
              <a:t>112.4 billion * 100) ~ 44 bits</a:t>
            </a:r>
          </a:p>
          <a:p>
            <a:pPr lvl="1"/>
            <a:endParaRPr lang="en-CA" dirty="0"/>
          </a:p>
          <a:p>
            <a:r>
              <a:rPr lang="en-CA" dirty="0"/>
              <a:t>Human mass with 100 </a:t>
            </a:r>
            <a:r>
              <a:rPr lang="en-CA" i="1" dirty="0"/>
              <a:t>g</a:t>
            </a:r>
            <a:r>
              <a:rPr lang="en-CA" dirty="0"/>
              <a:t> precision</a:t>
            </a:r>
          </a:p>
          <a:p>
            <a:pPr lvl="1"/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(635</a:t>
            </a:r>
            <a:r>
              <a:rPr lang="en-CA" dirty="0"/>
              <a:t> * 10) ~ 13 bits</a:t>
            </a:r>
          </a:p>
          <a:p>
            <a:pPr lvl="1"/>
            <a:r>
              <a:rPr lang="en-CA" dirty="0"/>
              <a:t>635 </a:t>
            </a:r>
            <a:r>
              <a:rPr lang="en-CA" i="1" dirty="0"/>
              <a:t>kg</a:t>
            </a:r>
            <a:r>
              <a:rPr lang="en-CA" dirty="0"/>
              <a:t> was the highest mass of a person ever, according to Google</a:t>
            </a:r>
          </a:p>
          <a:p>
            <a:pPr marL="0" indent="0">
              <a:buNone/>
            </a:pPr>
            <a:r>
              <a:rPr lang="en-CA" dirty="0"/>
              <a:t>Outside air temperature with 0.1 degree precision</a:t>
            </a:r>
          </a:p>
          <a:p>
            <a:pPr lvl="1"/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(10*(58−(−88</a:t>
            </a:r>
            <a:r>
              <a:rPr lang="en-CA" dirty="0"/>
              <a:t>)) ~ 11 bits</a:t>
            </a:r>
          </a:p>
          <a:p>
            <a:r>
              <a:rPr lang="en-CA" dirty="0"/>
              <a:t>Generally, you need </a:t>
            </a:r>
            <a:r>
              <a:rPr lang="en-US" dirty="0">
                <a:solidFill>
                  <a:srgbClr val="00B0F0"/>
                </a:solidFill>
              </a:rPr>
              <a:t>log</a:t>
            </a:r>
            <a:r>
              <a:rPr lang="en-US" baseline="-25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10 (~3.32) </a:t>
            </a:r>
            <a:r>
              <a:rPr lang="en-US" dirty="0"/>
              <a:t>binary digits for every decimal one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11B73-895A-4E54-B640-F8B3CCDA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5267B-02BE-44A4-836C-8CC686D2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170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95FD9-22BE-4432-A9EA-85948D8C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535" y="1891749"/>
            <a:ext cx="2228850" cy="6096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3C684-5BF7-4E49-8584-E028C84E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110" y="2927478"/>
            <a:ext cx="2219325" cy="58102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D10CA-5C36-47DF-B852-C45EEE8DE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110" y="3629997"/>
            <a:ext cx="2200275" cy="59055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1107E8-4E27-5C8E-B46F-48444D429EE2}"/>
              </a:ext>
            </a:extLst>
          </p:cNvPr>
          <p:cNvSpPr txBox="1"/>
          <p:nvPr/>
        </p:nvSpPr>
        <p:spPr>
          <a:xfrm>
            <a:off x="6137871" y="335087"/>
            <a:ext cx="245017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For your information</a:t>
            </a:r>
            <a:endParaRPr lang="en-CA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5547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39B3B9-D92E-40EA-BE51-CAC3F4B7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B988F-D82E-47C8-8BEE-A5EF47FB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171</a:t>
            </a:fld>
            <a:endParaRPr lang="en-CA" dirty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C3D9A45-38FC-4582-B883-DFE95DE50583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1528003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Representing Texts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DC46399-2D03-44F0-BE1F-39C10B65771E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2741198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Representing Audio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62901B8-0F7B-481A-B0F1-00B985B6870A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3807377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Representing Images and graphics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4A92553-28F6-402B-93E2-23B8DEEAFDB2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4896679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Representing Videos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B40577C-9C11-4735-8AD6-87FB1E51506F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648735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14FFB"/>
                </a:solidFill>
              </a:rPr>
              <a:t>Representing Numbers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1320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Decimal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Binary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Octal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Hex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Binary, Hex, Oct to Decimal 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Binary to</a:t>
            </a:r>
            <a:r>
              <a:rPr lang="en-US" sz="22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/from Hex, Octal (special relation)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D</a:t>
            </a:r>
            <a:r>
              <a:rPr lang="en-US" sz="22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ecimal to Binary, Hex, Oct</a:t>
            </a:r>
            <a:endParaRPr lang="en-US" sz="2200" b="0" dirty="0">
              <a:solidFill>
                <a:srgbClr val="114FFB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solidFill>
                <a:srgbClr val="114FFB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b="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2’s complement (Binary) to decimal</a:t>
            </a:r>
            <a:endParaRPr lang="en-US" sz="2200" b="0" dirty="0">
              <a:solidFill>
                <a:srgbClr val="114FFB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solidFill>
                <a:srgbClr val="114FFB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Binary representation of fractions.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114FFB"/>
                </a:solidFill>
                <a:latin typeface="Arial" charset="0"/>
                <a:ea typeface="ＭＳ Ｐゴシック" charset="0"/>
              </a:rPr>
              <a:t>Decimal to Binary </a:t>
            </a:r>
          </a:p>
          <a:p>
            <a:pPr>
              <a:defRPr/>
            </a:pPr>
            <a:endParaRPr lang="en-US" sz="2000" b="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9197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2923" y="6400800"/>
            <a:ext cx="4650077" cy="365125"/>
          </a:xfrm>
        </p:spPr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172</a:t>
            </a:fld>
            <a:endParaRPr lang="en-CA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372B44-0DBC-4A71-895D-1D943DB79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74" y="92075"/>
            <a:ext cx="2316359" cy="14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125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Hexadecimal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Binary, hex, oct to decimal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Binary to</a:t>
            </a: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/from hex and octal (special relations)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Decimal to binary, hex, octal</a:t>
            </a:r>
          </a:p>
          <a:p>
            <a:pPr>
              <a:defRPr/>
            </a:pPr>
            <a:endParaRPr lang="en-US" sz="2000" dirty="0">
              <a:solidFill>
                <a:srgbClr val="00B0F0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000" dirty="0">
              <a:solidFill>
                <a:srgbClr val="00B0F0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Binary representation of fractions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Decimal to binary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173</a:t>
            </a:fld>
            <a:endParaRPr lang="en-CA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FB06CA2-3FC0-4126-A5E5-60EEF586F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92" y="140696"/>
            <a:ext cx="1857978" cy="11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495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A7E4-782A-4F3E-AF2A-779F5EF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Binary, Oct and Hex 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AD76-8BD6-4497-8435-A94115E3C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Give the Decimal equivalent of the following </a:t>
            </a:r>
          </a:p>
          <a:p>
            <a:endParaRPr lang="en-CA" dirty="0"/>
          </a:p>
          <a:p>
            <a:pPr>
              <a:lnSpc>
                <a:spcPct val="100000"/>
              </a:lnSpc>
            </a:pPr>
            <a:r>
              <a:rPr lang="en-CA" sz="3600" dirty="0"/>
              <a:t>Binary  00111010 </a:t>
            </a:r>
            <a:r>
              <a:rPr lang="en-CA" sz="3600" baseline="-25000" dirty="0"/>
              <a:t>2        </a:t>
            </a:r>
            <a:r>
              <a:rPr lang="en-CA" sz="3600" dirty="0"/>
              <a:t>= (            )</a:t>
            </a:r>
            <a:r>
              <a:rPr lang="en-CA" sz="3600" baseline="-25000" dirty="0"/>
              <a:t>10</a:t>
            </a:r>
          </a:p>
          <a:p>
            <a:pPr>
              <a:lnSpc>
                <a:spcPct val="100000"/>
              </a:lnSpc>
            </a:pPr>
            <a:r>
              <a:rPr lang="en-CA" sz="3600" dirty="0"/>
              <a:t>Octal   137 </a:t>
            </a:r>
            <a:r>
              <a:rPr lang="en-CA" sz="3600" baseline="-25000" dirty="0"/>
              <a:t>8                           </a:t>
            </a:r>
            <a:r>
              <a:rPr lang="en-CA" sz="3600" dirty="0"/>
              <a:t>= (            )</a:t>
            </a:r>
            <a:r>
              <a:rPr lang="en-CA" sz="3600" baseline="-25000" dirty="0"/>
              <a:t>10</a:t>
            </a:r>
          </a:p>
          <a:p>
            <a:pPr>
              <a:lnSpc>
                <a:spcPct val="100000"/>
              </a:lnSpc>
            </a:pPr>
            <a:r>
              <a:rPr lang="en-CA" sz="3600" dirty="0"/>
              <a:t>Hex      13C </a:t>
            </a:r>
            <a:r>
              <a:rPr lang="en-CA" sz="3600" baseline="-25000" dirty="0"/>
              <a:t>16</a:t>
            </a:r>
            <a:r>
              <a:rPr lang="en-CA" sz="3600" dirty="0"/>
              <a:t>                = (            )</a:t>
            </a:r>
            <a:r>
              <a:rPr lang="en-CA" sz="3600" baseline="-25000" dirty="0"/>
              <a:t>10</a:t>
            </a:r>
          </a:p>
          <a:p>
            <a:pPr>
              <a:lnSpc>
                <a:spcPct val="100000"/>
              </a:lnSpc>
            </a:pPr>
            <a:r>
              <a:rPr lang="en-CA" sz="3600" dirty="0"/>
              <a:t>             132 </a:t>
            </a:r>
            <a:r>
              <a:rPr lang="en-CA" sz="3600" baseline="-25000" dirty="0"/>
              <a:t>4</a:t>
            </a:r>
            <a:r>
              <a:rPr lang="en-CA" sz="3600" dirty="0"/>
              <a:t>                 = (            )</a:t>
            </a:r>
            <a:r>
              <a:rPr lang="en-CA" sz="3600" baseline="-25000" dirty="0"/>
              <a:t>10</a:t>
            </a:r>
            <a:endParaRPr lang="en-CA" sz="3600" dirty="0"/>
          </a:p>
          <a:p>
            <a:pPr>
              <a:lnSpc>
                <a:spcPct val="100000"/>
              </a:lnSpc>
            </a:pPr>
            <a:r>
              <a:rPr lang="en-CA" sz="3600" dirty="0"/>
              <a:t>             122 </a:t>
            </a:r>
            <a:r>
              <a:rPr lang="en-CA" sz="3600" baseline="-25000" dirty="0"/>
              <a:t>3</a:t>
            </a:r>
            <a:r>
              <a:rPr lang="en-CA" sz="3600" dirty="0"/>
              <a:t>                 = (            )</a:t>
            </a:r>
            <a:r>
              <a:rPr lang="en-CA" sz="3600" baseline="-25000" dirty="0"/>
              <a:t>10</a:t>
            </a:r>
            <a:endParaRPr lang="en-CA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2CBE3-8D52-42E9-96FB-2EC2B1EE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A6386-4E26-4D53-BC6B-7A51E447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CC04C-7997-43CA-AFA7-E0D6C44DE15C}"/>
              </a:ext>
            </a:extLst>
          </p:cNvPr>
          <p:cNvSpPr txBox="1"/>
          <p:nvPr/>
        </p:nvSpPr>
        <p:spPr>
          <a:xfrm>
            <a:off x="5582742" y="1959715"/>
            <a:ext cx="1146236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200" dirty="0">
                <a:solidFill>
                  <a:srgbClr val="0000FF"/>
                </a:solidFill>
              </a:rPr>
              <a:t>58</a:t>
            </a:r>
          </a:p>
          <a:p>
            <a:pPr>
              <a:lnSpc>
                <a:spcPct val="150000"/>
              </a:lnSpc>
            </a:pPr>
            <a:r>
              <a:rPr lang="en-CA" sz="3200" dirty="0">
                <a:solidFill>
                  <a:srgbClr val="0000FF"/>
                </a:solidFill>
              </a:rPr>
              <a:t>95</a:t>
            </a:r>
          </a:p>
          <a:p>
            <a:pPr>
              <a:lnSpc>
                <a:spcPct val="150000"/>
              </a:lnSpc>
            </a:pPr>
            <a:r>
              <a:rPr lang="en-CA" sz="3200" dirty="0">
                <a:solidFill>
                  <a:srgbClr val="0000FF"/>
                </a:solidFill>
              </a:rPr>
              <a:t>316</a:t>
            </a:r>
          </a:p>
          <a:p>
            <a:pPr>
              <a:lnSpc>
                <a:spcPct val="150000"/>
              </a:lnSpc>
            </a:pPr>
            <a:r>
              <a:rPr lang="en-CA" sz="3200" dirty="0">
                <a:solidFill>
                  <a:srgbClr val="0000FF"/>
                </a:solidFill>
              </a:rPr>
              <a:t>30</a:t>
            </a:r>
          </a:p>
          <a:p>
            <a:pPr>
              <a:lnSpc>
                <a:spcPct val="150000"/>
              </a:lnSpc>
            </a:pPr>
            <a:r>
              <a:rPr lang="en-CA" sz="3200" dirty="0">
                <a:solidFill>
                  <a:srgbClr val="0000FF"/>
                </a:solidFill>
              </a:rPr>
              <a:t>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73826-E553-4280-9C9E-0ED77AF2C1CB}"/>
              </a:ext>
            </a:extLst>
          </p:cNvPr>
          <p:cNvSpPr/>
          <p:nvPr/>
        </p:nvSpPr>
        <p:spPr>
          <a:xfrm>
            <a:off x="5507899" y="2176435"/>
            <a:ext cx="816701" cy="3414739"/>
          </a:xfrm>
          <a:prstGeom prst="rect">
            <a:avLst/>
          </a:prstGeom>
          <a:solidFill>
            <a:schemeClr val="bg1"/>
          </a:solidFill>
          <a:ln w="1905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0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A7E4-782A-4F3E-AF2A-779F5EF3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-13169"/>
            <a:ext cx="8474148" cy="919717"/>
          </a:xfrm>
        </p:spPr>
        <p:txBody>
          <a:bodyPr/>
          <a:lstStyle/>
          <a:p>
            <a:r>
              <a:rPr lang="en-CA" dirty="0"/>
              <a:t>Binary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Oct and Hex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AD76-8BD6-4497-8435-A94115E3C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8" y="589786"/>
            <a:ext cx="9332125" cy="62682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Given binary representation </a:t>
            </a:r>
            <a:r>
              <a:rPr lang="en-CA" sz="3600" dirty="0"/>
              <a:t>00111010</a:t>
            </a:r>
            <a:r>
              <a:rPr lang="en-CA" sz="3600" baseline="-25000" dirty="0"/>
              <a:t>2</a:t>
            </a:r>
            <a:r>
              <a:rPr lang="en-CA" dirty="0"/>
              <a:t>,  how to represent it in Oct and Hex?</a:t>
            </a:r>
          </a:p>
          <a:p>
            <a:r>
              <a:rPr lang="en-CA" sz="3500" dirty="0"/>
              <a:t>Octal         (     </a:t>
            </a:r>
            <a:r>
              <a:rPr lang="en-CA" sz="3500" dirty="0">
                <a:solidFill>
                  <a:srgbClr val="0000FF"/>
                </a:solidFill>
              </a:rPr>
              <a:t>72</a:t>
            </a:r>
            <a:r>
              <a:rPr lang="en-CA" sz="3500" dirty="0"/>
              <a:t>    )</a:t>
            </a:r>
            <a:r>
              <a:rPr lang="en-CA" sz="3500" baseline="-25000" dirty="0"/>
              <a:t>8</a:t>
            </a:r>
            <a:endParaRPr lang="en-CA" sz="3500" baseline="-25000" dirty="0">
              <a:solidFill>
                <a:srgbClr val="0000FF"/>
              </a:solidFill>
            </a:endParaRPr>
          </a:p>
          <a:p>
            <a:r>
              <a:rPr lang="en-CA" sz="3500" dirty="0"/>
              <a:t>Hex            (     </a:t>
            </a:r>
            <a:r>
              <a:rPr lang="en-CA" sz="3500" dirty="0">
                <a:solidFill>
                  <a:srgbClr val="0000FF"/>
                </a:solidFill>
              </a:rPr>
              <a:t>3A   </a:t>
            </a:r>
            <a:r>
              <a:rPr lang="en-CA" sz="3500" dirty="0"/>
              <a:t>)</a:t>
            </a:r>
            <a:r>
              <a:rPr lang="en-CA" sz="3500" baseline="-25000" dirty="0"/>
              <a:t>16</a:t>
            </a:r>
          </a:p>
          <a:p>
            <a:r>
              <a:rPr lang="en-CA" sz="3600" dirty="0"/>
              <a:t>                  (     </a:t>
            </a:r>
            <a:r>
              <a:rPr lang="en-CA" sz="3600" dirty="0">
                <a:solidFill>
                  <a:srgbClr val="0000FF"/>
                </a:solidFill>
              </a:rPr>
              <a:t>322 </a:t>
            </a:r>
            <a:r>
              <a:rPr lang="en-CA" sz="3600" dirty="0"/>
              <a:t>)</a:t>
            </a:r>
            <a:r>
              <a:rPr lang="en-CA" sz="3600" baseline="-25000" dirty="0"/>
              <a:t>4</a:t>
            </a:r>
          </a:p>
          <a:p>
            <a:endParaRPr lang="en-CA" sz="3600" baseline="-250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300" dirty="0"/>
              <a:t>Given Oct representation 73</a:t>
            </a:r>
            <a:r>
              <a:rPr lang="en-CA" sz="3100" baseline="-25000" dirty="0"/>
              <a:t>8</a:t>
            </a:r>
            <a:r>
              <a:rPr lang="en-CA" sz="3300" dirty="0"/>
              <a:t> ,  what is the binary representation?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r>
              <a:rPr lang="en-CA" sz="3300" dirty="0"/>
              <a:t>Given Hex representation 73</a:t>
            </a:r>
            <a:r>
              <a:rPr lang="en-CA" sz="3100" baseline="-25000" dirty="0"/>
              <a:t>16</a:t>
            </a:r>
            <a:r>
              <a:rPr lang="en-CA" sz="3300" dirty="0"/>
              <a:t>,  what is the binary representation?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r>
              <a:rPr lang="en-CA" sz="3300" dirty="0"/>
              <a:t>Given Hex representation 4B</a:t>
            </a:r>
            <a:r>
              <a:rPr lang="en-CA" sz="3100" baseline="-25000" dirty="0"/>
              <a:t>16</a:t>
            </a:r>
            <a:r>
              <a:rPr lang="en-CA" sz="3300" dirty="0"/>
              <a:t>,  what is the binary representation?</a:t>
            </a:r>
          </a:p>
          <a:p>
            <a:endParaRPr lang="en-CA" sz="3600" baseline="-25000" dirty="0"/>
          </a:p>
          <a:p>
            <a:pPr marL="0" indent="0">
              <a:buNone/>
            </a:pPr>
            <a:r>
              <a:rPr lang="en-CA" sz="3600" dirty="0"/>
              <a:t>Given representation 322</a:t>
            </a:r>
            <a:r>
              <a:rPr lang="en-CA" sz="3200" baseline="-25000" dirty="0"/>
              <a:t>4</a:t>
            </a:r>
            <a:r>
              <a:rPr lang="en-CA" sz="3600" dirty="0"/>
              <a:t>,  what is the binary representation?</a:t>
            </a:r>
          </a:p>
          <a:p>
            <a:endParaRPr lang="en-CA" sz="3600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2CBE3-8D52-42E9-96FB-2EC2B1EE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26" y="6668601"/>
            <a:ext cx="4322531" cy="365125"/>
          </a:xfrm>
        </p:spPr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A6386-4E26-4D53-BC6B-7A51E447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175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7B1A0-86D8-44FE-B069-461F01F5C1B0}"/>
              </a:ext>
            </a:extLst>
          </p:cNvPr>
          <p:cNvSpPr/>
          <p:nvPr/>
        </p:nvSpPr>
        <p:spPr>
          <a:xfrm>
            <a:off x="2202840" y="1074886"/>
            <a:ext cx="863045" cy="1321343"/>
          </a:xfrm>
          <a:prstGeom prst="rect">
            <a:avLst/>
          </a:prstGeom>
          <a:solidFill>
            <a:schemeClr val="bg1"/>
          </a:solidFill>
          <a:ln w="1905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87113-2B68-4A43-A51E-02F6CEB878D3}"/>
              </a:ext>
            </a:extLst>
          </p:cNvPr>
          <p:cNvSpPr/>
          <p:nvPr/>
        </p:nvSpPr>
        <p:spPr>
          <a:xfrm>
            <a:off x="1422983" y="3799786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0000FF"/>
                </a:solidFill>
              </a:rPr>
              <a:t>00111011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5EE1F-E5D1-4DF1-87F7-E8EDF777F9BA}"/>
              </a:ext>
            </a:extLst>
          </p:cNvPr>
          <p:cNvSpPr/>
          <p:nvPr/>
        </p:nvSpPr>
        <p:spPr>
          <a:xfrm>
            <a:off x="1410951" y="5485906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0000FF"/>
                </a:solidFill>
              </a:rPr>
              <a:t>01001011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BFEDD0-4BD0-471D-BC06-DFA6CD8DDF0A}"/>
              </a:ext>
            </a:extLst>
          </p:cNvPr>
          <p:cNvSpPr txBox="1">
            <a:spLocks/>
          </p:cNvSpPr>
          <p:nvPr/>
        </p:nvSpPr>
        <p:spPr>
          <a:xfrm>
            <a:off x="202019" y="2711731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dirty="0"/>
              <a:t>Oct and Hex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Binary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2DC620-5364-4F90-86AD-7F6239CE4827}"/>
              </a:ext>
            </a:extLst>
          </p:cNvPr>
          <p:cNvSpPr/>
          <p:nvPr/>
        </p:nvSpPr>
        <p:spPr>
          <a:xfrm>
            <a:off x="1435335" y="4642846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0000FF"/>
                </a:solidFill>
              </a:rPr>
              <a:t>01110011</a:t>
            </a:r>
          </a:p>
        </p:txBody>
      </p:sp>
    </p:spTree>
    <p:extLst>
      <p:ext uri="{BB962C8B-B14F-4D97-AF65-F5344CB8AC3E}">
        <p14:creationId xmlns:p14="http://schemas.microsoft.com/office/powerpoint/2010/main" val="40760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A7E4-782A-4F3E-AF2A-779F5EF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Decimal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Binary, Oct and Hex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AD76-8BD6-4497-8435-A94115E3C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Given decimal  </a:t>
            </a:r>
            <a:r>
              <a:rPr lang="en-CA" sz="3600" dirty="0"/>
              <a:t>37</a:t>
            </a:r>
            <a:r>
              <a:rPr lang="en-CA" sz="2800" baseline="-25000" dirty="0"/>
              <a:t>10</a:t>
            </a:r>
            <a:r>
              <a:rPr lang="en-CA" dirty="0"/>
              <a:t>,  how to represent it in Binary, Oct and Hex?  How many base2, base8, base16 digits</a:t>
            </a:r>
          </a:p>
          <a:p>
            <a:endParaRPr lang="en-CA" dirty="0"/>
          </a:p>
          <a:p>
            <a:pPr>
              <a:lnSpc>
                <a:spcPct val="100000"/>
              </a:lnSpc>
            </a:pPr>
            <a:r>
              <a:rPr lang="en-CA" sz="3600" dirty="0"/>
              <a:t>Binary       </a:t>
            </a:r>
            <a:r>
              <a:rPr lang="en-CA" sz="3600" dirty="0">
                <a:solidFill>
                  <a:srgbClr val="0000FF"/>
                </a:solidFill>
              </a:rPr>
              <a:t>100101</a:t>
            </a:r>
          </a:p>
          <a:p>
            <a:pPr>
              <a:lnSpc>
                <a:spcPct val="100000"/>
              </a:lnSpc>
            </a:pPr>
            <a:r>
              <a:rPr lang="en-CA" sz="3600" dirty="0"/>
              <a:t>Octal         </a:t>
            </a:r>
            <a:r>
              <a:rPr lang="en-CA" sz="3600" dirty="0">
                <a:solidFill>
                  <a:srgbClr val="0000FF"/>
                </a:solidFill>
              </a:rPr>
              <a:t>45</a:t>
            </a:r>
            <a:r>
              <a:rPr lang="en-CA" sz="2800" baseline="-25000" dirty="0">
                <a:solidFill>
                  <a:srgbClr val="0000FF"/>
                </a:solidFill>
              </a:rPr>
              <a:t>8</a:t>
            </a:r>
          </a:p>
          <a:p>
            <a:pPr>
              <a:lnSpc>
                <a:spcPct val="100000"/>
              </a:lnSpc>
            </a:pPr>
            <a:r>
              <a:rPr lang="en-CA" sz="3600" dirty="0"/>
              <a:t>Hex            </a:t>
            </a:r>
            <a:r>
              <a:rPr lang="en-CA" sz="3600" dirty="0">
                <a:solidFill>
                  <a:srgbClr val="0000FF"/>
                </a:solidFill>
              </a:rPr>
              <a:t>25</a:t>
            </a:r>
            <a:r>
              <a:rPr lang="en-CA" sz="2800" baseline="-25000" dirty="0">
                <a:solidFill>
                  <a:srgbClr val="0000FF"/>
                </a:solidFill>
              </a:rPr>
              <a:t>16</a:t>
            </a:r>
            <a:endParaRPr lang="en-CA" sz="3600" dirty="0"/>
          </a:p>
          <a:p>
            <a:pPr>
              <a:lnSpc>
                <a:spcPct val="100000"/>
              </a:lnSpc>
            </a:pPr>
            <a:r>
              <a:rPr lang="en-CA" sz="3600" dirty="0"/>
              <a:t>Base 4       </a:t>
            </a:r>
            <a:r>
              <a:rPr lang="en-CA" sz="3600" dirty="0">
                <a:solidFill>
                  <a:srgbClr val="0000FF"/>
                </a:solidFill>
              </a:rPr>
              <a:t>211</a:t>
            </a:r>
            <a:r>
              <a:rPr lang="en-CA" sz="2800" baseline="-25000" dirty="0">
                <a:solidFill>
                  <a:srgbClr val="0000FF"/>
                </a:solidFill>
              </a:rPr>
              <a:t>4</a:t>
            </a:r>
          </a:p>
          <a:p>
            <a:pPr>
              <a:lnSpc>
                <a:spcPct val="100000"/>
              </a:lnSpc>
            </a:pPr>
            <a:r>
              <a:rPr lang="en-CA" sz="3600" dirty="0"/>
              <a:t>Base 5       </a:t>
            </a:r>
            <a:r>
              <a:rPr lang="en-CA" sz="3600" dirty="0">
                <a:solidFill>
                  <a:srgbClr val="0000FF"/>
                </a:solidFill>
              </a:rPr>
              <a:t>122</a:t>
            </a:r>
            <a:r>
              <a:rPr lang="en-CA" sz="2800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2CBE3-8D52-42E9-96FB-2EC2B1EE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A6386-4E26-4D53-BC6B-7A51E447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176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A9945-3551-43A0-8D85-AC2AB4767E69}"/>
              </a:ext>
            </a:extLst>
          </p:cNvPr>
          <p:cNvSpPr/>
          <p:nvPr/>
        </p:nvSpPr>
        <p:spPr>
          <a:xfrm>
            <a:off x="2494839" y="2705100"/>
            <a:ext cx="1895061" cy="3528459"/>
          </a:xfrm>
          <a:prstGeom prst="rect">
            <a:avLst/>
          </a:prstGeom>
          <a:solidFill>
            <a:schemeClr val="bg1"/>
          </a:solidFill>
          <a:ln w="1905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8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2D64-7EDB-4FE5-85A8-807ADDF6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328773"/>
            <a:ext cx="8474148" cy="819543"/>
          </a:xfrm>
        </p:spPr>
        <p:txBody>
          <a:bodyPr>
            <a:normAutofit fontScale="90000"/>
          </a:bodyPr>
          <a:lstStyle/>
          <a:p>
            <a:r>
              <a:rPr lang="en-US" dirty="0"/>
              <a:t>2’s complement (binary) </a:t>
            </a:r>
            <a:r>
              <a:rPr lang="en-US" dirty="0">
                <a:sym typeface="Wingdings" panose="05000000000000000000" pitchFamily="2" charset="2"/>
              </a:rPr>
              <a:t>  decimal</a:t>
            </a:r>
            <a:br>
              <a:rPr lang="en-US" dirty="0"/>
            </a:b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6B13B-896F-4B5F-96B9-5B1993A67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0375" y="1148316"/>
            <a:ext cx="9102355" cy="5208033"/>
          </a:xfrm>
        </p:spPr>
        <p:txBody>
          <a:bodyPr/>
          <a:lstStyle/>
          <a:p>
            <a:pPr lvl="1"/>
            <a:r>
              <a:rPr lang="en-US" dirty="0">
                <a:sym typeface="Wingdings" pitchFamily="2" charset="2"/>
              </a:rPr>
              <a:t>0110  6     assume 4 bits 2’s complement</a:t>
            </a:r>
            <a:endParaRPr lang="en-US" dirty="0"/>
          </a:p>
          <a:p>
            <a:pPr lvl="1"/>
            <a:r>
              <a:rPr lang="en-US" dirty="0">
                <a:sym typeface="Wingdings" pitchFamily="2" charset="2"/>
              </a:rPr>
              <a:t>1001  −((0110) +1)  −(0111)  −7    assume 4 bits 2’s complement</a:t>
            </a:r>
            <a:endParaRPr lang="en-US" dirty="0"/>
          </a:p>
          <a:p>
            <a:pPr lvl="1"/>
            <a:r>
              <a:rPr lang="en-US" dirty="0">
                <a:sym typeface="Wingdings" pitchFamily="2" charset="2"/>
              </a:rPr>
              <a:t>1101  −((0010) +1)  −(0011)  −3    assume 4 bits 2’s complement</a:t>
            </a:r>
          </a:p>
          <a:p>
            <a:pPr lvl="1"/>
            <a:r>
              <a:rPr lang="en-US" dirty="0">
                <a:sym typeface="Wingdings" pitchFamily="2" charset="2"/>
              </a:rPr>
              <a:t>11100110  - (00011001 +1)  - (00011010)  -26     assume 8 bits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61910-D2AE-4079-BDF4-E864B0C3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A6FFF-6168-4A19-B7BF-757C15E6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177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DE38E-1BF0-47DE-B1B5-8D03AE3F132A}"/>
              </a:ext>
            </a:extLst>
          </p:cNvPr>
          <p:cNvSpPr/>
          <p:nvPr/>
        </p:nvSpPr>
        <p:spPr>
          <a:xfrm>
            <a:off x="334926" y="3531741"/>
            <a:ext cx="8268090" cy="260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5 </a:t>
            </a: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 0101      assume 4 bits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−6  (60110)  1001+1  1010       assume 4 bits  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-3       (30011)                                      assume 4 bits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-7       (70111) 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-17     assume 8 bits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-26     assume 8 bits  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sym typeface="Wingdings" pitchFamily="2" charset="2"/>
              </a:rPr>
              <a:t>-37     assume 8 bits </a:t>
            </a:r>
            <a:endParaRPr lang="en-C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A0F24F-DACA-4820-974A-6BDD9981DB2B}"/>
              </a:ext>
            </a:extLst>
          </p:cNvPr>
          <p:cNvCxnSpPr/>
          <p:nvPr/>
        </p:nvCxnSpPr>
        <p:spPr>
          <a:xfrm>
            <a:off x="-79587" y="3166008"/>
            <a:ext cx="755150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99681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C621-F35E-4025-8807-24ABE89C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CBA3-01A0-41B9-B91D-C39C8F280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8 bits, do the following calculation in </a:t>
            </a:r>
            <a:r>
              <a:rPr lang="en-US" dirty="0">
                <a:highlight>
                  <a:srgbClr val="FFFF00"/>
                </a:highlight>
              </a:rPr>
              <a:t>binary</a:t>
            </a:r>
            <a:endParaRPr lang="en-CA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60CE7-0C7F-4244-8A99-438D2FBB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43F9E-C6D1-486F-A0BA-00F86C09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178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D1E42-E380-4E70-8286-8FEA94C7A20B}"/>
              </a:ext>
            </a:extLst>
          </p:cNvPr>
          <p:cNvSpPr txBox="1"/>
          <p:nvPr/>
        </p:nvSpPr>
        <p:spPr>
          <a:xfrm>
            <a:off x="838312" y="1993533"/>
            <a:ext cx="5668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3 + 4</a:t>
            </a:r>
          </a:p>
          <a:p>
            <a:r>
              <a:rPr lang="en-CA" sz="2400" dirty="0"/>
              <a:t>3+1</a:t>
            </a:r>
          </a:p>
          <a:p>
            <a:r>
              <a:rPr lang="en-CA" sz="2400" dirty="0"/>
              <a:t>3+5</a:t>
            </a:r>
          </a:p>
          <a:p>
            <a:r>
              <a:rPr lang="en-CA" sz="2400" dirty="0"/>
              <a:t>3+7</a:t>
            </a:r>
          </a:p>
          <a:p>
            <a:endParaRPr lang="en-CA" sz="2400" dirty="0"/>
          </a:p>
          <a:p>
            <a:r>
              <a:rPr lang="en-CA" sz="2400" dirty="0"/>
              <a:t>10 - 3 </a:t>
            </a:r>
            <a:r>
              <a:rPr lang="en-CA" sz="1100" dirty="0"/>
              <a:t>(11111101)       </a:t>
            </a:r>
          </a:p>
          <a:p>
            <a:r>
              <a:rPr lang="en-CA" sz="2400" dirty="0"/>
              <a:t>- 5  </a:t>
            </a:r>
            <a:r>
              <a:rPr lang="en-CA" sz="1100" dirty="0"/>
              <a:t>(11111011)</a:t>
            </a:r>
            <a:r>
              <a:rPr lang="en-CA" sz="2400" dirty="0"/>
              <a:t>  +   2            </a:t>
            </a:r>
          </a:p>
          <a:p>
            <a:r>
              <a:rPr lang="en-CA" sz="2400" dirty="0"/>
              <a:t>- 127 </a:t>
            </a:r>
            <a:r>
              <a:rPr lang="en-CA" sz="1100" dirty="0"/>
              <a:t>(10…1)  </a:t>
            </a:r>
            <a:r>
              <a:rPr lang="en-CA" sz="2400" dirty="0"/>
              <a:t>+1</a:t>
            </a:r>
          </a:p>
          <a:p>
            <a:r>
              <a:rPr lang="en-CA" sz="2400" dirty="0"/>
              <a:t>29 </a:t>
            </a:r>
            <a:r>
              <a:rPr lang="en-CA" sz="1400" dirty="0"/>
              <a:t>(00011101) </a:t>
            </a:r>
            <a:r>
              <a:rPr lang="en-CA" sz="2400" dirty="0"/>
              <a:t>- 23 </a:t>
            </a:r>
            <a:r>
              <a:rPr lang="en-CA" dirty="0"/>
              <a:t>(</a:t>
            </a:r>
            <a:r>
              <a:rPr lang="en-CA" sz="1400" dirty="0"/>
              <a:t>00010111</a:t>
            </a:r>
            <a:r>
              <a:rPr lang="en-CA" dirty="0"/>
              <a:t>)</a:t>
            </a:r>
          </a:p>
          <a:p>
            <a:r>
              <a:rPr lang="en-CA" sz="2400" dirty="0"/>
              <a:t>23-29</a:t>
            </a:r>
          </a:p>
        </p:txBody>
      </p:sp>
    </p:spTree>
    <p:extLst>
      <p:ext uri="{BB962C8B-B14F-4D97-AF65-F5344CB8AC3E}">
        <p14:creationId xmlns:p14="http://schemas.microsoft.com/office/powerpoint/2010/main" val="26728143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D230F-3438-48F0-BA35-05EBB8EF0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148316"/>
            <a:ext cx="6933092" cy="520803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C919B-2630-4991-876A-EC5CFB5D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48759-F5B9-4B5D-8691-4AA45731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179</a:t>
            </a:fld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0D1C8D-4273-425C-97D1-87479F70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8600"/>
            <a:ext cx="8474075" cy="919163"/>
          </a:xfrm>
        </p:spPr>
        <p:txBody>
          <a:bodyPr>
            <a:normAutofit fontScale="90000"/>
          </a:bodyPr>
          <a:lstStyle/>
          <a:p>
            <a:r>
              <a:rPr lang="en-US" dirty="0"/>
              <a:t>Factions  </a:t>
            </a:r>
            <a:r>
              <a:rPr lang="en-US" dirty="0">
                <a:sym typeface="Wingdings" panose="05000000000000000000" pitchFamily="2" charset="2"/>
              </a:rPr>
              <a:t>  decimal</a:t>
            </a:r>
            <a:br>
              <a:rPr lang="en-US" dirty="0"/>
            </a:br>
            <a:br>
              <a:rPr lang="en-US" dirty="0"/>
            </a:b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F269C3-3F05-44C9-8879-9B0443FA22F7}"/>
                  </a:ext>
                </a:extLst>
              </p:cNvPr>
              <p:cNvSpPr/>
              <p:nvPr/>
            </p:nvSpPr>
            <p:spPr>
              <a:xfrm>
                <a:off x="748121" y="3978813"/>
                <a:ext cx="33120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</m:e>
                          </m:d>
                        </m:e>
                        <m:sub>
                          <m:r>
                            <a:rPr lang="en-CA" b="1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 =   </m:t>
                      </m:r>
                      <m:sSub>
                        <m:sSub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.  ??????  </m:t>
                              </m:r>
                            </m:e>
                          </m:d>
                        </m:e>
                        <m:sub>
                          <m:r>
                            <a:rPr lang="en-CA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F269C3-3F05-44C9-8879-9B0443FA2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1" y="3978813"/>
                <a:ext cx="331206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B9CBF2-ED77-400E-8054-877C01F937A8}"/>
                  </a:ext>
                </a:extLst>
              </p:cNvPr>
              <p:cNvSpPr/>
              <p:nvPr/>
            </p:nvSpPr>
            <p:spPr>
              <a:xfrm>
                <a:off x="748121" y="4528604"/>
                <a:ext cx="33120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  <m:r>
                                <a:rPr lang="en-CA" b="1" i="1">
                                  <a:latin typeface="Cambria Math"/>
                                </a:rPr>
                                <m:t>. </m:t>
                              </m:r>
                              <m:r>
                                <a:rPr lang="en-CA" b="1" i="1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b>
                          <m:r>
                            <a:rPr lang="en-CA" b="1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 =   </m:t>
                      </m:r>
                      <m:sSub>
                        <m:sSub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.  ??????  </m:t>
                              </m:r>
                            </m:e>
                          </m:d>
                        </m:e>
                        <m:sub>
                          <m:r>
                            <a:rPr lang="en-CA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B9CBF2-ED77-400E-8054-877C01F93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1" y="4528604"/>
                <a:ext cx="33120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043DA7-E2CD-4999-A12C-B21BAF4A807B}"/>
                  </a:ext>
                </a:extLst>
              </p:cNvPr>
              <p:cNvSpPr/>
              <p:nvPr/>
            </p:nvSpPr>
            <p:spPr>
              <a:xfrm>
                <a:off x="748120" y="5476120"/>
                <a:ext cx="3449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CA" b="1" i="1">
                                  <a:latin typeface="Cambria Math"/>
                                </a:rPr>
                                <m:t>. </m:t>
                              </m:r>
                              <m:r>
                                <a:rPr lang="en-CA" b="1" i="1">
                                  <a:latin typeface="Cambria Math"/>
                                </a:rPr>
                                <m:t>𝟑𝟐𝟖𝟓</m:t>
                              </m:r>
                            </m:e>
                          </m:d>
                        </m:e>
                        <m:sub>
                          <m:r>
                            <a:rPr lang="en-CA" b="1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 =   </m:t>
                      </m:r>
                      <m:sSub>
                        <m:sSub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.  ??????  </m:t>
                              </m:r>
                            </m:e>
                          </m:d>
                        </m:e>
                        <m:sub>
                          <m:r>
                            <a:rPr lang="en-CA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043DA7-E2CD-4999-A12C-B21BAF4A8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0" y="5476120"/>
                <a:ext cx="34499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58FC460-A07F-44FB-89C9-122EE54AC595}"/>
                  </a:ext>
                </a:extLst>
              </p:cNvPr>
              <p:cNvSpPr/>
              <p:nvPr/>
            </p:nvSpPr>
            <p:spPr>
              <a:xfrm>
                <a:off x="748121" y="5002362"/>
                <a:ext cx="3449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  <m:r>
                                <a:rPr lang="en-CA" b="1" i="1">
                                  <a:latin typeface="Cambria Math"/>
                                </a:rPr>
                                <m:t>.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CA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b>
                          <m:r>
                            <a:rPr lang="en-CA" b="1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 =   </m:t>
                      </m:r>
                      <m:sSub>
                        <m:sSub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.  ??????  </m:t>
                              </m:r>
                            </m:e>
                          </m:d>
                        </m:e>
                        <m:sub>
                          <m:r>
                            <a:rPr lang="en-CA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58FC460-A07F-44FB-89C9-122EE54AC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1" y="5002362"/>
                <a:ext cx="34499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4822A6-4062-4A65-9B3D-1E1CFE182F0A}"/>
                  </a:ext>
                </a:extLst>
              </p:cNvPr>
              <p:cNvSpPr/>
              <p:nvPr/>
            </p:nvSpPr>
            <p:spPr>
              <a:xfrm>
                <a:off x="748120" y="5892581"/>
                <a:ext cx="30363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CA" b="1" i="1">
                                  <a:latin typeface="Cambria Math"/>
                                </a:rPr>
                                <m:t>. </m:t>
                              </m:r>
                              <m:r>
                                <a:rPr lang="en-CA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b>
                          <m:r>
                            <a:rPr lang="en-CA" b="1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 =   </m:t>
                      </m:r>
                      <m:sSub>
                        <m:sSub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.  ??????  </m:t>
                              </m:r>
                            </m:e>
                          </m:d>
                        </m:e>
                        <m:sub>
                          <m:r>
                            <a:rPr lang="en-CA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4822A6-4062-4A65-9B3D-1E1CFE182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0" y="5892581"/>
                <a:ext cx="30363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EC9983-FB9B-40A4-88E2-689925702300}"/>
                  </a:ext>
                </a:extLst>
              </p:cNvPr>
              <p:cNvSpPr/>
              <p:nvPr/>
            </p:nvSpPr>
            <p:spPr>
              <a:xfrm>
                <a:off x="748120" y="2065876"/>
                <a:ext cx="3449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𝟏𝟏𝟏</m:t>
                              </m:r>
                            </m:e>
                          </m:d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 =   </m:t>
                      </m:r>
                      <m:sSub>
                        <m:sSub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.  ??????  </m:t>
                              </m:r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EC9983-FB9B-40A4-88E2-689925702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0" y="2065876"/>
                <a:ext cx="34499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D4C21C-154E-48FC-80BB-DD11F606019C}"/>
                  </a:ext>
                </a:extLst>
              </p:cNvPr>
              <p:cNvSpPr/>
              <p:nvPr/>
            </p:nvSpPr>
            <p:spPr>
              <a:xfrm>
                <a:off x="748120" y="2672087"/>
                <a:ext cx="3863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𝟏𝟎𝟎𝟏𝟎𝟏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 =   </m:t>
                      </m:r>
                      <m:sSub>
                        <m:sSub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 .  ??????  </m:t>
                              </m:r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en-CA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D4C21C-154E-48FC-80BB-DD11F6060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0" y="2672087"/>
                <a:ext cx="38634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556540-7CC5-4ED6-BD58-42D82DCF3375}"/>
              </a:ext>
            </a:extLst>
          </p:cNvPr>
          <p:cNvCxnSpPr/>
          <p:nvPr/>
        </p:nvCxnSpPr>
        <p:spPr>
          <a:xfrm>
            <a:off x="82193" y="3505055"/>
            <a:ext cx="755150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62B84-5C04-4908-AAAE-CD83401F92C3}"/>
              </a:ext>
            </a:extLst>
          </p:cNvPr>
          <p:cNvSpPr/>
          <p:nvPr/>
        </p:nvSpPr>
        <p:spPr>
          <a:xfrm>
            <a:off x="748120" y="5476120"/>
            <a:ext cx="3719105" cy="785793"/>
          </a:xfrm>
          <a:prstGeom prst="rect">
            <a:avLst/>
          </a:prstGeom>
          <a:solidFill>
            <a:schemeClr val="bg1"/>
          </a:solidFill>
          <a:ln w="1905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D10F50-6261-4984-9A9B-BE0513E40D72}"/>
              </a:ext>
            </a:extLst>
          </p:cNvPr>
          <p:cNvSpPr txBox="1"/>
          <p:nvPr/>
        </p:nvSpPr>
        <p:spPr>
          <a:xfrm>
            <a:off x="5054254" y="2059290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2.875</a:t>
            </a:r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7C578-56AD-4AF7-8019-10AE423B7F69}"/>
              </a:ext>
            </a:extLst>
          </p:cNvPr>
          <p:cNvSpPr txBox="1"/>
          <p:nvPr/>
        </p:nvSpPr>
        <p:spPr>
          <a:xfrm>
            <a:off x="5054253" y="2668299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37.75</a:t>
            </a:r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8C27C-32B8-4890-9B89-8F48C4B4120B}"/>
              </a:ext>
            </a:extLst>
          </p:cNvPr>
          <p:cNvSpPr txBox="1"/>
          <p:nvPr/>
        </p:nvSpPr>
        <p:spPr>
          <a:xfrm>
            <a:off x="5054252" y="3990686"/>
            <a:ext cx="147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100101.11</a:t>
            </a:r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133CA5-1D3D-437F-9A89-784B61DCBA3D}"/>
              </a:ext>
            </a:extLst>
          </p:cNvPr>
          <p:cNvSpPr txBox="1"/>
          <p:nvPr/>
        </p:nvSpPr>
        <p:spPr>
          <a:xfrm>
            <a:off x="5054252" y="4555181"/>
            <a:ext cx="147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10100.01</a:t>
            </a:r>
            <a:endParaRPr lang="en-C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1BF88D-146D-4FF8-8B40-E3F0B8903059}"/>
              </a:ext>
            </a:extLst>
          </p:cNvPr>
          <p:cNvSpPr txBox="1"/>
          <p:nvPr/>
        </p:nvSpPr>
        <p:spPr>
          <a:xfrm>
            <a:off x="5054252" y="5025038"/>
            <a:ext cx="147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10100 .101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112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47331" y="51418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18</a:t>
            </a:fld>
            <a:endParaRPr lang="en-CA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7591F83-78BC-47FA-A155-88C711692E3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/>
              <a:t>Positional Notation</a:t>
            </a:r>
            <a:endParaRPr lang="en-US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94AF5A-267E-4BD3-80F7-49D25B535F12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032750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70C7-E538-4EF7-B2D4-E7996CEF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Valid or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246B-9204-4F09-95B8-7C60C0A13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3200" dirty="0"/>
              <a:t>(1234)</a:t>
            </a:r>
            <a:r>
              <a:rPr lang="en-CA" sz="3200" baseline="-25000" dirty="0"/>
              <a:t>10</a:t>
            </a:r>
          </a:p>
          <a:p>
            <a:pPr>
              <a:lnSpc>
                <a:spcPct val="150000"/>
              </a:lnSpc>
            </a:pPr>
            <a:r>
              <a:rPr lang="en-CA" sz="3200" dirty="0"/>
              <a:t>(87120)</a:t>
            </a:r>
            <a:r>
              <a:rPr lang="en-CA" sz="3200" baseline="-25000" dirty="0"/>
              <a:t>8</a:t>
            </a:r>
          </a:p>
          <a:p>
            <a:pPr>
              <a:lnSpc>
                <a:spcPct val="150000"/>
              </a:lnSpc>
            </a:pPr>
            <a:r>
              <a:rPr lang="en-CA" sz="3200" dirty="0"/>
              <a:t>(12AB)</a:t>
            </a:r>
            <a:r>
              <a:rPr lang="en-CA" sz="3200" baseline="-25000" dirty="0"/>
              <a:t>16</a:t>
            </a:r>
          </a:p>
          <a:p>
            <a:pPr>
              <a:lnSpc>
                <a:spcPct val="150000"/>
              </a:lnSpc>
            </a:pPr>
            <a:r>
              <a:rPr lang="en-CA" sz="3200" dirty="0"/>
              <a:t>(3AB)</a:t>
            </a:r>
            <a:r>
              <a:rPr lang="en-CA" sz="3200" baseline="-25000" dirty="0"/>
              <a:t>12</a:t>
            </a:r>
          </a:p>
          <a:p>
            <a:pPr>
              <a:lnSpc>
                <a:spcPct val="150000"/>
              </a:lnSpc>
            </a:pPr>
            <a:r>
              <a:rPr lang="en-CA" sz="3200" dirty="0"/>
              <a:t>(525)</a:t>
            </a:r>
            <a:r>
              <a:rPr lang="en-CA" sz="3200" baseline="-25000" dirty="0"/>
              <a:t>5</a:t>
            </a:r>
          </a:p>
          <a:p>
            <a:pPr>
              <a:lnSpc>
                <a:spcPct val="150000"/>
              </a:lnSpc>
            </a:pPr>
            <a:r>
              <a:rPr lang="en-CA" sz="3200" dirty="0"/>
              <a:t>(1010101)</a:t>
            </a:r>
            <a:r>
              <a:rPr lang="en-CA" sz="3200" baseline="-25000" dirty="0"/>
              <a:t>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B3C66-0E34-4273-83E4-9EF72B4E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Representing Text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5F82E-C2E8-4386-8572-745B786E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180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746215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FB27-5C5A-4EB5-B32F-42F954A6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vs. unsigned, summary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2EBEA-5D1F-48CE-808A-A45DC6F8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0881D-A6FC-41EB-ABB0-85FA305F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181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7D3E0-9B5F-4389-9E1F-AB582322AF8A}"/>
              </a:ext>
            </a:extLst>
          </p:cNvPr>
          <p:cNvSpPr txBox="1"/>
          <p:nvPr/>
        </p:nvSpPr>
        <p:spPr>
          <a:xfrm>
            <a:off x="603968" y="947317"/>
            <a:ext cx="7184264" cy="262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Assume all n bits are magnitudes.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Max value: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Min value: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many values: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Range:		  </a:t>
            </a:r>
            <a:r>
              <a:rPr lang="en-US" sz="2000" dirty="0"/>
              <a:t>0~2</a:t>
            </a:r>
            <a:r>
              <a:rPr lang="en-CA" sz="2000" baseline="30000" dirty="0"/>
              <a:t>n</a:t>
            </a:r>
            <a:r>
              <a:rPr lang="en-CA" sz="2000" dirty="0"/>
              <a:t>-1</a:t>
            </a:r>
            <a:r>
              <a:rPr lang="en-CA" sz="2000" baseline="30000" dirty="0"/>
              <a:t>          </a:t>
            </a:r>
            <a:endParaRPr lang="en-C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60A43-49D8-4FE8-900E-5269B22401BB}"/>
              </a:ext>
            </a:extLst>
          </p:cNvPr>
          <p:cNvSpPr txBox="1"/>
          <p:nvPr/>
        </p:nvSpPr>
        <p:spPr>
          <a:xfrm>
            <a:off x="3410739" y="1569943"/>
            <a:ext cx="2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 </a:t>
            </a:r>
            <a:r>
              <a:rPr lang="en-CA" dirty="0"/>
              <a:t>1111111….11111</a:t>
            </a:r>
            <a:endParaRPr lang="en-CA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4F98B-D5AB-429E-B251-E76E6983996D}"/>
              </a:ext>
            </a:extLst>
          </p:cNvPr>
          <p:cNvSpPr txBox="1"/>
          <p:nvPr/>
        </p:nvSpPr>
        <p:spPr>
          <a:xfrm>
            <a:off x="3410739" y="2076032"/>
            <a:ext cx="2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 </a:t>
            </a:r>
            <a:r>
              <a:rPr lang="en-CA" dirty="0"/>
              <a:t>0000000….00000</a:t>
            </a:r>
            <a:endParaRPr lang="en-CA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E4322-F18D-440C-BAB5-265DDDE06A13}"/>
              </a:ext>
            </a:extLst>
          </p:cNvPr>
          <p:cNvSpPr/>
          <p:nvPr/>
        </p:nvSpPr>
        <p:spPr>
          <a:xfrm>
            <a:off x="3492931" y="2579503"/>
            <a:ext cx="1211976" cy="387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>
                <a:ln>
                  <a:noFill/>
                </a:ln>
                <a:solidFill>
                  <a:schemeClr val="tx1"/>
                </a:solidFill>
              </a:rPr>
              <a:t>2</a:t>
            </a:r>
            <a:r>
              <a:rPr lang="en-CA" sz="2400" baseline="30000" dirty="0">
                <a:solidFill>
                  <a:schemeClr val="tx1"/>
                </a:solidFill>
              </a:rPr>
              <a:t>n</a:t>
            </a:r>
            <a:r>
              <a:rPr lang="en-CA" sz="2000" dirty="0">
                <a:ln>
                  <a:noFill/>
                </a:ln>
                <a:solidFill>
                  <a:schemeClr val="tx1"/>
                </a:solidFill>
              </a:rPr>
              <a:t> </a:t>
            </a:r>
            <a:endParaRPr lang="en-CA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4911A-DE3C-4A3F-ACEB-A5D49827C417}"/>
              </a:ext>
            </a:extLst>
          </p:cNvPr>
          <p:cNvSpPr txBox="1"/>
          <p:nvPr/>
        </p:nvSpPr>
        <p:spPr>
          <a:xfrm>
            <a:off x="600319" y="3886519"/>
            <a:ext cx="7184264" cy="262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Assume 2’s complement.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Max value: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Min value: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many values: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Range:	</a:t>
            </a:r>
            <a:r>
              <a:rPr lang="en-US" sz="2000" dirty="0"/>
              <a:t>	-2</a:t>
            </a:r>
            <a:r>
              <a:rPr lang="en-CA" baseline="30000" dirty="0"/>
              <a:t>n-1    </a:t>
            </a:r>
            <a:r>
              <a:rPr lang="en-US" sz="2000" dirty="0"/>
              <a:t>~  0  ~  2</a:t>
            </a:r>
            <a:r>
              <a:rPr lang="en-CA" sz="2000" baseline="30000" dirty="0"/>
              <a:t>n-1</a:t>
            </a:r>
            <a:r>
              <a:rPr lang="en-CA" sz="2000" dirty="0"/>
              <a:t>-1</a:t>
            </a:r>
            <a:r>
              <a:rPr lang="en-CA" sz="2000" baseline="30000" dirty="0"/>
              <a:t>          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427498-87F6-421D-B9C4-51DDEE9CDC86}"/>
              </a:ext>
            </a:extLst>
          </p:cNvPr>
          <p:cNvSpPr txBox="1"/>
          <p:nvPr/>
        </p:nvSpPr>
        <p:spPr>
          <a:xfrm>
            <a:off x="3332773" y="4466749"/>
            <a:ext cx="2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 </a:t>
            </a:r>
            <a:r>
              <a:rPr lang="en-CA" dirty="0"/>
              <a:t>0111111….11111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F54F3-E93F-4B8C-BF11-1E7DFCD0C597}"/>
              </a:ext>
            </a:extLst>
          </p:cNvPr>
          <p:cNvSpPr txBox="1"/>
          <p:nvPr/>
        </p:nvSpPr>
        <p:spPr>
          <a:xfrm>
            <a:off x="3313559" y="4970220"/>
            <a:ext cx="2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 </a:t>
            </a:r>
            <a:r>
              <a:rPr lang="en-CA" dirty="0"/>
              <a:t>1000000….00000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39B27-FCC2-470E-A9ED-38BF61DA2DC9}"/>
              </a:ext>
            </a:extLst>
          </p:cNvPr>
          <p:cNvSpPr/>
          <p:nvPr/>
        </p:nvSpPr>
        <p:spPr>
          <a:xfrm>
            <a:off x="3386409" y="5502844"/>
            <a:ext cx="1211976" cy="387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>
                <a:ln>
                  <a:noFill/>
                </a:ln>
                <a:solidFill>
                  <a:schemeClr val="tx1"/>
                </a:solidFill>
              </a:rPr>
              <a:t>2</a:t>
            </a:r>
            <a:r>
              <a:rPr lang="en-CA" sz="2400" baseline="30000" dirty="0">
                <a:solidFill>
                  <a:schemeClr val="tx1"/>
                </a:solidFill>
              </a:rPr>
              <a:t>n</a:t>
            </a:r>
            <a:r>
              <a:rPr lang="en-CA" sz="2400" dirty="0">
                <a:ln>
                  <a:noFill/>
                </a:ln>
                <a:solidFill>
                  <a:schemeClr val="tx1"/>
                </a:solidFill>
              </a:rPr>
              <a:t> </a:t>
            </a:r>
            <a:endParaRPr lang="en-CA" sz="2000" dirty="0">
              <a:ln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D86DC4-000F-451B-8830-0525F4B527C8}"/>
              </a:ext>
            </a:extLst>
          </p:cNvPr>
          <p:cNvCxnSpPr/>
          <p:nvPr/>
        </p:nvCxnSpPr>
        <p:spPr>
          <a:xfrm>
            <a:off x="0" y="3844045"/>
            <a:ext cx="8042031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2BCD04-4EA8-4A2A-9DB2-44BE9C0E2A4D}"/>
              </a:ext>
            </a:extLst>
          </p:cNvPr>
          <p:cNvSpPr txBox="1"/>
          <p:nvPr/>
        </p:nvSpPr>
        <p:spPr>
          <a:xfrm>
            <a:off x="6181712" y="4239139"/>
            <a:ext cx="296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bits,  2’s complement, max and min value?</a:t>
            </a:r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28B813-163D-46A9-A700-99E7C574EC17}"/>
              </a:ext>
            </a:extLst>
          </p:cNvPr>
          <p:cNvSpPr/>
          <p:nvPr/>
        </p:nvSpPr>
        <p:spPr>
          <a:xfrm>
            <a:off x="7033846" y="5076092"/>
            <a:ext cx="457200" cy="1446598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D02733-083E-4A0E-8DDD-AF6CCA251944}"/>
              </a:ext>
            </a:extLst>
          </p:cNvPr>
          <p:cNvCxnSpPr/>
          <p:nvPr/>
        </p:nvCxnSpPr>
        <p:spPr>
          <a:xfrm>
            <a:off x="6682562" y="5765327"/>
            <a:ext cx="1230719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1A32B46-5983-4B1C-B439-C1BA8BBB9AA7}"/>
              </a:ext>
            </a:extLst>
          </p:cNvPr>
          <p:cNvSpPr/>
          <p:nvPr/>
        </p:nvSpPr>
        <p:spPr>
          <a:xfrm>
            <a:off x="7639737" y="5256033"/>
            <a:ext cx="810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values</a:t>
            </a:r>
            <a:endParaRPr lang="en-CA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23D92A-CC0B-4C9E-A32A-1191E6849C84}"/>
              </a:ext>
            </a:extLst>
          </p:cNvPr>
          <p:cNvSpPr/>
          <p:nvPr/>
        </p:nvSpPr>
        <p:spPr>
          <a:xfrm>
            <a:off x="7657146" y="5941576"/>
            <a:ext cx="810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values</a:t>
            </a:r>
            <a:endParaRPr lang="en-CA" sz="1400" dirty="0"/>
          </a:p>
        </p:txBody>
      </p:sp>
      <p:pic>
        <p:nvPicPr>
          <p:cNvPr id="27" name="Content Placeholder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8EF6B5-29CA-4668-88DB-F930CFAFA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24" y="3245921"/>
            <a:ext cx="909638" cy="101008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376DFE-3AB3-40F8-927B-C0E3C085AD35}"/>
              </a:ext>
            </a:extLst>
          </p:cNvPr>
          <p:cNvSpPr/>
          <p:nvPr/>
        </p:nvSpPr>
        <p:spPr>
          <a:xfrm>
            <a:off x="6271579" y="650837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bits ?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56981B-5655-4794-8885-0D7A7C2D7BC6}"/>
              </a:ext>
            </a:extLst>
          </p:cNvPr>
          <p:cNvSpPr/>
          <p:nvPr/>
        </p:nvSpPr>
        <p:spPr>
          <a:xfrm>
            <a:off x="7356420" y="651535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 bits 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03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 animBg="1"/>
      <p:bldP spid="20" grpId="0"/>
      <p:bldP spid="21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39B3B9-D92E-40EA-BE51-CAC3F4B7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B988F-D82E-47C8-8BEE-A5EF47FB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182</a:t>
            </a:fld>
            <a:endParaRPr lang="en-CA" dirty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C3D9A45-38FC-4582-B883-DFE95DE50583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1528003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Representing Texts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DC46399-2D03-44F0-BE1F-39C10B65771E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2741198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Representing Audio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62901B8-0F7B-481A-B0F1-00B985B6870A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3807377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Representing Images and graphics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4A92553-28F6-402B-93E2-23B8DEEAFDB2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4896679"/>
            <a:ext cx="8474148" cy="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Representing Videos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B40577C-9C11-4735-8AD6-87FB1E51506F}"/>
              </a:ext>
            </a:extLst>
          </p:cNvPr>
          <p:cNvSpPr txBox="1">
            <a:spLocks noChangeArrowheads="1"/>
          </p:cNvSpPr>
          <p:nvPr/>
        </p:nvSpPr>
        <p:spPr>
          <a:xfrm>
            <a:off x="467833" y="708298"/>
            <a:ext cx="8474148" cy="2342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Representing Numbers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11335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B5D5-3302-4CDC-A7B9-B0FF1019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3E29B-9CB5-4AA4-AA5C-D1433131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F4625-78EE-49CA-A901-ECCEA1D7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149DC-3CD8-4F8E-B684-E1AF0980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183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B7D3A-9D25-4DDA-B7D1-EE33CA0B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94" y="4132871"/>
            <a:ext cx="691956" cy="271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A2638-3BC4-49BB-9688-ECE8E26DD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205" y="4132871"/>
            <a:ext cx="691956" cy="27129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6B8156C-7BA9-48A0-88EC-B1A8EF224983}"/>
              </a:ext>
            </a:extLst>
          </p:cNvPr>
          <p:cNvSpPr/>
          <p:nvPr/>
        </p:nvSpPr>
        <p:spPr>
          <a:xfrm>
            <a:off x="5092946" y="4178720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52269-12AC-4338-96A6-AB930C73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40" y="4132871"/>
            <a:ext cx="691956" cy="27129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80751CC-17CF-4F7C-A981-548549E9D425}"/>
              </a:ext>
            </a:extLst>
          </p:cNvPr>
          <p:cNvSpPr/>
          <p:nvPr/>
        </p:nvSpPr>
        <p:spPr>
          <a:xfrm>
            <a:off x="6055751" y="4166880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BA533-9F15-45E6-969F-CDBD7E1ED8E7}"/>
              </a:ext>
            </a:extLst>
          </p:cNvPr>
          <p:cNvSpPr/>
          <p:nvPr/>
        </p:nvSpPr>
        <p:spPr>
          <a:xfrm>
            <a:off x="5059889" y="4322389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6BFB45-38ED-478F-85FD-C6BE2EC46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156" y="4132871"/>
            <a:ext cx="691956" cy="27129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8AFA6A8-57B8-4CF0-AC7E-6358F895DE3C}"/>
              </a:ext>
            </a:extLst>
          </p:cNvPr>
          <p:cNvSpPr/>
          <p:nvPr/>
        </p:nvSpPr>
        <p:spPr>
          <a:xfrm>
            <a:off x="8038186" y="4166881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B0E601-2A43-49EE-89C5-4386179F5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94" y="4965402"/>
            <a:ext cx="691956" cy="271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D82593-261B-47A3-9A2D-0918077F8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205" y="4965402"/>
            <a:ext cx="691956" cy="2712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D1C86A-20CE-4270-A881-AD484920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40" y="4965402"/>
            <a:ext cx="691956" cy="2712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9BD67EB-13EF-463D-9D92-71338B3B15DB}"/>
              </a:ext>
            </a:extLst>
          </p:cNvPr>
          <p:cNvSpPr/>
          <p:nvPr/>
        </p:nvSpPr>
        <p:spPr>
          <a:xfrm>
            <a:off x="5059889" y="5154920"/>
            <a:ext cx="672588" cy="8267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DFD043-9B60-40E8-81EC-5EAA85042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156" y="4965402"/>
            <a:ext cx="691956" cy="2712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EDF7317-BDAA-49F3-A6F5-04CE822B32C5}"/>
              </a:ext>
            </a:extLst>
          </p:cNvPr>
          <p:cNvSpPr/>
          <p:nvPr/>
        </p:nvSpPr>
        <p:spPr>
          <a:xfrm rot="5400000">
            <a:off x="5311897" y="5026496"/>
            <a:ext cx="168571" cy="82881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35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47331" y="51418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19</a:t>
            </a:fld>
            <a:endParaRPr lang="en-CA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7591F83-78BC-47FA-A155-88C711692E3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/>
              <a:t>Positional Notation</a:t>
            </a:r>
            <a:endParaRPr lang="en-US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94AF5A-267E-4BD3-80F7-49D25B535F12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06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Representing Numbers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1 + 1 = 10 ?!?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6577" y="6196085"/>
            <a:ext cx="149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Examples provided by</a:t>
            </a:r>
            <a:br>
              <a:rPr lang="en-CA" sz="1000" dirty="0"/>
            </a:br>
            <a:r>
              <a:rPr lang="en-US" sz="1000" dirty="0"/>
              <a:t>Jones &amp; Bartlett Learning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47575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47331" y="51418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20</a:t>
            </a:fld>
            <a:endParaRPr lang="en-CA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7591F83-78BC-47FA-A155-88C711692E3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/>
              <a:t>Positional Notation</a:t>
            </a:r>
            <a:endParaRPr lang="en-US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94AF5A-267E-4BD3-80F7-49D25B535F12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069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47331" y="51418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A9E341-E675-45CC-9692-68E980B3CB29}"/>
              </a:ext>
            </a:extLst>
          </p:cNvPr>
          <p:cNvSpPr/>
          <p:nvPr/>
        </p:nvSpPr>
        <p:spPr>
          <a:xfrm>
            <a:off x="6629400" y="36576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9FAAD0-93A6-4E67-B069-95A295CE5528}"/>
              </a:ext>
            </a:extLst>
          </p:cNvPr>
          <p:cNvSpPr/>
          <p:nvPr/>
        </p:nvSpPr>
        <p:spPr>
          <a:xfrm>
            <a:off x="6629400" y="33528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3B0AB5-434D-4D23-A4A7-F9BAEE5F2190}"/>
              </a:ext>
            </a:extLst>
          </p:cNvPr>
          <p:cNvSpPr/>
          <p:nvPr/>
        </p:nvSpPr>
        <p:spPr>
          <a:xfrm>
            <a:off x="6629400" y="3048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0EAF00-956F-4832-8AF1-8DE04E974343}"/>
              </a:ext>
            </a:extLst>
          </p:cNvPr>
          <p:cNvSpPr/>
          <p:nvPr/>
        </p:nvSpPr>
        <p:spPr>
          <a:xfrm>
            <a:off x="6629400" y="2438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267CD57-4A08-4613-BF37-7A98B77C6857}"/>
              </a:ext>
            </a:extLst>
          </p:cNvPr>
          <p:cNvSpPr/>
          <p:nvPr/>
        </p:nvSpPr>
        <p:spPr>
          <a:xfrm>
            <a:off x="6629400" y="21336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7E0AF9-62CD-4E86-B817-D39F3B6131EF}"/>
              </a:ext>
            </a:extLst>
          </p:cNvPr>
          <p:cNvSpPr/>
          <p:nvPr/>
        </p:nvSpPr>
        <p:spPr>
          <a:xfrm>
            <a:off x="6641606" y="273426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7DA565F-7B77-4A2F-AD1C-5EF6B9C8D1EA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Positional Notation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4068D5-BC9E-48AF-B085-456C61C4D861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971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47331" y="51418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22</a:t>
            </a:fld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3B7A05-3C13-44E2-8C29-631054B28F01}"/>
              </a:ext>
            </a:extLst>
          </p:cNvPr>
          <p:cNvSpPr/>
          <p:nvPr/>
        </p:nvSpPr>
        <p:spPr>
          <a:xfrm>
            <a:off x="48768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37BDD2-F43F-43A9-893A-F3B3B3ABF93F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911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47331" y="51418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A9E341-E675-45CC-9692-68E980B3CB29}"/>
              </a:ext>
            </a:extLst>
          </p:cNvPr>
          <p:cNvSpPr/>
          <p:nvPr/>
        </p:nvSpPr>
        <p:spPr>
          <a:xfrm>
            <a:off x="6629400" y="36576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9FAAD0-93A6-4E67-B069-95A295CE5528}"/>
              </a:ext>
            </a:extLst>
          </p:cNvPr>
          <p:cNvSpPr/>
          <p:nvPr/>
        </p:nvSpPr>
        <p:spPr>
          <a:xfrm>
            <a:off x="6629400" y="33528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3B0AB5-434D-4D23-A4A7-F9BAEE5F2190}"/>
              </a:ext>
            </a:extLst>
          </p:cNvPr>
          <p:cNvSpPr/>
          <p:nvPr/>
        </p:nvSpPr>
        <p:spPr>
          <a:xfrm>
            <a:off x="6629400" y="3048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0EAF00-956F-4832-8AF1-8DE04E974343}"/>
              </a:ext>
            </a:extLst>
          </p:cNvPr>
          <p:cNvSpPr/>
          <p:nvPr/>
        </p:nvSpPr>
        <p:spPr>
          <a:xfrm>
            <a:off x="6629400" y="2438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267CD57-4A08-4613-BF37-7A98B77C6857}"/>
              </a:ext>
            </a:extLst>
          </p:cNvPr>
          <p:cNvSpPr/>
          <p:nvPr/>
        </p:nvSpPr>
        <p:spPr>
          <a:xfrm>
            <a:off x="6629400" y="21336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7E0AF9-62CD-4E86-B817-D39F3B6131EF}"/>
              </a:ext>
            </a:extLst>
          </p:cNvPr>
          <p:cNvSpPr/>
          <p:nvPr/>
        </p:nvSpPr>
        <p:spPr>
          <a:xfrm>
            <a:off x="6641606" y="273426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7DA565F-7B77-4A2F-AD1C-5EF6B9C8D1EA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Positional Notation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4068D5-BC9E-48AF-B085-456C61C4D861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FEB2D8-26F5-4D5D-AAEF-DEDDACE601D7}"/>
              </a:ext>
            </a:extLst>
          </p:cNvPr>
          <p:cNvSpPr/>
          <p:nvPr/>
        </p:nvSpPr>
        <p:spPr>
          <a:xfrm>
            <a:off x="4889006" y="4267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4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991302" y="51418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47331" y="51418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24</a:t>
            </a:fld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3B7A05-3C13-44E2-8C29-631054B28F01}"/>
              </a:ext>
            </a:extLst>
          </p:cNvPr>
          <p:cNvSpPr/>
          <p:nvPr/>
        </p:nvSpPr>
        <p:spPr>
          <a:xfrm>
            <a:off x="48768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37BDD2-F43F-43A9-893A-F3B3B3ABF93F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8FEC3F-0F63-4033-BA9A-053B0A430CE3}"/>
              </a:ext>
            </a:extLst>
          </p:cNvPr>
          <p:cNvSpPr/>
          <p:nvPr/>
        </p:nvSpPr>
        <p:spPr>
          <a:xfrm>
            <a:off x="4876800" y="3960131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7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58748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768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68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76800" y="36576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6800" y="33528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9"/>
          <p:cNvGrpSpPr/>
          <p:nvPr/>
        </p:nvGrpSpPr>
        <p:grpSpPr>
          <a:xfrm>
            <a:off x="29718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12192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7300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774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248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47800" y="5141893"/>
            <a:ext cx="915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1000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25</a:t>
            </a:fld>
            <a:endParaRPr lang="en-CA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E465460-BEF2-4778-A5ED-BC4E3545B70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/>
              <a:t>Positional Notation</a:t>
            </a:r>
            <a:endParaRPr lang="en-US" alt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6C7B325-C169-4C1C-BE91-4047B40A7070}"/>
              </a:ext>
            </a:extLst>
          </p:cNvPr>
          <p:cNvSpPr/>
          <p:nvPr/>
        </p:nvSpPr>
        <p:spPr>
          <a:xfrm>
            <a:off x="4892211" y="2450688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2A278A-9E4E-4FC1-A78D-D6EBE13F7E6D}"/>
              </a:ext>
            </a:extLst>
          </p:cNvPr>
          <p:cNvSpPr/>
          <p:nvPr/>
        </p:nvSpPr>
        <p:spPr>
          <a:xfrm>
            <a:off x="4866476" y="2738506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E390B3-E8FB-41AE-9E17-C9692B898F0A}"/>
              </a:ext>
            </a:extLst>
          </p:cNvPr>
          <p:cNvSpPr/>
          <p:nvPr/>
        </p:nvSpPr>
        <p:spPr>
          <a:xfrm>
            <a:off x="4887124" y="304565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83BEBC-0784-4B80-A386-77B099CE9C30}"/>
              </a:ext>
            </a:extLst>
          </p:cNvPr>
          <p:cNvSpPr/>
          <p:nvPr/>
        </p:nvSpPr>
        <p:spPr>
          <a:xfrm>
            <a:off x="4876800" y="2153206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3724D9-7DE0-44BA-87DB-62BF0FD40592}"/>
              </a:ext>
            </a:extLst>
          </p:cNvPr>
          <p:cNvSpPr/>
          <p:nvPr/>
        </p:nvSpPr>
        <p:spPr>
          <a:xfrm>
            <a:off x="6639724" y="425712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B4080F-DD38-4515-829D-9D145558A01B}"/>
              </a:ext>
            </a:extLst>
          </p:cNvPr>
          <p:cNvSpPr/>
          <p:nvPr/>
        </p:nvSpPr>
        <p:spPr>
          <a:xfrm>
            <a:off x="6639724" y="395232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86D6E5C-C3C9-4100-9F5C-1B01613E38D3}"/>
              </a:ext>
            </a:extLst>
          </p:cNvPr>
          <p:cNvSpPr/>
          <p:nvPr/>
        </p:nvSpPr>
        <p:spPr>
          <a:xfrm>
            <a:off x="6639724" y="364752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45AAA08-5B00-429D-9F6E-B03CE5F23129}"/>
              </a:ext>
            </a:extLst>
          </p:cNvPr>
          <p:cNvSpPr/>
          <p:nvPr/>
        </p:nvSpPr>
        <p:spPr>
          <a:xfrm>
            <a:off x="6639724" y="334272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BA730FE-D61E-49F7-B2A1-D65C859AA265}"/>
              </a:ext>
            </a:extLst>
          </p:cNvPr>
          <p:cNvSpPr/>
          <p:nvPr/>
        </p:nvSpPr>
        <p:spPr>
          <a:xfrm>
            <a:off x="6655135" y="244061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A9C36CB-1366-4D17-A5C8-4E1F15ACD659}"/>
              </a:ext>
            </a:extLst>
          </p:cNvPr>
          <p:cNvSpPr/>
          <p:nvPr/>
        </p:nvSpPr>
        <p:spPr>
          <a:xfrm>
            <a:off x="6629400" y="2728431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D086D9-44D8-4E51-8F17-6350BF1A4E67}"/>
              </a:ext>
            </a:extLst>
          </p:cNvPr>
          <p:cNvSpPr/>
          <p:nvPr/>
        </p:nvSpPr>
        <p:spPr>
          <a:xfrm>
            <a:off x="6650048" y="3035578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3DF48A3-1091-454E-AD78-7FA39C91ED9E}"/>
              </a:ext>
            </a:extLst>
          </p:cNvPr>
          <p:cNvSpPr/>
          <p:nvPr/>
        </p:nvSpPr>
        <p:spPr>
          <a:xfrm>
            <a:off x="6639724" y="2143131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982A7C-D055-41E7-9789-5E026EFCDF13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7360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29718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31242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1"/>
          <p:cNvGrpSpPr/>
          <p:nvPr/>
        </p:nvGrpSpPr>
        <p:grpSpPr>
          <a:xfrm>
            <a:off x="12192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7300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774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248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47800" y="5141893"/>
            <a:ext cx="915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1000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26</a:t>
            </a:fld>
            <a:endParaRPr lang="en-CA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E465460-BEF2-4778-A5ED-BC4E3545B70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/>
              <a:t>Positional Notation</a:t>
            </a:r>
            <a:endParaRPr lang="en-US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F2DB41-6271-4E64-B128-A964A6F2B9B1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3509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768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68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76800" y="36576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6800" y="33528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9"/>
          <p:cNvGrpSpPr/>
          <p:nvPr/>
        </p:nvGrpSpPr>
        <p:grpSpPr>
          <a:xfrm>
            <a:off x="29718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31242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242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1"/>
          <p:cNvGrpSpPr/>
          <p:nvPr/>
        </p:nvGrpSpPr>
        <p:grpSpPr>
          <a:xfrm>
            <a:off x="12192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7300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774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248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47800" y="5141893"/>
            <a:ext cx="915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1000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58" name="Oval 57"/>
          <p:cNvSpPr/>
          <p:nvPr/>
        </p:nvSpPr>
        <p:spPr>
          <a:xfrm>
            <a:off x="31242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27</a:t>
            </a:fld>
            <a:endParaRPr lang="en-CA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E465460-BEF2-4778-A5ED-BC4E3545B70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/>
              <a:t>Positional Notation</a:t>
            </a:r>
            <a:endParaRPr lang="en-US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7F449D-3A85-4EAC-8B5A-AA12AD9805DC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4965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7244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768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9"/>
          <p:cNvGrpSpPr/>
          <p:nvPr/>
        </p:nvGrpSpPr>
        <p:grpSpPr>
          <a:xfrm>
            <a:off x="29718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31242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242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242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24200" y="36576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24200" y="33528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124200" y="3048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124200" y="2743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124200" y="2438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1"/>
          <p:cNvGrpSpPr/>
          <p:nvPr/>
        </p:nvGrpSpPr>
        <p:grpSpPr>
          <a:xfrm>
            <a:off x="12192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13716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7300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774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24813" y="5141893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47800" y="5141893"/>
            <a:ext cx="915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1000</a:t>
            </a:r>
          </a:p>
          <a:p>
            <a:pPr algn="ctr"/>
            <a:r>
              <a:rPr lang="en-US" sz="2800" dirty="0"/>
              <a:t>(10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28</a:t>
            </a:fld>
            <a:endParaRPr lang="en-CA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2763A643-F416-4141-8F79-69E5E1E3837B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/>
              <a:t>Positional Notation</a:t>
            </a:r>
            <a:endParaRPr lang="en-US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C1B844-BA44-4793-9146-95FDEE6E1DAB}"/>
              </a:ext>
            </a:extLst>
          </p:cNvPr>
          <p:cNvSpPr txBox="1"/>
          <p:nvPr/>
        </p:nvSpPr>
        <p:spPr>
          <a:xfrm>
            <a:off x="8235532" y="2057400"/>
            <a:ext cx="267663" cy="28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9E1FF-E3E3-4DB2-8FB3-0F56E74C4949}"/>
              </a:ext>
            </a:extLst>
          </p:cNvPr>
          <p:cNvSpPr txBox="1"/>
          <p:nvPr/>
        </p:nvSpPr>
        <p:spPr>
          <a:xfrm>
            <a:off x="4724400" y="6259809"/>
            <a:ext cx="88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1820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36284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Positional Notation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6900" cy="2243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500" b="1">
                <a:latin typeface="Courier New" pitchFamily="49" charset="0"/>
              </a:rPr>
              <a:t>      </a:t>
            </a:r>
            <a:r>
              <a:rPr lang="en-CA" altLang="en-US" sz="3500" b="1">
                <a:solidFill>
                  <a:schemeClr val="bg1"/>
                </a:solidFill>
                <a:latin typeface="Courier New" pitchFamily="49" charset="0"/>
              </a:rPr>
              <a:t>10</a:t>
            </a:r>
            <a:r>
              <a:rPr lang="en-CA" altLang="en-US" sz="3500" b="1" baseline="30000">
                <a:latin typeface="Courier New" pitchFamily="49" charset="0"/>
              </a:rPr>
              <a:t>4</a:t>
            </a:r>
            <a:r>
              <a:rPr lang="en-CA" altLang="en-US" sz="3500" b="1">
                <a:latin typeface="Courier New" pitchFamily="49" charset="0"/>
              </a:rPr>
              <a:t>  </a:t>
            </a:r>
            <a:r>
              <a:rPr lang="en-CA" altLang="en-US" sz="3500" b="1">
                <a:solidFill>
                  <a:schemeClr val="bg1"/>
                </a:solidFill>
                <a:latin typeface="Courier New" pitchFamily="49" charset="0"/>
              </a:rPr>
              <a:t>10</a:t>
            </a:r>
            <a:r>
              <a:rPr lang="en-CA" altLang="en-US" sz="3500" b="1" baseline="30000">
                <a:latin typeface="Courier New" pitchFamily="49" charset="0"/>
              </a:rPr>
              <a:t>3</a:t>
            </a:r>
            <a:r>
              <a:rPr lang="en-CA" altLang="en-US" sz="3500" b="1">
                <a:latin typeface="Courier New" pitchFamily="49" charset="0"/>
              </a:rPr>
              <a:t>  </a:t>
            </a:r>
            <a:r>
              <a:rPr lang="en-CA" altLang="en-US" sz="3500" b="1">
                <a:solidFill>
                  <a:schemeClr val="bg1"/>
                </a:solidFill>
                <a:latin typeface="Courier New" pitchFamily="49" charset="0"/>
              </a:rPr>
              <a:t>10</a:t>
            </a:r>
            <a:r>
              <a:rPr lang="en-CA" altLang="en-US" sz="3500" b="1" baseline="30000">
                <a:latin typeface="Courier New" pitchFamily="49" charset="0"/>
              </a:rPr>
              <a:t>2</a:t>
            </a:r>
            <a:r>
              <a:rPr lang="en-CA" altLang="en-US" sz="3500" b="1">
                <a:latin typeface="Courier New" pitchFamily="49" charset="0"/>
              </a:rPr>
              <a:t>  </a:t>
            </a:r>
            <a:r>
              <a:rPr lang="en-CA" altLang="en-US" sz="3500" b="1">
                <a:solidFill>
                  <a:schemeClr val="bg1"/>
                </a:solidFill>
                <a:latin typeface="Courier New" pitchFamily="49" charset="0"/>
              </a:rPr>
              <a:t>10</a:t>
            </a:r>
            <a:r>
              <a:rPr lang="en-CA" altLang="en-US" sz="3500" b="1" baseline="30000">
                <a:latin typeface="Courier New" pitchFamily="49" charset="0"/>
              </a:rPr>
              <a:t>1</a:t>
            </a:r>
            <a:r>
              <a:rPr lang="en-CA" altLang="en-US" sz="3500" b="1">
                <a:latin typeface="Courier New" pitchFamily="49" charset="0"/>
              </a:rPr>
              <a:t>  </a:t>
            </a:r>
            <a:r>
              <a:rPr lang="en-CA" altLang="en-US" sz="3500" b="1">
                <a:solidFill>
                  <a:schemeClr val="bg1"/>
                </a:solidFill>
                <a:latin typeface="Courier New" pitchFamily="49" charset="0"/>
              </a:rPr>
              <a:t>10</a:t>
            </a:r>
            <a:r>
              <a:rPr lang="en-CA" altLang="en-US" sz="3500" b="1" baseline="30000">
                <a:latin typeface="Courier New" pitchFamily="49" charset="0"/>
              </a:rPr>
              <a:t>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500" b="1">
                <a:latin typeface="Courier New" pitchFamily="49" charset="0"/>
              </a:rPr>
              <a:t>   </a:t>
            </a:r>
            <a:r>
              <a:rPr lang="en-US" altLang="en-US" sz="3500" b="1">
                <a:solidFill>
                  <a:schemeClr val="bg1"/>
                </a:solidFill>
                <a:latin typeface="Courier New" pitchFamily="49" charset="0"/>
              </a:rPr>
              <a:t>10000 1000  100  10    1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581525"/>
            <a:ext cx="8147050" cy="1285875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2200" dirty="0"/>
              <a:t>Allows us to count past 10 while using just 10 digits</a:t>
            </a:r>
          </a:p>
          <a:p>
            <a:pPr eaLnBrk="1" hangingPunct="1"/>
            <a:r>
              <a:rPr lang="en-CA" altLang="en-US" sz="2200" dirty="0"/>
              <a:t>Each column of a number represents a </a:t>
            </a:r>
            <a:r>
              <a:rPr lang="en-CA" altLang="en-US" sz="2200" dirty="0">
                <a:solidFill>
                  <a:srgbClr val="0000FF"/>
                </a:solidFill>
              </a:rPr>
              <a:t>power of the base</a:t>
            </a:r>
            <a:r>
              <a:rPr lang="en-CA" altLang="en-US" sz="2200" dirty="0"/>
              <a:t>. The exponent is the </a:t>
            </a:r>
            <a:r>
              <a:rPr lang="en-CA" altLang="en-US" sz="2200" dirty="0">
                <a:solidFill>
                  <a:srgbClr val="0000FF"/>
                </a:solidFill>
              </a:rPr>
              <a:t>order of magnitude</a:t>
            </a:r>
            <a:r>
              <a:rPr lang="en-CA" altLang="en-US" sz="2200" dirty="0"/>
              <a:t> for the column</a:t>
            </a:r>
            <a:endParaRPr lang="en-US" alt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472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Hex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Binary, Hex, Oct to Decimal 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200" dirty="0">
                <a:latin typeface="Arial" charset="0"/>
                <a:ea typeface="ＭＳ Ｐゴシック" charset="0"/>
              </a:rPr>
              <a:t>/from Hex, Octal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latin typeface="Arial" charset="0"/>
                <a:ea typeface="ＭＳ Ｐゴシック" charset="0"/>
              </a:rPr>
              <a:t>D</a:t>
            </a:r>
            <a:r>
              <a:rPr lang="en-US" sz="2200" dirty="0">
                <a:latin typeface="Arial" charset="0"/>
                <a:ea typeface="ＭＳ Ｐゴシック" charset="0"/>
              </a:rPr>
              <a:t>ecimal to Binary, Hex, Oct</a:t>
            </a:r>
            <a:endParaRPr lang="en-US" sz="22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2’s complement (Binary) to decimal</a:t>
            </a:r>
            <a:endParaRPr lang="en-US" sz="22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Binary representation of fractions.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Decimal to Binary </a:t>
            </a:r>
          </a:p>
          <a:p>
            <a:pPr>
              <a:defRPr/>
            </a:pPr>
            <a:endParaRPr lang="en-US" sz="2000" b="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9197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9915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Positional Notation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6900" cy="22431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500">
                <a:latin typeface="Courier New" pitchFamily="49" charset="0"/>
              </a:rPr>
              <a:t>      </a:t>
            </a:r>
            <a:r>
              <a:rPr lang="en-CA" altLang="en-US" sz="3500" b="1">
                <a:latin typeface="Courier New" pitchFamily="49" charset="0"/>
              </a:rPr>
              <a:t>10</a:t>
            </a:r>
            <a:r>
              <a:rPr lang="en-CA" altLang="en-US" sz="3500" b="1" baseline="30000">
                <a:latin typeface="Courier New" pitchFamily="49" charset="0"/>
              </a:rPr>
              <a:t>4</a:t>
            </a:r>
            <a:r>
              <a:rPr lang="en-CA" altLang="en-US" sz="3500" b="1">
                <a:latin typeface="Courier New" pitchFamily="49" charset="0"/>
              </a:rPr>
              <a:t>  10</a:t>
            </a:r>
            <a:r>
              <a:rPr lang="en-CA" altLang="en-US" sz="3500" b="1" baseline="30000">
                <a:latin typeface="Courier New" pitchFamily="49" charset="0"/>
              </a:rPr>
              <a:t>3</a:t>
            </a:r>
            <a:r>
              <a:rPr lang="en-CA" altLang="en-US" sz="3500" b="1">
                <a:latin typeface="Courier New" pitchFamily="49" charset="0"/>
              </a:rPr>
              <a:t>  10</a:t>
            </a:r>
            <a:r>
              <a:rPr lang="en-CA" altLang="en-US" sz="3500" b="1" baseline="30000">
                <a:latin typeface="Courier New" pitchFamily="49" charset="0"/>
              </a:rPr>
              <a:t>2</a:t>
            </a:r>
            <a:r>
              <a:rPr lang="en-CA" altLang="en-US" sz="3500" b="1">
                <a:latin typeface="Courier New" pitchFamily="49" charset="0"/>
              </a:rPr>
              <a:t>  10</a:t>
            </a:r>
            <a:r>
              <a:rPr lang="en-CA" altLang="en-US" sz="3500" b="1" baseline="30000">
                <a:latin typeface="Courier New" pitchFamily="49" charset="0"/>
              </a:rPr>
              <a:t>1</a:t>
            </a:r>
            <a:r>
              <a:rPr lang="en-CA" altLang="en-US" sz="3500" b="1">
                <a:latin typeface="Courier New" pitchFamily="49" charset="0"/>
              </a:rPr>
              <a:t>  10</a:t>
            </a:r>
            <a:r>
              <a:rPr lang="en-CA" altLang="en-US" sz="3500" b="1" baseline="30000">
                <a:latin typeface="Courier New" pitchFamily="49" charset="0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500" b="1">
                <a:latin typeface="Courier New" pitchFamily="49" charset="0"/>
              </a:rPr>
              <a:t>   </a:t>
            </a:r>
            <a:r>
              <a:rPr lang="en-US" altLang="en-US" sz="3500" b="1">
                <a:solidFill>
                  <a:schemeClr val="bg1"/>
                </a:solidFill>
                <a:latin typeface="Courier New" pitchFamily="49" charset="0"/>
              </a:rPr>
              <a:t>10000 1000  100  10    1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4652963"/>
            <a:ext cx="7715250" cy="1214437"/>
          </a:xfrm>
        </p:spPr>
        <p:txBody>
          <a:bodyPr/>
          <a:lstStyle/>
          <a:p>
            <a:pPr eaLnBrk="1" hangingPunct="1"/>
            <a:r>
              <a:rPr lang="en-CA" altLang="en-US" sz="2600" dirty="0"/>
              <a:t>The Decimal system is </a:t>
            </a:r>
            <a:r>
              <a:rPr lang="en-CA" altLang="en-US" sz="2600" dirty="0">
                <a:solidFill>
                  <a:srgbClr val="0000FF"/>
                </a:solidFill>
              </a:rPr>
              <a:t>base</a:t>
            </a:r>
            <a:r>
              <a:rPr lang="en-CA" altLang="en-US" sz="2600" dirty="0"/>
              <a:t>d on the number of </a:t>
            </a:r>
            <a:r>
              <a:rPr lang="en-CA" altLang="en-US" sz="2600" dirty="0">
                <a:solidFill>
                  <a:srgbClr val="0000FF"/>
                </a:solidFill>
              </a:rPr>
              <a:t>digits</a:t>
            </a:r>
            <a:r>
              <a:rPr lang="en-CA" altLang="en-US" sz="2600" dirty="0"/>
              <a:t> we </a:t>
            </a:r>
            <a:r>
              <a:rPr lang="en-CA" altLang="en-US" dirty="0"/>
              <a:t>(usually) </a:t>
            </a:r>
            <a:r>
              <a:rPr lang="en-CA" altLang="en-US" sz="2600" dirty="0"/>
              <a:t>have</a:t>
            </a:r>
            <a:endParaRPr lang="en-US" alt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014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Positional Notation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6900" cy="22431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500" dirty="0">
                <a:latin typeface="Courier New" pitchFamily="49" charset="0"/>
              </a:rPr>
              <a:t>…     </a:t>
            </a:r>
            <a:r>
              <a:rPr lang="en-CA" altLang="en-US" sz="3500" b="1" dirty="0">
                <a:latin typeface="Courier New" pitchFamily="49" charset="0"/>
              </a:rPr>
              <a:t>10</a:t>
            </a:r>
            <a:r>
              <a:rPr lang="en-CA" altLang="en-US" sz="3500" b="1" baseline="30000" dirty="0">
                <a:latin typeface="Courier New" pitchFamily="49" charset="0"/>
              </a:rPr>
              <a:t>4</a:t>
            </a:r>
            <a:r>
              <a:rPr lang="en-CA" altLang="en-US" sz="3500" b="1" dirty="0">
                <a:latin typeface="Courier New" pitchFamily="49" charset="0"/>
              </a:rPr>
              <a:t>  10</a:t>
            </a:r>
            <a:r>
              <a:rPr lang="en-CA" altLang="en-US" sz="3500" b="1" baseline="30000" dirty="0">
                <a:latin typeface="Courier New" pitchFamily="49" charset="0"/>
              </a:rPr>
              <a:t>3</a:t>
            </a:r>
            <a:r>
              <a:rPr lang="en-CA" altLang="en-US" sz="3500" b="1" dirty="0">
                <a:latin typeface="Courier New" pitchFamily="49" charset="0"/>
              </a:rPr>
              <a:t>  10</a:t>
            </a:r>
            <a:r>
              <a:rPr lang="en-CA" altLang="en-US" sz="3500" b="1" baseline="30000" dirty="0">
                <a:latin typeface="Courier New" pitchFamily="49" charset="0"/>
              </a:rPr>
              <a:t>2</a:t>
            </a:r>
            <a:r>
              <a:rPr lang="en-CA" altLang="en-US" sz="3500" b="1" dirty="0">
                <a:latin typeface="Courier New" pitchFamily="49" charset="0"/>
              </a:rPr>
              <a:t>  10</a:t>
            </a:r>
            <a:r>
              <a:rPr lang="en-CA" altLang="en-US" sz="3500" b="1" baseline="30000" dirty="0">
                <a:latin typeface="Courier New" pitchFamily="49" charset="0"/>
              </a:rPr>
              <a:t>1</a:t>
            </a:r>
            <a:r>
              <a:rPr lang="en-CA" altLang="en-US" sz="3500" b="1" dirty="0">
                <a:latin typeface="Courier New" pitchFamily="49" charset="0"/>
              </a:rPr>
              <a:t>  10</a:t>
            </a:r>
            <a:r>
              <a:rPr lang="en-CA" altLang="en-US" sz="3500" b="1" baseline="30000" dirty="0">
                <a:latin typeface="Courier New" pitchFamily="49" charset="0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500" b="1" dirty="0">
                <a:latin typeface="Courier New" pitchFamily="49" charset="0"/>
              </a:rPr>
              <a:t>…  10000 1000  100  10    1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4652963"/>
            <a:ext cx="7715250" cy="1214437"/>
          </a:xfrm>
        </p:spPr>
        <p:txBody>
          <a:bodyPr/>
          <a:lstStyle/>
          <a:p>
            <a:pPr eaLnBrk="1" hangingPunct="1"/>
            <a:r>
              <a:rPr lang="en-CA" altLang="en-US" sz="2600" dirty="0"/>
              <a:t>The magnitude of each column is the </a:t>
            </a:r>
            <a:r>
              <a:rPr lang="en-CA" altLang="en-US" sz="2600" dirty="0">
                <a:solidFill>
                  <a:srgbClr val="0000FF"/>
                </a:solidFill>
              </a:rPr>
              <a:t>base</a:t>
            </a:r>
            <a:r>
              <a:rPr lang="en-CA" altLang="en-US" sz="2600" dirty="0"/>
              <a:t>, raised to its </a:t>
            </a:r>
            <a:r>
              <a:rPr lang="en-CA" altLang="en-US" sz="2600" dirty="0">
                <a:solidFill>
                  <a:srgbClr val="0000FF"/>
                </a:solidFill>
              </a:rPr>
              <a:t>exponent</a:t>
            </a:r>
            <a:endParaRPr lang="en-US" alt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771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Positional Notation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74" y="2616075"/>
            <a:ext cx="8216900" cy="2981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500" dirty="0">
                <a:latin typeface="Courier New" pitchFamily="49" charset="0"/>
              </a:rPr>
              <a:t>      </a:t>
            </a:r>
            <a:r>
              <a:rPr lang="en-CA" altLang="en-US" sz="3500" b="1" dirty="0">
                <a:latin typeface="Courier New" pitchFamily="49" charset="0"/>
              </a:rPr>
              <a:t>10</a:t>
            </a:r>
            <a:r>
              <a:rPr lang="en-CA" altLang="en-US" sz="3500" b="1" baseline="30000" dirty="0">
                <a:latin typeface="Courier New" pitchFamily="49" charset="0"/>
              </a:rPr>
              <a:t>4</a:t>
            </a:r>
            <a:r>
              <a:rPr lang="en-CA" altLang="en-US" sz="3500" b="1" dirty="0">
                <a:latin typeface="Courier New" pitchFamily="49" charset="0"/>
              </a:rPr>
              <a:t>  10</a:t>
            </a:r>
            <a:r>
              <a:rPr lang="en-CA" altLang="en-US" sz="3500" b="1" baseline="30000" dirty="0">
                <a:latin typeface="Courier New" pitchFamily="49" charset="0"/>
              </a:rPr>
              <a:t>3</a:t>
            </a:r>
            <a:r>
              <a:rPr lang="en-CA" altLang="en-US" sz="3500" b="1" dirty="0">
                <a:latin typeface="Courier New" pitchFamily="49" charset="0"/>
              </a:rPr>
              <a:t>  10</a:t>
            </a:r>
            <a:r>
              <a:rPr lang="en-CA" altLang="en-US" sz="3500" b="1" baseline="30000" dirty="0">
                <a:latin typeface="Courier New" pitchFamily="49" charset="0"/>
              </a:rPr>
              <a:t>2</a:t>
            </a:r>
            <a:r>
              <a:rPr lang="en-CA" altLang="en-US" sz="3500" b="1" dirty="0">
                <a:latin typeface="Courier New" pitchFamily="49" charset="0"/>
              </a:rPr>
              <a:t>  10</a:t>
            </a:r>
            <a:r>
              <a:rPr lang="en-CA" altLang="en-US" sz="3500" b="1" baseline="30000" dirty="0">
                <a:latin typeface="Courier New" pitchFamily="49" charset="0"/>
              </a:rPr>
              <a:t>1</a:t>
            </a:r>
            <a:r>
              <a:rPr lang="en-CA" altLang="en-US" sz="3500" b="1" dirty="0">
                <a:latin typeface="Courier New" pitchFamily="49" charset="0"/>
              </a:rPr>
              <a:t>  10</a:t>
            </a:r>
            <a:r>
              <a:rPr lang="en-CA" altLang="en-US" sz="3500" b="1" baseline="30000" dirty="0">
                <a:latin typeface="Courier New" pitchFamily="49" charset="0"/>
              </a:rPr>
              <a:t>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500" b="1" dirty="0">
                <a:latin typeface="Courier New" pitchFamily="49" charset="0"/>
              </a:rPr>
              <a:t>   10000 1000  100  10    1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500" b="1" dirty="0">
                <a:latin typeface="Courier New" pitchFamily="49" charset="0"/>
              </a:rPr>
              <a:t>       </a:t>
            </a:r>
            <a:r>
              <a:rPr lang="en-CA" altLang="en-US" sz="3500" b="1" dirty="0">
                <a:solidFill>
                  <a:srgbClr val="0000FF"/>
                </a:solidFill>
                <a:latin typeface="Courier New" pitchFamily="49" charset="0"/>
              </a:rPr>
              <a:t>     1    8   2    0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500" b="1" dirty="0">
                <a:latin typeface="Courier New" pitchFamily="49" charset="0"/>
              </a:rPr>
              <a:t>   </a:t>
            </a:r>
            <a:r>
              <a:rPr lang="en-CA" altLang="en-US" sz="3500" b="1" dirty="0">
                <a:solidFill>
                  <a:srgbClr val="0000FF"/>
                </a:solidFill>
                <a:latin typeface="Courier New" pitchFamily="49" charset="0"/>
              </a:rPr>
              <a:t>      1</a:t>
            </a:r>
            <a:r>
              <a:rPr lang="en-CA" altLang="en-US" sz="3500" b="1" dirty="0">
                <a:latin typeface="Courier New" pitchFamily="49" charset="0"/>
              </a:rPr>
              <a:t>000 </a:t>
            </a:r>
            <a:r>
              <a:rPr lang="en-CA" altLang="en-US" sz="3500" b="1" dirty="0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CA" altLang="en-US" sz="3500" b="1" dirty="0">
                <a:solidFill>
                  <a:srgbClr val="0000FF"/>
                </a:solidFill>
                <a:latin typeface="Courier New" pitchFamily="49" charset="0"/>
              </a:rPr>
              <a:t>8</a:t>
            </a:r>
            <a:r>
              <a:rPr lang="en-CA" altLang="en-US" sz="3500" b="1" dirty="0">
                <a:latin typeface="Courier New" pitchFamily="49" charset="0"/>
              </a:rPr>
              <a:t>00 </a:t>
            </a:r>
            <a:r>
              <a:rPr lang="en-CA" altLang="en-US" sz="3500" b="1" dirty="0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CA" altLang="en-US" sz="3500" b="1" dirty="0">
                <a:solidFill>
                  <a:srgbClr val="0000FF"/>
                </a:solidFill>
                <a:latin typeface="Courier New" pitchFamily="49" charset="0"/>
              </a:rPr>
              <a:t>2</a:t>
            </a:r>
            <a:r>
              <a:rPr lang="en-CA" altLang="en-US" sz="3500" b="1" dirty="0">
                <a:latin typeface="Courier New" pitchFamily="49" charset="0"/>
              </a:rPr>
              <a:t>0   </a:t>
            </a:r>
            <a:r>
              <a:rPr lang="en-CA" altLang="en-US" sz="3500" b="1" dirty="0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CA" altLang="en-US" sz="3500" b="1" dirty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500" b="1" dirty="0">
                <a:latin typeface="Courier New" pitchFamily="49" charset="0"/>
              </a:rPr>
              <a:t>=1820</a:t>
            </a:r>
            <a:endParaRPr lang="en-US" altLang="en-US" sz="3500" b="1" dirty="0">
              <a:latin typeface="Courier New" pitchFamily="49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65224" y="5643563"/>
            <a:ext cx="7715250" cy="1214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altLang="en-US" sz="2600" dirty="0"/>
              <a:t>The magnitude of a number is determined by multiplying the magnitude of the column by the </a:t>
            </a:r>
            <a:r>
              <a:rPr lang="en-CA" altLang="en-US" sz="2600" dirty="0">
                <a:solidFill>
                  <a:srgbClr val="0000FF"/>
                </a:solidFill>
              </a:rPr>
              <a:t>digit</a:t>
            </a:r>
            <a:r>
              <a:rPr lang="en-CA" altLang="en-US" sz="2600" dirty="0"/>
              <a:t> in the column and </a:t>
            </a:r>
            <a:r>
              <a:rPr lang="en-CA" altLang="en-US" sz="2600" dirty="0">
                <a:solidFill>
                  <a:srgbClr val="FF0000"/>
                </a:solidFill>
              </a:rPr>
              <a:t>summing</a:t>
            </a:r>
            <a:r>
              <a:rPr lang="en-CA" altLang="en-US" sz="2600" dirty="0"/>
              <a:t> the products</a:t>
            </a:r>
            <a:endParaRPr lang="en-US" alt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32</a:t>
            </a:fld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9FC63-CCCE-4C56-ACAD-26AC2A554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51" y="0"/>
            <a:ext cx="3444949" cy="23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2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Positional Notation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6900" cy="2981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500">
                <a:latin typeface="Courier New" pitchFamily="49" charset="0"/>
              </a:rPr>
              <a:t>      </a:t>
            </a:r>
            <a:r>
              <a:rPr lang="en-CA" altLang="en-US" sz="3500" b="1">
                <a:latin typeface="Courier New" pitchFamily="49" charset="0"/>
              </a:rPr>
              <a:t>10</a:t>
            </a:r>
            <a:r>
              <a:rPr lang="en-CA" altLang="en-US" sz="3500" b="1" baseline="30000">
                <a:latin typeface="Courier New" pitchFamily="49" charset="0"/>
              </a:rPr>
              <a:t>4</a:t>
            </a:r>
            <a:r>
              <a:rPr lang="en-CA" altLang="en-US" sz="3500" b="1">
                <a:latin typeface="Courier New" pitchFamily="49" charset="0"/>
              </a:rPr>
              <a:t>  10</a:t>
            </a:r>
            <a:r>
              <a:rPr lang="en-CA" altLang="en-US" sz="3500" b="1" baseline="30000">
                <a:latin typeface="Courier New" pitchFamily="49" charset="0"/>
              </a:rPr>
              <a:t>3</a:t>
            </a:r>
            <a:r>
              <a:rPr lang="en-CA" altLang="en-US" sz="3500" b="1">
                <a:latin typeface="Courier New" pitchFamily="49" charset="0"/>
              </a:rPr>
              <a:t>  10</a:t>
            </a:r>
            <a:r>
              <a:rPr lang="en-CA" altLang="en-US" sz="3500" b="1" baseline="30000">
                <a:latin typeface="Courier New" pitchFamily="49" charset="0"/>
              </a:rPr>
              <a:t>2</a:t>
            </a:r>
            <a:r>
              <a:rPr lang="en-CA" altLang="en-US" sz="3500" b="1">
                <a:latin typeface="Courier New" pitchFamily="49" charset="0"/>
              </a:rPr>
              <a:t>  10</a:t>
            </a:r>
            <a:r>
              <a:rPr lang="en-CA" altLang="en-US" sz="3500" b="1" baseline="30000">
                <a:latin typeface="Courier New" pitchFamily="49" charset="0"/>
              </a:rPr>
              <a:t>1</a:t>
            </a:r>
            <a:r>
              <a:rPr lang="en-CA" altLang="en-US" sz="3500" b="1">
                <a:latin typeface="Courier New" pitchFamily="49" charset="0"/>
              </a:rPr>
              <a:t>  10</a:t>
            </a:r>
            <a:r>
              <a:rPr lang="en-CA" altLang="en-US" sz="3500" b="1" baseline="30000">
                <a:latin typeface="Courier New" pitchFamily="49" charset="0"/>
              </a:rPr>
              <a:t>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500" b="1">
                <a:latin typeface="Courier New" pitchFamily="49" charset="0"/>
              </a:rPr>
              <a:t>   10000 1000  100  10    1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500" b="1">
                <a:latin typeface="Courier New" pitchFamily="49" charset="0"/>
              </a:rPr>
              <a:t>       </a:t>
            </a:r>
            <a:r>
              <a:rPr lang="en-CA" altLang="en-US" sz="3500" b="1">
                <a:solidFill>
                  <a:srgbClr val="0000FF"/>
                </a:solidFill>
                <a:latin typeface="Courier New" pitchFamily="49" charset="0"/>
              </a:rPr>
              <a:t>2    7    9   1    6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500" b="1">
                <a:latin typeface="Courier New" pitchFamily="49" charset="0"/>
              </a:rPr>
              <a:t>   </a:t>
            </a:r>
            <a:r>
              <a:rPr lang="en-CA" altLang="en-US" sz="3500" b="1">
                <a:solidFill>
                  <a:srgbClr val="0000FF"/>
                </a:solidFill>
                <a:latin typeface="Courier New" pitchFamily="49" charset="0"/>
              </a:rPr>
              <a:t>2</a:t>
            </a:r>
            <a:r>
              <a:rPr lang="en-CA" altLang="en-US" sz="3500" b="1">
                <a:latin typeface="Courier New" pitchFamily="49" charset="0"/>
              </a:rPr>
              <a:t>0000</a:t>
            </a:r>
            <a:r>
              <a:rPr lang="en-CA" altLang="en-US" sz="3500" b="1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CA" altLang="en-US" sz="3500" b="1">
                <a:solidFill>
                  <a:srgbClr val="0000FF"/>
                </a:solidFill>
                <a:latin typeface="Courier New" pitchFamily="49" charset="0"/>
              </a:rPr>
              <a:t>7</a:t>
            </a:r>
            <a:r>
              <a:rPr lang="en-CA" altLang="en-US" sz="3500" b="1">
                <a:latin typeface="Courier New" pitchFamily="49" charset="0"/>
              </a:rPr>
              <a:t>000 </a:t>
            </a:r>
            <a:r>
              <a:rPr lang="en-CA" altLang="en-US" sz="3500" b="1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CA" altLang="en-US" sz="3500" b="1">
                <a:solidFill>
                  <a:srgbClr val="0000FF"/>
                </a:solidFill>
                <a:latin typeface="Courier New" pitchFamily="49" charset="0"/>
              </a:rPr>
              <a:t>9</a:t>
            </a:r>
            <a:r>
              <a:rPr lang="en-CA" altLang="en-US" sz="3500" b="1">
                <a:latin typeface="Courier New" pitchFamily="49" charset="0"/>
              </a:rPr>
              <a:t>00 </a:t>
            </a:r>
            <a:r>
              <a:rPr lang="en-CA" altLang="en-US" sz="3500" b="1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CA" altLang="en-US" sz="3500" b="1">
                <a:solidFill>
                  <a:srgbClr val="0000FF"/>
                </a:solidFill>
                <a:latin typeface="Courier New" pitchFamily="49" charset="0"/>
              </a:rPr>
              <a:t>1</a:t>
            </a:r>
            <a:r>
              <a:rPr lang="en-CA" altLang="en-US" sz="3500" b="1">
                <a:latin typeface="Courier New" pitchFamily="49" charset="0"/>
              </a:rPr>
              <a:t>0   </a:t>
            </a:r>
            <a:r>
              <a:rPr lang="en-CA" altLang="en-US" sz="3500" b="1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CA" altLang="en-US" sz="3500" b="1">
                <a:solidFill>
                  <a:srgbClr val="0000FF"/>
                </a:solidFill>
                <a:latin typeface="Courier New" pitchFamily="49" charset="0"/>
              </a:rPr>
              <a:t>6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500" b="1">
                <a:latin typeface="Courier New" pitchFamily="49" charset="0"/>
              </a:rPr>
              <a:t>=27916</a:t>
            </a:r>
            <a:endParaRPr lang="en-US" altLang="en-US" sz="3500" b="1">
              <a:latin typeface="Courier New" pitchFamily="49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4652963"/>
            <a:ext cx="7715250" cy="1214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altLang="en-US" sz="2600" dirty="0"/>
              <a:t>The magnitude of a number is determined by multiplying the magnitude of the column by the </a:t>
            </a:r>
            <a:r>
              <a:rPr lang="en-CA" altLang="en-US" sz="2600" dirty="0">
                <a:solidFill>
                  <a:srgbClr val="0000FF"/>
                </a:solidFill>
              </a:rPr>
              <a:t>digit</a:t>
            </a:r>
            <a:r>
              <a:rPr lang="en-CA" altLang="en-US" sz="2600" dirty="0"/>
              <a:t> in the column and </a:t>
            </a:r>
            <a:r>
              <a:rPr lang="en-CA" altLang="en-US" sz="2600" dirty="0">
                <a:solidFill>
                  <a:srgbClr val="FF0000"/>
                </a:solidFill>
              </a:rPr>
              <a:t>summing</a:t>
            </a:r>
            <a:r>
              <a:rPr lang="en-CA" altLang="en-US" sz="2600" dirty="0"/>
              <a:t> the products</a:t>
            </a:r>
            <a:endParaRPr lang="en-US" alt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33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49FCB-7461-4E41-8D0F-1DA4E49494E9}"/>
              </a:ext>
            </a:extLst>
          </p:cNvPr>
          <p:cNvSpPr txBox="1"/>
          <p:nvPr/>
        </p:nvSpPr>
        <p:spPr>
          <a:xfrm>
            <a:off x="2993923" y="6356349"/>
            <a:ext cx="187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example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4349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Hexadecimal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Binary, hex, oct to decimal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000" dirty="0">
                <a:latin typeface="Arial" charset="0"/>
                <a:ea typeface="ＭＳ Ｐゴシック" charset="0"/>
              </a:rPr>
              <a:t>/from hex and octal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</a:t>
            </a:r>
            <a:r>
              <a:rPr lang="en-US" sz="2000" dirty="0">
                <a:latin typeface="Arial" charset="0"/>
                <a:ea typeface="ＭＳ Ｐゴシック" charset="0"/>
              </a:rPr>
              <a:t>ecimal to binary, hex, octal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representation of fractions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to binary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6800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38675" y="1483978"/>
            <a:ext cx="847414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Decimal</a:t>
            </a:r>
            <a:r>
              <a:rPr lang="en-US" b="0" dirty="0">
                <a:latin typeface="Arial" charset="0"/>
                <a:ea typeface="ＭＳ Ｐゴシック" charset="0"/>
              </a:rPr>
              <a:t> is base </a:t>
            </a:r>
            <a:r>
              <a:rPr lang="en-US" b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10</a:t>
            </a:r>
            <a:r>
              <a:rPr lang="en-US" b="0" dirty="0">
                <a:latin typeface="Arial" charset="0"/>
                <a:ea typeface="ＭＳ Ｐゴシック" charset="0"/>
              </a:rPr>
              <a:t> and has 10 digit symbols:</a:t>
            </a:r>
            <a:r>
              <a:rPr lang="en-US" sz="2800" b="0" dirty="0">
                <a:latin typeface="Arial" charset="0"/>
                <a:ea typeface="ＭＳ Ｐゴシック" charset="0"/>
              </a:rPr>
              <a:t> 		    </a:t>
            </a:r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                  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 1, 2, 3, 4, 5, 6, 7, 8, 9         [</a:t>
            </a:r>
            <a:r>
              <a:rPr lang="en-US" sz="2400" dirty="0">
                <a:solidFill>
                  <a:srgbClr val="FF6600"/>
                </a:solidFill>
                <a:highlight>
                  <a:srgbClr val="FFFF00"/>
                </a:highlight>
                <a:latin typeface="Arial" charset="0"/>
                <a:ea typeface="ＭＳ Ｐゴシック" charset="0"/>
              </a:rPr>
              <a:t>0 ~ 10-1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endParaRPr lang="en-US" sz="28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b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Binary</a:t>
            </a:r>
            <a:r>
              <a:rPr lang="en-US" b="0" dirty="0">
                <a:latin typeface="Arial" charset="0"/>
                <a:ea typeface="ＭＳ Ｐゴシック" charset="0"/>
              </a:rPr>
              <a:t> is base </a:t>
            </a:r>
            <a:r>
              <a:rPr lang="en-US" b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b="0" dirty="0">
                <a:latin typeface="Arial" charset="0"/>
                <a:ea typeface="ＭＳ Ｐゴシック" charset="0"/>
              </a:rPr>
              <a:t> and has 2 digit symbols:</a:t>
            </a:r>
            <a:r>
              <a:rPr lang="en-US" sz="2800" b="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b="0" dirty="0">
                <a:latin typeface="Arial" charset="0"/>
                <a:ea typeface="ＭＳ Ｐゴシック" charset="0"/>
              </a:rPr>
              <a:t>		</a:t>
            </a:r>
            <a:r>
              <a:rPr lang="en-US" sz="2400" b="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                   [</a:t>
            </a:r>
            <a:r>
              <a:rPr lang="en-US" sz="2400" b="0" dirty="0">
                <a:solidFill>
                  <a:srgbClr val="FF6600"/>
                </a:solidFill>
                <a:highlight>
                  <a:srgbClr val="FFFF00"/>
                </a:highlight>
                <a:latin typeface="Arial" charset="0"/>
                <a:ea typeface="ＭＳ Ｐゴシック" charset="0"/>
              </a:rPr>
              <a:t>0 ~ 2-1</a:t>
            </a:r>
            <a:r>
              <a:rPr lang="en-US" sz="2400" b="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]</a:t>
            </a:r>
          </a:p>
          <a:p>
            <a:pPr lvl="0"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Octal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is base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8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and has 8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           [</a:t>
            </a:r>
            <a:r>
              <a:rPr lang="en-US" sz="2400" dirty="0">
                <a:solidFill>
                  <a:srgbClr val="FF6600"/>
                </a:solidFill>
                <a:highlight>
                  <a:srgbClr val="FFFF00"/>
                </a:highlight>
                <a:latin typeface="Arial" charset="0"/>
                <a:ea typeface="ＭＳ Ｐゴシック" charset="0"/>
              </a:rPr>
              <a:t>0 ~ 8-1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]</a:t>
            </a:r>
          </a:p>
          <a:p>
            <a:pPr lvl="0">
              <a:defRPr/>
            </a:pPr>
            <a:r>
              <a:rPr lang="en-CA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Hexdecimal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is base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16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and has 16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0,1,2,3,4,5,6,7,8,9, A,B,C,D,E,F          [</a:t>
            </a:r>
            <a:r>
              <a:rPr lang="en-US" sz="2400" dirty="0">
                <a:solidFill>
                  <a:srgbClr val="FF6600"/>
                </a:solidFill>
                <a:highlight>
                  <a:srgbClr val="FFFF00"/>
                </a:highlight>
                <a:latin typeface="Arial" charset="0"/>
                <a:ea typeface="ＭＳ Ｐゴシック" charset="0"/>
              </a:rPr>
              <a:t>0 ~16-1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]</a:t>
            </a:r>
          </a:p>
          <a:p>
            <a:pPr>
              <a:defRPr/>
            </a:pPr>
            <a:endParaRPr lang="en-US" sz="2800" b="0" dirty="0">
              <a:solidFill>
                <a:srgbClr val="FF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8675" y="5534561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66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</a:rPr>
              <a:t>For a value to exist in a given base, it can only contain the digits in that base, which range from 0 up to (but not including) the base.</a:t>
            </a:r>
          </a:p>
          <a:p>
            <a:pPr>
              <a:defRPr/>
            </a:pPr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</a:rPr>
              <a:t>                           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  <a:latin typeface="Arial" charset="0"/>
                <a:ea typeface="ＭＳ Ｐゴシック" charset="0"/>
              </a:rPr>
              <a:t>[ 0  ~ base-1 ]</a:t>
            </a:r>
          </a:p>
          <a:p>
            <a:pPr>
              <a:defRPr/>
            </a:pPr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</a:rPr>
              <a:t>What bases can these values be in? 122, 198, 178, G1A4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Non-Decimal Number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35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746C1-D1A0-44EE-9F79-8988049A57E4}"/>
              </a:ext>
            </a:extLst>
          </p:cNvPr>
          <p:cNvSpPr txBox="1"/>
          <p:nvPr/>
        </p:nvSpPr>
        <p:spPr>
          <a:xfrm>
            <a:off x="638675" y="897025"/>
            <a:ext cx="847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charset="0"/>
                <a:ea typeface="ＭＳ Ｐゴシック" charset="0"/>
              </a:rPr>
              <a:t>Number can be in any base, </a:t>
            </a:r>
            <a:r>
              <a:rPr lang="en-CA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CA" sz="2400" dirty="0">
                <a:latin typeface="Arial" charset="0"/>
                <a:ea typeface="ＭＳ Ｐゴシック" charset="0"/>
              </a:rPr>
              <a:t>, 3, 4, …, </a:t>
            </a:r>
            <a:r>
              <a:rPr lang="en-CA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8</a:t>
            </a:r>
            <a:r>
              <a:rPr lang="en-CA" sz="2400" dirty="0">
                <a:latin typeface="Arial" charset="0"/>
                <a:ea typeface="ＭＳ Ｐゴシック" charset="0"/>
              </a:rPr>
              <a:t>, 9,</a:t>
            </a:r>
            <a:r>
              <a:rPr lang="en-CA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10</a:t>
            </a:r>
            <a:r>
              <a:rPr lang="en-CA" sz="2400" dirty="0">
                <a:latin typeface="Arial" charset="0"/>
                <a:ea typeface="ＭＳ Ｐゴシック" charset="0"/>
              </a:rPr>
              <a:t>,11… </a:t>
            </a:r>
            <a:r>
              <a:rPr lang="en-CA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16 </a:t>
            </a:r>
            <a:r>
              <a:rPr lang="en-CA" sz="2400" dirty="0">
                <a:latin typeface="Arial" charset="0"/>
                <a:ea typeface="ＭＳ Ｐゴシック" charset="0"/>
              </a:rPr>
              <a:t>…..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4BE21E-49AD-43E9-AB80-C72DEA80DC2C}"/>
              </a:ext>
            </a:extLst>
          </p:cNvPr>
          <p:cNvCxnSpPr/>
          <p:nvPr/>
        </p:nvCxnSpPr>
        <p:spPr>
          <a:xfrm>
            <a:off x="221155" y="5435436"/>
            <a:ext cx="855766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991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609598" y="2463335"/>
            <a:ext cx="8264057" cy="1100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bIns="2520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>
                <a:cs typeface="Arial" pitchFamily="34" charset="0"/>
              </a:rPr>
              <a:t> Its value =</a:t>
            </a:r>
          </a:p>
          <a:p>
            <a:r>
              <a:rPr lang="en-US" altLang="en-US" sz="2400" b="0" i="1" dirty="0" err="1">
                <a:cs typeface="Arial" panose="020B0604020202020204" pitchFamily="34" charset="0"/>
              </a:rPr>
              <a:t>d</a:t>
            </a:r>
            <a:r>
              <a:rPr lang="en-US" altLang="en-US" sz="2400" baseline="-30000" dirty="0" err="1">
                <a:cs typeface="Arial" panose="020B0604020202020204" pitchFamily="34" charset="0"/>
              </a:rPr>
              <a:t>n</a:t>
            </a:r>
            <a:r>
              <a:rPr lang="en-US" altLang="en-US" sz="2400" baseline="-30000" dirty="0">
                <a:cs typeface="Arial" panose="020B0604020202020204" pitchFamily="34" charset="0"/>
              </a:rPr>
              <a:t> − 1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aseline="30000" dirty="0">
                <a:cs typeface="Arial" panose="020B0604020202020204" pitchFamily="34" charset="0"/>
              </a:rPr>
              <a:t>n − 1</a:t>
            </a:r>
            <a:r>
              <a:rPr lang="en-US" altLang="en-US" sz="2400" b="0" i="1" dirty="0">
                <a:cs typeface="Arial" panose="020B0604020202020204" pitchFamily="34" charset="0"/>
              </a:rPr>
              <a:t> + </a:t>
            </a:r>
            <a:r>
              <a:rPr lang="en-US" altLang="en-US" sz="2400" b="0" i="1" dirty="0" err="1">
                <a:cs typeface="Arial" panose="020B0604020202020204" pitchFamily="34" charset="0"/>
              </a:rPr>
              <a:t>d</a:t>
            </a:r>
            <a:r>
              <a:rPr lang="en-US" altLang="en-US" sz="2400" b="0" baseline="-30000" dirty="0" err="1">
                <a:cs typeface="Arial" panose="020B0604020202020204" pitchFamily="34" charset="0"/>
              </a:rPr>
              <a:t>n</a:t>
            </a:r>
            <a:r>
              <a:rPr lang="en-US" altLang="en-US" sz="2400" baseline="-30000" dirty="0">
                <a:cs typeface="Arial" panose="020B0604020202020204" pitchFamily="34" charset="0"/>
              </a:rPr>
              <a:t> − 2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n</a:t>
            </a:r>
            <a:r>
              <a:rPr lang="en-US" altLang="en-US" sz="2400" baseline="30000" dirty="0">
                <a:cs typeface="Arial" panose="020B0604020202020204" pitchFamily="34" charset="0"/>
              </a:rPr>
              <a:t> − 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2</a:t>
            </a:r>
            <a:r>
              <a:rPr lang="en-US" altLang="en-US" sz="2400" b="0" i="1" dirty="0">
                <a:cs typeface="Arial" panose="020B0604020202020204" pitchFamily="34" charset="0"/>
              </a:rPr>
              <a:t> + </a:t>
            </a:r>
            <a:r>
              <a:rPr lang="en-US" altLang="en-US" sz="2400" dirty="0">
                <a:cs typeface="Arial" panose="020B0604020202020204" pitchFamily="34" charset="0"/>
              </a:rPr>
              <a:t>...</a:t>
            </a:r>
            <a:r>
              <a:rPr lang="en-US" altLang="en-US" sz="2400" i="1" dirty="0">
                <a:cs typeface="Arial" panose="020B0604020202020204" pitchFamily="34" charset="0"/>
              </a:rPr>
              <a:t> + </a:t>
            </a:r>
            <a:r>
              <a:rPr lang="en-US" altLang="en-US" sz="2400" i="1" dirty="0" err="1">
                <a:cs typeface="Arial" panose="020B0604020202020204" pitchFamily="34" charset="0"/>
              </a:rPr>
              <a:t>d</a:t>
            </a:r>
            <a:r>
              <a:rPr lang="en-US" altLang="en-US" sz="2400" baseline="-30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 err="1">
                <a:cs typeface="Arial" panose="020B0604020202020204" pitchFamily="34" charset="0"/>
              </a:rPr>
              <a:t>×</a:t>
            </a:r>
            <a:r>
              <a:rPr lang="en-US" altLang="en-US" sz="2400" i="1" dirty="0" err="1">
                <a:cs typeface="Arial" panose="020B0604020202020204" pitchFamily="34" charset="0"/>
              </a:rPr>
              <a:t>b</a:t>
            </a:r>
            <a:r>
              <a:rPr lang="en-US" altLang="en-US" sz="2400" baseline="30000" dirty="0" err="1">
                <a:cs typeface="Arial" panose="020B0604020202020204" pitchFamily="34" charset="0"/>
              </a:rPr>
              <a:t>i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...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b="0" i="1" dirty="0">
                <a:cs typeface="Arial" panose="020B0604020202020204" pitchFamily="34" charset="0"/>
              </a:rPr>
              <a:t>+ d</a:t>
            </a:r>
            <a:r>
              <a:rPr lang="en-US" altLang="en-US" sz="2400" baseline="-30000" dirty="0">
                <a:cs typeface="Arial" panose="020B0604020202020204" pitchFamily="34" charset="0"/>
              </a:rPr>
              <a:t>1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1</a:t>
            </a:r>
            <a:r>
              <a:rPr lang="en-US" altLang="en-US" sz="2400" b="0" i="1" dirty="0">
                <a:cs typeface="Arial" panose="020B0604020202020204" pitchFamily="34" charset="0"/>
              </a:rPr>
              <a:t> + d</a:t>
            </a:r>
            <a:r>
              <a:rPr lang="en-US" altLang="en-US" sz="2400" b="0" baseline="-30000" dirty="0">
                <a:cs typeface="Arial" panose="020B0604020202020204" pitchFamily="34" charset="0"/>
              </a:rPr>
              <a:t>0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0</a:t>
            </a:r>
            <a:r>
              <a:rPr lang="en-US" altLang="en-US" sz="2400" b="0" i="1" dirty="0">
                <a:cs typeface="Arial" panose="020B0604020202020204" pitchFamily="34" charset="0"/>
              </a:rPr>
              <a:t> </a:t>
            </a:r>
            <a:endParaRPr lang="en-US" altLang="en-US" sz="2000" b="0" i="1" dirty="0">
              <a:cs typeface="Arial" panose="020B0604020202020204" pitchFamily="34" charset="0"/>
            </a:endParaRP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73559" y="3847654"/>
            <a:ext cx="8343901" cy="22775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cs typeface="Arial" pitchFamily="34" charset="0"/>
              </a:rPr>
              <a:t>Examples:</a:t>
            </a:r>
          </a:p>
          <a:p>
            <a:pPr>
              <a:spcBef>
                <a:spcPct val="50000"/>
              </a:spcBef>
            </a:pPr>
            <a:r>
              <a:rPr lang="en-US" altLang="en-US" sz="2800" b="0" dirty="0">
                <a:cs typeface="Arial" pitchFamily="34" charset="0"/>
              </a:rPr>
              <a:t> </a:t>
            </a:r>
            <a:r>
              <a:rPr lang="en-US" altLang="en-US" sz="2400" b="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(642)</a:t>
            </a:r>
            <a:r>
              <a:rPr lang="en-US" altLang="en-US" sz="2400" b="0" baseline="-25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10</a:t>
            </a:r>
            <a:r>
              <a:rPr lang="en-US" altLang="en-US" sz="2400" b="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   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= </a:t>
            </a:r>
            <a:r>
              <a:rPr lang="en-US" altLang="en-US" sz="2400" b="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 6×10</a:t>
            </a:r>
            <a:r>
              <a:rPr lang="en-US" altLang="en-US" sz="2400" b="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2</a:t>
            </a:r>
            <a:r>
              <a:rPr lang="en-US" altLang="en-US" sz="2400" b="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+  4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×</a:t>
            </a:r>
            <a:r>
              <a:rPr lang="en-US" altLang="en-US" sz="2400" b="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10</a:t>
            </a:r>
            <a:r>
              <a:rPr lang="en-US" altLang="en-US" sz="2400" b="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1</a:t>
            </a:r>
            <a:r>
              <a:rPr lang="en-US" altLang="en-US" sz="2400" b="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+  2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×</a:t>
            </a:r>
            <a:r>
              <a:rPr lang="en-US" altLang="en-US" sz="2400" b="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10</a:t>
            </a:r>
            <a:r>
              <a:rPr lang="en-US" altLang="en-US" sz="2400" b="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0</a:t>
            </a:r>
            <a:r>
              <a:rPr lang="en-US" altLang="en-US" sz="2400" b="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         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=   642</a:t>
            </a:r>
            <a:endParaRPr lang="en-US" altLang="en-US" sz="2400" b="0" baseline="30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(5073)</a:t>
            </a:r>
            <a:r>
              <a:rPr lang="en-US" altLang="en-US" sz="2400" baseline="-25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8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   =   5×8</a:t>
            </a:r>
            <a:r>
              <a:rPr lang="en-US" altLang="en-US" sz="240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3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+  0×8</a:t>
            </a:r>
            <a:r>
              <a:rPr lang="en-US" altLang="en-US" sz="240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2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+ 7×8</a:t>
            </a:r>
            <a:r>
              <a:rPr lang="en-US" altLang="en-US" sz="240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1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+ 3×8</a:t>
            </a:r>
            <a:r>
              <a:rPr lang="en-US" altLang="en-US" sz="240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0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   =   2619</a:t>
            </a:r>
          </a:p>
          <a:p>
            <a:pPr>
              <a:spcBef>
                <a:spcPct val="50000"/>
              </a:spcBef>
            </a:pPr>
            <a:r>
              <a:rPr lang="en-US" altLang="en-US" sz="240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(1011)</a:t>
            </a:r>
            <a:r>
              <a:rPr lang="en-US" altLang="en-US" sz="2400" baseline="-25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2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   =   1×2</a:t>
            </a:r>
            <a:r>
              <a:rPr lang="en-US" altLang="en-US" sz="240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3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+  0×2</a:t>
            </a:r>
            <a:r>
              <a:rPr lang="en-US" altLang="en-US" sz="240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2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 + 1×2</a:t>
            </a:r>
            <a:r>
              <a:rPr lang="en-US" altLang="en-US" sz="240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1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+ 1×2</a:t>
            </a:r>
            <a:r>
              <a:rPr lang="en-US" altLang="en-US" sz="2400" baseline="30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0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  =   11</a:t>
            </a:r>
            <a:endParaRPr lang="en-US" altLang="en-US" sz="2400" baseline="30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Positional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dirty="0">
                <a:cs typeface="+mj-cs"/>
              </a:rPr>
              <a:t>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36</a:t>
            </a:fld>
            <a:endParaRPr lang="en-CA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5800" y="763979"/>
            <a:ext cx="78867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>
                <a:cs typeface="Arial" pitchFamily="34" charset="0"/>
              </a:rPr>
              <a:t>An </a:t>
            </a:r>
            <a:r>
              <a:rPr lang="en-US" altLang="en-US" sz="2800" i="1" dirty="0">
                <a:cs typeface="Arial" pitchFamily="34" charset="0"/>
              </a:rPr>
              <a:t>n</a:t>
            </a:r>
            <a:r>
              <a:rPr lang="en-US" altLang="en-US" sz="2800" dirty="0">
                <a:cs typeface="Arial" pitchFamily="34" charset="0"/>
              </a:rPr>
              <a:t>-digit unsigned integer in base </a:t>
            </a:r>
            <a:r>
              <a:rPr lang="en-US" altLang="en-US" sz="2800" i="1" dirty="0">
                <a:cs typeface="Arial" pitchFamily="34" charset="0"/>
              </a:rPr>
              <a:t>b</a:t>
            </a:r>
          </a:p>
          <a:p>
            <a:r>
              <a:rPr lang="en-US" altLang="en-US" sz="2800" dirty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en-US" altLang="en-US" sz="2800" i="1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en-US" altLang="en-US" sz="2800" baseline="-25000" dirty="0">
                <a:solidFill>
                  <a:srgbClr val="C00000"/>
                </a:solidFill>
                <a:cs typeface="Arial" pitchFamily="34" charset="0"/>
              </a:rPr>
              <a:t>i</a:t>
            </a:r>
            <a:r>
              <a:rPr lang="en-US" altLang="en-US" sz="2800" dirty="0">
                <a:solidFill>
                  <a:srgbClr val="C00000"/>
                </a:solidFill>
                <a:cs typeface="Arial" pitchFamily="34" charset="0"/>
              </a:rPr>
              <a:t> is the digit in the </a:t>
            </a:r>
            <a:r>
              <a:rPr lang="en-US" altLang="en-US" sz="2800" i="1" dirty="0" err="1">
                <a:solidFill>
                  <a:srgbClr val="C00000"/>
                </a:solidFill>
                <a:cs typeface="Arial" pitchFamily="34" charset="0"/>
              </a:rPr>
              <a:t>i</a:t>
            </a:r>
            <a:r>
              <a:rPr lang="en-US" altLang="en-US" sz="2800" baseline="30000" dirty="0" err="1">
                <a:solidFill>
                  <a:srgbClr val="C00000"/>
                </a:solidFill>
                <a:cs typeface="Arial" pitchFamily="34" charset="0"/>
              </a:rPr>
              <a:t>th</a:t>
            </a:r>
            <a:r>
              <a:rPr lang="en-US" altLang="en-US" sz="2800" dirty="0">
                <a:solidFill>
                  <a:srgbClr val="C00000"/>
                </a:solidFill>
                <a:cs typeface="Arial" pitchFamily="34" charset="0"/>
              </a:rPr>
              <a:t> position in the number)</a:t>
            </a:r>
            <a:endParaRPr lang="en-US" altLang="en-US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en-US" altLang="en-US" dirty="0">
                <a:cs typeface="Arial" pitchFamily="34" charset="0"/>
              </a:rPr>
              <a:t>  </a:t>
            </a:r>
            <a:r>
              <a:rPr lang="en-US" altLang="en-US" sz="2400" dirty="0">
                <a:cs typeface="Arial" pitchFamily="34" charset="0"/>
              </a:rPr>
              <a:t>The number:  </a:t>
            </a:r>
            <a:r>
              <a:rPr lang="en-US" altLang="en-US" sz="3600" dirty="0">
                <a:solidFill>
                  <a:srgbClr val="140CB4"/>
                </a:solidFill>
                <a:cs typeface="Arial" panose="020B0604020202020204" pitchFamily="34" charset="0"/>
              </a:rPr>
              <a:t>(</a:t>
            </a:r>
            <a:r>
              <a:rPr lang="en-US" altLang="en-US" sz="3600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b="0" i="1" dirty="0" err="1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-30000" dirty="0" err="1">
                <a:solidFill>
                  <a:srgbClr val="140CB4"/>
                </a:solidFill>
                <a:cs typeface="Arial" panose="020B0604020202020204" pitchFamily="34" charset="0"/>
              </a:rPr>
              <a:t>n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 − 1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  </a:t>
            </a:r>
            <a:r>
              <a:rPr lang="en-US" altLang="en-US" b="0" i="1" dirty="0" err="1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-30000" dirty="0" err="1">
                <a:solidFill>
                  <a:srgbClr val="140CB4"/>
                </a:solidFill>
                <a:cs typeface="Arial" panose="020B0604020202020204" pitchFamily="34" charset="0"/>
              </a:rPr>
              <a:t>n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 − 2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140CB4"/>
                </a:solidFill>
                <a:cs typeface="Arial" panose="020B0604020202020204" pitchFamily="34" charset="0"/>
              </a:rPr>
              <a:t>…</a:t>
            </a:r>
            <a:r>
              <a:rPr lang="en-US" altLang="en-US" i="1" dirty="0">
                <a:solidFill>
                  <a:srgbClr val="140CB4"/>
                </a:solidFill>
                <a:cs typeface="Arial" panose="020B0604020202020204" pitchFamily="34" charset="0"/>
              </a:rPr>
              <a:t> d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i</a:t>
            </a:r>
            <a:r>
              <a:rPr lang="en-US" altLang="en-US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140CB4"/>
                </a:solidFill>
                <a:cs typeface="Arial" panose="020B0604020202020204" pitchFamily="34" charset="0"/>
              </a:rPr>
              <a:t>…</a:t>
            </a:r>
            <a:r>
              <a:rPr lang="en-US" altLang="en-US" i="1" dirty="0">
                <a:solidFill>
                  <a:srgbClr val="140CB4"/>
                </a:solidFill>
                <a:cs typeface="Arial" panose="020B0604020202020204" pitchFamily="34" charset="0"/>
              </a:rPr>
              <a:t>  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1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   d</a:t>
            </a:r>
            <a:r>
              <a:rPr lang="en-US" altLang="en-US" b="0" baseline="-30000" dirty="0">
                <a:solidFill>
                  <a:srgbClr val="140CB4"/>
                </a:solidFill>
                <a:cs typeface="Arial" panose="020B0604020202020204" pitchFamily="34" charset="0"/>
              </a:rPr>
              <a:t>0</a:t>
            </a:r>
            <a:r>
              <a:rPr lang="en-US" altLang="en-US" b="0" i="1" baseline="-30000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b="0" dirty="0">
                <a:solidFill>
                  <a:srgbClr val="140CB4"/>
                </a:solidFill>
                <a:cs typeface="Arial" panose="020B0604020202020204" pitchFamily="34" charset="0"/>
              </a:rPr>
              <a:t>)</a:t>
            </a:r>
            <a:r>
              <a:rPr lang="en-US" altLang="en-US" b="0" baseline="-25000" dirty="0">
                <a:solidFill>
                  <a:srgbClr val="140CB4"/>
                </a:solidFill>
                <a:cs typeface="Arial" panose="020B0604020202020204" pitchFamily="34" charset="0"/>
              </a:rPr>
              <a:t>b</a:t>
            </a:r>
            <a:endParaRPr lang="en-US" altLang="en-US" sz="3600" b="0" baseline="-25000" dirty="0">
              <a:solidFill>
                <a:srgbClr val="140CB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37</a:t>
            </a:fld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95648-2FED-438D-9D00-1D11693F4AEB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445873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38</a:t>
            </a:fld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95648-2FED-438D-9D00-1D11693F4AEB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21D69F-5AA8-4E25-9EB6-0F3AB4D1B762}"/>
              </a:ext>
            </a:extLst>
          </p:cNvPr>
          <p:cNvSpPr/>
          <p:nvPr/>
        </p:nvSpPr>
        <p:spPr>
          <a:xfrm>
            <a:off x="3188502" y="6488668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0001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663873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39</a:t>
            </a:fld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78DFD0-9B09-424B-986B-37E7B9E270FB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160B3-33C8-4FF9-B444-0A573C9D4925}"/>
              </a:ext>
            </a:extLst>
          </p:cNvPr>
          <p:cNvSpPr/>
          <p:nvPr/>
        </p:nvSpPr>
        <p:spPr>
          <a:xfrm>
            <a:off x="3188502" y="6488668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0010  Not 10   checkback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6995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Positional representation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Decimal (base 10)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Binary (base 2)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Octal (base 8)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Hex (base 16)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Conversion between different bases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Binary, Hex, Oct to Decimal  (recap)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Binary to/from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Hex, Octal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Decimal to Binary, Hex, Oct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Signed Binary representation – 2’s complement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Decimal to 2’s complement (Binary)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2’s complement (Binary) to decimal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Binary representation of fractions.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Binary to Decimal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Decimal to Binary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9197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40</a:t>
            </a:fld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6576CC-543B-43EF-A38B-5C9B82E71079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3580865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31242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41</a:t>
            </a:fld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630087-ED0E-41CD-8C8A-591B219FF1D6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3217338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31242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42</a:t>
            </a:fld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A73650-252B-4387-A8B0-3F7552D852DE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2991285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31242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43</a:t>
            </a:fld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C47A1F-5A95-4273-A6A7-E48D8D05FF54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727532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31242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68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44</a:t>
            </a:fld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C5691A-8552-4ABF-9CFF-35F9AD42A875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3482449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45</a:t>
            </a:fld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B7D1E-2439-48C0-B159-137A9657BA7A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2796787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46</a:t>
            </a:fld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757141-9CEA-4C4B-A8DA-A42540B3CA8F}"/>
              </a:ext>
            </a:extLst>
          </p:cNvPr>
          <p:cNvSpPr/>
          <p:nvPr/>
        </p:nvSpPr>
        <p:spPr>
          <a:xfrm>
            <a:off x="659627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2E7143-E049-4D09-BDD4-4D7C329F13BA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2137419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47</a:t>
            </a:fld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99A2BE-DDCA-4065-8777-E8C7507B49F0}"/>
              </a:ext>
            </a:extLst>
          </p:cNvPr>
          <p:cNvSpPr/>
          <p:nvPr/>
        </p:nvSpPr>
        <p:spPr>
          <a:xfrm>
            <a:off x="4889007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D49B4D-74A0-49D5-AF34-B382F59F90A8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798518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48</a:t>
            </a:fld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99A2BE-DDCA-4065-8777-E8C7507B49F0}"/>
              </a:ext>
            </a:extLst>
          </p:cNvPr>
          <p:cNvSpPr/>
          <p:nvPr/>
        </p:nvSpPr>
        <p:spPr>
          <a:xfrm>
            <a:off x="4889007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9B849F-C587-4BF6-816D-019367A8FA7E}"/>
              </a:ext>
            </a:extLst>
          </p:cNvPr>
          <p:cNvSpPr/>
          <p:nvPr/>
        </p:nvSpPr>
        <p:spPr>
          <a:xfrm>
            <a:off x="6641607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6EE313-2693-4DFE-979F-DDFE1C170492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373097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49</a:t>
            </a:fld>
            <a:endParaRPr lang="en-C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9B849F-C587-4BF6-816D-019367A8FA7E}"/>
              </a:ext>
            </a:extLst>
          </p:cNvPr>
          <p:cNvSpPr/>
          <p:nvPr/>
        </p:nvSpPr>
        <p:spPr>
          <a:xfrm>
            <a:off x="3111993" y="455214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4B387A-FCA1-480C-8361-C091591BA1BF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358517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Hexadecimal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Binary, hex, oct to decimal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000" dirty="0">
                <a:latin typeface="Arial" charset="0"/>
                <a:ea typeface="ＭＳ Ｐゴシック" charset="0"/>
              </a:rPr>
              <a:t>/from hex and octal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</a:t>
            </a:r>
            <a:r>
              <a:rPr lang="en-US" sz="2000" dirty="0">
                <a:latin typeface="Arial" charset="0"/>
                <a:ea typeface="ＭＳ Ｐゴシック" charset="0"/>
              </a:rPr>
              <a:t>ecimal to binary, hex, octal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representation of fractions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to binary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8995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50</a:t>
            </a:fld>
            <a:endParaRPr lang="en-C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9B849F-C587-4BF6-816D-019367A8FA7E}"/>
              </a:ext>
            </a:extLst>
          </p:cNvPr>
          <p:cNvSpPr/>
          <p:nvPr/>
        </p:nvSpPr>
        <p:spPr>
          <a:xfrm>
            <a:off x="3111993" y="455214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4B387A-FCA1-480C-8361-C091591BA1BF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13F566-96CC-4EC6-8D5D-58A419F588DB}"/>
              </a:ext>
            </a:extLst>
          </p:cNvPr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6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51</a:t>
            </a:fld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99A2BE-DDCA-4065-8777-E8C7507B49F0}"/>
              </a:ext>
            </a:extLst>
          </p:cNvPr>
          <p:cNvSpPr/>
          <p:nvPr/>
        </p:nvSpPr>
        <p:spPr>
          <a:xfrm>
            <a:off x="4889007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9B849F-C587-4BF6-816D-019367A8FA7E}"/>
              </a:ext>
            </a:extLst>
          </p:cNvPr>
          <p:cNvSpPr/>
          <p:nvPr/>
        </p:nvSpPr>
        <p:spPr>
          <a:xfrm>
            <a:off x="3111993" y="455214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1A753F-83DD-4BC8-B02B-F00EAEF13853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581844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340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814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718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28800" y="4495800"/>
            <a:ext cx="152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19200" y="4876800"/>
            <a:ext cx="1371600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8213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3360" y="5141893"/>
            <a:ext cx="73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51995" y="5141893"/>
            <a:ext cx="70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(2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52</a:t>
            </a:fld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99A2BE-DDCA-4065-8777-E8C7507B49F0}"/>
              </a:ext>
            </a:extLst>
          </p:cNvPr>
          <p:cNvSpPr/>
          <p:nvPr/>
        </p:nvSpPr>
        <p:spPr>
          <a:xfrm>
            <a:off x="4889007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9B849F-C587-4BF6-816D-019367A8FA7E}"/>
              </a:ext>
            </a:extLst>
          </p:cNvPr>
          <p:cNvSpPr/>
          <p:nvPr/>
        </p:nvSpPr>
        <p:spPr>
          <a:xfrm>
            <a:off x="3111993" y="455214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F7D6EF-3406-4DA4-AF89-7A9DA90514F9}"/>
              </a:ext>
            </a:extLst>
          </p:cNvPr>
          <p:cNvSpPr/>
          <p:nvPr/>
        </p:nvSpPr>
        <p:spPr>
          <a:xfrm>
            <a:off x="6621729" y="456772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E23475-D2C2-4234-89E2-FEBD7AE874A1}"/>
              </a:ext>
            </a:extLst>
          </p:cNvPr>
          <p:cNvSpPr/>
          <p:nvPr/>
        </p:nvSpPr>
        <p:spPr>
          <a:xfrm>
            <a:off x="3490030" y="9316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Binary is base 2 and has 2 digit symbols: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510402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32097" y="1112107"/>
            <a:ext cx="8077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Computers have storage units called 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binary digits </a:t>
            </a:r>
            <a:r>
              <a:rPr lang="en-US" sz="2400" dirty="0">
                <a:latin typeface="Arial" charset="0"/>
                <a:ea typeface="ＭＳ Ｐゴシック" charset="0"/>
              </a:rPr>
              <a:t>or 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bits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838200" y="1752600"/>
            <a:ext cx="7162800" cy="16764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for instance,</a:t>
            </a:r>
          </a:p>
          <a:p>
            <a:pPr>
              <a:defRPr/>
            </a:pPr>
            <a:endParaRPr lang="en-US" sz="11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800" b="0" dirty="0">
                <a:latin typeface="Arial" charset="0"/>
                <a:ea typeface="ＭＳ Ｐゴシック" charset="0"/>
              </a:rPr>
              <a:t>Low Voltage = 0</a:t>
            </a:r>
          </a:p>
          <a:p>
            <a:pPr>
              <a:defRPr/>
            </a:pPr>
            <a:r>
              <a:rPr lang="en-US" sz="2800" b="0" dirty="0">
                <a:latin typeface="Arial" charset="0"/>
                <a:ea typeface="ＭＳ Ｐゴシック" charset="0"/>
              </a:rPr>
              <a:t>High Voltage = 1           all bits are </a:t>
            </a:r>
            <a:r>
              <a:rPr lang="en-US" sz="2800" b="0" dirty="0">
                <a:highlight>
                  <a:srgbClr val="FFFF00"/>
                </a:highlight>
                <a:latin typeface="Arial" charset="0"/>
                <a:ea typeface="ＭＳ Ｐゴシック" charset="0"/>
              </a:rPr>
              <a:t>0 or 1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22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Binary Numbers and Computers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53</a:t>
            </a:fld>
            <a:endParaRPr lang="en-CA" dirty="0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03705BD5-7F0C-4411-A14E-A1214FED109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391150"/>
            <a:ext cx="6858000" cy="1466850"/>
            <a:chOff x="576" y="3029"/>
            <a:chExt cx="4320" cy="1097"/>
          </a:xfrm>
        </p:grpSpPr>
        <p:pic>
          <p:nvPicPr>
            <p:cNvPr id="10" name="Picture 5" descr="c03f03">
              <a:extLst>
                <a:ext uri="{FF2B5EF4-FFF2-40B4-BE49-F238E27FC236}">
                  <a16:creationId xmlns:a16="http://schemas.microsoft.com/office/drawing/2014/main" id="{E7688E81-B5C8-4444-BA78-66ABF5383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029"/>
              <a:ext cx="4320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73E458FF-3EA6-407A-A373-7F9DF7C9F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898"/>
              <a:ext cx="240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400"/>
                <a:t>Degradation of analog and digital signals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51A9BA-D9F3-46ED-87ED-404343E0CC89}"/>
              </a:ext>
            </a:extLst>
          </p:cNvPr>
          <p:cNvGrpSpPr>
            <a:grpSpLocks/>
          </p:cNvGrpSpPr>
          <p:nvPr/>
        </p:nvGrpSpPr>
        <p:grpSpPr bwMode="auto">
          <a:xfrm>
            <a:off x="1055280" y="3509893"/>
            <a:ext cx="7174319" cy="1676400"/>
            <a:chOff x="528" y="1728"/>
            <a:chExt cx="4320" cy="1114"/>
          </a:xfrm>
        </p:grpSpPr>
        <p:pic>
          <p:nvPicPr>
            <p:cNvPr id="13" name="Picture 2" descr="c03f02">
              <a:extLst>
                <a:ext uri="{FF2B5EF4-FFF2-40B4-BE49-F238E27FC236}">
                  <a16:creationId xmlns:a16="http://schemas.microsoft.com/office/drawing/2014/main" id="{EF466E35-B6F8-4EBA-8B91-B78A183D22D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28"/>
              <a:ext cx="4320" cy="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AD21A155-F87F-42D1-A340-37507ACE1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650"/>
              <a:ext cx="16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sz="1400"/>
                <a:t>An analog and a digital 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431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66307" y="1346708"/>
            <a:ext cx="8077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Computers have storage units called 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binary digits </a:t>
            </a:r>
            <a:r>
              <a:rPr lang="en-US" sz="2400" dirty="0">
                <a:latin typeface="Arial" charset="0"/>
                <a:ea typeface="ＭＳ Ｐゴシック" charset="0"/>
              </a:rPr>
              <a:t>or 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bits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831313" y="2158128"/>
            <a:ext cx="7162800" cy="16764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for instance,</a:t>
            </a:r>
          </a:p>
          <a:p>
            <a:pPr>
              <a:defRPr/>
            </a:pPr>
            <a:endParaRPr lang="en-US" sz="11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800" b="0" dirty="0">
                <a:latin typeface="Arial" charset="0"/>
                <a:ea typeface="ＭＳ Ｐゴシック" charset="0"/>
              </a:rPr>
              <a:t>Low Voltage = 0</a:t>
            </a:r>
          </a:p>
          <a:p>
            <a:pPr>
              <a:defRPr/>
            </a:pPr>
            <a:r>
              <a:rPr lang="en-US" sz="2800" b="0" dirty="0">
                <a:latin typeface="Arial" charset="0"/>
                <a:ea typeface="ＭＳ Ｐゴシック" charset="0"/>
              </a:rPr>
              <a:t>High Voltage = 1           all bits are </a:t>
            </a:r>
            <a:r>
              <a:rPr lang="en-US" sz="2800" b="0" dirty="0">
                <a:highlight>
                  <a:srgbClr val="C0C0C0"/>
                </a:highlight>
                <a:latin typeface="Arial" charset="0"/>
                <a:ea typeface="ＭＳ Ｐゴシック" charset="0"/>
              </a:rPr>
              <a:t>0 or 1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22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Binary Numbers and Computers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54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66637B-0BAD-4FB9-9F9A-05C4475E3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07" y="4234581"/>
            <a:ext cx="2924477" cy="2369424"/>
          </a:xfrm>
          <a:prstGeom prst="rect">
            <a:avLst/>
          </a:prstGeom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A4E0EB35-33B3-4B8B-9072-989D3CD204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59" y="5511292"/>
            <a:ext cx="824287" cy="5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2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09600" y="1284793"/>
            <a:ext cx="80772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292100" indent="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FF6600"/>
                </a:solidFill>
              </a:rPr>
              <a:t>Byte</a:t>
            </a:r>
            <a:r>
              <a:rPr lang="en-US" sz="2800" dirty="0"/>
              <a:t>  </a:t>
            </a:r>
          </a:p>
          <a:p>
            <a:pPr>
              <a:defRPr/>
            </a:pPr>
            <a:r>
              <a:rPr lang="en-US" sz="2800" b="0" dirty="0"/>
              <a:t>8 bits</a:t>
            </a: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0" dirty="0"/>
              <a:t>The number of bits in a </a:t>
            </a:r>
            <a:r>
              <a:rPr lang="en-US" sz="2800" b="0" dirty="0">
                <a:solidFill>
                  <a:srgbClr val="FF6600"/>
                </a:solidFill>
              </a:rPr>
              <a:t>word</a:t>
            </a:r>
            <a:r>
              <a:rPr lang="en-US" sz="2800" b="0" dirty="0">
                <a:solidFill>
                  <a:srgbClr val="0000FF"/>
                </a:solidFill>
              </a:rPr>
              <a:t> </a:t>
            </a:r>
            <a:r>
              <a:rPr lang="en-US" sz="2800" b="0" dirty="0"/>
              <a:t>determines the </a:t>
            </a:r>
            <a:r>
              <a:rPr lang="en-US" sz="2800" b="0" dirty="0">
                <a:solidFill>
                  <a:srgbClr val="FF6600"/>
                </a:solidFill>
              </a:rPr>
              <a:t>word</a:t>
            </a:r>
            <a:r>
              <a:rPr lang="en-US" sz="2800" b="0" dirty="0">
                <a:solidFill>
                  <a:srgbClr val="0000FF"/>
                </a:solidFill>
              </a:rPr>
              <a:t> </a:t>
            </a:r>
            <a:r>
              <a:rPr lang="en-US" sz="2800" b="0" dirty="0">
                <a:solidFill>
                  <a:srgbClr val="FF6600"/>
                </a:solidFill>
              </a:rPr>
              <a:t>length </a:t>
            </a:r>
            <a:r>
              <a:rPr lang="en-US" sz="2800" b="0" dirty="0"/>
              <a:t>of the computer, which is usually a </a:t>
            </a:r>
            <a:r>
              <a:rPr lang="en-US" sz="2800" b="0" i="1" dirty="0"/>
              <a:t>multiple</a:t>
            </a:r>
            <a:r>
              <a:rPr lang="en-US" sz="2800" b="0" dirty="0"/>
              <a:t> of 8	</a:t>
            </a:r>
          </a:p>
          <a:p>
            <a:pPr lvl="1">
              <a:buFontTx/>
              <a:buChar char="•"/>
              <a:defRPr/>
            </a:pPr>
            <a:r>
              <a:rPr lang="en-US" sz="2800" b="0" dirty="0"/>
              <a:t>32-bit machines </a:t>
            </a:r>
          </a:p>
          <a:p>
            <a:pPr lvl="1">
              <a:buFontTx/>
              <a:buChar char="•"/>
              <a:defRPr/>
            </a:pPr>
            <a:r>
              <a:rPr lang="en-US" sz="2800" b="0" dirty="0"/>
              <a:t>64-bit machines etc.</a:t>
            </a:r>
          </a:p>
          <a:p>
            <a:pPr lvl="1">
              <a:buFontTx/>
              <a:buChar char="•"/>
              <a:defRPr/>
            </a:pPr>
            <a:r>
              <a:rPr lang="en-US" sz="2800" dirty="0"/>
              <a:t>Longer words –</a:t>
            </a:r>
            <a:br>
              <a:rPr lang="en-US" sz="2800" dirty="0"/>
            </a:br>
            <a:r>
              <a:rPr lang="en-US" sz="2800" dirty="0"/>
              <a:t>performance and </a:t>
            </a:r>
            <a:br>
              <a:rPr lang="en-US" sz="2800" dirty="0"/>
            </a:br>
            <a:r>
              <a:rPr lang="en-US" sz="2800" dirty="0"/>
              <a:t>other benefits</a:t>
            </a:r>
            <a:endParaRPr lang="en-US" sz="2800" b="0" dirty="0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Binary Numbers and Computers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55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D8B12A-B660-4A8E-8294-A3CB8CC73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1705" y="4902597"/>
            <a:ext cx="4230633" cy="190769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12E1DB-B246-4A79-BB2B-48B8C8F150EB}"/>
              </a:ext>
            </a:extLst>
          </p:cNvPr>
          <p:cNvSpPr txBox="1"/>
          <p:nvPr/>
        </p:nvSpPr>
        <p:spPr>
          <a:xfrm>
            <a:off x="5041667" y="3841332"/>
            <a:ext cx="3991015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technically, </a:t>
            </a:r>
            <a:r>
              <a:rPr lang="en-US" i="1" dirty="0"/>
              <a:t>byte</a:t>
            </a:r>
            <a:r>
              <a:rPr lang="en-US" dirty="0"/>
              <a:t> does not need to be 8 bits; </a:t>
            </a:r>
            <a:r>
              <a:rPr lang="en-US" b="1" dirty="0"/>
              <a:t>it’s a </a:t>
            </a:r>
            <a:r>
              <a:rPr lang="en-US" b="1" i="1" dirty="0"/>
              <a:t>de facto </a:t>
            </a:r>
            <a:r>
              <a:rPr lang="en-US" b="1" dirty="0"/>
              <a:t>standard</a:t>
            </a:r>
          </a:p>
          <a:p>
            <a:r>
              <a:rPr lang="en-CA" dirty="0"/>
              <a:t>A similar term is </a:t>
            </a:r>
            <a:r>
              <a:rPr lang="en-CA" i="1" dirty="0"/>
              <a:t>octet</a:t>
            </a:r>
            <a:r>
              <a:rPr lang="en-CA" dirty="0"/>
              <a:t> (in French, it’s used more than </a:t>
            </a:r>
            <a:r>
              <a:rPr lang="en-CA" i="1" dirty="0"/>
              <a:t>byte</a:t>
            </a:r>
            <a:r>
              <a:rPr lang="en-CA" dirty="0"/>
              <a:t>); it is </a:t>
            </a:r>
            <a:r>
              <a:rPr lang="en-CA" u="sng" dirty="0"/>
              <a:t>always</a:t>
            </a:r>
            <a:r>
              <a:rPr lang="en-CA" dirty="0"/>
              <a:t> 8 bits</a:t>
            </a:r>
          </a:p>
        </p:txBody>
      </p:sp>
    </p:spTree>
    <p:extLst>
      <p:ext uri="{BB962C8B-B14F-4D97-AF65-F5344CB8AC3E}">
        <p14:creationId xmlns:p14="http://schemas.microsoft.com/office/powerpoint/2010/main" val="156734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600200"/>
            <a:ext cx="8382000" cy="4343400"/>
          </a:xfrm>
        </p:spPr>
        <p:txBody>
          <a:bodyPr/>
          <a:lstStyle/>
          <a:p>
            <a:r>
              <a:rPr lang="en-CA" dirty="0"/>
              <a:t>Bit/byte/K/M/G/T</a:t>
            </a:r>
          </a:p>
          <a:p>
            <a:endParaRPr lang="en-CA" dirty="0"/>
          </a:p>
          <a:p>
            <a:r>
              <a:rPr lang="en-CA" dirty="0" err="1"/>
              <a:t>int</a:t>
            </a:r>
            <a:r>
              <a:rPr lang="en-CA" dirty="0"/>
              <a:t> x;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805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6600" y="36606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 bit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441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 byte (8 bits)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5791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 byte  (32 bits)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7188708" y="3299460"/>
            <a:ext cx="609600" cy="1600200"/>
          </a:xfrm>
          <a:prstGeom prst="leftBrace">
            <a:avLst>
              <a:gd name="adj1" fmla="val 0"/>
              <a:gd name="adj2" fmla="val 493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7315200" y="357225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6200000">
            <a:off x="3619500" y="982981"/>
            <a:ext cx="1752600" cy="7772400"/>
          </a:xfrm>
          <a:prstGeom prst="leftBrace">
            <a:avLst>
              <a:gd name="adj1" fmla="val 0"/>
              <a:gd name="adj2" fmla="val 487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34" y="11699"/>
            <a:ext cx="4038600" cy="269240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0E1764-1331-4E7C-889A-F3878698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397" y="3273937"/>
            <a:ext cx="2018222" cy="386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0A0FD8-EAE4-47BD-AB56-D6B1C7232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763" y="3273552"/>
            <a:ext cx="2018222" cy="3863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D23382-58F6-4582-AE0F-71FA50841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830" y="3276878"/>
            <a:ext cx="2018222" cy="386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22E55A-8B1F-4E76-B806-F942A3AD7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5" y="3276583"/>
            <a:ext cx="2018222" cy="38632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32" y="3601579"/>
            <a:ext cx="5905500" cy="3209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32" y="304800"/>
            <a:ext cx="5829300" cy="31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634232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= 26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17" y="3863929"/>
            <a:ext cx="2897651" cy="1931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79827"/>
            <a:ext cx="1394400" cy="139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987E60-2A22-4E04-B7BA-8E0C75A68BEE}"/>
              </a:ext>
            </a:extLst>
          </p:cNvPr>
          <p:cNvCxnSpPr/>
          <p:nvPr/>
        </p:nvCxnSpPr>
        <p:spPr>
          <a:xfrm>
            <a:off x="366932" y="3467100"/>
            <a:ext cx="8396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83B95B4-29C0-44CE-A71F-420A637548A3}"/>
              </a:ext>
            </a:extLst>
          </p:cNvPr>
          <p:cNvSpPr/>
          <p:nvPr/>
        </p:nvSpPr>
        <p:spPr>
          <a:xfrm>
            <a:off x="1190847" y="1690688"/>
            <a:ext cx="2286000" cy="393293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9049B8-E077-4A72-91A5-9F3410A03CE9}"/>
              </a:ext>
            </a:extLst>
          </p:cNvPr>
          <p:cNvSpPr/>
          <p:nvPr/>
        </p:nvSpPr>
        <p:spPr>
          <a:xfrm>
            <a:off x="1102849" y="5061153"/>
            <a:ext cx="566463" cy="393293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089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 Single Byte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7</a:t>
            </a:r>
            <a:r>
              <a:rPr lang="en-CA" altLang="en-US" sz="3600" b="1">
                <a:latin typeface="Courier New" pitchFamily="49" charset="0"/>
              </a:rPr>
              <a:t>  </a:t>
            </a: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6</a:t>
            </a:r>
            <a:r>
              <a:rPr lang="en-CA" altLang="en-US" sz="3600" b="1">
                <a:latin typeface="Courier New" pitchFamily="49" charset="0"/>
              </a:rPr>
              <a:t>  </a:t>
            </a: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5</a:t>
            </a:r>
            <a:r>
              <a:rPr lang="en-CA" altLang="en-US" sz="3600" b="1">
                <a:latin typeface="Courier New" pitchFamily="49" charset="0"/>
              </a:rPr>
              <a:t>  </a:t>
            </a: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4</a:t>
            </a:r>
            <a:r>
              <a:rPr lang="en-CA" altLang="en-US" sz="3600" b="1">
                <a:latin typeface="Courier New" pitchFamily="49" charset="0"/>
              </a:rPr>
              <a:t>  </a:t>
            </a: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3</a:t>
            </a:r>
            <a:r>
              <a:rPr lang="en-CA" altLang="en-US" sz="3600" b="1">
                <a:latin typeface="Courier New" pitchFamily="49" charset="0"/>
              </a:rPr>
              <a:t>  </a:t>
            </a: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2</a:t>
            </a:r>
            <a:r>
              <a:rPr lang="en-CA" altLang="en-US" sz="3600" b="1">
                <a:latin typeface="Courier New" pitchFamily="49" charset="0"/>
              </a:rPr>
              <a:t>  </a:t>
            </a: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1</a:t>
            </a:r>
            <a:r>
              <a:rPr lang="en-CA" altLang="en-US" sz="3600" b="1">
                <a:latin typeface="Courier New" pitchFamily="49" charset="0"/>
              </a:rPr>
              <a:t>  </a:t>
            </a: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0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128  64  32  16  8  4   2   1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u="sng">
                <a:solidFill>
                  <a:schemeClr val="bg1"/>
                </a:solidFill>
                <a:latin typeface="Courier New" pitchFamily="49" charset="0"/>
              </a:rPr>
              <a:t>  1   1   1   1  1  1   1   1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128 +64 +32 +16 +8 +4 + 2 + 1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=255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58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1422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 Single Byte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7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6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5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4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3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2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1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0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128  64  32  16  8  4   2   1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u="sng">
                <a:solidFill>
                  <a:schemeClr val="bg1"/>
                </a:solidFill>
                <a:latin typeface="Courier New" pitchFamily="49" charset="0"/>
              </a:rPr>
              <a:t>  1   1   1   1  1  1   1   1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128 +64 +32 +16 +8 +4 + 2 + 1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=255</a:t>
            </a:r>
            <a:r>
              <a:rPr lang="en-CA" altLang="en-US" sz="3600" b="1">
                <a:latin typeface="Courier New" pitchFamily="49" charset="0"/>
              </a:rPr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59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094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Hexadecimal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Binary, hex, oct to decimal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000" dirty="0">
                <a:latin typeface="Arial" charset="0"/>
                <a:ea typeface="ＭＳ Ｐゴシック" charset="0"/>
              </a:rPr>
              <a:t>/from hex and octal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</a:t>
            </a:r>
            <a:r>
              <a:rPr lang="en-US" sz="2000" dirty="0">
                <a:latin typeface="Arial" charset="0"/>
                <a:ea typeface="ＭＳ Ｐゴシック" charset="0"/>
              </a:rPr>
              <a:t>ecimal to binary, hex, octal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representation of fractions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to binary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4964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 Single Byte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7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6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5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4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3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2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1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0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latin typeface="Courier New" pitchFamily="49" charset="0"/>
              </a:rPr>
              <a:t>128  64  32  16  8  4   2   1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u="sng">
                <a:solidFill>
                  <a:schemeClr val="bg1"/>
                </a:solidFill>
                <a:latin typeface="Courier New" pitchFamily="49" charset="0"/>
              </a:rPr>
              <a:t>  1   1   1   1  1  1   1   1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128 +64 +32 +16 +8 +4 + 2 + 1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=255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60</a:t>
            </a:fld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A5DAF-7161-49BC-9593-AB109A4E7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54" y="3177730"/>
            <a:ext cx="7724620" cy="1383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37CEF-DDFA-4B99-8D01-4D564ECF1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94" y="4895336"/>
            <a:ext cx="7633880" cy="13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290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 Single Byte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latin typeface="Courier New" pitchFamily="49" charset="0"/>
              </a:rPr>
              <a:t>2</a:t>
            </a:r>
            <a:r>
              <a:rPr lang="en-CA" altLang="en-US" sz="3600" b="1" baseline="30000">
                <a:latin typeface="Courier New" pitchFamily="49" charset="0"/>
              </a:rPr>
              <a:t>7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6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5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4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3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2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1</a:t>
            </a:r>
            <a:r>
              <a:rPr lang="en-CA" altLang="en-US" sz="3600" b="1">
                <a:latin typeface="Courier New" pitchFamily="49" charset="0"/>
              </a:rPr>
              <a:t>  2</a:t>
            </a:r>
            <a:r>
              <a:rPr lang="en-CA" altLang="en-US" sz="3600" b="1" baseline="30000">
                <a:latin typeface="Courier New" pitchFamily="49" charset="0"/>
              </a:rPr>
              <a:t>0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latin typeface="Courier New" pitchFamily="49" charset="0"/>
              </a:rPr>
              <a:t>128  64  32  16  8  4   2   1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u="sng">
                <a:solidFill>
                  <a:schemeClr val="bg1"/>
                </a:solidFill>
                <a:latin typeface="Courier New" pitchFamily="49" charset="0"/>
              </a:rPr>
              <a:t>  1   1   1   1  1  1   1   1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128 +64 +32 +16 +8 +4 + 2 + 1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>
                <a:solidFill>
                  <a:schemeClr val="bg1"/>
                </a:solidFill>
                <a:latin typeface="Courier New" pitchFamily="49" charset="0"/>
              </a:rPr>
              <a:t>=255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61</a:t>
            </a:fld>
            <a:endParaRPr lang="en-CA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A73811F-01F4-45C4-BCD6-4FB21B53A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" y="3152394"/>
            <a:ext cx="7088124" cy="240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93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978" y="41792"/>
            <a:ext cx="8474148" cy="919717"/>
          </a:xfrm>
        </p:spPr>
        <p:txBody>
          <a:bodyPr/>
          <a:lstStyle/>
          <a:p>
            <a:pPr eaLnBrk="1" hangingPunct="1"/>
            <a:r>
              <a:rPr lang="en-CA" altLang="en-US" dirty="0"/>
              <a:t>A Single Byte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dirty="0">
                <a:latin typeface="Courier New" pitchFamily="49" charset="0"/>
              </a:rPr>
              <a:t>2</a:t>
            </a:r>
            <a:r>
              <a:rPr lang="en-CA" altLang="en-US" sz="3600" b="1" baseline="30000" dirty="0">
                <a:latin typeface="Courier New" pitchFamily="49" charset="0"/>
              </a:rPr>
              <a:t>7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6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5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4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3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2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1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0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dirty="0">
                <a:latin typeface="Courier New" pitchFamily="49" charset="0"/>
              </a:rPr>
              <a:t>128  64  32  16  8  4   2   1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u="sng" dirty="0">
                <a:latin typeface="Courier New" pitchFamily="49" charset="0"/>
              </a:rPr>
              <a:t>  0   0   0   0  0  0   0   0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dirty="0">
                <a:latin typeface="Courier New" pitchFamily="49" charset="0"/>
              </a:rPr>
              <a:t>0  +0  +0  +0 +0 +0 + 0 + 0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dirty="0">
                <a:latin typeface="Courier New" pitchFamily="49" charset="0"/>
              </a:rPr>
              <a:t>=</a:t>
            </a:r>
            <a:r>
              <a:rPr lang="en-CA" altLang="en-US" sz="3600" b="1" dirty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2800" dirty="0"/>
              <a:t>There is also a representation for </a:t>
            </a:r>
            <a:r>
              <a:rPr lang="en-CA" altLang="en-US" sz="2800" dirty="0">
                <a:solidFill>
                  <a:srgbClr val="0000FF"/>
                </a:solidFill>
              </a:rPr>
              <a:t>zero</a:t>
            </a:r>
            <a:r>
              <a:rPr lang="en-CA" altLang="en-US" sz="2800" dirty="0"/>
              <a:t>, giving 256 (2</a:t>
            </a:r>
            <a:r>
              <a:rPr lang="en-CA" altLang="en-US" sz="2800" baseline="30000" dirty="0"/>
              <a:t>8</a:t>
            </a:r>
            <a:r>
              <a:rPr lang="en-CA" altLang="en-US" sz="2800" dirty="0"/>
              <a:t>) possible combinations of 0 and 1 in 8 bits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2800" b="1" dirty="0"/>
              <a:t>1</a:t>
            </a:r>
            <a:r>
              <a:rPr lang="en-CA" altLang="en-US" sz="2800" dirty="0"/>
              <a:t> bit: </a:t>
            </a:r>
            <a:r>
              <a:rPr lang="en-CA" altLang="en-US" sz="2800" dirty="0">
                <a:solidFill>
                  <a:srgbClr val="00B0F0"/>
                </a:solidFill>
              </a:rPr>
              <a:t>2 values (0, 1)</a:t>
            </a:r>
            <a:r>
              <a:rPr lang="en-CA" altLang="en-US" sz="2800" dirty="0"/>
              <a:t>; </a:t>
            </a:r>
            <a:r>
              <a:rPr lang="en-CA" altLang="en-US" sz="2800" b="1" dirty="0"/>
              <a:t>2</a:t>
            </a:r>
            <a:r>
              <a:rPr lang="en-CA" altLang="en-US" sz="2800" dirty="0"/>
              <a:t> bits: </a:t>
            </a:r>
            <a:r>
              <a:rPr lang="en-CA" altLang="en-US" sz="2800" dirty="0">
                <a:solidFill>
                  <a:srgbClr val="00B0F0"/>
                </a:solidFill>
              </a:rPr>
              <a:t>4 values (00, 01, 10, 11)</a:t>
            </a:r>
            <a:r>
              <a:rPr lang="en-CA" altLang="en-US" sz="2800" dirty="0"/>
              <a:t>; …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2800" dirty="0"/>
              <a:t>Every one </a:t>
            </a:r>
            <a:r>
              <a:rPr lang="en-CA" altLang="en-US" sz="2800" b="1" dirty="0"/>
              <a:t>bit</a:t>
            </a:r>
            <a:r>
              <a:rPr lang="en-CA" altLang="en-US" sz="2800" dirty="0"/>
              <a:t> added </a:t>
            </a:r>
            <a:r>
              <a:rPr lang="en-CA" altLang="en-US" sz="2800" i="1" dirty="0"/>
              <a:t>doubles </a:t>
            </a:r>
            <a:r>
              <a:rPr lang="en-CA" altLang="en-US" sz="2800" dirty="0"/>
              <a:t>the </a:t>
            </a:r>
            <a:r>
              <a:rPr lang="en-CA" altLang="en-US" sz="2800" dirty="0">
                <a:solidFill>
                  <a:srgbClr val="00B0F0"/>
                </a:solidFill>
              </a:rPr>
              <a:t>range of values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62</a:t>
            </a:fld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4C826-3D01-4978-B162-594784D7C494}"/>
              </a:ext>
            </a:extLst>
          </p:cNvPr>
          <p:cNvSpPr/>
          <p:nvPr/>
        </p:nvSpPr>
        <p:spPr>
          <a:xfrm>
            <a:off x="901147" y="2319131"/>
            <a:ext cx="1179443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1DB84F-7F99-4C68-B73C-874184CBD082}"/>
              </a:ext>
            </a:extLst>
          </p:cNvPr>
          <p:cNvSpPr/>
          <p:nvPr/>
        </p:nvSpPr>
        <p:spPr>
          <a:xfrm>
            <a:off x="2100468" y="2312505"/>
            <a:ext cx="1179443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0E94F1-1B42-4CFE-997D-F13AACEBC6AD}"/>
              </a:ext>
            </a:extLst>
          </p:cNvPr>
          <p:cNvSpPr/>
          <p:nvPr/>
        </p:nvSpPr>
        <p:spPr>
          <a:xfrm>
            <a:off x="3279911" y="2319131"/>
            <a:ext cx="1179443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DD8E2-B5DE-46FD-AB0A-4251FCFDFE0A}"/>
              </a:ext>
            </a:extLst>
          </p:cNvPr>
          <p:cNvSpPr/>
          <p:nvPr/>
        </p:nvSpPr>
        <p:spPr>
          <a:xfrm>
            <a:off x="4459355" y="2312505"/>
            <a:ext cx="881272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C7998-3CD5-4DD4-BF58-A0979A7E2FEC}"/>
              </a:ext>
            </a:extLst>
          </p:cNvPr>
          <p:cNvSpPr/>
          <p:nvPr/>
        </p:nvSpPr>
        <p:spPr>
          <a:xfrm>
            <a:off x="5340627" y="2319131"/>
            <a:ext cx="781877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C48B4-E3E4-44DC-B66B-8EE90BCF27E7}"/>
              </a:ext>
            </a:extLst>
          </p:cNvPr>
          <p:cNvSpPr/>
          <p:nvPr/>
        </p:nvSpPr>
        <p:spPr>
          <a:xfrm>
            <a:off x="6129132" y="2312505"/>
            <a:ext cx="781877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8EDE12-0E06-4247-9AC5-D167DA736CB6}"/>
              </a:ext>
            </a:extLst>
          </p:cNvPr>
          <p:cNvSpPr/>
          <p:nvPr/>
        </p:nvSpPr>
        <p:spPr>
          <a:xfrm>
            <a:off x="6917637" y="2319131"/>
            <a:ext cx="1166189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D06578-23F5-47EE-951F-AB5F07D2C25F}"/>
              </a:ext>
            </a:extLst>
          </p:cNvPr>
          <p:cNvSpPr/>
          <p:nvPr/>
        </p:nvSpPr>
        <p:spPr>
          <a:xfrm>
            <a:off x="8083826" y="2319131"/>
            <a:ext cx="858155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FCBC2-F2B5-46A9-AF6A-92B9B4FE1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48" y="637847"/>
            <a:ext cx="691956" cy="271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F7005C-C6D4-4E51-A0AF-DE2ECDDFD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48" y="637847"/>
            <a:ext cx="691956" cy="271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18B627-B26A-44A0-811B-B9A6AB0FD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76" y="637847"/>
            <a:ext cx="691956" cy="2712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71D5E1-7E5B-4392-BFA5-CA6A42E3F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045" y="637847"/>
            <a:ext cx="691956" cy="2712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82058C-B500-4762-8552-D112B51BC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245" y="637847"/>
            <a:ext cx="691956" cy="271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6F63CA-06A8-4FED-A064-D10E55BC6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196" y="662932"/>
            <a:ext cx="691956" cy="2712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078D70-F7A0-4396-AFC5-D1991F8A1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873" y="637847"/>
            <a:ext cx="691956" cy="2712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12BC51-81F2-4B84-B188-AD1E4E118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24" y="672353"/>
            <a:ext cx="691956" cy="2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02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55" y="0"/>
            <a:ext cx="8474148" cy="919717"/>
          </a:xfrm>
        </p:spPr>
        <p:txBody>
          <a:bodyPr/>
          <a:lstStyle/>
          <a:p>
            <a:pPr eaLnBrk="1" hangingPunct="1"/>
            <a:r>
              <a:rPr lang="en-CA" altLang="en-US" dirty="0"/>
              <a:t>A Single Byte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dirty="0">
                <a:latin typeface="Courier New" pitchFamily="49" charset="0"/>
              </a:rPr>
              <a:t>2</a:t>
            </a:r>
            <a:r>
              <a:rPr lang="en-CA" altLang="en-US" sz="3600" b="1" baseline="30000" dirty="0">
                <a:latin typeface="Courier New" pitchFamily="49" charset="0"/>
              </a:rPr>
              <a:t>7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6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5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4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3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2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1</a:t>
            </a:r>
            <a:r>
              <a:rPr lang="en-CA" altLang="en-US" sz="3600" b="1" dirty="0">
                <a:latin typeface="Courier New" pitchFamily="49" charset="0"/>
              </a:rPr>
              <a:t>  2</a:t>
            </a:r>
            <a:r>
              <a:rPr lang="en-CA" altLang="en-US" sz="3600" b="1" baseline="30000" dirty="0">
                <a:latin typeface="Courier New" pitchFamily="49" charset="0"/>
              </a:rPr>
              <a:t>0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dirty="0">
                <a:latin typeface="Courier New" pitchFamily="49" charset="0"/>
              </a:rPr>
              <a:t>128  64  32  16  8  4   2   1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u="sng" dirty="0">
                <a:latin typeface="Courier New" pitchFamily="49" charset="0"/>
              </a:rPr>
              <a:t>  1   1   1   1  1  1   1   1</a:t>
            </a:r>
          </a:p>
          <a:p>
            <a:pPr algn="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dirty="0">
                <a:latin typeface="Courier New" pitchFamily="49" charset="0"/>
              </a:rPr>
              <a:t>128 +64 +32 +16 +8 +4 + 2 + 1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CA" altLang="en-US" sz="3600" b="1" dirty="0">
                <a:latin typeface="Courier New" pitchFamily="49" charset="0"/>
              </a:rPr>
              <a:t>=255</a:t>
            </a:r>
          </a:p>
          <a:p>
            <a:pPr>
              <a:buClr>
                <a:schemeClr val="tx1"/>
              </a:buClr>
              <a:buNone/>
            </a:pPr>
            <a:r>
              <a:rPr lang="en-CA" altLang="en-US" sz="2800" b="1" dirty="0"/>
              <a:t>255 </a:t>
            </a:r>
            <a:r>
              <a:rPr lang="en-CA" altLang="en-US" sz="2800" dirty="0"/>
              <a:t>is the largest value (in decimal) </a:t>
            </a:r>
            <a:br>
              <a:rPr lang="en-CA" altLang="en-US" sz="2800" dirty="0"/>
            </a:br>
            <a:r>
              <a:rPr lang="en-CA" altLang="en-US" sz="2800" dirty="0"/>
              <a:t>that can be expressed using 8 bits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0652" y="6356349"/>
            <a:ext cx="4322531" cy="365125"/>
          </a:xfrm>
        </p:spPr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63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1E70C-171A-482E-836E-67EBB0670B6B}"/>
              </a:ext>
            </a:extLst>
          </p:cNvPr>
          <p:cNvSpPr/>
          <p:nvPr/>
        </p:nvSpPr>
        <p:spPr>
          <a:xfrm>
            <a:off x="901147" y="2319131"/>
            <a:ext cx="1179443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2C8EA-7C33-421C-9989-EB5EFBE4EF94}"/>
              </a:ext>
            </a:extLst>
          </p:cNvPr>
          <p:cNvSpPr/>
          <p:nvPr/>
        </p:nvSpPr>
        <p:spPr>
          <a:xfrm>
            <a:off x="2100468" y="2312505"/>
            <a:ext cx="1179443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67E1AF-109A-41A5-A78D-AF9BE34E033F}"/>
              </a:ext>
            </a:extLst>
          </p:cNvPr>
          <p:cNvSpPr/>
          <p:nvPr/>
        </p:nvSpPr>
        <p:spPr>
          <a:xfrm>
            <a:off x="3279911" y="2319131"/>
            <a:ext cx="1179443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10A76-6172-4853-9CB1-98C323D9BC62}"/>
              </a:ext>
            </a:extLst>
          </p:cNvPr>
          <p:cNvSpPr/>
          <p:nvPr/>
        </p:nvSpPr>
        <p:spPr>
          <a:xfrm>
            <a:off x="4459355" y="2312505"/>
            <a:ext cx="881272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A31BF5-EDE7-4C1B-8DAC-6A6C2FA6371B}"/>
              </a:ext>
            </a:extLst>
          </p:cNvPr>
          <p:cNvSpPr/>
          <p:nvPr/>
        </p:nvSpPr>
        <p:spPr>
          <a:xfrm>
            <a:off x="5340627" y="2319131"/>
            <a:ext cx="781877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FD5F61-78F2-486F-B722-1E8684A4045C}"/>
              </a:ext>
            </a:extLst>
          </p:cNvPr>
          <p:cNvSpPr/>
          <p:nvPr/>
        </p:nvSpPr>
        <p:spPr>
          <a:xfrm>
            <a:off x="6129132" y="2312505"/>
            <a:ext cx="781877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CBE3A-CF9B-464B-91FC-4B1F76CEB1EF}"/>
              </a:ext>
            </a:extLst>
          </p:cNvPr>
          <p:cNvSpPr/>
          <p:nvPr/>
        </p:nvSpPr>
        <p:spPr>
          <a:xfrm>
            <a:off x="6917637" y="2319131"/>
            <a:ext cx="1166189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F1D42D-8BB1-44D7-9804-84597395D122}"/>
              </a:ext>
            </a:extLst>
          </p:cNvPr>
          <p:cNvSpPr/>
          <p:nvPr/>
        </p:nvSpPr>
        <p:spPr>
          <a:xfrm>
            <a:off x="8083826" y="2319131"/>
            <a:ext cx="858155" cy="569843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78AF41-0E2A-44E8-9A43-BDB3C57D8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48" y="637847"/>
            <a:ext cx="691956" cy="271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D6DE37-A70A-4A54-A362-72D16FE57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48" y="637847"/>
            <a:ext cx="691956" cy="2712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B395C6-670B-4225-95FE-8D36A948B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76" y="637847"/>
            <a:ext cx="691956" cy="2712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FE5408-D1F2-4D17-A67D-D6F17263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045" y="637847"/>
            <a:ext cx="691956" cy="271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985DFE-E83C-4FC6-8618-A601AEB6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245" y="637847"/>
            <a:ext cx="691956" cy="271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8A0AAB-A63B-42A1-A16B-097B0372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196" y="662932"/>
            <a:ext cx="691956" cy="271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03E00F-6302-4109-A829-B045F660F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873" y="637847"/>
            <a:ext cx="691956" cy="2712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DE3CC2-8934-49FE-8F10-31A5D5BC1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24" y="647969"/>
            <a:ext cx="691956" cy="27129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8B89447-2E3C-4717-9DF1-10DC02AD3744}"/>
              </a:ext>
            </a:extLst>
          </p:cNvPr>
          <p:cNvSpPr/>
          <p:nvPr/>
        </p:nvSpPr>
        <p:spPr>
          <a:xfrm>
            <a:off x="8243438" y="672870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4A3613-ADEC-4F84-9B4C-B26DD3FDEAD6}"/>
              </a:ext>
            </a:extLst>
          </p:cNvPr>
          <p:cNvSpPr/>
          <p:nvPr/>
        </p:nvSpPr>
        <p:spPr>
          <a:xfrm>
            <a:off x="1243341" y="677735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F02378-16A9-41C9-B8F6-82DA0499AC42}"/>
              </a:ext>
            </a:extLst>
          </p:cNvPr>
          <p:cNvSpPr/>
          <p:nvPr/>
        </p:nvSpPr>
        <p:spPr>
          <a:xfrm>
            <a:off x="2253280" y="693977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5A4D3E-1280-42D6-A9A8-85A1B6B5BF71}"/>
              </a:ext>
            </a:extLst>
          </p:cNvPr>
          <p:cNvSpPr/>
          <p:nvPr/>
        </p:nvSpPr>
        <p:spPr>
          <a:xfrm>
            <a:off x="3323163" y="666375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B9F0FCB-B0D2-4D83-B692-C84B286D8F5C}"/>
              </a:ext>
            </a:extLst>
          </p:cNvPr>
          <p:cNvSpPr/>
          <p:nvPr/>
        </p:nvSpPr>
        <p:spPr>
          <a:xfrm>
            <a:off x="4332636" y="659749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BC7FE3-2BF8-42F0-A345-783D5299A7E9}"/>
              </a:ext>
            </a:extLst>
          </p:cNvPr>
          <p:cNvSpPr/>
          <p:nvPr/>
        </p:nvSpPr>
        <p:spPr>
          <a:xfrm>
            <a:off x="5335336" y="659423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1FD304-C275-4B4C-9679-70A856D0791B}"/>
              </a:ext>
            </a:extLst>
          </p:cNvPr>
          <p:cNvSpPr/>
          <p:nvPr/>
        </p:nvSpPr>
        <p:spPr>
          <a:xfrm>
            <a:off x="6267445" y="662932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3EBA640-6FBC-4D66-81FC-AA10E7FDB9DE}"/>
              </a:ext>
            </a:extLst>
          </p:cNvPr>
          <p:cNvSpPr/>
          <p:nvPr/>
        </p:nvSpPr>
        <p:spPr>
          <a:xfrm>
            <a:off x="7245868" y="664748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2CC9C5-B05C-442D-A1CC-F31542D04496}"/>
              </a:ext>
            </a:extLst>
          </p:cNvPr>
          <p:cNvSpPr txBox="1"/>
          <p:nvPr/>
        </p:nvSpPr>
        <p:spPr>
          <a:xfrm>
            <a:off x="3805032" y="5709684"/>
            <a:ext cx="464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en-US" sz="2800" dirty="0"/>
              <a:t>Max using 2 bits?</a:t>
            </a:r>
          </a:p>
          <a:p>
            <a:r>
              <a:rPr lang="en-CA" sz="2800" dirty="0"/>
              <a:t>Max using 4 bits?</a:t>
            </a:r>
          </a:p>
        </p:txBody>
      </p:sp>
    </p:spTree>
    <p:extLst>
      <p:ext uri="{BB962C8B-B14F-4D97-AF65-F5344CB8AC3E}">
        <p14:creationId xmlns:p14="http://schemas.microsoft.com/office/powerpoint/2010/main" val="18804587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75" y="2000040"/>
            <a:ext cx="8382000" cy="1143000"/>
          </a:xfrm>
        </p:spPr>
        <p:txBody>
          <a:bodyPr/>
          <a:lstStyle/>
          <a:p>
            <a:r>
              <a:rPr lang="en-CA" dirty="0"/>
              <a:t>Binary representations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95845" y="251858"/>
            <a:ext cx="8382000" cy="990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3    2   8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219" y="72582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10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10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14" name="Right Arrow 4"/>
          <p:cNvSpPr/>
          <p:nvPr/>
        </p:nvSpPr>
        <p:spPr>
          <a:xfrm>
            <a:off x="2727995" y="424069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3795" y="3478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3*10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+ 2*10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+ 8*10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  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300      + 20       + 8        = 328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1395" y="4240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Decimal   328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1710" y="54192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21" name="Right Arrow 8"/>
          <p:cNvSpPr/>
          <p:nvPr/>
        </p:nvSpPr>
        <p:spPr>
          <a:xfrm rot="5400000">
            <a:off x="5220487" y="5941351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8671" y="622836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1*2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+ 0*2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+ 1*2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  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4    + 0       + 1      = 5</a:t>
            </a:r>
            <a:endParaRPr kumimoji="0" lang="en-CA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8900" y="49259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23159" y="4018152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3414284"/>
            <a:ext cx="6886575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3013" y="4806111"/>
            <a:ext cx="5969832" cy="651799"/>
          </a:xfrm>
          <a:prstGeom prst="rect">
            <a:avLst/>
          </a:prstGeom>
        </p:spPr>
      </p:pic>
      <p:sp>
        <p:nvSpPr>
          <p:cNvPr id="19" name="Text Placeholder 2"/>
          <p:cNvSpPr txBox="1">
            <a:spLocks/>
          </p:cNvSpPr>
          <p:nvPr/>
        </p:nvSpPr>
        <p:spPr>
          <a:xfrm>
            <a:off x="-400711" y="4953866"/>
            <a:ext cx="8395117" cy="990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0  0  0  0  0  0  0   0  0  0  0  0  0   1  0  1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16541" y="4019959"/>
            <a:ext cx="173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C6D81-2710-445F-B664-FBF5475C2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76DEA4-4FFE-4D66-AB55-57BF6207E8BF}"/>
              </a:ext>
            </a:extLst>
          </p:cNvPr>
          <p:cNvSpPr txBox="1"/>
          <p:nvPr/>
        </p:nvSpPr>
        <p:spPr>
          <a:xfrm>
            <a:off x="3173089" y="540006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 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</a:t>
            </a:r>
            <a:r>
              <a:rPr kumimoji="0" lang="en-CA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7EDD9-AE0F-4FF8-9C2F-687FD9FB1294}"/>
              </a:ext>
            </a:extLst>
          </p:cNvPr>
          <p:cNvSpPr/>
          <p:nvPr/>
        </p:nvSpPr>
        <p:spPr>
          <a:xfrm>
            <a:off x="379942" y="3393382"/>
            <a:ext cx="7210788" cy="104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F2F37D-30CA-4603-8884-ED607711CA7D}"/>
              </a:ext>
            </a:extLst>
          </p:cNvPr>
          <p:cNvGrpSpPr/>
          <p:nvPr/>
        </p:nvGrpSpPr>
        <p:grpSpPr>
          <a:xfrm>
            <a:off x="4308670" y="3250701"/>
            <a:ext cx="4721029" cy="1108954"/>
            <a:chOff x="2400300" y="2759455"/>
            <a:chExt cx="6629400" cy="1600200"/>
          </a:xfrm>
        </p:grpSpPr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A025813B-28B1-4897-B521-A3942352B045}"/>
                </a:ext>
              </a:extLst>
            </p:cNvPr>
            <p:cNvSpPr/>
            <p:nvPr/>
          </p:nvSpPr>
          <p:spPr>
            <a:xfrm>
              <a:off x="8267700" y="2759455"/>
              <a:ext cx="1524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74317640-F068-4343-8DE5-F659C026CFE0}"/>
                </a:ext>
              </a:extLst>
            </p:cNvPr>
            <p:cNvSpPr/>
            <p:nvPr/>
          </p:nvSpPr>
          <p:spPr>
            <a:xfrm>
              <a:off x="7658100" y="3140455"/>
              <a:ext cx="1371600" cy="152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18">
              <a:extLst>
                <a:ext uri="{FF2B5EF4-FFF2-40B4-BE49-F238E27FC236}">
                  <a16:creationId xmlns:a16="http://schemas.microsoft.com/office/drawing/2014/main" id="{A91DAC63-194A-4789-937F-42AC16671B83}"/>
                </a:ext>
              </a:extLst>
            </p:cNvPr>
            <p:cNvSpPr/>
            <p:nvPr/>
          </p:nvSpPr>
          <p:spPr>
            <a:xfrm>
              <a:off x="6515100" y="2759455"/>
              <a:ext cx="1524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19">
              <a:extLst>
                <a:ext uri="{FF2B5EF4-FFF2-40B4-BE49-F238E27FC236}">
                  <a16:creationId xmlns:a16="http://schemas.microsoft.com/office/drawing/2014/main" id="{1C5831E7-E89A-4B7B-AB95-69C5B13C8C24}"/>
                </a:ext>
              </a:extLst>
            </p:cNvPr>
            <p:cNvSpPr/>
            <p:nvPr/>
          </p:nvSpPr>
          <p:spPr>
            <a:xfrm>
              <a:off x="5905500" y="3140455"/>
              <a:ext cx="1371600" cy="152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618F7A1B-3B20-49BF-8024-90E23D2DBB68}"/>
                </a:ext>
              </a:extLst>
            </p:cNvPr>
            <p:cNvSpPr/>
            <p:nvPr/>
          </p:nvSpPr>
          <p:spPr>
            <a:xfrm>
              <a:off x="4762500" y="2759455"/>
              <a:ext cx="1524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1">
              <a:extLst>
                <a:ext uri="{FF2B5EF4-FFF2-40B4-BE49-F238E27FC236}">
                  <a16:creationId xmlns:a16="http://schemas.microsoft.com/office/drawing/2014/main" id="{1DC1204C-2EDE-456C-B422-CDB06F0E5D86}"/>
                </a:ext>
              </a:extLst>
            </p:cNvPr>
            <p:cNvSpPr/>
            <p:nvPr/>
          </p:nvSpPr>
          <p:spPr>
            <a:xfrm>
              <a:off x="4152900" y="3140455"/>
              <a:ext cx="1371600" cy="152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42">
              <a:extLst>
                <a:ext uri="{FF2B5EF4-FFF2-40B4-BE49-F238E27FC236}">
                  <a16:creationId xmlns:a16="http://schemas.microsoft.com/office/drawing/2014/main" id="{2A8A8E5E-A695-4D0C-9C8D-934C222E5F01}"/>
                </a:ext>
              </a:extLst>
            </p:cNvPr>
            <p:cNvSpPr/>
            <p:nvPr/>
          </p:nvSpPr>
          <p:spPr>
            <a:xfrm>
              <a:off x="3009900" y="2759455"/>
              <a:ext cx="1524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43">
              <a:extLst>
                <a:ext uri="{FF2B5EF4-FFF2-40B4-BE49-F238E27FC236}">
                  <a16:creationId xmlns:a16="http://schemas.microsoft.com/office/drawing/2014/main" id="{53CF0792-8CAC-4088-9A9C-E4F32DAB0D83}"/>
                </a:ext>
              </a:extLst>
            </p:cNvPr>
            <p:cNvSpPr/>
            <p:nvPr/>
          </p:nvSpPr>
          <p:spPr>
            <a:xfrm>
              <a:off x="2400300" y="3140455"/>
              <a:ext cx="1371600" cy="152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1D6C19-B638-4381-A9A8-0FA91F9B702B}"/>
                </a:ext>
              </a:extLst>
            </p:cNvPr>
            <p:cNvSpPr txBox="1"/>
            <p:nvPr/>
          </p:nvSpPr>
          <p:spPr>
            <a:xfrm>
              <a:off x="8002484" y="3405548"/>
              <a:ext cx="7072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  <a:p>
              <a:pPr algn="ctr"/>
              <a:r>
                <a:rPr lang="en-US" sz="2800" dirty="0"/>
                <a:t>(2</a:t>
              </a:r>
              <a:r>
                <a:rPr lang="en-US" sz="2800" baseline="30000" dirty="0"/>
                <a:t>0</a:t>
              </a:r>
              <a:r>
                <a:rPr lang="en-US" sz="2800" dirty="0"/>
                <a:t>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D9BE4D-731A-472E-B4F9-76EA9BEB0C52}"/>
                </a:ext>
              </a:extLst>
            </p:cNvPr>
            <p:cNvSpPr txBox="1"/>
            <p:nvPr/>
          </p:nvSpPr>
          <p:spPr>
            <a:xfrm>
              <a:off x="6249884" y="3405548"/>
              <a:ext cx="7072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  <a:p>
              <a:pPr algn="ctr"/>
              <a:r>
                <a:rPr lang="en-US" sz="2800" dirty="0"/>
                <a:t>(2</a:t>
              </a:r>
              <a:r>
                <a:rPr lang="en-US" sz="2800" baseline="30000" dirty="0"/>
                <a:t>1</a:t>
              </a:r>
              <a:r>
                <a:rPr lang="en-US" sz="2800" dirty="0"/>
                <a:t>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1492C0-19F2-40E7-A289-E0A19EF4EFA9}"/>
                </a:ext>
              </a:extLst>
            </p:cNvPr>
            <p:cNvSpPr txBox="1"/>
            <p:nvPr/>
          </p:nvSpPr>
          <p:spPr>
            <a:xfrm>
              <a:off x="4484460" y="3405548"/>
              <a:ext cx="7328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  <a:p>
              <a:pPr algn="ctr"/>
              <a:r>
                <a:rPr lang="en-US" sz="2800" dirty="0"/>
                <a:t>(2</a:t>
              </a:r>
              <a:r>
                <a:rPr lang="en-US" sz="2800" baseline="30000" dirty="0"/>
                <a:t>2</a:t>
              </a:r>
              <a:r>
                <a:rPr lang="en-US" sz="2800" dirty="0"/>
                <a:t>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2AE38F-C1AF-46C6-B28A-5EC1B9797313}"/>
                </a:ext>
              </a:extLst>
            </p:cNvPr>
            <p:cNvSpPr txBox="1"/>
            <p:nvPr/>
          </p:nvSpPr>
          <p:spPr>
            <a:xfrm>
              <a:off x="2733095" y="3405548"/>
              <a:ext cx="7072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8</a:t>
              </a:r>
            </a:p>
            <a:p>
              <a:pPr algn="ctr"/>
              <a:r>
                <a:rPr lang="en-US" sz="2800" dirty="0"/>
                <a:t>(2</a:t>
              </a:r>
              <a:r>
                <a:rPr lang="en-US" sz="2800" baseline="30000" dirty="0"/>
                <a:t>3</a:t>
              </a:r>
              <a:r>
                <a:rPr lang="en-US" sz="2800" dirty="0"/>
                <a:t>)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95840AD-1B0C-484F-97B0-30463E0ED092}"/>
                </a:ext>
              </a:extLst>
            </p:cNvPr>
            <p:cNvSpPr/>
            <p:nvPr/>
          </p:nvSpPr>
          <p:spPr>
            <a:xfrm>
              <a:off x="4305300" y="2835655"/>
              <a:ext cx="1066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BE68E77-50D0-437D-9BBC-626C636AE053}"/>
                </a:ext>
              </a:extLst>
            </p:cNvPr>
            <p:cNvSpPr/>
            <p:nvPr/>
          </p:nvSpPr>
          <p:spPr>
            <a:xfrm>
              <a:off x="7810500" y="2835655"/>
              <a:ext cx="1066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35532FD-3188-4BA3-9EA4-133E34F07052}"/>
              </a:ext>
            </a:extLst>
          </p:cNvPr>
          <p:cNvSpPr/>
          <p:nvPr/>
        </p:nvSpPr>
        <p:spPr>
          <a:xfrm>
            <a:off x="3520880" y="3244532"/>
            <a:ext cx="108529" cy="3168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7684E95-F2A9-4C05-8202-9B0D5B8FF19F}"/>
              </a:ext>
            </a:extLst>
          </p:cNvPr>
          <p:cNvSpPr/>
          <p:nvPr/>
        </p:nvSpPr>
        <p:spPr>
          <a:xfrm>
            <a:off x="3086762" y="3508569"/>
            <a:ext cx="976765" cy="10561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2">
            <a:extLst>
              <a:ext uri="{FF2B5EF4-FFF2-40B4-BE49-F238E27FC236}">
                <a16:creationId xmlns:a16="http://schemas.microsoft.com/office/drawing/2014/main" id="{3446814E-692E-4B56-8997-21791CF2042C}"/>
              </a:ext>
            </a:extLst>
          </p:cNvPr>
          <p:cNvSpPr/>
          <p:nvPr/>
        </p:nvSpPr>
        <p:spPr>
          <a:xfrm>
            <a:off x="2435586" y="3244532"/>
            <a:ext cx="108529" cy="3168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3">
            <a:extLst>
              <a:ext uri="{FF2B5EF4-FFF2-40B4-BE49-F238E27FC236}">
                <a16:creationId xmlns:a16="http://schemas.microsoft.com/office/drawing/2014/main" id="{DC705660-F91D-43CC-9A3B-1F039493A109}"/>
              </a:ext>
            </a:extLst>
          </p:cNvPr>
          <p:cNvSpPr/>
          <p:nvPr/>
        </p:nvSpPr>
        <p:spPr>
          <a:xfrm>
            <a:off x="2001468" y="3508569"/>
            <a:ext cx="976765" cy="10561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53C36189-955E-4A9F-8026-DC0312076A7B}"/>
              </a:ext>
            </a:extLst>
          </p:cNvPr>
          <p:cNvSpPr/>
          <p:nvPr/>
        </p:nvSpPr>
        <p:spPr>
          <a:xfrm>
            <a:off x="1372337" y="3244532"/>
            <a:ext cx="108529" cy="3168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3">
            <a:extLst>
              <a:ext uri="{FF2B5EF4-FFF2-40B4-BE49-F238E27FC236}">
                <a16:creationId xmlns:a16="http://schemas.microsoft.com/office/drawing/2014/main" id="{C007BB3C-346B-4D73-BD89-9E9F8DDEE7F1}"/>
              </a:ext>
            </a:extLst>
          </p:cNvPr>
          <p:cNvSpPr/>
          <p:nvPr/>
        </p:nvSpPr>
        <p:spPr>
          <a:xfrm>
            <a:off x="938219" y="3508569"/>
            <a:ext cx="976765" cy="10561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3">
            <a:extLst>
              <a:ext uri="{FF2B5EF4-FFF2-40B4-BE49-F238E27FC236}">
                <a16:creationId xmlns:a16="http://schemas.microsoft.com/office/drawing/2014/main" id="{7DCE4FA2-2597-418D-B9D0-9F1D65B6CC93}"/>
              </a:ext>
            </a:extLst>
          </p:cNvPr>
          <p:cNvSpPr/>
          <p:nvPr/>
        </p:nvSpPr>
        <p:spPr>
          <a:xfrm>
            <a:off x="-216970" y="3488089"/>
            <a:ext cx="976765" cy="10561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2">
            <a:extLst>
              <a:ext uri="{FF2B5EF4-FFF2-40B4-BE49-F238E27FC236}">
                <a16:creationId xmlns:a16="http://schemas.microsoft.com/office/drawing/2014/main" id="{2F680793-7ACF-4394-85EE-FCA5465FCF4F}"/>
              </a:ext>
            </a:extLst>
          </p:cNvPr>
          <p:cNvSpPr/>
          <p:nvPr/>
        </p:nvSpPr>
        <p:spPr>
          <a:xfrm>
            <a:off x="266389" y="3171245"/>
            <a:ext cx="108529" cy="3168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71BC62-3921-4260-8F13-0ADBB0AF0DCD}"/>
              </a:ext>
            </a:extLst>
          </p:cNvPr>
          <p:cNvSpPr txBox="1"/>
          <p:nvPr/>
        </p:nvSpPr>
        <p:spPr>
          <a:xfrm>
            <a:off x="3071742" y="39709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  <a:endParaRPr kumimoji="0" lang="en-CA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83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14" y="-10263"/>
            <a:ext cx="5157386" cy="2140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28304"/>
            <a:ext cx="5359079" cy="4077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47" y="6581218"/>
            <a:ext cx="1524000" cy="2970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C6D81-2710-445F-B664-FBF5475C2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D7C19A-93EB-4EC8-8CF0-B6CC9168D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0838" y="2133340"/>
            <a:ext cx="395962" cy="285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058196-2F34-4106-8E9F-0D7D57C8D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072" y="2133340"/>
            <a:ext cx="395962" cy="285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74BB5A-A5E3-4F88-9D2F-CC6CA1734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637" y="2133336"/>
            <a:ext cx="395962" cy="285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82003C-95C8-4A85-99BC-0545B0AF4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480" y="2133340"/>
            <a:ext cx="395962" cy="285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532F0E-A4D9-4D97-9708-905B8986E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247" y="2133342"/>
            <a:ext cx="395962" cy="2853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B8022-AA33-4A62-9A97-0C0BD3CA1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605" y="2124565"/>
            <a:ext cx="395962" cy="2853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EBE4BD-DD52-407E-BED9-32B4D0717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5279" y="2133350"/>
            <a:ext cx="395962" cy="285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03937C-9413-46D8-8846-A21E02180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018" y="2132274"/>
            <a:ext cx="395962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8653F86-FFAC-4584-AD1E-E1A5653052C8}"/>
              </a:ext>
            </a:extLst>
          </p:cNvPr>
          <p:cNvSpPr/>
          <p:nvPr/>
        </p:nvSpPr>
        <p:spPr>
          <a:xfrm>
            <a:off x="8312748" y="2170191"/>
            <a:ext cx="352141" cy="146382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EA9B39-4EA8-43D7-A64D-A2072A8D490A}"/>
              </a:ext>
            </a:extLst>
          </p:cNvPr>
          <p:cNvSpPr/>
          <p:nvPr/>
        </p:nvSpPr>
        <p:spPr>
          <a:xfrm>
            <a:off x="5497190" y="2163368"/>
            <a:ext cx="352141" cy="146383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3AF394-B777-4A4B-9B06-AF9438197F10}"/>
              </a:ext>
            </a:extLst>
          </p:cNvPr>
          <p:cNvSpPr/>
          <p:nvPr/>
        </p:nvSpPr>
        <p:spPr>
          <a:xfrm>
            <a:off x="6648629" y="2156049"/>
            <a:ext cx="352141" cy="146382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571916-F966-4FC3-A4A9-FD8A14551B3B}"/>
              </a:ext>
            </a:extLst>
          </p:cNvPr>
          <p:cNvSpPr/>
          <p:nvPr/>
        </p:nvSpPr>
        <p:spPr>
          <a:xfrm>
            <a:off x="7741902" y="2161653"/>
            <a:ext cx="352141" cy="146382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648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A7E4-782A-4F3E-AF2A-779F5EF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Binary, Oct and Hex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AD76-8BD6-4497-8435-A94115E3C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2" y="1148316"/>
            <a:ext cx="8676167" cy="55731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Give the Decimal equivalent of the following </a:t>
            </a:r>
          </a:p>
          <a:p>
            <a:r>
              <a:rPr lang="en-CA" sz="3600" dirty="0"/>
              <a:t>Binary  000…010</a:t>
            </a:r>
            <a:r>
              <a:rPr lang="en-CA" sz="3600" baseline="-25000" dirty="0"/>
              <a:t>2</a:t>
            </a:r>
          </a:p>
          <a:p>
            <a:endParaRPr lang="en-CA" sz="3600" dirty="0"/>
          </a:p>
          <a:p>
            <a:r>
              <a:rPr lang="en-CA" sz="3600" dirty="0"/>
              <a:t>Binary  000…..0111</a:t>
            </a:r>
            <a:r>
              <a:rPr lang="en-CA" sz="3600" baseline="-25000" dirty="0"/>
              <a:t>2</a:t>
            </a:r>
            <a:r>
              <a:rPr lang="en-CA" sz="3600" dirty="0"/>
              <a:t> </a:t>
            </a:r>
          </a:p>
          <a:p>
            <a:endParaRPr lang="en-CA" sz="3600" dirty="0"/>
          </a:p>
          <a:p>
            <a:r>
              <a:rPr lang="en-CA" sz="3600" dirty="0"/>
              <a:t>Binary  000…..1010</a:t>
            </a:r>
            <a:r>
              <a:rPr lang="en-CA" sz="3600" baseline="-25000" dirty="0"/>
              <a:t>2</a:t>
            </a:r>
            <a:r>
              <a:rPr lang="en-CA" sz="3600" dirty="0"/>
              <a:t> </a:t>
            </a:r>
          </a:p>
          <a:p>
            <a:endParaRPr lang="en-CA" sz="3600" dirty="0"/>
          </a:p>
          <a:p>
            <a:r>
              <a:rPr lang="en-CA" sz="3600" dirty="0"/>
              <a:t>Binary  000…11010 </a:t>
            </a:r>
            <a:r>
              <a:rPr lang="en-CA" sz="3600" baseline="-25000" dirty="0"/>
              <a:t>2</a:t>
            </a:r>
          </a:p>
          <a:p>
            <a:endParaRPr lang="en-CA" sz="3600" dirty="0"/>
          </a:p>
          <a:p>
            <a:r>
              <a:rPr lang="en-CA" sz="3600" dirty="0"/>
              <a:t>Binary  000…1010111 </a:t>
            </a:r>
            <a:r>
              <a:rPr lang="en-CA" sz="3600" baseline="-25000" dirty="0"/>
              <a:t>2</a:t>
            </a:r>
          </a:p>
          <a:p>
            <a:endParaRPr lang="en-CA" sz="3600" dirty="0"/>
          </a:p>
          <a:p>
            <a:r>
              <a:rPr lang="en-CA" sz="3600" dirty="0"/>
              <a:t>Binary  000…10100010 </a:t>
            </a:r>
            <a:r>
              <a:rPr lang="en-CA" sz="3600" baseline="-25000" dirty="0"/>
              <a:t>2</a:t>
            </a:r>
          </a:p>
          <a:p>
            <a:endParaRPr lang="en-CA" sz="3600" baseline="-25000" dirty="0"/>
          </a:p>
          <a:p>
            <a:endParaRPr lang="en-CA" sz="3600" baseline="-25000" dirty="0"/>
          </a:p>
          <a:p>
            <a:endParaRPr lang="en-CA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2CBE3-8D52-42E9-96FB-2EC2B1EE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A6386-4E26-4D53-BC6B-7A51E447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66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CC04C-7997-43CA-AFA7-E0D6C44DE15C}"/>
              </a:ext>
            </a:extLst>
          </p:cNvPr>
          <p:cNvSpPr txBox="1"/>
          <p:nvPr/>
        </p:nvSpPr>
        <p:spPr>
          <a:xfrm>
            <a:off x="6088468" y="1382715"/>
            <a:ext cx="114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E121B-385D-401E-B9E6-9FDE0E65FF50}"/>
              </a:ext>
            </a:extLst>
          </p:cNvPr>
          <p:cNvSpPr txBox="1"/>
          <p:nvPr/>
        </p:nvSpPr>
        <p:spPr>
          <a:xfrm>
            <a:off x="6088468" y="2356798"/>
            <a:ext cx="114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72B43-8CB4-49B6-8E14-DAD9D5221199}"/>
              </a:ext>
            </a:extLst>
          </p:cNvPr>
          <p:cNvSpPr txBox="1"/>
          <p:nvPr/>
        </p:nvSpPr>
        <p:spPr>
          <a:xfrm>
            <a:off x="5944361" y="3206960"/>
            <a:ext cx="114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74508-AF1B-4130-8629-297E876C9C18}"/>
              </a:ext>
            </a:extLst>
          </p:cNvPr>
          <p:cNvSpPr txBox="1"/>
          <p:nvPr/>
        </p:nvSpPr>
        <p:spPr>
          <a:xfrm>
            <a:off x="5944361" y="4064185"/>
            <a:ext cx="114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E82E78-5538-4E7D-9DBD-85438583057F}"/>
              </a:ext>
            </a:extLst>
          </p:cNvPr>
          <p:cNvSpPr txBox="1"/>
          <p:nvPr/>
        </p:nvSpPr>
        <p:spPr>
          <a:xfrm>
            <a:off x="5944361" y="4952400"/>
            <a:ext cx="114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00FF"/>
                </a:solidFill>
              </a:rPr>
              <a:t>87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0E047-A717-4FF3-B4FC-6CDD1C01864C}"/>
              </a:ext>
            </a:extLst>
          </p:cNvPr>
          <p:cNvSpPr txBox="1"/>
          <p:nvPr/>
        </p:nvSpPr>
        <p:spPr>
          <a:xfrm>
            <a:off x="5944361" y="5834913"/>
            <a:ext cx="114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00FF"/>
                </a:solidFill>
              </a:rPr>
              <a:t>162</a:t>
            </a:r>
          </a:p>
        </p:txBody>
      </p:sp>
    </p:spTree>
    <p:extLst>
      <p:ext uri="{BB962C8B-B14F-4D97-AF65-F5344CB8AC3E}">
        <p14:creationId xmlns:p14="http://schemas.microsoft.com/office/powerpoint/2010/main" val="34009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571500" y="1148316"/>
            <a:ext cx="7772400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b="0" dirty="0"/>
              <a:t>Remember that there are only 2 digit symbols in binary, 0 and 1</a:t>
            </a:r>
          </a:p>
          <a:p>
            <a:r>
              <a:rPr lang="en-US" altLang="en-US" sz="2800" b="0" dirty="0"/>
              <a:t>	</a:t>
            </a:r>
          </a:p>
          <a:p>
            <a:r>
              <a:rPr lang="en-US" altLang="en-US" sz="2800" b="0" dirty="0"/>
              <a:t>0 + 0 is 0</a:t>
            </a:r>
          </a:p>
          <a:p>
            <a:r>
              <a:rPr lang="en-US" altLang="en-US" sz="2800" dirty="0"/>
              <a:t>0 + 1 is 1</a:t>
            </a:r>
            <a:endParaRPr lang="en-US" altLang="en-US" sz="2800" b="0" dirty="0"/>
          </a:p>
          <a:p>
            <a:r>
              <a:rPr lang="en-US" altLang="en-US" sz="2800" b="0" dirty="0"/>
              <a:t>1 + 1 is 0 with a carry</a:t>
            </a:r>
          </a:p>
          <a:p>
            <a:endParaRPr lang="en-US" altLang="en-US" sz="2800" b="0" dirty="0"/>
          </a:p>
          <a:p>
            <a:endParaRPr lang="en-US" altLang="en-US" sz="2800" b="0" dirty="0"/>
          </a:p>
          <a:p>
            <a:endParaRPr lang="en-US" altLang="en-US" sz="2800" b="0" dirty="0"/>
          </a:p>
          <a:p>
            <a:endParaRPr lang="en-US" altLang="en-US" sz="2800" b="0" dirty="0"/>
          </a:p>
          <a:p>
            <a:endParaRPr lang="en-US" altLang="en-US" sz="2800" b="0" dirty="0"/>
          </a:p>
          <a:p>
            <a:endParaRPr lang="en-US" altLang="en-US" sz="2800" b="0" dirty="0"/>
          </a:p>
          <a:p>
            <a:endParaRPr lang="en-US" altLang="en-US" sz="2400" dirty="0">
              <a:cs typeface="Arial" pitchFamily="34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5979932" y="4318552"/>
            <a:ext cx="24384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Carry Values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1255532" y="4851952"/>
            <a:ext cx="44196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cs typeface="Arial" pitchFamily="34" charset="0"/>
              </a:rPr>
              <a:t>	    </a:t>
            </a:r>
            <a:r>
              <a:rPr lang="en-US" altLang="en-US" sz="2400" dirty="0">
                <a:solidFill>
                  <a:srgbClr val="0070C0"/>
                </a:solidFill>
                <a:cs typeface="Arial" pitchFamily="34" charset="0"/>
              </a:rPr>
              <a:t>1 0 1 1 1 1 1 </a:t>
            </a:r>
          </a:p>
          <a:p>
            <a:r>
              <a:rPr lang="en-US" altLang="en-US" sz="2400" dirty="0">
                <a:cs typeface="Arial" pitchFamily="34" charset="0"/>
              </a:rPr>
              <a:t>	       1 0 1 0 1 1 1</a:t>
            </a:r>
          </a:p>
          <a:p>
            <a:r>
              <a:rPr lang="en-US" altLang="en-US" sz="2400" dirty="0">
                <a:cs typeface="Arial" pitchFamily="34" charset="0"/>
              </a:rPr>
              <a:t>	     </a:t>
            </a:r>
            <a:r>
              <a:rPr lang="en-US" altLang="en-US" sz="2400" u="sng" dirty="0">
                <a:cs typeface="Arial" pitchFamily="34" charset="0"/>
              </a:rPr>
              <a:t>+1 0 0 1 0 1 1 </a:t>
            </a:r>
          </a:p>
          <a:p>
            <a:r>
              <a:rPr lang="en-US" altLang="en-US" sz="2400" dirty="0">
                <a:cs typeface="Arial" pitchFamily="34" charset="0"/>
              </a:rPr>
              <a:t>               </a:t>
            </a:r>
            <a:r>
              <a:rPr lang="en-US" altLang="en-US" sz="2400" dirty="0">
                <a:solidFill>
                  <a:srgbClr val="FF6600"/>
                </a:solidFill>
                <a:cs typeface="Arial" pitchFamily="34" charset="0"/>
              </a:rPr>
              <a:t>1 0 1 0 0 0 1 0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4619393" y="5023849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Arithmetic in Binary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67</a:t>
            </a:fld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363B47-2D4E-4787-A6B7-BED359AA0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660" y="2998465"/>
            <a:ext cx="691956" cy="27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7C777E-049D-463F-A46E-BBBB456C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822" y="2965089"/>
            <a:ext cx="691956" cy="27129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B739E2E-F2C1-4734-BD20-5CBFEBAA5606}"/>
              </a:ext>
            </a:extLst>
          </p:cNvPr>
          <p:cNvSpPr/>
          <p:nvPr/>
        </p:nvSpPr>
        <p:spPr>
          <a:xfrm>
            <a:off x="5250950" y="3033488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76280C-26C2-4078-98D5-913C3714939A}"/>
              </a:ext>
            </a:extLst>
          </p:cNvPr>
          <p:cNvSpPr/>
          <p:nvPr/>
        </p:nvSpPr>
        <p:spPr>
          <a:xfrm>
            <a:off x="3167985" y="2798508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3E70A5-32E3-4ACA-AE4C-A4E7C3168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361" y="4128683"/>
            <a:ext cx="691956" cy="271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0E80D8-78A0-4612-A4AF-85CE8A4A0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676" y="4120909"/>
            <a:ext cx="691956" cy="27129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819E24B-F950-46D9-91D0-36B0E47E62F3}"/>
              </a:ext>
            </a:extLst>
          </p:cNvPr>
          <p:cNvSpPr/>
          <p:nvPr/>
        </p:nvSpPr>
        <p:spPr>
          <a:xfrm>
            <a:off x="3821651" y="4163706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0AA04F-DFDB-4774-8337-565552AEA068}"/>
              </a:ext>
            </a:extLst>
          </p:cNvPr>
          <p:cNvSpPr/>
          <p:nvPr/>
        </p:nvSpPr>
        <p:spPr>
          <a:xfrm>
            <a:off x="1796661" y="3921603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FE9A8E-CB8A-4BD9-918F-BAD6CD1F5F9F}"/>
              </a:ext>
            </a:extLst>
          </p:cNvPr>
          <p:cNvSpPr/>
          <p:nvPr/>
        </p:nvSpPr>
        <p:spPr>
          <a:xfrm>
            <a:off x="1277966" y="4170500"/>
            <a:ext cx="615376" cy="139157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170A87-B2E5-4146-96D3-D56399E2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393" y="4128683"/>
            <a:ext cx="691956" cy="27129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6DA447B-ED74-4FB1-B944-7806C7570600}"/>
              </a:ext>
            </a:extLst>
          </p:cNvPr>
          <p:cNvSpPr/>
          <p:nvPr/>
        </p:nvSpPr>
        <p:spPr>
          <a:xfrm>
            <a:off x="4478857" y="3063512"/>
            <a:ext cx="271444" cy="196563"/>
          </a:xfrm>
          <a:prstGeom prst="rightArrow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8106259-E20A-4482-B5D1-E5DA556B7D34}"/>
              </a:ext>
            </a:extLst>
          </p:cNvPr>
          <p:cNvSpPr/>
          <p:nvPr/>
        </p:nvSpPr>
        <p:spPr>
          <a:xfrm>
            <a:off x="2979056" y="4129130"/>
            <a:ext cx="271444" cy="196563"/>
          </a:xfrm>
          <a:prstGeom prst="rightArrow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C7A85B-7E49-422E-9278-0673DD70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0" y="4128807"/>
            <a:ext cx="691956" cy="2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59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Binary representations, arithmetic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25824" y="1479176"/>
            <a:ext cx="2469776" cy="20260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+  4 ?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00…0 0 1 1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00…0 1 0 0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00…0 1 1 1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F6E7D1A-926D-4811-A8AD-BA3FF562EC50}"/>
              </a:ext>
            </a:extLst>
          </p:cNvPr>
          <p:cNvSpPr txBox="1">
            <a:spLocks/>
          </p:cNvSpPr>
          <p:nvPr/>
        </p:nvSpPr>
        <p:spPr>
          <a:xfrm>
            <a:off x="3413312" y="1479176"/>
            <a:ext cx="2469776" cy="20260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+  1 ?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0…0 0 1 1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0…0 0 0 1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 …01 0 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372C62-6481-41EE-B021-C29DD7AFF4DB}"/>
              </a:ext>
            </a:extLst>
          </p:cNvPr>
          <p:cNvCxnSpPr/>
          <p:nvPr/>
        </p:nvCxnSpPr>
        <p:spPr>
          <a:xfrm>
            <a:off x="3810000" y="2971800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E4D20E-C7D7-444F-88BD-72B6B06AAEB0}"/>
              </a:ext>
            </a:extLst>
          </p:cNvPr>
          <p:cNvCxnSpPr/>
          <p:nvPr/>
        </p:nvCxnSpPr>
        <p:spPr>
          <a:xfrm>
            <a:off x="685800" y="2965852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F6E7D1A-926D-4811-A8AD-BA3FF562EC50}"/>
              </a:ext>
            </a:extLst>
          </p:cNvPr>
          <p:cNvSpPr txBox="1">
            <a:spLocks/>
          </p:cNvSpPr>
          <p:nvPr/>
        </p:nvSpPr>
        <p:spPr>
          <a:xfrm>
            <a:off x="6400800" y="1479176"/>
            <a:ext cx="2469776" cy="20260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+  5 ?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0…0 0 1 1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0…0 1 0 1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0…1 0 0 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372C62-6481-41EE-B021-C29DD7AFF4DB}"/>
              </a:ext>
            </a:extLst>
          </p:cNvPr>
          <p:cNvCxnSpPr/>
          <p:nvPr/>
        </p:nvCxnSpPr>
        <p:spPr>
          <a:xfrm>
            <a:off x="6858000" y="2988670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EA8A6D6-0D31-4009-886A-C31D40A5B8EB}"/>
              </a:ext>
            </a:extLst>
          </p:cNvPr>
          <p:cNvSpPr/>
          <p:nvPr/>
        </p:nvSpPr>
        <p:spPr>
          <a:xfrm>
            <a:off x="3475703" y="370786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Remember that there are only 2 digit symbols in binary, 0 and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+ 1   is 0 with a carry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1+1+1 is 1 with a carry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13213-C95A-4551-8975-8CADA5BDEC02}"/>
              </a:ext>
            </a:extLst>
          </p:cNvPr>
          <p:cNvSpPr txBox="1"/>
          <p:nvPr/>
        </p:nvSpPr>
        <p:spPr>
          <a:xfrm>
            <a:off x="2544856" y="3070653"/>
            <a:ext cx="2286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B3FDEB-B663-440C-B494-F0D8C1705858}"/>
              </a:ext>
            </a:extLst>
          </p:cNvPr>
          <p:cNvSpPr txBox="1"/>
          <p:nvPr/>
        </p:nvSpPr>
        <p:spPr>
          <a:xfrm>
            <a:off x="5562600" y="3070653"/>
            <a:ext cx="2286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highlight>
                  <a:srgbClr val="C0C0C0"/>
                </a:highligh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8F809-5A48-4275-931F-3FC3EA2B1F8E}"/>
              </a:ext>
            </a:extLst>
          </p:cNvPr>
          <p:cNvSpPr txBox="1"/>
          <p:nvPr/>
        </p:nvSpPr>
        <p:spPr>
          <a:xfrm>
            <a:off x="8541850" y="3078202"/>
            <a:ext cx="2286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highlight>
                  <a:srgbClr val="C0C0C0"/>
                </a:highligh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13397-2282-4348-9B71-5991F7FE3E1D}"/>
              </a:ext>
            </a:extLst>
          </p:cNvPr>
          <p:cNvSpPr txBox="1">
            <a:spLocks/>
          </p:cNvSpPr>
          <p:nvPr/>
        </p:nvSpPr>
        <p:spPr>
          <a:xfrm>
            <a:off x="457200" y="4037371"/>
            <a:ext cx="2469776" cy="19498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+  7 ?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0…0 0 1 1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0…0 1 1 1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0…1 0 1 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E57C48-A6A1-4306-9730-795BF0FC8B51}"/>
              </a:ext>
            </a:extLst>
          </p:cNvPr>
          <p:cNvCxnSpPr/>
          <p:nvPr/>
        </p:nvCxnSpPr>
        <p:spPr>
          <a:xfrm>
            <a:off x="868456" y="5562600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1A8F-A355-4C31-B472-C29EDBA87451}"/>
              </a:ext>
            </a:extLst>
          </p:cNvPr>
          <p:cNvSpPr/>
          <p:nvPr/>
        </p:nvSpPr>
        <p:spPr>
          <a:xfrm>
            <a:off x="5148775" y="2141803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9F7522-5EDB-49F9-A6B3-7B23C8FCC313}"/>
              </a:ext>
            </a:extLst>
          </p:cNvPr>
          <p:cNvSpPr/>
          <p:nvPr/>
        </p:nvSpPr>
        <p:spPr>
          <a:xfrm>
            <a:off x="4873665" y="2133600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221DA96-AC8C-4FBF-944E-C7D48DC0B7DF}"/>
              </a:ext>
            </a:extLst>
          </p:cNvPr>
          <p:cNvSpPr/>
          <p:nvPr/>
        </p:nvSpPr>
        <p:spPr>
          <a:xfrm>
            <a:off x="8077200" y="2193419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A56C94-1679-41D9-A8C2-2F7466710DD8}"/>
              </a:ext>
            </a:extLst>
          </p:cNvPr>
          <p:cNvSpPr/>
          <p:nvPr/>
        </p:nvSpPr>
        <p:spPr>
          <a:xfrm>
            <a:off x="7607328" y="2193418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B048036-8A29-4F82-8D22-EEAC1581D02C}"/>
              </a:ext>
            </a:extLst>
          </p:cNvPr>
          <p:cNvSpPr/>
          <p:nvPr/>
        </p:nvSpPr>
        <p:spPr>
          <a:xfrm>
            <a:off x="7842264" y="2193418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642714-9BD5-42AF-83D1-4169A3C60A77}"/>
              </a:ext>
            </a:extLst>
          </p:cNvPr>
          <p:cNvSpPr/>
          <p:nvPr/>
        </p:nvSpPr>
        <p:spPr>
          <a:xfrm>
            <a:off x="2199822" y="4732545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45C884F-B8A0-412C-8B0B-4F762FBCB7E3}"/>
              </a:ext>
            </a:extLst>
          </p:cNvPr>
          <p:cNvSpPr/>
          <p:nvPr/>
        </p:nvSpPr>
        <p:spPr>
          <a:xfrm>
            <a:off x="1924712" y="4724342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1198297-047E-403C-A278-22E796F2A261}"/>
              </a:ext>
            </a:extLst>
          </p:cNvPr>
          <p:cNvSpPr/>
          <p:nvPr/>
        </p:nvSpPr>
        <p:spPr>
          <a:xfrm>
            <a:off x="1660712" y="4724342"/>
            <a:ext cx="211016" cy="63339"/>
          </a:xfrm>
          <a:custGeom>
            <a:avLst/>
            <a:gdLst>
              <a:gd name="connsiteX0" fmla="*/ 211016 w 211016"/>
              <a:gd name="connsiteY0" fmla="*/ 56305 h 63339"/>
              <a:gd name="connsiteX1" fmla="*/ 119576 w 211016"/>
              <a:gd name="connsiteY1" fmla="*/ 34 h 63339"/>
              <a:gd name="connsiteX2" fmla="*/ 0 w 211016"/>
              <a:gd name="connsiteY2" fmla="*/ 63339 h 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63339">
                <a:moveTo>
                  <a:pt x="211016" y="56305"/>
                </a:moveTo>
                <a:cubicBezTo>
                  <a:pt x="182880" y="27583"/>
                  <a:pt x="154745" y="-1138"/>
                  <a:pt x="119576" y="34"/>
                </a:cubicBezTo>
                <a:cubicBezTo>
                  <a:pt x="84407" y="1206"/>
                  <a:pt x="42203" y="32272"/>
                  <a:pt x="0" y="63339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187C3F-9CBC-42E9-A162-8A7E98DD1F7C}"/>
              </a:ext>
            </a:extLst>
          </p:cNvPr>
          <p:cNvSpPr txBox="1"/>
          <p:nvPr/>
        </p:nvSpPr>
        <p:spPr>
          <a:xfrm>
            <a:off x="2614668" y="5648349"/>
            <a:ext cx="465044" cy="38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highlight>
                  <a:srgbClr val="C0C0C0"/>
                </a:highligh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  <a:ea typeface="+mn-ea"/>
                <a:cs typeface="+mn-cs"/>
              </a:rPr>
              <a:t>10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60646C83-1F0A-4546-9C15-8376B41F7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287962"/>
            <a:ext cx="44196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cs typeface="Arial" pitchFamily="34" charset="0"/>
              </a:rPr>
              <a:t>	    </a:t>
            </a:r>
            <a:r>
              <a:rPr lang="en-US" altLang="en-US" sz="2400" dirty="0">
                <a:solidFill>
                  <a:srgbClr val="0070C0"/>
                </a:solidFill>
                <a:cs typeface="Arial" pitchFamily="34" charset="0"/>
              </a:rPr>
              <a:t>1 0 1 1 1 1 1 </a:t>
            </a:r>
          </a:p>
          <a:p>
            <a:r>
              <a:rPr lang="en-US" altLang="en-US" sz="2400" dirty="0">
                <a:cs typeface="Arial" pitchFamily="34" charset="0"/>
              </a:rPr>
              <a:t>	       1 0 1 0 1 1 1</a:t>
            </a:r>
          </a:p>
          <a:p>
            <a:r>
              <a:rPr lang="en-US" altLang="en-US" sz="2400" dirty="0">
                <a:cs typeface="Arial" pitchFamily="34" charset="0"/>
              </a:rPr>
              <a:t>	     </a:t>
            </a:r>
            <a:r>
              <a:rPr lang="en-US" altLang="en-US" sz="2400" u="sng" dirty="0">
                <a:cs typeface="Arial" pitchFamily="34" charset="0"/>
              </a:rPr>
              <a:t>+1 0 0 1 0 1 1 </a:t>
            </a:r>
          </a:p>
          <a:p>
            <a:r>
              <a:rPr lang="en-US" altLang="en-US" sz="2400" dirty="0">
                <a:cs typeface="Arial" pitchFamily="34" charset="0"/>
              </a:rPr>
              <a:t>               </a:t>
            </a:r>
            <a:r>
              <a:rPr lang="en-US" altLang="en-US" sz="2400" dirty="0">
                <a:solidFill>
                  <a:srgbClr val="FF6600"/>
                </a:solidFill>
                <a:cs typeface="Arial" pitchFamily="34" charset="0"/>
              </a:rPr>
              <a:t>1 0 1 0 0 0 1 0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F3234-545C-46FB-A82E-6A12CC509E68}"/>
              </a:ext>
            </a:extLst>
          </p:cNvPr>
          <p:cNvSpPr txBox="1"/>
          <p:nvPr/>
        </p:nvSpPr>
        <p:spPr>
          <a:xfrm>
            <a:off x="8747749" y="5720837"/>
            <a:ext cx="46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</a:t>
            </a:r>
            <a:endParaRPr lang="en-C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974243-7A28-409E-987D-EC44064528B5}"/>
              </a:ext>
            </a:extLst>
          </p:cNvPr>
          <p:cNvSpPr txBox="1"/>
          <p:nvPr/>
        </p:nvSpPr>
        <p:spPr>
          <a:xfrm>
            <a:off x="8747749" y="6054878"/>
            <a:ext cx="46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</a:t>
            </a:r>
            <a:endParaRPr lang="en-C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0CC6E8-8FFF-4E60-9AF2-BD863F1E5909}"/>
              </a:ext>
            </a:extLst>
          </p:cNvPr>
          <p:cNvSpPr txBox="1"/>
          <p:nvPr/>
        </p:nvSpPr>
        <p:spPr>
          <a:xfrm>
            <a:off x="8644799" y="6424210"/>
            <a:ext cx="67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17981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Positional representation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Decimal (base 10)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Binary (base 2)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Octal (base 8)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Hex (base 16)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Conversion between different bases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Binary, Hex, Oct to Decimal  (recap)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Binary to/from Hex, Octal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Decimal to Binary, Hex, Oct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Signed Binary representation – 2’s complement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Decimal to 2’s complement (Binary)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2’s complement (Binary) to decimal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Binary representation of fractions.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Binary to Decimal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Decimal to Binary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9197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48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9600" y="1359672"/>
            <a:ext cx="7772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Natural numbers</a:t>
            </a: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Zero and any number obtained by repeatedly adding one to it.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0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Examples:   100, 0, 45645, 32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122844" y="5076155"/>
            <a:ext cx="7164126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Side note: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Hyphen -</a:t>
            </a:r>
            <a:r>
              <a:rPr lang="en-US" altLang="en-US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Minus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−, N-dash –, and M-dash — are four different typographical symbols; use them correctly in your writing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CA" altLang="en-US" dirty="0">
                <a:hlinkClick r:id="rId3"/>
              </a:rPr>
              <a:t>https://en.wikipedia.org/wiki/Dash</a:t>
            </a:r>
            <a:r>
              <a:rPr lang="en-CA" altLang="en-US" dirty="0"/>
              <a:t> for details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09599" y="3169312"/>
            <a:ext cx="833238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0" dirty="0">
                <a:solidFill>
                  <a:srgbClr val="FF6600"/>
                </a:solidFill>
              </a:rPr>
              <a:t>Negative whole numbers</a:t>
            </a:r>
          </a:p>
          <a:p>
            <a:pPr eaLnBrk="1" hangingPunct="1">
              <a:defRPr/>
            </a:pPr>
            <a:r>
              <a:rPr lang="en-US" altLang="en-US" sz="2000" b="0" dirty="0"/>
              <a:t>Values less than 0, indicated with a “–” sign before the left-most digit</a:t>
            </a:r>
          </a:p>
          <a:p>
            <a:pPr eaLnBrk="1" hangingPunct="1">
              <a:defRPr/>
            </a:pPr>
            <a:endParaRPr lang="en-US" altLang="en-US" sz="2000" b="0" dirty="0"/>
          </a:p>
          <a:p>
            <a:pPr eaLnBrk="1" hangingPunct="1">
              <a:defRPr/>
            </a:pPr>
            <a:r>
              <a:rPr lang="en-US" altLang="en-US" sz="2000" b="0" dirty="0"/>
              <a:t>Examples:  −24, −1, −45645, −32</a:t>
            </a:r>
            <a:endParaRPr lang="en-US" altLang="en-US" sz="2000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6876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Hexadecimal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Binary, hex, oct to decimal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000" dirty="0">
                <a:latin typeface="Arial" charset="0"/>
                <a:ea typeface="ＭＳ Ｐゴシック" charset="0"/>
              </a:rPr>
              <a:t>/from hex and octal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</a:t>
            </a:r>
            <a:r>
              <a:rPr lang="en-US" sz="2000" dirty="0">
                <a:latin typeface="Arial" charset="0"/>
                <a:ea typeface="ＭＳ Ｐゴシック" charset="0"/>
              </a:rPr>
              <a:t>ecimal to binary, hex, octal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representation of fractions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to binary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70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61537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8" y="261425"/>
            <a:ext cx="6043319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58" y="3690425"/>
            <a:ext cx="5791200" cy="311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65921" y="31364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= 851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633646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= 46687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09600" y="3614225"/>
            <a:ext cx="7696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6FED043-D4AD-411C-984F-57529FDF2589}"/>
              </a:ext>
            </a:extLst>
          </p:cNvPr>
          <p:cNvSpPr/>
          <p:nvPr/>
        </p:nvSpPr>
        <p:spPr>
          <a:xfrm>
            <a:off x="1105786" y="1690688"/>
            <a:ext cx="2052084" cy="446456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0FE390-0FBA-4181-8FB0-492F9E827F5F}"/>
              </a:ext>
            </a:extLst>
          </p:cNvPr>
          <p:cNvSpPr/>
          <p:nvPr/>
        </p:nvSpPr>
        <p:spPr>
          <a:xfrm>
            <a:off x="1105786" y="5024534"/>
            <a:ext cx="3880884" cy="446456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64151-BF5F-4835-B499-D43D309687F6}"/>
              </a:ext>
            </a:extLst>
          </p:cNvPr>
          <p:cNvSpPr txBox="1"/>
          <p:nvPr/>
        </p:nvSpPr>
        <p:spPr>
          <a:xfrm>
            <a:off x="5764858" y="628720"/>
            <a:ext cx="341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For base B</a:t>
            </a:r>
            <a:r>
              <a:rPr lang="en-US" sz="2000" dirty="0">
                <a:solidFill>
                  <a:srgbClr val="0000FF"/>
                </a:solidFill>
              </a:rPr>
              <a:t>, 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 digit symbols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[0~B-1]</a:t>
            </a:r>
            <a:endParaRPr lang="en-CA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207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5625E9-D7AF-4D00-BE5E-8418CBBC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303FA-FC8A-4DB3-8999-DE937813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72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0DC1AB-051A-4E9A-AB5B-5B45203C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53EF0-3AD0-49D4-86C2-A60C62527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8" y="261425"/>
            <a:ext cx="6043319" cy="335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68995-376E-49E3-B112-0352CCB66655}"/>
              </a:ext>
            </a:extLst>
          </p:cNvPr>
          <p:cNvSpPr txBox="1"/>
          <p:nvPr/>
        </p:nvSpPr>
        <p:spPr>
          <a:xfrm>
            <a:off x="5465921" y="31364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= 851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0C7FDB-D4F6-42F2-8554-00D780B27445}"/>
              </a:ext>
            </a:extLst>
          </p:cNvPr>
          <p:cNvCxnSpPr>
            <a:cxnSpLocks/>
          </p:cNvCxnSpPr>
          <p:nvPr/>
        </p:nvCxnSpPr>
        <p:spPr>
          <a:xfrm>
            <a:off x="609600" y="3614225"/>
            <a:ext cx="7696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BAB032B-7B3C-47BB-B951-7552E214F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58" y="3690425"/>
            <a:ext cx="5791200" cy="3114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4BBE42-3217-46B7-A216-F85820EBCB2A}"/>
              </a:ext>
            </a:extLst>
          </p:cNvPr>
          <p:cNvSpPr/>
          <p:nvPr/>
        </p:nvSpPr>
        <p:spPr>
          <a:xfrm>
            <a:off x="1105786" y="1690688"/>
            <a:ext cx="2052084" cy="446456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F3F4B-BE8D-4B82-8B01-60CFC2400ECF}"/>
              </a:ext>
            </a:extLst>
          </p:cNvPr>
          <p:cNvSpPr txBox="1"/>
          <p:nvPr/>
        </p:nvSpPr>
        <p:spPr>
          <a:xfrm>
            <a:off x="5764858" y="635634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= 46687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60E98-F900-42EE-992F-ED17F0E16B10}"/>
              </a:ext>
            </a:extLst>
          </p:cNvPr>
          <p:cNvSpPr/>
          <p:nvPr/>
        </p:nvSpPr>
        <p:spPr>
          <a:xfrm>
            <a:off x="1105786" y="5024534"/>
            <a:ext cx="3880884" cy="446456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7B0F-CE12-4521-9477-2C2528DD69BF}"/>
              </a:ext>
            </a:extLst>
          </p:cNvPr>
          <p:cNvSpPr txBox="1"/>
          <p:nvPr/>
        </p:nvSpPr>
        <p:spPr>
          <a:xfrm>
            <a:off x="5764858" y="628720"/>
            <a:ext cx="341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For base B</a:t>
            </a:r>
            <a:r>
              <a:rPr lang="en-US" sz="2000" dirty="0">
                <a:solidFill>
                  <a:srgbClr val="0000FF"/>
                </a:solidFill>
              </a:rPr>
              <a:t>, 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 digit symbols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[0~B-1]</a:t>
            </a:r>
            <a:endParaRPr lang="en-CA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50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713161"/>
            <a:ext cx="1371600" cy="2316037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713161"/>
            <a:ext cx="1371600" cy="2329292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713162"/>
            <a:ext cx="1371600" cy="2316038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846777" y="5161746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64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809177" y="5139521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A023FF-2966-47A9-A6A9-4A72A2E35E52}"/>
              </a:ext>
            </a:extLst>
          </p:cNvPr>
          <p:cNvSpPr txBox="1"/>
          <p:nvPr/>
        </p:nvSpPr>
        <p:spPr>
          <a:xfrm>
            <a:off x="8153400" y="2713162"/>
            <a:ext cx="267663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BBD562-E8F7-47D9-AECE-6AF9C92BE367}"/>
              </a:ext>
            </a:extLst>
          </p:cNvPr>
          <p:cNvSpPr/>
          <p:nvPr/>
        </p:nvSpPr>
        <p:spPr>
          <a:xfrm>
            <a:off x="4674781" y="6541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Octal is base 8 and has 8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</a:t>
            </a:r>
          </a:p>
        </p:txBody>
      </p:sp>
    </p:spTree>
    <p:extLst>
      <p:ext uri="{BB962C8B-B14F-4D97-AF65-F5344CB8AC3E}">
        <p14:creationId xmlns:p14="http://schemas.microsoft.com/office/powerpoint/2010/main" val="29406307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713161"/>
            <a:ext cx="1371600" cy="2316037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713161"/>
            <a:ext cx="1371600" cy="2329292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713160"/>
            <a:ext cx="1371600" cy="2316039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846777" y="5161746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64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809177" y="5139521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CE049E-1119-4F7A-AA2C-14A6640ADDC7}"/>
              </a:ext>
            </a:extLst>
          </p:cNvPr>
          <p:cNvSpPr/>
          <p:nvPr/>
        </p:nvSpPr>
        <p:spPr>
          <a:xfrm>
            <a:off x="6629400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EC5CAB-D0D3-46C6-8044-FA050E127B0E}"/>
              </a:ext>
            </a:extLst>
          </p:cNvPr>
          <p:cNvSpPr/>
          <p:nvPr/>
        </p:nvSpPr>
        <p:spPr>
          <a:xfrm>
            <a:off x="6629400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7CE756-948D-41E9-837B-6EA606043FAA}"/>
              </a:ext>
            </a:extLst>
          </p:cNvPr>
          <p:cNvSpPr/>
          <p:nvPr/>
        </p:nvSpPr>
        <p:spPr>
          <a:xfrm>
            <a:off x="6629400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89BEE9-7359-4A8E-8CCC-2BAD176537A8}"/>
              </a:ext>
            </a:extLst>
          </p:cNvPr>
          <p:cNvSpPr/>
          <p:nvPr/>
        </p:nvSpPr>
        <p:spPr>
          <a:xfrm>
            <a:off x="6629400" y="275051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23AFAA-5755-4FA1-8453-C000FFF8B285}"/>
              </a:ext>
            </a:extLst>
          </p:cNvPr>
          <p:cNvSpPr txBox="1"/>
          <p:nvPr/>
        </p:nvSpPr>
        <p:spPr>
          <a:xfrm>
            <a:off x="8153400" y="2713162"/>
            <a:ext cx="267663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FDC3C2-C36B-4769-B7EC-18C411C1B353}"/>
              </a:ext>
            </a:extLst>
          </p:cNvPr>
          <p:cNvSpPr/>
          <p:nvPr/>
        </p:nvSpPr>
        <p:spPr>
          <a:xfrm>
            <a:off x="4674781" y="6541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Octal is base 8 and has 8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</a:t>
            </a:r>
          </a:p>
        </p:txBody>
      </p:sp>
    </p:spTree>
    <p:extLst>
      <p:ext uri="{BB962C8B-B14F-4D97-AF65-F5344CB8AC3E}">
        <p14:creationId xmlns:p14="http://schemas.microsoft.com/office/powerpoint/2010/main" val="28050028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713161"/>
            <a:ext cx="1371600" cy="2316037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713161"/>
            <a:ext cx="1371600" cy="2329292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713160"/>
            <a:ext cx="1371600" cy="2316039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846777" y="5161746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809177" y="5139521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89BEE9-7359-4A8E-8CCC-2BAD176537A8}"/>
              </a:ext>
            </a:extLst>
          </p:cNvPr>
          <p:cNvSpPr/>
          <p:nvPr/>
        </p:nvSpPr>
        <p:spPr>
          <a:xfrm>
            <a:off x="470923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23AFAA-5755-4FA1-8453-C000FFF8B285}"/>
              </a:ext>
            </a:extLst>
          </p:cNvPr>
          <p:cNvSpPr txBox="1"/>
          <p:nvPr/>
        </p:nvSpPr>
        <p:spPr>
          <a:xfrm>
            <a:off x="8153400" y="2713162"/>
            <a:ext cx="267663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BD96BA-45D5-4A0A-8DB2-42C9A5603D67}"/>
              </a:ext>
            </a:extLst>
          </p:cNvPr>
          <p:cNvSpPr/>
          <p:nvPr/>
        </p:nvSpPr>
        <p:spPr>
          <a:xfrm>
            <a:off x="4674781" y="6541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Octal is base 8 and has 8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</a:t>
            </a:r>
          </a:p>
        </p:txBody>
      </p:sp>
    </p:spTree>
    <p:extLst>
      <p:ext uri="{BB962C8B-B14F-4D97-AF65-F5344CB8AC3E}">
        <p14:creationId xmlns:p14="http://schemas.microsoft.com/office/powerpoint/2010/main" val="9023797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713161"/>
            <a:ext cx="1371600" cy="2316037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713161"/>
            <a:ext cx="1371600" cy="2329292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713160"/>
            <a:ext cx="1371600" cy="2316039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846777" y="5161746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809177" y="5139521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89BEE9-7359-4A8E-8CCC-2BAD176537A8}"/>
              </a:ext>
            </a:extLst>
          </p:cNvPr>
          <p:cNvSpPr/>
          <p:nvPr/>
        </p:nvSpPr>
        <p:spPr>
          <a:xfrm>
            <a:off x="470923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23AFAA-5755-4FA1-8453-C000FFF8B285}"/>
              </a:ext>
            </a:extLst>
          </p:cNvPr>
          <p:cNvSpPr txBox="1"/>
          <p:nvPr/>
        </p:nvSpPr>
        <p:spPr>
          <a:xfrm>
            <a:off x="8153400" y="2713162"/>
            <a:ext cx="267663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BD96BA-45D5-4A0A-8DB2-42C9A5603D67}"/>
              </a:ext>
            </a:extLst>
          </p:cNvPr>
          <p:cNvSpPr/>
          <p:nvPr/>
        </p:nvSpPr>
        <p:spPr>
          <a:xfrm>
            <a:off x="4674781" y="6541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Octal is base 8 and has 8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75D1DB-1AE5-4B29-B245-D2DF6D9D6AC0}"/>
              </a:ext>
            </a:extLst>
          </p:cNvPr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7DA77DF-B553-4E2B-BF75-EB2826EC2E00}"/>
              </a:ext>
            </a:extLst>
          </p:cNvPr>
          <p:cNvSpPr/>
          <p:nvPr/>
        </p:nvSpPr>
        <p:spPr>
          <a:xfrm>
            <a:off x="6654210" y="428089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FCAE83-0A95-4BC3-991D-31DE48AE648D}"/>
              </a:ext>
            </a:extLst>
          </p:cNvPr>
          <p:cNvSpPr/>
          <p:nvPr/>
        </p:nvSpPr>
        <p:spPr>
          <a:xfrm>
            <a:off x="6620540" y="397609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938BEA-2F6A-43F1-98C1-1501E507BE0D}"/>
              </a:ext>
            </a:extLst>
          </p:cNvPr>
          <p:cNvSpPr/>
          <p:nvPr/>
        </p:nvSpPr>
        <p:spPr>
          <a:xfrm>
            <a:off x="6586870" y="366699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795A13-EA04-4858-BEA4-130DF8FDD830}"/>
              </a:ext>
            </a:extLst>
          </p:cNvPr>
          <p:cNvSpPr/>
          <p:nvPr/>
        </p:nvSpPr>
        <p:spPr>
          <a:xfrm>
            <a:off x="6586870" y="335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211BF6-EFDA-486A-B618-99C90AE1B824}"/>
              </a:ext>
            </a:extLst>
          </p:cNvPr>
          <p:cNvSpPr/>
          <p:nvPr/>
        </p:nvSpPr>
        <p:spPr>
          <a:xfrm>
            <a:off x="6585098" y="304995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15F0BF-3AAF-44BF-87FC-6BC469A0A862}"/>
              </a:ext>
            </a:extLst>
          </p:cNvPr>
          <p:cNvSpPr/>
          <p:nvPr/>
        </p:nvSpPr>
        <p:spPr>
          <a:xfrm>
            <a:off x="6553200" y="2744208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713161"/>
            <a:ext cx="1371600" cy="2316037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713161"/>
            <a:ext cx="1371600" cy="2329292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713160"/>
            <a:ext cx="1371600" cy="2316039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846777" y="5161746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809177" y="5139521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89BEE9-7359-4A8E-8CCC-2BAD176537A8}"/>
              </a:ext>
            </a:extLst>
          </p:cNvPr>
          <p:cNvSpPr/>
          <p:nvPr/>
        </p:nvSpPr>
        <p:spPr>
          <a:xfrm>
            <a:off x="4709230" y="4590796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23AFAA-5755-4FA1-8453-C000FFF8B285}"/>
              </a:ext>
            </a:extLst>
          </p:cNvPr>
          <p:cNvSpPr txBox="1"/>
          <p:nvPr/>
        </p:nvSpPr>
        <p:spPr>
          <a:xfrm>
            <a:off x="8153400" y="2713162"/>
            <a:ext cx="267663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BD96BA-45D5-4A0A-8DB2-42C9A5603D67}"/>
              </a:ext>
            </a:extLst>
          </p:cNvPr>
          <p:cNvSpPr/>
          <p:nvPr/>
        </p:nvSpPr>
        <p:spPr>
          <a:xfrm>
            <a:off x="4674781" y="6541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Octal is base 8 and has 8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26DA57-E68E-482A-992C-6392D3F62D24}"/>
              </a:ext>
            </a:extLst>
          </p:cNvPr>
          <p:cNvSpPr/>
          <p:nvPr/>
        </p:nvSpPr>
        <p:spPr>
          <a:xfrm>
            <a:off x="4709230" y="428089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5295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676524"/>
            <a:ext cx="1371600" cy="2352675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702690"/>
            <a:ext cx="1371600" cy="2339762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690AD96-BB13-4DB6-916E-A148FF7732FA}"/>
              </a:ext>
            </a:extLst>
          </p:cNvPr>
          <p:cNvSpPr/>
          <p:nvPr/>
        </p:nvSpPr>
        <p:spPr>
          <a:xfrm>
            <a:off x="4724400" y="458525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F9AF63-F193-4A50-A373-F8BB88B536C0}"/>
              </a:ext>
            </a:extLst>
          </p:cNvPr>
          <p:cNvSpPr/>
          <p:nvPr/>
        </p:nvSpPr>
        <p:spPr>
          <a:xfrm>
            <a:off x="4724400" y="428045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5CECA7-A0DC-4F44-809F-8BE508926955}"/>
              </a:ext>
            </a:extLst>
          </p:cNvPr>
          <p:cNvSpPr/>
          <p:nvPr/>
        </p:nvSpPr>
        <p:spPr>
          <a:xfrm>
            <a:off x="4724400" y="397565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676524"/>
            <a:ext cx="1371600" cy="2352676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F4DE970-3A89-4BD6-A865-3F3C859709D9}"/>
              </a:ext>
            </a:extLst>
          </p:cNvPr>
          <p:cNvSpPr/>
          <p:nvPr/>
        </p:nvSpPr>
        <p:spPr>
          <a:xfrm>
            <a:off x="4739570" y="306130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E3659B-DC03-4165-9D67-136CD900E570}"/>
              </a:ext>
            </a:extLst>
          </p:cNvPr>
          <p:cNvSpPr/>
          <p:nvPr/>
        </p:nvSpPr>
        <p:spPr>
          <a:xfrm>
            <a:off x="4724400" y="33528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72EBB9-6240-46F6-BA26-CBB79929B8B8}"/>
              </a:ext>
            </a:extLst>
          </p:cNvPr>
          <p:cNvSpPr/>
          <p:nvPr/>
        </p:nvSpPr>
        <p:spPr>
          <a:xfrm>
            <a:off x="4709230" y="36576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846777" y="5161746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64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809177" y="5139521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3244D0-B196-4E92-8464-0C0482A5D887}"/>
              </a:ext>
            </a:extLst>
          </p:cNvPr>
          <p:cNvSpPr/>
          <p:nvPr/>
        </p:nvSpPr>
        <p:spPr>
          <a:xfrm>
            <a:off x="4739570" y="274322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AC870D-C11A-4BCA-8ADB-68E0CB95A2A1}"/>
              </a:ext>
            </a:extLst>
          </p:cNvPr>
          <p:cNvSpPr/>
          <p:nvPr/>
        </p:nvSpPr>
        <p:spPr>
          <a:xfrm>
            <a:off x="6644570" y="306127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D12327-8E1F-4B50-8775-ACBF44115C0B}"/>
              </a:ext>
            </a:extLst>
          </p:cNvPr>
          <p:cNvSpPr/>
          <p:nvPr/>
        </p:nvSpPr>
        <p:spPr>
          <a:xfrm>
            <a:off x="6629400" y="335277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6D9A06-E5E7-4EF9-BCCD-DCA5BCACBEA3}"/>
              </a:ext>
            </a:extLst>
          </p:cNvPr>
          <p:cNvSpPr/>
          <p:nvPr/>
        </p:nvSpPr>
        <p:spPr>
          <a:xfrm>
            <a:off x="6614230" y="365757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659079-308B-4FEE-BE76-BB05838E3E66}"/>
              </a:ext>
            </a:extLst>
          </p:cNvPr>
          <p:cNvSpPr/>
          <p:nvPr/>
        </p:nvSpPr>
        <p:spPr>
          <a:xfrm>
            <a:off x="6644570" y="2743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077955-8BD9-44BA-B5EB-A5A0387E23B4}"/>
              </a:ext>
            </a:extLst>
          </p:cNvPr>
          <p:cNvSpPr txBox="1"/>
          <p:nvPr/>
        </p:nvSpPr>
        <p:spPr>
          <a:xfrm>
            <a:off x="8153400" y="2713162"/>
            <a:ext cx="267663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CFE94C-D2AD-4CBB-ACCA-03EBD480D897}"/>
              </a:ext>
            </a:extLst>
          </p:cNvPr>
          <p:cNvSpPr/>
          <p:nvPr/>
        </p:nvSpPr>
        <p:spPr>
          <a:xfrm>
            <a:off x="4674781" y="6541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Octal is base 8 and has 8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B1090F-B4F6-456D-A7D5-D2BB8AC86F57}"/>
              </a:ext>
            </a:extLst>
          </p:cNvPr>
          <p:cNvSpPr/>
          <p:nvPr/>
        </p:nvSpPr>
        <p:spPr>
          <a:xfrm>
            <a:off x="6010644" y="6444735"/>
            <a:ext cx="190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Must be 63, why?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56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3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676524"/>
            <a:ext cx="1371600" cy="2352675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702690"/>
            <a:ext cx="1371600" cy="2339762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676524"/>
            <a:ext cx="1371600" cy="2352676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846777" y="5161746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64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809177" y="5139521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3244D0-B196-4E92-8464-0C0482A5D887}"/>
              </a:ext>
            </a:extLst>
          </p:cNvPr>
          <p:cNvSpPr/>
          <p:nvPr/>
        </p:nvSpPr>
        <p:spPr>
          <a:xfrm>
            <a:off x="2648778" y="455971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077955-8BD9-44BA-B5EB-A5A0387E23B4}"/>
              </a:ext>
            </a:extLst>
          </p:cNvPr>
          <p:cNvSpPr txBox="1"/>
          <p:nvPr/>
        </p:nvSpPr>
        <p:spPr>
          <a:xfrm>
            <a:off x="8153400" y="2713162"/>
            <a:ext cx="267663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2802F1-3C02-46BB-9396-D3381B5A5CAD}"/>
              </a:ext>
            </a:extLst>
          </p:cNvPr>
          <p:cNvSpPr/>
          <p:nvPr/>
        </p:nvSpPr>
        <p:spPr>
          <a:xfrm>
            <a:off x="4674781" y="6541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Octal is base 8 and has 8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</a:t>
            </a:r>
          </a:p>
        </p:txBody>
      </p:sp>
    </p:spTree>
    <p:extLst>
      <p:ext uri="{BB962C8B-B14F-4D97-AF65-F5344CB8AC3E}">
        <p14:creationId xmlns:p14="http://schemas.microsoft.com/office/powerpoint/2010/main" val="34618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9600" y="1439240"/>
            <a:ext cx="803452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Integers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Values that are either a </a:t>
            </a:r>
            <a:r>
              <a:rPr lang="en-US" sz="2000" b="0" dirty="0">
                <a:latin typeface="Arial" charset="0"/>
                <a:ea typeface="ＭＳ Ｐゴシック" charset="0"/>
              </a:rPr>
              <a:t>natural number, or a negative whole number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0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Examples:   249, 0, </a:t>
            </a:r>
            <a:r>
              <a:rPr lang="en-US" altLang="en-US" sz="2000" dirty="0"/>
              <a:t>−</a:t>
            </a:r>
            <a:r>
              <a:rPr lang="en-US" sz="2000" b="0" dirty="0">
                <a:latin typeface="Arial" charset="0"/>
                <a:ea typeface="ＭＳ Ｐゴシック" charset="0"/>
              </a:rPr>
              <a:t>45645, </a:t>
            </a:r>
            <a:r>
              <a:rPr lang="en-US" altLang="en-US" sz="2000" dirty="0"/>
              <a:t>−</a:t>
            </a:r>
            <a:r>
              <a:rPr lang="en-US" sz="2000" b="0" dirty="0">
                <a:latin typeface="Arial" charset="0"/>
                <a:ea typeface="ＭＳ Ｐゴシック" charset="0"/>
              </a:rPr>
              <a:t>32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Rational Numbers</a:t>
            </a:r>
            <a:endParaRPr lang="en-US" sz="2800" b="0" dirty="0">
              <a:solidFill>
                <a:srgbClr val="FF6600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Values that are integers, or the quotient of two integers </a:t>
            </a:r>
          </a:p>
          <a:p>
            <a:pPr>
              <a:defRPr/>
            </a:pPr>
            <a:endParaRPr lang="en-US" sz="20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Examples: </a:t>
            </a:r>
            <a:r>
              <a:rPr lang="en-US" altLang="en-US" sz="2000" dirty="0"/>
              <a:t>−</a:t>
            </a:r>
            <a:r>
              <a:rPr lang="en-US" sz="2000" b="0" dirty="0">
                <a:latin typeface="Arial" charset="0"/>
                <a:ea typeface="ＭＳ Ｐゴシック" charset="0"/>
              </a:rPr>
              <a:t>249, </a:t>
            </a:r>
            <a:r>
              <a:rPr lang="en-US" altLang="en-US" sz="2000" dirty="0"/>
              <a:t>−</a:t>
            </a:r>
            <a:r>
              <a:rPr lang="en-US" sz="2000" b="0" dirty="0">
                <a:latin typeface="Arial" charset="0"/>
                <a:ea typeface="ＭＳ Ｐゴシック" charset="0"/>
              </a:rPr>
              <a:t>1, 0, 3/7, </a:t>
            </a:r>
            <a:r>
              <a:rPr lang="en-US" altLang="en-US" sz="2000" dirty="0"/>
              <a:t>−</a:t>
            </a:r>
            <a:r>
              <a:rPr lang="en-US" sz="2000" b="0" dirty="0">
                <a:latin typeface="Arial" charset="0"/>
                <a:ea typeface="ＭＳ Ｐゴシック" charset="0"/>
              </a:rPr>
              <a:t>2/5 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NOTE: </a:t>
            </a:r>
            <a:r>
              <a:rPr lang="en-US" sz="2000" dirty="0">
                <a:latin typeface="Arial" charset="0"/>
                <a:ea typeface="ＭＳ Ｐゴシック" charset="0"/>
                <a:sym typeface="Symbol" panose="05050102010706020507" pitchFamily="18" charset="2"/>
              </a:rPr>
              <a:t>, </a:t>
            </a:r>
            <a:r>
              <a:rPr lang="en-US" sz="2000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sz="2000" dirty="0">
                <a:latin typeface="Arial" charset="0"/>
                <a:ea typeface="ＭＳ Ｐゴシック" charset="0"/>
                <a:sym typeface="Symbol" panose="05050102010706020507" pitchFamily="18" charset="2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Symbol" panose="05050102010706020507" pitchFamily="18" charset="2"/>
              </a:rPr>
              <a:t>√2, √5…</a:t>
            </a:r>
            <a:r>
              <a:rPr lang="en-US" sz="2000" dirty="0">
                <a:latin typeface="Arial" charset="0"/>
                <a:ea typeface="ＭＳ Ｐゴシック" charset="0"/>
                <a:sym typeface="Symbol" panose="05050102010706020507" pitchFamily="18" charset="2"/>
              </a:rPr>
              <a:t> are </a:t>
            </a:r>
            <a:r>
              <a:rPr lang="en-US" sz="2000" i="1" dirty="0">
                <a:latin typeface="Arial" charset="0"/>
                <a:ea typeface="ＭＳ Ｐゴシック" charset="0"/>
                <a:sym typeface="Symbol" panose="05050102010706020507" pitchFamily="18" charset="2"/>
              </a:rPr>
              <a:t>irrational </a:t>
            </a:r>
            <a:r>
              <a:rPr lang="en-US" sz="2000" dirty="0">
                <a:latin typeface="Arial" charset="0"/>
                <a:ea typeface="ＭＳ Ｐゴシック" charset="0"/>
                <a:sym typeface="Symbol" panose="05050102010706020507" pitchFamily="18" charset="2"/>
              </a:rPr>
              <a:t>numbers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Numbers</a:t>
            </a:r>
            <a:endParaRPr lang="en-US" sz="2400" i="1" dirty="0"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85135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676524"/>
            <a:ext cx="1371600" cy="2352675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5068784" y="5141893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702690"/>
            <a:ext cx="1371600" cy="2339762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676524"/>
            <a:ext cx="1371600" cy="2352676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846777" y="5161746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64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809177" y="5139521"/>
            <a:ext cx="707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(8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3244D0-B196-4E92-8464-0C0482A5D887}"/>
              </a:ext>
            </a:extLst>
          </p:cNvPr>
          <p:cNvSpPr/>
          <p:nvPr/>
        </p:nvSpPr>
        <p:spPr>
          <a:xfrm>
            <a:off x="2648778" y="455971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077955-8BD9-44BA-B5EB-A5A0387E23B4}"/>
              </a:ext>
            </a:extLst>
          </p:cNvPr>
          <p:cNvSpPr txBox="1"/>
          <p:nvPr/>
        </p:nvSpPr>
        <p:spPr>
          <a:xfrm>
            <a:off x="8153400" y="2713162"/>
            <a:ext cx="267663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2802F1-3C02-46BB-9396-D3381B5A5CAD}"/>
              </a:ext>
            </a:extLst>
          </p:cNvPr>
          <p:cNvSpPr/>
          <p:nvPr/>
        </p:nvSpPr>
        <p:spPr>
          <a:xfrm>
            <a:off x="4674781" y="6541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Octal is base 8 and has 8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2495F6-D70B-493E-BCD0-CC118052BD41}"/>
              </a:ext>
            </a:extLst>
          </p:cNvPr>
          <p:cNvSpPr/>
          <p:nvPr/>
        </p:nvSpPr>
        <p:spPr>
          <a:xfrm>
            <a:off x="2667000" y="4232898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CCA69E-FB76-41E8-A093-D4FE5EE91B8B}"/>
              </a:ext>
            </a:extLst>
          </p:cNvPr>
          <p:cNvSpPr/>
          <p:nvPr/>
        </p:nvSpPr>
        <p:spPr>
          <a:xfrm>
            <a:off x="2682063" y="3928098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EBC828-0A05-4E81-BA30-35F6EC5C74F7}"/>
              </a:ext>
            </a:extLst>
          </p:cNvPr>
          <p:cNvSpPr/>
          <p:nvPr/>
        </p:nvSpPr>
        <p:spPr>
          <a:xfrm>
            <a:off x="6611178" y="335771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9E7DF9-FB2E-4681-9384-82F5E06D7422}"/>
              </a:ext>
            </a:extLst>
          </p:cNvPr>
          <p:cNvSpPr/>
          <p:nvPr/>
        </p:nvSpPr>
        <p:spPr>
          <a:xfrm>
            <a:off x="4707758" y="459049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1D92B46-F317-40F1-B0D4-6880AA3B77D4}"/>
              </a:ext>
            </a:extLst>
          </p:cNvPr>
          <p:cNvSpPr/>
          <p:nvPr/>
        </p:nvSpPr>
        <p:spPr>
          <a:xfrm>
            <a:off x="4725980" y="426368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DAF825-6EAD-4D32-80EF-345AC05F936E}"/>
              </a:ext>
            </a:extLst>
          </p:cNvPr>
          <p:cNvSpPr/>
          <p:nvPr/>
        </p:nvSpPr>
        <p:spPr>
          <a:xfrm>
            <a:off x="4741043" y="395888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CDDC6A-1DDD-4BE5-BCEC-6528B62F57D8}"/>
              </a:ext>
            </a:extLst>
          </p:cNvPr>
          <p:cNvSpPr/>
          <p:nvPr/>
        </p:nvSpPr>
        <p:spPr>
          <a:xfrm>
            <a:off x="4725980" y="364049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7B1E7C5-6683-4CF5-A03C-1EC8DA0616BF}"/>
              </a:ext>
            </a:extLst>
          </p:cNvPr>
          <p:cNvSpPr/>
          <p:nvPr/>
        </p:nvSpPr>
        <p:spPr>
          <a:xfrm>
            <a:off x="6611178" y="461251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C983F2-3C58-4DB7-B842-44145E8BDD13}"/>
              </a:ext>
            </a:extLst>
          </p:cNvPr>
          <p:cNvSpPr/>
          <p:nvPr/>
        </p:nvSpPr>
        <p:spPr>
          <a:xfrm>
            <a:off x="6629400" y="428569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AFDB422-7627-44FD-96FC-431F18332623}"/>
              </a:ext>
            </a:extLst>
          </p:cNvPr>
          <p:cNvSpPr/>
          <p:nvPr/>
        </p:nvSpPr>
        <p:spPr>
          <a:xfrm>
            <a:off x="6644463" y="398089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E52AD7C-4FA0-402A-BAAD-3B17D2CF925F}"/>
              </a:ext>
            </a:extLst>
          </p:cNvPr>
          <p:cNvSpPr/>
          <p:nvPr/>
        </p:nvSpPr>
        <p:spPr>
          <a:xfrm>
            <a:off x="6629400" y="366251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ED4200-5578-4C35-BBBB-A5E573777B2D}"/>
              </a:ext>
            </a:extLst>
          </p:cNvPr>
          <p:cNvSpPr/>
          <p:nvPr/>
        </p:nvSpPr>
        <p:spPr>
          <a:xfrm>
            <a:off x="3158340" y="6435110"/>
            <a:ext cx="105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Ask to 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75374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305"/>
            <a:ext cx="8382000" cy="1143000"/>
          </a:xfrm>
        </p:spPr>
        <p:txBody>
          <a:bodyPr/>
          <a:lstStyle/>
          <a:p>
            <a:r>
              <a:rPr lang="en-CA" dirty="0"/>
              <a:t>Others To decimal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382000" cy="990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/>
              <a:t>3    4   5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424" y="159715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10</a:t>
            </a:r>
            <a:r>
              <a:rPr lang="en-CA" baseline="30000" dirty="0"/>
              <a:t>2</a:t>
            </a:r>
            <a:r>
              <a:rPr lang="en-CA" dirty="0"/>
              <a:t>   10</a:t>
            </a:r>
            <a:r>
              <a:rPr lang="en-CA" baseline="30000" dirty="0"/>
              <a:t>1</a:t>
            </a:r>
            <a:r>
              <a:rPr lang="en-CA" dirty="0"/>
              <a:t>  10</a:t>
            </a:r>
            <a:r>
              <a:rPr lang="en-CA" baseline="30000" dirty="0"/>
              <a:t>0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743200" y="1295400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219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3*10</a:t>
            </a:r>
            <a:r>
              <a:rPr lang="en-CA" baseline="30000" dirty="0"/>
              <a:t>2</a:t>
            </a:r>
            <a:r>
              <a:rPr lang="en-CA" dirty="0"/>
              <a:t>   + 4*10</a:t>
            </a:r>
            <a:r>
              <a:rPr lang="en-CA" baseline="30000" dirty="0"/>
              <a:t>1</a:t>
            </a:r>
            <a:r>
              <a:rPr lang="en-CA" dirty="0"/>
              <a:t>  + 5*10</a:t>
            </a:r>
            <a:r>
              <a:rPr lang="en-CA" baseline="30000" dirty="0"/>
              <a:t>0   </a:t>
            </a:r>
            <a:r>
              <a:rPr lang="en-CA" dirty="0"/>
              <a:t>=  </a:t>
            </a:r>
          </a:p>
          <a:p>
            <a:r>
              <a:rPr lang="en-CA" dirty="0"/>
              <a:t>300      + 40        + 5= 345</a:t>
            </a:r>
            <a:r>
              <a:rPr lang="en-CA" baseline="30000" dirty="0"/>
              <a:t>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286000"/>
            <a:ext cx="8382000" cy="990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</a:t>
            </a:r>
            <a:r>
              <a:rPr lang="en-CA" sz="2400" dirty="0">
                <a:latin typeface="+mn-lt"/>
              </a:rPr>
              <a:t>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CA" sz="2400" dirty="0">
                <a:latin typeface="+mn-lt"/>
              </a:rPr>
              <a:t>1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819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  <a:r>
              <a:rPr lang="en-CA" baseline="30000" dirty="0"/>
              <a:t>2</a:t>
            </a:r>
            <a:r>
              <a:rPr lang="en-CA" dirty="0"/>
              <a:t>     2</a:t>
            </a:r>
            <a:r>
              <a:rPr lang="en-CA" baseline="30000" dirty="0"/>
              <a:t>1</a:t>
            </a:r>
            <a:r>
              <a:rPr lang="en-CA" dirty="0"/>
              <a:t>   2</a:t>
            </a:r>
            <a:r>
              <a:rPr lang="en-CA" baseline="30000" dirty="0"/>
              <a:t>0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667000" y="2590800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514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1*2</a:t>
            </a:r>
            <a:r>
              <a:rPr lang="en-CA" baseline="30000" dirty="0"/>
              <a:t>2</a:t>
            </a:r>
            <a:r>
              <a:rPr lang="en-CA" dirty="0"/>
              <a:t>   + 0*2</a:t>
            </a:r>
            <a:r>
              <a:rPr lang="en-CA" baseline="30000" dirty="0"/>
              <a:t>1</a:t>
            </a:r>
            <a:r>
              <a:rPr lang="en-CA" dirty="0"/>
              <a:t>  + 1*2</a:t>
            </a:r>
            <a:r>
              <a:rPr lang="en-CA" baseline="30000" dirty="0"/>
              <a:t>0   </a:t>
            </a:r>
            <a:r>
              <a:rPr lang="en-CA" dirty="0"/>
              <a:t>=  </a:t>
            </a:r>
          </a:p>
          <a:p>
            <a:r>
              <a:rPr lang="en-CA" dirty="0"/>
              <a:t>    4    + 0       + 1      = 5</a:t>
            </a:r>
            <a:endParaRPr lang="en-CA" baseline="300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7200" y="3505200"/>
            <a:ext cx="838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   </a:t>
            </a:r>
            <a:r>
              <a:rPr lang="en-CA" sz="2400" dirty="0">
                <a:latin typeface="+mn-lt"/>
              </a:rPr>
              <a:t>4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CA" sz="2400" dirty="0">
                <a:latin typeface="+mn-lt"/>
              </a:rPr>
              <a:t>5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152" y="396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8</a:t>
            </a:r>
            <a:r>
              <a:rPr lang="en-CA" baseline="30000" dirty="0"/>
              <a:t>2</a:t>
            </a:r>
            <a:r>
              <a:rPr lang="en-CA" dirty="0"/>
              <a:t>     8</a:t>
            </a:r>
            <a:r>
              <a:rPr lang="en-CA" baseline="30000" dirty="0"/>
              <a:t>1</a:t>
            </a:r>
            <a:r>
              <a:rPr lang="en-CA" dirty="0"/>
              <a:t>   8</a:t>
            </a:r>
            <a:r>
              <a:rPr lang="en-CA" baseline="30000" dirty="0"/>
              <a:t>0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667000" y="3962400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367893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3*8</a:t>
            </a:r>
            <a:r>
              <a:rPr lang="en-CA" baseline="30000" dirty="0"/>
              <a:t>2</a:t>
            </a:r>
            <a:r>
              <a:rPr lang="en-CA" dirty="0"/>
              <a:t>   + 4*8</a:t>
            </a:r>
            <a:r>
              <a:rPr lang="en-CA" baseline="30000" dirty="0"/>
              <a:t>1</a:t>
            </a:r>
            <a:r>
              <a:rPr lang="en-CA" dirty="0"/>
              <a:t>  + 5*8</a:t>
            </a:r>
            <a:r>
              <a:rPr lang="en-CA" baseline="30000" dirty="0"/>
              <a:t>0   </a:t>
            </a:r>
            <a:r>
              <a:rPr lang="en-CA" dirty="0"/>
              <a:t>=   </a:t>
            </a:r>
          </a:p>
          <a:p>
            <a:r>
              <a:rPr lang="en-CA" dirty="0"/>
              <a:t>192    + 32      + 5        = 229</a:t>
            </a:r>
            <a:endParaRPr lang="en-CA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129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Decimal   328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66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Octal    345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9711" y="284262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Binary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10308" y="4648200"/>
            <a:ext cx="83820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2400" dirty="0"/>
              <a:t>3    8   5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CA" sz="2400" dirty="0"/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2400" dirty="0"/>
              <a:t>3   4   9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620108" y="5257800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6324600"/>
            <a:ext cx="38862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You should know these conversions.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D4DD9C-B5F4-40A1-BCA7-4B830A4E4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2428190"/>
            <a:ext cx="609600" cy="4095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5C922A-022B-4370-BD1D-679A3AD92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625" y="2424955"/>
            <a:ext cx="266700" cy="4113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38815E-54BB-4EAF-A0E9-B88D98931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250" y="2426737"/>
            <a:ext cx="266700" cy="4095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1EB0D3-4DFE-4D10-928E-6BBF6CA67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019" y="2424955"/>
            <a:ext cx="266700" cy="4095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33CCED-AF0A-440D-BE92-3ADC3BDDF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822" y="2428398"/>
            <a:ext cx="266700" cy="409575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336572-36C9-40E0-8B44-070BC3129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9" y="4724400"/>
            <a:ext cx="913531" cy="10144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812F86B-C3B4-47D8-AAD8-52CBCED23DBC}"/>
              </a:ext>
            </a:extLst>
          </p:cNvPr>
          <p:cNvSpPr txBox="1"/>
          <p:nvPr/>
        </p:nvSpPr>
        <p:spPr>
          <a:xfrm>
            <a:off x="7099711" y="50731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Octal</a:t>
            </a:r>
          </a:p>
        </p:txBody>
      </p:sp>
    </p:spTree>
    <p:extLst>
      <p:ext uri="{BB962C8B-B14F-4D97-AF65-F5344CB8AC3E}">
        <p14:creationId xmlns:p14="http://schemas.microsoft.com/office/powerpoint/2010/main" val="26608293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8" y="261425"/>
            <a:ext cx="6043319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58" y="3690425"/>
            <a:ext cx="5791200" cy="311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65921" y="31364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= 851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633646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= 46687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09600" y="3614225"/>
            <a:ext cx="7696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AD101F-D4F7-40DC-89C7-A634CF97132C}"/>
              </a:ext>
            </a:extLst>
          </p:cNvPr>
          <p:cNvSpPr/>
          <p:nvPr/>
        </p:nvSpPr>
        <p:spPr>
          <a:xfrm>
            <a:off x="1068202" y="5025369"/>
            <a:ext cx="3880884" cy="385594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F507BA-F26E-4CD8-9266-7153F07FE4E1}"/>
              </a:ext>
            </a:extLst>
          </p:cNvPr>
          <p:cNvCxnSpPr/>
          <p:nvPr/>
        </p:nvCxnSpPr>
        <p:spPr>
          <a:xfrm>
            <a:off x="3425086" y="5416836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733EE7-C257-4FB8-8633-94ED96BFE755}"/>
              </a:ext>
            </a:extLst>
          </p:cNvPr>
          <p:cNvSpPr txBox="1"/>
          <p:nvPr/>
        </p:nvSpPr>
        <p:spPr>
          <a:xfrm>
            <a:off x="3425086" y="5388736"/>
            <a:ext cx="404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</a:t>
            </a:r>
            <a:endParaRPr lang="en-CA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1BCD69-7F7A-44C5-A2FB-8A6083FCABAD}"/>
              </a:ext>
            </a:extLst>
          </p:cNvPr>
          <p:cNvSpPr txBox="1"/>
          <p:nvPr/>
        </p:nvSpPr>
        <p:spPr>
          <a:xfrm>
            <a:off x="3662718" y="5388735"/>
            <a:ext cx="404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11</a:t>
            </a:r>
            <a:endParaRPr lang="en-CA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6B9E15-5540-482F-BBB1-B17BB5C052A2}"/>
              </a:ext>
            </a:extLst>
          </p:cNvPr>
          <p:cNvSpPr txBox="1"/>
          <p:nvPr/>
        </p:nvSpPr>
        <p:spPr>
          <a:xfrm>
            <a:off x="3908629" y="5388735"/>
            <a:ext cx="404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12</a:t>
            </a:r>
            <a:endParaRPr lang="en-CA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32F695-8955-4064-A054-3D1290E5ED4A}"/>
              </a:ext>
            </a:extLst>
          </p:cNvPr>
          <p:cNvSpPr txBox="1"/>
          <p:nvPr/>
        </p:nvSpPr>
        <p:spPr>
          <a:xfrm>
            <a:off x="4174999" y="5388734"/>
            <a:ext cx="404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13</a:t>
            </a:r>
            <a:endParaRPr lang="en-CA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4B4C0B-220A-4452-9639-CDE965057D7F}"/>
              </a:ext>
            </a:extLst>
          </p:cNvPr>
          <p:cNvSpPr txBox="1"/>
          <p:nvPr/>
        </p:nvSpPr>
        <p:spPr>
          <a:xfrm>
            <a:off x="4429847" y="5382029"/>
            <a:ext cx="404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14</a:t>
            </a:r>
            <a:endParaRPr lang="en-CA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FAF7FD-3884-48C0-9B9C-4299EE77667D}"/>
              </a:ext>
            </a:extLst>
          </p:cNvPr>
          <p:cNvSpPr txBox="1"/>
          <p:nvPr/>
        </p:nvSpPr>
        <p:spPr>
          <a:xfrm>
            <a:off x="4645949" y="5382029"/>
            <a:ext cx="404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15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4626531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133598"/>
            <a:ext cx="1371600" cy="2895601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4736606" y="5125352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070653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755407" y="5161746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256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717806" y="5139521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CE049E-1119-4F7A-AA2C-14A6640ADDC7}"/>
              </a:ext>
            </a:extLst>
          </p:cNvPr>
          <p:cNvSpPr/>
          <p:nvPr/>
        </p:nvSpPr>
        <p:spPr>
          <a:xfrm>
            <a:off x="6629400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EC5CAB-D0D3-46C6-8044-FA050E127B0E}"/>
              </a:ext>
            </a:extLst>
          </p:cNvPr>
          <p:cNvSpPr/>
          <p:nvPr/>
        </p:nvSpPr>
        <p:spPr>
          <a:xfrm>
            <a:off x="6629400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6AE648A2-C51F-4FAB-B5C3-3405CAB4AC3B}"/>
              </a:ext>
            </a:extLst>
          </p:cNvPr>
          <p:cNvSpPr/>
          <p:nvPr/>
        </p:nvSpPr>
        <p:spPr>
          <a:xfrm>
            <a:off x="7094614" y="35054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7CE756-948D-41E9-837B-6EA606043FAA}"/>
              </a:ext>
            </a:extLst>
          </p:cNvPr>
          <p:cNvSpPr/>
          <p:nvPr/>
        </p:nvSpPr>
        <p:spPr>
          <a:xfrm>
            <a:off x="6629400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89BEE9-7359-4A8E-8CCC-2BAD176537A8}"/>
              </a:ext>
            </a:extLst>
          </p:cNvPr>
          <p:cNvSpPr/>
          <p:nvPr/>
        </p:nvSpPr>
        <p:spPr>
          <a:xfrm>
            <a:off x="6629400" y="275051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565E7D-CBED-4AC0-8B82-DF1DB14CD34A}"/>
              </a:ext>
            </a:extLst>
          </p:cNvPr>
          <p:cNvSpPr/>
          <p:nvPr/>
        </p:nvSpPr>
        <p:spPr>
          <a:xfrm>
            <a:off x="6629400" y="24569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EF8103-9266-4B00-93F8-E961968B1D0B}"/>
              </a:ext>
            </a:extLst>
          </p:cNvPr>
          <p:cNvSpPr/>
          <p:nvPr/>
        </p:nvSpPr>
        <p:spPr>
          <a:xfrm>
            <a:off x="6629400" y="2148558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CF411C8-2860-4B8E-B11B-52B79745BB61}"/>
              </a:ext>
            </a:extLst>
          </p:cNvPr>
          <p:cNvSpPr/>
          <p:nvPr/>
        </p:nvSpPr>
        <p:spPr>
          <a:xfrm>
            <a:off x="6629400" y="1843426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6BB891D-6360-4E83-BFF6-FA413235B02A}"/>
              </a:ext>
            </a:extLst>
          </p:cNvPr>
          <p:cNvSpPr/>
          <p:nvPr/>
        </p:nvSpPr>
        <p:spPr>
          <a:xfrm>
            <a:off x="6629400" y="1534719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484FEF0-3F77-4EBE-A4D0-249CABB70E7C}"/>
              </a:ext>
            </a:extLst>
          </p:cNvPr>
          <p:cNvSpPr/>
          <p:nvPr/>
        </p:nvSpPr>
        <p:spPr>
          <a:xfrm>
            <a:off x="3124200" y="3306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A35F530-788E-4A55-8720-D6C17E40F444}"/>
              </a:ext>
            </a:extLst>
          </p:cNvPr>
          <p:cNvSpPr/>
          <p:nvPr/>
        </p:nvSpPr>
        <p:spPr>
          <a:xfrm>
            <a:off x="5181600" y="37499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BEB44-4A31-42BE-AE47-96DFBB0D1720}"/>
              </a:ext>
            </a:extLst>
          </p:cNvPr>
          <p:cNvSpPr txBox="1"/>
          <p:nvPr/>
        </p:nvSpPr>
        <p:spPr>
          <a:xfrm>
            <a:off x="8190537" y="269664"/>
            <a:ext cx="267663" cy="4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F</a:t>
            </a:r>
          </a:p>
          <a:p>
            <a:pPr>
              <a:lnSpc>
                <a:spcPts val="2400"/>
              </a:lnSpc>
            </a:pPr>
            <a:r>
              <a:rPr lang="en-CA" dirty="0"/>
              <a:t>E</a:t>
            </a:r>
          </a:p>
          <a:p>
            <a:pPr>
              <a:lnSpc>
                <a:spcPts val="2400"/>
              </a:lnSpc>
            </a:pPr>
            <a:r>
              <a:rPr lang="en-CA" dirty="0"/>
              <a:t>D</a:t>
            </a:r>
          </a:p>
          <a:p>
            <a:pPr>
              <a:lnSpc>
                <a:spcPts val="2400"/>
              </a:lnSpc>
            </a:pPr>
            <a:r>
              <a:rPr lang="en-CA" dirty="0"/>
              <a:t>C</a:t>
            </a:r>
          </a:p>
          <a:p>
            <a:pPr>
              <a:lnSpc>
                <a:spcPts val="2400"/>
              </a:lnSpc>
            </a:pPr>
            <a:r>
              <a:rPr lang="en-CA" dirty="0"/>
              <a:t>B</a:t>
            </a:r>
          </a:p>
          <a:p>
            <a:pPr>
              <a:lnSpc>
                <a:spcPts val="2400"/>
              </a:lnSpc>
            </a:pPr>
            <a:r>
              <a:rPr lang="en-CA" dirty="0"/>
              <a:t>A</a:t>
            </a:r>
          </a:p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920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  <p:bldP spid="31" grpId="0" animBg="1"/>
      <p:bldP spid="34" grpId="0" animBg="1"/>
      <p:bldP spid="3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133598"/>
            <a:ext cx="1371600" cy="2895601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4736606" y="5125352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070653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755407" y="5161746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256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717806" y="5139521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CE049E-1119-4F7A-AA2C-14A6640ADDC7}"/>
              </a:ext>
            </a:extLst>
          </p:cNvPr>
          <p:cNvSpPr/>
          <p:nvPr/>
        </p:nvSpPr>
        <p:spPr>
          <a:xfrm>
            <a:off x="6629400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EC5CAB-D0D3-46C6-8044-FA050E127B0E}"/>
              </a:ext>
            </a:extLst>
          </p:cNvPr>
          <p:cNvSpPr/>
          <p:nvPr/>
        </p:nvSpPr>
        <p:spPr>
          <a:xfrm>
            <a:off x="6629400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7CE756-948D-41E9-837B-6EA606043FAA}"/>
              </a:ext>
            </a:extLst>
          </p:cNvPr>
          <p:cNvSpPr/>
          <p:nvPr/>
        </p:nvSpPr>
        <p:spPr>
          <a:xfrm>
            <a:off x="6629400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89BEE9-7359-4A8E-8CCC-2BAD176537A8}"/>
              </a:ext>
            </a:extLst>
          </p:cNvPr>
          <p:cNvSpPr/>
          <p:nvPr/>
        </p:nvSpPr>
        <p:spPr>
          <a:xfrm>
            <a:off x="6629400" y="275051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565E7D-CBED-4AC0-8B82-DF1DB14CD34A}"/>
              </a:ext>
            </a:extLst>
          </p:cNvPr>
          <p:cNvSpPr/>
          <p:nvPr/>
        </p:nvSpPr>
        <p:spPr>
          <a:xfrm>
            <a:off x="6629400" y="24569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C59223-643F-4DA1-A584-1C00657A7EE7}"/>
              </a:ext>
            </a:extLst>
          </p:cNvPr>
          <p:cNvSpPr/>
          <p:nvPr/>
        </p:nvSpPr>
        <p:spPr>
          <a:xfrm>
            <a:off x="6629400" y="2152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9A259F3-7503-4B41-B2E6-B504DD520DA6}"/>
              </a:ext>
            </a:extLst>
          </p:cNvPr>
          <p:cNvSpPr/>
          <p:nvPr/>
        </p:nvSpPr>
        <p:spPr>
          <a:xfrm>
            <a:off x="6629400" y="1847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EF8103-9266-4B00-93F8-E961968B1D0B}"/>
              </a:ext>
            </a:extLst>
          </p:cNvPr>
          <p:cNvSpPr/>
          <p:nvPr/>
        </p:nvSpPr>
        <p:spPr>
          <a:xfrm>
            <a:off x="6629400" y="125626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19F4B6-CED9-49D7-BBE6-FC4EA93B2353}"/>
              </a:ext>
            </a:extLst>
          </p:cNvPr>
          <p:cNvSpPr/>
          <p:nvPr/>
        </p:nvSpPr>
        <p:spPr>
          <a:xfrm>
            <a:off x="6629400" y="95146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D9776D5-ADD4-4E3E-B1A8-A9E349059962}"/>
              </a:ext>
            </a:extLst>
          </p:cNvPr>
          <p:cNvSpPr/>
          <p:nvPr/>
        </p:nvSpPr>
        <p:spPr>
          <a:xfrm>
            <a:off x="6629400" y="63544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CF411C8-2860-4B8E-B11B-52B79745BB61}"/>
              </a:ext>
            </a:extLst>
          </p:cNvPr>
          <p:cNvSpPr/>
          <p:nvPr/>
        </p:nvSpPr>
        <p:spPr>
          <a:xfrm>
            <a:off x="6629400" y="15443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221780-7AA0-4977-967F-4C6CE76F5B6F}"/>
              </a:ext>
            </a:extLst>
          </p:cNvPr>
          <p:cNvSpPr/>
          <p:nvPr/>
        </p:nvSpPr>
        <p:spPr>
          <a:xfrm>
            <a:off x="6606209" y="33064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484FEF0-3F77-4EBE-A4D0-249CABB70E7C}"/>
              </a:ext>
            </a:extLst>
          </p:cNvPr>
          <p:cNvSpPr/>
          <p:nvPr/>
        </p:nvSpPr>
        <p:spPr>
          <a:xfrm>
            <a:off x="3124200" y="3306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A35F530-788E-4A55-8720-D6C17E40F444}"/>
              </a:ext>
            </a:extLst>
          </p:cNvPr>
          <p:cNvSpPr/>
          <p:nvPr/>
        </p:nvSpPr>
        <p:spPr>
          <a:xfrm>
            <a:off x="5181600" y="37499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BEB44-4A31-42BE-AE47-96DFBB0D1720}"/>
              </a:ext>
            </a:extLst>
          </p:cNvPr>
          <p:cNvSpPr txBox="1"/>
          <p:nvPr/>
        </p:nvSpPr>
        <p:spPr>
          <a:xfrm>
            <a:off x="8190537" y="269664"/>
            <a:ext cx="267663" cy="4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F</a:t>
            </a:r>
          </a:p>
          <a:p>
            <a:pPr>
              <a:lnSpc>
                <a:spcPts val="2400"/>
              </a:lnSpc>
            </a:pPr>
            <a:r>
              <a:rPr lang="en-CA" dirty="0"/>
              <a:t>E</a:t>
            </a:r>
          </a:p>
          <a:p>
            <a:pPr>
              <a:lnSpc>
                <a:spcPts val="2400"/>
              </a:lnSpc>
            </a:pPr>
            <a:r>
              <a:rPr lang="en-CA" dirty="0"/>
              <a:t>D</a:t>
            </a:r>
          </a:p>
          <a:p>
            <a:pPr>
              <a:lnSpc>
                <a:spcPts val="2400"/>
              </a:lnSpc>
            </a:pPr>
            <a:r>
              <a:rPr lang="en-CA" dirty="0"/>
              <a:t>C</a:t>
            </a:r>
          </a:p>
          <a:p>
            <a:pPr>
              <a:lnSpc>
                <a:spcPts val="2400"/>
              </a:lnSpc>
            </a:pPr>
            <a:r>
              <a:rPr lang="en-CA" dirty="0"/>
              <a:t>B</a:t>
            </a:r>
          </a:p>
          <a:p>
            <a:pPr>
              <a:lnSpc>
                <a:spcPts val="2400"/>
              </a:lnSpc>
            </a:pPr>
            <a:r>
              <a:rPr lang="en-CA" dirty="0"/>
              <a:t>A</a:t>
            </a:r>
          </a:p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B556EE-DE08-4ED1-9AFD-E5E3E6F540DC}"/>
              </a:ext>
            </a:extLst>
          </p:cNvPr>
          <p:cNvSpPr/>
          <p:nvPr/>
        </p:nvSpPr>
        <p:spPr>
          <a:xfrm>
            <a:off x="2514600" y="6590531"/>
            <a:ext cx="1727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BTW, not valid for base 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38294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374994"/>
            <a:ext cx="1371600" cy="4654205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321353"/>
              <a:ext cx="1371600" cy="88847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4736606" y="5125352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070653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755407" y="5161746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256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717806" y="5139521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221780-7AA0-4977-967F-4C6CE76F5B6F}"/>
              </a:ext>
            </a:extLst>
          </p:cNvPr>
          <p:cNvSpPr/>
          <p:nvPr/>
        </p:nvSpPr>
        <p:spPr>
          <a:xfrm>
            <a:off x="4724400" y="457570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484FEF0-3F77-4EBE-A4D0-249CABB70E7C}"/>
              </a:ext>
            </a:extLst>
          </p:cNvPr>
          <p:cNvSpPr/>
          <p:nvPr/>
        </p:nvSpPr>
        <p:spPr>
          <a:xfrm>
            <a:off x="3124200" y="3306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A35F530-788E-4A55-8720-D6C17E40F444}"/>
              </a:ext>
            </a:extLst>
          </p:cNvPr>
          <p:cNvSpPr/>
          <p:nvPr/>
        </p:nvSpPr>
        <p:spPr>
          <a:xfrm>
            <a:off x="5181600" y="37499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BEB44-4A31-42BE-AE47-96DFBB0D1720}"/>
              </a:ext>
            </a:extLst>
          </p:cNvPr>
          <p:cNvSpPr txBox="1"/>
          <p:nvPr/>
        </p:nvSpPr>
        <p:spPr>
          <a:xfrm>
            <a:off x="8190537" y="269664"/>
            <a:ext cx="267663" cy="4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F</a:t>
            </a:r>
          </a:p>
          <a:p>
            <a:pPr>
              <a:lnSpc>
                <a:spcPts val="2400"/>
              </a:lnSpc>
            </a:pPr>
            <a:r>
              <a:rPr lang="en-CA" dirty="0"/>
              <a:t>E</a:t>
            </a:r>
          </a:p>
          <a:p>
            <a:pPr>
              <a:lnSpc>
                <a:spcPts val="2400"/>
              </a:lnSpc>
            </a:pPr>
            <a:r>
              <a:rPr lang="en-CA" dirty="0"/>
              <a:t>D</a:t>
            </a:r>
          </a:p>
          <a:p>
            <a:pPr>
              <a:lnSpc>
                <a:spcPts val="2400"/>
              </a:lnSpc>
            </a:pPr>
            <a:r>
              <a:rPr lang="en-CA" dirty="0"/>
              <a:t>C</a:t>
            </a:r>
          </a:p>
          <a:p>
            <a:pPr>
              <a:lnSpc>
                <a:spcPts val="2400"/>
              </a:lnSpc>
            </a:pPr>
            <a:r>
              <a:rPr lang="en-CA" dirty="0"/>
              <a:t>B</a:t>
            </a:r>
          </a:p>
          <a:p>
            <a:pPr>
              <a:lnSpc>
                <a:spcPts val="2400"/>
              </a:lnSpc>
            </a:pPr>
            <a:r>
              <a:rPr lang="en-CA" dirty="0"/>
              <a:t>A</a:t>
            </a:r>
          </a:p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4170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133598"/>
            <a:ext cx="1371600" cy="2895601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4736606" y="5125352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070653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755407" y="5161746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256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717806" y="5139521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CE049E-1119-4F7A-AA2C-14A6640ADDC7}"/>
              </a:ext>
            </a:extLst>
          </p:cNvPr>
          <p:cNvSpPr/>
          <p:nvPr/>
        </p:nvSpPr>
        <p:spPr>
          <a:xfrm>
            <a:off x="6629400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0D1D1AE1-1E1C-4727-AFD2-3AD7B5329B14}"/>
              </a:ext>
            </a:extLst>
          </p:cNvPr>
          <p:cNvSpPr/>
          <p:nvPr/>
        </p:nvSpPr>
        <p:spPr>
          <a:xfrm>
            <a:off x="7086600" y="4068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EC5CAB-D0D3-46C6-8044-FA050E127B0E}"/>
              </a:ext>
            </a:extLst>
          </p:cNvPr>
          <p:cNvSpPr/>
          <p:nvPr/>
        </p:nvSpPr>
        <p:spPr>
          <a:xfrm>
            <a:off x="6629400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7CE756-948D-41E9-837B-6EA606043FAA}"/>
              </a:ext>
            </a:extLst>
          </p:cNvPr>
          <p:cNvSpPr/>
          <p:nvPr/>
        </p:nvSpPr>
        <p:spPr>
          <a:xfrm>
            <a:off x="6629400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89BEE9-7359-4A8E-8CCC-2BAD176537A8}"/>
              </a:ext>
            </a:extLst>
          </p:cNvPr>
          <p:cNvSpPr/>
          <p:nvPr/>
        </p:nvSpPr>
        <p:spPr>
          <a:xfrm>
            <a:off x="6629400" y="275051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565E7D-CBED-4AC0-8B82-DF1DB14CD34A}"/>
              </a:ext>
            </a:extLst>
          </p:cNvPr>
          <p:cNvSpPr/>
          <p:nvPr/>
        </p:nvSpPr>
        <p:spPr>
          <a:xfrm>
            <a:off x="6629400" y="24569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C59223-643F-4DA1-A584-1C00657A7EE7}"/>
              </a:ext>
            </a:extLst>
          </p:cNvPr>
          <p:cNvSpPr/>
          <p:nvPr/>
        </p:nvSpPr>
        <p:spPr>
          <a:xfrm>
            <a:off x="6629400" y="2152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9A259F3-7503-4B41-B2E6-B504DD520DA6}"/>
              </a:ext>
            </a:extLst>
          </p:cNvPr>
          <p:cNvSpPr/>
          <p:nvPr/>
        </p:nvSpPr>
        <p:spPr>
          <a:xfrm>
            <a:off x="6629400" y="1847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484FEF0-3F77-4EBE-A4D0-249CABB70E7C}"/>
              </a:ext>
            </a:extLst>
          </p:cNvPr>
          <p:cNvSpPr/>
          <p:nvPr/>
        </p:nvSpPr>
        <p:spPr>
          <a:xfrm>
            <a:off x="3124200" y="3306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A35F530-788E-4A55-8720-D6C17E40F444}"/>
              </a:ext>
            </a:extLst>
          </p:cNvPr>
          <p:cNvSpPr/>
          <p:nvPr/>
        </p:nvSpPr>
        <p:spPr>
          <a:xfrm>
            <a:off x="5181600" y="37499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BEB44-4A31-42BE-AE47-96DFBB0D1720}"/>
              </a:ext>
            </a:extLst>
          </p:cNvPr>
          <p:cNvSpPr txBox="1"/>
          <p:nvPr/>
        </p:nvSpPr>
        <p:spPr>
          <a:xfrm>
            <a:off x="8190537" y="269664"/>
            <a:ext cx="267663" cy="4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F</a:t>
            </a:r>
          </a:p>
          <a:p>
            <a:pPr>
              <a:lnSpc>
                <a:spcPts val="2400"/>
              </a:lnSpc>
            </a:pPr>
            <a:r>
              <a:rPr lang="en-CA" dirty="0"/>
              <a:t>E</a:t>
            </a:r>
          </a:p>
          <a:p>
            <a:pPr>
              <a:lnSpc>
                <a:spcPts val="2400"/>
              </a:lnSpc>
            </a:pPr>
            <a:r>
              <a:rPr lang="en-CA" dirty="0"/>
              <a:t>D</a:t>
            </a:r>
          </a:p>
          <a:p>
            <a:pPr>
              <a:lnSpc>
                <a:spcPts val="2400"/>
              </a:lnSpc>
            </a:pPr>
            <a:r>
              <a:rPr lang="en-CA" dirty="0"/>
              <a:t>C</a:t>
            </a:r>
          </a:p>
          <a:p>
            <a:pPr>
              <a:lnSpc>
                <a:spcPts val="2400"/>
              </a:lnSpc>
            </a:pPr>
            <a:r>
              <a:rPr lang="en-CA" dirty="0"/>
              <a:t>B</a:t>
            </a:r>
          </a:p>
          <a:p>
            <a:pPr>
              <a:lnSpc>
                <a:spcPts val="2400"/>
              </a:lnSpc>
            </a:pPr>
            <a:r>
              <a:rPr lang="en-CA" dirty="0"/>
              <a:t>A</a:t>
            </a:r>
          </a:p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ED77D6-C32D-4F4A-9AD2-2C8F0C4F7153}"/>
              </a:ext>
            </a:extLst>
          </p:cNvPr>
          <p:cNvSpPr/>
          <p:nvPr/>
        </p:nvSpPr>
        <p:spPr>
          <a:xfrm>
            <a:off x="4683065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B0AA5B4-FA35-47E1-BC77-7A9EE1938719}"/>
              </a:ext>
            </a:extLst>
          </p:cNvPr>
          <p:cNvSpPr/>
          <p:nvPr/>
        </p:nvSpPr>
        <p:spPr>
          <a:xfrm>
            <a:off x="4683065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D50969-0DCC-4504-9027-C1F347C946C1}"/>
              </a:ext>
            </a:extLst>
          </p:cNvPr>
          <p:cNvSpPr/>
          <p:nvPr/>
        </p:nvSpPr>
        <p:spPr>
          <a:xfrm>
            <a:off x="4683065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16A1939-4140-40D1-B2C1-7E8FAC257B88}"/>
              </a:ext>
            </a:extLst>
          </p:cNvPr>
          <p:cNvSpPr/>
          <p:nvPr/>
        </p:nvSpPr>
        <p:spPr>
          <a:xfrm>
            <a:off x="4683065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2BFE73-232E-4A7E-AF49-6AAB5AFA2046}"/>
              </a:ext>
            </a:extLst>
          </p:cNvPr>
          <p:cNvSpPr/>
          <p:nvPr/>
        </p:nvSpPr>
        <p:spPr>
          <a:xfrm>
            <a:off x="4683065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291984-A3F6-4ED3-8DC8-E156C2B5810E}"/>
              </a:ext>
            </a:extLst>
          </p:cNvPr>
          <p:cNvSpPr/>
          <p:nvPr/>
        </p:nvSpPr>
        <p:spPr>
          <a:xfrm>
            <a:off x="4683065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C29FB3-22D4-48B1-B9FD-1CE9086934CC}"/>
              </a:ext>
            </a:extLst>
          </p:cNvPr>
          <p:cNvSpPr/>
          <p:nvPr/>
        </p:nvSpPr>
        <p:spPr>
          <a:xfrm>
            <a:off x="4683065" y="24569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A2986B2-5C06-493D-B5A3-5413CBE8F3F2}"/>
              </a:ext>
            </a:extLst>
          </p:cNvPr>
          <p:cNvSpPr/>
          <p:nvPr/>
        </p:nvSpPr>
        <p:spPr>
          <a:xfrm>
            <a:off x="4683065" y="2152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833EA7-27E1-4C6F-9AE8-8860F0F3CC93}"/>
              </a:ext>
            </a:extLst>
          </p:cNvPr>
          <p:cNvSpPr/>
          <p:nvPr/>
        </p:nvSpPr>
        <p:spPr>
          <a:xfrm>
            <a:off x="4683065" y="276437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133598"/>
            <a:ext cx="1371600" cy="2895601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4736606" y="5125352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070653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755407" y="5161746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256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717806" y="5139521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CE049E-1119-4F7A-AA2C-14A6640ADDC7}"/>
              </a:ext>
            </a:extLst>
          </p:cNvPr>
          <p:cNvSpPr/>
          <p:nvPr/>
        </p:nvSpPr>
        <p:spPr>
          <a:xfrm>
            <a:off x="6629400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0D1D1AE1-1E1C-4727-AFD2-3AD7B5329B14}"/>
              </a:ext>
            </a:extLst>
          </p:cNvPr>
          <p:cNvSpPr/>
          <p:nvPr/>
        </p:nvSpPr>
        <p:spPr>
          <a:xfrm>
            <a:off x="7086600" y="4068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EC5CAB-D0D3-46C6-8044-FA050E127B0E}"/>
              </a:ext>
            </a:extLst>
          </p:cNvPr>
          <p:cNvSpPr/>
          <p:nvPr/>
        </p:nvSpPr>
        <p:spPr>
          <a:xfrm>
            <a:off x="6629400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7CE756-948D-41E9-837B-6EA606043FAA}"/>
              </a:ext>
            </a:extLst>
          </p:cNvPr>
          <p:cNvSpPr/>
          <p:nvPr/>
        </p:nvSpPr>
        <p:spPr>
          <a:xfrm>
            <a:off x="6629400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89BEE9-7359-4A8E-8CCC-2BAD176537A8}"/>
              </a:ext>
            </a:extLst>
          </p:cNvPr>
          <p:cNvSpPr/>
          <p:nvPr/>
        </p:nvSpPr>
        <p:spPr>
          <a:xfrm>
            <a:off x="6629400" y="275051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565E7D-CBED-4AC0-8B82-DF1DB14CD34A}"/>
              </a:ext>
            </a:extLst>
          </p:cNvPr>
          <p:cNvSpPr/>
          <p:nvPr/>
        </p:nvSpPr>
        <p:spPr>
          <a:xfrm>
            <a:off x="6629400" y="24569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C59223-643F-4DA1-A584-1C00657A7EE7}"/>
              </a:ext>
            </a:extLst>
          </p:cNvPr>
          <p:cNvSpPr/>
          <p:nvPr/>
        </p:nvSpPr>
        <p:spPr>
          <a:xfrm>
            <a:off x="6629400" y="2152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9A259F3-7503-4B41-B2E6-B504DD520DA6}"/>
              </a:ext>
            </a:extLst>
          </p:cNvPr>
          <p:cNvSpPr/>
          <p:nvPr/>
        </p:nvSpPr>
        <p:spPr>
          <a:xfrm>
            <a:off x="6629400" y="1847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484FEF0-3F77-4EBE-A4D0-249CABB70E7C}"/>
              </a:ext>
            </a:extLst>
          </p:cNvPr>
          <p:cNvSpPr/>
          <p:nvPr/>
        </p:nvSpPr>
        <p:spPr>
          <a:xfrm>
            <a:off x="3124200" y="3306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A35F530-788E-4A55-8720-D6C17E40F444}"/>
              </a:ext>
            </a:extLst>
          </p:cNvPr>
          <p:cNvSpPr/>
          <p:nvPr/>
        </p:nvSpPr>
        <p:spPr>
          <a:xfrm>
            <a:off x="5181600" y="37499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BEB44-4A31-42BE-AE47-96DFBB0D1720}"/>
              </a:ext>
            </a:extLst>
          </p:cNvPr>
          <p:cNvSpPr txBox="1"/>
          <p:nvPr/>
        </p:nvSpPr>
        <p:spPr>
          <a:xfrm>
            <a:off x="8190537" y="269664"/>
            <a:ext cx="267663" cy="4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F</a:t>
            </a:r>
          </a:p>
          <a:p>
            <a:pPr>
              <a:lnSpc>
                <a:spcPts val="2400"/>
              </a:lnSpc>
            </a:pPr>
            <a:r>
              <a:rPr lang="en-CA" dirty="0"/>
              <a:t>E</a:t>
            </a:r>
          </a:p>
          <a:p>
            <a:pPr>
              <a:lnSpc>
                <a:spcPts val="2400"/>
              </a:lnSpc>
            </a:pPr>
            <a:r>
              <a:rPr lang="en-CA" dirty="0"/>
              <a:t>D</a:t>
            </a:r>
          </a:p>
          <a:p>
            <a:pPr>
              <a:lnSpc>
                <a:spcPts val="2400"/>
              </a:lnSpc>
            </a:pPr>
            <a:r>
              <a:rPr lang="en-CA" dirty="0"/>
              <a:t>C</a:t>
            </a:r>
          </a:p>
          <a:p>
            <a:pPr>
              <a:lnSpc>
                <a:spcPts val="2400"/>
              </a:lnSpc>
            </a:pPr>
            <a:r>
              <a:rPr lang="en-CA" dirty="0"/>
              <a:t>B</a:t>
            </a:r>
          </a:p>
          <a:p>
            <a:pPr>
              <a:lnSpc>
                <a:spcPts val="2400"/>
              </a:lnSpc>
            </a:pPr>
            <a:r>
              <a:rPr lang="en-CA" dirty="0"/>
              <a:t>A</a:t>
            </a:r>
          </a:p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ED77D6-C32D-4F4A-9AD2-2C8F0C4F7153}"/>
              </a:ext>
            </a:extLst>
          </p:cNvPr>
          <p:cNvSpPr/>
          <p:nvPr/>
        </p:nvSpPr>
        <p:spPr>
          <a:xfrm>
            <a:off x="4683065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B0AA5B4-FA35-47E1-BC77-7A9EE1938719}"/>
              </a:ext>
            </a:extLst>
          </p:cNvPr>
          <p:cNvSpPr/>
          <p:nvPr/>
        </p:nvSpPr>
        <p:spPr>
          <a:xfrm>
            <a:off x="4683065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D50969-0DCC-4504-9027-C1F347C946C1}"/>
              </a:ext>
            </a:extLst>
          </p:cNvPr>
          <p:cNvSpPr/>
          <p:nvPr/>
        </p:nvSpPr>
        <p:spPr>
          <a:xfrm>
            <a:off x="4683065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16A1939-4140-40D1-B2C1-7E8FAC257B88}"/>
              </a:ext>
            </a:extLst>
          </p:cNvPr>
          <p:cNvSpPr/>
          <p:nvPr/>
        </p:nvSpPr>
        <p:spPr>
          <a:xfrm>
            <a:off x="4683065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2BFE73-232E-4A7E-AF49-6AAB5AFA2046}"/>
              </a:ext>
            </a:extLst>
          </p:cNvPr>
          <p:cNvSpPr/>
          <p:nvPr/>
        </p:nvSpPr>
        <p:spPr>
          <a:xfrm>
            <a:off x="4683065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291984-A3F6-4ED3-8DC8-E156C2B5810E}"/>
              </a:ext>
            </a:extLst>
          </p:cNvPr>
          <p:cNvSpPr/>
          <p:nvPr/>
        </p:nvSpPr>
        <p:spPr>
          <a:xfrm>
            <a:off x="4683065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C29FB3-22D4-48B1-B9FD-1CE9086934CC}"/>
              </a:ext>
            </a:extLst>
          </p:cNvPr>
          <p:cNvSpPr/>
          <p:nvPr/>
        </p:nvSpPr>
        <p:spPr>
          <a:xfrm>
            <a:off x="4683065" y="24569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A2986B2-5C06-493D-B5A3-5413CBE8F3F2}"/>
              </a:ext>
            </a:extLst>
          </p:cNvPr>
          <p:cNvSpPr/>
          <p:nvPr/>
        </p:nvSpPr>
        <p:spPr>
          <a:xfrm>
            <a:off x="4683065" y="2152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833EA7-27E1-4C6F-9AE8-8860F0F3CC93}"/>
              </a:ext>
            </a:extLst>
          </p:cNvPr>
          <p:cNvSpPr/>
          <p:nvPr/>
        </p:nvSpPr>
        <p:spPr>
          <a:xfrm>
            <a:off x="4683065" y="276437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75AAC-EFEA-4B7E-B16D-FED72B1EDB37}"/>
              </a:ext>
            </a:extLst>
          </p:cNvPr>
          <p:cNvSpPr txBox="1"/>
          <p:nvPr/>
        </p:nvSpPr>
        <p:spPr>
          <a:xfrm>
            <a:off x="5533292" y="635634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with </a:t>
            </a:r>
            <a:r>
              <a:rPr lang="en-US" dirty="0" err="1"/>
              <a:t>cleavebook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8696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133598"/>
            <a:ext cx="1371600" cy="2895601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4736606" y="5125352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070653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755407" y="5161746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256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717806" y="5139521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CE049E-1119-4F7A-AA2C-14A6640ADDC7}"/>
              </a:ext>
            </a:extLst>
          </p:cNvPr>
          <p:cNvSpPr/>
          <p:nvPr/>
        </p:nvSpPr>
        <p:spPr>
          <a:xfrm>
            <a:off x="6629400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0D1D1AE1-1E1C-4727-AFD2-3AD7B5329B14}"/>
              </a:ext>
            </a:extLst>
          </p:cNvPr>
          <p:cNvSpPr/>
          <p:nvPr/>
        </p:nvSpPr>
        <p:spPr>
          <a:xfrm>
            <a:off x="7086600" y="4068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EC5CAB-D0D3-46C6-8044-FA050E127B0E}"/>
              </a:ext>
            </a:extLst>
          </p:cNvPr>
          <p:cNvSpPr/>
          <p:nvPr/>
        </p:nvSpPr>
        <p:spPr>
          <a:xfrm>
            <a:off x="6629400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7CE756-948D-41E9-837B-6EA606043FAA}"/>
              </a:ext>
            </a:extLst>
          </p:cNvPr>
          <p:cNvSpPr/>
          <p:nvPr/>
        </p:nvSpPr>
        <p:spPr>
          <a:xfrm>
            <a:off x="6629400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89BEE9-7359-4A8E-8CCC-2BAD176537A8}"/>
              </a:ext>
            </a:extLst>
          </p:cNvPr>
          <p:cNvSpPr/>
          <p:nvPr/>
        </p:nvSpPr>
        <p:spPr>
          <a:xfrm>
            <a:off x="6629400" y="275051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565E7D-CBED-4AC0-8B82-DF1DB14CD34A}"/>
              </a:ext>
            </a:extLst>
          </p:cNvPr>
          <p:cNvSpPr/>
          <p:nvPr/>
        </p:nvSpPr>
        <p:spPr>
          <a:xfrm>
            <a:off x="6629400" y="24569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C59223-643F-4DA1-A584-1C00657A7EE7}"/>
              </a:ext>
            </a:extLst>
          </p:cNvPr>
          <p:cNvSpPr/>
          <p:nvPr/>
        </p:nvSpPr>
        <p:spPr>
          <a:xfrm>
            <a:off x="6629400" y="2152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9A259F3-7503-4B41-B2E6-B504DD520DA6}"/>
              </a:ext>
            </a:extLst>
          </p:cNvPr>
          <p:cNvSpPr/>
          <p:nvPr/>
        </p:nvSpPr>
        <p:spPr>
          <a:xfrm>
            <a:off x="6629400" y="1847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484FEF0-3F77-4EBE-A4D0-249CABB70E7C}"/>
              </a:ext>
            </a:extLst>
          </p:cNvPr>
          <p:cNvSpPr/>
          <p:nvPr/>
        </p:nvSpPr>
        <p:spPr>
          <a:xfrm>
            <a:off x="3124200" y="3306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A35F530-788E-4A55-8720-D6C17E40F444}"/>
              </a:ext>
            </a:extLst>
          </p:cNvPr>
          <p:cNvSpPr/>
          <p:nvPr/>
        </p:nvSpPr>
        <p:spPr>
          <a:xfrm>
            <a:off x="5181600" y="37499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BEB44-4A31-42BE-AE47-96DFBB0D1720}"/>
              </a:ext>
            </a:extLst>
          </p:cNvPr>
          <p:cNvSpPr txBox="1"/>
          <p:nvPr/>
        </p:nvSpPr>
        <p:spPr>
          <a:xfrm>
            <a:off x="8190537" y="269664"/>
            <a:ext cx="267663" cy="4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F</a:t>
            </a:r>
          </a:p>
          <a:p>
            <a:pPr>
              <a:lnSpc>
                <a:spcPts val="2400"/>
              </a:lnSpc>
            </a:pPr>
            <a:r>
              <a:rPr lang="en-CA" dirty="0"/>
              <a:t>E</a:t>
            </a:r>
          </a:p>
          <a:p>
            <a:pPr>
              <a:lnSpc>
                <a:spcPts val="2400"/>
              </a:lnSpc>
            </a:pPr>
            <a:r>
              <a:rPr lang="en-CA" dirty="0"/>
              <a:t>D</a:t>
            </a:r>
          </a:p>
          <a:p>
            <a:pPr>
              <a:lnSpc>
                <a:spcPts val="2400"/>
              </a:lnSpc>
            </a:pPr>
            <a:r>
              <a:rPr lang="en-CA" dirty="0"/>
              <a:t>C</a:t>
            </a:r>
          </a:p>
          <a:p>
            <a:pPr>
              <a:lnSpc>
                <a:spcPts val="2400"/>
              </a:lnSpc>
            </a:pPr>
            <a:r>
              <a:rPr lang="en-CA" dirty="0"/>
              <a:t>B</a:t>
            </a:r>
          </a:p>
          <a:p>
            <a:pPr>
              <a:lnSpc>
                <a:spcPts val="2400"/>
              </a:lnSpc>
            </a:pPr>
            <a:r>
              <a:rPr lang="en-CA" dirty="0"/>
              <a:t>A</a:t>
            </a:r>
          </a:p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ED77D6-C32D-4F4A-9AD2-2C8F0C4F7153}"/>
              </a:ext>
            </a:extLst>
          </p:cNvPr>
          <p:cNvSpPr/>
          <p:nvPr/>
        </p:nvSpPr>
        <p:spPr>
          <a:xfrm>
            <a:off x="4683065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B0AA5B4-FA35-47E1-BC77-7A9EE1938719}"/>
              </a:ext>
            </a:extLst>
          </p:cNvPr>
          <p:cNvSpPr/>
          <p:nvPr/>
        </p:nvSpPr>
        <p:spPr>
          <a:xfrm>
            <a:off x="4683065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D50969-0DCC-4504-9027-C1F347C946C1}"/>
              </a:ext>
            </a:extLst>
          </p:cNvPr>
          <p:cNvSpPr/>
          <p:nvPr/>
        </p:nvSpPr>
        <p:spPr>
          <a:xfrm>
            <a:off x="4683065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16A1939-4140-40D1-B2C1-7E8FAC257B88}"/>
              </a:ext>
            </a:extLst>
          </p:cNvPr>
          <p:cNvSpPr/>
          <p:nvPr/>
        </p:nvSpPr>
        <p:spPr>
          <a:xfrm>
            <a:off x="4683065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2BFE73-232E-4A7E-AF49-6AAB5AFA2046}"/>
              </a:ext>
            </a:extLst>
          </p:cNvPr>
          <p:cNvSpPr/>
          <p:nvPr/>
        </p:nvSpPr>
        <p:spPr>
          <a:xfrm>
            <a:off x="4683065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291984-A3F6-4ED3-8DC8-E156C2B5810E}"/>
              </a:ext>
            </a:extLst>
          </p:cNvPr>
          <p:cNvSpPr/>
          <p:nvPr/>
        </p:nvSpPr>
        <p:spPr>
          <a:xfrm>
            <a:off x="4683065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C29FB3-22D4-48B1-B9FD-1CE9086934CC}"/>
              </a:ext>
            </a:extLst>
          </p:cNvPr>
          <p:cNvSpPr/>
          <p:nvPr/>
        </p:nvSpPr>
        <p:spPr>
          <a:xfrm>
            <a:off x="4683065" y="24569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A2986B2-5C06-493D-B5A3-5413CBE8F3F2}"/>
              </a:ext>
            </a:extLst>
          </p:cNvPr>
          <p:cNvSpPr/>
          <p:nvPr/>
        </p:nvSpPr>
        <p:spPr>
          <a:xfrm>
            <a:off x="4683065" y="2152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833EA7-27E1-4C6F-9AE8-8860F0F3CC93}"/>
              </a:ext>
            </a:extLst>
          </p:cNvPr>
          <p:cNvSpPr/>
          <p:nvPr/>
        </p:nvSpPr>
        <p:spPr>
          <a:xfrm>
            <a:off x="4683065" y="276437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75AAC-EFEA-4B7E-B16D-FED72B1EDB37}"/>
              </a:ext>
            </a:extLst>
          </p:cNvPr>
          <p:cNvSpPr txBox="1"/>
          <p:nvPr/>
        </p:nvSpPr>
        <p:spPr>
          <a:xfrm>
            <a:off x="5533292" y="635634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with </a:t>
            </a:r>
            <a:r>
              <a:rPr lang="en-US" dirty="0" err="1"/>
              <a:t>cleavebook</a:t>
            </a:r>
            <a:endParaRPr lang="en-CA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A573FCF-0E86-49EF-AB2E-B03605C3DE74}"/>
              </a:ext>
            </a:extLst>
          </p:cNvPr>
          <p:cNvSpPr/>
          <p:nvPr/>
        </p:nvSpPr>
        <p:spPr>
          <a:xfrm>
            <a:off x="6629400" y="1545038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76BB9E8-AB7D-4626-A599-B93881346F44}"/>
              </a:ext>
            </a:extLst>
          </p:cNvPr>
          <p:cNvSpPr/>
          <p:nvPr/>
        </p:nvSpPr>
        <p:spPr>
          <a:xfrm>
            <a:off x="4706512" y="184733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71CA8E-674B-4C39-9821-7A5CD75E8E37}"/>
              </a:ext>
            </a:extLst>
          </p:cNvPr>
          <p:cNvSpPr/>
          <p:nvPr/>
        </p:nvSpPr>
        <p:spPr>
          <a:xfrm>
            <a:off x="4706512" y="1542537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3383DA0-369E-4CCF-AD94-48D3D6097C94}"/>
              </a:ext>
            </a:extLst>
          </p:cNvPr>
          <p:cNvSpPr/>
          <p:nvPr/>
        </p:nvSpPr>
        <p:spPr>
          <a:xfrm>
            <a:off x="6647969" y="1240238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0226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477000" y="2133598"/>
            <a:ext cx="1371600" cy="2895601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4736606" y="5125352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070653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755407" y="5161746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256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717806" y="5139521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CE049E-1119-4F7A-AA2C-14A6640ADDC7}"/>
              </a:ext>
            </a:extLst>
          </p:cNvPr>
          <p:cNvSpPr/>
          <p:nvPr/>
        </p:nvSpPr>
        <p:spPr>
          <a:xfrm>
            <a:off x="6629400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EC5CAB-D0D3-46C6-8044-FA050E127B0E}"/>
              </a:ext>
            </a:extLst>
          </p:cNvPr>
          <p:cNvSpPr/>
          <p:nvPr/>
        </p:nvSpPr>
        <p:spPr>
          <a:xfrm>
            <a:off x="6629400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7CE756-948D-41E9-837B-6EA606043FAA}"/>
              </a:ext>
            </a:extLst>
          </p:cNvPr>
          <p:cNvSpPr/>
          <p:nvPr/>
        </p:nvSpPr>
        <p:spPr>
          <a:xfrm>
            <a:off x="6629400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89BEE9-7359-4A8E-8CCC-2BAD176537A8}"/>
              </a:ext>
            </a:extLst>
          </p:cNvPr>
          <p:cNvSpPr/>
          <p:nvPr/>
        </p:nvSpPr>
        <p:spPr>
          <a:xfrm>
            <a:off x="6629400" y="275051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565E7D-CBED-4AC0-8B82-DF1DB14CD34A}"/>
              </a:ext>
            </a:extLst>
          </p:cNvPr>
          <p:cNvSpPr/>
          <p:nvPr/>
        </p:nvSpPr>
        <p:spPr>
          <a:xfrm>
            <a:off x="6629400" y="24569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C59223-643F-4DA1-A584-1C00657A7EE7}"/>
              </a:ext>
            </a:extLst>
          </p:cNvPr>
          <p:cNvSpPr/>
          <p:nvPr/>
        </p:nvSpPr>
        <p:spPr>
          <a:xfrm>
            <a:off x="6629400" y="2152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9A259F3-7503-4B41-B2E6-B504DD520DA6}"/>
              </a:ext>
            </a:extLst>
          </p:cNvPr>
          <p:cNvSpPr/>
          <p:nvPr/>
        </p:nvSpPr>
        <p:spPr>
          <a:xfrm>
            <a:off x="6629400" y="1847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EF8103-9266-4B00-93F8-E961968B1D0B}"/>
              </a:ext>
            </a:extLst>
          </p:cNvPr>
          <p:cNvSpPr/>
          <p:nvPr/>
        </p:nvSpPr>
        <p:spPr>
          <a:xfrm>
            <a:off x="6629400" y="125626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19F4B6-CED9-49D7-BBE6-FC4EA93B2353}"/>
              </a:ext>
            </a:extLst>
          </p:cNvPr>
          <p:cNvSpPr/>
          <p:nvPr/>
        </p:nvSpPr>
        <p:spPr>
          <a:xfrm>
            <a:off x="6629400" y="95146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D9776D5-ADD4-4E3E-B1A8-A9E349059962}"/>
              </a:ext>
            </a:extLst>
          </p:cNvPr>
          <p:cNvSpPr/>
          <p:nvPr/>
        </p:nvSpPr>
        <p:spPr>
          <a:xfrm>
            <a:off x="6629400" y="63544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CF411C8-2860-4B8E-B11B-52B79745BB61}"/>
              </a:ext>
            </a:extLst>
          </p:cNvPr>
          <p:cNvSpPr/>
          <p:nvPr/>
        </p:nvSpPr>
        <p:spPr>
          <a:xfrm>
            <a:off x="6629400" y="15443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221780-7AA0-4977-967F-4C6CE76F5B6F}"/>
              </a:ext>
            </a:extLst>
          </p:cNvPr>
          <p:cNvSpPr/>
          <p:nvPr/>
        </p:nvSpPr>
        <p:spPr>
          <a:xfrm>
            <a:off x="6606209" y="33064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6BB891D-6360-4E83-BFF6-FA413235B02A}"/>
              </a:ext>
            </a:extLst>
          </p:cNvPr>
          <p:cNvSpPr/>
          <p:nvPr/>
        </p:nvSpPr>
        <p:spPr>
          <a:xfrm>
            <a:off x="6606209" y="12395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484FEF0-3F77-4EBE-A4D0-249CABB70E7C}"/>
              </a:ext>
            </a:extLst>
          </p:cNvPr>
          <p:cNvSpPr/>
          <p:nvPr/>
        </p:nvSpPr>
        <p:spPr>
          <a:xfrm>
            <a:off x="3124200" y="3306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A35F530-788E-4A55-8720-D6C17E40F444}"/>
              </a:ext>
            </a:extLst>
          </p:cNvPr>
          <p:cNvSpPr/>
          <p:nvPr/>
        </p:nvSpPr>
        <p:spPr>
          <a:xfrm>
            <a:off x="5181600" y="37499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BEB44-4A31-42BE-AE47-96DFBB0D1720}"/>
              </a:ext>
            </a:extLst>
          </p:cNvPr>
          <p:cNvSpPr txBox="1"/>
          <p:nvPr/>
        </p:nvSpPr>
        <p:spPr>
          <a:xfrm>
            <a:off x="8190537" y="269664"/>
            <a:ext cx="267663" cy="4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F</a:t>
            </a:r>
          </a:p>
          <a:p>
            <a:pPr>
              <a:lnSpc>
                <a:spcPts val="2400"/>
              </a:lnSpc>
            </a:pPr>
            <a:r>
              <a:rPr lang="en-CA" dirty="0"/>
              <a:t>E</a:t>
            </a:r>
          </a:p>
          <a:p>
            <a:pPr>
              <a:lnSpc>
                <a:spcPts val="2400"/>
              </a:lnSpc>
            </a:pPr>
            <a:r>
              <a:rPr lang="en-CA" dirty="0"/>
              <a:t>D</a:t>
            </a:r>
          </a:p>
          <a:p>
            <a:pPr>
              <a:lnSpc>
                <a:spcPts val="2400"/>
              </a:lnSpc>
            </a:pPr>
            <a:r>
              <a:rPr lang="en-CA" dirty="0"/>
              <a:t>C</a:t>
            </a:r>
          </a:p>
          <a:p>
            <a:pPr>
              <a:lnSpc>
                <a:spcPts val="2400"/>
              </a:lnSpc>
            </a:pPr>
            <a:r>
              <a:rPr lang="en-CA" dirty="0"/>
              <a:t>B</a:t>
            </a:r>
          </a:p>
          <a:p>
            <a:pPr>
              <a:lnSpc>
                <a:spcPts val="2400"/>
              </a:lnSpc>
            </a:pPr>
            <a:r>
              <a:rPr lang="en-CA" dirty="0"/>
              <a:t>A</a:t>
            </a:r>
          </a:p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ED77D6-C32D-4F4A-9AD2-2C8F0C4F7153}"/>
              </a:ext>
            </a:extLst>
          </p:cNvPr>
          <p:cNvSpPr/>
          <p:nvPr/>
        </p:nvSpPr>
        <p:spPr>
          <a:xfrm>
            <a:off x="4683065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B0AA5B4-FA35-47E1-BC77-7A9EE1938719}"/>
              </a:ext>
            </a:extLst>
          </p:cNvPr>
          <p:cNvSpPr/>
          <p:nvPr/>
        </p:nvSpPr>
        <p:spPr>
          <a:xfrm>
            <a:off x="4683065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D50969-0DCC-4504-9027-C1F347C946C1}"/>
              </a:ext>
            </a:extLst>
          </p:cNvPr>
          <p:cNvSpPr/>
          <p:nvPr/>
        </p:nvSpPr>
        <p:spPr>
          <a:xfrm>
            <a:off x="4683065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16A1939-4140-40D1-B2C1-7E8FAC257B88}"/>
              </a:ext>
            </a:extLst>
          </p:cNvPr>
          <p:cNvSpPr/>
          <p:nvPr/>
        </p:nvSpPr>
        <p:spPr>
          <a:xfrm>
            <a:off x="4683065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2BFE73-232E-4A7E-AF49-6AAB5AFA2046}"/>
              </a:ext>
            </a:extLst>
          </p:cNvPr>
          <p:cNvSpPr/>
          <p:nvPr/>
        </p:nvSpPr>
        <p:spPr>
          <a:xfrm>
            <a:off x="4683065" y="3371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291984-A3F6-4ED3-8DC8-E156C2B5810E}"/>
              </a:ext>
            </a:extLst>
          </p:cNvPr>
          <p:cNvSpPr/>
          <p:nvPr/>
        </p:nvSpPr>
        <p:spPr>
          <a:xfrm>
            <a:off x="4683065" y="30665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C29FB3-22D4-48B1-B9FD-1CE9086934CC}"/>
              </a:ext>
            </a:extLst>
          </p:cNvPr>
          <p:cNvSpPr/>
          <p:nvPr/>
        </p:nvSpPr>
        <p:spPr>
          <a:xfrm>
            <a:off x="4683065" y="24569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A2986B2-5C06-493D-B5A3-5413CBE8F3F2}"/>
              </a:ext>
            </a:extLst>
          </p:cNvPr>
          <p:cNvSpPr/>
          <p:nvPr/>
        </p:nvSpPr>
        <p:spPr>
          <a:xfrm>
            <a:off x="4683065" y="2152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3FA26D-CB5B-4BE3-BFAB-FEA60FE7CB51}"/>
              </a:ext>
            </a:extLst>
          </p:cNvPr>
          <p:cNvSpPr/>
          <p:nvPr/>
        </p:nvSpPr>
        <p:spPr>
          <a:xfrm>
            <a:off x="4683065" y="18473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95216-52B4-4B48-8110-A2EE4128F395}"/>
              </a:ext>
            </a:extLst>
          </p:cNvPr>
          <p:cNvSpPr/>
          <p:nvPr/>
        </p:nvSpPr>
        <p:spPr>
          <a:xfrm>
            <a:off x="4683065" y="95146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03F23CB-C273-4B6E-8AE9-9D66A935F2B0}"/>
              </a:ext>
            </a:extLst>
          </p:cNvPr>
          <p:cNvSpPr/>
          <p:nvPr/>
        </p:nvSpPr>
        <p:spPr>
          <a:xfrm>
            <a:off x="4683065" y="63544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1913B28-BB6B-41D2-9909-59EB7BD6D449}"/>
              </a:ext>
            </a:extLst>
          </p:cNvPr>
          <p:cNvSpPr/>
          <p:nvPr/>
        </p:nvSpPr>
        <p:spPr>
          <a:xfrm>
            <a:off x="4683065" y="15443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78BDB5-31D5-493C-979C-1ED18884042E}"/>
              </a:ext>
            </a:extLst>
          </p:cNvPr>
          <p:cNvSpPr/>
          <p:nvPr/>
        </p:nvSpPr>
        <p:spPr>
          <a:xfrm>
            <a:off x="4659874" y="33064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D07FAA1-8909-4521-AED4-F2BE6A73E45A}"/>
              </a:ext>
            </a:extLst>
          </p:cNvPr>
          <p:cNvSpPr/>
          <p:nvPr/>
        </p:nvSpPr>
        <p:spPr>
          <a:xfrm>
            <a:off x="4659874" y="12395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833EA7-27E1-4C6F-9AE8-8860F0F3CC93}"/>
              </a:ext>
            </a:extLst>
          </p:cNvPr>
          <p:cNvSpPr/>
          <p:nvPr/>
        </p:nvSpPr>
        <p:spPr>
          <a:xfrm>
            <a:off x="4683065" y="276437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906444-714D-406E-9E01-F6896CE1AB35}"/>
              </a:ext>
            </a:extLst>
          </p:cNvPr>
          <p:cNvSpPr txBox="1"/>
          <p:nvPr/>
        </p:nvSpPr>
        <p:spPr>
          <a:xfrm>
            <a:off x="4489938" y="6356349"/>
            <a:ext cx="155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Must be 255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580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Representing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833" y="1148317"/>
            <a:ext cx="8474148" cy="548282"/>
          </a:xfrm>
        </p:spPr>
        <p:txBody>
          <a:bodyPr/>
          <a:lstStyle/>
          <a:p>
            <a:r>
              <a:rPr lang="en-CA" dirty="0"/>
              <a:t>How many ways can we represent the numeric value “five”?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84580" y="6386326"/>
            <a:ext cx="2057400" cy="365125"/>
          </a:xfrm>
        </p:spPr>
        <p:txBody>
          <a:bodyPr/>
          <a:lstStyle/>
          <a:p>
            <a:fld id="{4B7206DF-F037-4214-8201-E6BD654D6368}" type="slidenum">
              <a:rPr lang="en-CA" smtClean="0"/>
              <a:t>9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58" y="2527988"/>
            <a:ext cx="150005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29" y="2782949"/>
            <a:ext cx="717351" cy="695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82" y="4230478"/>
            <a:ext cx="1553341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3391" y="2329848"/>
            <a:ext cx="771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/>
              <a:t>5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886775" y="4409438"/>
            <a:ext cx="771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/>
              <a:t>V</a:t>
            </a:r>
            <a:endParaRPr lang="en-CA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89AEDA-8203-41EB-B414-7F9E1CCD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9" y="6132540"/>
            <a:ext cx="1265274" cy="3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35C9F9-F78C-4C15-8B47-0BBB8806B55B}"/>
              </a:ext>
            </a:extLst>
          </p:cNvPr>
          <p:cNvSpPr/>
          <p:nvPr/>
        </p:nvSpPr>
        <p:spPr>
          <a:xfrm>
            <a:off x="1700365" y="60583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Tally marks used in most of </a:t>
            </a:r>
            <a:r>
              <a:rPr lang="en-US" sz="1100" dirty="0">
                <a:solidFill>
                  <a:srgbClr val="0B0080"/>
                </a:solidFill>
                <a:latin typeface="Arial" panose="020B0604020202020204" pitchFamily="34" charset="0"/>
                <a:hlinkClick r:id="rId7" tooltip="Euro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1100" dirty="0">
                <a:solidFill>
                  <a:srgbClr val="0B0080"/>
                </a:solidFill>
                <a:latin typeface="Arial" panose="020B0604020202020204" pitchFamily="34" charset="0"/>
                <a:hlinkClick r:id="rId8" tooltip="Zimbabw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Zimbabwe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1100" dirty="0">
                <a:solidFill>
                  <a:srgbClr val="0B0080"/>
                </a:solidFill>
                <a:latin typeface="Arial" panose="020B0604020202020204" pitchFamily="34" charset="0"/>
                <a:hlinkClick r:id="rId9" tooltip="Austral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Australia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1100" dirty="0">
                <a:solidFill>
                  <a:srgbClr val="0B0080"/>
                </a:solidFill>
                <a:latin typeface="Arial" panose="020B0604020202020204" pitchFamily="34" charset="0"/>
                <a:hlinkClick r:id="rId10" tooltip="New Zea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Zealand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100" dirty="0">
                <a:solidFill>
                  <a:srgbClr val="0B0080"/>
                </a:solidFill>
                <a:latin typeface="Arial" panose="020B0604020202020204" pitchFamily="34" charset="0"/>
                <a:hlinkClick r:id="rId11" tooltip="North Amer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America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7452867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4736606" y="5125352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070653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755407" y="5161746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256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717806" y="5139521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221780-7AA0-4977-967F-4C6CE76F5B6F}"/>
              </a:ext>
            </a:extLst>
          </p:cNvPr>
          <p:cNvSpPr/>
          <p:nvPr/>
        </p:nvSpPr>
        <p:spPr>
          <a:xfrm>
            <a:off x="2667000" y="454204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484FEF0-3F77-4EBE-A4D0-249CABB70E7C}"/>
              </a:ext>
            </a:extLst>
          </p:cNvPr>
          <p:cNvSpPr/>
          <p:nvPr/>
        </p:nvSpPr>
        <p:spPr>
          <a:xfrm>
            <a:off x="3124200" y="3306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A35F530-788E-4A55-8720-D6C17E40F444}"/>
              </a:ext>
            </a:extLst>
          </p:cNvPr>
          <p:cNvSpPr/>
          <p:nvPr/>
        </p:nvSpPr>
        <p:spPr>
          <a:xfrm>
            <a:off x="5181600" y="37499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BEB44-4A31-42BE-AE47-96DFBB0D1720}"/>
              </a:ext>
            </a:extLst>
          </p:cNvPr>
          <p:cNvSpPr txBox="1"/>
          <p:nvPr/>
        </p:nvSpPr>
        <p:spPr>
          <a:xfrm>
            <a:off x="8190537" y="269664"/>
            <a:ext cx="267663" cy="4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F</a:t>
            </a:r>
          </a:p>
          <a:p>
            <a:pPr>
              <a:lnSpc>
                <a:spcPts val="2400"/>
              </a:lnSpc>
            </a:pPr>
            <a:r>
              <a:rPr lang="en-CA" dirty="0"/>
              <a:t>E</a:t>
            </a:r>
          </a:p>
          <a:p>
            <a:pPr>
              <a:lnSpc>
                <a:spcPts val="2400"/>
              </a:lnSpc>
            </a:pPr>
            <a:r>
              <a:rPr lang="en-CA" dirty="0"/>
              <a:t>D</a:t>
            </a:r>
          </a:p>
          <a:p>
            <a:pPr>
              <a:lnSpc>
                <a:spcPts val="2400"/>
              </a:lnSpc>
            </a:pPr>
            <a:r>
              <a:rPr lang="en-CA" dirty="0"/>
              <a:t>C</a:t>
            </a:r>
          </a:p>
          <a:p>
            <a:pPr>
              <a:lnSpc>
                <a:spcPts val="2400"/>
              </a:lnSpc>
            </a:pPr>
            <a:r>
              <a:rPr lang="en-CA" dirty="0"/>
              <a:t>B</a:t>
            </a:r>
          </a:p>
          <a:p>
            <a:pPr>
              <a:lnSpc>
                <a:spcPts val="2400"/>
              </a:lnSpc>
            </a:pPr>
            <a:r>
              <a:rPr lang="en-CA" dirty="0"/>
              <a:t>A</a:t>
            </a:r>
          </a:p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0D6E104-EF59-43E0-8B5B-EB4C12DAC84B}"/>
              </a:ext>
            </a:extLst>
          </p:cNvPr>
          <p:cNvSpPr/>
          <p:nvPr/>
        </p:nvSpPr>
        <p:spPr>
          <a:xfrm>
            <a:off x="7162800" y="2070653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EFF342E1-9D69-4B2C-99DA-C62C2E98AC78}"/>
              </a:ext>
            </a:extLst>
          </p:cNvPr>
          <p:cNvSpPr/>
          <p:nvPr/>
        </p:nvSpPr>
        <p:spPr>
          <a:xfrm>
            <a:off x="7162800" y="37499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997EADEE-E7E4-488C-8172-7EAA0FCD28ED}"/>
              </a:ext>
            </a:extLst>
          </p:cNvPr>
          <p:cNvSpPr/>
          <p:nvPr/>
        </p:nvSpPr>
        <p:spPr>
          <a:xfrm>
            <a:off x="6477000" y="4880707"/>
            <a:ext cx="1371600" cy="14849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86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6540798" y="2133598"/>
            <a:ext cx="1371600" cy="2895601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629400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EECS1520:  Representing Numbers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06DF-F037-4214-8201-E6BD654D636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D9CC871-0CFE-40EB-A4DB-DFF7348BF5BC}"/>
              </a:ext>
            </a:extLst>
          </p:cNvPr>
          <p:cNvSpPr txBox="1">
            <a:spLocks noChangeArrowheads="1"/>
          </p:cNvSpPr>
          <p:nvPr/>
        </p:nvSpPr>
        <p:spPr>
          <a:xfrm>
            <a:off x="620233" y="380999"/>
            <a:ext cx="8474148" cy="919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Positional Notation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FF5E9-E9EB-41E1-9A0F-02FEFAA04DE7}"/>
              </a:ext>
            </a:extLst>
          </p:cNvPr>
          <p:cNvSpPr/>
          <p:nvPr/>
        </p:nvSpPr>
        <p:spPr>
          <a:xfrm>
            <a:off x="6629400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74FE-3C0A-47D9-B32D-84998091D909}"/>
              </a:ext>
            </a:extLst>
          </p:cNvPr>
          <p:cNvSpPr txBox="1"/>
          <p:nvPr/>
        </p:nvSpPr>
        <p:spPr>
          <a:xfrm>
            <a:off x="4736606" y="5125352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1</a:t>
            </a:r>
            <a:r>
              <a:rPr lang="en-US" sz="2800" dirty="0"/>
              <a:t>)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A109AC1-7A1C-4117-84C5-D24269AA4F7D}"/>
              </a:ext>
            </a:extLst>
          </p:cNvPr>
          <p:cNvGrpSpPr/>
          <p:nvPr/>
        </p:nvGrpSpPr>
        <p:grpSpPr>
          <a:xfrm>
            <a:off x="4572000" y="2070653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DCB5FE9-2902-4A98-AE3D-FC4CD5629B39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C269089-07AB-4E20-923F-CD0C07C59CEF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5A7A9D8-0CDE-4B57-AA11-8BC0BB99718E}"/>
              </a:ext>
            </a:extLst>
          </p:cNvPr>
          <p:cNvGrpSpPr/>
          <p:nvPr/>
        </p:nvGrpSpPr>
        <p:grpSpPr>
          <a:xfrm>
            <a:off x="2514600" y="2057400"/>
            <a:ext cx="1371600" cy="2971800"/>
            <a:chOff x="5791200" y="2438400"/>
            <a:chExt cx="1371600" cy="2971800"/>
          </a:xfrm>
          <a:solidFill>
            <a:schemeClr val="accent4">
              <a:lumMod val="75000"/>
            </a:schemeClr>
          </a:solidFill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DB40F62-FDD2-4C09-8806-E868D1E7D258}"/>
                </a:ext>
              </a:extLst>
            </p:cNvPr>
            <p:cNvSpPr/>
            <p:nvPr/>
          </p:nvSpPr>
          <p:spPr>
            <a:xfrm>
              <a:off x="6400800" y="2438400"/>
              <a:ext cx="152400" cy="28956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8DEA1C-10FC-4D6F-80E9-879183C412E9}"/>
                </a:ext>
              </a:extLst>
            </p:cNvPr>
            <p:cNvSpPr/>
            <p:nvPr/>
          </p:nvSpPr>
          <p:spPr>
            <a:xfrm>
              <a:off x="5791200" y="5257800"/>
              <a:ext cx="1371600" cy="15240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1A9314-F609-4A34-9D07-B5B1479AF33F}"/>
              </a:ext>
            </a:extLst>
          </p:cNvPr>
          <p:cNvSpPr txBox="1"/>
          <p:nvPr/>
        </p:nvSpPr>
        <p:spPr>
          <a:xfrm>
            <a:off x="2755407" y="5161746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256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DA4E-FEBC-46B0-9710-0E28F07B3B3C}"/>
              </a:ext>
            </a:extLst>
          </p:cNvPr>
          <p:cNvSpPr txBox="1"/>
          <p:nvPr/>
        </p:nvSpPr>
        <p:spPr>
          <a:xfrm>
            <a:off x="6717806" y="5139521"/>
            <a:ext cx="88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(16</a:t>
            </a:r>
            <a:r>
              <a:rPr lang="en-US" sz="2800" baseline="30000" dirty="0"/>
              <a:t>0</a:t>
            </a:r>
            <a:r>
              <a:rPr lang="en-US" sz="2800" dirty="0"/>
              <a:t>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CE049E-1119-4F7A-AA2C-14A6640ADDC7}"/>
              </a:ext>
            </a:extLst>
          </p:cNvPr>
          <p:cNvSpPr/>
          <p:nvPr/>
        </p:nvSpPr>
        <p:spPr>
          <a:xfrm>
            <a:off x="6629400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0D1D1AE1-1E1C-4727-AFD2-3AD7B5329B14}"/>
              </a:ext>
            </a:extLst>
          </p:cNvPr>
          <p:cNvSpPr/>
          <p:nvPr/>
        </p:nvSpPr>
        <p:spPr>
          <a:xfrm>
            <a:off x="7150398" y="4068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EC5CAB-D0D3-46C6-8044-FA050E127B0E}"/>
              </a:ext>
            </a:extLst>
          </p:cNvPr>
          <p:cNvSpPr/>
          <p:nvPr/>
        </p:nvSpPr>
        <p:spPr>
          <a:xfrm>
            <a:off x="6616998" y="3380598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484FEF0-3F77-4EBE-A4D0-249CABB70E7C}"/>
              </a:ext>
            </a:extLst>
          </p:cNvPr>
          <p:cNvSpPr/>
          <p:nvPr/>
        </p:nvSpPr>
        <p:spPr>
          <a:xfrm>
            <a:off x="3124200" y="330645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A35F530-788E-4A55-8720-D6C17E40F444}"/>
              </a:ext>
            </a:extLst>
          </p:cNvPr>
          <p:cNvSpPr/>
          <p:nvPr/>
        </p:nvSpPr>
        <p:spPr>
          <a:xfrm>
            <a:off x="5181600" y="374994"/>
            <a:ext cx="152400" cy="2895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BEB44-4A31-42BE-AE47-96DFBB0D1720}"/>
              </a:ext>
            </a:extLst>
          </p:cNvPr>
          <p:cNvSpPr txBox="1"/>
          <p:nvPr/>
        </p:nvSpPr>
        <p:spPr>
          <a:xfrm>
            <a:off x="8190537" y="269664"/>
            <a:ext cx="267663" cy="4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dirty="0"/>
              <a:t>F</a:t>
            </a:r>
          </a:p>
          <a:p>
            <a:pPr>
              <a:lnSpc>
                <a:spcPts val="2400"/>
              </a:lnSpc>
            </a:pPr>
            <a:r>
              <a:rPr lang="en-CA" dirty="0"/>
              <a:t>E</a:t>
            </a:r>
          </a:p>
          <a:p>
            <a:pPr>
              <a:lnSpc>
                <a:spcPts val="2400"/>
              </a:lnSpc>
            </a:pPr>
            <a:r>
              <a:rPr lang="en-CA" dirty="0"/>
              <a:t>D</a:t>
            </a:r>
          </a:p>
          <a:p>
            <a:pPr>
              <a:lnSpc>
                <a:spcPts val="2400"/>
              </a:lnSpc>
            </a:pPr>
            <a:r>
              <a:rPr lang="en-CA" dirty="0"/>
              <a:t>C</a:t>
            </a:r>
          </a:p>
          <a:p>
            <a:pPr>
              <a:lnSpc>
                <a:spcPts val="2400"/>
              </a:lnSpc>
            </a:pPr>
            <a:r>
              <a:rPr lang="en-CA" dirty="0"/>
              <a:t>B</a:t>
            </a:r>
          </a:p>
          <a:p>
            <a:pPr>
              <a:lnSpc>
                <a:spcPts val="2400"/>
              </a:lnSpc>
            </a:pPr>
            <a:r>
              <a:rPr lang="en-CA" dirty="0"/>
              <a:t>A</a:t>
            </a:r>
          </a:p>
          <a:p>
            <a:pPr>
              <a:lnSpc>
                <a:spcPts val="2400"/>
              </a:lnSpc>
            </a:pPr>
            <a:r>
              <a:rPr lang="en-CA" dirty="0"/>
              <a:t>9</a:t>
            </a:r>
          </a:p>
          <a:p>
            <a:pPr>
              <a:lnSpc>
                <a:spcPts val="2400"/>
              </a:lnSpc>
            </a:pPr>
            <a:r>
              <a:rPr lang="en-CA" dirty="0"/>
              <a:t>8</a:t>
            </a:r>
          </a:p>
          <a:p>
            <a:pPr>
              <a:lnSpc>
                <a:spcPts val="2400"/>
              </a:lnSpc>
            </a:pPr>
            <a:r>
              <a:rPr lang="en-CA" dirty="0"/>
              <a:t>7</a:t>
            </a:r>
          </a:p>
          <a:p>
            <a:pPr>
              <a:lnSpc>
                <a:spcPts val="2400"/>
              </a:lnSpc>
            </a:pPr>
            <a:r>
              <a:rPr lang="en-CA" dirty="0"/>
              <a:t>6</a:t>
            </a:r>
          </a:p>
          <a:p>
            <a:pPr>
              <a:lnSpc>
                <a:spcPts val="2400"/>
              </a:lnSpc>
            </a:pPr>
            <a:r>
              <a:rPr lang="en-CA" dirty="0"/>
              <a:t>5</a:t>
            </a:r>
          </a:p>
          <a:p>
            <a:pPr>
              <a:lnSpc>
                <a:spcPts val="2400"/>
              </a:lnSpc>
            </a:pPr>
            <a:r>
              <a:rPr lang="en-CA" dirty="0"/>
              <a:t>4</a:t>
            </a:r>
          </a:p>
          <a:p>
            <a:pPr>
              <a:lnSpc>
                <a:spcPts val="2400"/>
              </a:lnSpc>
            </a:pPr>
            <a:r>
              <a:rPr lang="en-CA" dirty="0"/>
              <a:t>3</a:t>
            </a:r>
          </a:p>
          <a:p>
            <a:pPr>
              <a:lnSpc>
                <a:spcPts val="2400"/>
              </a:lnSpc>
            </a:pPr>
            <a:r>
              <a:rPr lang="en-CA" dirty="0"/>
              <a:t>2</a:t>
            </a:r>
          </a:p>
          <a:p>
            <a:pPr>
              <a:lnSpc>
                <a:spcPts val="2400"/>
              </a:lnSpc>
            </a:pPr>
            <a:r>
              <a:rPr lang="en-CA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ED77D6-C32D-4F4A-9AD2-2C8F0C4F7153}"/>
              </a:ext>
            </a:extLst>
          </p:cNvPr>
          <p:cNvSpPr/>
          <p:nvPr/>
        </p:nvSpPr>
        <p:spPr>
          <a:xfrm>
            <a:off x="4683065" y="45720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B0AA5B4-FA35-47E1-BC77-7A9EE1938719}"/>
              </a:ext>
            </a:extLst>
          </p:cNvPr>
          <p:cNvSpPr/>
          <p:nvPr/>
        </p:nvSpPr>
        <p:spPr>
          <a:xfrm>
            <a:off x="4683065" y="42672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D50969-0DCC-4504-9027-C1F347C946C1}"/>
              </a:ext>
            </a:extLst>
          </p:cNvPr>
          <p:cNvSpPr/>
          <p:nvPr/>
        </p:nvSpPr>
        <p:spPr>
          <a:xfrm>
            <a:off x="4683065" y="3962400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16A1939-4140-40D1-B2C1-7E8FAC257B88}"/>
              </a:ext>
            </a:extLst>
          </p:cNvPr>
          <p:cNvSpPr/>
          <p:nvPr/>
        </p:nvSpPr>
        <p:spPr>
          <a:xfrm>
            <a:off x="4683065" y="3676132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8E517B-86E9-4D8C-BED5-87B884D99D29}"/>
              </a:ext>
            </a:extLst>
          </p:cNvPr>
          <p:cNvSpPr/>
          <p:nvPr/>
        </p:nvSpPr>
        <p:spPr>
          <a:xfrm>
            <a:off x="2667886" y="4563713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B1D5555-45D6-4B3C-9CC5-D6C0BF6BF778}"/>
              </a:ext>
            </a:extLst>
          </p:cNvPr>
          <p:cNvSpPr/>
          <p:nvPr/>
        </p:nvSpPr>
        <p:spPr>
          <a:xfrm>
            <a:off x="2647816" y="4248594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C22606B-8EA9-4425-8C3B-5DA052514E20}"/>
              </a:ext>
            </a:extLst>
          </p:cNvPr>
          <p:cNvSpPr/>
          <p:nvPr/>
        </p:nvSpPr>
        <p:spPr>
          <a:xfrm>
            <a:off x="2658835" y="3938635"/>
            <a:ext cx="1066800" cy="304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0431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305"/>
            <a:ext cx="8382000" cy="1143000"/>
          </a:xfrm>
        </p:spPr>
        <p:txBody>
          <a:bodyPr/>
          <a:lstStyle/>
          <a:p>
            <a:r>
              <a:rPr lang="en-CA" dirty="0"/>
              <a:t>Others To decimal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382000" cy="990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/>
              <a:t>3    4   5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424" y="159715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10</a:t>
            </a:r>
            <a:r>
              <a:rPr lang="en-CA" baseline="30000" dirty="0"/>
              <a:t>2</a:t>
            </a:r>
            <a:r>
              <a:rPr lang="en-CA" dirty="0"/>
              <a:t>   10</a:t>
            </a:r>
            <a:r>
              <a:rPr lang="en-CA" baseline="30000" dirty="0"/>
              <a:t>1</a:t>
            </a:r>
            <a:r>
              <a:rPr lang="en-CA" dirty="0"/>
              <a:t>  10</a:t>
            </a:r>
            <a:r>
              <a:rPr lang="en-CA" baseline="30000" dirty="0"/>
              <a:t>0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743200" y="1295400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219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3*10</a:t>
            </a:r>
            <a:r>
              <a:rPr lang="en-CA" baseline="30000" dirty="0"/>
              <a:t>2</a:t>
            </a:r>
            <a:r>
              <a:rPr lang="en-CA" dirty="0"/>
              <a:t>   + 4*10</a:t>
            </a:r>
            <a:r>
              <a:rPr lang="en-CA" baseline="30000" dirty="0"/>
              <a:t>1</a:t>
            </a:r>
            <a:r>
              <a:rPr lang="en-CA" dirty="0"/>
              <a:t>  + 5*10</a:t>
            </a:r>
            <a:r>
              <a:rPr lang="en-CA" baseline="30000" dirty="0"/>
              <a:t>0   </a:t>
            </a:r>
            <a:r>
              <a:rPr lang="en-CA" dirty="0"/>
              <a:t>=  </a:t>
            </a:r>
          </a:p>
          <a:p>
            <a:r>
              <a:rPr lang="en-CA" dirty="0"/>
              <a:t>300      + 40        + 5= 345</a:t>
            </a:r>
            <a:r>
              <a:rPr lang="en-CA" baseline="30000" dirty="0"/>
              <a:t>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286000"/>
            <a:ext cx="8382000" cy="990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</a:t>
            </a:r>
            <a:r>
              <a:rPr lang="en-CA" sz="2400" dirty="0">
                <a:latin typeface="+mn-lt"/>
              </a:rPr>
              <a:t>0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CA" sz="2400" dirty="0">
                <a:latin typeface="+mn-lt"/>
              </a:rPr>
              <a:t>1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819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  <a:r>
              <a:rPr lang="en-CA" baseline="30000" dirty="0"/>
              <a:t>2</a:t>
            </a:r>
            <a:r>
              <a:rPr lang="en-CA" dirty="0"/>
              <a:t>     2</a:t>
            </a:r>
            <a:r>
              <a:rPr lang="en-CA" baseline="30000" dirty="0"/>
              <a:t>1</a:t>
            </a:r>
            <a:r>
              <a:rPr lang="en-CA" dirty="0"/>
              <a:t>   2</a:t>
            </a:r>
            <a:r>
              <a:rPr lang="en-CA" baseline="30000" dirty="0"/>
              <a:t>0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667000" y="2590800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514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1*2</a:t>
            </a:r>
            <a:r>
              <a:rPr lang="en-CA" baseline="30000" dirty="0"/>
              <a:t>2</a:t>
            </a:r>
            <a:r>
              <a:rPr lang="en-CA" dirty="0"/>
              <a:t>   + 0*2</a:t>
            </a:r>
            <a:r>
              <a:rPr lang="en-CA" baseline="30000" dirty="0"/>
              <a:t>1</a:t>
            </a:r>
            <a:r>
              <a:rPr lang="en-CA" dirty="0"/>
              <a:t>  + 1*2</a:t>
            </a:r>
            <a:r>
              <a:rPr lang="en-CA" baseline="30000" dirty="0"/>
              <a:t>0   </a:t>
            </a:r>
            <a:r>
              <a:rPr lang="en-CA" dirty="0"/>
              <a:t>=  </a:t>
            </a:r>
          </a:p>
          <a:p>
            <a:r>
              <a:rPr lang="en-CA" dirty="0"/>
              <a:t>    4    + 0       + 1      = 5</a:t>
            </a:r>
            <a:endParaRPr lang="en-CA" baseline="300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7200" y="3505200"/>
            <a:ext cx="8382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   </a:t>
            </a:r>
            <a:r>
              <a:rPr lang="en-CA" sz="2400" dirty="0">
                <a:latin typeface="+mn-lt"/>
              </a:rPr>
              <a:t>4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CA" sz="2400" dirty="0">
                <a:latin typeface="+mn-lt"/>
              </a:rPr>
              <a:t>5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152" y="396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8</a:t>
            </a:r>
            <a:r>
              <a:rPr lang="en-CA" baseline="30000" dirty="0"/>
              <a:t>2</a:t>
            </a:r>
            <a:r>
              <a:rPr lang="en-CA" dirty="0"/>
              <a:t>     8</a:t>
            </a:r>
            <a:r>
              <a:rPr lang="en-CA" baseline="30000" dirty="0"/>
              <a:t>1</a:t>
            </a:r>
            <a:r>
              <a:rPr lang="en-CA" dirty="0"/>
              <a:t>   8</a:t>
            </a:r>
            <a:r>
              <a:rPr lang="en-CA" baseline="30000" dirty="0"/>
              <a:t>0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667000" y="3962400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367893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3*8</a:t>
            </a:r>
            <a:r>
              <a:rPr lang="en-CA" baseline="30000" dirty="0"/>
              <a:t>2</a:t>
            </a:r>
            <a:r>
              <a:rPr lang="en-CA" dirty="0"/>
              <a:t>   + 4*8</a:t>
            </a:r>
            <a:r>
              <a:rPr lang="en-CA" baseline="30000" dirty="0"/>
              <a:t>1</a:t>
            </a:r>
            <a:r>
              <a:rPr lang="en-CA" dirty="0"/>
              <a:t>  + 5*8</a:t>
            </a:r>
            <a:r>
              <a:rPr lang="en-CA" baseline="30000" dirty="0"/>
              <a:t>0   </a:t>
            </a:r>
            <a:r>
              <a:rPr lang="en-CA" dirty="0"/>
              <a:t>=   </a:t>
            </a:r>
          </a:p>
          <a:p>
            <a:r>
              <a:rPr lang="en-CA" dirty="0"/>
              <a:t>192    + 32      + 5        = 229</a:t>
            </a:r>
            <a:endParaRPr lang="en-CA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129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Decimal   328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66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Octal    345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9711" y="284262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Binary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57200" y="4648200"/>
            <a:ext cx="8382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   </a:t>
            </a:r>
            <a:r>
              <a:rPr lang="en-CA" sz="2400" dirty="0">
                <a:latin typeface="+mn-lt"/>
              </a:rPr>
              <a:t>4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472" y="510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16</a:t>
            </a:r>
            <a:r>
              <a:rPr lang="en-CA" baseline="30000" dirty="0"/>
              <a:t>2</a:t>
            </a:r>
            <a:r>
              <a:rPr lang="en-CA" dirty="0"/>
              <a:t>   16</a:t>
            </a:r>
            <a:r>
              <a:rPr lang="en-CA" baseline="30000" dirty="0"/>
              <a:t>1</a:t>
            </a:r>
            <a:r>
              <a:rPr lang="en-CA" dirty="0"/>
              <a:t>  16</a:t>
            </a:r>
            <a:r>
              <a:rPr lang="en-CA" baseline="30000" dirty="0"/>
              <a:t>0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590800" y="4953000"/>
            <a:ext cx="381000" cy="228600"/>
          </a:xfrm>
          <a:prstGeom prst="rightArrow">
            <a:avLst>
              <a:gd name="adj1" fmla="val 50000"/>
              <a:gd name="adj2" fmla="val 46000"/>
            </a:avLst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4800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3*16</a:t>
            </a:r>
            <a:r>
              <a:rPr lang="en-CA" baseline="30000" dirty="0"/>
              <a:t>2</a:t>
            </a:r>
            <a:r>
              <a:rPr lang="en-CA" dirty="0"/>
              <a:t>   + 4*16</a:t>
            </a:r>
            <a:r>
              <a:rPr lang="en-CA" baseline="30000" dirty="0"/>
              <a:t>1</a:t>
            </a:r>
            <a:r>
              <a:rPr lang="en-CA" dirty="0"/>
              <a:t>  + 5*16</a:t>
            </a:r>
            <a:r>
              <a:rPr lang="en-CA" baseline="30000" dirty="0"/>
              <a:t>0    </a:t>
            </a:r>
            <a:r>
              <a:rPr lang="en-CA" dirty="0"/>
              <a:t>=   </a:t>
            </a:r>
          </a:p>
          <a:p>
            <a:r>
              <a:rPr lang="en-CA" dirty="0"/>
              <a:t>3*256  + 4*16    + 5 *1     = </a:t>
            </a:r>
          </a:p>
          <a:p>
            <a:r>
              <a:rPr lang="en-CA" dirty="0"/>
              <a:t>768      +   64     +   5          =  837</a:t>
            </a:r>
            <a:endParaRPr lang="en-CA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4953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Hex  345</a:t>
            </a:r>
          </a:p>
          <a:p>
            <a:r>
              <a:rPr lang="en-CA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6324600"/>
            <a:ext cx="38862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You should know these conversions.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D4DD9C-B5F4-40A1-BCA7-4B830A4E4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2428190"/>
            <a:ext cx="609600" cy="4095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5C922A-022B-4370-BD1D-679A3AD92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625" y="2424955"/>
            <a:ext cx="266700" cy="4113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38815E-54BB-4EAF-A0E9-B88D98931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250" y="2426737"/>
            <a:ext cx="266700" cy="4095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1EB0D3-4DFE-4D10-928E-6BBF6CA67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019" y="2424955"/>
            <a:ext cx="266700" cy="4095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33CCED-AF0A-440D-BE92-3ADC3BDDF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822" y="2428398"/>
            <a:ext cx="266700" cy="40957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2342F88-CD1C-4D5C-8649-5502A2E6DFAF}"/>
              </a:ext>
            </a:extLst>
          </p:cNvPr>
          <p:cNvSpPr/>
          <p:nvPr/>
        </p:nvSpPr>
        <p:spPr>
          <a:xfrm>
            <a:off x="5219700" y="6214362"/>
            <a:ext cx="1474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dirty="0"/>
              <a:t>3    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9DAF88-D149-431E-9960-8A7F8F7A1668}"/>
              </a:ext>
            </a:extLst>
          </p:cNvPr>
          <p:cNvSpPr/>
          <p:nvPr/>
        </p:nvSpPr>
        <p:spPr>
          <a:xfrm>
            <a:off x="5219699" y="6509266"/>
            <a:ext cx="1474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dirty="0"/>
              <a:t>3    G   5</a:t>
            </a: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606270-EB22-45AC-A6C5-B097691C3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35" y="5995988"/>
            <a:ext cx="776287" cy="8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914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38675" y="1135484"/>
            <a:ext cx="67818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Decimal</a:t>
            </a:r>
            <a:r>
              <a:rPr lang="en-US" b="0" dirty="0">
                <a:latin typeface="Arial" charset="0"/>
                <a:ea typeface="ＭＳ Ｐゴシック" charset="0"/>
              </a:rPr>
              <a:t> is base </a:t>
            </a:r>
            <a:r>
              <a:rPr lang="en-US" b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10</a:t>
            </a:r>
            <a:r>
              <a:rPr lang="en-US" b="0" dirty="0">
                <a:latin typeface="Arial" charset="0"/>
                <a:ea typeface="ＭＳ Ｐゴシック" charset="0"/>
              </a:rPr>
              <a:t> and has 10 digit symbols:</a:t>
            </a:r>
            <a:r>
              <a:rPr lang="en-US" sz="2800" b="0" dirty="0">
                <a:latin typeface="Arial" charset="0"/>
                <a:ea typeface="ＭＳ Ｐゴシック" charset="0"/>
              </a:rPr>
              <a:t> 		    </a:t>
            </a:r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                  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0, 1, 2, 3, 4, 5, 6, 7, 8, 9</a:t>
            </a:r>
          </a:p>
          <a:p>
            <a:pPr>
              <a:defRPr/>
            </a:pPr>
            <a:r>
              <a:rPr lang="en-US" b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Binary</a:t>
            </a:r>
            <a:r>
              <a:rPr lang="en-US" b="0" dirty="0">
                <a:latin typeface="Arial" charset="0"/>
                <a:ea typeface="ＭＳ Ｐゴシック" charset="0"/>
              </a:rPr>
              <a:t> is base </a:t>
            </a:r>
            <a:r>
              <a:rPr lang="en-US" b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b="0" dirty="0">
                <a:latin typeface="Arial" charset="0"/>
                <a:ea typeface="ＭＳ Ｐゴシック" charset="0"/>
              </a:rPr>
              <a:t> and has 2 digit symbols:</a:t>
            </a:r>
            <a:r>
              <a:rPr lang="en-US" sz="2800" b="0" dirty="0">
                <a:latin typeface="Arial" charset="0"/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2800" b="0" dirty="0">
                <a:latin typeface="Arial" charset="0"/>
                <a:ea typeface="ＭＳ Ｐゴシック" charset="0"/>
              </a:rPr>
              <a:t>		</a:t>
            </a:r>
            <a:r>
              <a:rPr lang="en-US" sz="2400" b="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</a:t>
            </a:r>
          </a:p>
          <a:p>
            <a:pPr lvl="0"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Octal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is base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8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and has 8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</a:t>
            </a:r>
          </a:p>
          <a:p>
            <a:pPr lvl="0">
              <a:defRPr/>
            </a:pPr>
            <a:r>
              <a:rPr lang="en-CA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Hexdecimal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is base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16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and has 16 digit symbols:</a:t>
            </a: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24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0,1,2,3,4,5,6,7,8,9, A,B,C,D,E,F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base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5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and has ? digit symbols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base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7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and has ? digit symbols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8675" y="5534561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66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For a value to exist in a given base, it can only contain the digits in that base, which range from 0 up to (but not including) the base.</a:t>
            </a:r>
          </a:p>
          <a:p>
            <a:pPr>
              <a:defRPr/>
            </a:pPr>
            <a:r>
              <a:rPr lang="en-US" sz="2000" i="1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                            </a:t>
            </a:r>
            <a:r>
              <a:rPr lang="en-US" sz="2000" i="1" dirty="0">
                <a:solidFill>
                  <a:srgbClr val="FF6600"/>
                </a:solidFill>
                <a:highlight>
                  <a:srgbClr val="FFFF00"/>
                </a:highlight>
                <a:latin typeface="Arial" charset="0"/>
                <a:ea typeface="ＭＳ Ｐゴシック" charset="0"/>
              </a:rPr>
              <a:t>[ 0  ~ base-1 ]</a:t>
            </a:r>
            <a:endParaRPr lang="en-US" sz="2000" i="1" dirty="0">
              <a:highlight>
                <a:srgbClr val="FFFF00"/>
              </a:highlight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i="1" dirty="0">
                <a:latin typeface="Arial" charset="0"/>
                <a:ea typeface="ＭＳ Ｐゴシック" charset="0"/>
              </a:rPr>
              <a:t>What bases can these values be in? </a:t>
            </a:r>
            <a:r>
              <a:rPr lang="en-US" sz="2000" i="1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122, 198, 178, G1A4</a:t>
            </a:r>
            <a:endParaRPr lang="en-US" sz="2000" dirty="0">
              <a:solidFill>
                <a:srgbClr val="FF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Non-Decimal Number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93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746C1-D1A0-44EE-9F79-8988049A57E4}"/>
              </a:ext>
            </a:extLst>
          </p:cNvPr>
          <p:cNvSpPr txBox="1"/>
          <p:nvPr/>
        </p:nvSpPr>
        <p:spPr>
          <a:xfrm>
            <a:off x="638675" y="721851"/>
            <a:ext cx="847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charset="0"/>
                <a:ea typeface="ＭＳ Ｐゴシック" charset="0"/>
              </a:rPr>
              <a:t>Number can be in any base, </a:t>
            </a:r>
            <a:r>
              <a:rPr lang="en-CA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CA" sz="2400" dirty="0">
                <a:latin typeface="Arial" charset="0"/>
                <a:ea typeface="ＭＳ Ｐゴシック" charset="0"/>
              </a:rPr>
              <a:t>, 3, 4, …</a:t>
            </a:r>
            <a:r>
              <a:rPr lang="en-CA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8</a:t>
            </a:r>
            <a:r>
              <a:rPr lang="en-CA" sz="2400" dirty="0">
                <a:latin typeface="Arial" charset="0"/>
                <a:ea typeface="ＭＳ Ｐゴシック" charset="0"/>
              </a:rPr>
              <a:t>, </a:t>
            </a:r>
            <a:r>
              <a:rPr lang="en-CA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10</a:t>
            </a:r>
            <a:r>
              <a:rPr lang="en-CA" sz="2400" dirty="0">
                <a:latin typeface="Arial" charset="0"/>
                <a:ea typeface="ＭＳ Ｐゴシック" charset="0"/>
              </a:rPr>
              <a:t>, 13, 15, </a:t>
            </a:r>
            <a:r>
              <a:rPr lang="en-CA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16 </a:t>
            </a:r>
            <a:r>
              <a:rPr lang="en-CA" sz="2400" dirty="0">
                <a:latin typeface="Arial" charset="0"/>
                <a:ea typeface="ＭＳ Ｐゴシック" charset="0"/>
              </a:rPr>
              <a:t>…..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4BE21E-49AD-43E9-AB80-C72DEA80DC2C}"/>
              </a:ext>
            </a:extLst>
          </p:cNvPr>
          <p:cNvCxnSpPr/>
          <p:nvPr/>
        </p:nvCxnSpPr>
        <p:spPr>
          <a:xfrm>
            <a:off x="221155" y="5534561"/>
            <a:ext cx="855766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B98C27D-E819-4E94-8828-13AAEB345AEF}"/>
              </a:ext>
            </a:extLst>
          </p:cNvPr>
          <p:cNvSpPr/>
          <p:nvPr/>
        </p:nvSpPr>
        <p:spPr>
          <a:xfrm>
            <a:off x="2544832" y="4830236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36D70-754B-4FFA-97DE-4930A09B2CDD}"/>
              </a:ext>
            </a:extLst>
          </p:cNvPr>
          <p:cNvSpPr/>
          <p:nvPr/>
        </p:nvSpPr>
        <p:spPr>
          <a:xfrm>
            <a:off x="4004091" y="516522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0,1,2,3,4,5,6</a:t>
            </a:r>
          </a:p>
        </p:txBody>
      </p:sp>
    </p:spTree>
    <p:extLst>
      <p:ext uri="{BB962C8B-B14F-4D97-AF65-F5344CB8AC3E}">
        <p14:creationId xmlns:p14="http://schemas.microsoft.com/office/powerpoint/2010/main" val="12543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9067" y="750297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Positional representation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(base 10)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(base 2)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Octal (base 8)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Hexadecimal (base 16)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Conversion between different bases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Binary, hex, oct to decimal (recap)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Binary to</a:t>
            </a:r>
            <a:r>
              <a:rPr lang="en-US" sz="2000" dirty="0">
                <a:latin typeface="Arial" charset="0"/>
                <a:ea typeface="ＭＳ Ｐゴシック" charset="0"/>
              </a:rPr>
              <a:t>/from hex and octal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</a:t>
            </a:r>
            <a:r>
              <a:rPr lang="en-US" sz="2000" dirty="0">
                <a:latin typeface="Arial" charset="0"/>
                <a:ea typeface="ＭＳ Ｐゴシック" charset="0"/>
              </a:rPr>
              <a:t>ecimal to binary, hex, octal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Signed binary representation – 2’s complement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2’s complement (binary)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Decimal to 2’s complement (binary)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representation of fractions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Binary to decimal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Decimal to binary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0626" y="136526"/>
            <a:ext cx="8474148" cy="6137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Representing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94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99144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609598" y="2463335"/>
            <a:ext cx="8264057" cy="1100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bIns="2520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>
                <a:cs typeface="Arial" pitchFamily="34" charset="0"/>
              </a:rPr>
              <a:t> Its value =</a:t>
            </a:r>
          </a:p>
          <a:p>
            <a:r>
              <a:rPr lang="en-US" altLang="en-US" sz="2400" b="0" i="1" dirty="0" err="1">
                <a:cs typeface="Arial" panose="020B0604020202020204" pitchFamily="34" charset="0"/>
              </a:rPr>
              <a:t>d</a:t>
            </a:r>
            <a:r>
              <a:rPr lang="en-US" altLang="en-US" sz="2400" baseline="-30000" dirty="0" err="1">
                <a:cs typeface="Arial" panose="020B0604020202020204" pitchFamily="34" charset="0"/>
              </a:rPr>
              <a:t>n</a:t>
            </a:r>
            <a:r>
              <a:rPr lang="en-US" altLang="en-US" sz="2400" baseline="-30000" dirty="0">
                <a:cs typeface="Arial" panose="020B0604020202020204" pitchFamily="34" charset="0"/>
              </a:rPr>
              <a:t> − 1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aseline="30000" dirty="0">
                <a:cs typeface="Arial" panose="020B0604020202020204" pitchFamily="34" charset="0"/>
              </a:rPr>
              <a:t>n − 1</a:t>
            </a:r>
            <a:r>
              <a:rPr lang="en-US" altLang="en-US" sz="2400" b="0" i="1" dirty="0">
                <a:cs typeface="Arial" panose="020B0604020202020204" pitchFamily="34" charset="0"/>
              </a:rPr>
              <a:t> + </a:t>
            </a:r>
            <a:r>
              <a:rPr lang="en-US" altLang="en-US" sz="2400" b="0" i="1" dirty="0" err="1">
                <a:cs typeface="Arial" panose="020B0604020202020204" pitchFamily="34" charset="0"/>
              </a:rPr>
              <a:t>d</a:t>
            </a:r>
            <a:r>
              <a:rPr lang="en-US" altLang="en-US" sz="2400" b="0" baseline="-30000" dirty="0" err="1">
                <a:cs typeface="Arial" panose="020B0604020202020204" pitchFamily="34" charset="0"/>
              </a:rPr>
              <a:t>n</a:t>
            </a:r>
            <a:r>
              <a:rPr lang="en-US" altLang="en-US" sz="2400" baseline="-30000" dirty="0">
                <a:cs typeface="Arial" panose="020B0604020202020204" pitchFamily="34" charset="0"/>
              </a:rPr>
              <a:t> − 2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n</a:t>
            </a:r>
            <a:r>
              <a:rPr lang="en-US" altLang="en-US" sz="2400" baseline="30000" dirty="0">
                <a:cs typeface="Arial" panose="020B0604020202020204" pitchFamily="34" charset="0"/>
              </a:rPr>
              <a:t> − 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2</a:t>
            </a:r>
            <a:r>
              <a:rPr lang="en-US" altLang="en-US" sz="2400" b="0" i="1" dirty="0">
                <a:cs typeface="Arial" panose="020B0604020202020204" pitchFamily="34" charset="0"/>
              </a:rPr>
              <a:t> + </a:t>
            </a:r>
            <a:r>
              <a:rPr lang="en-US" altLang="en-US" sz="2400" dirty="0">
                <a:cs typeface="Arial" panose="020B0604020202020204" pitchFamily="34" charset="0"/>
              </a:rPr>
              <a:t>...</a:t>
            </a:r>
            <a:r>
              <a:rPr lang="en-US" altLang="en-US" sz="2400" i="1" dirty="0">
                <a:cs typeface="Arial" panose="020B0604020202020204" pitchFamily="34" charset="0"/>
              </a:rPr>
              <a:t> + </a:t>
            </a:r>
            <a:r>
              <a:rPr lang="en-US" altLang="en-US" sz="2400" i="1" dirty="0" err="1">
                <a:cs typeface="Arial" panose="020B0604020202020204" pitchFamily="34" charset="0"/>
              </a:rPr>
              <a:t>d</a:t>
            </a:r>
            <a:r>
              <a:rPr lang="en-US" altLang="en-US" sz="2400" baseline="-30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 err="1">
                <a:cs typeface="Arial" panose="020B0604020202020204" pitchFamily="34" charset="0"/>
              </a:rPr>
              <a:t>×</a:t>
            </a:r>
            <a:r>
              <a:rPr lang="en-US" altLang="en-US" sz="2400" i="1" dirty="0" err="1">
                <a:cs typeface="Arial" panose="020B0604020202020204" pitchFamily="34" charset="0"/>
              </a:rPr>
              <a:t>b</a:t>
            </a:r>
            <a:r>
              <a:rPr lang="en-US" altLang="en-US" sz="2400" baseline="30000" dirty="0" err="1">
                <a:cs typeface="Arial" panose="020B0604020202020204" pitchFamily="34" charset="0"/>
              </a:rPr>
              <a:t>i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...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b="0" i="1" dirty="0">
                <a:cs typeface="Arial" panose="020B0604020202020204" pitchFamily="34" charset="0"/>
              </a:rPr>
              <a:t>+ d</a:t>
            </a:r>
            <a:r>
              <a:rPr lang="en-US" altLang="en-US" sz="2400" baseline="-30000" dirty="0">
                <a:cs typeface="Arial" panose="020B0604020202020204" pitchFamily="34" charset="0"/>
              </a:rPr>
              <a:t>1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1</a:t>
            </a:r>
            <a:r>
              <a:rPr lang="en-US" altLang="en-US" sz="2400" b="0" i="1" dirty="0">
                <a:cs typeface="Arial" panose="020B0604020202020204" pitchFamily="34" charset="0"/>
              </a:rPr>
              <a:t> + d</a:t>
            </a:r>
            <a:r>
              <a:rPr lang="en-US" altLang="en-US" sz="2400" b="0" baseline="-30000" dirty="0">
                <a:cs typeface="Arial" panose="020B0604020202020204" pitchFamily="34" charset="0"/>
              </a:rPr>
              <a:t>0</a:t>
            </a:r>
            <a:r>
              <a:rPr lang="en-US" altLang="en-US" sz="2400" dirty="0">
                <a:cs typeface="Arial" panose="020B0604020202020204" pitchFamily="34" charset="0"/>
              </a:rPr>
              <a:t>×</a:t>
            </a:r>
            <a:r>
              <a:rPr lang="en-US" altLang="en-US" sz="2400" b="0" i="1" dirty="0">
                <a:cs typeface="Arial" panose="020B0604020202020204" pitchFamily="34" charset="0"/>
              </a:rPr>
              <a:t>b</a:t>
            </a:r>
            <a:r>
              <a:rPr lang="en-US" altLang="en-US" sz="2400" b="0" baseline="30000" dirty="0">
                <a:cs typeface="Arial" panose="020B0604020202020204" pitchFamily="34" charset="0"/>
              </a:rPr>
              <a:t>0</a:t>
            </a:r>
            <a:r>
              <a:rPr lang="en-US" altLang="en-US" sz="2400" b="0" i="1" dirty="0">
                <a:cs typeface="Arial" panose="020B0604020202020204" pitchFamily="34" charset="0"/>
              </a:rPr>
              <a:t> </a:t>
            </a:r>
            <a:endParaRPr lang="en-US" altLang="en-US" sz="2000" b="0" i="1" dirty="0">
              <a:cs typeface="Arial" panose="020B0604020202020204" pitchFamily="34" charset="0"/>
            </a:endParaRP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73559" y="3847654"/>
            <a:ext cx="8343901" cy="28315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cs typeface="Arial" pitchFamily="34" charset="0"/>
              </a:rPr>
              <a:t>Examples:</a:t>
            </a:r>
          </a:p>
          <a:p>
            <a:pPr>
              <a:spcBef>
                <a:spcPct val="50000"/>
              </a:spcBef>
            </a:pPr>
            <a:r>
              <a:rPr lang="en-US" altLang="en-US" sz="2800" b="0" dirty="0">
                <a:cs typeface="Arial" pitchFamily="34" charset="0"/>
              </a:rPr>
              <a:t> </a:t>
            </a:r>
            <a:r>
              <a:rPr lang="en-US" altLang="en-US" sz="2400" b="0" dirty="0">
                <a:cs typeface="Arial" pitchFamily="34" charset="0"/>
              </a:rPr>
              <a:t>(642)</a:t>
            </a:r>
            <a:r>
              <a:rPr lang="en-US" altLang="en-US" sz="2400" b="0" baseline="-25000" dirty="0">
                <a:cs typeface="Arial" pitchFamily="34" charset="0"/>
              </a:rPr>
              <a:t>10</a:t>
            </a:r>
            <a:r>
              <a:rPr lang="en-US" altLang="en-US" sz="2400" b="0" dirty="0">
                <a:cs typeface="Arial" pitchFamily="34" charset="0"/>
              </a:rPr>
              <a:t>    </a:t>
            </a:r>
            <a:r>
              <a:rPr lang="en-US" altLang="en-US" sz="2400" dirty="0">
                <a:cs typeface="Arial" pitchFamily="34" charset="0"/>
              </a:rPr>
              <a:t>= </a:t>
            </a:r>
            <a:r>
              <a:rPr lang="en-US" altLang="en-US" sz="2400" b="0" dirty="0">
                <a:cs typeface="Arial" pitchFamily="34" charset="0"/>
              </a:rPr>
              <a:t>  6×10</a:t>
            </a:r>
            <a:r>
              <a:rPr lang="en-US" altLang="en-US" sz="2400" b="0" baseline="30000" dirty="0">
                <a:cs typeface="Arial" pitchFamily="34" charset="0"/>
              </a:rPr>
              <a:t>2</a:t>
            </a:r>
            <a:r>
              <a:rPr lang="en-US" altLang="en-US" sz="2400" b="0" dirty="0">
                <a:cs typeface="Arial" pitchFamily="34" charset="0"/>
              </a:rPr>
              <a:t> +  4</a:t>
            </a:r>
            <a:r>
              <a:rPr lang="en-US" altLang="en-US" sz="2400" dirty="0">
                <a:cs typeface="Arial" pitchFamily="34" charset="0"/>
              </a:rPr>
              <a:t>×</a:t>
            </a:r>
            <a:r>
              <a:rPr lang="en-US" altLang="en-US" sz="2400" b="0" dirty="0">
                <a:cs typeface="Arial" pitchFamily="34" charset="0"/>
              </a:rPr>
              <a:t>10</a:t>
            </a:r>
            <a:r>
              <a:rPr lang="en-US" altLang="en-US" sz="2400" b="0" baseline="30000" dirty="0">
                <a:cs typeface="Arial" pitchFamily="34" charset="0"/>
              </a:rPr>
              <a:t>1</a:t>
            </a:r>
            <a:r>
              <a:rPr lang="en-US" altLang="en-US" sz="2400" b="0" dirty="0">
                <a:cs typeface="Arial" pitchFamily="34" charset="0"/>
              </a:rPr>
              <a:t> +  2</a:t>
            </a:r>
            <a:r>
              <a:rPr lang="en-US" altLang="en-US" sz="2400" dirty="0">
                <a:cs typeface="Arial" pitchFamily="34" charset="0"/>
              </a:rPr>
              <a:t>×</a:t>
            </a:r>
            <a:r>
              <a:rPr lang="en-US" altLang="en-US" sz="2400" b="0" dirty="0">
                <a:cs typeface="Arial" pitchFamily="34" charset="0"/>
              </a:rPr>
              <a:t>10</a:t>
            </a:r>
            <a:r>
              <a:rPr lang="en-US" altLang="en-US" sz="2400" b="0" baseline="30000" dirty="0">
                <a:cs typeface="Arial" pitchFamily="34" charset="0"/>
              </a:rPr>
              <a:t>0</a:t>
            </a:r>
            <a:r>
              <a:rPr lang="en-US" altLang="en-US" sz="2400" b="0" dirty="0">
                <a:cs typeface="Arial" pitchFamily="34" charset="0"/>
              </a:rPr>
              <a:t>          </a:t>
            </a:r>
            <a:r>
              <a:rPr lang="en-US" altLang="en-US" sz="2400" dirty="0">
                <a:cs typeface="Arial" pitchFamily="34" charset="0"/>
              </a:rPr>
              <a:t>=   642</a:t>
            </a:r>
            <a:endParaRPr lang="en-US" altLang="en-US" sz="2400" b="0" baseline="300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0" baseline="30000" dirty="0">
                <a:cs typeface="Arial" pitchFamily="34" charset="0"/>
              </a:rPr>
              <a:t> </a:t>
            </a:r>
            <a:r>
              <a:rPr lang="en-US" altLang="en-US" sz="2400" dirty="0">
                <a:cs typeface="Arial" pitchFamily="34" charset="0"/>
              </a:rPr>
              <a:t>(5073)</a:t>
            </a:r>
            <a:r>
              <a:rPr lang="en-US" altLang="en-US" sz="2400" baseline="-25000" dirty="0">
                <a:cs typeface="Arial" pitchFamily="34" charset="0"/>
              </a:rPr>
              <a:t>8</a:t>
            </a:r>
            <a:r>
              <a:rPr lang="en-US" altLang="en-US" sz="2400" dirty="0">
                <a:cs typeface="Arial" pitchFamily="34" charset="0"/>
              </a:rPr>
              <a:t>    =   5×8</a:t>
            </a:r>
            <a:r>
              <a:rPr lang="en-US" altLang="en-US" sz="2400" baseline="30000" dirty="0">
                <a:cs typeface="Arial" pitchFamily="34" charset="0"/>
              </a:rPr>
              <a:t>3</a:t>
            </a:r>
            <a:r>
              <a:rPr lang="en-US" altLang="en-US" sz="2400" dirty="0">
                <a:cs typeface="Arial" pitchFamily="34" charset="0"/>
              </a:rPr>
              <a:t> +  0×8</a:t>
            </a:r>
            <a:r>
              <a:rPr lang="en-US" altLang="en-US" sz="2400" baseline="30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+ 7×8</a:t>
            </a:r>
            <a:r>
              <a:rPr lang="en-US" altLang="en-US" sz="2400" baseline="30000" dirty="0">
                <a:cs typeface="Arial" pitchFamily="34" charset="0"/>
              </a:rPr>
              <a:t>1</a:t>
            </a:r>
            <a:r>
              <a:rPr lang="en-US" altLang="en-US" sz="2400" dirty="0">
                <a:cs typeface="Arial" pitchFamily="34" charset="0"/>
              </a:rPr>
              <a:t> + 3×8</a:t>
            </a:r>
            <a:r>
              <a:rPr lang="en-US" altLang="en-US" sz="2400" baseline="30000" dirty="0">
                <a:cs typeface="Arial" pitchFamily="34" charset="0"/>
              </a:rPr>
              <a:t>0</a:t>
            </a:r>
            <a:r>
              <a:rPr lang="en-US" altLang="en-US" sz="2400" dirty="0">
                <a:cs typeface="Arial" pitchFamily="34" charset="0"/>
              </a:rPr>
              <a:t>    =   2619</a:t>
            </a:r>
          </a:p>
          <a:p>
            <a:pPr>
              <a:spcBef>
                <a:spcPct val="50000"/>
              </a:spcBef>
            </a:pPr>
            <a:r>
              <a:rPr lang="en-US" altLang="en-US" sz="2400" baseline="30000" dirty="0">
                <a:cs typeface="Arial" pitchFamily="34" charset="0"/>
              </a:rPr>
              <a:t> </a:t>
            </a:r>
            <a:r>
              <a:rPr lang="en-US" altLang="en-US" sz="2400" dirty="0">
                <a:cs typeface="Arial" pitchFamily="34" charset="0"/>
              </a:rPr>
              <a:t>(1011)</a:t>
            </a:r>
            <a:r>
              <a:rPr lang="en-US" altLang="en-US" sz="2400" baseline="-25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  =   1×2</a:t>
            </a:r>
            <a:r>
              <a:rPr lang="en-US" altLang="en-US" sz="2400" baseline="30000" dirty="0">
                <a:cs typeface="Arial" pitchFamily="34" charset="0"/>
              </a:rPr>
              <a:t>3</a:t>
            </a:r>
            <a:r>
              <a:rPr lang="en-US" altLang="en-US" sz="2400" dirty="0">
                <a:cs typeface="Arial" pitchFamily="34" charset="0"/>
              </a:rPr>
              <a:t> +  0×2</a:t>
            </a:r>
            <a:r>
              <a:rPr lang="en-US" altLang="en-US" sz="2400" baseline="30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+ 1×2</a:t>
            </a:r>
            <a:r>
              <a:rPr lang="en-US" altLang="en-US" sz="2400" baseline="30000" dirty="0">
                <a:cs typeface="Arial" pitchFamily="34" charset="0"/>
              </a:rPr>
              <a:t>1</a:t>
            </a:r>
            <a:r>
              <a:rPr lang="en-US" altLang="en-US" sz="2400" dirty="0">
                <a:cs typeface="Arial" pitchFamily="34" charset="0"/>
              </a:rPr>
              <a:t> + 1×2</a:t>
            </a:r>
            <a:r>
              <a:rPr lang="en-US" altLang="en-US" sz="2400" baseline="30000" dirty="0">
                <a:cs typeface="Arial" pitchFamily="34" charset="0"/>
              </a:rPr>
              <a:t>0</a:t>
            </a:r>
            <a:r>
              <a:rPr lang="en-US" altLang="en-US" sz="2400" dirty="0">
                <a:cs typeface="Arial" pitchFamily="34" charset="0"/>
              </a:rPr>
              <a:t>   =   11</a:t>
            </a:r>
          </a:p>
          <a:p>
            <a:pPr>
              <a:spcBef>
                <a:spcPct val="50000"/>
              </a:spcBef>
            </a:pPr>
            <a:r>
              <a:rPr lang="en-US" altLang="en-US" sz="2400" baseline="30000" dirty="0">
                <a:cs typeface="Arial" pitchFamily="34" charset="0"/>
              </a:rPr>
              <a:t> </a:t>
            </a:r>
            <a:r>
              <a:rPr lang="en-US" altLang="en-US" sz="2400" dirty="0">
                <a:cs typeface="Arial" pitchFamily="34" charset="0"/>
              </a:rPr>
              <a:t>(3214)</a:t>
            </a:r>
            <a:r>
              <a:rPr lang="en-US" altLang="en-US" sz="2400" baseline="-25000" dirty="0">
                <a:cs typeface="Arial" pitchFamily="34" charset="0"/>
              </a:rPr>
              <a:t>5      </a:t>
            </a:r>
            <a:r>
              <a:rPr lang="en-US" altLang="en-US" sz="2400" dirty="0">
                <a:cs typeface="Arial" pitchFamily="34" charset="0"/>
              </a:rPr>
              <a:t>=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Positional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dirty="0">
                <a:cs typeface="+mj-cs"/>
              </a:rPr>
              <a:t>Notation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95</a:t>
            </a:fld>
            <a:endParaRPr lang="en-CA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5800" y="763979"/>
            <a:ext cx="78867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>
                <a:cs typeface="Arial" pitchFamily="34" charset="0"/>
              </a:rPr>
              <a:t>An </a:t>
            </a:r>
            <a:r>
              <a:rPr lang="en-US" altLang="en-US" sz="2800" i="1" dirty="0">
                <a:cs typeface="Arial" pitchFamily="34" charset="0"/>
              </a:rPr>
              <a:t>n</a:t>
            </a:r>
            <a:r>
              <a:rPr lang="en-US" altLang="en-US" sz="2800" dirty="0">
                <a:cs typeface="Arial" pitchFamily="34" charset="0"/>
              </a:rPr>
              <a:t>-digit unsigned integer in base </a:t>
            </a:r>
            <a:r>
              <a:rPr lang="en-US" altLang="en-US" sz="2800" i="1" dirty="0">
                <a:cs typeface="Arial" pitchFamily="34" charset="0"/>
              </a:rPr>
              <a:t>b</a:t>
            </a:r>
          </a:p>
          <a:p>
            <a:r>
              <a:rPr lang="en-US" altLang="en-US" sz="2800" dirty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en-US" altLang="en-US" sz="2800" i="1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en-US" altLang="en-US" sz="2800" baseline="-25000" dirty="0">
                <a:solidFill>
                  <a:srgbClr val="C00000"/>
                </a:solidFill>
                <a:cs typeface="Arial" pitchFamily="34" charset="0"/>
              </a:rPr>
              <a:t>i</a:t>
            </a:r>
            <a:r>
              <a:rPr lang="en-US" altLang="en-US" sz="2800" dirty="0">
                <a:solidFill>
                  <a:srgbClr val="C00000"/>
                </a:solidFill>
                <a:cs typeface="Arial" pitchFamily="34" charset="0"/>
              </a:rPr>
              <a:t> is the digit in the </a:t>
            </a:r>
            <a:r>
              <a:rPr lang="en-US" altLang="en-US" sz="2800" i="1" dirty="0" err="1">
                <a:solidFill>
                  <a:srgbClr val="C00000"/>
                </a:solidFill>
                <a:cs typeface="Arial" pitchFamily="34" charset="0"/>
              </a:rPr>
              <a:t>i</a:t>
            </a:r>
            <a:r>
              <a:rPr lang="en-US" altLang="en-US" sz="2800" baseline="30000" dirty="0" err="1">
                <a:solidFill>
                  <a:srgbClr val="C00000"/>
                </a:solidFill>
                <a:cs typeface="Arial" pitchFamily="34" charset="0"/>
              </a:rPr>
              <a:t>th</a:t>
            </a:r>
            <a:r>
              <a:rPr lang="en-US" altLang="en-US" sz="2800" dirty="0">
                <a:solidFill>
                  <a:srgbClr val="C00000"/>
                </a:solidFill>
                <a:cs typeface="Arial" pitchFamily="34" charset="0"/>
              </a:rPr>
              <a:t> position in the number)</a:t>
            </a:r>
            <a:endParaRPr lang="en-US" altLang="en-US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en-US" altLang="en-US" dirty="0">
                <a:cs typeface="Arial" pitchFamily="34" charset="0"/>
              </a:rPr>
              <a:t>  </a:t>
            </a:r>
            <a:r>
              <a:rPr lang="en-US" altLang="en-US" sz="2400" dirty="0">
                <a:cs typeface="Arial" pitchFamily="34" charset="0"/>
              </a:rPr>
              <a:t>The number:  </a:t>
            </a:r>
            <a:r>
              <a:rPr lang="en-US" altLang="en-US" sz="3600" dirty="0">
                <a:solidFill>
                  <a:srgbClr val="140CB4"/>
                </a:solidFill>
                <a:cs typeface="Arial" panose="020B0604020202020204" pitchFamily="34" charset="0"/>
              </a:rPr>
              <a:t>(</a:t>
            </a:r>
            <a:r>
              <a:rPr lang="en-US" altLang="en-US" sz="3600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b="0" i="1" dirty="0" err="1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-30000" dirty="0" err="1">
                <a:solidFill>
                  <a:srgbClr val="140CB4"/>
                </a:solidFill>
                <a:cs typeface="Arial" panose="020B0604020202020204" pitchFamily="34" charset="0"/>
              </a:rPr>
              <a:t>n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 − 1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  </a:t>
            </a:r>
            <a:r>
              <a:rPr lang="en-US" altLang="en-US" b="0" i="1" dirty="0" err="1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-30000" dirty="0" err="1">
                <a:solidFill>
                  <a:srgbClr val="140CB4"/>
                </a:solidFill>
                <a:cs typeface="Arial" panose="020B0604020202020204" pitchFamily="34" charset="0"/>
              </a:rPr>
              <a:t>n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 − 2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140CB4"/>
                </a:solidFill>
                <a:cs typeface="Arial" panose="020B0604020202020204" pitchFamily="34" charset="0"/>
              </a:rPr>
              <a:t>…</a:t>
            </a:r>
            <a:r>
              <a:rPr lang="en-US" altLang="en-US" i="1" dirty="0">
                <a:solidFill>
                  <a:srgbClr val="140CB4"/>
                </a:solidFill>
                <a:cs typeface="Arial" panose="020B0604020202020204" pitchFamily="34" charset="0"/>
              </a:rPr>
              <a:t> d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i</a:t>
            </a:r>
            <a:r>
              <a:rPr lang="en-US" altLang="en-US" i="1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140CB4"/>
                </a:solidFill>
                <a:cs typeface="Arial" panose="020B0604020202020204" pitchFamily="34" charset="0"/>
              </a:rPr>
              <a:t>…</a:t>
            </a:r>
            <a:r>
              <a:rPr lang="en-US" altLang="en-US" i="1" dirty="0">
                <a:solidFill>
                  <a:srgbClr val="140CB4"/>
                </a:solidFill>
                <a:cs typeface="Arial" panose="020B0604020202020204" pitchFamily="34" charset="0"/>
              </a:rPr>
              <a:t>  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-30000" dirty="0">
                <a:solidFill>
                  <a:srgbClr val="140CB4"/>
                </a:solidFill>
                <a:cs typeface="Arial" panose="020B0604020202020204" pitchFamily="34" charset="0"/>
              </a:rPr>
              <a:t>1</a:t>
            </a:r>
            <a:r>
              <a:rPr lang="en-US" altLang="en-US" b="0" i="1" dirty="0">
                <a:solidFill>
                  <a:srgbClr val="140CB4"/>
                </a:solidFill>
                <a:cs typeface="Arial" panose="020B0604020202020204" pitchFamily="34" charset="0"/>
              </a:rPr>
              <a:t>   d</a:t>
            </a:r>
            <a:r>
              <a:rPr lang="en-US" altLang="en-US" b="0" baseline="-30000" dirty="0">
                <a:solidFill>
                  <a:srgbClr val="140CB4"/>
                </a:solidFill>
                <a:cs typeface="Arial" panose="020B0604020202020204" pitchFamily="34" charset="0"/>
              </a:rPr>
              <a:t>0</a:t>
            </a:r>
            <a:r>
              <a:rPr lang="en-US" altLang="en-US" b="0" i="1" baseline="-30000" dirty="0">
                <a:solidFill>
                  <a:srgbClr val="140CB4"/>
                </a:solidFill>
                <a:cs typeface="Arial" panose="020B0604020202020204" pitchFamily="34" charset="0"/>
              </a:rPr>
              <a:t> </a:t>
            </a:r>
            <a:r>
              <a:rPr lang="en-US" altLang="en-US" b="0" dirty="0">
                <a:solidFill>
                  <a:srgbClr val="140CB4"/>
                </a:solidFill>
                <a:cs typeface="Arial" panose="020B0604020202020204" pitchFamily="34" charset="0"/>
              </a:rPr>
              <a:t>)</a:t>
            </a:r>
            <a:r>
              <a:rPr lang="en-US" altLang="en-US" b="0" baseline="-25000" dirty="0">
                <a:solidFill>
                  <a:srgbClr val="140CB4"/>
                </a:solidFill>
                <a:cs typeface="Arial" panose="020B0604020202020204" pitchFamily="34" charset="0"/>
              </a:rPr>
              <a:t>b</a:t>
            </a:r>
            <a:endParaRPr lang="en-US" altLang="en-US" sz="3600" b="0" baseline="-25000" dirty="0">
              <a:solidFill>
                <a:srgbClr val="140CB4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C1BED-D5B3-41EB-B803-6896D2E19B59}"/>
              </a:ext>
            </a:extLst>
          </p:cNvPr>
          <p:cNvSpPr/>
          <p:nvPr/>
        </p:nvSpPr>
        <p:spPr>
          <a:xfrm>
            <a:off x="6884581" y="6217533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prstClr val="black"/>
                </a:solidFill>
                <a:cs typeface="Arial" pitchFamily="34" charset="0"/>
              </a:rPr>
              <a:t>= 434</a:t>
            </a:r>
            <a:endParaRPr lang="en-CA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127BFF12-049B-4634-BBE5-C1F701404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37" y="108954"/>
            <a:ext cx="959163" cy="6728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2F3C23-4FE0-42C5-8398-968D3ED42625}"/>
              </a:ext>
            </a:extLst>
          </p:cNvPr>
          <p:cNvSpPr/>
          <p:nvPr/>
        </p:nvSpPr>
        <p:spPr>
          <a:xfrm>
            <a:off x="386080" y="3847654"/>
            <a:ext cx="7965440" cy="290139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8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uiExpand="1" build="p" animBg="1"/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>
                <a:latin typeface="Arial" charset="0"/>
                <a:ea typeface="ＭＳ Ｐゴシック" charset="0"/>
              </a:rPr>
              <a:t>What is the decimal equivalent of the binary number 1101110?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762000" y="2895600"/>
            <a:ext cx="7162800" cy="3013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cs typeface="Arial" pitchFamily="34" charset="0"/>
              </a:rPr>
              <a:t>	   1 x 2</a:t>
            </a:r>
            <a:r>
              <a:rPr lang="en-US" altLang="en-US" sz="2400" baseline="30000" dirty="0">
                <a:latin typeface="Courier" charset="0"/>
                <a:cs typeface="Arial" pitchFamily="34" charset="0"/>
              </a:rPr>
              <a:t>6</a:t>
            </a:r>
            <a:r>
              <a:rPr lang="en-US" altLang="en-US" sz="2400" dirty="0">
                <a:cs typeface="Arial" pitchFamily="34" charset="0"/>
              </a:rPr>
              <a:t>  =  1 x 64  = 64</a:t>
            </a:r>
          </a:p>
          <a:p>
            <a:r>
              <a:rPr lang="en-US" altLang="en-US" sz="2400" dirty="0">
                <a:cs typeface="Arial" pitchFamily="34" charset="0"/>
              </a:rPr>
              <a:t>      	+ 1 x 2</a:t>
            </a:r>
            <a:r>
              <a:rPr lang="en-US" altLang="en-US" sz="2400" baseline="30000" dirty="0">
                <a:latin typeface="Courier" charset="0"/>
                <a:cs typeface="Arial" pitchFamily="34" charset="0"/>
              </a:rPr>
              <a:t>5</a:t>
            </a:r>
            <a:r>
              <a:rPr lang="en-US" altLang="en-US" sz="2400" dirty="0">
                <a:cs typeface="Arial" pitchFamily="34" charset="0"/>
              </a:rPr>
              <a:t>  =  1 x 32  = 32</a:t>
            </a:r>
          </a:p>
          <a:p>
            <a:r>
              <a:rPr lang="en-US" altLang="en-US" sz="2400" dirty="0">
                <a:cs typeface="Arial" pitchFamily="34" charset="0"/>
              </a:rPr>
              <a:t>       	+ 0 x 2</a:t>
            </a:r>
            <a:r>
              <a:rPr lang="en-US" altLang="en-US" sz="2400" baseline="30000" dirty="0">
                <a:latin typeface="Courier" charset="0"/>
                <a:cs typeface="Arial" pitchFamily="34" charset="0"/>
              </a:rPr>
              <a:t>4</a:t>
            </a:r>
            <a:r>
              <a:rPr lang="en-US" altLang="en-US" sz="2400" dirty="0">
                <a:cs typeface="Arial" pitchFamily="34" charset="0"/>
              </a:rPr>
              <a:t>  =  0 x 16  = 0</a:t>
            </a:r>
          </a:p>
          <a:p>
            <a:r>
              <a:rPr lang="en-US" altLang="en-US" sz="2400" dirty="0">
                <a:cs typeface="Arial" pitchFamily="34" charset="0"/>
              </a:rPr>
              <a:t> 	+ 1 x 2</a:t>
            </a:r>
            <a:r>
              <a:rPr lang="en-US" altLang="en-US" sz="2400" baseline="30000" dirty="0">
                <a:latin typeface="Courier" charset="0"/>
                <a:cs typeface="Arial" pitchFamily="34" charset="0"/>
              </a:rPr>
              <a:t>3</a:t>
            </a:r>
            <a:r>
              <a:rPr lang="en-US" altLang="en-US" sz="2400" dirty="0">
                <a:cs typeface="Arial" pitchFamily="34" charset="0"/>
              </a:rPr>
              <a:t>  =  1 x 8    = 8</a:t>
            </a:r>
          </a:p>
          <a:p>
            <a:r>
              <a:rPr lang="en-US" altLang="en-US" sz="2400" dirty="0">
                <a:cs typeface="Arial" pitchFamily="34" charset="0"/>
              </a:rPr>
              <a:t>      	+ 1 x 2</a:t>
            </a:r>
            <a:r>
              <a:rPr lang="en-US" altLang="en-US" sz="2400" baseline="30000" dirty="0">
                <a:latin typeface="Courier" charset="0"/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=  1 x 4    = 4</a:t>
            </a:r>
          </a:p>
          <a:p>
            <a:r>
              <a:rPr lang="en-US" altLang="en-US" sz="2400" dirty="0">
                <a:cs typeface="Arial" pitchFamily="34" charset="0"/>
              </a:rPr>
              <a:t>	+ 1 x 2</a:t>
            </a:r>
            <a:r>
              <a:rPr lang="en-US" altLang="en-US" sz="2400" baseline="30000" dirty="0">
                <a:latin typeface="Courier" charset="0"/>
                <a:cs typeface="Arial" pitchFamily="34" charset="0"/>
              </a:rPr>
              <a:t>1</a:t>
            </a:r>
            <a:r>
              <a:rPr lang="en-US" altLang="en-US" sz="2400" dirty="0">
                <a:cs typeface="Arial" pitchFamily="34" charset="0"/>
              </a:rPr>
              <a:t>  =  1 x 2    = 2 </a:t>
            </a:r>
          </a:p>
          <a:p>
            <a:r>
              <a:rPr lang="en-US" altLang="en-US" sz="2400" dirty="0">
                <a:cs typeface="Arial" pitchFamily="34" charset="0"/>
              </a:rPr>
              <a:t>       	+ 0 x 2º  =  0 x 1    = 0</a:t>
            </a:r>
          </a:p>
          <a:p>
            <a:r>
              <a:rPr lang="en-US" altLang="en-US" sz="2400" dirty="0">
                <a:cs typeface="Arial" pitchFamily="34" charset="0"/>
              </a:rPr>
              <a:t>			        = 110 in base 10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Binary to Decimal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96</a:t>
            </a:fld>
            <a:endParaRPr lang="en-CA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30B949-D2A5-4F6B-A137-649D6B044B8C}"/>
              </a:ext>
            </a:extLst>
          </p:cNvPr>
          <p:cNvCxnSpPr/>
          <p:nvPr/>
        </p:nvCxnSpPr>
        <p:spPr>
          <a:xfrm>
            <a:off x="4072270" y="956930"/>
            <a:ext cx="3402418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 dirty="0">
                <a:latin typeface="Arial" charset="0"/>
                <a:ea typeface="ＭＳ Ｐゴシック" charset="0"/>
              </a:rPr>
              <a:t>What is the decimal equivalent of the octal number 642? 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914400" y="3352800"/>
            <a:ext cx="64008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/>
              <a:t>	</a:t>
            </a:r>
            <a:r>
              <a:rPr lang="en-US" altLang="en-US" sz="2400" dirty="0">
                <a:cs typeface="Arial" pitchFamily="34" charset="0"/>
              </a:rPr>
              <a:t>   6 x 8</a:t>
            </a:r>
            <a:r>
              <a:rPr lang="en-US" altLang="en-US" sz="2400" baseline="20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=  6 x 64   = 384</a:t>
            </a:r>
          </a:p>
          <a:p>
            <a:r>
              <a:rPr lang="en-US" altLang="en-US" sz="2400" dirty="0">
                <a:cs typeface="Arial" pitchFamily="34" charset="0"/>
              </a:rPr>
              <a:t>      	+ 4 x 8</a:t>
            </a:r>
            <a:r>
              <a:rPr lang="en-US" altLang="en-US" sz="2400" baseline="20000" dirty="0">
                <a:cs typeface="Arial" pitchFamily="34" charset="0"/>
              </a:rPr>
              <a:t>1</a:t>
            </a:r>
            <a:r>
              <a:rPr lang="en-US" altLang="en-US" sz="2400" dirty="0">
                <a:cs typeface="Arial" pitchFamily="34" charset="0"/>
              </a:rPr>
              <a:t>  =  4 x  8   = 32</a:t>
            </a:r>
          </a:p>
          <a:p>
            <a:r>
              <a:rPr lang="en-US" altLang="en-US" sz="2400" dirty="0">
                <a:cs typeface="Arial" pitchFamily="34" charset="0"/>
              </a:rPr>
              <a:t>       	+ 2 x 8º  =   2 x 1   = 2</a:t>
            </a:r>
          </a:p>
          <a:p>
            <a:r>
              <a:rPr lang="en-US" altLang="en-US" sz="2400" dirty="0">
                <a:cs typeface="Arial" pitchFamily="34" charset="0"/>
              </a:rPr>
              <a:t>			         = 418 in base 10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solidFill>
                  <a:schemeClr val="bg1"/>
                </a:solidFill>
                <a:latin typeface="Arial" charset="0"/>
                <a:ea typeface="ＭＳ Ｐゴシック" charset="0"/>
              </a:rPr>
              <a:t>11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Octal to Decimal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EECS1520:  Representing Numbers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97</a:t>
            </a:fld>
            <a:endParaRPr lang="en-CA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96346F-431A-487A-9F26-3E43797A789C}"/>
              </a:ext>
            </a:extLst>
          </p:cNvPr>
          <p:cNvCxnSpPr/>
          <p:nvPr/>
        </p:nvCxnSpPr>
        <p:spPr>
          <a:xfrm>
            <a:off x="4072270" y="956930"/>
            <a:ext cx="3402418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D1805F4-CBE2-4772-BFF0-DE954E25B6FE}"/>
              </a:ext>
            </a:extLst>
          </p:cNvPr>
          <p:cNvSpPr/>
          <p:nvPr/>
        </p:nvSpPr>
        <p:spPr>
          <a:xfrm>
            <a:off x="292903" y="3352800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642</a:t>
            </a:r>
            <a:r>
              <a:rPr lang="en-US" sz="2800" i="1" baseline="-250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8</a:t>
            </a:r>
            <a:endParaRPr lang="en-CA" baseline="-25000" dirty="0"/>
          </a:p>
        </p:txBody>
      </p:sp>
    </p:spTree>
    <p:extLst>
      <p:ext uri="{BB962C8B-B14F-4D97-AF65-F5344CB8AC3E}">
        <p14:creationId xmlns:p14="http://schemas.microsoft.com/office/powerpoint/2010/main" val="15305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None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9600" y="20574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>
                <a:latin typeface="Arial" charset="0"/>
                <a:ea typeface="ＭＳ Ｐゴシック" charset="0"/>
              </a:rPr>
              <a:t>What is the decimal equivalent of the hexadecimal number DEF?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914400" y="3429000"/>
            <a:ext cx="69342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cs typeface="Arial" pitchFamily="34" charset="0"/>
              </a:rPr>
              <a:t>	   D x 16</a:t>
            </a:r>
            <a:r>
              <a:rPr lang="en-US" altLang="en-US" sz="2400" baseline="20000" dirty="0">
                <a:cs typeface="Arial" pitchFamily="34" charset="0"/>
              </a:rPr>
              <a:t>2</a:t>
            </a:r>
            <a:r>
              <a:rPr lang="en-US" altLang="en-US" sz="2400" dirty="0">
                <a:cs typeface="Arial" pitchFamily="34" charset="0"/>
              </a:rPr>
              <a:t>  =  13 x 256 = 3328</a:t>
            </a:r>
          </a:p>
          <a:p>
            <a:r>
              <a:rPr lang="en-US" altLang="en-US" sz="2400" dirty="0">
                <a:cs typeface="Arial" pitchFamily="34" charset="0"/>
              </a:rPr>
              <a:t>      	+ E x 16</a:t>
            </a:r>
            <a:r>
              <a:rPr lang="en-US" altLang="en-US" sz="2400" baseline="20000" dirty="0">
                <a:cs typeface="Arial" pitchFamily="34" charset="0"/>
              </a:rPr>
              <a:t>1</a:t>
            </a:r>
            <a:r>
              <a:rPr lang="en-US" altLang="en-US" sz="2400" dirty="0">
                <a:cs typeface="Arial" pitchFamily="34" charset="0"/>
              </a:rPr>
              <a:t>  =  14 x  16  = 224</a:t>
            </a:r>
          </a:p>
          <a:p>
            <a:r>
              <a:rPr lang="en-US" altLang="en-US" sz="2400" dirty="0">
                <a:cs typeface="Arial" pitchFamily="34" charset="0"/>
              </a:rPr>
              <a:t>       	+ F x 16º  =  15 x 1     = 15</a:t>
            </a:r>
          </a:p>
          <a:p>
            <a:r>
              <a:rPr lang="en-US" altLang="en-US" sz="2400" dirty="0">
                <a:cs typeface="Arial" pitchFamily="34" charset="0"/>
              </a:rPr>
              <a:t>			             = 3567 in base 10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3400" y="5410200"/>
            <a:ext cx="731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Remember, the digit symbols in base 16 are 0,1,2,3,4,5,6,7,8,9,A,B,C,D,E,F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Converting Hexadecimal to Decimal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EECS1520:  Representing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6DF-F037-4214-8201-E6BD654D6368}" type="slidenum">
              <a:rPr lang="en-CA" smtClean="0"/>
              <a:t>98</a:t>
            </a:fld>
            <a:endParaRPr lang="en-CA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D59FDA-B16E-4F09-A479-75637A53346F}"/>
              </a:ext>
            </a:extLst>
          </p:cNvPr>
          <p:cNvCxnSpPr>
            <a:cxnSpLocks/>
          </p:cNvCxnSpPr>
          <p:nvPr/>
        </p:nvCxnSpPr>
        <p:spPr>
          <a:xfrm>
            <a:off x="3533659" y="967563"/>
            <a:ext cx="4657060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E31B19F-1FE7-488C-943C-92268D34136A}"/>
              </a:ext>
            </a:extLst>
          </p:cNvPr>
          <p:cNvSpPr/>
          <p:nvPr/>
        </p:nvSpPr>
        <p:spPr>
          <a:xfrm>
            <a:off x="292903" y="3352800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DEF</a:t>
            </a:r>
            <a:r>
              <a:rPr lang="en-US" sz="2800" i="1" baseline="-250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16</a:t>
            </a:r>
            <a:endParaRPr lang="en-CA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4F4A2-A962-A4E0-1A62-AB50A5703744}"/>
              </a:ext>
            </a:extLst>
          </p:cNvPr>
          <p:cNvSpPr txBox="1"/>
          <p:nvPr/>
        </p:nvSpPr>
        <p:spPr>
          <a:xfrm>
            <a:off x="6005807" y="6377255"/>
            <a:ext cx="2291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</a:t>
            </a:r>
            <a:r>
              <a:rPr lang="en-US" sz="1400" dirty="0" err="1"/>
              <a:t>cal</a:t>
            </a:r>
            <a:r>
              <a:rPr lang="en-US" sz="1400" dirty="0"/>
              <a:t> in test, but simpler…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1864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58" name="Rectangle 5"/>
          <p:cNvSpPr>
            <a:spLocks noChangeArrowheads="1"/>
          </p:cNvSpPr>
          <p:nvPr/>
        </p:nvSpPr>
        <p:spPr bwMode="auto">
          <a:xfrm>
            <a:off x="-374122" y="6160347"/>
            <a:ext cx="7239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3950" lvl="2" indent="-457200">
              <a:lnSpc>
                <a:spcPct val="90000"/>
              </a:lnSpc>
            </a:pPr>
            <a:r>
              <a:rPr lang="en-US" sz="2400" dirty="0"/>
              <a:t>a=16      a=10000</a:t>
            </a:r>
            <a:r>
              <a:rPr lang="en-US" sz="2400" baseline="-25000" dirty="0"/>
              <a:t> 2</a:t>
            </a:r>
            <a:r>
              <a:rPr lang="en-US" sz="2400" dirty="0"/>
              <a:t>       a=  20 </a:t>
            </a:r>
            <a:r>
              <a:rPr lang="en-US" sz="2400" baseline="-25000" dirty="0"/>
              <a:t>8</a:t>
            </a:r>
            <a:r>
              <a:rPr lang="en-US" sz="2400" dirty="0"/>
              <a:t>       a= 10 </a:t>
            </a:r>
            <a:r>
              <a:rPr lang="en-US" sz="2400" baseline="-25000" dirty="0"/>
              <a:t>16</a:t>
            </a:r>
          </a:p>
          <a:p>
            <a:pPr marL="1123950" lvl="2" indent="-457200">
              <a:lnSpc>
                <a:spcPct val="90000"/>
              </a:lnSpc>
            </a:pPr>
            <a:r>
              <a:rPr lang="en-US" sz="2400" dirty="0"/>
              <a:t>a=76      a=1001100</a:t>
            </a:r>
            <a:r>
              <a:rPr lang="en-US" sz="2400" baseline="-25000" dirty="0"/>
              <a:t> 2</a:t>
            </a:r>
            <a:r>
              <a:rPr lang="en-US" sz="2400" dirty="0"/>
              <a:t>    a= 114 </a:t>
            </a:r>
            <a:r>
              <a:rPr lang="en-US" sz="2400" baseline="-25000" dirty="0"/>
              <a:t>8</a:t>
            </a:r>
            <a:r>
              <a:rPr lang="en-US" sz="2400" dirty="0"/>
              <a:t>     a= 4C</a:t>
            </a:r>
            <a:r>
              <a:rPr lang="en-US" sz="2400" baseline="-25000" dirty="0"/>
              <a:t> 16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94" y="136525"/>
            <a:ext cx="7522840" cy="61221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C6D81-2710-445F-B664-FBF5475C2AD2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19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C00000"/>
          </a:solidFill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C00000"/>
          </a:solidFill>
          <a:headEnd type="arrow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.pptx" id="{4374E7B4-B32E-4601-AF0E-190A26BC80AB}" vid="{C739730D-4F47-4EDF-A5CB-45AD1C2C3FAB}"/>
    </a:ext>
  </a:extLst>
</a:theme>
</file>

<file path=ppt/theme/theme2.xml><?xml version="1.0" encoding="utf-8"?>
<a:theme xmlns:a="http://schemas.openxmlformats.org/drawingml/2006/main" name="York U 2014">
  <a:themeElements>
    <a:clrScheme name="York">
      <a:dk1>
        <a:srgbClr val="000000"/>
      </a:dk1>
      <a:lt1>
        <a:sysClr val="window" lastClr="FFFFFF"/>
      </a:lt1>
      <a:dk2>
        <a:srgbClr val="E31837"/>
      </a:dk2>
      <a:lt2>
        <a:srgbClr val="666666"/>
      </a:lt2>
      <a:accent1>
        <a:srgbClr val="E31837"/>
      </a:accent1>
      <a:accent2>
        <a:srgbClr val="BFBFBF"/>
      </a:accent2>
      <a:accent3>
        <a:srgbClr val="666666"/>
      </a:accent3>
      <a:accent4>
        <a:srgbClr val="D59F0F"/>
      </a:accent4>
      <a:accent5>
        <a:srgbClr val="004A8D"/>
      </a:accent5>
      <a:accent6>
        <a:srgbClr val="B4A77A"/>
      </a:accent6>
      <a:hlink>
        <a:srgbClr val="E31837"/>
      </a:hlink>
      <a:folHlink>
        <a:srgbClr val="E31837"/>
      </a:folHlink>
    </a:clrScheme>
    <a:fontScheme name="Y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1837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DB9A9081FEE438308C82BCB782E8F" ma:contentTypeVersion="8" ma:contentTypeDescription="Create a new document." ma:contentTypeScope="" ma:versionID="db29c34f3629f1311a2e1c6815eba5ce">
  <xsd:schema xmlns:xsd="http://www.w3.org/2001/XMLSchema" xmlns:xs="http://www.w3.org/2001/XMLSchema" xmlns:p="http://schemas.microsoft.com/office/2006/metadata/properties" xmlns:ns3="215e2894-ecba-4de6-8587-ec91ee8b2e85" targetNamespace="http://schemas.microsoft.com/office/2006/metadata/properties" ma:root="true" ma:fieldsID="4d67345ea7d3e1e23a8b813a25a65eec" ns3:_="">
    <xsd:import namespace="215e2894-ecba-4de6-8587-ec91ee8b2e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e2894-ecba-4de6-8587-ec91ee8b2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6A6A8F-29BA-4EA9-A829-9ADCBF38D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5e2894-ecba-4de6-8587-ec91ee8b2e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FE5910-C29C-4113-AE87-0752F3345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520F9-F56F-45B6-A352-E8C1DA656A20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215e2894-ecba-4de6-8587-ec91ee8b2e8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EECS1520 Template</Template>
  <TotalTime>67280</TotalTime>
  <Words>12987</Words>
  <Application>Microsoft Office PowerPoint</Application>
  <PresentationFormat>On-screen Show (4:3)</PresentationFormat>
  <Paragraphs>3305</Paragraphs>
  <Slides>183</Slides>
  <Notes>133</Notes>
  <HiddenSlides>13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183</vt:i4>
      </vt:variant>
    </vt:vector>
  </HeadingPairs>
  <TitlesOfParts>
    <vt:vector size="199" baseType="lpstr">
      <vt:lpstr>Arial</vt:lpstr>
      <vt:lpstr>Arial</vt:lpstr>
      <vt:lpstr>Bradley Hand ITC TT-Bold</vt:lpstr>
      <vt:lpstr>Calibri</vt:lpstr>
      <vt:lpstr>Calibri Light</vt:lpstr>
      <vt:lpstr>Cambria Math</vt:lpstr>
      <vt:lpstr>Courier</vt:lpstr>
      <vt:lpstr>Courier New</vt:lpstr>
      <vt:lpstr>Lucida Console</vt:lpstr>
      <vt:lpstr>Lucida Handwriting</vt:lpstr>
      <vt:lpstr>Tahoma</vt:lpstr>
      <vt:lpstr>Times New Roman</vt:lpstr>
      <vt:lpstr>Wingdings</vt:lpstr>
      <vt:lpstr>Wingdings 2</vt:lpstr>
      <vt:lpstr>Custom Design</vt:lpstr>
      <vt:lpstr>York U 2014</vt:lpstr>
      <vt:lpstr>PowerPoint Presentation</vt:lpstr>
      <vt:lpstr>Representing Numbers</vt:lpstr>
      <vt:lpstr>Representing Numbers</vt:lpstr>
      <vt:lpstr>Representing Numbers</vt:lpstr>
      <vt:lpstr>Representing Numbers</vt:lpstr>
      <vt:lpstr>Representing Numbers</vt:lpstr>
      <vt:lpstr>Numbers</vt:lpstr>
      <vt:lpstr>Numbers</vt:lpstr>
      <vt:lpstr>Representing Numbers</vt:lpstr>
      <vt:lpstr>Abacus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Positional Notation</vt:lpstr>
      <vt:lpstr>Positional Notation</vt:lpstr>
      <vt:lpstr>Positional Notation</vt:lpstr>
      <vt:lpstr>Positional Notation</vt:lpstr>
      <vt:lpstr>Positional Notation</vt:lpstr>
      <vt:lpstr>Representing Numbers</vt:lpstr>
      <vt:lpstr>Non-Decimal Number Systems</vt:lpstr>
      <vt:lpstr>Positional Notation</vt:lpstr>
      <vt:lpstr>Binary</vt:lpstr>
      <vt:lpstr>Binary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Binary Numbers and Computers</vt:lpstr>
      <vt:lpstr>Binary Numbers and Computers</vt:lpstr>
      <vt:lpstr>Binary Numbers and Computers</vt:lpstr>
      <vt:lpstr>PowerPoint Presentation</vt:lpstr>
      <vt:lpstr>PowerPoint Presentation</vt:lpstr>
      <vt:lpstr>A Single Byte</vt:lpstr>
      <vt:lpstr>A Single Byte</vt:lpstr>
      <vt:lpstr>A Single Byte</vt:lpstr>
      <vt:lpstr>A Single Byte</vt:lpstr>
      <vt:lpstr>A Single Byte</vt:lpstr>
      <vt:lpstr>A Single Byte</vt:lpstr>
      <vt:lpstr>Binary representations</vt:lpstr>
      <vt:lpstr>PowerPoint Presentation</vt:lpstr>
      <vt:lpstr>Binary, Oct and Hex to Decimal</vt:lpstr>
      <vt:lpstr>Arithmetic in Binary</vt:lpstr>
      <vt:lpstr>Binary representations, arithmetic</vt:lpstr>
      <vt:lpstr>Representing Numbers</vt:lpstr>
      <vt:lpstr>Representing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Others To decimal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Others To decimal</vt:lpstr>
      <vt:lpstr>Non-Decimal Number Systems</vt:lpstr>
      <vt:lpstr>Representing Numbers</vt:lpstr>
      <vt:lpstr>Positional Notation</vt:lpstr>
      <vt:lpstr>Converting Binary to Decimal</vt:lpstr>
      <vt:lpstr>Converting Octal to Decimal</vt:lpstr>
      <vt:lpstr>Converting Hexadecimal to Decimal</vt:lpstr>
      <vt:lpstr>PowerPoint Presentation</vt:lpstr>
      <vt:lpstr>Positional Notation</vt:lpstr>
      <vt:lpstr>Representing Numbers</vt:lpstr>
      <vt:lpstr>Large Numbers</vt:lpstr>
      <vt:lpstr>Large Numbers</vt:lpstr>
      <vt:lpstr>Short Forms for Binary</vt:lpstr>
      <vt:lpstr>Binary to/from others  --  why Hex and Octal</vt:lpstr>
      <vt:lpstr>Short Forms for Binary - Octal</vt:lpstr>
      <vt:lpstr>Short Forms for Binary - Octal</vt:lpstr>
      <vt:lpstr>Binary to Octal Examples</vt:lpstr>
      <vt:lpstr>Binary to Octal Examples</vt:lpstr>
      <vt:lpstr>Short Forms for Binary - Hexadecimal</vt:lpstr>
      <vt:lpstr>Short Forms for Binary - Hexadecimal</vt:lpstr>
      <vt:lpstr>Short Forms for Binary - Hexadecimal</vt:lpstr>
      <vt:lpstr>Binary to/from others  --  why Hex and Octal</vt:lpstr>
      <vt:lpstr>Binary to/from others  --  why Hex and Octal</vt:lpstr>
      <vt:lpstr>Binary to Hexadecimal Examples</vt:lpstr>
      <vt:lpstr>Binary to Hexadecimal Examples</vt:lpstr>
      <vt:lpstr>Summary:  base conversion methods</vt:lpstr>
      <vt:lpstr>Representing Numbers</vt:lpstr>
      <vt:lpstr>Representing Numbers</vt:lpstr>
      <vt:lpstr>How to extract the  Least Significant Digit</vt:lpstr>
      <vt:lpstr>Converting Decimal to Other Bases</vt:lpstr>
      <vt:lpstr>Converting Decimal to Binary</vt:lpstr>
      <vt:lpstr>Converting Decimal to Binary</vt:lpstr>
      <vt:lpstr>Converting Decimal to Binary</vt:lpstr>
      <vt:lpstr>Converting Decimal to Octal</vt:lpstr>
      <vt:lpstr>Converting Decimal to Octal</vt:lpstr>
      <vt:lpstr>Converting Decimal to Octal</vt:lpstr>
      <vt:lpstr>Converting Decimal to Hexadecimal</vt:lpstr>
      <vt:lpstr>Converting Decimal to Hexadecimal</vt:lpstr>
      <vt:lpstr>Converting Decimal to Hexadecimal</vt:lpstr>
      <vt:lpstr>Converting Decimal to Hexadecimal</vt:lpstr>
      <vt:lpstr>Summary:  base conversion methods</vt:lpstr>
      <vt:lpstr>Summary:  base conversion methods</vt:lpstr>
      <vt:lpstr>Extra: Oct &lt;-&gt; Hex</vt:lpstr>
      <vt:lpstr>Representing Numbers</vt:lpstr>
      <vt:lpstr>Representing Numbers</vt:lpstr>
      <vt:lpstr>PowerPoint Presentation</vt:lpstr>
      <vt:lpstr>PowerPoint Presentation</vt:lpstr>
      <vt:lpstr>PowerPoint Presentation</vt:lpstr>
      <vt:lpstr>How To Create a Negative Number</vt:lpstr>
      <vt:lpstr>Integers:  Ordinary Signed Representation</vt:lpstr>
      <vt:lpstr>Integers:  Ordinary Signed Representation</vt:lpstr>
      <vt:lpstr>Integers:  Ordinary Signed Representation</vt:lpstr>
      <vt:lpstr>2’s Complement Notation</vt:lpstr>
      <vt:lpstr>2’s Complement Notation</vt:lpstr>
      <vt:lpstr>2’s Complement Notation</vt:lpstr>
      <vt:lpstr>Signed vs. unsigned, summary</vt:lpstr>
      <vt:lpstr>2’s Complement (binary)  Decimal</vt:lpstr>
      <vt:lpstr>Decimal  2’s Complement (binary)    </vt:lpstr>
      <vt:lpstr>2’s Complement Examples    assume 8 bits</vt:lpstr>
      <vt:lpstr>Interpretations of Binary Patterns</vt:lpstr>
      <vt:lpstr>Arithmetic in 2’s Complement (remember it’s a fixed length system)</vt:lpstr>
      <vt:lpstr>Arithmetic in 2’s Complement (remember it’s a fixed length system)</vt:lpstr>
      <vt:lpstr>Arithmetic in 2’s Complement (remember it’s a fixed length system)</vt:lpstr>
      <vt:lpstr>POS + NEG → POS Answer</vt:lpstr>
      <vt:lpstr>POS + NEG → NEG Answer</vt:lpstr>
      <vt:lpstr>NEG + NEG → NEG Answer</vt:lpstr>
      <vt:lpstr>POS + NEG → POS Answer</vt:lpstr>
      <vt:lpstr>Number Overflow</vt:lpstr>
      <vt:lpstr>Representing Numbers</vt:lpstr>
      <vt:lpstr>Representing Numbers</vt:lpstr>
      <vt:lpstr>Positional Notation extended to fractions</vt:lpstr>
      <vt:lpstr>Fractions:  Binary        Decimal</vt:lpstr>
      <vt:lpstr>Fractions:  Binary     Decimal</vt:lpstr>
      <vt:lpstr>Decimal to binary                                      37.75       100101.11</vt:lpstr>
      <vt:lpstr>Fractions:  Decimal to Binary</vt:lpstr>
      <vt:lpstr>Fractions:  Decimal to Binary</vt:lpstr>
      <vt:lpstr>Scientific Notation</vt:lpstr>
      <vt:lpstr>Representing Real Numbers in Decimal</vt:lpstr>
      <vt:lpstr>How many bits is enough?</vt:lpstr>
      <vt:lpstr>PowerPoint Presentation</vt:lpstr>
      <vt:lpstr>Representing Numbers</vt:lpstr>
      <vt:lpstr>Representing Numbers</vt:lpstr>
      <vt:lpstr>Binary, Oct and Hex   Decimal</vt:lpstr>
      <vt:lpstr>Binary  Oct and Hex </vt:lpstr>
      <vt:lpstr>Decimal  Binary, Oct and Hex</vt:lpstr>
      <vt:lpstr>2’s complement (binary)   decimal  </vt:lpstr>
      <vt:lpstr>PowerPoint Presentation</vt:lpstr>
      <vt:lpstr>Factions    decimal  </vt:lpstr>
      <vt:lpstr>Valid or not?</vt:lpstr>
      <vt:lpstr>Signed vs. unsigned, 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Castellucci</dc:creator>
  <cp:lastModifiedBy>Hui Wang</cp:lastModifiedBy>
  <cp:revision>403</cp:revision>
  <dcterms:created xsi:type="dcterms:W3CDTF">2016-08-20T22:26:35Z</dcterms:created>
  <dcterms:modified xsi:type="dcterms:W3CDTF">2023-02-06T14:26:27Z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0x010100EAADB9A9081FEE438308C82BCB782E8F</vt:lpwstr>
  </property>
</Properties>
</file>