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5" r:id="rId3"/>
    <p:sldId id="273" r:id="rId4"/>
    <p:sldId id="277" r:id="rId5"/>
    <p:sldId id="274" r:id="rId6"/>
    <p:sldId id="270" r:id="rId7"/>
    <p:sldId id="284" r:id="rId8"/>
    <p:sldId id="276" r:id="rId9"/>
    <p:sldId id="278" r:id="rId10"/>
    <p:sldId id="283" r:id="rId11"/>
    <p:sldId id="262" r:id="rId12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0"/>
  </p:normalViewPr>
  <p:slideViewPr>
    <p:cSldViewPr>
      <p:cViewPr varScale="1">
        <p:scale>
          <a:sx n="152" d="100"/>
          <a:sy n="152" d="100"/>
        </p:scale>
        <p:origin x="102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15" tIns="47457" rIns="94915" bIns="47457" numCol="1" anchor="t" anchorCtr="0" compatLnSpc="1">
            <a:prstTxWarp prst="textNoShape">
              <a:avLst/>
            </a:prstTxWarp>
          </a:bodyPr>
          <a:lstStyle>
            <a:lvl1pPr defTabSz="949325">
              <a:defRPr sz="1200">
                <a:latin typeface="Tahoma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438775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15" tIns="47457" rIns="94915" bIns="47457" numCol="1" anchor="t" anchorCtr="0" compatLnSpc="1">
            <a:prstTxWarp prst="textNoShape">
              <a:avLst/>
            </a:prstTxWarp>
          </a:bodyPr>
          <a:lstStyle>
            <a:lvl1pPr algn="r" defTabSz="949325">
              <a:defRPr sz="1200"/>
            </a:lvl1pPr>
          </a:lstStyle>
          <a:p>
            <a:fld id="{BA0A7FC0-AE24-4712-8C07-368C24885E8B}" type="datetimeFigureOut">
              <a:rPr lang="en-US"/>
              <a:pPr/>
              <a:t>9/5/18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694690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15" tIns="47457" rIns="94915" bIns="47457" numCol="1" anchor="b" anchorCtr="0" compatLnSpc="1">
            <a:prstTxWarp prst="textNoShape">
              <a:avLst/>
            </a:prstTxWarp>
          </a:bodyPr>
          <a:lstStyle>
            <a:lvl1pPr defTabSz="949325">
              <a:defRPr sz="1200">
                <a:latin typeface="Tahoma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438775" y="694690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15" tIns="47457" rIns="94915" bIns="47457" numCol="1" anchor="b" anchorCtr="0" compatLnSpc="1">
            <a:prstTxWarp prst="textNoShape">
              <a:avLst/>
            </a:prstTxWarp>
          </a:bodyPr>
          <a:lstStyle>
            <a:lvl1pPr algn="r" defTabSz="949325">
              <a:defRPr sz="1200"/>
            </a:lvl1pPr>
          </a:lstStyle>
          <a:p>
            <a:fld id="{07F96AFA-C3A1-47E2-85A4-F179412953A8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9400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1" tIns="48326" rIns="96651" bIns="48326" numCol="1" anchor="t" anchorCtr="0" compatLnSpc="1">
            <a:prstTxWarp prst="textNoShape">
              <a:avLst/>
            </a:prstTxWarp>
          </a:bodyPr>
          <a:lstStyle>
            <a:lvl1pPr defTabSz="949325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1" tIns="48326" rIns="96651" bIns="48326" numCol="1" anchor="t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3475038"/>
            <a:ext cx="7683500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1" tIns="48326" rIns="96651" bIns="483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690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1" tIns="48326" rIns="96651" bIns="48326" numCol="1" anchor="b" anchorCtr="0" compatLnSpc="1">
            <a:prstTxWarp prst="textNoShape">
              <a:avLst/>
            </a:prstTxWarp>
          </a:bodyPr>
          <a:lstStyle>
            <a:lvl1pPr defTabSz="949325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690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1" tIns="48326" rIns="96651" bIns="48326" numCol="1" anchor="b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latin typeface="Arial" pitchFamily="34" charset="0"/>
              </a:defRPr>
            </a:lvl1pPr>
          </a:lstStyle>
          <a:p>
            <a:fld id="{E5B314EE-DA11-4B74-BD95-4D6DB0806A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27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fld id="{1517BE64-DF02-B742-9A34-473966AB39BD}" type="datetime1">
              <a:rPr lang="en-CA" smtClean="0"/>
              <a:t>2018-09-05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05A79278-B486-44F5-804A-8A4A309216D8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124F37-FB25-0D4D-BB53-AF8360894CF3}" type="datetime1">
              <a:rPr lang="en-CA" smtClean="0"/>
              <a:t>2018-09-05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BA472-D287-4B6A-B4D1-5D0F6F936B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ADC509-7D24-414F-85BC-ED355673B862}" type="datetime1">
              <a:rPr lang="en-CA" smtClean="0"/>
              <a:t>2018-09-05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81BB4-EA8B-4745-8110-31B4B8C1DC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B419A1B-09B1-BD46-BC8F-F6FCE98A9AFE}" type="datetime1">
              <a:rPr lang="en-CA" smtClean="0"/>
              <a:t>2018-09-05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ABCBE1A-85BA-4488-8732-FF4FB42CFE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1C714D-CCC1-B448-B434-28D01B2E996A}" type="datetime1">
              <a:rPr lang="en-CA" smtClean="0"/>
              <a:t>2018-09-05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2A009-4E70-42B7-9D3F-4001E04500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fld id="{B8D572C5-5160-CC4F-87E0-B2D36B310672}" type="datetime1">
              <a:rPr lang="en-CA" smtClean="0"/>
              <a:t>2018-09-05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999C0DAD-C3F8-4225-82B3-CAB0B8C90DFC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922EFF-2F5D-4D4D-81F9-4A707CD578F7}" type="datetime1">
              <a:rPr lang="en-CA" smtClean="0"/>
              <a:t>2018-09-05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06BF5-95A3-426E-A5E1-A89F3C3531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CF97F5-0CBB-C24B-B316-608E6B40B59D}" type="datetime1">
              <a:rPr lang="en-CA" smtClean="0"/>
              <a:t>2018-09-05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31258-357C-4A5E-A142-FDF7FAE701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C9E9CD-E7C9-CB48-8747-C7927D75A141}" type="datetime1">
              <a:rPr lang="en-CA" smtClean="0"/>
              <a:t>2018-09-05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C9A24-A2C5-4547-823F-984DA1351D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30124D-EE0C-1A4F-A6A1-BEC1439B1D88}" type="datetime1">
              <a:rPr lang="en-CA" smtClean="0"/>
              <a:t>2018-09-05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4C8C7-C6CA-4FD3-AA63-507CB83A09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Arial" charset="0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Arial" charset="0"/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" name="Straight Connector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Straight Connector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CB5BD2-AA33-CA4D-A23F-18CFF2C22862}" type="datetime1">
              <a:rPr lang="en-CA" smtClean="0"/>
              <a:t>2018-09-05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636536-89E8-4841-BD97-11939815D9C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Straight Connector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Arial" charset="0"/>
            </a:endParaRPr>
          </a:p>
        </p:txBody>
      </p:sp>
      <p:sp>
        <p:nvSpPr>
          <p:cNvPr id="11" name="Straight Connector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775B14-90C5-8F48-BF9D-54291D60C682}" type="datetime1">
              <a:rPr lang="en-CA" smtClean="0"/>
              <a:t>2018-09-05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8C0605-4716-4AB2-B0EB-D68306C8B64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Arial" charset="0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CBFD69F-AB35-BE48-AF43-6530358ABEA3}" type="datetime1">
              <a:rPr lang="en-CA" smtClean="0"/>
              <a:t>2018-09-05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Tahoma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fld id="{C281B918-FEFC-40AB-AC1F-C7092C1EDC4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1" r:id="rId2"/>
    <p:sldLayoutId id="2147483839" r:id="rId3"/>
    <p:sldLayoutId id="2147483832" r:id="rId4"/>
    <p:sldLayoutId id="2147483833" r:id="rId5"/>
    <p:sldLayoutId id="2147483834" r:id="rId6"/>
    <p:sldLayoutId id="2147483835" r:id="rId7"/>
    <p:sldLayoutId id="2147483840" r:id="rId8"/>
    <p:sldLayoutId id="2147483841" r:id="rId9"/>
    <p:sldLayoutId id="2147483836" r:id="rId10"/>
    <p:sldLayoutId id="2147483837" r:id="rId11"/>
    <p:sldLayoutId id="214748384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yorku.ca/~utn" TargetMode="External"/><Relationship Id="rId2" Type="http://schemas.openxmlformats.org/officeDocument/2006/relationships/hyperlink" Target="mailto:utn@cse.yorku.c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2571750" y="1428750"/>
            <a:ext cx="6172200" cy="189388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cap="none" dirty="0"/>
              <a:t>EECS 6590: High Performance Computer Networks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313" y="3786188"/>
            <a:ext cx="6230937" cy="1752600"/>
          </a:xfrm>
        </p:spPr>
        <p:txBody>
          <a:bodyPr/>
          <a:lstStyle/>
          <a:p>
            <a:pPr eaLnBrk="1" hangingPunct="1"/>
            <a:r>
              <a:rPr lang="en-US"/>
              <a:t>Uyen Trang (U.T.) Nguyen</a:t>
            </a:r>
          </a:p>
          <a:p>
            <a:pPr eaLnBrk="1" hangingPunct="1"/>
            <a:r>
              <a:rPr lang="en-US"/>
              <a:t>Dept. of Electrical Engineering &amp; Computer Science</a:t>
            </a:r>
          </a:p>
          <a:p>
            <a:pPr eaLnBrk="1" hangingPunct="1"/>
            <a:r>
              <a:rPr lang="en-US"/>
              <a:t>York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2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F359D70-052A-4BD9-A895-F19873E6667D}" type="slidenum">
              <a:rPr lang="en-US"/>
              <a:pPr/>
              <a:t>10</a:t>
            </a:fld>
            <a:endParaRPr lang="en-US"/>
          </a:p>
        </p:txBody>
      </p:sp>
      <p:sp>
        <p:nvSpPr>
          <p:cNvPr id="24578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600" cap="none" dirty="0"/>
              <a:t>REFERENCES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z="2000" dirty="0"/>
              <a:t>Wireless Mesh Networking: Architectures, Protocols and Standards</a:t>
            </a:r>
          </a:p>
          <a:p>
            <a:pPr>
              <a:buFont typeface="Wingdings" pitchFamily="2" charset="2"/>
              <a:buNone/>
            </a:pPr>
            <a:r>
              <a:rPr lang="en-US" sz="2000" dirty="0"/>
              <a:t>	by Yan Zhang, </a:t>
            </a:r>
            <a:r>
              <a:rPr lang="en-US" sz="2000" dirty="0" err="1"/>
              <a:t>Jijun</a:t>
            </a:r>
            <a:r>
              <a:rPr lang="en-US" sz="2000" dirty="0"/>
              <a:t> </a:t>
            </a:r>
            <a:r>
              <a:rPr lang="en-US" sz="2000" dirty="0" err="1"/>
              <a:t>Luo</a:t>
            </a:r>
            <a:r>
              <a:rPr lang="en-US" sz="2000" dirty="0"/>
              <a:t> and </a:t>
            </a:r>
            <a:r>
              <a:rPr lang="en-US" sz="2000" dirty="0" err="1"/>
              <a:t>Honglin</a:t>
            </a:r>
            <a:r>
              <a:rPr lang="en-US" sz="2000" dirty="0"/>
              <a:t> Hu (Editor)</a:t>
            </a:r>
          </a:p>
          <a:p>
            <a:pPr>
              <a:buFont typeface="Wingdings" pitchFamily="2" charset="2"/>
              <a:buNone/>
            </a:pPr>
            <a:r>
              <a:rPr lang="en-US" sz="2000" dirty="0"/>
              <a:t>	Publisher: </a:t>
            </a:r>
            <a:r>
              <a:rPr lang="en-US" sz="2000" dirty="0" err="1"/>
              <a:t>Auerbach</a:t>
            </a:r>
            <a:r>
              <a:rPr lang="en-US" sz="2000" dirty="0"/>
              <a:t> (2006)</a:t>
            </a:r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r>
              <a:rPr lang="en-US" sz="2000" dirty="0"/>
              <a:t>Wireless Mesh Networks</a:t>
            </a:r>
          </a:p>
          <a:p>
            <a:pPr>
              <a:buFont typeface="Wingdings" pitchFamily="2" charset="2"/>
              <a:buNone/>
            </a:pPr>
            <a:r>
              <a:rPr lang="en-US" sz="2000" dirty="0"/>
              <a:t>	by Ian </a:t>
            </a:r>
            <a:r>
              <a:rPr lang="en-US" sz="2000" dirty="0" err="1"/>
              <a:t>Akyildiz</a:t>
            </a:r>
            <a:r>
              <a:rPr lang="en-US" sz="2000" dirty="0"/>
              <a:t> and </a:t>
            </a:r>
            <a:r>
              <a:rPr lang="en-US" sz="2000" dirty="0" err="1"/>
              <a:t>Xudong</a:t>
            </a:r>
            <a:r>
              <a:rPr lang="en-US" sz="2000" dirty="0"/>
              <a:t> Wang</a:t>
            </a:r>
          </a:p>
          <a:p>
            <a:pPr>
              <a:buFont typeface="Wingdings" pitchFamily="2" charset="2"/>
              <a:buNone/>
            </a:pPr>
            <a:r>
              <a:rPr lang="en-US" sz="2000" dirty="0"/>
              <a:t>	Publisher: Wiley (2009)</a:t>
            </a:r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r>
              <a:rPr lang="en-US" sz="2000" dirty="0"/>
              <a:t>Ad Hoc Wireless Networks : Architectures and Protocols</a:t>
            </a:r>
          </a:p>
          <a:p>
            <a:pPr>
              <a:buFont typeface="Wingdings" pitchFamily="2" charset="2"/>
              <a:buNone/>
            </a:pPr>
            <a:r>
              <a:rPr lang="en-US" sz="2000" dirty="0"/>
              <a:t>	by C. Siva Ram Murthy and B.S. </a:t>
            </a:r>
            <a:r>
              <a:rPr lang="en-US" sz="2000" dirty="0" err="1"/>
              <a:t>Manoj</a:t>
            </a:r>
            <a:endParaRPr lang="en-US" sz="2000" dirty="0"/>
          </a:p>
          <a:p>
            <a:pPr>
              <a:buFont typeface="Wingdings" pitchFamily="2" charset="2"/>
              <a:buNone/>
            </a:pPr>
            <a:r>
              <a:rPr lang="en-US" sz="2000" dirty="0"/>
              <a:t>	Publisher: Prentice Hall PTR (2004)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a typeface="+mj-ea"/>
              </a:rPr>
              <a:t>Contact Info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en-US"/>
          </a:p>
          <a:p>
            <a:pPr eaLnBrk="1" hangingPunct="1"/>
            <a:r>
              <a:rPr lang="en-US"/>
              <a:t>Email: </a:t>
            </a:r>
            <a:r>
              <a:rPr lang="en-US">
                <a:hlinkClick r:id="rId2"/>
              </a:rPr>
              <a:t>utn@cse.yorku.ca</a:t>
            </a:r>
            <a:endParaRPr lang="en-US"/>
          </a:p>
          <a:p>
            <a:pPr eaLnBrk="1" hangingPunct="1"/>
            <a:r>
              <a:rPr lang="en-US"/>
              <a:t>Home page: </a:t>
            </a:r>
            <a:r>
              <a:rPr lang="en-US">
                <a:hlinkClick r:id="rId3"/>
              </a:rPr>
              <a:t>www.cse.yorku.ca/~utn</a:t>
            </a:r>
            <a:endParaRPr lang="en-US"/>
          </a:p>
          <a:p>
            <a:pPr eaLnBrk="1" hangingPunct="1"/>
            <a:r>
              <a:rPr lang="en-US"/>
              <a:t>Office: LAS-2024</a:t>
            </a:r>
          </a:p>
          <a:p>
            <a:pPr eaLnBrk="1" hangingPunct="1"/>
            <a:r>
              <a:rPr lang="en-US"/>
              <a:t>Phone: (416) 736-2100 ext. 33274</a:t>
            </a:r>
          </a:p>
          <a:p>
            <a:pPr eaLnBrk="1" hangingPunct="1"/>
            <a:endParaRPr lang="en-US"/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F07362-87F9-4957-8675-E5D3A02B343F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 bwMode="auto">
          <a:xfrm>
            <a:off x="500063" y="274638"/>
            <a:ext cx="7424737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sz="3200" cap="none" dirty="0"/>
              <a:t>COURSE INFORMATION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sz="quarter" idx="1"/>
          </p:nvPr>
        </p:nvSpPr>
        <p:spPr>
          <a:xfrm>
            <a:off x="500063" y="1928813"/>
            <a:ext cx="7772400" cy="4114800"/>
          </a:xfrm>
        </p:spPr>
        <p:txBody>
          <a:bodyPr/>
          <a:lstStyle/>
          <a:p>
            <a:pPr eaLnBrk="1" hangingPunct="1"/>
            <a:r>
              <a:rPr lang="en-CA" dirty="0"/>
              <a:t>Monday and Wednesday, </a:t>
            </a:r>
            <a:r>
              <a:rPr lang="en-US" dirty="0"/>
              <a:t>16:00-17:30</a:t>
            </a:r>
            <a:endParaRPr lang="en-US" dirty="0">
              <a:sym typeface="Symbol" pitchFamily="18" charset="2"/>
            </a:endParaRPr>
          </a:p>
          <a:p>
            <a:pPr eaLnBrk="1" hangingPunct="1"/>
            <a:r>
              <a:rPr lang="en-US" dirty="0">
                <a:sym typeface="Symbol" pitchFamily="18" charset="2"/>
              </a:rPr>
              <a:t>Location:</a:t>
            </a:r>
            <a:r>
              <a:rPr lang="en-US" b="1" dirty="0">
                <a:sym typeface="Symbol" pitchFamily="18" charset="2"/>
              </a:rPr>
              <a:t> BERG-211 </a:t>
            </a:r>
            <a:r>
              <a:rPr lang="en-US" dirty="0">
                <a:sym typeface="Symbol" pitchFamily="18" charset="2"/>
              </a:rPr>
              <a:t>(Bergeron Building)</a:t>
            </a:r>
            <a:endParaRPr lang="en-CA" dirty="0"/>
          </a:p>
          <a:p>
            <a:pPr eaLnBrk="1" hangingPunct="1"/>
            <a:r>
              <a:rPr lang="en-US" dirty="0">
                <a:sym typeface="Symbol" pitchFamily="18" charset="2"/>
              </a:rPr>
              <a:t>First lecture: September 5</a:t>
            </a:r>
          </a:p>
          <a:p>
            <a:pPr eaLnBrk="1" hangingPunct="1"/>
            <a:r>
              <a:rPr lang="en-US" dirty="0">
                <a:sym typeface="Symbol" pitchFamily="18" charset="2"/>
              </a:rPr>
              <a:t>Course web page: </a:t>
            </a:r>
            <a:r>
              <a:rPr lang="en-US" dirty="0">
                <a:solidFill>
                  <a:srgbClr val="0000FF"/>
                </a:solidFill>
                <a:sym typeface="Symbol" pitchFamily="18" charset="2"/>
              </a:rPr>
              <a:t>www.cse.yorku.ca/course/6590A </a:t>
            </a:r>
          </a:p>
          <a:p>
            <a:pPr eaLnBrk="1" hangingPunct="1"/>
            <a:r>
              <a:rPr lang="en-US" dirty="0">
                <a:sym typeface="Symbol" pitchFamily="18" charset="2"/>
              </a:rPr>
              <a:t>Prerequisite: a course on computer networks</a:t>
            </a:r>
          </a:p>
          <a:p>
            <a:pPr eaLnBrk="1" hangingPunct="1"/>
            <a:r>
              <a:rPr lang="en-US" dirty="0">
                <a:sym typeface="Symbol" pitchFamily="18" charset="2"/>
              </a:rPr>
              <a:t>Focus: wireless ad hoc networking</a:t>
            </a:r>
          </a:p>
          <a:p>
            <a:pPr lvl="1" eaLnBrk="1" hangingPunct="1"/>
            <a:r>
              <a:rPr lang="en-US" sz="2400" dirty="0">
                <a:sym typeface="Symbol" pitchFamily="18" charset="2"/>
              </a:rPr>
              <a:t>Mobile ad hoc networks</a:t>
            </a:r>
          </a:p>
          <a:p>
            <a:pPr lvl="1" eaLnBrk="1" hangingPunct="1"/>
            <a:r>
              <a:rPr lang="en-US" sz="2400" dirty="0">
                <a:sym typeface="Symbol" pitchFamily="18" charset="2"/>
              </a:rPr>
              <a:t>Wireless mesh networks</a:t>
            </a:r>
          </a:p>
          <a:p>
            <a:pPr lvl="1" eaLnBrk="1" hangingPunct="1"/>
            <a:r>
              <a:rPr lang="en-US" sz="2400" dirty="0">
                <a:solidFill>
                  <a:srgbClr val="808080"/>
                </a:solidFill>
                <a:sym typeface="Symbol" pitchFamily="18" charset="2"/>
              </a:rPr>
              <a:t>(Wireless sensor networks)</a:t>
            </a:r>
          </a:p>
          <a:p>
            <a:pPr eaLnBrk="1" hangingPunct="1"/>
            <a:endParaRPr lang="en-CA" dirty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30F120-1610-4DDC-90B2-7CA2E2D6E742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515350" cy="1214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600" dirty="0">
                <a:ea typeface="+mj-ea"/>
              </a:rPr>
              <a:t>Mobile Ad hoc Networks (MANETs)</a:t>
            </a:r>
          </a:p>
        </p:txBody>
      </p:sp>
      <p:sp>
        <p:nvSpPr>
          <p:cNvPr id="18434" name="Text Placeholder 6"/>
          <p:cNvSpPr>
            <a:spLocks noGrp="1"/>
          </p:cNvSpPr>
          <p:nvPr>
            <p:ph type="body" sz="half" idx="1"/>
          </p:nvPr>
        </p:nvSpPr>
        <p:spPr>
          <a:xfrm>
            <a:off x="214313" y="1989138"/>
            <a:ext cx="4492625" cy="4248150"/>
          </a:xfrm>
        </p:spPr>
        <p:txBody>
          <a:bodyPr/>
          <a:lstStyle/>
          <a:p>
            <a:pPr eaLnBrk="1" hangingPunct="1"/>
            <a:r>
              <a:rPr lang="en-CA" dirty="0"/>
              <a:t>A form of wireless ad hoc networking; devices are mobile.</a:t>
            </a:r>
          </a:p>
          <a:p>
            <a:pPr eaLnBrk="1" hangingPunct="1"/>
            <a:endParaRPr lang="en-CA" dirty="0"/>
          </a:p>
          <a:p>
            <a:pPr eaLnBrk="1" hangingPunct="1"/>
            <a:r>
              <a:rPr lang="en-CA" dirty="0"/>
              <a:t>Design, implementation: extremely challenging</a:t>
            </a:r>
          </a:p>
          <a:p>
            <a:pPr lvl="1" eaLnBrk="1" hangingPunct="1"/>
            <a:r>
              <a:rPr lang="en-CA" sz="2000" dirty="0"/>
              <a:t>Dynamic topology</a:t>
            </a:r>
          </a:p>
          <a:p>
            <a:pPr lvl="1" eaLnBrk="1" hangingPunct="1"/>
            <a:r>
              <a:rPr lang="en-CA" sz="2000" dirty="0"/>
              <a:t>Severe bandwidth constraints</a:t>
            </a:r>
          </a:p>
          <a:p>
            <a:pPr lvl="1" eaLnBrk="1" hangingPunct="1"/>
            <a:r>
              <a:rPr lang="en-CA" sz="2000" dirty="0"/>
              <a:t>Limited battery life</a:t>
            </a:r>
          </a:p>
          <a:p>
            <a:pPr lvl="1" eaLnBrk="1" hangingPunct="1"/>
            <a:r>
              <a:rPr lang="en-CA" sz="2000" dirty="0"/>
              <a:t>Limited survivability</a:t>
            </a:r>
          </a:p>
          <a:p>
            <a:pPr lvl="1" eaLnBrk="1" hangingPunct="1">
              <a:buFont typeface="Wingdings 2" pitchFamily="18" charset="2"/>
              <a:buNone/>
            </a:pPr>
            <a:endParaRPr lang="en-CA" sz="2000" dirty="0"/>
          </a:p>
        </p:txBody>
      </p:sp>
      <p:pic>
        <p:nvPicPr>
          <p:cNvPr id="18435" name="Picture 5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0" y="2143125"/>
            <a:ext cx="4375150" cy="3000375"/>
          </a:xfrm>
          <a:noFill/>
        </p:spPr>
      </p:pic>
      <p:sp>
        <p:nvSpPr>
          <p:cNvPr id="18436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8172450" y="5732463"/>
            <a:ext cx="576263" cy="576262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463631A5-87AA-4A05-8F96-AB2AA8FAC0A5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6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CA" sz="3600" cap="none"/>
              <a:t>APPLICATIONS OF MANETs</a:t>
            </a:r>
          </a:p>
        </p:txBody>
      </p:sp>
      <p:sp>
        <p:nvSpPr>
          <p:cNvPr id="19458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906963" cy="4572000"/>
          </a:xfrm>
        </p:spPr>
        <p:txBody>
          <a:bodyPr/>
          <a:lstStyle/>
          <a:p>
            <a:r>
              <a:rPr lang="en-CA" dirty="0"/>
              <a:t>Military operations </a:t>
            </a:r>
          </a:p>
          <a:p>
            <a:r>
              <a:rPr lang="en-CA" dirty="0"/>
              <a:t>Search and rescue operations</a:t>
            </a:r>
          </a:p>
          <a:p>
            <a:r>
              <a:rPr lang="en-CA" dirty="0"/>
              <a:t>Vehicular networking</a:t>
            </a:r>
          </a:p>
          <a:p>
            <a:r>
              <a:rPr lang="en-CA" dirty="0"/>
              <a:t>Robot communications</a:t>
            </a:r>
          </a:p>
          <a:p>
            <a:r>
              <a:rPr lang="en-CA" dirty="0"/>
              <a:t>Mobile social networks</a:t>
            </a:r>
          </a:p>
          <a:p>
            <a:r>
              <a:rPr lang="en-CA" dirty="0"/>
              <a:t>Internet of Things</a:t>
            </a:r>
          </a:p>
          <a:p>
            <a:endParaRPr lang="en-CA" dirty="0"/>
          </a:p>
          <a:p>
            <a:endParaRPr lang="en-CA" dirty="0"/>
          </a:p>
        </p:txBody>
      </p:sp>
      <p:pic>
        <p:nvPicPr>
          <p:cNvPr id="19459" name="Content Placeholder 10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508625" y="1628775"/>
            <a:ext cx="2992438" cy="1538288"/>
          </a:xfrm>
        </p:spPr>
      </p:pic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AAB0E-6B4E-427A-B104-F7A94E342B6B}" type="slidenum">
              <a:rPr lang="en-US"/>
              <a:pPr/>
              <a:t>4</a:t>
            </a:fld>
            <a:endParaRPr lang="en-US"/>
          </a:p>
        </p:txBody>
      </p:sp>
      <p:pic>
        <p:nvPicPr>
          <p:cNvPr id="19461" name="Picture 1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9600" y="3573463"/>
            <a:ext cx="2214563" cy="295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372475" cy="1214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a typeface="+mj-ea"/>
              </a:rPr>
              <a:t>Wireless Mesh Networks (WMN)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974" y="1628800"/>
            <a:ext cx="3816350" cy="4392612"/>
          </a:xfrm>
        </p:spPr>
        <p:txBody>
          <a:bodyPr/>
          <a:lstStyle/>
          <a:p>
            <a:pPr eaLnBrk="1" hangingPunct="1"/>
            <a:r>
              <a:rPr lang="en-US" dirty="0"/>
              <a:t>Support </a:t>
            </a:r>
            <a:r>
              <a:rPr lang="en-US" u="sng" dirty="0"/>
              <a:t>multi-hop</a:t>
            </a:r>
            <a:r>
              <a:rPr lang="en-US" dirty="0"/>
              <a:t> </a:t>
            </a:r>
            <a:r>
              <a:rPr lang="en-US" u="sng" dirty="0"/>
              <a:t>wireless</a:t>
            </a:r>
            <a:r>
              <a:rPr lang="en-US" dirty="0"/>
              <a:t> connections</a:t>
            </a:r>
          </a:p>
          <a:p>
            <a:pPr eaLnBrk="1" hangingPunct="1"/>
            <a:r>
              <a:rPr lang="en-US" dirty="0"/>
              <a:t>Fast, inexpensive deployment</a:t>
            </a:r>
          </a:p>
          <a:p>
            <a:pPr eaLnBrk="1" hangingPunct="1"/>
            <a:r>
              <a:rPr lang="en-US" dirty="0"/>
              <a:t>Applications: </a:t>
            </a:r>
          </a:p>
          <a:p>
            <a:pPr lvl="1" eaLnBrk="1" hangingPunct="1"/>
            <a:r>
              <a:rPr lang="en-US" sz="2000" dirty="0"/>
              <a:t>home, community, enterprise networking</a:t>
            </a:r>
          </a:p>
          <a:p>
            <a:pPr lvl="1" eaLnBrk="1" hangingPunct="1"/>
            <a:r>
              <a:rPr lang="en-US" sz="2000" dirty="0"/>
              <a:t>public transportation</a:t>
            </a:r>
          </a:p>
          <a:p>
            <a:pPr lvl="1" eaLnBrk="1" hangingPunct="1"/>
            <a:r>
              <a:rPr lang="en-US" sz="2000" dirty="0"/>
              <a:t>vehicle-to-vehicle communication</a:t>
            </a:r>
          </a:p>
          <a:p>
            <a:pPr lvl="1" eaLnBrk="1" hangingPunct="1"/>
            <a:r>
              <a:rPr lang="en-US" sz="2000" dirty="0"/>
              <a:t>emergency/disaster sites</a:t>
            </a:r>
          </a:p>
          <a:p>
            <a:pPr lvl="1" eaLnBrk="1" hangingPunct="1"/>
            <a:r>
              <a:rPr lang="en-US" sz="2000" dirty="0"/>
              <a:t>Internet of Things</a:t>
            </a:r>
          </a:p>
          <a:p>
            <a:pPr lvl="1" eaLnBrk="1" hangingPunct="1"/>
            <a:r>
              <a:rPr lang="en-US" sz="2000" dirty="0"/>
              <a:t>5G mesh networking</a:t>
            </a:r>
          </a:p>
          <a:p>
            <a:pPr eaLnBrk="1" hangingPunct="1"/>
            <a:endParaRPr lang="en-US" sz="2200" dirty="0"/>
          </a:p>
        </p:txBody>
      </p:sp>
      <p:pic>
        <p:nvPicPr>
          <p:cNvPr id="20483" name="Picture 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00563" y="2571750"/>
            <a:ext cx="4465637" cy="2589213"/>
          </a:xfrm>
        </p:spPr>
      </p:pic>
      <p:sp>
        <p:nvSpPr>
          <p:cNvPr id="20484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57B706-8FE0-4F40-9DA2-33F234CB4EDD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600" dirty="0">
                <a:ea typeface="+mj-ea"/>
              </a:rPr>
              <a:t>Transportation Systems</a:t>
            </a:r>
          </a:p>
        </p:txBody>
      </p:sp>
      <p:pic>
        <p:nvPicPr>
          <p:cNvPr id="21506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5750" y="2500313"/>
            <a:ext cx="8629650" cy="2465387"/>
          </a:xfrm>
          <a:noFill/>
        </p:spPr>
      </p:pic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8EE34B8-27CA-4B38-8181-69B155B931A3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F57EC-3675-AE43-8524-60E86B1F8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Vehicle-to-vehicle communication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479304A-AF1D-AB45-9B9F-F2B26565F206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2773052"/>
            <a:ext cx="8496945" cy="245614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590E9-5579-0043-BAEA-41A848969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A009-4E70-42B7-9D3F-4001E04500D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6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9223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a typeface="+mj-ea"/>
              </a:rPr>
              <a:t>Topics To Be Covered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557338"/>
            <a:ext cx="7467600" cy="4759325"/>
          </a:xfrm>
        </p:spPr>
        <p:txBody>
          <a:bodyPr/>
          <a:lstStyle/>
          <a:p>
            <a:pPr eaLnBrk="1" hangingPunct="1"/>
            <a:r>
              <a:rPr lang="en-US"/>
              <a:t>Architectures</a:t>
            </a:r>
          </a:p>
          <a:p>
            <a:pPr eaLnBrk="1" hangingPunct="1"/>
            <a:r>
              <a:rPr lang="en-US"/>
              <a:t>Routing</a:t>
            </a:r>
          </a:p>
          <a:p>
            <a:pPr eaLnBrk="1" hangingPunct="1"/>
            <a:r>
              <a:rPr lang="en-US"/>
              <a:t>Medium access control</a:t>
            </a:r>
          </a:p>
          <a:p>
            <a:pPr eaLnBrk="1" hangingPunct="1"/>
            <a:r>
              <a:rPr lang="en-US"/>
              <a:t>Transport protocols</a:t>
            </a:r>
          </a:p>
          <a:p>
            <a:pPr eaLnBrk="1" hangingPunct="1"/>
            <a:r>
              <a:rPr lang="en-US"/>
              <a:t>Multicasting and broadcasting</a:t>
            </a:r>
          </a:p>
          <a:p>
            <a:pPr eaLnBrk="1" hangingPunct="1"/>
            <a:r>
              <a:rPr lang="en-US"/>
              <a:t>Security</a:t>
            </a:r>
          </a:p>
          <a:p>
            <a:pPr eaLnBrk="1" hangingPunct="1"/>
            <a:r>
              <a:rPr lang="en-US"/>
              <a:t>Standards (e.g., IEEE 802.11, 802.16)</a:t>
            </a:r>
          </a:p>
          <a:p>
            <a:pPr eaLnBrk="1" hangingPunct="1"/>
            <a:r>
              <a:rPr lang="en-US"/>
              <a:t>Design and implementation principles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Technical writing</a:t>
            </a:r>
          </a:p>
          <a:p>
            <a:pPr eaLnBrk="1" hangingPunct="1"/>
            <a:r>
              <a:rPr lang="en-US"/>
              <a:t>Presentation skills (slides, delivery styles)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FFDFED3-8EB8-4351-A6C1-58DDE448206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CA" sz="3600" cap="none"/>
              <a:t>GRADING SCHEME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CA" dirty="0"/>
              <a:t>35% ─ Tests (2)</a:t>
            </a:r>
          </a:p>
          <a:p>
            <a:r>
              <a:rPr lang="en-CA" dirty="0"/>
              <a:t>10% ─ Class attendance and discussions </a:t>
            </a:r>
          </a:p>
          <a:p>
            <a:r>
              <a:rPr lang="en-CA" dirty="0"/>
              <a:t>15% ─ Presentation of research papers </a:t>
            </a:r>
          </a:p>
          <a:p>
            <a:r>
              <a:rPr lang="en-CA" dirty="0"/>
              <a:t>40% ─ Project </a:t>
            </a:r>
          </a:p>
          <a:p>
            <a:pPr lvl="1"/>
            <a:r>
              <a:rPr lang="en-CA" dirty="0"/>
              <a:t>Research, design and implementation</a:t>
            </a:r>
          </a:p>
          <a:p>
            <a:pPr lvl="1"/>
            <a:r>
              <a:rPr lang="en-CA" dirty="0"/>
              <a:t>Report</a:t>
            </a:r>
          </a:p>
          <a:p>
            <a:pPr lvl="1"/>
            <a:r>
              <a:rPr lang="en-CA" dirty="0"/>
              <a:t>Oral presentations</a:t>
            </a: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619E499-C7B1-43FC-B083-0359677E477A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1492</TotalTime>
  <Words>308</Words>
  <Application>Microsoft Macintosh PowerPoint</Application>
  <PresentationFormat>On-screen Show (4:3)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MS PGothic</vt:lpstr>
      <vt:lpstr>Arial</vt:lpstr>
      <vt:lpstr>Century Schoolbook</vt:lpstr>
      <vt:lpstr>Symbol</vt:lpstr>
      <vt:lpstr>Tahoma</vt:lpstr>
      <vt:lpstr>Wingdings</vt:lpstr>
      <vt:lpstr>Wingdings 2</vt:lpstr>
      <vt:lpstr>Oriel</vt:lpstr>
      <vt:lpstr>EECS 6590: High Performance Computer Networks</vt:lpstr>
      <vt:lpstr>COURSE INFORMATION</vt:lpstr>
      <vt:lpstr>Mobile Ad hoc Networks (MANETs)</vt:lpstr>
      <vt:lpstr>APPLICATIONS OF MANETs</vt:lpstr>
      <vt:lpstr>Wireless Mesh Networks (WMN)</vt:lpstr>
      <vt:lpstr>Transportation Systems</vt:lpstr>
      <vt:lpstr>Vehicle-to-vehicle communication</vt:lpstr>
      <vt:lpstr>Topics To Be Covered</vt:lpstr>
      <vt:lpstr>GRADING SCHEME</vt:lpstr>
      <vt:lpstr>REFERENCES</vt:lpstr>
      <vt:lpstr>Contact Info</vt:lpstr>
    </vt:vector>
  </TitlesOfParts>
  <Manager/>
  <Company>York University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Uyen Trang Nguyen</dc:creator>
  <cp:keywords/>
  <dc:description/>
  <cp:lastModifiedBy>Vice Dean, Lassonde School of Engineering</cp:lastModifiedBy>
  <cp:revision>162</cp:revision>
  <dcterms:created xsi:type="dcterms:W3CDTF">2003-08-31T18:56:21Z</dcterms:created>
  <dcterms:modified xsi:type="dcterms:W3CDTF">2018-09-05T14:09:30Z</dcterms:modified>
  <cp:category/>
</cp:coreProperties>
</file>