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8" r:id="rId6"/>
    <p:sldId id="266" r:id="rId7"/>
    <p:sldId id="267" r:id="rId8"/>
    <p:sldId id="260" r:id="rId9"/>
    <p:sldId id="262" r:id="rId10"/>
    <p:sldId id="264" r:id="rId11"/>
    <p:sldId id="265" r:id="rId12"/>
  </p:sldIdLst>
  <p:sldSz cx="9144000" cy="5143500" type="screen16x9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Montserrat Light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Questrial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2153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89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237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13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20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20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76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Shape 79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80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36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895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548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60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070848" cy="51383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01925" y="2150850"/>
            <a:ext cx="83403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Im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95200" y="3391250"/>
            <a:ext cx="8395799" cy="9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409050" y="3267075"/>
            <a:ext cx="83259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321100" y="1078924"/>
            <a:ext cx="2492700" cy="1359598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487225" y="1078924"/>
            <a:ext cx="2492700" cy="1359598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04375" y="1596125"/>
            <a:ext cx="2258399" cy="694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400800" y="1078924"/>
            <a:ext cx="2492700" cy="1359598"/>
          </a:xfrm>
          <a:prstGeom prst="roundRect">
            <a:avLst>
              <a:gd name="adj" fmla="val 3033"/>
            </a:avLst>
          </a:prstGeom>
          <a:solidFill>
            <a:srgbClr val="E3E3E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604381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66" name="Shape 66"/>
          <p:cNvSpPr/>
          <p:nvPr/>
        </p:nvSpPr>
        <p:spPr>
          <a:xfrm>
            <a:off x="604381" y="2914198"/>
            <a:ext cx="1640699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67" name="Shape 67"/>
          <p:cNvSpPr/>
          <p:nvPr/>
        </p:nvSpPr>
        <p:spPr>
          <a:xfrm>
            <a:off x="604381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604379" y="1235175"/>
            <a:ext cx="676200" cy="694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521282" y="1235175"/>
            <a:ext cx="676200" cy="620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431523" y="1235175"/>
            <a:ext cx="676199" cy="620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50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None/>
            </a:pPr>
            <a:r>
              <a:rPr lang="en-GB" sz="32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  <p:sp>
        <p:nvSpPr>
          <p:cNvPr id="71" name="Shape 71"/>
          <p:cNvSpPr/>
          <p:nvPr/>
        </p:nvSpPr>
        <p:spPr>
          <a:xfrm>
            <a:off x="611039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72" name="Shape 72"/>
          <p:cNvSpPr/>
          <p:nvPr/>
        </p:nvSpPr>
        <p:spPr>
          <a:xfrm>
            <a:off x="611039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cxnSp>
        <p:nvCxnSpPr>
          <p:cNvPr id="73" name="Shape 73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726529" y="2528643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726529" y="2821618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726529" y="3133418"/>
            <a:ext cx="2032199" cy="302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5"/>
          </p:nvPr>
        </p:nvSpPr>
        <p:spPr>
          <a:xfrm>
            <a:off x="726529" y="3435819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6"/>
          </p:nvPr>
        </p:nvSpPr>
        <p:spPr>
          <a:xfrm>
            <a:off x="726529" y="3738169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7"/>
          </p:nvPr>
        </p:nvSpPr>
        <p:spPr>
          <a:xfrm>
            <a:off x="3517950" y="1596125"/>
            <a:ext cx="2258399" cy="694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517955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81" name="Shape 81"/>
          <p:cNvSpPr/>
          <p:nvPr/>
        </p:nvSpPr>
        <p:spPr>
          <a:xfrm>
            <a:off x="3517955" y="2914198"/>
            <a:ext cx="1640699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82" name="Shape 82"/>
          <p:cNvSpPr/>
          <p:nvPr/>
        </p:nvSpPr>
        <p:spPr>
          <a:xfrm>
            <a:off x="3517955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83" name="Shape 83"/>
          <p:cNvSpPr/>
          <p:nvPr/>
        </p:nvSpPr>
        <p:spPr>
          <a:xfrm>
            <a:off x="3524614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84" name="Shape 84"/>
          <p:cNvSpPr/>
          <p:nvPr/>
        </p:nvSpPr>
        <p:spPr>
          <a:xfrm>
            <a:off x="3524614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8"/>
          </p:nvPr>
        </p:nvSpPr>
        <p:spPr>
          <a:xfrm>
            <a:off x="3640103" y="2528643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9"/>
          </p:nvPr>
        </p:nvSpPr>
        <p:spPr>
          <a:xfrm>
            <a:off x="3640103" y="2821618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3"/>
          </p:nvPr>
        </p:nvSpPr>
        <p:spPr>
          <a:xfrm>
            <a:off x="3640103" y="3133418"/>
            <a:ext cx="2032199" cy="302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4"/>
          </p:nvPr>
        </p:nvSpPr>
        <p:spPr>
          <a:xfrm>
            <a:off x="3640103" y="3435819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5"/>
          </p:nvPr>
        </p:nvSpPr>
        <p:spPr>
          <a:xfrm>
            <a:off x="3640103" y="3738169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6"/>
          </p:nvPr>
        </p:nvSpPr>
        <p:spPr>
          <a:xfrm>
            <a:off x="6438200" y="1596125"/>
            <a:ext cx="2258399" cy="694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438205" y="2611808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</a:p>
        </p:txBody>
      </p:sp>
      <p:sp>
        <p:nvSpPr>
          <p:cNvPr id="92" name="Shape 92"/>
          <p:cNvSpPr/>
          <p:nvPr/>
        </p:nvSpPr>
        <p:spPr>
          <a:xfrm>
            <a:off x="6438205" y="2914198"/>
            <a:ext cx="1640699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</a:p>
        </p:txBody>
      </p:sp>
      <p:sp>
        <p:nvSpPr>
          <p:cNvPr id="93" name="Shape 93"/>
          <p:cNvSpPr/>
          <p:nvPr/>
        </p:nvSpPr>
        <p:spPr>
          <a:xfrm>
            <a:off x="6438205" y="3216589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</a:p>
        </p:txBody>
      </p:sp>
      <p:sp>
        <p:nvSpPr>
          <p:cNvPr id="94" name="Shape 94"/>
          <p:cNvSpPr/>
          <p:nvPr/>
        </p:nvSpPr>
        <p:spPr>
          <a:xfrm>
            <a:off x="6444864" y="3518980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</a:p>
        </p:txBody>
      </p:sp>
      <p:sp>
        <p:nvSpPr>
          <p:cNvPr id="95" name="Shape 95"/>
          <p:cNvSpPr/>
          <p:nvPr/>
        </p:nvSpPr>
        <p:spPr>
          <a:xfrm>
            <a:off x="6444864" y="3821371"/>
            <a:ext cx="2492700" cy="215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libri"/>
              <a:buNone/>
            </a:pPr>
            <a:r>
              <a:rPr lang="en-GB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7"/>
          </p:nvPr>
        </p:nvSpPr>
        <p:spPr>
          <a:xfrm>
            <a:off x="6560353" y="2528643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8"/>
          </p:nvPr>
        </p:nvSpPr>
        <p:spPr>
          <a:xfrm>
            <a:off x="6560353" y="2821618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9"/>
          </p:nvPr>
        </p:nvSpPr>
        <p:spPr>
          <a:xfrm>
            <a:off x="6560353" y="3133418"/>
            <a:ext cx="2032199" cy="302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0"/>
          </p:nvPr>
        </p:nvSpPr>
        <p:spPr>
          <a:xfrm>
            <a:off x="6560353" y="3435819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1"/>
          </p:nvPr>
        </p:nvSpPr>
        <p:spPr>
          <a:xfrm>
            <a:off x="6560353" y="3738169"/>
            <a:ext cx="2032199" cy="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lling/Quizzi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544450" y="1412600"/>
            <a:ext cx="5988599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811650" y="1553900"/>
            <a:ext cx="5453999" cy="246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A.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68875" y="494275"/>
            <a:ext cx="7558199" cy="59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8016" cy="23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ic-logo-black.png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8169300" y="4731075"/>
            <a:ext cx="739199" cy="1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544450" y="2017700"/>
            <a:ext cx="5988599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811650" y="2159000"/>
            <a:ext cx="5453999" cy="246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B. </a:t>
            </a:r>
          </a:p>
        </p:txBody>
      </p:sp>
      <p:sp>
        <p:nvSpPr>
          <p:cNvPr id="110" name="Shape 110"/>
          <p:cNvSpPr/>
          <p:nvPr/>
        </p:nvSpPr>
        <p:spPr>
          <a:xfrm>
            <a:off x="1544450" y="2622800"/>
            <a:ext cx="5988599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811650" y="2764100"/>
            <a:ext cx="5453999" cy="246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C. </a:t>
            </a:r>
          </a:p>
        </p:txBody>
      </p:sp>
      <p:sp>
        <p:nvSpPr>
          <p:cNvPr id="112" name="Shape 112"/>
          <p:cNvSpPr/>
          <p:nvPr/>
        </p:nvSpPr>
        <p:spPr>
          <a:xfrm>
            <a:off x="1544450" y="3227900"/>
            <a:ext cx="5988599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811650" y="3369200"/>
            <a:ext cx="5453999" cy="246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D. </a:t>
            </a:r>
          </a:p>
        </p:txBody>
      </p:sp>
      <p:sp>
        <p:nvSpPr>
          <p:cNvPr id="114" name="Shape 114"/>
          <p:cNvSpPr/>
          <p:nvPr/>
        </p:nvSpPr>
        <p:spPr>
          <a:xfrm>
            <a:off x="1544450" y="3833000"/>
            <a:ext cx="5988599" cy="528900"/>
          </a:xfrm>
          <a:prstGeom prst="roundRect">
            <a:avLst>
              <a:gd name="adj" fmla="val 50000"/>
            </a:avLst>
          </a:prstGeom>
          <a:solidFill>
            <a:srgbClr val="168BC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811650" y="3974300"/>
            <a:ext cx="5453999" cy="246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Calibri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E.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036833" y="1412550"/>
            <a:ext cx="5996400" cy="5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2036833" y="2017750"/>
            <a:ext cx="5996400" cy="5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2036833" y="2622850"/>
            <a:ext cx="5996400" cy="5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2036833" y="3227950"/>
            <a:ext cx="5996400" cy="5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5"/>
          </p:nvPr>
        </p:nvSpPr>
        <p:spPr>
          <a:xfrm>
            <a:off x="2036833" y="3833050"/>
            <a:ext cx="5996400" cy="5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3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Im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8016" cy="23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 descr="ic-logo-black.png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8169300" y="4731075"/>
            <a:ext cx="739199" cy="1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85600" y="1241870"/>
            <a:ext cx="2986200" cy="293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colo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75" y="0"/>
            <a:ext cx="9144000" cy="5143499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2878C8">
                  <a:alpha val="80000"/>
                </a:srgbClr>
              </a:gs>
              <a:gs pos="100000">
                <a:srgbClr val="33A2BE"/>
              </a:gs>
            </a:gsLst>
            <a:lin ang="18900044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25" y="4685900"/>
            <a:ext cx="738016" cy="23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 descr="ic-logo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9250" y="4731075"/>
            <a:ext cx="739250" cy="1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out background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75" y="0"/>
            <a:ext cx="9144000" cy="5143499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2878C8">
                  <a:alpha val="80000"/>
                </a:srgbClr>
              </a:gs>
              <a:gs pos="100000">
                <a:srgbClr val="33A2BE"/>
              </a:gs>
            </a:gsLst>
            <a:lin ang="18900044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25" y="4685900"/>
            <a:ext cx="738016" cy="23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 descr="ic-logo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9250" y="4731075"/>
            <a:ext cx="739250" cy="1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Foot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834775"/>
            <a:ext cx="8520599" cy="2819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0" y="734860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8016" cy="23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 descr="ic-logo-black.png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8169300" y="4731075"/>
            <a:ext cx="739199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834775"/>
            <a:ext cx="8520599" cy="2819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8016" cy="23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ic-logo-black.png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8169300" y="4731075"/>
            <a:ext cx="739199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line Header + Footer 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35500" y="88195"/>
            <a:ext cx="8520599" cy="88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1139575"/>
            <a:ext cx="8520599" cy="2819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0" y="963459"/>
            <a:ext cx="9169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8016" cy="23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ic-logo-black.png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8169300" y="4731075"/>
            <a:ext cx="739199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311708" y="5736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ts val="3600"/>
              <a:buFont typeface="Montserrat"/>
              <a:buNone/>
              <a:defRPr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11700" y="25870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8016" cy="23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 descr="ic-logo-black.png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8169300" y="4731075"/>
            <a:ext cx="739199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Centered - Blank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68875" y="494275"/>
            <a:ext cx="7558199" cy="59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34" y="4685889"/>
            <a:ext cx="738016" cy="23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 descr="ic-logo-black.png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8169300" y="4731075"/>
            <a:ext cx="739199" cy="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6847" y="88472"/>
            <a:ext cx="83198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1975" y="1021850"/>
            <a:ext cx="8319899" cy="372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889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889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889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889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889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889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889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889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cmillan.force.com/iclicker/s/contactsuppor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cmillan.force.com/iclicker/s/contactsuppor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76874" y="1388850"/>
            <a:ext cx="8097599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Questrial"/>
              <a:buNone/>
            </a:pPr>
            <a:r>
              <a:rPr lang="en-GB" sz="28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iClicker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 dirty="0" smtClean="0"/>
              <a:t>Reef Student Registration</a:t>
            </a:r>
            <a:br>
              <a:rPr lang="en-GB" sz="2800" dirty="0" smtClean="0"/>
            </a:br>
            <a:r>
              <a:rPr lang="en-GB" sz="1800" dirty="0" smtClean="0"/>
              <a:t>York University</a:t>
            </a:r>
            <a:endParaRPr lang="en-GB" sz="1800" b="1" i="0" u="none" strike="noStrike" cap="none" dirty="0">
              <a:solidFill>
                <a:srgbClr val="FFFFFF"/>
              </a:solidFill>
              <a:sym typeface="Montserrat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650" y="4565437"/>
            <a:ext cx="2160075" cy="6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50" y="4760625"/>
            <a:ext cx="1288300" cy="2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6098" y="4582937"/>
            <a:ext cx="2043406" cy="61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600"/>
              <a:buFont typeface="Montserrat"/>
              <a:buNone/>
            </a:pPr>
            <a:r>
              <a:rPr lang="en-GB" sz="2400" b="1" i="0" u="none" strike="noStrike" cap="none" dirty="0" smtClean="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Course Statistics, Course History, Study Tools </a:t>
            </a:r>
            <a:endParaRPr lang="en-GB" sz="2400" b="1" i="0" u="none" strike="noStrike" cap="none" dirty="0">
              <a:solidFill>
                <a:srgbClr val="2878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76302" y="915085"/>
            <a:ext cx="4319497" cy="171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52400" marR="0" lvl="0" indent="-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The main screen of Reef shows your </a:t>
            </a:r>
            <a:r>
              <a:rPr lang="en-GB" sz="1400" b="1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Course Statistics</a:t>
            </a:r>
            <a:r>
              <a:rPr lang="en-GB" sz="1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 Here you can access a detailed overview of your course performance </a:t>
            </a:r>
            <a:r>
              <a:rPr lang="en-GB" sz="1400" b="0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for clicker sessions. </a:t>
            </a:r>
          </a:p>
          <a:p>
            <a:pPr marL="152400" marR="0" lvl="0" indent="-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endParaRPr lang="en-GB" sz="1400" b="0" i="0" u="none" strike="noStrike" cap="none" dirty="0" smtClean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52400" marR="0" lvl="0" indent="-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400" b="0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GB" sz="1400" b="1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Course History</a:t>
            </a:r>
            <a:r>
              <a:rPr lang="en-GB" sz="1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provides a detailed view of your individual session results, by date. </a:t>
            </a:r>
            <a:r>
              <a:rPr lang="en-GB" sz="1400" b="0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Select </a:t>
            </a:r>
            <a:r>
              <a:rPr lang="en-GB" sz="1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an individual session to view </a:t>
            </a:r>
            <a:r>
              <a:rPr lang="en-GB" sz="1400" b="0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results </a:t>
            </a:r>
            <a:r>
              <a:rPr lang="en-GB" sz="1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and images of polling </a:t>
            </a:r>
            <a:r>
              <a:rPr lang="en-GB" sz="1400" b="0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questions.</a:t>
            </a:r>
          </a:p>
          <a:p>
            <a:pPr marL="152400" marR="0" lvl="0" indent="-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endParaRPr lang="en-GB" sz="1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52400" marR="0" lvl="0" indent="-88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400" b="0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Bookmark a question to use it as a flashcard or in a practice test in the </a:t>
            </a:r>
            <a:r>
              <a:rPr lang="en-GB" sz="1400" b="1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Study Tools </a:t>
            </a:r>
            <a:r>
              <a:rPr lang="en-GB" sz="1400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section</a:t>
            </a:r>
            <a:r>
              <a:rPr lang="en-GB" sz="1400" b="0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GB" sz="1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GB" sz="1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GB" sz="1400" b="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6" name="Picture 2" descr="https://macmillan.force.com/iclicker/servlet/rtaImage?eid=ka10Z000000bnZy&amp;feoid=00N3100000GuPXf&amp;refid=0EM0Z000000kJ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81" y="805081"/>
            <a:ext cx="2482517" cy="418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ctrTitle"/>
          </p:nvPr>
        </p:nvSpPr>
        <p:spPr>
          <a:xfrm>
            <a:off x="311708" y="802275"/>
            <a:ext cx="8520599" cy="2932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47625">
              <a:buSzPts val="750"/>
            </a:pPr>
            <a:r>
              <a:rPr lang="en-GB" sz="3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Questions or Trouble Registering?</a:t>
            </a:r>
            <a:br>
              <a:rPr lang="en-GB" sz="3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GB" sz="3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800" b="1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 </a:t>
            </a:r>
            <a:r>
              <a:rPr lang="en-GB" sz="1800" b="1" i="0" u="none" strike="noStrike" cap="none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iClicker</a:t>
            </a:r>
            <a:r>
              <a:rPr lang="en-GB" sz="1800" dirty="0"/>
              <a:t> Support:</a:t>
            </a:r>
            <a:br>
              <a:rPr lang="en-GB" sz="1800" dirty="0"/>
            </a:br>
            <a:r>
              <a:rPr lang="en-GB" sz="18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GB" sz="1800" dirty="0" smtClean="0">
                <a:solidFill>
                  <a:schemeClr val="bg1"/>
                </a:solidFill>
                <a:hlinkClick r:id="rId3"/>
              </a:rPr>
              <a:t>macmillan.force.com/iclicker/s/contactsupport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9am-11pm </a:t>
            </a:r>
            <a:r>
              <a:rPr lang="en-GB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 Monday-Thursday</a:t>
            </a:r>
            <a:br>
              <a:rPr lang="en-GB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9am-9pm EST Fridays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600"/>
              <a:buFont typeface="Montserrat"/>
              <a:buNone/>
            </a:pPr>
            <a:r>
              <a:rPr lang="en-GB"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Devices Allowed in Class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009799" y="1504212"/>
            <a:ext cx="3486000" cy="177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GB" sz="1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are required to bring a </a:t>
            </a:r>
            <a:r>
              <a:rPr lang="en-GB" sz="1400" b="1" i="0" u="none" strike="noStrike" cap="none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smartphone, tablet or laptop </a:t>
            </a:r>
            <a:r>
              <a:rPr lang="en-GB" sz="1400" b="0" i="0" u="none" strike="noStrike" cap="none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GB" sz="1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participate in </a:t>
            </a: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class polling sessions through </a:t>
            </a:r>
            <a:r>
              <a:rPr lang="en-GB" sz="1400" dirty="0" err="1" smtClean="0"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 Reef.</a:t>
            </a:r>
            <a:endParaRPr lang="en-GB"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sz="14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sz="14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4486" y="667232"/>
            <a:ext cx="2066870" cy="3803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600"/>
              <a:buFont typeface="Montserrat"/>
              <a:buNone/>
            </a:pPr>
            <a:r>
              <a:rPr lang="en-GB" sz="2400" b="1" i="0" u="none" strike="noStrike" cap="none" dirty="0" smtClean="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Register through Moodle</a:t>
            </a:r>
            <a:endParaRPr lang="en-GB" sz="2400" b="1" i="0" u="none" strike="noStrike" cap="none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66626" y="985255"/>
            <a:ext cx="3902100" cy="33392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GB" sz="1400" b="1" dirty="0" smtClean="0">
                <a:latin typeface="Open Sans"/>
                <a:ea typeface="Open Sans"/>
                <a:cs typeface="Open Sans"/>
                <a:sym typeface="Open Sans"/>
              </a:rPr>
              <a:t>Navigate </a:t>
            </a:r>
            <a:r>
              <a:rPr lang="en-GB" sz="1400" b="1" dirty="0">
                <a:latin typeface="Open Sans"/>
                <a:ea typeface="Open Sans"/>
                <a:cs typeface="Open Sans"/>
                <a:sym typeface="Open Sans"/>
              </a:rPr>
              <a:t>to the </a:t>
            </a:r>
            <a:r>
              <a:rPr lang="en-GB" sz="1400" b="1" dirty="0" err="1"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400" b="1" dirty="0">
                <a:latin typeface="Open Sans"/>
                <a:ea typeface="Open Sans"/>
                <a:cs typeface="Open Sans"/>
                <a:sym typeface="Open Sans"/>
              </a:rPr>
              <a:t> Reef registration link in </a:t>
            </a:r>
            <a:r>
              <a:rPr lang="en-GB" sz="1400" b="1" dirty="0" smtClean="0">
                <a:latin typeface="Open Sans"/>
                <a:ea typeface="Open Sans"/>
                <a:cs typeface="Open Sans"/>
                <a:sym typeface="Open Sans"/>
              </a:rPr>
              <a:t>our Moodle course and </a:t>
            </a:r>
            <a:r>
              <a:rPr lang="en-GB" sz="1400" b="1" dirty="0"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lang="en-GB" sz="1400" b="1" dirty="0" smtClean="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GB" sz="1400" b="1" dirty="0">
                <a:latin typeface="Open Sans"/>
                <a:ea typeface="Open Sans"/>
                <a:cs typeface="Open Sans"/>
                <a:sym typeface="Open Sans"/>
              </a:rPr>
              <a:t>link. </a:t>
            </a:r>
            <a:endParaRPr lang="en-GB" sz="1400" b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GB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This will bring you to the </a:t>
            </a:r>
            <a:r>
              <a:rPr lang="en-GB" sz="1400" dirty="0" err="1" smtClean="0"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 Reef sign-in page.</a:t>
            </a: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sz="14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GB"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2630" y="1036701"/>
            <a:ext cx="5209738" cy="29581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63915" y="137504"/>
            <a:ext cx="225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Delete this slide if not integrating with Moodle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510" y="1237534"/>
            <a:ext cx="3568223" cy="2395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600"/>
              <a:buFont typeface="Montserrat"/>
              <a:buNone/>
            </a:pPr>
            <a:r>
              <a:rPr lang="en-GB" sz="2400" b="1" i="0" u="none" strike="noStrike" cap="none" dirty="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Create an </a:t>
            </a:r>
            <a:r>
              <a:rPr lang="en-GB" sz="2400" b="1" i="0" u="none" strike="noStrike" cap="none" dirty="0" err="1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iClicker</a:t>
            </a:r>
            <a:r>
              <a:rPr lang="en-GB" sz="2400" b="1" i="0" u="none" strike="noStrike" cap="none" dirty="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 Reef Account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32249" y="838773"/>
            <a:ext cx="3976813" cy="3847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GB" sz="1400" b="1" i="0" u="none" strike="noStrike" cap="none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</a:t>
            </a:r>
            <a:r>
              <a:rPr lang="en-GB" sz="14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must create an </a:t>
            </a:r>
            <a:r>
              <a:rPr lang="en-GB" sz="1400" b="1" i="0" u="none" strike="noStrike" cap="none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4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Reef account to ensure your grades are </a:t>
            </a:r>
            <a:r>
              <a:rPr lang="en-GB" sz="1400" b="1" i="0" u="none" strike="noStrike" cap="none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counted, even if you use a physical remote.</a:t>
            </a:r>
            <a:endParaRPr lang="en-GB" sz="1400" b="1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US" sz="1400" b="0" i="0" u="none" strike="noStrike" cap="none" dirty="0" smtClean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US" sz="1400" dirty="0" smtClean="0"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lang="en-US" sz="1400" b="1" dirty="0" smtClean="0">
                <a:latin typeface="Open Sans"/>
                <a:ea typeface="Open Sans"/>
                <a:cs typeface="Open Sans"/>
                <a:sym typeface="Open Sans"/>
              </a:rPr>
              <a:t>Sign Up! </a:t>
            </a:r>
            <a:r>
              <a:rPr lang="en-US" sz="1400" dirty="0" smtClean="0">
                <a:latin typeface="Open Sans"/>
                <a:ea typeface="Open Sans"/>
                <a:cs typeface="Open Sans"/>
                <a:sym typeface="Open Sans"/>
              </a:rPr>
              <a:t>to create your account.</a:t>
            </a:r>
            <a:endParaRPr lang="en-US" sz="1400" b="0" i="0" u="none" strike="noStrike" cap="none" dirty="0" smtClean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If </a:t>
            </a:r>
            <a:r>
              <a:rPr lang="en-GB" sz="1400" dirty="0">
                <a:latin typeface="Open Sans"/>
                <a:ea typeface="Open Sans"/>
                <a:cs typeface="Open Sans"/>
                <a:sym typeface="Open Sans"/>
              </a:rPr>
              <a:t>you already have a Reef account, </a:t>
            </a:r>
            <a:r>
              <a:rPr lang="en-GB" sz="1400" dirty="0" smtClean="0">
                <a:latin typeface="Open Sans"/>
                <a:ea typeface="Open Sans"/>
                <a:cs typeface="Open Sans"/>
                <a:sym typeface="Open Sans"/>
              </a:rPr>
              <a:t>sign in here! </a:t>
            </a:r>
            <a:r>
              <a:rPr lang="en-GB" sz="1400" b="1" dirty="0">
                <a:latin typeface="Open Sans"/>
                <a:ea typeface="Open Sans"/>
                <a:cs typeface="Open Sans"/>
                <a:sym typeface="Open Sans"/>
              </a:rPr>
              <a:t>Do not create and use more than one Reef account</a:t>
            </a:r>
            <a:r>
              <a:rPr lang="en-GB" sz="14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 you will only receive credit from a single account.</a:t>
            </a: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3586" y="1127792"/>
            <a:ext cx="5433753" cy="30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l="13699" r="15606"/>
          <a:stretch/>
        </p:blipFill>
        <p:spPr>
          <a:xfrm>
            <a:off x="4686755" y="1348605"/>
            <a:ext cx="3799253" cy="2464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2400"/>
              <a:buFont typeface="Montserrat"/>
              <a:buNone/>
            </a:pPr>
            <a:r>
              <a:rPr lang="en-GB"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Select Default Institution</a:t>
            </a:r>
            <a:endParaRPr sz="2400" b="1" i="0" u="none" strike="noStrike" cap="none">
              <a:solidFill>
                <a:srgbClr val="2878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4850296" y="834775"/>
            <a:ext cx="3982003" cy="281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 Light"/>
              </a:rPr>
              <a:t>Enter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 Light"/>
              </a:rPr>
              <a:t>York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 Light"/>
              </a:rPr>
              <a:t>University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 Light"/>
              </a:rPr>
              <a:t>as </a:t>
            </a:r>
            <a:r>
              <a:rPr lang="en-GB" sz="1400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 Light"/>
              </a:rPr>
              <a:t>you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 Light"/>
              </a:rPr>
              <a:t>r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 Light"/>
              </a:rPr>
              <a:t>institution.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R="0" lvl="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 Light"/>
              </a:rPr>
              <a:t>Click </a:t>
            </a:r>
            <a:r>
              <a:rPr lang="en-US" sz="1400" b="1" i="0" u="none" strike="noStrike" cap="none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 Light"/>
              </a:rPr>
              <a:t>Next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 Light"/>
              </a:rPr>
              <a:t>.</a:t>
            </a:r>
            <a:endParaRPr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3" name="Shape 8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322" y="834775"/>
            <a:ext cx="4280824" cy="3258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93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600"/>
              <a:buFont typeface="Montserrat"/>
              <a:buNone/>
            </a:pPr>
            <a:r>
              <a:rPr lang="en-GB" sz="2400" b="1" i="0" u="none" strike="noStrike" cap="none" dirty="0" smtClean="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Complete your </a:t>
            </a:r>
            <a:r>
              <a:rPr lang="en-GB" sz="2400" b="1" i="0" u="none" strike="noStrike" cap="none" dirty="0" err="1" smtClean="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iClicker</a:t>
            </a:r>
            <a:r>
              <a:rPr lang="en-GB" sz="2400" b="1" i="0" u="none" strike="noStrike" cap="none" dirty="0" smtClean="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 Reef profile</a:t>
            </a:r>
            <a:endParaRPr lang="en-GB" sz="2400" b="1" i="0" u="none" strike="noStrike" cap="none" dirty="0">
              <a:solidFill>
                <a:srgbClr val="2878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32250" y="838773"/>
            <a:ext cx="3704106" cy="3847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US" sz="1400" dirty="0" smtClean="0">
                <a:latin typeface="Open Sans"/>
                <a:ea typeface="Open Sans"/>
                <a:cs typeface="Open Sans"/>
                <a:sym typeface="Open Sans"/>
              </a:rPr>
              <a:t>On the Create Account form, fill out your… </a:t>
            </a: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US" sz="14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US" sz="1400" dirty="0" smtClean="0"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lang="en-US" sz="1400" b="1" dirty="0" smtClean="0">
                <a:latin typeface="Open Sans"/>
                <a:ea typeface="Open Sans"/>
                <a:cs typeface="Open Sans"/>
                <a:sym typeface="Open Sans"/>
              </a:rPr>
              <a:t>First and Last Names</a:t>
            </a: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US" sz="1400" b="1" dirty="0" smtClean="0">
                <a:latin typeface="Open Sans"/>
                <a:ea typeface="Open Sans"/>
                <a:cs typeface="Open Sans"/>
                <a:sym typeface="Open Sans"/>
              </a:rPr>
              <a:t>*York University Email</a:t>
            </a: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US" sz="1400" b="1" dirty="0" smtClean="0">
                <a:latin typeface="Open Sans"/>
                <a:ea typeface="Open Sans"/>
                <a:cs typeface="Open Sans"/>
                <a:sym typeface="Open Sans"/>
              </a:rPr>
              <a:t>*Student Number</a:t>
            </a:r>
            <a:r>
              <a:rPr lang="en-US" sz="140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(strongly encouraged)</a:t>
            </a:r>
            <a:endParaRPr lang="en-US" sz="14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US" sz="14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US" sz="1400" dirty="0"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dirty="0" smtClean="0">
                <a:latin typeface="Open Sans"/>
                <a:ea typeface="Open Sans"/>
                <a:cs typeface="Open Sans"/>
                <a:sym typeface="Open Sans"/>
              </a:rPr>
              <a:t>lick Next.</a:t>
            </a: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US" sz="14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US" sz="14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US"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GB"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998" y="838773"/>
            <a:ext cx="42291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0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600"/>
              <a:buFont typeface="Montserrat"/>
              <a:buNone/>
            </a:pPr>
            <a:r>
              <a:rPr lang="en-GB" sz="2400" b="1" i="0" u="none" strike="noStrike" cap="none" dirty="0" smtClean="0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Create a password</a:t>
            </a:r>
            <a:endParaRPr lang="en-GB" sz="2400" b="1" i="0" u="none" strike="noStrike" cap="none" dirty="0">
              <a:solidFill>
                <a:srgbClr val="2878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32249" y="838773"/>
            <a:ext cx="3976813" cy="3847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US" sz="14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US" sz="1400" b="1" dirty="0" smtClean="0">
                <a:latin typeface="Open Sans"/>
                <a:ea typeface="Open Sans"/>
                <a:cs typeface="Open Sans"/>
                <a:sym typeface="Open Sans"/>
              </a:rPr>
              <a:t>Create and confirm your password </a:t>
            </a:r>
            <a:r>
              <a:rPr lang="en-US" sz="1400" dirty="0" smtClean="0">
                <a:latin typeface="Open Sans"/>
                <a:ea typeface="Open Sans"/>
                <a:cs typeface="Open Sans"/>
                <a:sym typeface="Open Sans"/>
              </a:rPr>
              <a:t>in the two boxes on the next page.</a:t>
            </a:r>
            <a:endParaRPr lang="en-US" sz="14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US" sz="14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US"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GB" sz="1400" b="0" i="0" u="none" strike="noStrike" cap="none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lang="en-GB" sz="1400" b="1" i="0" u="none" strike="noStrike" cap="none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Create Account</a:t>
            </a:r>
            <a:r>
              <a:rPr lang="en-GB" sz="1400" b="0" i="0" u="none" strike="noStrike" cap="none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GB"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35" y="838773"/>
            <a:ext cx="4236257" cy="31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38100" rtl="0">
              <a:spcBef>
                <a:spcPts val="0"/>
              </a:spcBef>
              <a:buClr>
                <a:srgbClr val="2878C8"/>
              </a:buClr>
              <a:buSzPts val="600"/>
              <a:buFont typeface="Montserrat"/>
              <a:buNone/>
            </a:pPr>
            <a:r>
              <a:rPr lang="en-GB" dirty="0" smtClean="0"/>
              <a:t>Free Trial Message – Please Ignore!</a:t>
            </a:r>
            <a:endParaRPr lang="en-GB"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5176" y="788195"/>
            <a:ext cx="5068500" cy="209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200" dirty="0" smtClean="0">
                <a:latin typeface="Open Sans"/>
                <a:ea typeface="Open Sans"/>
                <a:cs typeface="Open Sans"/>
                <a:sym typeface="Open Sans"/>
              </a:rPr>
              <a:t>When you first create your </a:t>
            </a:r>
            <a:r>
              <a:rPr lang="en-GB" sz="1200" dirty="0" err="1" smtClean="0"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200" dirty="0" smtClean="0">
                <a:latin typeface="Open Sans"/>
                <a:ea typeface="Open Sans"/>
                <a:cs typeface="Open Sans"/>
                <a:sym typeface="Open Sans"/>
              </a:rPr>
              <a:t> Reef account, 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you will </a:t>
            </a:r>
            <a:r>
              <a:rPr lang="en-GB" sz="1200" dirty="0" smtClean="0">
                <a:latin typeface="Open Sans"/>
                <a:ea typeface="Open Sans"/>
                <a:cs typeface="Open Sans"/>
                <a:sym typeface="Open Sans"/>
              </a:rPr>
              <a:t>see a message about a</a:t>
            </a:r>
            <a:r>
              <a:rPr lang="en-GB" sz="1200" b="1" dirty="0" smtClean="0">
                <a:latin typeface="Open Sans"/>
                <a:ea typeface="Open Sans"/>
                <a:cs typeface="Open Sans"/>
                <a:sym typeface="Open Sans"/>
              </a:rPr>
              <a:t> free trial </a:t>
            </a:r>
            <a:r>
              <a:rPr lang="en-GB" sz="1200" b="1" dirty="0">
                <a:latin typeface="Open Sans"/>
                <a:ea typeface="Open Sans"/>
                <a:cs typeface="Open Sans"/>
                <a:sym typeface="Open Sans"/>
              </a:rPr>
              <a:t>period</a:t>
            </a:r>
            <a:r>
              <a:rPr lang="en-GB" sz="1200" dirty="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lang="en-GB" sz="12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endParaRPr lang="en-GB" sz="12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200" b="1" u="sng" dirty="0" smtClean="0">
                <a:latin typeface="Open Sans"/>
                <a:ea typeface="Open Sans"/>
                <a:cs typeface="Open Sans"/>
                <a:sym typeface="Open Sans"/>
              </a:rPr>
              <a:t>Please ignore this message! </a:t>
            </a:r>
            <a:r>
              <a:rPr lang="en-GB" sz="1200" dirty="0" smtClean="0">
                <a:latin typeface="Open Sans"/>
                <a:ea typeface="Open Sans"/>
                <a:cs typeface="Open Sans"/>
                <a:sym typeface="Open Sans"/>
              </a:rPr>
              <a:t>As a York University student, you do NOT have to pay for a subscription or access code to use </a:t>
            </a:r>
            <a:r>
              <a:rPr lang="en-GB" sz="1200" dirty="0" err="1" smtClean="0"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200" dirty="0" smtClean="0">
                <a:latin typeface="Open Sans"/>
                <a:ea typeface="Open Sans"/>
                <a:cs typeface="Open Sans"/>
                <a:sym typeface="Open Sans"/>
              </a:rPr>
              <a:t> Reef. </a:t>
            </a: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endParaRPr lang="en-GB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200" dirty="0" smtClean="0">
                <a:latin typeface="Open Sans"/>
                <a:ea typeface="Open Sans"/>
                <a:cs typeface="Open Sans"/>
                <a:sym typeface="Open Sans"/>
              </a:rPr>
              <a:t>**If you accidentally purchase anything for </a:t>
            </a:r>
            <a:r>
              <a:rPr lang="en-GB" sz="1200" dirty="0" err="1" smtClean="0"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200" dirty="0" smtClean="0">
                <a:latin typeface="Open Sans"/>
                <a:ea typeface="Open Sans"/>
                <a:cs typeface="Open Sans"/>
                <a:sym typeface="Open Sans"/>
              </a:rPr>
              <a:t> Reef, please </a:t>
            </a:r>
            <a:r>
              <a:rPr lang="en-GB" sz="1200" b="1" dirty="0" smtClean="0">
                <a:latin typeface="Open Sans"/>
                <a:ea typeface="Open Sans"/>
                <a:cs typeface="Open Sans"/>
                <a:sym typeface="Open Sans"/>
                <a:hlinkClick r:id="rId3"/>
              </a:rPr>
              <a:t>contact </a:t>
            </a:r>
            <a:r>
              <a:rPr lang="en-GB" sz="1200" b="1" dirty="0" err="1" smtClean="0">
                <a:latin typeface="Open Sans"/>
                <a:ea typeface="Open Sans"/>
                <a:cs typeface="Open Sans"/>
                <a:sym typeface="Open Sans"/>
                <a:hlinkClick r:id="rId3"/>
              </a:rPr>
              <a:t>iClicker</a:t>
            </a:r>
            <a:r>
              <a:rPr lang="en-GB" sz="1200" b="1" dirty="0" smtClean="0">
                <a:latin typeface="Open Sans"/>
                <a:ea typeface="Open Sans"/>
                <a:cs typeface="Open Sans"/>
                <a:sym typeface="Open Sans"/>
                <a:hlinkClick r:id="rId3"/>
              </a:rPr>
              <a:t> Support</a:t>
            </a:r>
            <a:r>
              <a:rPr lang="en-GB" sz="1200" b="1" dirty="0" smtClean="0">
                <a:latin typeface="Open Sans"/>
                <a:ea typeface="Open Sans"/>
                <a:cs typeface="Open Sans"/>
                <a:sym typeface="Open Sans"/>
              </a:rPr>
              <a:t> immediately</a:t>
            </a:r>
            <a:r>
              <a:rPr lang="en-GB" sz="1200" dirty="0" smtClean="0">
                <a:latin typeface="Open Sans"/>
                <a:ea typeface="Open Sans"/>
                <a:cs typeface="Open Sans"/>
                <a:sym typeface="Open Sans"/>
              </a:rPr>
              <a:t>. Let them know you are a York University student and they will issue you a refund. They will need the following info:</a:t>
            </a: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endParaRPr lang="en-GB" sz="300" i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100" i="1" dirty="0" smtClean="0">
                <a:latin typeface="Open Sans"/>
                <a:ea typeface="Open Sans"/>
                <a:cs typeface="Open Sans"/>
                <a:sym typeface="Open Sans"/>
              </a:rPr>
              <a:t>-First and last name registered with </a:t>
            </a:r>
            <a:r>
              <a:rPr lang="en-GB" sz="1100" i="1" dirty="0" err="1" smtClean="0">
                <a:latin typeface="Open Sans"/>
                <a:ea typeface="Open Sans"/>
                <a:cs typeface="Open Sans"/>
                <a:sym typeface="Open Sans"/>
              </a:rPr>
              <a:t>iClicker</a:t>
            </a:r>
            <a:endParaRPr lang="en-GB" sz="1100" i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100" i="1" dirty="0" smtClean="0">
                <a:latin typeface="Open Sans"/>
                <a:ea typeface="Open Sans"/>
                <a:cs typeface="Open Sans"/>
                <a:sym typeface="Open Sans"/>
              </a:rPr>
              <a:t>-Email used in </a:t>
            </a:r>
            <a:r>
              <a:rPr lang="en-GB" sz="1100" i="1" dirty="0" err="1" smtClean="0"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100" i="1" dirty="0" smtClean="0">
                <a:latin typeface="Open Sans"/>
                <a:ea typeface="Open Sans"/>
                <a:cs typeface="Open Sans"/>
                <a:sym typeface="Open Sans"/>
              </a:rPr>
              <a:t> account</a:t>
            </a:r>
          </a:p>
          <a:p>
            <a:pPr marL="152400" indent="-88900">
              <a:spcAft>
                <a:spcPts val="0"/>
              </a:spcAft>
              <a:buSzPts val="1400"/>
            </a:pPr>
            <a:r>
              <a:rPr lang="en-GB" sz="1100" i="1" dirty="0" smtClean="0">
                <a:latin typeface="Open Sans"/>
                <a:ea typeface="Open Sans"/>
                <a:cs typeface="Open Sans"/>
                <a:sym typeface="Open Sans"/>
              </a:rPr>
              <a:t>-Cardholder’s name</a:t>
            </a:r>
            <a:endParaRPr lang="en-GB" sz="1100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100" i="1" dirty="0" smtClean="0">
                <a:latin typeface="Open Sans"/>
                <a:ea typeface="Open Sans"/>
                <a:cs typeface="Open Sans"/>
                <a:sym typeface="Open Sans"/>
              </a:rPr>
              <a:t>-Last four digits of credit or debit card</a:t>
            </a: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100" i="1" dirty="0" smtClean="0">
                <a:latin typeface="Open Sans"/>
                <a:ea typeface="Open Sans"/>
                <a:cs typeface="Open Sans"/>
                <a:sym typeface="Open Sans"/>
              </a:rPr>
              <a:t>-Purchase or order number (e.g., RFRP…., GPA….)</a:t>
            </a: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r>
              <a:rPr lang="en-GB" sz="1100" i="1" dirty="0" smtClean="0">
                <a:latin typeface="Open Sans"/>
                <a:ea typeface="Open Sans"/>
                <a:cs typeface="Open Sans"/>
                <a:sym typeface="Open Sans"/>
              </a:rPr>
              <a:t>-Date of purchase</a:t>
            </a: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endParaRPr lang="en-GB" sz="14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endParaRPr lang="en-GB" sz="14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152400" lvl="0" indent="-88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</a:pPr>
            <a:endParaRPr lang="en-GB" sz="1400" dirty="0" smtClean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424" y="1079405"/>
            <a:ext cx="3646321" cy="29418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35500" y="88203"/>
            <a:ext cx="8520599" cy="4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78C8"/>
              </a:buClr>
              <a:buSzPts val="600"/>
              <a:buFont typeface="Montserrat"/>
              <a:buNone/>
            </a:pPr>
            <a:r>
              <a:rPr lang="en-GB" sz="2400" b="1" i="0" u="none" strike="noStrike" cap="none">
                <a:solidFill>
                  <a:srgbClr val="2878C8"/>
                </a:solidFill>
                <a:latin typeface="Montserrat"/>
                <a:ea typeface="Montserrat"/>
                <a:cs typeface="Montserrat"/>
                <a:sym typeface="Montserrat"/>
              </a:rPr>
              <a:t>Check Your Courses List in Reef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35500" y="774037"/>
            <a:ext cx="3642106" cy="5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GB" sz="1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After clicking the </a:t>
            </a:r>
            <a:r>
              <a:rPr lang="en-GB" sz="1400" b="0" i="0" u="none" strike="noStrike" cap="none" dirty="0" err="1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iClicker</a:t>
            </a:r>
            <a:r>
              <a:rPr lang="en-GB" sz="1400" b="0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link from Moodle and creating or signing into your </a:t>
            </a:r>
            <a:r>
              <a:rPr lang="en-GB" sz="1400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Reef account, </a:t>
            </a:r>
            <a:r>
              <a:rPr lang="en-GB" sz="1400" b="1" i="0" u="none" strike="noStrike" cap="none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check </a:t>
            </a:r>
            <a:r>
              <a:rPr lang="en-GB" sz="14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course list </a:t>
            </a:r>
            <a:r>
              <a:rPr lang="en-GB" sz="1400" b="1" i="0" u="none" strike="noStrike" cap="none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 Reef to </a:t>
            </a:r>
            <a:r>
              <a:rPr lang="en-GB" sz="14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ensure that this course has been added to your account</a:t>
            </a:r>
            <a:r>
              <a:rPr lang="en-GB" sz="1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r>
              <a:rPr lang="en-GB" sz="1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During each class, select the course in Reef and wait for me to start a session</a:t>
            </a:r>
            <a:r>
              <a:rPr lang="en-GB" sz="1400" b="0" i="0" u="none" strike="noStrike" cap="none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0" marR="0" lvl="0" indent="-222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Montserrat"/>
              <a:buNone/>
            </a:pPr>
            <a:endParaRPr lang="en-GB"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774037"/>
            <a:ext cx="4036312" cy="3711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&gt;clicker REEF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486</Words>
  <Application>Microsoft Office PowerPoint</Application>
  <PresentationFormat>On-screen Show (16:9)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Open Sans</vt:lpstr>
      <vt:lpstr>Montserrat Light</vt:lpstr>
      <vt:lpstr>Montserrat</vt:lpstr>
      <vt:lpstr>Arial</vt:lpstr>
      <vt:lpstr>Questrial</vt:lpstr>
      <vt:lpstr>Calibri</vt:lpstr>
      <vt:lpstr>i&gt;clicker REEF Theme</vt:lpstr>
      <vt:lpstr>iClicker Reef Student Registration York University</vt:lpstr>
      <vt:lpstr>Devices Allowed in Class</vt:lpstr>
      <vt:lpstr>Register through Moodle</vt:lpstr>
      <vt:lpstr>Create an iClicker Reef Account</vt:lpstr>
      <vt:lpstr>Select Default Institution</vt:lpstr>
      <vt:lpstr>Complete your iClicker Reef profile</vt:lpstr>
      <vt:lpstr>Create a password</vt:lpstr>
      <vt:lpstr>Free Trial Message – Please Ignore!</vt:lpstr>
      <vt:lpstr>Check Your Courses List in Reef</vt:lpstr>
      <vt:lpstr>Course Statistics, Course History, Study Tools </vt:lpstr>
      <vt:lpstr>Questions or Trouble Registering?  Contact iClicker Support: https://macmillan.force.com/iclicker/s/contactsupport  9am-11pm EST Monday-Thursday 9am-9pm EST Fridays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iClicker Cloud – First Day of Class Slides</dc:title>
  <dc:creator>Thomas, Lindsey</dc:creator>
  <cp:lastModifiedBy>Thomas, Lindsey</cp:lastModifiedBy>
  <cp:revision>14</cp:revision>
  <dcterms:modified xsi:type="dcterms:W3CDTF">2018-08-24T13:23:20Z</dcterms:modified>
</cp:coreProperties>
</file>