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3"/>
  </p:notesMasterIdLst>
  <p:sldIdLst>
    <p:sldId id="304" r:id="rId2"/>
    <p:sldId id="305" r:id="rId3"/>
    <p:sldId id="316" r:id="rId4"/>
    <p:sldId id="310" r:id="rId5"/>
    <p:sldId id="340" r:id="rId6"/>
    <p:sldId id="341" r:id="rId7"/>
    <p:sldId id="342" r:id="rId8"/>
    <p:sldId id="353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30" r:id="rId21"/>
    <p:sldId id="328" r:id="rId22"/>
    <p:sldId id="329" r:id="rId23"/>
    <p:sldId id="331" r:id="rId24"/>
    <p:sldId id="332" r:id="rId25"/>
    <p:sldId id="345" r:id="rId26"/>
    <p:sldId id="348" r:id="rId27"/>
    <p:sldId id="347" r:id="rId28"/>
    <p:sldId id="349" r:id="rId29"/>
    <p:sldId id="350" r:id="rId30"/>
    <p:sldId id="351" r:id="rId31"/>
    <p:sldId id="35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orient="horz" pos="1056">
          <p15:clr>
            <a:srgbClr val="A4A3A4"/>
          </p15:clr>
        </p15:guide>
        <p15:guide id="3" pos="2880">
          <p15:clr>
            <a:srgbClr val="A4A3A4"/>
          </p15:clr>
        </p15:guide>
        <p15:guide id="4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3425" autoAdjust="0"/>
  </p:normalViewPr>
  <p:slideViewPr>
    <p:cSldViewPr showGuides="1">
      <p:cViewPr varScale="1">
        <p:scale>
          <a:sx n="135" d="100"/>
          <a:sy n="135" d="100"/>
        </p:scale>
        <p:origin x="2468" y="84"/>
      </p:cViewPr>
      <p:guideLst>
        <p:guide orient="horz" pos="2112"/>
        <p:guide orient="horz" pos="1056"/>
        <p:guide pos="2880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23F731-F0E2-4B56-AEF5-3B1D860A324D}" type="datetimeFigureOut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EFC0F5-D01E-4BDB-B97A-321AEBCBF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4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/>
              <a:t>login 5065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D214ED-EA22-499C-A2E2-71B68A67AA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1C9536B7-5070-4FE8-8969-96735BFF711A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B637-46E5-474B-87A8-943D007D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FB24-9DAC-4841-9FE5-9988D4FE5952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08E4-A589-4D68-B66B-E485EEE8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897D-065A-495B-A693-41F7384657E0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0F3F-66DB-4760-95B4-53ADBD973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46BD-5C2D-45F8-9643-80DD6C93D1A0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0C0F-7E92-4B1C-96AF-477F17E6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416E-7B5F-4D60-9E88-C94EE6ABD4FF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1E88-C2A3-4ED1-9995-44157ED0F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EB4B-7C51-46AC-932D-D67EEE298808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CB01-8358-4A41-B4CD-DA7053A8D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7532-5D15-4FCC-B2F5-45C5FC98F937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1AF7-1F67-417D-B218-313F66B35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87031-85B5-447A-AFFF-5502068A3AC8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7A35-55DD-4689-9207-B6A0BCF97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C0ECB-A482-4196-A1C8-9F809A8156DA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0DA4-EA63-4CFD-B7EF-F315DAE49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054A-8BB6-490A-84E7-58FA1248DA5A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FF73-B986-4246-9C14-D7B598317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DCCB0-8948-4C41-B7E6-A3A4F76E09E4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428A-EF57-4F2A-AB0B-941B9120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FC54-1274-43A8-805D-F033DB330547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3C02-62DE-4DA5-8AA3-D7441D3D8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FA8FA-C0F0-4F08-B839-A82F484E3877}" type="datetime1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3A1FFE-2D20-4A07-A7DB-C412A0550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16" r:id="rId2"/>
    <p:sldLayoutId id="2147484017" r:id="rId3"/>
    <p:sldLayoutId id="2147484022" r:id="rId4"/>
    <p:sldLayoutId id="2147484018" r:id="rId5"/>
    <p:sldLayoutId id="2147484019" r:id="rId6"/>
    <p:sldLayoutId id="2147484023" r:id="rId7"/>
    <p:sldLayoutId id="2147484024" r:id="rId8"/>
    <p:sldLayoutId id="2147484025" r:id="rId9"/>
    <p:sldLayoutId id="2147484026" r:id="rId10"/>
    <p:sldLayoutId id="2147484020" r:id="rId11"/>
    <p:sldLayoutId id="214748402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works.com/videos/deep-learning-in-11-lines-of-matlab-code-1481229977318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yorku.ca/moodle/course/view.php?id=14003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yorku.c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ts.info.yorku.ca/polling-studen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Computational Thinking through </a:t>
            </a:r>
            <a:r>
              <a:rPr lang="en-US" b="1" dirty="0" err="1"/>
              <a:t>Mechatronics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en-CA" dirty="0"/>
              <a:t>EECS1011</a:t>
            </a:r>
            <a:endParaRPr lang="en-US" dirty="0"/>
          </a:p>
        </p:txBody>
      </p:sp>
      <p:sp>
        <p:nvSpPr>
          <p:cNvPr id="92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14E0D-14DA-42C7-9833-4FFCCA7456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Tour of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equation of a non-vertical line in 2D 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plot the line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on the domain -1 &lt;= x &lt;=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30625" y="2286000"/>
          <a:ext cx="1682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3" imgW="672840" imgH="203040" progId="Equation.3">
                  <p:embed/>
                </p:oleObj>
              </mc:Choice>
              <mc:Fallback>
                <p:oleObj name="Equation" r:id="rId3" imgW="6728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2286000"/>
                        <a:ext cx="16827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778250" y="4235450"/>
          <a:ext cx="158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5" imgW="634680" imgH="228600" progId="Equation.3">
                  <p:embed/>
                </p:oleObj>
              </mc:Choice>
              <mc:Fallback>
                <p:oleObj name="Equation" r:id="rId5" imgW="6346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4235450"/>
                        <a:ext cx="1587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 descr="lin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 descr="line1_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142" y="914704"/>
            <a:ext cx="5485715" cy="48761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Tour of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find the intersection of the two lines: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03625" y="3067050"/>
          <a:ext cx="193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3" imgW="774360" imgH="228600" progId="Equation.3">
                  <p:embed/>
                </p:oleObj>
              </mc:Choice>
              <mc:Fallback>
                <p:oleObj name="Equation" r:id="rId3" imgW="774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3067050"/>
                        <a:ext cx="19367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778250" y="1981200"/>
          <a:ext cx="158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5" imgW="634680" imgH="228600" progId="Equation.3">
                  <p:embed/>
                </p:oleObj>
              </mc:Choice>
              <mc:Fallback>
                <p:oleObj name="Equation" r:id="rId5" imgW="6346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1981200"/>
                        <a:ext cx="1587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lin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 descr="line2_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142" y="914704"/>
            <a:ext cx="5485715" cy="48761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Tour of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looks like the intersection point is somewhere around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we find the exact intersection point?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111625" y="2286000"/>
          <a:ext cx="9207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3" imgW="368280" imgH="457200" progId="Equation.3">
                  <p:embed/>
                </p:oleObj>
              </mc:Choice>
              <mc:Fallback>
                <p:oleObj name="Equation" r:id="rId3" imgW="36828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2286000"/>
                        <a:ext cx="9207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Tour of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rewrite the equations of the lines as: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system of two equations can be written in matrix form as: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46500" y="306705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3" imgW="660240" imgH="228600" progId="Equation.3">
                  <p:embed/>
                </p:oleObj>
              </mc:Choice>
              <mc:Fallback>
                <p:oleObj name="Equation" r:id="rId3" imgW="6602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3067050"/>
                        <a:ext cx="1651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778250" y="1981200"/>
          <a:ext cx="158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5" imgW="634680" imgH="228600" progId="Equation.3">
                  <p:embed/>
                </p:oleObj>
              </mc:Choice>
              <mc:Fallback>
                <p:oleObj name="Equation" r:id="rId5" imgW="6346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1981200"/>
                        <a:ext cx="1587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159125" y="5029200"/>
          <a:ext cx="28257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7" imgW="1130040" imgH="482400" progId="Equation.3">
                  <p:embed/>
                </p:oleObj>
              </mc:Choice>
              <mc:Fallback>
                <p:oleObj name="Equation" r:id="rId7" imgW="1130040" imgH="48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029200"/>
                        <a:ext cx="2825750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 descr="inters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Tour of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elite basketball players seemingly</a:t>
            </a:r>
            <a:br>
              <a:rPr lang="en-US" dirty="0"/>
            </a:br>
            <a:r>
              <a:rPr lang="en-US" dirty="0"/>
              <a:t>defy gravity by hanging in the air</a:t>
            </a:r>
          </a:p>
          <a:p>
            <a:r>
              <a:rPr lang="en-US" dirty="0"/>
              <a:t>in his prime, Michael Jordan's (MJ)</a:t>
            </a:r>
            <a:br>
              <a:rPr lang="en-US" dirty="0"/>
            </a:br>
            <a:r>
              <a:rPr lang="en-US" dirty="0"/>
              <a:t>vertical leap was approximately</a:t>
            </a:r>
            <a:br>
              <a:rPr lang="en-US" dirty="0"/>
            </a:br>
            <a:r>
              <a:rPr lang="en-US" dirty="0"/>
              <a:t>1.2 m. Assuming g = 9.8 m/s</a:t>
            </a:r>
            <a:r>
              <a:rPr lang="en-US" baseline="30000" dirty="0"/>
              <a:t>2</a:t>
            </a:r>
            <a:r>
              <a:rPr lang="en-US" dirty="0"/>
              <a:t>, MJ</a:t>
            </a:r>
            <a:br>
              <a:rPr lang="en-US" dirty="0"/>
            </a:br>
            <a:r>
              <a:rPr lang="en-US" dirty="0"/>
              <a:t>would have to jump vertically with</a:t>
            </a:r>
            <a:br>
              <a:rPr lang="en-US" dirty="0"/>
            </a:br>
            <a:r>
              <a:rPr lang="en-US" dirty="0"/>
              <a:t>an initial velocity v</a:t>
            </a:r>
            <a:r>
              <a:rPr lang="en-US" baseline="-25000" dirty="0"/>
              <a:t>0</a:t>
            </a:r>
            <a:r>
              <a:rPr lang="en-US" dirty="0"/>
              <a:t> = 4.8497 m/s</a:t>
            </a:r>
            <a:br>
              <a:rPr lang="en-US" dirty="0"/>
            </a:br>
            <a:r>
              <a:rPr lang="en-US" dirty="0"/>
              <a:t>to achieve a maximum height of</a:t>
            </a:r>
            <a:br>
              <a:rPr lang="en-US" dirty="0"/>
            </a:br>
            <a:r>
              <a:rPr lang="en-US" dirty="0"/>
              <a:t>1.2m</a:t>
            </a:r>
          </a:p>
          <a:p>
            <a:r>
              <a:rPr lang="en-US" dirty="0"/>
              <a:t>explain why elite jumpers appear to hang in midair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3010" name="Picture 2" descr="http://www.eecs.yorku.ca/course_archive/2011-12/F/1020/lectures/m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2743200" cy="366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Who Am I?</a:t>
            </a: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C142E-FFAB-4FBF-ACA1-2E2098ED6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Dr. Burton Ma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office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 err="1"/>
              <a:t>Lassonde</a:t>
            </a:r>
            <a:r>
              <a:rPr lang="en-CA" dirty="0"/>
              <a:t> 2046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office hours : Wed 2:00–4:00PM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>
                <a:cs typeface="Courier New" pitchFamily="49" charset="0"/>
              </a:rPr>
              <a:t>email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b="1" dirty="0">
                <a:latin typeface="Courier New" pitchFamily="49" charset="0"/>
                <a:cs typeface="Courier New" pitchFamily="49" charset="0"/>
              </a:rPr>
              <a:t>burton@cse.yorku.ca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Tour of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from the equations of projectile motion, we know that the vertical displacement of the jumper is given by: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let's plot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 &lt;=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&lt;= 1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302000" y="2438400"/>
          <a:ext cx="2540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3" imgW="1015920" imgH="241200" progId="Equation.3">
                  <p:embed/>
                </p:oleObj>
              </mc:Choice>
              <mc:Fallback>
                <p:oleObj name="Equation" r:id="rId3" imgW="1015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438400"/>
                        <a:ext cx="25400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 descr="ju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 descr="jump_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9142" y="914704"/>
            <a:ext cx="5485715" cy="487619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Tour of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still doesn't really explain why the jumper seems to hang mid-air</a:t>
            </a:r>
          </a:p>
          <a:p>
            <a:r>
              <a:rPr lang="en-US" dirty="0"/>
              <a:t>what fraction of the total time spent in the air is the jumper at a height of 1m or more?</a:t>
            </a:r>
          </a:p>
          <a:p>
            <a:endParaRPr lang="en-US" dirty="0"/>
          </a:p>
          <a:p>
            <a:r>
              <a:rPr lang="en-US" dirty="0"/>
              <a:t>we could solve this exactly using the quadratic equation</a:t>
            </a:r>
          </a:p>
          <a:p>
            <a:r>
              <a:rPr lang="en-US" dirty="0"/>
              <a:t>we could estimate this by counting the number of values of </a:t>
            </a:r>
            <a:r>
              <a:rPr lang="en-US" i="1" dirty="0"/>
              <a:t>y</a:t>
            </a:r>
            <a:r>
              <a:rPr lang="en-US" dirty="0"/>
              <a:t> where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&gt;= 1</a:t>
            </a: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 descr="jump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Tour of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field of </a:t>
            </a:r>
            <a:r>
              <a:rPr lang="en-US" i="1" dirty="0"/>
              <a:t>machine learning</a:t>
            </a:r>
            <a:r>
              <a:rPr lang="en-US" dirty="0"/>
              <a:t> has seen very impressive results in recent years particularly in the area of deep learning</a:t>
            </a:r>
          </a:p>
          <a:p>
            <a:pPr lvl="1"/>
            <a:r>
              <a:rPr lang="en-US" dirty="0"/>
              <a:t>in class demo of “Deep Learning with MATLAB: Deep Learning in 11 Lines of MATLAB Code”</a:t>
            </a:r>
          </a:p>
          <a:p>
            <a:pPr lvl="2"/>
            <a:r>
              <a:rPr lang="en-US" dirty="0"/>
              <a:t>available online at:</a:t>
            </a:r>
          </a:p>
          <a:p>
            <a:pPr lvl="3"/>
            <a:r>
              <a:rPr lang="en-US" dirty="0">
                <a:hlinkClick r:id="rId2"/>
              </a:rPr>
              <a:t>https://www.mathworks.com/videos/deep-learning-in-11-lines-of-matlab-code-1481229977318.html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28A-EF57-4F2A-AB0B-941B912035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as a calculator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err="1"/>
              <a:t>Matlab</a:t>
            </a:r>
            <a:r>
              <a:rPr lang="en-US" dirty="0"/>
              <a:t> applications deal with real numbers (as opposed to integer numbers)</a:t>
            </a:r>
          </a:p>
          <a:p>
            <a:r>
              <a:rPr lang="en-US" dirty="0"/>
              <a:t>if you type a plain number into </a:t>
            </a:r>
            <a:r>
              <a:rPr lang="en-US" dirty="0" err="1"/>
              <a:t>Matlab</a:t>
            </a:r>
            <a:r>
              <a:rPr lang="en-US" dirty="0"/>
              <a:t> then </a:t>
            </a:r>
            <a:r>
              <a:rPr lang="en-US" dirty="0" err="1"/>
              <a:t>Matlab</a:t>
            </a:r>
            <a:r>
              <a:rPr lang="en-US" dirty="0"/>
              <a:t> will interpret that number to be a real number of type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double</a:t>
            </a:r>
            <a:endParaRPr lang="en-US" dirty="0"/>
          </a:p>
          <a:p>
            <a:pPr lvl="1"/>
            <a:r>
              <a:rPr lang="en-US" dirty="0"/>
              <a:t>short for "double-precision floating-point"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numbers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any plain number that you type into MATLAB is treated as a double; e.g.,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1   -1   +2   0.001   532.03857173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you can also use the letter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 for scientific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3505200"/>
          <a:ext cx="5181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scientific notation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meaning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10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1e-2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10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-2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53e+4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53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10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530000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73.22e-3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73.22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  <a:sym typeface="Symbol"/>
                        </a:rPr>
                        <a:t>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10</a:t>
                      </a:r>
                      <a:r>
                        <a:rPr lang="en-US" b="1" baseline="300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-3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0.07322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1e2.2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error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numbers you can use the following arithmetic operators: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599" y="2438400"/>
          <a:ext cx="7848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operator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result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addition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1.1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+ 2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subtraction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– 5.3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9.1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* 4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/ 2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1.5707963267949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exponentiation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^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 ^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Website</a:t>
            </a:r>
            <a:endParaRPr lang="en-US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6C142E-FFAB-4FBF-ACA1-2E2098ED62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everything you need to know is on the course website on </a:t>
            </a:r>
            <a:r>
              <a:rPr lang="en-CA" dirty="0" err="1"/>
              <a:t>Moodle@York</a:t>
            </a:r>
            <a:endParaRPr lang="en-CA" dirty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>
                <a:solidFill>
                  <a:prstClr val="black"/>
                </a:solidFill>
                <a:cs typeface="Courier New" pitchFamily="49" charset="0"/>
                <a:hlinkClick r:id="rId2"/>
              </a:rPr>
              <a:t>https://moodle.yorku.ca/moodle/course/view.php?id=140036</a:t>
            </a:r>
            <a:endParaRPr lang="en-CA" sz="1600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CA" dirty="0"/>
              <a:t>the course is supposed to be automatically added to your "My Courses" when you enroll in the course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precedence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all operators in MATLAB follow a set of precedence rules ("order of operations") consistent with mathematics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87528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precedence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(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parentheses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*, /, 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multiplication and division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+,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</a:t>
                      </a:r>
                      <a:r>
                        <a:rPr lang="en-US" baseline="0" dirty="0"/>
                        <a:t> and subtraction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make sure you have access to the </a:t>
            </a:r>
            <a:r>
              <a:rPr lang="en-US" dirty="0" err="1"/>
              <a:t>Moodle</a:t>
            </a:r>
            <a:r>
              <a:rPr lang="en-US" dirty="0"/>
              <a:t> course site</a:t>
            </a:r>
          </a:p>
          <a:p>
            <a:pPr lvl="1"/>
            <a:r>
              <a:rPr lang="en-US" dirty="0"/>
              <a:t>you need a Passport York account before you can use the </a:t>
            </a:r>
            <a:r>
              <a:rPr lang="en-US" dirty="0" err="1"/>
              <a:t>Moodle</a:t>
            </a:r>
            <a:r>
              <a:rPr lang="en-US" dirty="0"/>
              <a:t> site</a:t>
            </a:r>
          </a:p>
          <a:p>
            <a:pPr lvl="1"/>
            <a:r>
              <a:rPr lang="en-US" dirty="0">
                <a:hlinkClick r:id="rId2"/>
              </a:rPr>
              <a:t>https://moodle.yorku.ca/</a:t>
            </a:r>
            <a:endParaRPr lang="en-US" dirty="0"/>
          </a:p>
          <a:p>
            <a:r>
              <a:rPr lang="en-US" dirty="0"/>
              <a:t>complete LAB A </a:t>
            </a:r>
          </a:p>
          <a:p>
            <a:pPr lvl="1"/>
            <a:r>
              <a:rPr lang="en-US" dirty="0"/>
              <a:t>includes instructions for obtaining </a:t>
            </a:r>
            <a:r>
              <a:rPr lang="en-US" dirty="0" err="1"/>
              <a:t>iClicker</a:t>
            </a:r>
            <a:r>
              <a:rPr lang="en-US" dirty="0"/>
              <a:t> and MATLAB</a:t>
            </a:r>
          </a:p>
          <a:p>
            <a:pPr lvl="1"/>
            <a:r>
              <a:rPr lang="en-US" dirty="0"/>
              <a:t>must complete WHMIS 1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Lectures</a:t>
            </a:r>
            <a:endParaRPr lang="en-US" dirty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831D16-189E-416E-945B-03DE1B31C6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there are  2 lecture hours per week</a:t>
            </a:r>
          </a:p>
          <a:p>
            <a:pPr marL="823595" lvl="2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Mon &amp; Wed	10:30-11:30	LAS A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lectures make use of </a:t>
            </a:r>
            <a:r>
              <a:rPr lang="en-US" dirty="0" err="1"/>
              <a:t>iClicker</a:t>
            </a:r>
            <a:endParaRPr lang="en-US" dirty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hlinkClick r:id="rId2"/>
              </a:rPr>
              <a:t>http://lts.info.yorku.ca/polling-student/</a:t>
            </a:r>
            <a:endParaRPr lang="en-US" dirty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William Small Centre Room 106</a:t>
            </a:r>
          </a:p>
          <a:p>
            <a:pPr lvl="1"/>
            <a:r>
              <a:rPr lang="en-US" dirty="0"/>
              <a:t>seats 48 students</a:t>
            </a:r>
          </a:p>
          <a:p>
            <a:pPr lvl="2"/>
            <a:r>
              <a:rPr lang="en-US" dirty="0"/>
              <a:t>there are 490 students enrolled!</a:t>
            </a:r>
          </a:p>
          <a:p>
            <a:pPr lvl="2"/>
            <a:endParaRPr lang="en-US" dirty="0"/>
          </a:p>
          <a:p>
            <a:r>
              <a:rPr lang="en-US" dirty="0"/>
              <a:t>you </a:t>
            </a:r>
            <a:r>
              <a:rPr lang="en-US" i="1" dirty="0"/>
              <a:t>must</a:t>
            </a:r>
            <a:r>
              <a:rPr lang="en-US" dirty="0"/>
              <a:t> attend the lab section that you are enrolled in</a:t>
            </a:r>
          </a:p>
          <a:p>
            <a:r>
              <a:rPr lang="en-US" dirty="0"/>
              <a:t>I cannot change your lab sections because I do not have the administrative authority to do so</a:t>
            </a:r>
          </a:p>
          <a:p>
            <a:pPr lvl="1"/>
            <a:r>
              <a:rPr lang="en-US" dirty="0"/>
              <a:t>you need to see the Undergraduate Assistant in LAS 1012M for assistance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labs use specialized hardware for sensing and control of simple electronic and mechanical devices</a:t>
            </a:r>
          </a:p>
          <a:p>
            <a:pPr lvl="1"/>
            <a:r>
              <a:rPr lang="en-US" dirty="0"/>
              <a:t>the hardware interfaces with a computer on which you will create a program to interact with the devices</a:t>
            </a:r>
          </a:p>
          <a:p>
            <a:r>
              <a:rPr lang="en-US" dirty="0"/>
              <a:t>you </a:t>
            </a:r>
            <a:r>
              <a:rPr lang="en-US" i="1" dirty="0"/>
              <a:t>must</a:t>
            </a:r>
            <a:r>
              <a:rPr lang="en-US" dirty="0"/>
              <a:t> complete the lab work during the lab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labs require </a:t>
            </a:r>
            <a:r>
              <a:rPr lang="en-US" dirty="0" err="1"/>
              <a:t>Matlab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times are tentative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35468"/>
              </p:ext>
            </p:extLst>
          </p:nvPr>
        </p:nvGraphicFramePr>
        <p:xfrm>
          <a:off x="1143000" y="2280920"/>
          <a:ext cx="6858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Weight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Assessment item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18% 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</a:br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(9 x 2%)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Labs</a:t>
                      </a:r>
                      <a:endParaRPr lang="en-US" b="0" baseline="3000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see Calendar on Moodle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Lab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 test 1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week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 of Oct 15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Lab test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week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 of Nov 12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32.5%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Exam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scheduled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 by Registrar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4.5%</a:t>
                      </a:r>
                    </a:p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(18 x 0.25%)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In-class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iClicker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 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every lecture except today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MATLAB?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numerical computing environment that has its own programming language</a:t>
            </a:r>
          </a:p>
          <a:p>
            <a:pPr lvl="1"/>
            <a:r>
              <a:rPr lang="en-US" dirty="0"/>
              <a:t>interactive: the user can enter commands and "stuff" happens</a:t>
            </a:r>
          </a:p>
          <a:p>
            <a:pPr lvl="1"/>
            <a:r>
              <a:rPr lang="en-US" dirty="0"/>
              <a:t>visualization: rich set of plotting functionality</a:t>
            </a:r>
          </a:p>
          <a:p>
            <a:pPr lvl="1"/>
            <a:r>
              <a:rPr lang="en-US" dirty="0"/>
              <a:t>programmable: the user can create programs that can be run within the MATLAB environment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D1E88-C2A3-4ED1-9995-44157ED0F0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3427</TotalTime>
  <Words>826</Words>
  <Application>Microsoft Office PowerPoint</Application>
  <PresentationFormat>On-screen Show (4:3)</PresentationFormat>
  <Paragraphs>213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Constantia</vt:lpstr>
      <vt:lpstr>Courier New</vt:lpstr>
      <vt:lpstr>Symbol</vt:lpstr>
      <vt:lpstr>Times New Roman</vt:lpstr>
      <vt:lpstr>Wingdings</vt:lpstr>
      <vt:lpstr>Wingdings 3</vt:lpstr>
      <vt:lpstr>Origin</vt:lpstr>
      <vt:lpstr>Equation</vt:lpstr>
      <vt:lpstr>Computational Thinking through Mechatronics</vt:lpstr>
      <vt:lpstr>Who Am I?</vt:lpstr>
      <vt:lpstr>Course Website</vt:lpstr>
      <vt:lpstr>Lectures</vt:lpstr>
      <vt:lpstr>Labs</vt:lpstr>
      <vt:lpstr>Labs</vt:lpstr>
      <vt:lpstr>Programming environment</vt:lpstr>
      <vt:lpstr>Assessment</vt:lpstr>
      <vt:lpstr>What is MATLAB?</vt:lpstr>
      <vt:lpstr>A Quick Tour of MATLAB</vt:lpstr>
      <vt:lpstr>PowerPoint Presentation</vt:lpstr>
      <vt:lpstr>PowerPoint Presentation</vt:lpstr>
      <vt:lpstr>A Quick Tour of Matlab</vt:lpstr>
      <vt:lpstr>PowerPoint Presentation</vt:lpstr>
      <vt:lpstr>PowerPoint Presentation</vt:lpstr>
      <vt:lpstr>A Quick Tour of Matlab</vt:lpstr>
      <vt:lpstr>A Quick Tour of Matlab</vt:lpstr>
      <vt:lpstr>PowerPoint Presentation</vt:lpstr>
      <vt:lpstr>A Quick Tour of Matlab</vt:lpstr>
      <vt:lpstr>A Quick Tour of Matlab</vt:lpstr>
      <vt:lpstr>PowerPoint Presentation</vt:lpstr>
      <vt:lpstr>PowerPoint Presentation</vt:lpstr>
      <vt:lpstr>A Quick Tour of Matlab</vt:lpstr>
      <vt:lpstr>PowerPoint Presentation</vt:lpstr>
      <vt:lpstr>A Quick Tour of Matlab</vt:lpstr>
      <vt:lpstr>Matlab as a calculator</vt:lpstr>
      <vt:lpstr>Real numbers</vt:lpstr>
      <vt:lpstr>Real numbers in MATLAB</vt:lpstr>
      <vt:lpstr>Arithmetic operators</vt:lpstr>
      <vt:lpstr>Operator precedence</vt:lpstr>
      <vt:lpstr>To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Windows User</cp:lastModifiedBy>
  <cp:revision>209</cp:revision>
  <dcterms:created xsi:type="dcterms:W3CDTF">2006-08-16T00:00:00Z</dcterms:created>
  <dcterms:modified xsi:type="dcterms:W3CDTF">2018-08-24T03:51:33Z</dcterms:modified>
</cp:coreProperties>
</file>