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4"/>
  </p:notesMasterIdLst>
  <p:sldIdLst>
    <p:sldId id="256" r:id="rId2"/>
    <p:sldId id="394" r:id="rId3"/>
    <p:sldId id="398" r:id="rId4"/>
    <p:sldId id="395" r:id="rId5"/>
    <p:sldId id="396" r:id="rId6"/>
    <p:sldId id="399" r:id="rId7"/>
    <p:sldId id="397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3" r:id="rId42"/>
    <p:sldId id="434" r:id="rId43"/>
    <p:sldId id="435" r:id="rId44"/>
    <p:sldId id="436" r:id="rId45"/>
    <p:sldId id="446" r:id="rId46"/>
    <p:sldId id="447" r:id="rId47"/>
    <p:sldId id="448" r:id="rId48"/>
    <p:sldId id="449" r:id="rId49"/>
    <p:sldId id="450" r:id="rId50"/>
    <p:sldId id="451" r:id="rId51"/>
    <p:sldId id="452" r:id="rId52"/>
    <p:sldId id="453" r:id="rId53"/>
    <p:sldId id="454" r:id="rId54"/>
    <p:sldId id="455" r:id="rId55"/>
    <p:sldId id="438" r:id="rId56"/>
    <p:sldId id="439" r:id="rId57"/>
    <p:sldId id="440" r:id="rId58"/>
    <p:sldId id="441" r:id="rId59"/>
    <p:sldId id="442" r:id="rId60"/>
    <p:sldId id="443" r:id="rId61"/>
    <p:sldId id="444" r:id="rId62"/>
    <p:sldId id="445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napToGrid="0" showGuides="1">
      <p:cViewPr varScale="1">
        <p:scale>
          <a:sx n="123" d="100"/>
          <a:sy n="123" d="100"/>
        </p:scale>
        <p:origin x="1016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rogerstuckey.com/simulation/javascript/slam-html5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4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Simultaneous Localization and Mapping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plant noise;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dirty="0" smtClean="0"/>
              <a:t> 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193800" y="1371600"/>
          <a:ext cx="11938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" name="Equation" r:id="rId3" imgW="596880" imgH="2057400" progId="Equation.3">
                  <p:embed/>
                </p:oleObj>
              </mc:Choice>
              <mc:Fallback>
                <p:oleObj name="Equation" r:id="rId3" imgW="596880" imgH="2057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1371600"/>
                        <a:ext cx="11938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1600200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noise in the control input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590800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*all zeros because landmarks are static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2895600" y="1752600"/>
          <a:ext cx="3352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6" name="Equation" r:id="rId3" imgW="1676160" imgH="685800" progId="Equation.3">
                  <p:embed/>
                </p:oleObj>
              </mc:Choice>
              <mc:Fallback>
                <p:oleObj name="Equation" r:id="rId3" imgW="167616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752600"/>
                        <a:ext cx="33528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can measure all of the landmarks all of the time in a controlled order</a:t>
            </a:r>
          </a:p>
          <a:p>
            <a:r>
              <a:rPr lang="en-US" dirty="0" smtClean="0"/>
              <a:t>the robot measures the relative offset from its position to each landmark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257300" y="4229100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1676400" y="3810000"/>
            <a:ext cx="1676400" cy="1371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28800" y="3657600"/>
            <a:ext cx="27432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28800" y="3657600"/>
            <a:ext cx="41148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28800" y="3657600"/>
            <a:ext cx="5486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52600" y="3581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80621" y="34406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robot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828800" y="3657600"/>
            <a:ext cx="34290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876300" y="1803400"/>
          <a:ext cx="18288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0" name="Equation" r:id="rId3" imgW="914400" imgH="1625400" progId="Equation.3">
                  <p:embed/>
                </p:oleObj>
              </mc:Choice>
              <mc:Fallback>
                <p:oleObj name="Equation" r:id="rId3" imgW="914400" imgH="1625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1803400"/>
                        <a:ext cx="1828800" cy="325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00400" y="2133600"/>
            <a:ext cx="26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offset to landmark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3059668"/>
            <a:ext cx="266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offset to landmark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4387334"/>
            <a:ext cx="270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offset to landmark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205165"/>
              </p:ext>
            </p:extLst>
          </p:nvPr>
        </p:nvGraphicFramePr>
        <p:xfrm>
          <a:off x="787400" y="1371600"/>
          <a:ext cx="5689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4" name="Equation" r:id="rId3" imgW="2844720" imgH="2286000" progId="Equation.3">
                  <p:embed/>
                </p:oleObj>
              </mc:Choice>
              <mc:Fallback>
                <p:oleObj name="Equation" r:id="rId3" imgW="2844720" imgH="2286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371600"/>
                        <a:ext cx="56896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measurement noise;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 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066800" y="1803400"/>
          <a:ext cx="14478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8" name="Equation" r:id="rId3" imgW="723600" imgH="1625400" progId="Equation.3">
                  <p:embed/>
                </p:oleObj>
              </mc:Choice>
              <mc:Fallback>
                <p:oleObj name="Equation" r:id="rId3" imgW="723600" imgH="1625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03400"/>
                        <a:ext cx="1447800" cy="325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2133600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noise for landmark 1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059668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noise for landmark 2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431268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noise for landmark n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slam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8384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estimated path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 descr="slam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5800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robot position covariance is small near the start point because the robot has not travelled far enough for the control input noise to accumulate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simultaneous localization and mapping</a:t>
            </a:r>
          </a:p>
          <a:p>
            <a:pPr lvl="1"/>
            <a:r>
              <a:rPr lang="en-US" dirty="0" smtClean="0"/>
              <a:t>one of the most fundamental problems in mobile robotics</a:t>
            </a:r>
          </a:p>
          <a:p>
            <a:r>
              <a:rPr lang="en-US" dirty="0" smtClean="0"/>
              <a:t>a robot is exploring an unknown static environment</a:t>
            </a:r>
          </a:p>
          <a:p>
            <a:pPr lvl="1"/>
            <a:r>
              <a:rPr lang="en-US" dirty="0" smtClean="0"/>
              <a:t>robot is given sensor measurements and control inputs</a:t>
            </a:r>
          </a:p>
          <a:p>
            <a:pPr lvl="2"/>
            <a:r>
              <a:rPr lang="en-US" dirty="0" smtClean="0"/>
              <a:t>does not have a map</a:t>
            </a:r>
          </a:p>
          <a:p>
            <a:pPr lvl="2"/>
            <a:r>
              <a:rPr lang="en-US" dirty="0" smtClean="0"/>
              <a:t>does not know its pose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assumption that the robot can measure all of the landmarks all of the time is unrealistic for many kinds of sensors</a:t>
            </a:r>
          </a:p>
          <a:p>
            <a:pPr lvl="1"/>
            <a:r>
              <a:rPr lang="en-US" dirty="0" smtClean="0"/>
              <a:t>what do we need to change if the robot can only sense a subset of the landmarks at any given time?</a:t>
            </a:r>
          </a:p>
          <a:p>
            <a:pPr lvl="2"/>
            <a:r>
              <a:rPr lang="en-US" dirty="0" smtClean="0"/>
              <a:t>not the plant model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57200" y="22860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800" y="2133600"/>
            <a:ext cx="3048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can measure all of the landmarks within a fixed radius around the robot</a:t>
            </a:r>
          </a:p>
          <a:p>
            <a:r>
              <a:rPr lang="en-US" dirty="0" smtClean="0"/>
              <a:t>the robot measures the relative offset from its position to each landmark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257300" y="4229100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52600" y="3581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80621" y="34406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robot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447800" y="28956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might see multiple landmarks along sections of its path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475706" y="4610894"/>
            <a:ext cx="1066800" cy="3794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7432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828800" y="3657600"/>
            <a:ext cx="9906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733800" y="19050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may not be able to measure any landmarks along sections of its path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0292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828800" y="3657600"/>
            <a:ext cx="9906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819400" y="3276600"/>
            <a:ext cx="228600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57200" y="28956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might revisit previously seen landmarks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561703" y="4533503"/>
            <a:ext cx="533400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526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828800" y="3657600"/>
            <a:ext cx="9906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819400" y="3276600"/>
            <a:ext cx="228600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87859" y="2162282"/>
            <a:ext cx="7478730" cy="2101493"/>
          </a:xfrm>
          <a:custGeom>
            <a:avLst/>
            <a:gdLst>
              <a:gd name="connsiteX0" fmla="*/ 3438417 w 6698750"/>
              <a:gd name="connsiteY0" fmla="*/ 1090772 h 2066817"/>
              <a:gd name="connsiteX1" fmla="*/ 4506930 w 6698750"/>
              <a:gd name="connsiteY1" fmla="*/ 1357900 h 2066817"/>
              <a:gd name="connsiteX2" fmla="*/ 5729554 w 6698750"/>
              <a:gd name="connsiteY2" fmla="*/ 1347626 h 2066817"/>
              <a:gd name="connsiteX3" fmla="*/ 6572035 w 6698750"/>
              <a:gd name="connsiteY3" fmla="*/ 1090772 h 2066817"/>
              <a:gd name="connsiteX4" fmla="*/ 6489842 w 6698750"/>
              <a:gd name="connsiteY4" fmla="*/ 577064 h 2066817"/>
              <a:gd name="connsiteX5" fmla="*/ 5534345 w 6698750"/>
              <a:gd name="connsiteY5" fmla="*/ 248291 h 2066817"/>
              <a:gd name="connsiteX6" fmla="*/ 3952125 w 6698750"/>
              <a:gd name="connsiteY6" fmla="*/ 63357 h 2066817"/>
              <a:gd name="connsiteX7" fmla="*/ 2595936 w 6698750"/>
              <a:gd name="connsiteY7" fmla="*/ 83905 h 2066817"/>
              <a:gd name="connsiteX8" fmla="*/ 407541 w 6698750"/>
              <a:gd name="connsiteY8" fmla="*/ 566790 h 2066817"/>
              <a:gd name="connsiteX9" fmla="*/ 150687 w 6698750"/>
              <a:gd name="connsiteY9" fmla="*/ 2066817 h 2066817"/>
              <a:gd name="connsiteX10" fmla="*/ 150687 w 6698750"/>
              <a:gd name="connsiteY10" fmla="*/ 2066817 h 2066817"/>
              <a:gd name="connsiteX0" fmla="*/ 4218397 w 7478730"/>
              <a:gd name="connsiteY0" fmla="*/ 1125448 h 2101493"/>
              <a:gd name="connsiteX1" fmla="*/ 5286910 w 7478730"/>
              <a:gd name="connsiteY1" fmla="*/ 1392576 h 2101493"/>
              <a:gd name="connsiteX2" fmla="*/ 6509534 w 7478730"/>
              <a:gd name="connsiteY2" fmla="*/ 1382302 h 2101493"/>
              <a:gd name="connsiteX3" fmla="*/ 7352015 w 7478730"/>
              <a:gd name="connsiteY3" fmla="*/ 1125448 h 2101493"/>
              <a:gd name="connsiteX4" fmla="*/ 7269822 w 7478730"/>
              <a:gd name="connsiteY4" fmla="*/ 611740 h 2101493"/>
              <a:gd name="connsiteX5" fmla="*/ 6314325 w 7478730"/>
              <a:gd name="connsiteY5" fmla="*/ 282967 h 2101493"/>
              <a:gd name="connsiteX6" fmla="*/ 4732105 w 7478730"/>
              <a:gd name="connsiteY6" fmla="*/ 98033 h 2101493"/>
              <a:gd name="connsiteX7" fmla="*/ 3375916 w 7478730"/>
              <a:gd name="connsiteY7" fmla="*/ 118581 h 2101493"/>
              <a:gd name="connsiteX8" fmla="*/ 407541 w 7478730"/>
              <a:gd name="connsiteY8" fmla="*/ 809518 h 2101493"/>
              <a:gd name="connsiteX9" fmla="*/ 930667 w 7478730"/>
              <a:gd name="connsiteY9" fmla="*/ 2101493 h 2101493"/>
              <a:gd name="connsiteX10" fmla="*/ 930667 w 7478730"/>
              <a:gd name="connsiteY10" fmla="*/ 2101493 h 210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8730" h="2101493">
                <a:moveTo>
                  <a:pt x="4218397" y="1125448"/>
                </a:moveTo>
                <a:cubicBezTo>
                  <a:pt x="4561725" y="1237607"/>
                  <a:pt x="4905054" y="1349767"/>
                  <a:pt x="5286910" y="1392576"/>
                </a:cubicBezTo>
                <a:cubicBezTo>
                  <a:pt x="5668766" y="1435385"/>
                  <a:pt x="6165350" y="1426823"/>
                  <a:pt x="6509534" y="1382302"/>
                </a:cubicBezTo>
                <a:cubicBezTo>
                  <a:pt x="6853718" y="1337781"/>
                  <a:pt x="7225300" y="1253875"/>
                  <a:pt x="7352015" y="1125448"/>
                </a:cubicBezTo>
                <a:cubicBezTo>
                  <a:pt x="7478730" y="997021"/>
                  <a:pt x="7442770" y="752153"/>
                  <a:pt x="7269822" y="611740"/>
                </a:cubicBezTo>
                <a:cubicBezTo>
                  <a:pt x="7096874" y="471327"/>
                  <a:pt x="6737278" y="368585"/>
                  <a:pt x="6314325" y="282967"/>
                </a:cubicBezTo>
                <a:cubicBezTo>
                  <a:pt x="5891372" y="197349"/>
                  <a:pt x="5221840" y="125431"/>
                  <a:pt x="4732105" y="98033"/>
                </a:cubicBezTo>
                <a:cubicBezTo>
                  <a:pt x="4242370" y="70635"/>
                  <a:pt x="4096677" y="0"/>
                  <a:pt x="3375916" y="118581"/>
                </a:cubicBezTo>
                <a:cubicBezTo>
                  <a:pt x="2655155" y="237162"/>
                  <a:pt x="815082" y="479033"/>
                  <a:pt x="407541" y="809518"/>
                </a:cubicBezTo>
                <a:cubicBezTo>
                  <a:pt x="0" y="1140003"/>
                  <a:pt x="843479" y="1886164"/>
                  <a:pt x="930667" y="2101493"/>
                </a:cubicBezTo>
                <a:lnTo>
                  <a:pt x="930667" y="2101493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5715000" cy="228600"/>
          </a:xfrm>
        </p:spPr>
        <p:txBody>
          <a:bodyPr/>
          <a:lstStyle/>
          <a:p>
            <a:r>
              <a:rPr lang="en-US" dirty="0" smtClean="0"/>
              <a:t>E. </a:t>
            </a:r>
            <a:r>
              <a:rPr lang="en-US" dirty="0" err="1" smtClean="0"/>
              <a:t>Nebot</a:t>
            </a:r>
            <a:r>
              <a:rPr lang="en-US" dirty="0" smtClean="0"/>
              <a:t> http://www-personal.acfr.usyd.edu.au/nebot/victoria_park.htm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robot must acquire a map while simultaneously localizing itself relative to the map</a:t>
            </a:r>
          </a:p>
          <a:p>
            <a:pPr lvl="1"/>
            <a:r>
              <a:rPr lang="en-US" dirty="0" smtClean="0"/>
              <a:t>harder than just localizing</a:t>
            </a:r>
          </a:p>
          <a:p>
            <a:pPr lvl="2"/>
            <a:r>
              <a:rPr lang="en-US" dirty="0" smtClean="0"/>
              <a:t>has no map</a:t>
            </a:r>
          </a:p>
          <a:p>
            <a:pPr lvl="1"/>
            <a:r>
              <a:rPr lang="en-US" dirty="0" smtClean="0"/>
              <a:t>harder than just mapping</a:t>
            </a:r>
          </a:p>
          <a:p>
            <a:pPr lvl="2"/>
            <a:r>
              <a:rPr lang="en-US" dirty="0" smtClean="0"/>
              <a:t>does not know its pose</a:t>
            </a:r>
          </a:p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62200"/>
            <a:ext cx="4289810" cy="3889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430" y="3429000"/>
            <a:ext cx="3711970" cy="28272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assume that the actual sensor measurement for a landmark outside of the sensor range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  0]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then we need to change the measurement model so that we can “zero out” measurements to landmarks that are outside of the sensor range</a:t>
            </a:r>
          </a:p>
          <a:p>
            <a:pPr lvl="2"/>
            <a:r>
              <a:rPr lang="en-US" dirty="0" smtClean="0"/>
              <a:t>this is easily done by manipulating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that landmark 2 is outside of sensor range</a:t>
            </a:r>
          </a:p>
          <a:p>
            <a:pPr lvl="1"/>
            <a:r>
              <a:rPr lang="en-US" sz="2000" dirty="0" smtClean="0"/>
              <a:t>zero out the rows corresponding to the measurement for landmark 2</a:t>
            </a:r>
          </a:p>
          <a:p>
            <a:pPr lvl="2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is now a function,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dirty="0" smtClean="0">
                <a:cs typeface="Times New Roman" pitchFamily="18" charset="0"/>
              </a:rPr>
              <a:t>, of time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17763" name="Object 2"/>
          <p:cNvGraphicFramePr>
            <a:graphicFrameLocks noChangeAspect="1"/>
          </p:cNvGraphicFramePr>
          <p:nvPr/>
        </p:nvGraphicFramePr>
        <p:xfrm>
          <a:off x="787400" y="1905000"/>
          <a:ext cx="5689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2" name="Equation" r:id="rId3" imgW="2844720" imgH="2286000" progId="Equation.3">
                  <p:embed/>
                </p:oleObj>
              </mc:Choice>
              <mc:Fallback>
                <p:oleObj name="Equation" r:id="rId3" imgW="2844720" imgH="2286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905000"/>
                        <a:ext cx="56896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0" y="3276600"/>
            <a:ext cx="41148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estimated path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m2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robot position covariance grows as control input noise accumulates (and cannot be completely corrected by observing one landmark at a time)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each subsequent landmark position covariance grows because the landmark position estimate is correlated with the robot’s position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online SLAM problem, we wish to estimate</a:t>
            </a:r>
          </a:p>
          <a:p>
            <a:pPr lvl="1"/>
            <a:r>
              <a:rPr lang="en-US" dirty="0" smtClean="0"/>
              <a:t>the current pose of the robot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and</a:t>
            </a:r>
          </a:p>
          <a:p>
            <a:pPr lvl="1"/>
            <a:r>
              <a:rPr lang="en-US" dirty="0" smtClean="0"/>
              <a:t>the map variables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are given</a:t>
            </a:r>
          </a:p>
          <a:p>
            <a:pPr lvl="1"/>
            <a:r>
              <a:rPr lang="en-US" dirty="0" smtClean="0"/>
              <a:t>the sensor measurements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and</a:t>
            </a:r>
          </a:p>
          <a:p>
            <a:pPr lvl="1"/>
            <a:r>
              <a:rPr lang="en-US" dirty="0" smtClean="0"/>
              <a:t>the control inputs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when the robot sees the first landmark for a second time all of the </a:t>
            </a:r>
            <a:r>
              <a:rPr lang="en-US" dirty="0" err="1" smtClean="0"/>
              <a:t>covariances</a:t>
            </a:r>
            <a:r>
              <a:rPr lang="en-US" dirty="0" smtClean="0"/>
              <a:t> decrease!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EKF Slam Example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60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7061" t="5556" r="13952" b="4167"/>
          <a:stretch>
            <a:fillRect/>
          </a:stretch>
        </p:blipFill>
        <p:spPr bwMode="auto">
          <a:xfrm>
            <a:off x="2171700" y="768350"/>
            <a:ext cx="48006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phenomenon illustrated on the previous slide is called “closing the loop”</a:t>
            </a:r>
          </a:p>
          <a:p>
            <a:pPr lvl="1"/>
            <a:r>
              <a:rPr lang="en-US" dirty="0" smtClean="0"/>
              <a:t>occurs when a robot moving through unknown terrain encounters a landmark not seen for a “long” time</a:t>
            </a:r>
          </a:p>
          <a:p>
            <a:r>
              <a:rPr lang="en-US" dirty="0" smtClean="0"/>
              <a:t>KF and EKF SLAM intrinsically perform loop closure (with high computational cost)</a:t>
            </a:r>
          </a:p>
          <a:p>
            <a:pPr lvl="1"/>
            <a:r>
              <a:rPr lang="en-US" dirty="0" smtClean="0"/>
              <a:t>online demo </a:t>
            </a:r>
            <a:r>
              <a:rPr lang="en-US" sz="1800" dirty="0" smtClean="0">
                <a:hlinkClick r:id="rId2"/>
              </a:rPr>
              <a:t>http://rogerstuckey.com/simulation/javascript/slam-html5/</a:t>
            </a:r>
            <a:endParaRPr lang="en-US" dirty="0" smtClean="0"/>
          </a:p>
          <a:p>
            <a:pPr lvl="1"/>
            <a:r>
              <a:rPr lang="en-US" dirty="0" smtClean="0"/>
              <a:t>not every SLAM algorithm is capable of loop closure without an explicit loop closure process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not immediately obvious how KF SLAM performs loop closure until you look at the estimated state covariance matrix</a:t>
            </a:r>
            <a:endParaRPr lang="en-US" dirty="0"/>
          </a:p>
        </p:txBody>
      </p:sp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203200" y="2159000"/>
          <a:ext cx="1371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0" name="Equation" r:id="rId3" imgW="685800" imgH="2082600" progId="Equation.3">
                  <p:embed/>
                </p:oleObj>
              </mc:Choice>
              <mc:Fallback>
                <p:oleObj name="Equation" r:id="rId3" imgW="685800" imgH="20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2159000"/>
                        <a:ext cx="1371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3" name="Object 3"/>
          <p:cNvGraphicFramePr>
            <a:graphicFrameLocks noChangeAspect="1"/>
          </p:cNvGraphicFramePr>
          <p:nvPr/>
        </p:nvGraphicFramePr>
        <p:xfrm>
          <a:off x="1900238" y="2895600"/>
          <a:ext cx="710882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1" name="Equation" r:id="rId5" imgW="5549760" imgH="2082600" progId="Equation.3">
                  <p:embed/>
                </p:oleObj>
              </mc:Choice>
              <mc:Fallback>
                <p:oleObj name="Equation" r:id="rId5" imgW="5549760" imgH="2082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2895600"/>
                        <a:ext cx="7108825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0" y="2514600"/>
            <a:ext cx="4102004" cy="3657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 the start of the path the robot’s position is assumed known and the landmark positions are assumed to be </a:t>
            </a:r>
            <a:r>
              <a:rPr lang="en-US" dirty="0" err="1" smtClean="0"/>
              <a:t>uknown</a:t>
            </a:r>
            <a:endParaRPr lang="en-US" dirty="0" smtClean="0"/>
          </a:p>
          <a:p>
            <a:pPr lvl="1"/>
            <a:r>
              <a:rPr lang="en-US" dirty="0" smtClean="0"/>
              <a:t>following images show state covariance matrix</a:t>
            </a:r>
          </a:p>
          <a:p>
            <a:pPr lvl="1"/>
            <a:r>
              <a:rPr lang="en-US" dirty="0" smtClean="0"/>
              <a:t>black = 0 and white &gt; 0.08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0438" y="3119437"/>
            <a:ext cx="2647950" cy="2650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6215" y="4187952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landmark positions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3" y="2554047"/>
            <a:ext cx="3923168" cy="3578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first measured landmark is related to the covariance of the estimated position of the robot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4433888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6871" y="4426077"/>
            <a:ext cx="244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9650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82" y="2558854"/>
            <a:ext cx="3908642" cy="3565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second measured landmark is related to the covariance of the estimated position of the robot, and less so to the covariance of the first measured landmark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4762118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9504" y="4736068"/>
            <a:ext cx="273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second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8262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99" y="2566854"/>
            <a:ext cx="3904651" cy="3561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third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first and second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5105400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7205" y="5117068"/>
            <a:ext cx="25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third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36" y="2564608"/>
            <a:ext cx="3907098" cy="3564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fourth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71008" y="5438339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0467" y="5413629"/>
            <a:ext cx="266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fourth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4918" y="2786063"/>
            <a:ext cx="338138" cy="29968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online SLAM problem is often expressed in a probabilistic framework</a:t>
            </a:r>
          </a:p>
          <a:p>
            <a:pPr lvl="1"/>
            <a:r>
              <a:rPr lang="en-US" dirty="0" smtClean="0"/>
              <a:t>compute the posterior probability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is the probability density function of the robot's current pose and the map given the history of sensor measurements and control inputs?</a:t>
            </a:r>
            <a:endParaRPr lang="en-US" dirty="0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3492500" y="2362200"/>
          <a:ext cx="215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4" name="Equation" r:id="rId3" imgW="1079280" imgH="228600" progId="Equation.3">
                  <p:embed/>
                </p:oleObj>
              </mc:Choice>
              <mc:Fallback>
                <p:oleObj name="Equation" r:id="rId3" imgW="10792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362200"/>
                        <a:ext cx="2159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64" y="2568345"/>
            <a:ext cx="3898390" cy="3556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fifth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4113848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350" y="4096893"/>
            <a:ext cx="2435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fifth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0466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77" y="2571971"/>
            <a:ext cx="3902963" cy="3560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sixth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3775520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8504" y="3767709"/>
            <a:ext cx="252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sixth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1282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20" y="2572550"/>
            <a:ext cx="3898391" cy="3556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seventh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3437192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7178" y="3438525"/>
            <a:ext cx="1863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seventh measured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2098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56" y="2577738"/>
            <a:ext cx="3909414" cy="3566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eighth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3117152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1677" y="3056652"/>
            <a:ext cx="1720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eighth measured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2914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94" y="2569029"/>
            <a:ext cx="3890319" cy="354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first measured landmark is related to the covariance of the estimated position of the robot and all of the other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4433888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8171" y="4426077"/>
            <a:ext cx="244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9650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loop closure in KF SLAM comes with a high computational and storage cost</a:t>
            </a:r>
          </a:p>
          <a:p>
            <a:pPr lvl="1"/>
            <a:r>
              <a:rPr lang="en-US" dirty="0" smtClean="0"/>
              <a:t>state covariance matrix size is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landmarks</a:t>
            </a:r>
          </a:p>
          <a:p>
            <a:pPr lvl="1"/>
            <a:r>
              <a:rPr lang="en-US" dirty="0" smtClean="0"/>
              <a:t>direct implementation of KF equations require matrix multiplication and inversion</a:t>
            </a:r>
          </a:p>
          <a:p>
            <a:pPr lvl="2"/>
            <a:r>
              <a:rPr lang="en-US" dirty="0" smtClean="0"/>
              <a:t>theoretical complexity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2.376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cs typeface="Times New Roman" pitchFamily="18" charset="0"/>
              </a:rPr>
              <a:t>in practice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if the robot only observes a small number of landmarks then it is possible to perform an update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KF SLAM in 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 err="1" smtClean="0"/>
              <a:t>Kalman</a:t>
            </a:r>
            <a:r>
              <a:rPr lang="en-US" dirty="0" smtClean="0"/>
              <a:t> filter approaches are actually EKF SLAM</a:t>
            </a:r>
          </a:p>
          <a:p>
            <a:pPr lvl="1"/>
            <a:r>
              <a:rPr lang="en-US" dirty="0" smtClean="0"/>
              <a:t>non-linear plant and measurement models</a:t>
            </a:r>
          </a:p>
          <a:p>
            <a:r>
              <a:rPr lang="en-US" dirty="0" smtClean="0"/>
              <a:t>many other issues not described in class</a:t>
            </a:r>
          </a:p>
          <a:p>
            <a:pPr lvl="1"/>
            <a:r>
              <a:rPr lang="en-US" dirty="0" smtClean="0"/>
              <a:t>dealing with gross errors in sensor data</a:t>
            </a:r>
          </a:p>
          <a:p>
            <a:pPr lvl="1"/>
            <a:r>
              <a:rPr lang="en-US" dirty="0" smtClean="0"/>
              <a:t>feature extraction from sensor data</a:t>
            </a:r>
          </a:p>
          <a:p>
            <a:pPr lvl="1"/>
            <a:r>
              <a:rPr lang="en-US" dirty="0" smtClean="0"/>
              <a:t>landmark correspondences (called the data association problem)</a:t>
            </a:r>
          </a:p>
          <a:p>
            <a:pPr lvl="1"/>
            <a:r>
              <a:rPr lang="en-US" dirty="0" smtClean="0"/>
              <a:t>3D instead of 2D motion</a:t>
            </a:r>
          </a:p>
          <a:p>
            <a:pPr lvl="1"/>
            <a:r>
              <a:rPr lang="en-US" dirty="0" smtClean="0"/>
              <a:t>landmark management</a:t>
            </a:r>
          </a:p>
          <a:p>
            <a:pPr lvl="2"/>
            <a:r>
              <a:rPr lang="en-US" dirty="0" smtClean="0"/>
              <a:t>choice of landmarks</a:t>
            </a:r>
          </a:p>
          <a:p>
            <a:pPr lvl="2"/>
            <a:r>
              <a:rPr lang="en-US" dirty="0" smtClean="0"/>
              <a:t>provisional landmarks</a:t>
            </a:r>
          </a:p>
          <a:p>
            <a:pPr lvl="2"/>
            <a:r>
              <a:rPr lang="en-US" dirty="0" smtClean="0"/>
              <a:t>landmark existence probability</a:t>
            </a:r>
          </a:p>
          <a:p>
            <a:pPr lvl="2"/>
            <a:r>
              <a:rPr lang="en-US" dirty="0" smtClean="0"/>
              <a:t>addition of new landmarks</a:t>
            </a:r>
          </a:p>
          <a:p>
            <a:pPr lvl="2"/>
            <a:r>
              <a:rPr lang="en-US" dirty="0" smtClean="0"/>
              <a:t>removal of false landmarks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EKF SLAM Application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AC22-15E6-4073-BF8C-C096DAFEE02F}" type="slidenum">
              <a:rPr lang="en-US"/>
              <a:pPr/>
              <a:t>57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0388" name="Picture 4" descr="jl-ro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850" y="1219200"/>
            <a:ext cx="75501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0389" name="Text Box 5"/>
          <p:cNvSpPr txBox="1">
            <a:spLocks noChangeArrowheads="1"/>
          </p:cNvSpPr>
          <p:nvPr/>
        </p:nvSpPr>
        <p:spPr bwMode="auto">
          <a:xfrm>
            <a:off x="4976207" y="5715000"/>
            <a:ext cx="36343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/>
              <a:t>[MIT B21, courtesy </a:t>
            </a:r>
            <a:r>
              <a:rPr lang="en-US" sz="1800" dirty="0"/>
              <a:t>by John Leonard]</a:t>
            </a:r>
            <a:endParaRPr lang="de-DE" sz="18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5724525"/>
            <a:ext cx="30639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 smtClean="0"/>
              <a:t>www.probabilistic-robotics.org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EKF SLAM Application</a:t>
            </a:r>
            <a:endParaRPr lang="de-DE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C806-0E5F-4509-BFDD-5F3240FC9A50}" type="slidenum">
              <a:rPr lang="en-US"/>
              <a:pPr/>
              <a:t>58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2436" name="Picture 4" descr="jl-p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" y="1232456"/>
            <a:ext cx="4613275" cy="3802062"/>
          </a:xfrm>
          <a:prstGeom prst="rect">
            <a:avLst/>
          </a:prstGeom>
          <a:noFill/>
        </p:spPr>
      </p:pic>
      <p:pic>
        <p:nvPicPr>
          <p:cNvPr id="1682437" name="Picture 5" descr="jl-res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225" y="1315006"/>
            <a:ext cx="3813175" cy="3635375"/>
          </a:xfrm>
          <a:prstGeom prst="rect">
            <a:avLst/>
          </a:prstGeom>
          <a:noFill/>
        </p:spPr>
      </p:pic>
      <p:sp>
        <p:nvSpPr>
          <p:cNvPr id="1682438" name="Text Box 6"/>
          <p:cNvSpPr txBox="1">
            <a:spLocks noChangeArrowheads="1"/>
          </p:cNvSpPr>
          <p:nvPr/>
        </p:nvSpPr>
        <p:spPr bwMode="auto">
          <a:xfrm>
            <a:off x="1673225" y="5040868"/>
            <a:ext cx="198317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raw </a:t>
            </a:r>
            <a:r>
              <a:rPr lang="en-US" sz="2400" dirty="0" err="1" smtClean="0"/>
              <a:t>odometry</a:t>
            </a:r>
            <a:endParaRPr lang="de-DE" sz="2400" dirty="0"/>
          </a:p>
        </p:txBody>
      </p:sp>
      <p:sp>
        <p:nvSpPr>
          <p:cNvPr id="1682439" name="Text Box 7"/>
          <p:cNvSpPr txBox="1">
            <a:spLocks noChangeArrowheads="1"/>
          </p:cNvSpPr>
          <p:nvPr/>
        </p:nvSpPr>
        <p:spPr bwMode="auto">
          <a:xfrm>
            <a:off x="5353050" y="5040868"/>
            <a:ext cx="3303587" cy="420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estimated trajectory</a:t>
            </a:r>
            <a:endParaRPr lang="de-DE" sz="2400" dirty="0"/>
          </a:p>
        </p:txBody>
      </p:sp>
      <p:sp>
        <p:nvSpPr>
          <p:cNvPr id="1682440" name="Text Box 8"/>
          <p:cNvSpPr txBox="1">
            <a:spLocks noChangeArrowheads="1"/>
          </p:cNvSpPr>
          <p:nvPr/>
        </p:nvSpPr>
        <p:spPr bwMode="auto">
          <a:xfrm>
            <a:off x="6069013" y="5574268"/>
            <a:ext cx="28193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/>
              <a:t>[courtesy by John Leonard]</a:t>
            </a:r>
            <a:endParaRPr lang="de-DE" sz="18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2612" y="5574268"/>
            <a:ext cx="30639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 smtClean="0"/>
              <a:t>www.probabilistic-robotics.org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EKF SLAM Application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www.probabilistic-robotics.org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056" y="914400"/>
            <a:ext cx="851814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Landmark-Based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252" y="882632"/>
            <a:ext cx="6409496" cy="5397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EKF SLAM Application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www.probabilistic-robotics.org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697629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Bearing Only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KF SLAM problem we assumed a robot with sensors that could measure the vector from the robot to a landmark</a:t>
            </a:r>
          </a:p>
          <a:p>
            <a:pPr lvl="1"/>
            <a:r>
              <a:rPr lang="en-US" dirty="0" smtClean="0"/>
              <a:t>similar to, but not exactly the same as, a robot with sensors that can measure distance and bearing</a:t>
            </a:r>
          </a:p>
          <a:p>
            <a:r>
              <a:rPr lang="en-US" dirty="0" smtClean="0"/>
              <a:t>suppose that a robot has a sensor that can only measure the bearing of a landmark (or multiple landmarks)</a:t>
            </a:r>
          </a:p>
          <a:p>
            <a:pPr lvl="1"/>
            <a:r>
              <a:rPr lang="en-US" dirty="0" smtClean="0"/>
              <a:t>perhaps using a monocular camera</a:t>
            </a:r>
          </a:p>
          <a:p>
            <a:pPr lvl="1"/>
            <a:r>
              <a:rPr lang="en-US" dirty="0" smtClean="0"/>
              <a:t>what is a possible measurement model?</a:t>
            </a:r>
          </a:p>
          <a:p>
            <a:pPr lvl="2"/>
            <a:r>
              <a:rPr lang="en-US" dirty="0" smtClean="0"/>
              <a:t>is it linear?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Bearing Only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assuming that the landmarks are uniquely identifiable explain</a:t>
            </a:r>
          </a:p>
          <a:p>
            <a:pPr lvl="1"/>
            <a:r>
              <a:rPr lang="en-US" dirty="0" smtClean="0"/>
              <a:t>how to use an EKF to solve the bearing only SLAM problem</a:t>
            </a:r>
          </a:p>
          <a:p>
            <a:pPr lvl="1"/>
            <a:r>
              <a:rPr lang="en-US" dirty="0" smtClean="0"/>
              <a:t>how to use a PF to solve the bearing only SLAM problem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Landmark-Based SLAM Problem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a directionless robot (i.e., don't care about orientation) that moves in controlled but noisy steps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fixed landmarks</a:t>
            </a:r>
          </a:p>
          <a:p>
            <a:pPr lvl="1"/>
            <a:r>
              <a:rPr lang="en-US" dirty="0" smtClean="0"/>
              <a:t>the robot can measure all of the landmarks all of the time in a controlled order</a:t>
            </a:r>
          </a:p>
          <a:p>
            <a:pPr lvl="1"/>
            <a:r>
              <a:rPr lang="en-US" dirty="0" smtClean="0"/>
              <a:t>the robot measures the relative offset from its position to each landmark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state;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092200" y="1346200"/>
          <a:ext cx="13970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4" name="Equation" r:id="rId3" imgW="698400" imgH="2082600" progId="Equation.3">
                  <p:embed/>
                </p:oleObj>
              </mc:Choice>
              <mc:Fallback>
                <p:oleObj name="Equation" r:id="rId3" imgW="698400" imgH="20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346200"/>
                        <a:ext cx="13970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1600200"/>
            <a:ext cx="1527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590800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landmark 1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5168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landmark 2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8884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control input;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dirty="0" smtClean="0"/>
              <a:t> 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168400" y="1371600"/>
          <a:ext cx="12446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8" name="Equation" r:id="rId3" imgW="622080" imgH="2057400" progId="Equation.3">
                  <p:embed/>
                </p:oleObj>
              </mc:Choice>
              <mc:Fallback>
                <p:oleObj name="Equation" r:id="rId3" imgW="622080" imgH="2057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1371600"/>
                        <a:ext cx="12446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16002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step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590800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*all zeros because no control is applied to landmarks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7456</TotalTime>
  <Words>1743</Words>
  <Application>Microsoft Office PowerPoint</Application>
  <PresentationFormat>On-screen Show (4:3)</PresentationFormat>
  <Paragraphs>413</Paragraphs>
  <Slides>62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Bookman Old Style</vt:lpstr>
      <vt:lpstr>Calibri</vt:lpstr>
      <vt:lpstr>Gill Sans MT</vt:lpstr>
      <vt:lpstr>Times New Roman</vt:lpstr>
      <vt:lpstr>Wingdings</vt:lpstr>
      <vt:lpstr>Wingdings 3</vt:lpstr>
      <vt:lpstr>Origin</vt:lpstr>
      <vt:lpstr>Equation</vt:lpstr>
      <vt:lpstr>Simultaneous Localization and Mapping </vt:lpstr>
      <vt:lpstr>SLAM</vt:lpstr>
      <vt:lpstr>SLAM</vt:lpstr>
      <vt:lpstr>Online SLAM</vt:lpstr>
      <vt:lpstr>Online SLAM</vt:lpstr>
      <vt:lpstr>Landmark-Based SLAM</vt:lpstr>
      <vt:lpstr>A Simple Landmark-Based SLAM Problem</vt:lpstr>
      <vt:lpstr>Plant Model</vt:lpstr>
      <vt:lpstr>Plant Model</vt:lpstr>
      <vt:lpstr>Plant Model</vt:lpstr>
      <vt:lpstr>Plant Model</vt:lpstr>
      <vt:lpstr>Measurement Model</vt:lpstr>
      <vt:lpstr>Measurement Model</vt:lpstr>
      <vt:lpstr>Measurement Model</vt:lpstr>
      <vt:lpstr>Measurement Model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2</vt:lpstr>
      <vt:lpstr>Measurement Model</vt:lpstr>
      <vt:lpstr>Measurement Model</vt:lpstr>
      <vt:lpstr>Measurement Model</vt:lpstr>
      <vt:lpstr>Measurement Model</vt:lpstr>
      <vt:lpstr>Measurement Model</vt:lpstr>
      <vt:lpstr>Measurement Model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EKF Slam Example 3</vt:lpstr>
      <vt:lpstr>Loop Closure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KF SLAM in Practice</vt:lpstr>
      <vt:lpstr>EKF SLAM Application</vt:lpstr>
      <vt:lpstr>EKF SLAM Application</vt:lpstr>
      <vt:lpstr>EKF SLAM Application</vt:lpstr>
      <vt:lpstr>EKF SLAM Application</vt:lpstr>
      <vt:lpstr>Bearing Only SLAM</vt:lpstr>
      <vt:lpstr>Bearing Only SLAM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73</cp:revision>
  <dcterms:created xsi:type="dcterms:W3CDTF">2011-01-07T01:27:12Z</dcterms:created>
  <dcterms:modified xsi:type="dcterms:W3CDTF">2018-03-14T17:08:49Z</dcterms:modified>
</cp:coreProperties>
</file>