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43"/>
  </p:notesMasterIdLst>
  <p:sldIdLst>
    <p:sldId id="390" r:id="rId2"/>
    <p:sldId id="391" r:id="rId3"/>
    <p:sldId id="392" r:id="rId4"/>
    <p:sldId id="393" r:id="rId5"/>
    <p:sldId id="394" r:id="rId6"/>
    <p:sldId id="395" r:id="rId7"/>
    <p:sldId id="405" r:id="rId8"/>
    <p:sldId id="406" r:id="rId9"/>
    <p:sldId id="407" r:id="rId10"/>
    <p:sldId id="396" r:id="rId11"/>
    <p:sldId id="408" r:id="rId12"/>
    <p:sldId id="409" r:id="rId13"/>
    <p:sldId id="413" r:id="rId14"/>
    <p:sldId id="418" r:id="rId15"/>
    <p:sldId id="414" r:id="rId16"/>
    <p:sldId id="415" r:id="rId17"/>
    <p:sldId id="416" r:id="rId18"/>
    <p:sldId id="417" r:id="rId19"/>
    <p:sldId id="420" r:id="rId20"/>
    <p:sldId id="421" r:id="rId21"/>
    <p:sldId id="422" r:id="rId22"/>
    <p:sldId id="410" r:id="rId23"/>
    <p:sldId id="411" r:id="rId24"/>
    <p:sldId id="419" r:id="rId25"/>
    <p:sldId id="412" r:id="rId26"/>
    <p:sldId id="425" r:id="rId27"/>
    <p:sldId id="426" r:id="rId28"/>
    <p:sldId id="427" r:id="rId29"/>
    <p:sldId id="428" r:id="rId30"/>
    <p:sldId id="429" r:id="rId31"/>
    <p:sldId id="440" r:id="rId32"/>
    <p:sldId id="430" r:id="rId33"/>
    <p:sldId id="431" r:id="rId34"/>
    <p:sldId id="432" r:id="rId35"/>
    <p:sldId id="433" r:id="rId36"/>
    <p:sldId id="434" r:id="rId37"/>
    <p:sldId id="435" r:id="rId38"/>
    <p:sldId id="436" r:id="rId39"/>
    <p:sldId id="437" r:id="rId40"/>
    <p:sldId id="438" r:id="rId41"/>
    <p:sldId id="43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87" d="100"/>
          <a:sy n="87" d="100"/>
        </p:scale>
        <p:origin x="90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1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9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9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0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39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8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10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84518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takes on values in the continuum.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/>
              <a:t>p(X=x)</a:t>
            </a:r>
            <a:r>
              <a:rPr lang="en-US" sz="2800" dirty="0"/>
              <a:t>, or </a:t>
            </a:r>
            <a:r>
              <a:rPr lang="en-US" sz="2800" i="1" dirty="0"/>
              <a:t>p(x)</a:t>
            </a:r>
            <a:r>
              <a:rPr lang="en-US" sz="2800" dirty="0"/>
              <a:t>, is a probability density function.</a:t>
            </a:r>
            <a:br>
              <a:rPr lang="en-US" sz="2800" dirty="0"/>
            </a:br>
            <a:endParaRPr lang="en-US" sz="2800" dirty="0"/>
          </a:p>
          <a:p>
            <a:pPr>
              <a:spcBef>
                <a:spcPct val="60000"/>
              </a:spcBef>
            </a:pPr>
            <a:endParaRPr lang="en-US" sz="2800" dirty="0"/>
          </a:p>
          <a:p>
            <a:endParaRPr lang="en-US" sz="2800" i="1" dirty="0"/>
          </a:p>
          <a:p>
            <a:r>
              <a:rPr lang="en-US" sz="2800" dirty="0"/>
              <a:t>E.g.</a:t>
            </a:r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/>
        </p:nvGraphicFramePr>
        <p:xfrm>
          <a:off x="2527300" y="2905125"/>
          <a:ext cx="36195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8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905125"/>
                        <a:ext cx="36195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4181" name="Line 5"/>
          <p:cNvSpPr>
            <a:spLocks noChangeShapeType="1"/>
          </p:cNvSpPr>
          <p:nvPr/>
        </p:nvSpPr>
        <p:spPr bwMode="auto">
          <a:xfrm>
            <a:off x="3228975" y="5956300"/>
            <a:ext cx="47339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2" name="Line 6"/>
          <p:cNvSpPr>
            <a:spLocks noChangeShapeType="1"/>
          </p:cNvSpPr>
          <p:nvPr/>
        </p:nvSpPr>
        <p:spPr bwMode="auto">
          <a:xfrm flipV="1">
            <a:off x="3228975" y="4146550"/>
            <a:ext cx="0" cy="18097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3" name="Freeform 7"/>
          <p:cNvSpPr>
            <a:spLocks/>
          </p:cNvSpPr>
          <p:nvPr/>
        </p:nvSpPr>
        <p:spPr bwMode="auto">
          <a:xfrm>
            <a:off x="3219450" y="4856163"/>
            <a:ext cx="4310063" cy="893762"/>
          </a:xfrm>
          <a:custGeom>
            <a:avLst/>
            <a:gdLst/>
            <a:ahLst/>
            <a:cxnLst>
              <a:cxn ang="0">
                <a:pos x="0" y="403"/>
              </a:cxn>
              <a:cxn ang="0">
                <a:pos x="320" y="279"/>
              </a:cxn>
              <a:cxn ang="0">
                <a:pos x="712" y="39"/>
              </a:cxn>
              <a:cxn ang="0">
                <a:pos x="1016" y="47"/>
              </a:cxn>
              <a:cxn ang="0">
                <a:pos x="1340" y="271"/>
              </a:cxn>
              <a:cxn ang="0">
                <a:pos x="1828" y="403"/>
              </a:cxn>
            </a:cxnLst>
            <a:rect l="0" t="0" r="r" b="b"/>
            <a:pathLst>
              <a:path w="1828" h="403">
                <a:moveTo>
                  <a:pt x="0" y="403"/>
                </a:moveTo>
                <a:cubicBezTo>
                  <a:pt x="100" y="371"/>
                  <a:pt x="201" y="340"/>
                  <a:pt x="320" y="279"/>
                </a:cubicBezTo>
                <a:cubicBezTo>
                  <a:pt x="439" y="218"/>
                  <a:pt x="596" y="78"/>
                  <a:pt x="712" y="39"/>
                </a:cubicBezTo>
                <a:cubicBezTo>
                  <a:pt x="828" y="0"/>
                  <a:pt x="911" y="8"/>
                  <a:pt x="1016" y="47"/>
                </a:cubicBezTo>
                <a:cubicBezTo>
                  <a:pt x="1121" y="86"/>
                  <a:pt x="1205" y="212"/>
                  <a:pt x="1340" y="271"/>
                </a:cubicBezTo>
                <a:cubicBezTo>
                  <a:pt x="1475" y="330"/>
                  <a:pt x="1747" y="381"/>
                  <a:pt x="1828" y="403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4" name="Freeform 8"/>
          <p:cNvSpPr>
            <a:spLocks/>
          </p:cNvSpPr>
          <p:nvPr/>
        </p:nvSpPr>
        <p:spPr bwMode="auto">
          <a:xfrm>
            <a:off x="3238500" y="4878388"/>
            <a:ext cx="4300538" cy="939800"/>
          </a:xfrm>
          <a:custGeom>
            <a:avLst/>
            <a:gdLst/>
            <a:ahLst/>
            <a:cxnLst>
              <a:cxn ang="0">
                <a:pos x="0" y="479"/>
              </a:cxn>
              <a:cxn ang="0">
                <a:pos x="208" y="343"/>
              </a:cxn>
              <a:cxn ang="0">
                <a:pos x="544" y="111"/>
              </a:cxn>
              <a:cxn ang="0">
                <a:pos x="937" y="413"/>
              </a:cxn>
              <a:cxn ang="0">
                <a:pos x="1696" y="7"/>
              </a:cxn>
              <a:cxn ang="0">
                <a:pos x="2088" y="455"/>
              </a:cxn>
              <a:cxn ang="0">
                <a:pos x="2709" y="592"/>
              </a:cxn>
            </a:cxnLst>
            <a:rect l="0" t="0" r="r" b="b"/>
            <a:pathLst>
              <a:path w="2709" h="592">
                <a:moveTo>
                  <a:pt x="0" y="479"/>
                </a:moveTo>
                <a:cubicBezTo>
                  <a:pt x="35" y="456"/>
                  <a:pt x="117" y="404"/>
                  <a:pt x="208" y="343"/>
                </a:cubicBezTo>
                <a:cubicBezTo>
                  <a:pt x="299" y="282"/>
                  <a:pt x="423" y="99"/>
                  <a:pt x="544" y="111"/>
                </a:cubicBezTo>
                <a:cubicBezTo>
                  <a:pt x="665" y="123"/>
                  <a:pt x="745" y="430"/>
                  <a:pt x="937" y="413"/>
                </a:cubicBezTo>
                <a:cubicBezTo>
                  <a:pt x="1129" y="396"/>
                  <a:pt x="1504" y="0"/>
                  <a:pt x="1696" y="7"/>
                </a:cubicBezTo>
                <a:cubicBezTo>
                  <a:pt x="1888" y="14"/>
                  <a:pt x="1919" y="358"/>
                  <a:pt x="2088" y="455"/>
                </a:cubicBezTo>
                <a:cubicBezTo>
                  <a:pt x="2257" y="552"/>
                  <a:pt x="2580" y="564"/>
                  <a:pt x="2709" y="592"/>
                </a:cubicBezTo>
              </a:path>
            </a:pathLst>
          </a:custGeom>
          <a:noFill/>
          <a:ln w="25400" cap="flat" cmpd="sng">
            <a:solidFill>
              <a:srgbClr val="00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7527925" y="5934075"/>
            <a:ext cx="3190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x</a:t>
            </a: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2447925" y="4219575"/>
            <a:ext cx="6683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p(x)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probabilities and probability mass functions, a probability density function can take on values greater than </a:t>
            </a:r>
            <a:r>
              <a:rPr lang="en-US" dirty="0" smtClean="0">
                <a:latin typeface="+mj-lt"/>
              </a:rPr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e.g., uniform distribution over the range [0, 0.1]</a:t>
            </a:r>
          </a:p>
          <a:p>
            <a:r>
              <a:rPr lang="en-US" dirty="0" smtClean="0"/>
              <a:t>however, it is the case that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14800" y="297397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37014" y="2973977"/>
                <a:ext cx="2469972" cy="929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014" y="2973977"/>
                <a:ext cx="2469972" cy="9296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 or Gaussian distribution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5551" t="1389"/>
          <a:stretch>
            <a:fillRect/>
          </a:stretch>
        </p:blipFill>
        <p:spPr bwMode="auto">
          <a:xfrm>
            <a:off x="1676400" y="2590800"/>
            <a:ext cx="5791200" cy="386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149600" y="1295400"/>
          <a:ext cx="2844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4" name="Equation" r:id="rId4" imgW="1422360" imgH="495000" progId="Equation.3">
                  <p:embed/>
                </p:oleObj>
              </mc:Choice>
              <mc:Fallback>
                <p:oleObj name="Equation" r:id="rId4" imgW="14223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1295400"/>
                        <a:ext cx="2844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     mean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79724" y="1828800"/>
          <a:ext cx="3048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8" name="Equation" r:id="rId3" imgW="152280" imgH="139680" progId="Equation.3">
                  <p:embed/>
                </p:oleObj>
              </mc:Choice>
              <mc:Fallback>
                <p:oleObj name="Equation" r:id="rId3" imgW="15228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24" y="1828800"/>
                        <a:ext cx="30480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87400" y="2111257"/>
          <a:ext cx="889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9" name="Equation" r:id="rId5" imgW="444240" imgH="203040" progId="Equation.3">
                  <p:embed/>
                </p:oleObj>
              </mc:Choice>
              <mc:Fallback>
                <p:oleObj name="Equation" r:id="rId5" imgW="444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111257"/>
                        <a:ext cx="889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14400" y="2743200"/>
            <a:ext cx="7315200" cy="3657600"/>
          </a:xfrm>
          <a:prstGeom prst="rect">
            <a:avLst/>
          </a:prstGeom>
        </p:spPr>
      </p:pic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0" name="Equation" r:id="rId8" imgW="152280" imgH="164880" progId="Equation.3">
                  <p:embed/>
                </p:oleObj>
              </mc:Choice>
              <mc:Fallback>
                <p:oleObj name="Equation" r:id="rId8" imgW="1522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  <a:endParaRPr lang="en-CA" dirty="0" smtClean="0"/>
          </a:p>
          <a:p>
            <a:pPr lvl="1"/>
            <a:r>
              <a:rPr lang="en-CA" dirty="0" smtClean="0"/>
              <a:t>      mean</a:t>
            </a:r>
          </a:p>
          <a:p>
            <a:pPr lvl="1"/>
            <a:r>
              <a:rPr lang="en-CA" dirty="0" smtClean="0"/>
              <a:t>      covariance matrix</a:t>
            </a:r>
            <a:endParaRPr lang="en-US" dirty="0"/>
          </a:p>
        </p:txBody>
      </p:sp>
      <p:pic>
        <p:nvPicPr>
          <p:cNvPr id="12" name="Picture 11" descr="normal2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3251" y="2209800"/>
            <a:ext cx="5257498" cy="3943124"/>
          </a:xfrm>
          <a:prstGeom prst="rect">
            <a:avLst/>
          </a:prstGeom>
        </p:spPr>
      </p:pic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4800600" y="1295400"/>
          <a:ext cx="4089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0" name="Equation" r:id="rId4" imgW="2044440" imgH="469800" progId="Equation.3">
                  <p:embed/>
                </p:oleObj>
              </mc:Choice>
              <mc:Fallback>
                <p:oleObj name="Equation" r:id="rId4" imgW="204444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40894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787400" y="1782763"/>
          <a:ext cx="2794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1" name="Equation" r:id="rId6" imgW="139680" imgH="152280" progId="Equation.3">
                  <p:embed/>
                </p:oleObj>
              </mc:Choice>
              <mc:Fallback>
                <p:oleObj name="Equation" r:id="rId6" imgW="139680" imgH="1522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1782763"/>
                        <a:ext cx="279400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2" name="Equation" r:id="rId8" imgW="152280" imgH="164880" progId="Equation.3">
                  <p:embed/>
                </p:oleObj>
              </mc:Choice>
              <mc:Fallback>
                <p:oleObj name="Equation" r:id="rId8" imgW="15228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4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8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2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Equation" r:id="rId4" imgW="939600" imgH="457200" progId="Equation.3">
                  <p:embed/>
                </p:oleObj>
              </mc:Choice>
              <mc:Fallback>
                <p:oleObj name="Equation" r:id="rId4" imgW="9396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01950"/>
                        <a:ext cx="1879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Covariance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covariance matrix is always symmetric and positive semi-definite</a:t>
                </a:r>
              </a:p>
              <a:p>
                <a:r>
                  <a:rPr lang="en-US" dirty="0" smtClean="0"/>
                  <a:t>positive semi-definite: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positive semi-definiteness guarantees that the eigenvalues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 smtClean="0"/>
                  <a:t> are all greater than or equal to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75152" y="2438400"/>
                <a:ext cx="26984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800" dirty="0" smtClean="0"/>
                  <a:t> for all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152" y="2438400"/>
                <a:ext cx="2698496" cy="430887"/>
              </a:xfrm>
              <a:prstGeom prst="rect">
                <a:avLst/>
              </a:prstGeom>
              <a:blipFill rotWithShape="0">
                <a:blip r:embed="rId3"/>
                <a:stretch>
                  <a:fillRect t="-25352" b="-47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258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Probabilistic Robotics?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autonomous mobile robots need to accommodate the uncertainty that exists in the physical world</a:t>
            </a:r>
          </a:p>
          <a:p>
            <a:r>
              <a:rPr lang="en-US" dirty="0" smtClean="0"/>
              <a:t>sources of uncertainty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actuation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algorithmic</a:t>
            </a:r>
          </a:p>
          <a:p>
            <a:r>
              <a:rPr lang="en-US" dirty="0" smtClean="0"/>
              <a:t>probabilistic robotics attempts to represent uncertainty using the calculus of probability theory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ormal2D_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nn-NO" dirty="0"/>
              <a:t>&gt;&gt; [v, d] = eig([1 0; 0 4])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v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0     1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d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0     4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88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ormal2D_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nn-NO" dirty="0" smtClean="0"/>
              <a:t>&gt;&gt; </a:t>
            </a:r>
            <a:r>
              <a:rPr lang="nn-NO" dirty="0"/>
              <a:t>[v, d] = eig([2.5 1.5; 1.5 2.5])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v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-0.7071    0.7071</a:t>
            </a:r>
          </a:p>
          <a:p>
            <a:pPr marL="0" indent="0">
              <a:buNone/>
            </a:pPr>
            <a:r>
              <a:rPr lang="nn-NO" dirty="0"/>
              <a:t>    0.7071    0.7071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d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73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2C75-5E29-4C8B-9091-0E682C4145D1}" type="slidenum">
              <a:rPr lang="en-US"/>
              <a:pPr/>
              <a:t>22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 dirty="0"/>
              <a:t>Joint </a:t>
            </a:r>
            <a:r>
              <a:rPr lang="en-US" sz="3200" dirty="0" smtClean="0"/>
              <a:t>Probability</a:t>
            </a:r>
            <a:endParaRPr lang="en-US" sz="3200" dirty="0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93813"/>
            <a:ext cx="8410575" cy="4799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/>
              <a:t>	</a:t>
            </a:r>
            <a:r>
              <a:rPr lang="en-US" sz="2800" dirty="0" smtClean="0"/>
              <a:t>describes the probability of the event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2800" dirty="0"/>
              <a:t>If X and Y are independent then </a:t>
            </a:r>
            <a:br>
              <a:rPr lang="en-US" sz="2800" dirty="0"/>
            </a:br>
            <a:r>
              <a:rPr lang="en-US" sz="2800" dirty="0"/>
              <a:t>	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= P(x) P(y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/>
              <a:t>	</a:t>
            </a: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/>
              <a:t>example: two fair dice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9/36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5/36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 and Independence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X and Y are said to be independent if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cs typeface="Times New Roman" pitchFamily="18" charset="0"/>
              </a:rPr>
              <a:t>for all possible values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example: two fair dice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(1/2) (1/2)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(1/6) (5/6)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are X and Y independent in the insurance deductible example?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Marginal Probabilities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similarly, 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43250" y="1524000"/>
          <a:ext cx="285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2" name="Equation" r:id="rId3" imgW="1143000" imgH="355320" progId="Equation.3">
                  <p:embed/>
                </p:oleObj>
              </mc:Choice>
              <mc:Fallback>
                <p:oleObj name="Equation" r:id="rId3" imgW="1143000" imgH="3553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524000"/>
                        <a:ext cx="2857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292475" y="4054475"/>
          <a:ext cx="28257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3" name="Equation" r:id="rId5" imgW="1130040" imgH="342720" progId="Equation.3">
                  <p:embed/>
                </p:oleObj>
              </mc:Choice>
              <mc:Fallback>
                <p:oleObj name="Equation" r:id="rId5" imgW="1130040" imgH="342720" progId="Equation.3">
                  <p:embed/>
                  <p:pic>
                    <p:nvPicPr>
                      <p:cNvPr id="130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4054475"/>
                        <a:ext cx="282575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5463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80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conditional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the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/>
              <a:t> is known to be true</a:t>
            </a:r>
          </a:p>
          <a:p>
            <a:pPr lvl="1"/>
            <a:r>
              <a:rPr lang="en-US" dirty="0" smtClean="0"/>
              <a:t>“conditional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given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22500" y="2667000"/>
            <a:ext cx="4699000" cy="334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2857500" y="3352800"/>
            <a:ext cx="1943100" cy="1943100"/>
          </a:xfrm>
          <a:prstGeom prst="ellipse">
            <a:avLst/>
          </a:prstGeom>
          <a:solidFill>
            <a:srgbClr val="0000FF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4279900" y="3352800"/>
            <a:ext cx="1943100" cy="1943100"/>
          </a:xfrm>
          <a:prstGeom prst="ellipse">
            <a:avLst/>
          </a:prstGeom>
          <a:solidFill>
            <a:srgbClr val="FF0000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4156075" y="2971800"/>
          <a:ext cx="831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8" name="Equation" r:id="rId3" imgW="419040" imgH="164880" progId="Equation.3">
                  <p:embed/>
                </p:oleObj>
              </mc:Choice>
              <mc:Fallback>
                <p:oleObj name="Equation" r:id="rId3" imgW="419040" imgH="164880" progId="Equation.3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075" y="2971800"/>
                        <a:ext cx="831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3078163" y="2965450"/>
          <a:ext cx="352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9" name="Equation" r:id="rId5" imgW="177480" imgH="164880" progId="Equation.3">
                  <p:embed/>
                </p:oleObj>
              </mc:Choice>
              <mc:Fallback>
                <p:oleObj name="Equation" r:id="rId5" imgW="177480" imgH="164880" progId="Equation.3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163" y="2965450"/>
                        <a:ext cx="3524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5715000" y="2971800"/>
          <a:ext cx="276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0" name="Equation" r:id="rId7" imgW="139680" imgH="164880" progId="Equation.3">
                  <p:embed/>
                </p:oleObj>
              </mc:Choice>
              <mc:Fallback>
                <p:oleObj name="Equation" r:id="rId7" imgW="139680" imgH="164880" progId="Equation.3">
                  <p:embed/>
                  <p:pic>
                    <p:nvPicPr>
                      <p:cNvPr id="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71800"/>
                        <a:ext cx="2762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266950" y="2711450"/>
          <a:ext cx="6540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1" name="Equation" r:id="rId9" imgW="330120" imgH="177480" progId="Equation.3">
                  <p:embed/>
                </p:oleObj>
              </mc:Choice>
              <mc:Fallback>
                <p:oleObj name="Equation" r:id="rId9" imgW="330120" imgH="177480" progId="Equation.3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711450"/>
                        <a:ext cx="6540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01133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92770"/>
            <a:ext cx="5181600" cy="36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1066800" y="2550319"/>
          <a:ext cx="1606550" cy="175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9" name="Equation" r:id="rId4" imgW="812520" imgH="888840" progId="Equation.3">
                  <p:embed/>
                </p:oleObj>
              </mc:Choice>
              <mc:Fallback>
                <p:oleObj name="Equation" r:id="rId4" imgW="812520" imgH="888840" progId="Equation.3">
                  <p:embed/>
                  <p:pic>
                    <p:nvPicPr>
                      <p:cNvPr id="1239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50319"/>
                        <a:ext cx="1606550" cy="175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645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C7BA-7FAB-4172-85BC-9EFAC0328062}" type="slidenum">
              <a:rPr lang="en-US"/>
              <a:pPr/>
              <a:t>3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306513"/>
            <a:ext cx="8550275" cy="4799012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None/>
            </a:pPr>
            <a:r>
              <a:rPr lang="en-US" sz="2400" dirty="0"/>
              <a:t>Pr</a:t>
            </a:r>
            <a:r>
              <a:rPr lang="en-US" sz="2400" i="1" dirty="0"/>
              <a:t>(A)</a:t>
            </a:r>
            <a:r>
              <a:rPr lang="en-US" sz="2400" dirty="0"/>
              <a:t> denotes probability that proposition </a:t>
            </a:r>
            <a:r>
              <a:rPr lang="en-US" sz="2400" i="1" dirty="0"/>
              <a:t>A</a:t>
            </a:r>
            <a:r>
              <a:rPr lang="en-US" sz="2400" dirty="0"/>
              <a:t> is true.</a:t>
            </a:r>
          </a:p>
          <a:p>
            <a:pPr marL="609600" indent="-609600">
              <a:buSzTx/>
            </a:pPr>
            <a:endParaRPr lang="en-US" dirty="0"/>
          </a:p>
          <a:p>
            <a:pPr marL="609600" indent="-609600">
              <a:buSzTx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609600" indent="-609600">
              <a:buSzTx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  <a:p>
            <a:pPr marL="609600" indent="-609600">
              <a:buSzTx/>
            </a:pPr>
            <a:r>
              <a:rPr lang="en-US" dirty="0"/>
              <a:t> 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Axioms of Probability Theory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/>
        </p:nvGraphicFramePr>
        <p:xfrm>
          <a:off x="1447800" y="2209800"/>
          <a:ext cx="24431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4" name="Equation" r:id="rId3" imgW="812520" imgH="203040" progId="Equation.3">
                  <p:embed/>
                </p:oleObj>
              </mc:Choice>
              <mc:Fallback>
                <p:oleObj name="Equation" r:id="rId3" imgW="8125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09800"/>
                        <a:ext cx="24431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5" name="Object 5"/>
          <p:cNvGraphicFramePr>
            <a:graphicFrameLocks noChangeAspect="1"/>
          </p:cNvGraphicFramePr>
          <p:nvPr/>
        </p:nvGraphicFramePr>
        <p:xfrm>
          <a:off x="1447800" y="3124200"/>
          <a:ext cx="2327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5" name="Equation" r:id="rId5" imgW="774360" imgH="203040" progId="Equation.3">
                  <p:embed/>
                </p:oleObj>
              </mc:Choice>
              <mc:Fallback>
                <p:oleObj name="Equation" r:id="rId5" imgW="7743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24200"/>
                        <a:ext cx="23272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6" name="Object 6"/>
          <p:cNvGraphicFramePr>
            <a:graphicFrameLocks noChangeAspect="1"/>
          </p:cNvGraphicFramePr>
          <p:nvPr/>
        </p:nvGraphicFramePr>
        <p:xfrm>
          <a:off x="1447800" y="3962400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6" name="Equation" r:id="rId7" imgW="2336760" imgH="203040" progId="Equation.3">
                  <p:embed/>
                </p:oleObj>
              </mc:Choice>
              <mc:Fallback>
                <p:oleObj name="Equation" r:id="rId7" imgW="2336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7024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7" name="Object 7"/>
          <p:cNvGraphicFramePr>
            <a:graphicFrameLocks noChangeAspect="1"/>
          </p:cNvGraphicFramePr>
          <p:nvPr/>
        </p:nvGraphicFramePr>
        <p:xfrm>
          <a:off x="5181600" y="3124993"/>
          <a:ext cx="25828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7" name="Equation" r:id="rId9" imgW="863280" imgH="203040" progId="Equation.3">
                  <p:embed/>
                </p:oleObj>
              </mc:Choice>
              <mc:Fallback>
                <p:oleObj name="Equation" r:id="rId9" imgW="863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124993"/>
                        <a:ext cx="2582863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“information changes probabilities”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roll a fair die; what is the probability that the number is a 3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the probability that the number is a 3 if someone tells you that the number is odd? is even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30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“information changes probabilities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pick a playing card from a standard deck; what is the probability that it is the ace of hearts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the probability that it is the ace of hearts if someone tells you that it is an ace? that is a heart? that it is a king?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17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are independent then </a:t>
            </a:r>
            <a:endParaRPr lang="en-US" dirty="0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3467100" y="1219200"/>
          <a:ext cx="22098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5" name="Equation" r:id="rId3" imgW="1117440" imgH="419040" progId="Equation.3">
                  <p:embed/>
                </p:oleObj>
              </mc:Choice>
              <mc:Fallback>
                <p:oleObj name="Equation" r:id="rId3" imgW="1117440" imgH="419040" progId="Equation.3">
                  <p:embed/>
                  <p:pic>
                    <p:nvPicPr>
                      <p:cNvPr id="1259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1219200"/>
                        <a:ext cx="2209800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3367088" y="3108325"/>
          <a:ext cx="24098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6" name="Equation" r:id="rId5" imgW="1218960" imgH="203040" progId="Equation.3">
                  <p:embed/>
                </p:oleObj>
              </mc:Choice>
              <mc:Fallback>
                <p:oleObj name="Equation" r:id="rId5" imgW="1218960" imgH="203040" progId="Equation.3">
                  <p:embed/>
                  <p:pic>
                    <p:nvPicPr>
                      <p:cNvPr id="1259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3108325"/>
                        <a:ext cx="24098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2765425" y="3962400"/>
          <a:ext cx="36131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7" name="Equation" r:id="rId7" imgW="1828800" imgH="419040" progId="Equation.3">
                  <p:embed/>
                </p:oleObj>
              </mc:Choice>
              <mc:Fallback>
                <p:oleObj name="Equation" r:id="rId7" imgW="1828800" imgH="419040" progId="Equation.3">
                  <p:embed/>
                  <p:pic>
                    <p:nvPicPr>
                      <p:cNvPr id="1259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3962400"/>
                        <a:ext cx="36131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129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6FAE-4FCE-44CD-B43E-7E227898A033}" type="slidenum">
              <a:rPr lang="en-US"/>
              <a:pPr/>
              <a:t>33</a:t>
            </a:fld>
            <a:endParaRPr lang="en-US"/>
          </a:p>
        </p:txBody>
      </p:sp>
      <p:sp>
        <p:nvSpPr>
          <p:cNvPr id="1077250" name="Rectangle 2"/>
          <p:cNvSpPr>
            <a:spLocks noChangeArrowheads="1"/>
          </p:cNvSpPr>
          <p:nvPr/>
        </p:nvSpPr>
        <p:spPr bwMode="auto">
          <a:xfrm>
            <a:off x="546100" y="3530600"/>
            <a:ext cx="8356600" cy="142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 Formula</a:t>
            </a:r>
          </a:p>
        </p:txBody>
      </p:sp>
      <p:graphicFrame>
        <p:nvGraphicFramePr>
          <p:cNvPr id="1077252" name="Object 4"/>
          <p:cNvGraphicFramePr>
            <a:graphicFrameLocks noChangeAspect="1"/>
          </p:cNvGraphicFramePr>
          <p:nvPr/>
        </p:nvGraphicFramePr>
        <p:xfrm>
          <a:off x="733425" y="1857375"/>
          <a:ext cx="7934325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7" name="Equation" r:id="rId3" imgW="2641320" imgH="1028520" progId="Equation.3">
                  <p:embed/>
                </p:oleObj>
              </mc:Choice>
              <mc:Fallback>
                <p:oleObj name="Equation" r:id="rId3" imgW="2641320" imgH="1028520" progId="Equation.3">
                  <p:embed/>
                  <p:pic>
                    <p:nvPicPr>
                      <p:cNvPr id="1077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857375"/>
                        <a:ext cx="7934325" cy="308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4953000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posterior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1295400" y="4191000"/>
            <a:ext cx="304800" cy="13716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33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1675-52C2-4E63-BA78-8FEE7DE18BC6}" type="slidenum">
              <a:rPr lang="en-US"/>
              <a:pPr/>
              <a:t>34</a:t>
            </a:fld>
            <a:endParaRPr lang="en-US"/>
          </a:p>
        </p:txBody>
      </p:sp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6525"/>
            <a:ext cx="8424863" cy="1190625"/>
          </a:xfrm>
        </p:spPr>
        <p:txBody>
          <a:bodyPr/>
          <a:lstStyle/>
          <a:p>
            <a:r>
              <a:rPr lang="en-US"/>
              <a:t>Bayes Rule </a:t>
            </a:r>
            <a:br>
              <a:rPr lang="en-US"/>
            </a:br>
            <a:r>
              <a:rPr lang="en-US"/>
              <a:t>with Background Knowledge</a:t>
            </a:r>
          </a:p>
        </p:txBody>
      </p:sp>
      <p:graphicFrame>
        <p:nvGraphicFramePr>
          <p:cNvPr id="1080323" name="Object 3"/>
          <p:cNvGraphicFramePr>
            <a:graphicFrameLocks noChangeAspect="1"/>
          </p:cNvGraphicFramePr>
          <p:nvPr/>
        </p:nvGraphicFramePr>
        <p:xfrm>
          <a:off x="1554163" y="2390775"/>
          <a:ext cx="52387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1" name="Equation" r:id="rId3" imgW="1892160" imgH="419040" progId="Equation.3">
                  <p:embed/>
                </p:oleObj>
              </mc:Choice>
              <mc:Fallback>
                <p:oleObj name="Equation" r:id="rId3" imgW="1892160" imgH="419040" progId="Equation.3">
                  <p:embed/>
                  <p:pic>
                    <p:nvPicPr>
                      <p:cNvPr id="1080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2390775"/>
                        <a:ext cx="5238750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1675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838200"/>
            <a:ext cx="7353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581400" y="4686300"/>
          <a:ext cx="126047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5" name="Equation" r:id="rId4" imgW="545760" imgH="711000" progId="Equation.3">
                  <p:embed/>
                </p:oleObj>
              </mc:Choice>
              <mc:Fallback>
                <p:oleObj name="Equation" r:id="rId4" imgW="545760" imgH="711000" progId="Equation.3">
                  <p:embed/>
                  <p:pic>
                    <p:nvPicPr>
                      <p:cNvPr id="1269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86300"/>
                        <a:ext cx="1260475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5257800"/>
            <a:ext cx="272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pose vector or state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5786735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bearing or heading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4953000"/>
            <a:ext cx="3302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location (in world frame)</a:t>
            </a:r>
            <a:endParaRPr lang="en-US" sz="2400" dirty="0"/>
          </a:p>
        </p:txBody>
      </p:sp>
      <p:sp>
        <p:nvSpPr>
          <p:cNvPr id="12" name="Right Brace 11"/>
          <p:cNvSpPr/>
          <p:nvPr/>
        </p:nvSpPr>
        <p:spPr>
          <a:xfrm>
            <a:off x="4953000" y="4800600"/>
            <a:ext cx="152400" cy="838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4953000" y="5791200"/>
            <a:ext cx="152400" cy="381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14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seek the conditional density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density of the state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given the motion command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at</a:t>
            </a:r>
            <a:endParaRPr lang="en-US" dirty="0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590131" y="1524000"/>
          <a:ext cx="19637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2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1280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131" y="1524000"/>
                        <a:ext cx="19637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4396581" y="2827337"/>
          <a:ext cx="3508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3" name="Equation" r:id="rId5" imgW="152280" imgH="228600" progId="Equation.3">
                  <p:embed/>
                </p:oleObj>
              </mc:Choice>
              <mc:Fallback>
                <p:oleObj name="Equation" r:id="rId5" imgW="152280" imgH="228600" progId="Equation.3">
                  <p:embed/>
                  <p:pic>
                    <p:nvPicPr>
                      <p:cNvPr id="1280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581" y="2827337"/>
                        <a:ext cx="3508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4373562" y="4038600"/>
          <a:ext cx="3508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4" name="Equation" r:id="rId7" imgW="152280" imgH="228600" progId="Equation.3">
                  <p:embed/>
                </p:oleObj>
              </mc:Choice>
              <mc:Fallback>
                <p:oleObj name="Equation" r:id="rId7" imgW="152280" imgH="228600" progId="Equation.3">
                  <p:embed/>
                  <p:pic>
                    <p:nvPicPr>
                      <p:cNvPr id="1280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2" y="4038600"/>
                        <a:ext cx="3508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4293394" y="5105400"/>
          <a:ext cx="5572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5" name="Equation" r:id="rId9" imgW="241200" imgH="228600" progId="Equation.3">
                  <p:embed/>
                </p:oleObj>
              </mc:Choice>
              <mc:Fallback>
                <p:oleObj name="Equation" r:id="rId9" imgW="241200" imgH="228600" progId="Equation.3">
                  <p:embed/>
                  <p:pic>
                    <p:nvPicPr>
                      <p:cNvPr id="1280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394" y="5105400"/>
                        <a:ext cx="557212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5018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9931"/>
            <a:ext cx="9144000" cy="4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54868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assumes the robot can be controlled through two velocities</a:t>
            </a:r>
          </a:p>
          <a:p>
            <a:pPr lvl="1"/>
            <a:r>
              <a:rPr lang="en-US" dirty="0" smtClean="0"/>
              <a:t>translational velocity</a:t>
            </a:r>
          </a:p>
          <a:p>
            <a:pPr lvl="1"/>
            <a:r>
              <a:rPr lang="en-US" dirty="0" smtClean="0"/>
              <a:t>rotational velocity</a:t>
            </a:r>
          </a:p>
          <a:p>
            <a:r>
              <a:rPr lang="en-US" dirty="0" smtClean="0"/>
              <a:t>our motion command, or control vector, 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positive values correspond to forward translation and counterclockwise rotation</a:t>
            </a:r>
            <a:endParaRPr lang="en-US" dirty="0"/>
          </a:p>
        </p:txBody>
      </p:sp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3352800" y="1371600"/>
          <a:ext cx="2635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5" name="Equation" r:id="rId3" imgW="114120" imgH="139680" progId="Equation.3">
                  <p:embed/>
                </p:oleObj>
              </mc:Choice>
              <mc:Fallback>
                <p:oleObj name="Equation" r:id="rId3" imgW="114120" imgH="139680" progId="Equation.3">
                  <p:embed/>
                  <p:pic>
                    <p:nvPicPr>
                      <p:cNvPr id="130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371600"/>
                        <a:ext cx="2635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306763" y="1811337"/>
          <a:ext cx="35083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6" name="Equation" r:id="rId5" imgW="152280" imgH="139680" progId="Equation.3">
                  <p:embed/>
                </p:oleObj>
              </mc:Choice>
              <mc:Fallback>
                <p:oleObj name="Equation" r:id="rId5" imgW="152280" imgH="139680" progId="Equation.3">
                  <p:embed/>
                  <p:pic>
                    <p:nvPicPr>
                      <p:cNvPr id="130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1811337"/>
                        <a:ext cx="350837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3869531" y="2743200"/>
          <a:ext cx="1404937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7" name="Equation" r:id="rId7" imgW="609480" imgH="482400" progId="Equation.3">
                  <p:embed/>
                </p:oleObj>
              </mc:Choice>
              <mc:Fallback>
                <p:oleObj name="Equation" r:id="rId7" imgW="609480" imgH="482400" progId="Equation.3">
                  <p:embed/>
                  <p:pic>
                    <p:nvPicPr>
                      <p:cNvPr id="130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531" y="2743200"/>
                        <a:ext cx="1404937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2916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4293" y="1219200"/>
            <a:ext cx="6475413" cy="4730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48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D9C8-2D76-4E3B-A3DD-5A339CC378B7}" type="slidenum">
              <a:rPr lang="en-US"/>
              <a:pPr/>
              <a:t>4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Closer Look at Axiom 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2438400"/>
            <a:ext cx="4699000" cy="3340100"/>
            <a:chOff x="784" y="1480"/>
            <a:chExt cx="2960" cy="2104"/>
          </a:xfrm>
          <a:noFill/>
        </p:grpSpPr>
        <p:sp>
          <p:nvSpPr>
            <p:cNvPr id="1071108" name="Rectangle 4"/>
            <p:cNvSpPr>
              <a:spLocks noChangeArrowheads="1"/>
            </p:cNvSpPr>
            <p:nvPr/>
          </p:nvSpPr>
          <p:spPr bwMode="auto">
            <a:xfrm>
              <a:off x="784" y="1480"/>
              <a:ext cx="2960" cy="210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1109" name="Oval 5"/>
            <p:cNvSpPr>
              <a:spLocks noChangeArrowheads="1"/>
            </p:cNvSpPr>
            <p:nvPr/>
          </p:nvSpPr>
          <p:spPr bwMode="auto">
            <a:xfrm>
              <a:off x="1184" y="1912"/>
              <a:ext cx="1224" cy="1224"/>
            </a:xfrm>
            <a:prstGeom prst="ellipse">
              <a:avLst/>
            </a:prstGeom>
            <a:solidFill>
              <a:srgbClr val="0000FF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110" name="Oval 6"/>
            <p:cNvSpPr>
              <a:spLocks noChangeArrowheads="1"/>
            </p:cNvSpPr>
            <p:nvPr/>
          </p:nvSpPr>
          <p:spPr bwMode="auto">
            <a:xfrm>
              <a:off x="2080" y="1912"/>
              <a:ext cx="1224" cy="1224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1111" name="Object 7"/>
            <p:cNvGraphicFramePr>
              <a:graphicFrameLocks noChangeAspect="1"/>
            </p:cNvGraphicFramePr>
            <p:nvPr/>
          </p:nvGraphicFramePr>
          <p:xfrm>
            <a:off x="2020" y="1740"/>
            <a:ext cx="492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62" name="Equation" r:id="rId3" imgW="393480" imgH="164880" progId="Equation.3">
                    <p:embed/>
                  </p:oleObj>
                </mc:Choice>
                <mc:Fallback>
                  <p:oleObj name="Equation" r:id="rId3" imgW="393480" imgH="1648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1740"/>
                          <a:ext cx="492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2" name="Object 8"/>
            <p:cNvGraphicFramePr>
              <a:graphicFrameLocks noChangeAspect="1"/>
            </p:cNvGraphicFramePr>
            <p:nvPr/>
          </p:nvGraphicFramePr>
          <p:xfrm>
            <a:off x="1339" y="1668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63" name="Equation" r:id="rId5" imgW="152280" imgH="164880" progId="Equation.3">
                    <p:embed/>
                  </p:oleObj>
                </mc:Choice>
                <mc:Fallback>
                  <p:oleObj name="Equation" r:id="rId5" imgW="15228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9" y="1668"/>
                          <a:ext cx="190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3" name="Object 9"/>
            <p:cNvGraphicFramePr>
              <a:graphicFrameLocks noChangeAspect="1"/>
            </p:cNvGraphicFramePr>
            <p:nvPr/>
          </p:nvGraphicFramePr>
          <p:xfrm>
            <a:off x="3011" y="1700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64" name="Equation" r:id="rId7" imgW="152280" imgH="164880" progId="Equation.3">
                    <p:embed/>
                  </p:oleObj>
                </mc:Choice>
                <mc:Fallback>
                  <p:oleObj name="Equation" r:id="rId7" imgW="152280" imgH="1648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1" y="1700"/>
                          <a:ext cx="190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4" name="Object 10"/>
            <p:cNvGraphicFramePr>
              <a:graphicFrameLocks noChangeAspect="1"/>
            </p:cNvGraphicFramePr>
            <p:nvPr/>
          </p:nvGraphicFramePr>
          <p:xfrm>
            <a:off x="812" y="1508"/>
            <a:ext cx="412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65" name="Equation" r:id="rId9" imgW="330120" imgH="177480" progId="Equation.3">
                    <p:embed/>
                  </p:oleObj>
                </mc:Choice>
                <mc:Fallback>
                  <p:oleObj name="Equation" r:id="rId9" imgW="33012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" y="1508"/>
                          <a:ext cx="412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71115" name="Object 11"/>
          <p:cNvGraphicFramePr>
            <a:graphicFrameLocks noChangeAspect="1"/>
          </p:cNvGraphicFramePr>
          <p:nvPr/>
        </p:nvGraphicFramePr>
        <p:xfrm>
          <a:off x="841375" y="1387475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6" name="Equation" r:id="rId11" imgW="2336760" imgH="203040" progId="Equation.3">
                  <p:embed/>
                </p:oleObj>
              </mc:Choice>
              <mc:Fallback>
                <p:oleObj name="Equation" r:id="rId11" imgW="23367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387475"/>
                        <a:ext cx="7024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center of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912" y="1524000"/>
            <a:ext cx="7040175" cy="76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443" y="2971800"/>
            <a:ext cx="4583113" cy="742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78550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881" y="990600"/>
            <a:ext cx="7996237" cy="5251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0056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6265-BD1C-4243-AC4B-0685AEE7DB8B}" type="slidenum">
              <a:rPr lang="en-US"/>
              <a:pPr/>
              <a:t>5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the Axioms</a:t>
            </a:r>
          </a:p>
        </p:txBody>
      </p:sp>
      <p:graphicFrame>
        <p:nvGraphicFramePr>
          <p:cNvPr id="1072131" name="Object 3"/>
          <p:cNvGraphicFramePr>
            <a:graphicFrameLocks noChangeAspect="1"/>
          </p:cNvGraphicFramePr>
          <p:nvPr/>
        </p:nvGraphicFramePr>
        <p:xfrm>
          <a:off x="782638" y="2451100"/>
          <a:ext cx="755808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0" name="Equation" r:id="rId3" imgW="2844720" imgH="888840" progId="Equation.3">
                  <p:embed/>
                </p:oleObj>
              </mc:Choice>
              <mc:Fallback>
                <p:oleObj name="Equation" r:id="rId3" imgW="2844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2451100"/>
                        <a:ext cx="7558087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F59D-869E-40D6-94A6-6578348DADC1}" type="slidenum">
              <a:rPr lang="en-US"/>
              <a:pPr/>
              <a:t>6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Discrete Random Variables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66850"/>
            <a:ext cx="85280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denotes a random variable.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can take on a countable number of values in {x</a:t>
            </a:r>
            <a:r>
              <a:rPr lang="en-US" sz="2800" baseline="-25000" dirty="0"/>
              <a:t>1</a:t>
            </a:r>
            <a:r>
              <a:rPr lang="en-US" sz="2800" dirty="0"/>
              <a:t>, x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x</a:t>
            </a:r>
            <a:r>
              <a:rPr lang="en-US" sz="2800" baseline="-25000" dirty="0" err="1"/>
              <a:t>n</a:t>
            </a:r>
            <a:r>
              <a:rPr lang="en-US" sz="2800" dirty="0"/>
              <a:t>}.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 smtClean="0"/>
              <a:t>P(X=x</a:t>
            </a:r>
            <a:r>
              <a:rPr lang="en-US" sz="2800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or </a:t>
            </a:r>
            <a:r>
              <a:rPr lang="en-US" sz="2800" i="1" dirty="0" smtClean="0"/>
              <a:t>P(x</a:t>
            </a:r>
            <a:r>
              <a:rPr lang="en-US" sz="2800" i="1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is the probability that the random variable </a:t>
            </a:r>
            <a:r>
              <a:rPr lang="en-US" sz="2800" i="1" dirty="0"/>
              <a:t>X</a:t>
            </a:r>
            <a:r>
              <a:rPr lang="en-US" sz="2800" dirty="0"/>
              <a:t> takes on value </a:t>
            </a:r>
            <a:r>
              <a:rPr lang="en-US" sz="2800" i="1" dirty="0"/>
              <a:t>x</a:t>
            </a:r>
            <a:r>
              <a:rPr lang="en-US" sz="2800" baseline="-25000" dirty="0"/>
              <a:t>i</a:t>
            </a:r>
            <a:r>
              <a:rPr lang="en-US" sz="2800" dirty="0"/>
              <a:t>. 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P</a:t>
            </a:r>
            <a:r>
              <a:rPr lang="en-US" sz="2800" dirty="0"/>
              <a:t>( </a:t>
            </a:r>
            <a:r>
              <a:rPr lang="en-US" sz="2800" b="1" dirty="0" smtClean="0">
                <a:latin typeface="Times New Roman"/>
                <a:cs typeface="Times New Roman"/>
              </a:rPr>
              <a:t>∙ </a:t>
            </a:r>
            <a:r>
              <a:rPr lang="en-US" sz="2800" dirty="0" smtClean="0"/>
              <a:t>) </a:t>
            </a:r>
            <a:r>
              <a:rPr lang="en-US" sz="2800" dirty="0"/>
              <a:t>is called probability mass function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fair coin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fair dice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9808" y="1524000"/>
            <a:ext cx="43043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X=heads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X=tails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1/2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046" y="2936557"/>
            <a:ext cx="87479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X=5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X=6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1/6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 of two fair dice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1600200"/>
          <a:ext cx="56387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(1,2), (2,3)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(1,3), (2,2), (3,1)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(1,4), (2,3), (3,2), (4,1)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(1,5), (2,4), (3,3),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(4,2), (5,1)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P(X=7)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(1,6), (2,5), (3,4), (4,3), (5,2), (6, 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P(X=8)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(2, 6), (3, 5), (4,4), (5,3), (6, 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P(X=9)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 6), (4, 5), (5,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4), (6, 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P(X=10)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(4, 6), (5, 5), (6, 4)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(5, 6), (6, 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(6, 6)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plotting the frequency of each possible value yields the histogram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19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384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67200" y="2057400"/>
            <a:ext cx="609600" cy="3657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056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15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219200" y="1981200"/>
            <a:ext cx="0" cy="373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3745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135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0" y="2514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66800" y="5105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66800" y="44958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66800" y="3886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66800" y="32766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66800" y="26670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6800" y="2057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19200" y="5715000"/>
            <a:ext cx="7086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752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3622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048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657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191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800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334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943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6294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239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7848599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376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85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717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90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339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673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722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5791200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14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4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11668" y="34935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927</Words>
  <Application>Microsoft Office PowerPoint</Application>
  <PresentationFormat>On-screen Show (4:3)</PresentationFormat>
  <Paragraphs>336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Equation</vt:lpstr>
      <vt:lpstr>Probability Review</vt:lpstr>
      <vt:lpstr>Why Probabilistic Robotics?</vt:lpstr>
      <vt:lpstr>Axioms of Probability Theory</vt:lpstr>
      <vt:lpstr>A Closer Look at Axiom 3</vt:lpstr>
      <vt:lpstr>Using the Axioms</vt:lpstr>
      <vt:lpstr>Discrete Random Variables</vt:lpstr>
      <vt:lpstr>Discrete Random Variables</vt:lpstr>
      <vt:lpstr>Discrete Random Variables</vt:lpstr>
      <vt:lpstr>Discrete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Covariance matrices</vt:lpstr>
      <vt:lpstr>PowerPoint Presentation</vt:lpstr>
      <vt:lpstr>PowerPoint Presentation</vt:lpstr>
      <vt:lpstr>Joint Probability</vt:lpstr>
      <vt:lpstr>Joint Probability</vt:lpstr>
      <vt:lpstr>Joint Probability</vt:lpstr>
      <vt:lpstr>Joint Probability and Independence</vt:lpstr>
      <vt:lpstr>Marginal Probabilities</vt:lpstr>
      <vt:lpstr>Joint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Bayes Formula</vt:lpstr>
      <vt:lpstr>Bayes Rule  with Background Knowledge</vt:lpstr>
      <vt:lpstr>Back to Kinematics</vt:lpstr>
      <vt:lpstr>Probabilistic Robotics</vt:lpstr>
      <vt:lpstr>Probabilistic Robotics</vt:lpstr>
      <vt:lpstr>Velocity Motion Model</vt:lpstr>
      <vt:lpstr>Velocity Motion Model</vt:lpstr>
      <vt:lpstr>Velocity Motion Model</vt:lpstr>
      <vt:lpstr>Velocity Motion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2018-02-05T01:37:23Z</dcterms:created>
  <dcterms:modified xsi:type="dcterms:W3CDTF">2018-02-05T02:34:10Z</dcterms:modified>
</cp:coreProperties>
</file>