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89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780" r:id="rId31"/>
    <p:sldId id="821" r:id="rId32"/>
    <p:sldId id="822" r:id="rId33"/>
    <p:sldId id="823" r:id="rId34"/>
    <p:sldId id="824" r:id="rId35"/>
    <p:sldId id="845" r:id="rId36"/>
    <p:sldId id="817" r:id="rId37"/>
    <p:sldId id="899" r:id="rId38"/>
    <p:sldId id="818" r:id="rId39"/>
    <p:sldId id="819" r:id="rId40"/>
    <p:sldId id="820" r:id="rId41"/>
    <p:sldId id="900" r:id="rId42"/>
    <p:sldId id="810" r:id="rId43"/>
    <p:sldId id="826" r:id="rId44"/>
    <p:sldId id="901" r:id="rId45"/>
    <p:sldId id="846" r:id="rId46"/>
    <p:sldId id="827" r:id="rId47"/>
    <p:sldId id="848" r:id="rId48"/>
    <p:sldId id="850" r:id="rId49"/>
    <p:sldId id="829" r:id="rId50"/>
    <p:sldId id="851" r:id="rId51"/>
    <p:sldId id="852" r:id="rId52"/>
    <p:sldId id="853" r:id="rId53"/>
    <p:sldId id="855" r:id="rId54"/>
    <p:sldId id="842" r:id="rId55"/>
    <p:sldId id="904" r:id="rId56"/>
    <p:sldId id="903" r:id="rId57"/>
    <p:sldId id="902" r:id="rId58"/>
    <p:sldId id="844" r:id="rId59"/>
    <p:sldId id="825" r:id="rId6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5" d="100"/>
          <a:sy n="175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327" y="3474963"/>
            <a:ext cx="704254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ll Sans MT" charset="0"/>
              </a:rPr>
              <a:t>Network Layer: </a:t>
            </a:r>
            <a:r>
              <a:rPr lang="en-US" dirty="0" smtClean="0">
                <a:latin typeface="Gill Sans MT" charset="0"/>
              </a:rPr>
              <a:t>Control Plane</a:t>
            </a:r>
            <a:endParaRPr lang="en-US" dirty="0">
              <a:latin typeface="Gill Sans MT" charset="0"/>
            </a:endParaRPr>
          </a:p>
        </p:txBody>
      </p:sp>
      <p:sp>
        <p:nvSpPr>
          <p:cNvPr id="151554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EECS3214</a:t>
            </a:r>
          </a:p>
        </p:txBody>
      </p:sp>
      <p:sp>
        <p:nvSpPr>
          <p:cNvPr id="151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4-</a:t>
            </a:r>
            <a:fld id="{7CFF5FD7-EFFD-A346-B324-A4D07BE8CCF7}" type="slidenum">
              <a:rPr lang="en-US" sz="1200">
                <a:latin typeface="Tahoma" charset="0"/>
              </a:rPr>
              <a:pPr/>
              <a:t>1</a:t>
            </a:fld>
            <a:endParaRPr lang="en-US" sz="1200">
              <a:latin typeface="Tahoma" charset="0"/>
            </a:endParaRPr>
          </a:p>
        </p:txBody>
      </p:sp>
      <p:sp>
        <p:nvSpPr>
          <p:cNvPr id="151556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3C0E9E-BD0B-714E-8AF7-C6926A1A5CFA}" type="datetime1">
              <a:rPr lang="en-CA" sz="1400">
                <a:latin typeface="Times New Roman" charset="0"/>
              </a:rPr>
              <a:pPr/>
              <a:t>18-03-06</a:t>
            </a:fld>
            <a:endParaRPr lang="en-US" sz="1400">
              <a:latin typeface="Times New Roman" charset="0"/>
            </a:endParaRPr>
          </a:p>
        </p:txBody>
      </p:sp>
      <p:pic>
        <p:nvPicPr>
          <p:cNvPr id="151557" name="Picture 8" descr="Screenshot 2018-02-25 10.5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6122988"/>
            <a:ext cx="32448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28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7" y="1689100"/>
            <a:ext cx="343540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c(</a:t>
            </a:r>
            <a:r>
              <a:rPr lang="en-US" sz="1800" dirty="0" err="1"/>
              <a:t>x,x</a:t>
            </a:r>
            <a:r>
              <a:rPr lang="ja-JP" altLang="en-US" sz="1800" dirty="0"/>
              <a:t>’</a:t>
            </a:r>
            <a:r>
              <a:rPr lang="en-US" altLang="ja-JP" sz="1800" dirty="0"/>
              <a:t>) = cost of link (</a:t>
            </a:r>
            <a:r>
              <a:rPr lang="en-US" altLang="ja-JP" sz="1800" dirty="0" err="1"/>
              <a:t>x,x</a:t>
            </a:r>
            <a:r>
              <a:rPr lang="ja-JP" altLang="en-US" sz="1800" dirty="0"/>
              <a:t>’</a:t>
            </a:r>
            <a:r>
              <a:rPr lang="en-US" altLang="ja-JP" sz="1800" dirty="0"/>
              <a:t>)</a:t>
            </a:r>
          </a:p>
          <a:p>
            <a:r>
              <a:rPr lang="en-US" sz="1800" dirty="0"/>
              <a:t>      e.g., c(</a:t>
            </a:r>
            <a:r>
              <a:rPr lang="en-US" sz="1800" dirty="0" err="1"/>
              <a:t>w,z</a:t>
            </a:r>
            <a:r>
              <a:rPr lang="en-US" sz="1800" dirty="0"/>
              <a:t>) = 5</a:t>
            </a:r>
          </a:p>
          <a:p>
            <a:endParaRPr lang="en-US" sz="1800" dirty="0"/>
          </a:p>
          <a:p>
            <a:r>
              <a:rPr lang="en-US" sz="1800" dirty="0">
                <a:latin typeface="Gill Sans MT" charset="0"/>
              </a:rPr>
              <a:t>cost could always be </a:t>
            </a:r>
            <a:r>
              <a:rPr lang="en-US" sz="1800" dirty="0" smtClean="0">
                <a:latin typeface="Gill Sans MT" charset="0"/>
              </a:rPr>
              <a:t>one (hop),  </a:t>
            </a:r>
            <a:endParaRPr lang="en-US" sz="1800" dirty="0">
              <a:latin typeface="Gill Sans MT" charset="0"/>
            </a:endParaRPr>
          </a:p>
          <a:p>
            <a:r>
              <a:rPr lang="en-US" sz="1800" dirty="0" smtClean="0">
                <a:latin typeface="Gill Sans MT" charset="0"/>
              </a:rPr>
              <a:t>or inversely </a:t>
            </a:r>
            <a:r>
              <a:rPr lang="en-US" sz="1800" dirty="0">
                <a:latin typeface="Gill Sans MT" charset="0"/>
              </a:rPr>
              <a:t>related to bandwidth,</a:t>
            </a:r>
          </a:p>
          <a:p>
            <a:r>
              <a:rPr lang="en-US" sz="1800" dirty="0">
                <a:latin typeface="Gill Sans MT" charset="0"/>
              </a:rPr>
              <a:t>or inversely related to </a:t>
            </a:r>
            <a:r>
              <a:rPr lang="en-US" sz="1800" dirty="0" smtClean="0">
                <a:latin typeface="Gill Sans MT" charset="0"/>
              </a:rPr>
              <a:t>congestion</a:t>
            </a:r>
            <a:endParaRPr lang="en-US" sz="1800" dirty="0">
              <a:latin typeface="Gill Sans MT" charset="0"/>
            </a:endParaRP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</a:t>
            </a:r>
            <a:r>
              <a:rPr lang="en-US" dirty="0" smtClean="0"/>
              <a:t>updates</a:t>
            </a:r>
            <a:endParaRPr lang="en-US" dirty="0"/>
          </a:p>
          <a:p>
            <a:pPr lvl="1">
              <a:defRPr/>
            </a:pPr>
            <a:r>
              <a:rPr lang="en-US" dirty="0"/>
              <a:t>in response to link cost </a:t>
            </a:r>
            <a:r>
              <a:rPr lang="en-US" dirty="0" smtClean="0"/>
              <a:t>changes</a:t>
            </a:r>
          </a:p>
          <a:p>
            <a:pPr lvl="1">
              <a:defRPr/>
            </a:pPr>
            <a:r>
              <a:rPr lang="en-US" dirty="0" smtClean="0"/>
              <a:t>more responsive but </a:t>
            </a:r>
          </a:p>
          <a:p>
            <a:pPr lvl="1">
              <a:defRPr/>
            </a:pPr>
            <a:r>
              <a:rPr lang="en-US" dirty="0" smtClean="0"/>
              <a:t>more route oscillation; routing loops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D9D9D9"/>
                </a:solidFill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</a:t>
            </a:r>
            <a:r>
              <a:rPr lang="en-US" sz="4000" dirty="0" smtClean="0">
                <a:latin typeface="Gill Sans MT" charset="0"/>
              </a:rPr>
              <a:t>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 err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 dirty="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 dirty="0">
                <a:latin typeface="Gill Sans MT" charset="0"/>
              </a:rPr>
              <a:t>accomplished via </a:t>
            </a:r>
            <a:r>
              <a:rPr lang="ja-JP" altLang="en-US" sz="2000" dirty="0">
                <a:latin typeface="Gill Sans MT" charset="0"/>
              </a:rPr>
              <a:t>“</a:t>
            </a:r>
            <a:r>
              <a:rPr lang="en-US" altLang="ja-JP" sz="2000" dirty="0">
                <a:latin typeface="Gill Sans MT" charset="0"/>
              </a:rPr>
              <a:t>link state broadcast</a:t>
            </a:r>
            <a:r>
              <a:rPr lang="ja-JP" altLang="en-US" sz="2000" dirty="0">
                <a:latin typeface="Gill Sans MT" charset="0"/>
              </a:rPr>
              <a:t>”</a:t>
            </a:r>
            <a:r>
              <a:rPr lang="en-US" altLang="ja-JP" sz="2000" dirty="0">
                <a:latin typeface="Gill Sans MT" charset="0"/>
              </a:rPr>
              <a:t> </a:t>
            </a:r>
          </a:p>
          <a:p>
            <a:pPr lvl="1"/>
            <a:r>
              <a:rPr lang="en-US" sz="2000" dirty="0">
                <a:latin typeface="Gill Sans MT" charset="0"/>
              </a:rPr>
              <a:t>all nodes have same info</a:t>
            </a:r>
          </a:p>
          <a:p>
            <a:r>
              <a:rPr lang="en-US" sz="2400" dirty="0">
                <a:latin typeface="Gill Sans MT" charset="0"/>
              </a:rPr>
              <a:t>computes least cost paths from one node </a:t>
            </a:r>
            <a:r>
              <a:rPr lang="en-US" sz="2400" dirty="0" smtClean="0">
                <a:latin typeface="Gill Sans MT" charset="0"/>
              </a:rPr>
              <a:t>(“</a:t>
            </a:r>
            <a:r>
              <a:rPr lang="en-US" altLang="ja-JP" sz="2400" dirty="0" smtClean="0">
                <a:latin typeface="Gill Sans MT" charset="0"/>
              </a:rPr>
              <a:t>source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to all other nodes</a:t>
            </a:r>
          </a:p>
          <a:p>
            <a:pPr lvl="1"/>
            <a:r>
              <a:rPr lang="en-US" sz="2000" dirty="0">
                <a:latin typeface="Gill Sans MT" charset="0"/>
              </a:rPr>
              <a:t>gives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 dirty="0">
                <a:latin typeface="Gill Sans MT" charset="0"/>
              </a:rPr>
              <a:t> for that node</a:t>
            </a:r>
          </a:p>
          <a:p>
            <a:r>
              <a:rPr lang="en-US" sz="2400" dirty="0">
                <a:latin typeface="Gill Sans MT" charset="0"/>
              </a:rPr>
              <a:t>iterative: after </a:t>
            </a:r>
            <a:r>
              <a:rPr lang="en-US" sz="2400" i="1" dirty="0">
                <a:latin typeface="Gill Sans MT" charset="0"/>
              </a:rPr>
              <a:t>k</a:t>
            </a:r>
            <a:r>
              <a:rPr lang="en-US" sz="2400" dirty="0">
                <a:latin typeface="Gill Sans MT" charset="0"/>
              </a:rPr>
              <a:t> iterations, know least cost </a:t>
            </a:r>
            <a:r>
              <a:rPr lang="en-US" sz="2400" dirty="0" smtClean="0">
                <a:latin typeface="Gill Sans MT" charset="0"/>
              </a:rPr>
              <a:t>paths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i="1" dirty="0">
                <a:latin typeface="Gill Sans MT" charset="0"/>
              </a:rPr>
              <a:t>k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smtClean="0">
                <a:latin typeface="Gill Sans MT" charset="0"/>
              </a:rPr>
              <a:t>destination</a:t>
            </a:r>
            <a:r>
              <a:rPr lang="en-US" altLang="ja-JP" sz="2400" dirty="0" smtClean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otation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: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000099"/>
                </a:solidFill>
                <a:latin typeface="Arial" charset="0"/>
              </a:rPr>
              <a:t>x,y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):</a:t>
            </a:r>
            <a:r>
              <a:rPr lang="en-US" sz="2400" dirty="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 dirty="0">
                <a:latin typeface="Gill Sans MT" charset="0"/>
              </a:rPr>
              <a:t> current value of cost of path from source to </a:t>
            </a:r>
            <a:r>
              <a:rPr lang="en-US" sz="2400" dirty="0" smtClean="0">
                <a:latin typeface="Gill Sans MT" charset="0"/>
              </a:rPr>
              <a:t>destination </a:t>
            </a:r>
            <a:r>
              <a:rPr lang="en-US" sz="2400" dirty="0">
                <a:latin typeface="Gill Sans MT" charset="0"/>
              </a:rPr>
              <a:t>v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 dirty="0">
                <a:latin typeface="Gill Sans MT" charset="0"/>
              </a:rPr>
              <a:t> predecessor node along path from source to destination v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latin typeface="Gill Sans MT" charset="0"/>
              </a:rPr>
              <a:t> set of nodes whose least cost </a:t>
            </a:r>
            <a:r>
              <a:rPr lang="en-US" sz="2400" dirty="0" smtClean="0">
                <a:latin typeface="Gill Sans MT" charset="0"/>
              </a:rPr>
              <a:t>paths </a:t>
            </a:r>
            <a:r>
              <a:rPr lang="en-US" sz="2400" dirty="0">
                <a:latin typeface="Gill Sans MT" charset="0"/>
              </a:rPr>
              <a:t>definitively known</a:t>
            </a:r>
          </a:p>
          <a:p>
            <a:pPr>
              <a:lnSpc>
                <a:spcPct val="75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</a:t>
            </a:r>
            <a:r>
              <a:rPr lang="en-US" altLang="ja-JP" sz="4000" dirty="0" smtClean="0">
                <a:latin typeface="Gill Sans MT" charset="0"/>
              </a:rPr>
              <a:t>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 err="1" smtClean="0">
                <a:solidFill>
                  <a:srgbClr val="000099"/>
                </a:solidFill>
                <a:latin typeface="Gill Sans MT" charset="0"/>
              </a:rPr>
              <a:t>Dijkstra’</a:t>
            </a:r>
            <a:r>
              <a:rPr lang="en-US" altLang="ja-JP" sz="4000" dirty="0" err="1" smtClean="0">
                <a:solidFill>
                  <a:srgbClr val="000099"/>
                </a:solidFill>
                <a:latin typeface="Gill Sans MT" charset="0"/>
              </a:rPr>
              <a:t>s</a:t>
            </a:r>
            <a:r>
              <a:rPr lang="en-US" altLang="ja-JP" sz="4000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altLang="ja-JP" sz="4000" dirty="0">
                <a:solidFill>
                  <a:srgbClr val="000099"/>
                </a:solidFill>
                <a:latin typeface="Gill Sans MT" charset="0"/>
              </a:rPr>
              <a:t>algorithm: example</a:t>
            </a:r>
            <a:endParaRPr lang="en-US" sz="44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i="1" dirty="0">
                <a:cs typeface="+mn-cs"/>
              </a:rPr>
              <a:t>n</a:t>
            </a:r>
            <a:r>
              <a:rPr lang="en-US" dirty="0">
                <a:cs typeface="+mn-cs"/>
              </a:rPr>
              <a:t>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each iteration: need to check all nodes, </a:t>
            </a:r>
            <a:r>
              <a:rPr lang="en-US" sz="2400" i="1" dirty="0">
                <a:cs typeface="+mn-cs"/>
              </a:rPr>
              <a:t>w</a:t>
            </a:r>
            <a:r>
              <a:rPr lang="en-US" sz="2400" dirty="0">
                <a:cs typeface="+mn-cs"/>
              </a:rPr>
              <a:t>, not in </a:t>
            </a:r>
            <a:r>
              <a:rPr lang="en-US" sz="2400" i="1" dirty="0" smtClean="0">
                <a:cs typeface="+mn-cs"/>
              </a:rPr>
              <a:t>V</a:t>
            </a:r>
            <a:endParaRPr lang="en-US" sz="2400" i="1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n(n+1)/2 comparisons: O(n</a:t>
            </a:r>
            <a:r>
              <a:rPr lang="en-US" sz="2400" baseline="30000" dirty="0">
                <a:cs typeface="+mn-cs"/>
              </a:rPr>
              <a:t>2</a:t>
            </a:r>
            <a:r>
              <a:rPr lang="en-US" sz="2400" dirty="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more efficient </a:t>
            </a:r>
            <a:r>
              <a:rPr lang="en-US" sz="2400" dirty="0" smtClean="0">
                <a:cs typeface="+mn-cs"/>
              </a:rPr>
              <a:t>implementation using a heap: </a:t>
            </a:r>
            <a:r>
              <a:rPr lang="en-US" sz="2400" dirty="0">
                <a:cs typeface="+mn-cs"/>
              </a:rPr>
              <a:t>O(</a:t>
            </a:r>
            <a:r>
              <a:rPr lang="en-US" sz="2400" i="1" dirty="0" err="1">
                <a:cs typeface="+mn-cs"/>
              </a:rPr>
              <a:t>n</a:t>
            </a:r>
            <a:r>
              <a:rPr lang="en-US" sz="2400" dirty="0" err="1">
                <a:cs typeface="+mn-cs"/>
              </a:rPr>
              <a:t>log</a:t>
            </a:r>
            <a:r>
              <a:rPr lang="en-US" sz="2400" i="1" dirty="0" err="1">
                <a:cs typeface="+mn-cs"/>
              </a:rPr>
              <a:t>n</a:t>
            </a:r>
            <a:r>
              <a:rPr lang="en-US" sz="2400" dirty="0">
                <a:cs typeface="+mn-cs"/>
              </a:rPr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e.g., support link cost equals amount of carried </a:t>
            </a:r>
            <a:r>
              <a:rPr lang="en-US" sz="2400" dirty="0" smtClean="0">
                <a:cs typeface="+mn-cs"/>
              </a:rPr>
              <a:t>traffic</a:t>
            </a:r>
            <a:endParaRPr lang="en-US" sz="2400" dirty="0">
              <a:cs typeface="+mn-cs"/>
            </a:endParaRP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D9D9D9"/>
                </a:solidFill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cs typeface="+mn-cs"/>
              </a:rPr>
              <a:t>SDN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cs typeface="+mn-cs"/>
              </a:rPr>
              <a:t>controlllers</a:t>
            </a:r>
            <a:endParaRPr lang="en-US" dirty="0" smtClean="0">
              <a:solidFill>
                <a:schemeClr val="bg1">
                  <a:lumMod val="8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OSPF, BGP, </a:t>
            </a:r>
            <a:r>
              <a:rPr lang="en-US" dirty="0" smtClean="0">
                <a:cs typeface="+mn-cs"/>
              </a:rPr>
              <a:t>ICMP</a:t>
            </a:r>
            <a:r>
              <a:rPr lang="en-US" dirty="0" smtClean="0">
                <a:cs typeface="+mn-cs"/>
              </a:rPr>
              <a:t>, SNMP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L</a:t>
            </a:r>
            <a:r>
              <a:rPr lang="en-US" dirty="0" smtClean="0">
                <a:latin typeface="Gill Sans MT" charset="0"/>
              </a:rPr>
              <a:t>et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d</a:t>
            </a:r>
            <a:r>
              <a:rPr lang="en-US" baseline="-25000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 dirty="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 dirty="0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 {c(</a:t>
            </a:r>
            <a:r>
              <a:rPr lang="en-US" sz="3200" dirty="0" err="1">
                <a:solidFill>
                  <a:srgbClr val="CC0000"/>
                </a:solidFill>
                <a:latin typeface="Gill Sans MT" charset="0"/>
              </a:rPr>
              <a:t>x,v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) + d</a:t>
            </a:r>
            <a:r>
              <a:rPr lang="en-US" sz="3200" baseline="-25000" dirty="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 dirty="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469286"/>
            <a:ext cx="51419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Compute cost from u to z:</a:t>
            </a:r>
          </a:p>
          <a:p>
            <a:r>
              <a:rPr lang="en-US" dirty="0"/>
              <a:t>C</a:t>
            </a:r>
            <a:r>
              <a:rPr lang="en-US" dirty="0" smtClean="0"/>
              <a:t>learly</a:t>
            </a:r>
            <a:r>
              <a:rPr lang="en-US" dirty="0"/>
              <a:t>, d</a:t>
            </a:r>
            <a:r>
              <a:rPr lang="en-US" baseline="-25000" dirty="0"/>
              <a:t>v</a:t>
            </a:r>
            <a:r>
              <a:rPr lang="en-US" dirty="0"/>
              <a:t>(z) = 5, d</a:t>
            </a:r>
            <a:r>
              <a:rPr lang="en-US" baseline="-25000" dirty="0"/>
              <a:t>x</a:t>
            </a:r>
            <a:r>
              <a:rPr lang="en-US" dirty="0"/>
              <a:t>(z) = 3, </a:t>
            </a:r>
            <a:r>
              <a:rPr lang="en-US" dirty="0" err="1"/>
              <a:t>d</a:t>
            </a:r>
            <a:r>
              <a:rPr lang="en-US" baseline="-25000" dirty="0" err="1"/>
              <a:t>w</a:t>
            </a:r>
            <a:r>
              <a:rPr lang="en-US" dirty="0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91042" cy="8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</a:t>
            </a:r>
            <a:r>
              <a:rPr lang="en-US" sz="2800" dirty="0" smtClean="0">
                <a:latin typeface="Gill Sans MT" charset="0"/>
              </a:rPr>
              <a:t>ode </a:t>
            </a:r>
            <a:r>
              <a:rPr lang="en-US" sz="2800" dirty="0">
                <a:latin typeface="Gill Sans MT" charset="0"/>
              </a:rPr>
              <a:t>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Distance vector </a:t>
            </a:r>
            <a:r>
              <a:rPr lang="en-US" sz="4000" dirty="0" smtClean="0">
                <a:cs typeface="+mj-cs"/>
              </a:rPr>
              <a:t>algorithm: variables </a:t>
            </a:r>
            <a:endParaRPr lang="en-US" sz="4000" dirty="0">
              <a:cs typeface="+mj-cs"/>
            </a:endParaRP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 err="1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 dirty="0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 dirty="0">
                <a:latin typeface="Gill Sans MT" charset="0"/>
              </a:rPr>
              <a:t>x maintains  distance vector </a:t>
            </a:r>
            <a:r>
              <a:rPr lang="en-US" b="1" dirty="0" err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 err="1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= [</a:t>
            </a:r>
            <a:r>
              <a:rPr lang="en-US" dirty="0" err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 err="1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dirty="0" err="1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]</a:t>
            </a:r>
          </a:p>
          <a:p>
            <a:r>
              <a:rPr lang="en-US" dirty="0">
                <a:latin typeface="Gill Sans MT" charset="0"/>
              </a:rPr>
              <a:t>node x:</a:t>
            </a:r>
          </a:p>
          <a:p>
            <a:pPr lvl="1"/>
            <a:r>
              <a:rPr lang="en-US" sz="2800" dirty="0">
                <a:latin typeface="Gill Sans MT" charset="0"/>
              </a:rPr>
              <a:t>knows cost to each neighbor v: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c(</a:t>
            </a:r>
            <a:r>
              <a:rPr lang="en-US" sz="2800" dirty="0" err="1">
                <a:solidFill>
                  <a:srgbClr val="CC0000"/>
                </a:solidFill>
                <a:latin typeface="Gill Sans MT" charset="0"/>
              </a:rPr>
              <a:t>x,v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)</a:t>
            </a:r>
          </a:p>
          <a:p>
            <a:pPr lvl="1"/>
            <a:r>
              <a:rPr lang="en-US" sz="2800" dirty="0">
                <a:latin typeface="Gill Sans MT" charset="0"/>
              </a:rPr>
              <a:t>maintains its neighbors</a:t>
            </a:r>
            <a:r>
              <a:rPr lang="ja-JP" altLang="en-US" sz="2800" dirty="0">
                <a:latin typeface="Gill Sans MT" charset="0"/>
              </a:rPr>
              <a:t>’</a:t>
            </a:r>
            <a:r>
              <a:rPr lang="en-US" altLang="ja-JP" sz="2800" dirty="0">
                <a:latin typeface="Gill Sans MT" charset="0"/>
              </a:rPr>
              <a:t> distance vectors. For each neighbor v, x maintains </a:t>
            </a:r>
            <a:br>
              <a:rPr lang="en-US" altLang="ja-JP" sz="2800" dirty="0">
                <a:latin typeface="Gill Sans MT" charset="0"/>
              </a:rPr>
            </a:br>
            <a:r>
              <a:rPr lang="en-US" altLang="ja-JP" sz="2800" b="1" dirty="0" err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 dirty="0" err="1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 dirty="0">
                <a:solidFill>
                  <a:srgbClr val="CC0000"/>
                </a:solidFill>
                <a:latin typeface="Gill Sans MT" charset="0"/>
              </a:rPr>
              <a:t> = [</a:t>
            </a:r>
            <a:r>
              <a:rPr lang="en-US" altLang="ja-JP" sz="2800" dirty="0" err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 dirty="0" err="1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 dirty="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 dirty="0" err="1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altLang="ja-JP" sz="2800" dirty="0" smtClean="0">
                <a:solidFill>
                  <a:srgbClr val="CC0000"/>
                </a:solidFill>
                <a:latin typeface="Gill Sans MT" charset="0"/>
              </a:rPr>
              <a:t>V </a:t>
            </a:r>
            <a:r>
              <a:rPr lang="en-US" altLang="ja-JP" sz="2800" dirty="0">
                <a:solidFill>
                  <a:srgbClr val="CC0000"/>
                </a:solidFill>
                <a:latin typeface="Gill Sans MT" charset="0"/>
              </a:rPr>
              <a:t>]</a:t>
            </a:r>
          </a:p>
          <a:p>
            <a:pPr>
              <a:buFont typeface="Wingdings" charset="0"/>
              <a:buNone/>
            </a:pPr>
            <a:endParaRPr lang="en-US" dirty="0">
              <a:solidFill>
                <a:srgbClr val="CC0000"/>
              </a:solidFill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19059"/>
            <a:ext cx="7961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(y) ← 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min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{c(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x,v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) + 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 dirty="0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 </a:t>
            </a:r>
            <a:r>
              <a:rPr lang="en-US" sz="2800" i="1" dirty="0" smtClean="0">
                <a:solidFill>
                  <a:srgbClr val="CC0000"/>
                </a:solidFill>
                <a:cs typeface="Times New Roman" charset="0"/>
              </a:rPr>
              <a:t>V</a:t>
            </a:r>
            <a:endParaRPr lang="en-US" sz="2800" i="1" dirty="0">
              <a:solidFill>
                <a:srgbClr val="CC0000"/>
              </a:solidFill>
              <a:cs typeface="Times New Roman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Distance vector </a:t>
            </a:r>
            <a:r>
              <a:rPr lang="en-US" sz="4000" dirty="0" smtClean="0">
                <a:cs typeface="+mj-cs"/>
              </a:rPr>
              <a:t>algorithm: key idea </a:t>
            </a:r>
            <a:endParaRPr lang="en-US" sz="4000" dirty="0">
              <a:cs typeface="+mj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Distance vector </a:t>
            </a:r>
            <a:r>
              <a:rPr lang="en-US" sz="3600" dirty="0" smtClean="0">
                <a:cs typeface="+mj-cs"/>
              </a:rPr>
              <a:t>algorithm: properties </a:t>
            </a:r>
            <a:endParaRPr lang="en-US" sz="3600" dirty="0">
              <a:cs typeface="+mj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Distance vector: link cost </a:t>
            </a:r>
            <a:r>
              <a:rPr lang="en-US" sz="3600" dirty="0" smtClean="0">
                <a:latin typeface="Gill Sans MT" charset="0"/>
              </a:rPr>
              <a:t>changes (2)</a:t>
            </a:r>
            <a:endParaRPr lang="en-US" dirty="0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 dirty="0">
                <a:latin typeface="Gill Sans MT" charset="0"/>
              </a:rPr>
              <a:t> with n</a:t>
            </a:r>
            <a:r>
              <a:rPr lang="en-US" sz="2000" dirty="0" smtClean="0"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nodes, E links, O(</a:t>
            </a:r>
            <a:r>
              <a:rPr lang="en-US" sz="2000" dirty="0" err="1">
                <a:latin typeface="Gill Sans MT" charset="0"/>
              </a:rPr>
              <a:t>nE</a:t>
            </a:r>
            <a:r>
              <a:rPr lang="en-US" sz="2000" dirty="0">
                <a:latin typeface="Gill Sans MT" charset="0"/>
              </a:rPr>
              <a:t>) </a:t>
            </a:r>
            <a:r>
              <a:rPr lang="en-US" sz="2000" dirty="0" smtClean="0">
                <a:latin typeface="Gill Sans MT" charset="0"/>
              </a:rPr>
              <a:t>messages sent  </a:t>
            </a:r>
            <a:endParaRPr lang="en-US" sz="2000" dirty="0">
              <a:latin typeface="Gill Sans MT" charset="0"/>
            </a:endParaRP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 dirty="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 dirty="0">
                <a:latin typeface="Gill Sans MT" charset="0"/>
              </a:rPr>
              <a:t> O(n</a:t>
            </a:r>
            <a:r>
              <a:rPr lang="en-US" sz="2000" b="1" baseline="30000" dirty="0">
                <a:latin typeface="Gill Sans MT" charset="0"/>
              </a:rPr>
              <a:t>2</a:t>
            </a:r>
            <a:r>
              <a:rPr lang="en-US" sz="2000" dirty="0">
                <a:latin typeface="Gill Sans MT" charset="0"/>
              </a:rPr>
              <a:t>) algorithm requires O(</a:t>
            </a:r>
            <a:r>
              <a:rPr lang="en-US" sz="2000" dirty="0" err="1">
                <a:latin typeface="Gill Sans MT" charset="0"/>
              </a:rPr>
              <a:t>nE</a:t>
            </a:r>
            <a:r>
              <a:rPr lang="en-US" sz="2000" dirty="0">
                <a:latin typeface="Gill Sans MT" charset="0"/>
              </a:rPr>
              <a:t>) </a:t>
            </a:r>
            <a:r>
              <a:rPr lang="en-US" sz="2000" dirty="0" smtClean="0">
                <a:latin typeface="Gill Sans MT" charset="0"/>
              </a:rPr>
              <a:t>messages</a:t>
            </a:r>
            <a:endParaRPr lang="en-US" sz="2000" dirty="0"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may have oscillations</a:t>
            </a:r>
            <a:endParaRPr lang="en-US" sz="1800" dirty="0">
              <a:latin typeface="Gill Sans MT" charset="0"/>
            </a:endParaRP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 dirty="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 dirty="0">
                <a:latin typeface="Gill Sans MT" charset="0"/>
              </a:rPr>
              <a:t>may </a:t>
            </a:r>
            <a:r>
              <a:rPr lang="en-US" sz="2000" dirty="0" smtClean="0">
                <a:latin typeface="Gill Sans MT" charset="0"/>
              </a:rPr>
              <a:t>cause routing </a:t>
            </a:r>
            <a:r>
              <a:rPr lang="en-US" sz="2000" dirty="0">
                <a:latin typeface="Gill Sans MT" charset="0"/>
              </a:rPr>
              <a:t>loops</a:t>
            </a:r>
          </a:p>
          <a:p>
            <a:pPr lvl="1"/>
            <a:r>
              <a:rPr lang="en-US" sz="2000" dirty="0">
                <a:latin typeface="Gill Sans MT" charset="0"/>
              </a:rPr>
              <a:t>count-to-infinity problem</a:t>
            </a:r>
            <a:endParaRPr lang="en-US" sz="1800" dirty="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 dirty="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sz="2000" dirty="0">
                <a:latin typeface="Gill Sans MT" charset="0"/>
              </a:rPr>
              <a:t>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>
                <a:latin typeface="Gill Sans MT" charset="0"/>
              </a:rPr>
              <a:t>each node computes only its </a:t>
            </a:r>
            <a:r>
              <a:rPr lang="en-US" sz="2000" i="1" dirty="0">
                <a:latin typeface="Gill Sans MT" charset="0"/>
              </a:rPr>
              <a:t>own</a:t>
            </a:r>
            <a:r>
              <a:rPr lang="en-US" sz="2000" dirty="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 dirty="0">
                <a:latin typeface="Gill Sans MT" charset="0"/>
              </a:rPr>
              <a:t>DV 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>
                <a:latin typeface="Gill Sans MT" charset="0"/>
              </a:rPr>
              <a:t>each node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 dirty="0" smtClean="0">
                <a:latin typeface="Comic Sans MS" charset="0"/>
              </a:rPr>
              <a:t>errors </a:t>
            </a:r>
            <a:r>
              <a:rPr lang="en-US" sz="1800" dirty="0">
                <a:latin typeface="Comic Sans MS" charset="0"/>
              </a:rPr>
              <a:t>propagate </a:t>
            </a:r>
            <a:r>
              <a:rPr lang="en-US" sz="1800" dirty="0" smtClean="0">
                <a:latin typeface="Comic Sans MS" charset="0"/>
              </a:rPr>
              <a:t>through </a:t>
            </a:r>
            <a:r>
              <a:rPr lang="en-US" sz="1800" dirty="0">
                <a:latin typeface="Comic Sans MS" charset="0"/>
              </a:rPr>
              <a:t>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Gill Sans MT" charset="0"/>
              </a:rPr>
              <a:t>5.5 </a:t>
            </a:r>
            <a:r>
              <a:rPr lang="en-US" sz="2400" dirty="0" smtClean="0">
                <a:solidFill>
                  <a:srgbClr val="D9D9D9"/>
                </a:solidFill>
                <a:latin typeface="Gill Sans MT" charset="0"/>
              </a:rPr>
              <a:t>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5.3 intra</a:t>
            </a:r>
            <a:r>
              <a:rPr lang="en-US" sz="2400" dirty="0">
                <a:solidFill>
                  <a:srgbClr val="CC0000"/>
                </a:solidFill>
              </a:rPr>
              <a:t>-AS </a:t>
            </a:r>
            <a:r>
              <a:rPr lang="en-US" sz="2400" dirty="0" smtClean="0">
                <a:solidFill>
                  <a:srgbClr val="CC0000"/>
                </a:solidFill>
              </a:rPr>
              <a:t>routing </a:t>
            </a:r>
            <a:r>
              <a:rPr lang="en-US" sz="2400" dirty="0">
                <a:solidFill>
                  <a:srgbClr val="CC0000"/>
                </a:solidFill>
              </a:rPr>
              <a:t>in the Internet: </a:t>
            </a:r>
            <a:r>
              <a:rPr lang="en-US" sz="2400" dirty="0" smtClean="0">
                <a:solidFill>
                  <a:srgbClr val="CC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D9D9D9"/>
                </a:solidFill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</a:t>
            </a:r>
            <a:r>
              <a:rPr lang="en-US" dirty="0" smtClean="0">
                <a:latin typeface="Gill Sans MT" charset="0"/>
              </a:rPr>
              <a:t>billions of destinations</a:t>
            </a:r>
            <a:r>
              <a:rPr lang="en-US" dirty="0">
                <a:latin typeface="Gill Sans MT" charset="0"/>
              </a:rPr>
              <a:t>:</a:t>
            </a:r>
          </a:p>
          <a:p>
            <a:r>
              <a:rPr lang="en-US" sz="2400" dirty="0" smtClean="0">
                <a:latin typeface="Gill Sans MT" charset="0"/>
              </a:rPr>
              <a:t>can’</a:t>
            </a:r>
            <a:r>
              <a:rPr lang="en-US" altLang="ja-JP" sz="2400" dirty="0" smtClean="0">
                <a:latin typeface="Gill Sans MT" charset="0"/>
              </a:rPr>
              <a:t>t </a:t>
            </a:r>
            <a:r>
              <a:rPr lang="en-US" altLang="ja-JP" sz="2400" dirty="0">
                <a:latin typeface="Gill Sans MT" charset="0"/>
              </a:rPr>
              <a:t>store all </a:t>
            </a:r>
            <a:r>
              <a:rPr lang="en-US" altLang="ja-JP" sz="2400" dirty="0" smtClean="0">
                <a:latin typeface="Gill Sans MT" charset="0"/>
              </a:rPr>
              <a:t>destinations in </a:t>
            </a:r>
            <a:r>
              <a:rPr lang="en-US" altLang="ja-JP" sz="2400" dirty="0">
                <a:latin typeface="Gill Sans MT" charset="0"/>
              </a:rPr>
              <a:t>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</a:t>
            </a:r>
            <a:r>
              <a:rPr lang="en-US" sz="2400" dirty="0" smtClean="0">
                <a:cs typeface="+mn-cs"/>
              </a:rPr>
              <a:t>administrator </a:t>
            </a:r>
            <a:r>
              <a:rPr lang="en-US" sz="2400" dirty="0">
                <a:cs typeface="+mn-cs"/>
              </a:rPr>
              <a:t>may want to control routing in </a:t>
            </a:r>
            <a:r>
              <a:rPr lang="en-US" sz="2400" dirty="0" smtClean="0">
                <a:cs typeface="+mn-cs"/>
              </a:rPr>
              <a:t>their own </a:t>
            </a:r>
            <a:r>
              <a:rPr lang="en-US" sz="2400" dirty="0">
                <a:cs typeface="+mn-cs"/>
              </a:rPr>
              <a:t>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</a:t>
            </a:r>
            <a:r>
              <a:rPr lang="en-US" sz="2800" dirty="0" smtClean="0">
                <a:latin typeface="Gill Sans MT" charset="0"/>
              </a:rPr>
              <a:t>idealized </a:t>
            </a:r>
            <a:endParaRPr lang="en-US" sz="2800" dirty="0">
              <a:latin typeface="Gill Sans MT" charset="0"/>
            </a:endParaRP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</a:t>
            </a:r>
            <a:r>
              <a:rPr lang="en-US" dirty="0" smtClean="0">
                <a:latin typeface="Gill Sans MT"/>
                <a:cs typeface="Gill Sans MT"/>
              </a:rPr>
              <a:t>ggregate </a:t>
            </a:r>
            <a:r>
              <a:rPr lang="en-US" dirty="0">
                <a:latin typeface="Gill Sans MT"/>
                <a:cs typeface="Gill Sans MT"/>
              </a:rPr>
              <a:t>routers into </a:t>
            </a:r>
            <a:r>
              <a:rPr lang="en-US" dirty="0" smtClean="0">
                <a:latin typeface="Gill Sans MT"/>
                <a:cs typeface="Gill Sans MT"/>
              </a:rPr>
              <a:t>regions known as</a:t>
            </a:r>
            <a:r>
              <a:rPr lang="en-US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</a:t>
            </a:r>
            <a:r>
              <a:rPr lang="en-US" sz="2400" dirty="0" smtClean="0">
                <a:cs typeface="+mn-cs"/>
              </a:rPr>
              <a:t>algorithms</a:t>
            </a:r>
            <a:endParaRPr lang="en-US" sz="2400" dirty="0">
              <a:cs typeface="+mn-cs"/>
            </a:endParaRP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</a:t>
            </a:r>
            <a:r>
              <a:rPr lang="en-US" dirty="0" smtClean="0"/>
              <a:t>and </a:t>
            </a:r>
            <a:r>
              <a:rPr lang="en-US" dirty="0"/>
              <a:t>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smtClean="0">
                <a:cs typeface="+mn-cs"/>
              </a:rPr>
              <a:t>destinations </a:t>
            </a:r>
            <a:r>
              <a:rPr lang="en-US" sz="2400" dirty="0">
                <a:cs typeface="+mn-cs"/>
              </a:rPr>
              <a:t>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>
                <a:solidFill>
                  <a:srgbClr val="CC0000"/>
                </a:solidFill>
              </a:rPr>
              <a:t>OSPF</a:t>
            </a:r>
            <a:r>
              <a:rPr lang="en-US" sz="2800" dirty="0"/>
              <a:t>: Open Shortest Path </a:t>
            </a:r>
            <a:r>
              <a:rPr lang="en-US" sz="2800" dirty="0" smtClean="0"/>
              <a:t>First (IS-IS protocol essentially same as OSPF)</a:t>
            </a:r>
          </a:p>
          <a:p>
            <a:pPr lvl="2">
              <a:defRPr/>
            </a:pPr>
            <a:r>
              <a:rPr lang="en-US" dirty="0" smtClean="0"/>
              <a:t>IS: Intermediate System</a:t>
            </a:r>
            <a:endParaRPr lang="en-US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for decades, until 2016)</a:t>
            </a:r>
            <a:endParaRPr lang="en-US" sz="2800" dirty="0"/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 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link state: for each attached </a:t>
            </a:r>
            <a:r>
              <a:rPr lang="en-US" dirty="0" smtClean="0">
                <a:latin typeface="Gill Sans MT" charset="0"/>
              </a:rPr>
              <a:t>link</a:t>
            </a:r>
          </a:p>
          <a:p>
            <a:pPr lvl="1"/>
            <a:r>
              <a:rPr lang="en-US" dirty="0" smtClean="0">
                <a:latin typeface="Gill Sans MT" charset="0"/>
              </a:rPr>
              <a:t>carried </a:t>
            </a:r>
            <a:r>
              <a:rPr lang="en-US" dirty="0">
                <a:latin typeface="Gill Sans MT" charset="0"/>
              </a:rPr>
              <a:t>in OSPF messages directly over IP (rather than TCP or </a:t>
            </a:r>
            <a:r>
              <a:rPr lang="en-US" dirty="0" smtClean="0">
                <a:latin typeface="Gill Sans MT" charset="0"/>
              </a:rPr>
              <a:t>UDP)</a:t>
            </a: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IS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OSPF: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Carries OSPF messages directly over IP</a:t>
            </a:r>
          </a:p>
          <a:p>
            <a:pPr lvl="1"/>
            <a:r>
              <a:rPr lang="en-US" dirty="0" smtClean="0"/>
              <a:t>protocol 89</a:t>
            </a:r>
          </a:p>
          <a:p>
            <a:pPr lvl="1"/>
            <a:r>
              <a:rPr lang="en-US" dirty="0" smtClean="0"/>
              <a:t>supports reliable message transfer</a:t>
            </a:r>
          </a:p>
          <a:p>
            <a:pPr lvl="1"/>
            <a:r>
              <a:rPr lang="en-US" dirty="0" smtClean="0"/>
              <a:t>supports link state broadcast</a:t>
            </a:r>
          </a:p>
          <a:p>
            <a:r>
              <a:rPr lang="en-US" dirty="0" smtClean="0"/>
              <a:t>Checks if links are operational </a:t>
            </a:r>
          </a:p>
          <a:p>
            <a:pPr lvl="1"/>
            <a:r>
              <a:rPr lang="en-US" dirty="0" smtClean="0"/>
              <a:t>sending HELLO messages</a:t>
            </a:r>
          </a:p>
          <a:p>
            <a:r>
              <a:rPr lang="en-US" dirty="0" smtClean="0"/>
              <a:t>Obtains link-state database from neighbor routers</a:t>
            </a:r>
          </a:p>
          <a:p>
            <a:r>
              <a:rPr lang="en-US" dirty="0" smtClean="0"/>
              <a:t>OSPF messages are sent </a:t>
            </a:r>
          </a:p>
          <a:p>
            <a:pPr lvl="1"/>
            <a:r>
              <a:rPr lang="en-US" dirty="0" smtClean="0"/>
              <a:t>if link states change</a:t>
            </a:r>
          </a:p>
          <a:p>
            <a:pPr lvl="1"/>
            <a:r>
              <a:rPr lang="en-US" dirty="0" smtClean="0"/>
              <a:t>periodically (30 minutes)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D498B073-F070-8F40-A264-45FE158B677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71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</a:t>
            </a:r>
            <a:r>
              <a:rPr lang="en-US" altLang="ja-JP" sz="3600" dirty="0" smtClean="0">
                <a:latin typeface="Gill Sans MT" charset="0"/>
              </a:rPr>
              <a:t>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</a:t>
            </a:r>
            <a:r>
              <a:rPr lang="en-US" dirty="0" smtClean="0">
                <a:latin typeface="Gill Sans MT" charset="0"/>
              </a:rPr>
              <a:t>allowed in </a:t>
            </a:r>
            <a:r>
              <a:rPr lang="en-US" dirty="0">
                <a:latin typeface="Gill Sans MT" charset="0"/>
              </a:rPr>
              <a:t>RIP)</a:t>
            </a:r>
          </a:p>
          <a:p>
            <a:r>
              <a:rPr lang="en-US" dirty="0" smtClean="0">
                <a:latin typeface="Gill Sans MT" charset="0"/>
              </a:rPr>
              <a:t>integrated unicast </a:t>
            </a:r>
            <a:r>
              <a:rPr lang="en-US" dirty="0">
                <a:latin typeface="Gill Sans MT" charset="0"/>
              </a:rPr>
              <a:t>and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multicast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MOSPF</a:t>
            </a:r>
            <a:r>
              <a:rPr lang="en-US" sz="2800" dirty="0" smtClean="0">
                <a:latin typeface="Gill Sans MT" charset="0"/>
              </a:rPr>
              <a:t>, RFC 1584) </a:t>
            </a:r>
            <a:r>
              <a:rPr lang="en-US" sz="2800" dirty="0">
                <a:latin typeface="Gill Sans MT" charset="0"/>
              </a:rPr>
              <a:t>uses same topology </a:t>
            </a:r>
            <a:r>
              <a:rPr lang="en-US" sz="2800" dirty="0" smtClean="0">
                <a:latin typeface="Gill Sans MT" charset="0"/>
              </a:rPr>
              <a:t>database </a:t>
            </a:r>
            <a:r>
              <a:rPr lang="en-US" sz="2800" dirty="0">
                <a:latin typeface="Gill Sans MT" charset="0"/>
              </a:rPr>
              <a:t>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</a:t>
            </a:r>
            <a:r>
              <a:rPr lang="en-US" dirty="0" smtClean="0">
                <a:latin typeface="Gill Sans MT" charset="0"/>
              </a:rPr>
              <a:t>domains</a:t>
            </a:r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</a:t>
            </a:r>
            <a:r>
              <a:rPr lang="en-US" sz="2400" dirty="0" smtClean="0">
                <a:latin typeface="Gill Sans MT" charset="0"/>
              </a:rPr>
              <a:t>router’</a:t>
            </a:r>
            <a:r>
              <a:rPr lang="en-US" altLang="ja-JP" sz="2400" dirty="0" smtClean="0">
                <a:latin typeface="Gill Sans MT" charset="0"/>
              </a:rPr>
              <a:t>s </a:t>
            </a:r>
            <a:r>
              <a:rPr lang="en-US" altLang="ja-JP" sz="2400" dirty="0">
                <a:latin typeface="Gill Sans MT" charset="0"/>
              </a:rPr>
              <a:t>input to appropriate </a:t>
            </a:r>
            <a:r>
              <a:rPr lang="en-US" altLang="ja-JP" sz="2400" dirty="0" smtClean="0">
                <a:latin typeface="Gill Sans MT" charset="0"/>
              </a:rPr>
              <a:t>router’s 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</a:t>
            </a:r>
            <a:r>
              <a:rPr lang="en-US" sz="2800" dirty="0" smtClean="0">
                <a:latin typeface="Gill Sans MT" charset="0"/>
              </a:rPr>
              <a:t>topology, but </a:t>
            </a:r>
            <a:r>
              <a:rPr lang="en-US" sz="2800" dirty="0">
                <a:latin typeface="Gill Sans MT" charset="0"/>
              </a:rPr>
              <a:t>only </a:t>
            </a:r>
            <a:r>
              <a:rPr lang="en-US" sz="2800" dirty="0" smtClean="0">
                <a:latin typeface="Gill Sans MT" charset="0"/>
              </a:rPr>
              <a:t>knows </a:t>
            </a:r>
            <a:r>
              <a:rPr lang="en-US" sz="2800" dirty="0">
                <a:latin typeface="Gill Sans MT" charset="0"/>
              </a:rPr>
              <a:t>direction (shortest path) to </a:t>
            </a:r>
            <a:r>
              <a:rPr lang="en-US" sz="2800" dirty="0" smtClean="0">
                <a:latin typeface="Gill Sans MT" charset="0"/>
              </a:rPr>
              <a:t>networks in </a:t>
            </a:r>
            <a:r>
              <a:rPr lang="en-US" sz="2800" dirty="0">
                <a:latin typeface="Gill Sans MT" charset="0"/>
              </a:rPr>
              <a:t>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</a:t>
            </a:r>
            <a:r>
              <a:rPr lang="en-US" altLang="ja-JP" dirty="0" smtClean="0">
                <a:latin typeface="Gill Sans MT" charset="0"/>
              </a:rPr>
              <a:t>networks in its own area; </a:t>
            </a:r>
            <a:r>
              <a:rPr lang="en-US" altLang="ja-JP" dirty="0">
                <a:latin typeface="Gill Sans MT" charset="0"/>
              </a:rPr>
              <a:t>advertise </a:t>
            </a:r>
            <a:r>
              <a:rPr lang="en-US" altLang="ja-JP" dirty="0" smtClean="0">
                <a:latin typeface="Gill Sans MT" charset="0"/>
              </a:rPr>
              <a:t>this info to </a:t>
            </a:r>
            <a:r>
              <a:rPr lang="en-US" altLang="ja-JP" dirty="0">
                <a:latin typeface="Gill Sans MT" charset="0"/>
              </a:rPr>
              <a:t>other </a:t>
            </a:r>
            <a:r>
              <a:rPr lang="en-US" altLang="ja-JP" dirty="0" smtClean="0">
                <a:latin typeface="Gill Sans MT" charset="0"/>
              </a:rPr>
              <a:t>area </a:t>
            </a:r>
            <a:r>
              <a:rPr lang="en-US" altLang="ja-JP" dirty="0">
                <a:latin typeface="Gill Sans MT" charset="0"/>
              </a:rPr>
              <a:t>b</a:t>
            </a:r>
            <a:r>
              <a:rPr lang="en-US" altLang="ja-JP" dirty="0" smtClean="0">
                <a:latin typeface="Gill Sans MT" charset="0"/>
              </a:rPr>
              <a:t>order </a:t>
            </a:r>
            <a:r>
              <a:rPr lang="en-US" altLang="ja-JP" dirty="0">
                <a:latin typeface="Gill Sans MT" charset="0"/>
              </a:rPr>
              <a:t>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</a:t>
            </a:r>
            <a:r>
              <a:rPr lang="en-US" dirty="0" smtClean="0">
                <a:latin typeface="Gill Sans MT" charset="0"/>
              </a:rPr>
              <a:t>within the backbone</a:t>
            </a:r>
            <a:r>
              <a:rPr lang="en-US" dirty="0">
                <a:latin typeface="Gill Sans MT" charset="0"/>
              </a:rPr>
              <a:t>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altLang="ja-JP" dirty="0" err="1" smtClean="0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</a:t>
            </a:r>
            <a:r>
              <a:rPr lang="en-US" dirty="0" smtClean="0"/>
              <a:t>OSPF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Packet routing within a domain: </a:t>
            </a:r>
          </a:p>
          <a:p>
            <a:r>
              <a:rPr lang="en-US" dirty="0" smtClean="0"/>
              <a:t>local router −&gt; area border router (intra-area)</a:t>
            </a:r>
          </a:p>
          <a:p>
            <a:r>
              <a:rPr lang="en-US" dirty="0"/>
              <a:t>−</a:t>
            </a:r>
            <a:r>
              <a:rPr lang="en-US" dirty="0" smtClean="0"/>
              <a:t>&gt; backbone router(s)</a:t>
            </a:r>
          </a:p>
          <a:p>
            <a:r>
              <a:rPr lang="en-US" dirty="0"/>
              <a:t>−</a:t>
            </a:r>
            <a:r>
              <a:rPr lang="en-US" dirty="0" smtClean="0"/>
              <a:t>&gt; area </a:t>
            </a:r>
            <a:r>
              <a:rPr lang="en-US" dirty="0"/>
              <a:t>border router </a:t>
            </a:r>
            <a:r>
              <a:rPr lang="en-US" dirty="0" smtClean="0"/>
              <a:t>of destination network</a:t>
            </a:r>
          </a:p>
          <a:p>
            <a:r>
              <a:rPr lang="en-US" dirty="0"/>
              <a:t>−</a:t>
            </a:r>
            <a:r>
              <a:rPr lang="en-US" dirty="0" smtClean="0"/>
              <a:t>&gt; destination local router</a:t>
            </a:r>
          </a:p>
          <a:p>
            <a:pPr marL="0" indent="0">
              <a:buNone/>
            </a:pPr>
            <a:r>
              <a:rPr lang="en-US" dirty="0" smtClean="0"/>
              <a:t>Inter-AS routing:</a:t>
            </a:r>
          </a:p>
          <a:p>
            <a:r>
              <a:rPr lang="en-US" dirty="0"/>
              <a:t>local router −&gt; area border router (intra-area)</a:t>
            </a:r>
          </a:p>
          <a:p>
            <a:r>
              <a:rPr lang="en-US" dirty="0"/>
              <a:t>−&gt; backbone router(s)</a:t>
            </a:r>
          </a:p>
          <a:p>
            <a:r>
              <a:rPr lang="en-US" dirty="0"/>
              <a:t>−</a:t>
            </a:r>
            <a:r>
              <a:rPr lang="en-US" dirty="0" smtClean="0"/>
              <a:t>&gt; boundary router</a:t>
            </a:r>
          </a:p>
          <a:p>
            <a:r>
              <a:rPr lang="en-US" dirty="0"/>
              <a:t>−</a:t>
            </a:r>
            <a:r>
              <a:rPr lang="en-US" dirty="0" smtClean="0"/>
              <a:t>&gt; another AS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D498B073-F070-8F40-A264-45FE158B677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46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D9D9D9"/>
                </a:solidFill>
                <a:latin typeface="Gill Sans MT" charset="0"/>
              </a:rPr>
              <a:t>5.5 The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Gill Sans MT" charset="0"/>
              </a:rPr>
              <a:t>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)</a:t>
            </a:r>
            <a:r>
              <a:rPr lang="en-US" dirty="0" smtClean="0">
                <a:latin typeface="Gill Sans MT" charset="0"/>
              </a:rPr>
              <a:t>(RFC 4271)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: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AS’es</a:t>
            </a:r>
            <a:r>
              <a:rPr lang="en-US" dirty="0" smtClean="0">
                <a:latin typeface="Gill Sans MT" charset="0"/>
              </a:rPr>
              <a:t> (gateway routers)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</a:t>
            </a:r>
            <a:r>
              <a:rPr lang="en-US" dirty="0" smtClean="0">
                <a:latin typeface="Gill Sans MT" charset="0"/>
              </a:rPr>
              <a:t>the rest </a:t>
            </a:r>
            <a:r>
              <a:rPr lang="en-US" dirty="0">
                <a:latin typeface="Gill Sans MT" charset="0"/>
              </a:rPr>
              <a:t>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Forwarding Tables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771244"/>
            <a:ext cx="3810000" cy="4477156"/>
          </a:xfrm>
        </p:spPr>
        <p:txBody>
          <a:bodyPr/>
          <a:lstStyle/>
          <a:p>
            <a:r>
              <a:rPr lang="en-US" dirty="0" smtClean="0"/>
              <a:t>Packets routed using </a:t>
            </a:r>
            <a:r>
              <a:rPr lang="en-US" dirty="0" err="1" smtClean="0"/>
              <a:t>CIDRized</a:t>
            </a:r>
            <a:r>
              <a:rPr lang="en-US" dirty="0" smtClean="0"/>
              <a:t> prefixes, e.g., 138.16.68/22</a:t>
            </a:r>
          </a:p>
          <a:p>
            <a:endParaRPr lang="en-US" dirty="0" smtClean="0"/>
          </a:p>
          <a:p>
            <a:r>
              <a:rPr lang="en-US" dirty="0" smtClean="0"/>
              <a:t>Forwarding table entries have the form (</a:t>
            </a:r>
            <a:r>
              <a:rPr lang="en-US" i="1" dirty="0" smtClean="0"/>
              <a:t>prefix</a:t>
            </a:r>
            <a:r>
              <a:rPr lang="en-US" dirty="0" smtClean="0"/>
              <a:t>, </a:t>
            </a:r>
            <a:r>
              <a:rPr lang="en-US" i="1" dirty="0" smtClean="0"/>
              <a:t>interface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Content Placeholder 8" descr="Screenshot 2018-03-05 11.50.0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60" b="-39660"/>
          <a:stretch>
            <a:fillRect/>
          </a:stretch>
        </p:blipFill>
        <p:spPr>
          <a:xfrm>
            <a:off x="4774326" y="1600200"/>
            <a:ext cx="3810000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D498B073-F070-8F40-A264-45FE158B677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4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eBGP, iBGP connections</a:t>
            </a:r>
            <a:endParaRPr lang="en-US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830782" cy="635979"/>
            <a:chOff x="7493868" y="5383138"/>
            <a:chExt cx="2830782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19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C0000"/>
                  </a:solidFill>
                </a:rPr>
                <a:t>eBGP</a:t>
              </a:r>
              <a:r>
                <a:rPr lang="en-US" dirty="0" smtClean="0">
                  <a:solidFill>
                    <a:srgbClr val="CC0000"/>
                  </a:solidFill>
                </a:rPr>
                <a:t> connection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899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90"/>
                  </a:solidFill>
                </a:rPr>
                <a:t>iBGP</a:t>
              </a:r>
              <a:r>
                <a:rPr lang="en-US" dirty="0" smtClean="0">
                  <a:solidFill>
                    <a:srgbClr val="000090"/>
                  </a:solidFill>
                </a:rPr>
                <a:t> connection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1b</a:t>
                </a:r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1d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1c</a:t>
                </a:r>
                <a:endParaRPr lang="en-US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1a</a:t>
                </a:r>
                <a:endParaRPr lang="en-US" dirty="0"/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588478" cy="4247402"/>
            <a:chOff x="1020408" y="2368720"/>
            <a:chExt cx="6588478" cy="4247402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5907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gateway routers </a:t>
              </a:r>
              <a:r>
                <a:rPr lang="en-US" dirty="0" smtClean="0"/>
                <a:t>run both eBGP and </a:t>
              </a:r>
              <a:r>
                <a:rPr lang="en-US" dirty="0" err="1" smtClean="0"/>
                <a:t>iBGP</a:t>
              </a:r>
              <a:r>
                <a:rPr lang="en-US" dirty="0" smtClean="0"/>
                <a:t> protocols</a:t>
              </a:r>
            </a:p>
            <a:p>
              <a:endParaRPr lang="en-US" dirty="0"/>
            </a:p>
            <a:p>
              <a:r>
                <a:rPr lang="en-US" dirty="0" smtClean="0"/>
                <a:t>Other routers: </a:t>
              </a:r>
              <a:r>
                <a:rPr lang="en-US" b="1" dirty="0" smtClean="0"/>
                <a:t>internal routers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</a:t>
            </a:r>
            <a:r>
              <a:rPr lang="en-US" sz="2400" dirty="0" smtClean="0">
                <a:latin typeface="Gill Sans MT" charset="0"/>
              </a:rPr>
              <a:t>gateway router 3a advertises path </a:t>
            </a:r>
            <a:r>
              <a:rPr lang="en-US" sz="22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dirty="0" smtClean="0">
                <a:latin typeface="Gill Sans MT" charset="0"/>
              </a:rPr>
              <a:t>AS2 gateway router 2c:</a:t>
            </a:r>
            <a:endParaRPr lang="en-US" sz="2400" dirty="0">
              <a:latin typeface="Gill Sans MT" charset="0"/>
            </a:endParaRP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to AS2 it </a:t>
            </a:r>
            <a:r>
              <a:rPr lang="en-US" dirty="0">
                <a:latin typeface="Gill Sans MT" charset="0"/>
              </a:rPr>
              <a:t>will forward datagrams </a:t>
            </a:r>
            <a:r>
              <a:rPr lang="en-US" dirty="0" smtClean="0">
                <a:latin typeface="Gill Sans MT" charset="0"/>
              </a:rPr>
              <a:t>towards X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connection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</a:t>
            </a:r>
            <a:r>
              <a:rPr lang="en-US" altLang="ja-JP" sz="2400" dirty="0" smtClean="0">
                <a:latin typeface="Gill Sans MT" charset="0"/>
              </a:rPr>
              <a:t>messages over a semi-permanent TCP connection (port 179):</a:t>
            </a:r>
            <a:endParaRPr lang="en-US" altLang="ja-JP" sz="2400" dirty="0">
              <a:latin typeface="Gill Sans MT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</a:t>
            </a:r>
            <a:r>
              <a:rPr lang="en-US" sz="2400" dirty="0" smtClean="0">
                <a:latin typeface="Gill Sans MT"/>
                <a:cs typeface="Gill Sans MT"/>
              </a:rPr>
              <a:t>network </a:t>
            </a:r>
            <a:r>
              <a:rPr lang="en-US" sz="2400" dirty="0" smtClean="0">
                <a:solidFill>
                  <a:srgbClr val="CC0000"/>
                </a:solidFill>
                <a:latin typeface="Gill Sans MT"/>
                <a:cs typeface="Gill Sans MT"/>
              </a:rPr>
              <a:t>prefixes</a:t>
            </a:r>
            <a:r>
              <a:rPr lang="en-US" sz="2400" dirty="0" smtClean="0">
                <a:latin typeface="Gill Sans MT"/>
                <a:cs typeface="Gill Sans MT"/>
              </a:rPr>
              <a:t> (BGP  is a </a:t>
            </a:r>
            <a:r>
              <a:rPr lang="ja-JP" altLang="en-US" sz="2400" dirty="0" smtClean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</a:t>
            </a:r>
            <a:r>
              <a:rPr lang="en-US" altLang="ja-JP" sz="2400" dirty="0" smtClean="0">
                <a:latin typeface="Gill Sans MT"/>
                <a:cs typeface="Gill Sans MT"/>
              </a:rPr>
              <a:t>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</a:t>
              </a:r>
              <a:r>
                <a:rPr lang="en-US" sz="1600" i="1" dirty="0" smtClean="0">
                  <a:solidFill>
                    <a:srgbClr val="CC0000"/>
                  </a:solidFill>
                </a:rPr>
                <a:t>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 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AS2 router 2c receives path advertisement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AS3, X </a:t>
            </a:r>
            <a:r>
              <a:rPr lang="en-US" sz="2200" dirty="0" smtClean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 AS2 router 2a advertises (via eBGP) path     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AS2, AS3,  X  </a:t>
            </a:r>
            <a:r>
              <a:rPr lang="en-US" sz="2200" dirty="0" smtClean="0">
                <a:latin typeface="Gill Sans MT" charset="0"/>
              </a:rPr>
              <a:t> to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router 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 (2)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Based on policy, 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chooses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 smtClean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endParaRPr lang="en-US" dirty="0" smtClean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two </a:t>
            </a:r>
            <a:r>
              <a:rPr lang="en-US" dirty="0">
                <a:latin typeface="Gill Sans MT" charset="0"/>
              </a:rPr>
              <a:t>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 smtClean="0">
                <a:latin typeface="Gill Sans MT" charset="0"/>
              </a:rPr>
              <a:t>list of </a:t>
            </a:r>
            <a:r>
              <a:rPr lang="en-US" dirty="0" err="1" smtClean="0">
                <a:latin typeface="Gill Sans MT" charset="0"/>
              </a:rPr>
              <a:t>ASes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through which prefix advertisement has </a:t>
            </a:r>
            <a:r>
              <a:rPr lang="en-US" dirty="0" smtClean="0">
                <a:latin typeface="Gill Sans MT" charset="0"/>
              </a:rPr>
              <a:t>passed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IP addresses of the router interface that begins the AS-PATH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AS3,X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1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physical link</a:t>
            </a:r>
            <a:endParaRPr lang="en-US" sz="1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at 1a, 1d</a:t>
            </a:r>
            <a:endParaRPr lang="en-US" sz="1600" dirty="0"/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BGP, OSPF, forwarding table entries (2)</a:t>
            </a:r>
            <a:endParaRPr lang="en-US" sz="36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1a, 1b, 1c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1c: “path to X goes through 1c”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2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a: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</a:t>
            </a:r>
            <a:r>
              <a:rPr lang="en-US" dirty="0" smtClean="0">
                <a:cs typeface="+mn-cs"/>
              </a:rPr>
              <a:t>than one </a:t>
            </a:r>
            <a:r>
              <a:rPr lang="en-US" dirty="0">
                <a:cs typeface="+mn-cs"/>
              </a:rPr>
              <a:t>route to destination AS, selects route based </a:t>
            </a:r>
            <a:r>
              <a:rPr lang="en-US" dirty="0" smtClean="0">
                <a:cs typeface="+mn-cs"/>
              </a:rPr>
              <a:t>on the following elimination rules:</a:t>
            </a:r>
            <a:endParaRPr lang="en-US" dirty="0">
              <a:cs typeface="+mn-cs"/>
            </a:endParaRP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>
                <a:latin typeface="Gill Sans MT" charset="0"/>
              </a:rPr>
              <a:t>gateway receiving 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accept/decline path (e.g., never route through AS Y).</a:t>
            </a:r>
          </a:p>
          <a:p>
            <a:pPr lvl="1"/>
            <a:r>
              <a:rPr lang="en-US" dirty="0">
                <a:latin typeface="Gill Sans MT" charset="0"/>
              </a:rPr>
              <a:t>AS policy also determines whether to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>
                <a:latin typeface="Gill Sans MT" charset="0"/>
              </a:rPr>
              <a:t> path to other other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684213" indent="-457200">
              <a:defRPr/>
            </a:pPr>
            <a:endParaRPr lang="en-US" dirty="0"/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advertises </a:t>
            </a:r>
            <a:r>
              <a:rPr lang="en-US" sz="2400" dirty="0" smtClean="0">
                <a:latin typeface="+mn-lt"/>
              </a:rPr>
              <a:t>path Aw to B and to C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B </a:t>
            </a:r>
            <a:r>
              <a:rPr lang="en-US" sz="2400" i="1" dirty="0" smtClean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 smtClean="0">
                <a:latin typeface="+mn-lt"/>
              </a:rPr>
              <a:t>BAw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C: 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, </a:t>
            </a:r>
            <a:r>
              <a:rPr lang="en-US" altLang="ja-JP" sz="2000" dirty="0">
                <a:latin typeface="+mn-lt"/>
              </a:rPr>
              <a:t>since </a:t>
            </a:r>
            <a:r>
              <a:rPr lang="en-US" altLang="ja-JP" sz="2000" dirty="0" smtClean="0">
                <a:latin typeface="+mn-lt"/>
              </a:rPr>
              <a:t>none of  C, A, w are </a:t>
            </a:r>
            <a:r>
              <a:rPr lang="en-US" altLang="ja-JP" sz="2000" dirty="0">
                <a:latin typeface="+mn-lt"/>
              </a:rPr>
              <a:t>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</a:t>
            </a:r>
            <a:r>
              <a:rPr lang="en-US" altLang="ja-JP" sz="2000" dirty="0" smtClean="0">
                <a:latin typeface="+mn-lt"/>
              </a:rPr>
              <a:t>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 smtClean="0">
                <a:latin typeface="+mn-lt"/>
              </a:rPr>
              <a:t>C does not learn about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 path</a:t>
            </a:r>
            <a:endParaRPr lang="en-US" altLang="ja-JP" sz="20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C will route </a:t>
            </a:r>
            <a:r>
              <a:rPr lang="en-US" sz="2400" dirty="0" err="1" smtClean="0">
                <a:latin typeface="+mn-lt"/>
              </a:rPr>
              <a:t>CAw</a:t>
            </a:r>
            <a:r>
              <a:rPr lang="en-US" sz="2400" dirty="0" smtClean="0">
                <a:latin typeface="+mn-lt"/>
              </a:rPr>
              <a:t> (not using B) to get to w</a:t>
            </a:r>
            <a:endParaRPr lang="en-US" sz="2400" dirty="0">
              <a:latin typeface="+mn-lt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BGP: achieving policy via advertisements (2)</a:t>
            </a:r>
            <a:endParaRPr lang="en-US" sz="36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 smtClean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 smtClean="0">
                <a:latin typeface="Gill Sans MT" charset="0"/>
              </a:rPr>
              <a:t>X </a:t>
            </a:r>
            <a:r>
              <a:rPr lang="en-US" sz="2400" dirty="0">
                <a:latin typeface="Gill Sans MT" charset="0"/>
              </a:rPr>
              <a:t>does not want to route from B </a:t>
            </a:r>
            <a:r>
              <a:rPr lang="en-US" sz="2400" dirty="0" smtClean="0">
                <a:latin typeface="Gill Sans MT" charset="0"/>
              </a:rPr>
              <a:t>to C via </a:t>
            </a:r>
            <a:r>
              <a:rPr lang="en-US" sz="2400" dirty="0">
                <a:latin typeface="Gill Sans MT" charset="0"/>
              </a:rPr>
              <a:t>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Shortest AS-PATH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Shortest AS-PATH is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4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613592" y="4457476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000090"/>
                </a:solidFill>
              </a:rPr>
              <a:t>hot potato routing: </a:t>
            </a:r>
            <a:r>
              <a:rPr lang="en-US" sz="2400" dirty="0" smtClean="0"/>
              <a:t>choose local gateway that has least intra-domain cost (e.g., 2d chooses 2a, even though more AS hops to </a:t>
            </a:r>
            <a:r>
              <a:rPr lang="en-US" sz="2400" i="1" dirty="0" smtClean="0"/>
              <a:t>X</a:t>
            </a:r>
            <a:r>
              <a:rPr lang="en-US" sz="2400" dirty="0" smtClean="0"/>
              <a:t>); does not consider inter-domain cost!</a:t>
            </a:r>
          </a:p>
          <a:p>
            <a:pPr>
              <a:defRPr/>
            </a:pPr>
            <a:r>
              <a:rPr lang="en-US" sz="2400" dirty="0" smtClean="0"/>
              <a:t>selfish; may lead to longer end-to-end delay </a:t>
            </a:r>
            <a:r>
              <a:rPr lang="en-US" sz="2400" b="1" dirty="0" smtClean="0"/>
              <a:t>−</a:t>
            </a:r>
            <a:r>
              <a:rPr lang="en-US" sz="2400" dirty="0" smtClean="0"/>
              <a:t>&gt; apply shortest AS-PATH before hot potato.</a:t>
            </a:r>
            <a:endParaRPr lang="en-US" sz="2400" dirty="0"/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AS1,AS3,X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0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</a:t>
            </a:r>
            <a:r>
              <a:rPr lang="en-US" sz="2400" dirty="0" smtClean="0">
                <a:latin typeface="Gill Sans MT" charset="0"/>
              </a:rPr>
              <a:t>connections</a:t>
            </a:r>
            <a:endParaRPr lang="en-US" sz="2400" dirty="0">
              <a:latin typeface="Gill Sans MT" charset="0"/>
            </a:endParaRP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</a:t>
            </a:r>
            <a:r>
              <a:rPr lang="en-US" dirty="0" smtClean="0">
                <a:latin typeface="Gill Sans MT" charset="0"/>
              </a:rPr>
              <a:t>remote BGP peer </a:t>
            </a:r>
            <a:r>
              <a:rPr lang="en-US" dirty="0">
                <a:latin typeface="Gill Sans MT" charset="0"/>
              </a:rPr>
              <a:t>and authenticates </a:t>
            </a:r>
            <a:r>
              <a:rPr lang="en-US" dirty="0" smtClean="0">
                <a:latin typeface="Gill Sans MT" charset="0"/>
              </a:rPr>
              <a:t>sending BGP peer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</a:t>
            </a:r>
            <a:r>
              <a:rPr lang="en-US" dirty="0" smtClean="0">
                <a:latin typeface="Gill Sans MT" charset="0"/>
              </a:rPr>
              <a:t>old path)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smtClean="0">
                <a:latin typeface="Gill Sans MT" charset="0"/>
              </a:rPr>
              <a:t>message; </a:t>
            </a:r>
            <a:r>
              <a:rPr lang="en-US" dirty="0">
                <a:latin typeface="Gill Sans MT" charset="0"/>
              </a:rPr>
              <a:t>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Gill Sans MT" charset="0"/>
              </a:rPr>
              <a:t>ontrol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Gill Sans MT" charset="0"/>
              </a:rPr>
              <a:t>p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5.6 </a:t>
            </a:r>
            <a:r>
              <a:rPr lang="en-US" sz="2400" dirty="0">
                <a:solidFill>
                  <a:srgbClr val="CC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</a:t>
            </a:r>
            <a:r>
              <a:rPr lang="en-US" sz="2400" dirty="0" smtClean="0">
                <a:solidFill>
                  <a:srgbClr val="CC0000"/>
                </a:solidFill>
              </a:rPr>
              <a:t>management </a:t>
            </a:r>
            <a:r>
              <a:rPr lang="en-US" sz="2400" dirty="0">
                <a:solidFill>
                  <a:srgbClr val="CC0000"/>
                </a:solidFill>
              </a:rPr>
              <a:t>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D9D9D9"/>
                </a:solidFill>
                <a:latin typeface="Gill Sans MT" charset="0"/>
              </a:rPr>
              <a:t>5.5</a:t>
            </a:r>
            <a:r>
              <a:rPr lang="en-US" sz="2400" dirty="0" smtClean="0">
                <a:latin typeface="Gill Sans MT" charset="0"/>
              </a:rPr>
              <a:t> </a:t>
            </a:r>
            <a:r>
              <a:rPr lang="en-US" sz="2400" dirty="0" smtClean="0">
                <a:solidFill>
                  <a:srgbClr val="D9D9D9"/>
                </a:solidFill>
                <a:latin typeface="Gill Sans MT" charset="0"/>
              </a:rPr>
              <a:t>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graph: G = </a:t>
            </a:r>
            <a:r>
              <a:rPr lang="en-US" sz="1800" dirty="0" smtClean="0"/>
              <a:t>( V, E )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V</a:t>
            </a:r>
            <a:r>
              <a:rPr lang="en-US" sz="1800" dirty="0" smtClean="0"/>
              <a:t> </a:t>
            </a:r>
            <a:r>
              <a:rPr lang="en-US" sz="1800" dirty="0"/>
              <a:t>= set of routers = { u, v, w, x, y, z }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E = set of links ={ (</a:t>
            </a:r>
            <a:r>
              <a:rPr lang="en-US" sz="1800" dirty="0" err="1"/>
              <a:t>u,v</a:t>
            </a:r>
            <a:r>
              <a:rPr lang="en-US" sz="1800" dirty="0"/>
              <a:t>), (</a:t>
            </a:r>
            <a:r>
              <a:rPr lang="en-US" sz="1800" dirty="0" err="1"/>
              <a:t>u,x</a:t>
            </a:r>
            <a:r>
              <a:rPr lang="en-US" sz="1800" dirty="0"/>
              <a:t>), (</a:t>
            </a:r>
            <a:r>
              <a:rPr lang="en-US" sz="1800" dirty="0" err="1"/>
              <a:t>v,x</a:t>
            </a:r>
            <a:r>
              <a:rPr lang="en-US" sz="1800" dirty="0"/>
              <a:t>), (</a:t>
            </a:r>
            <a:r>
              <a:rPr lang="en-US" sz="1800" dirty="0" err="1"/>
              <a:t>v,w</a:t>
            </a:r>
            <a:r>
              <a:rPr lang="en-US" sz="1800" dirty="0"/>
              <a:t>), (</a:t>
            </a:r>
            <a:r>
              <a:rPr lang="en-US" sz="1800" dirty="0" err="1"/>
              <a:t>x,w</a:t>
            </a:r>
            <a:r>
              <a:rPr lang="en-US" sz="1800" dirty="0"/>
              <a:t>), (</a:t>
            </a:r>
            <a:r>
              <a:rPr lang="en-US" sz="1800" dirty="0" err="1"/>
              <a:t>x,y</a:t>
            </a:r>
            <a:r>
              <a:rPr lang="en-US" sz="1800" dirty="0"/>
              <a:t>), (</a:t>
            </a:r>
            <a:r>
              <a:rPr lang="en-US" sz="1800" dirty="0" err="1"/>
              <a:t>w,y</a:t>
            </a:r>
            <a:r>
              <a:rPr lang="en-US" sz="1800" dirty="0"/>
              <a:t>), (</a:t>
            </a:r>
            <a:r>
              <a:rPr lang="en-US" sz="1800" dirty="0" err="1"/>
              <a:t>w,z</a:t>
            </a:r>
            <a:r>
              <a:rPr lang="en-US" sz="1800" dirty="0"/>
              <a:t>), (</a:t>
            </a:r>
            <a:r>
              <a:rPr lang="en-US" sz="1800" dirty="0" err="1"/>
              <a:t>y,z</a:t>
            </a:r>
            <a:r>
              <a:rPr lang="en-US" sz="1800" dirty="0"/>
              <a:t>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 smtClean="0"/>
              <a:t>V</a:t>
            </a:r>
            <a:r>
              <a:rPr lang="en-US" sz="1800" dirty="0" smtClean="0"/>
              <a:t> </a:t>
            </a:r>
            <a:r>
              <a:rPr lang="en-US" sz="1800" dirty="0"/>
              <a:t>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16614</TotalTime>
  <Words>5376</Words>
  <Application>Microsoft Macintosh PowerPoint</Application>
  <PresentationFormat>On-screen Show (4:3)</PresentationFormat>
  <Paragraphs>1267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Design</vt:lpstr>
      <vt:lpstr>Network Layer: Control Plane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algorithm: variables </vt:lpstr>
      <vt:lpstr>Distance vector algorithm: key idea </vt:lpstr>
      <vt:lpstr>Distance vector algorithm: properties </vt:lpstr>
      <vt:lpstr>PowerPoint Presentation</vt:lpstr>
      <vt:lpstr>PowerPoint Presentation</vt:lpstr>
      <vt:lpstr>Distance vector: link cost changes</vt:lpstr>
      <vt:lpstr>Distance vector: link cost changes (2)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OSPF: More Details</vt:lpstr>
      <vt:lpstr>OSPF “advanced” features</vt:lpstr>
      <vt:lpstr>Hierarchical OSPF</vt:lpstr>
      <vt:lpstr>Hierarchical OSPF</vt:lpstr>
      <vt:lpstr>Hierarchical OSPF Routing</vt:lpstr>
      <vt:lpstr>PowerPoint Presentation</vt:lpstr>
      <vt:lpstr>Internet inter-AS routing: BGP</vt:lpstr>
      <vt:lpstr>BGP Forwarding Tables</vt:lpstr>
      <vt:lpstr>eBGP, iBGP connections</vt:lpstr>
      <vt:lpstr>BGP basics</vt:lpstr>
      <vt:lpstr>BGP path advertisement</vt:lpstr>
      <vt:lpstr>BGP path advertisement (2)</vt:lpstr>
      <vt:lpstr>Path attributes and BGP routes</vt:lpstr>
      <vt:lpstr>BGP, OSPF, forwarding table entries</vt:lpstr>
      <vt:lpstr>BGP, OSPF, forwarding table entries (2)</vt:lpstr>
      <vt:lpstr>BGP route selection</vt:lpstr>
      <vt:lpstr>BGP: achieving policy via advertisements</vt:lpstr>
      <vt:lpstr>BGP: achieving policy via advertisements (2)</vt:lpstr>
      <vt:lpstr>Shortest AS-PATH</vt:lpstr>
      <vt:lpstr>Hot Potato Routing</vt:lpstr>
      <vt:lpstr>BGP messages</vt:lpstr>
      <vt:lpstr>Why different Intra-, Inter-AS routing 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Uyen Trang Nguyen</cp:lastModifiedBy>
  <cp:revision>555</cp:revision>
  <cp:lastPrinted>2018-03-06T18:44:35Z</cp:lastPrinted>
  <dcterms:created xsi:type="dcterms:W3CDTF">1999-10-08T19:08:27Z</dcterms:created>
  <dcterms:modified xsi:type="dcterms:W3CDTF">2018-03-06T18:44:58Z</dcterms:modified>
</cp:coreProperties>
</file>