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9"/>
  </p:notesMasterIdLst>
  <p:sldIdLst>
    <p:sldId id="464" r:id="rId2"/>
    <p:sldId id="465" r:id="rId3"/>
    <p:sldId id="466" r:id="rId4"/>
    <p:sldId id="467" r:id="rId5"/>
    <p:sldId id="468" r:id="rId6"/>
    <p:sldId id="469" r:id="rId7"/>
    <p:sldId id="492" r:id="rId8"/>
    <p:sldId id="493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61">
          <p15:clr>
            <a:srgbClr val="A4A3A4"/>
          </p15:clr>
        </p15:guide>
        <p15:guide id="3" orient="horz" pos="3031">
          <p15:clr>
            <a:srgbClr val="A4A3A4"/>
          </p15:clr>
        </p15:guide>
        <p15:guide id="4" pos="2880">
          <p15:clr>
            <a:srgbClr val="A4A3A4"/>
          </p15:clr>
        </p15:guide>
        <p15:guide id="5" pos="4332">
          <p15:clr>
            <a:srgbClr val="A4A3A4"/>
          </p15:clr>
        </p15:guide>
        <p15:guide id="6" pos="14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667" autoAdjust="0"/>
  </p:normalViewPr>
  <p:slideViewPr>
    <p:cSldViewPr showGuides="1">
      <p:cViewPr varScale="1">
        <p:scale>
          <a:sx n="156" d="100"/>
          <a:sy n="156" d="100"/>
        </p:scale>
        <p:origin x="1792" y="92"/>
      </p:cViewPr>
      <p:guideLst>
        <p:guide orient="horz" pos="2160"/>
        <p:guide orient="horz" pos="1761"/>
        <p:guide orient="horz" pos="3031"/>
        <p:guide pos="2880"/>
        <p:guide pos="4332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C9DDD-F7E5-49CA-8676-76065B1C9144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F79710-DD1A-49E9-9656-7A33C44D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05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223AA7-212C-4526-8467-AED412E9FC13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FE0D-967E-47A3-904C-4332DAC1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995E-F2A7-48B5-87E2-D68C08ECB681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BD10-4EC9-4F80-84CE-922BE6B5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0284-0A48-4369-86C7-D5E72C9B1FEF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CF36-4FB5-4D03-B5D7-20178AA4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8C70-98D1-4786-8176-1D6F987DF9AC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2538-6DC5-436E-8DE1-4C797583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298D-463C-4103-9F67-BDFA22290E79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06E1-FF85-4A5A-AE0D-44A57DD9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3CB-017F-458C-B3E9-8530166C6BFC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194-C141-41B8-B5B5-C8570DA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nsolas" panose="020B0609020204030204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FC7C-9E3B-4EFC-A9F7-6D704F1E8754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912B-9EF0-4FEA-B516-509FE42D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18222"/>
            <a:ext cx="8229600" cy="5838738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nsolas" panose="020B0609020204030204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nsolas" panose="020B0609020204030204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nsolas" panose="020B0609020204030204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nsolas" panose="020B0609020204030204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nsolas" panose="020B0609020204030204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BE5C-55FD-4447-A228-814C996839AE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ED12-4678-43AF-A8C1-0EE1477C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A16-5658-4383-938B-7FCF6D82D9FF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783-ECD8-4090-AABA-1B94E554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E482-41E8-491D-A6CB-6454F0EF088A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284-8832-4A94-A8EC-3643629B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DB2-B272-41A1-9C11-97856DC30185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D04D-98C1-41F5-B289-7BEA8F14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1E95-D9CA-4D5D-93CD-0CDB3511FC47}" type="datetime1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F4A23-71BC-4E32-9073-6A5FBAD7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5" r:id="rId2"/>
    <p:sldLayoutId id="2147484036" r:id="rId3"/>
    <p:sldLayoutId id="2147484047" r:id="rId4"/>
    <p:sldLayoutId id="2147484041" r:id="rId5"/>
    <p:sldLayoutId id="2147484037" r:id="rId6"/>
    <p:sldLayoutId id="2147484038" r:id="rId7"/>
    <p:sldLayoutId id="2147484042" r:id="rId8"/>
    <p:sldLayoutId id="2147484043" r:id="rId9"/>
    <p:sldLayoutId id="2147484044" r:id="rId10"/>
    <p:sldLayoutId id="2147484045" r:id="rId11"/>
    <p:sldLayoutId id="2147484039" r:id="rId12"/>
    <p:sldLayoutId id="214748404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Collections as Fields</a:t>
            </a:r>
            <a:endParaRPr 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Still Aggregation and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31299-C8ED-448E-9A8B-D2C732B50F1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PolygonalModel</a:t>
            </a:r>
            <a:endParaRPr lang="en-US" smtClean="0"/>
          </a:p>
        </p:txBody>
      </p:sp>
      <p:sp>
        <p:nvSpPr>
          <p:cNvPr id="29699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CA" dirty="0" smtClean="0"/>
              <a:t>  public void clear</a:t>
            </a:r>
            <a:r>
              <a:rPr lang="en-CA" dirty="0" smtClean="0"/>
              <a:t>() </a:t>
            </a:r>
            <a:r>
              <a:rPr lang="en-CA" dirty="0" smtClean="0"/>
              <a:t>{</a:t>
            </a:r>
          </a:p>
          <a:p>
            <a:r>
              <a:rPr lang="en-CA" dirty="0" smtClean="0"/>
              <a:t>   </a:t>
            </a:r>
            <a:r>
              <a:rPr lang="en-CA" dirty="0" smtClean="0"/>
              <a:t>   </a:t>
            </a:r>
            <a:r>
              <a:rPr lang="en-CA" dirty="0" smtClean="0"/>
              <a:t>// removes all Triangles</a:t>
            </a:r>
          </a:p>
          <a:p>
            <a:r>
              <a:rPr lang="en-CA" dirty="0" smtClean="0"/>
              <a:t>   </a:t>
            </a:r>
            <a:r>
              <a:rPr lang="en-CA" dirty="0" smtClean="0"/>
              <a:t>   </a:t>
            </a:r>
            <a:r>
              <a:rPr lang="en-CA" dirty="0" err="1" smtClean="0"/>
              <a:t>this.tri.clear</a:t>
            </a:r>
            <a:r>
              <a:rPr lang="en-CA" dirty="0" smtClean="0"/>
              <a:t>();</a:t>
            </a:r>
          </a:p>
          <a:p>
            <a:r>
              <a:rPr lang="en-CA" dirty="0" smtClean="0"/>
              <a:t>  }</a:t>
            </a:r>
          </a:p>
          <a:p>
            <a:endParaRPr lang="en-CA" dirty="0" smtClean="0"/>
          </a:p>
          <a:p>
            <a:r>
              <a:rPr lang="en-CA" dirty="0" smtClean="0"/>
              <a:t>  public </a:t>
            </a:r>
            <a:r>
              <a:rPr lang="en-CA" dirty="0" err="1" smtClean="0"/>
              <a:t>int</a:t>
            </a:r>
            <a:r>
              <a:rPr lang="en-CA" dirty="0" smtClean="0"/>
              <a:t> size</a:t>
            </a:r>
            <a:r>
              <a:rPr lang="en-CA" dirty="0" smtClean="0"/>
              <a:t>() </a:t>
            </a:r>
            <a:r>
              <a:rPr lang="en-CA" dirty="0" smtClean="0"/>
              <a:t>{</a:t>
            </a:r>
          </a:p>
          <a:p>
            <a:r>
              <a:rPr lang="en-CA" dirty="0" smtClean="0"/>
              <a:t>    </a:t>
            </a:r>
            <a:r>
              <a:rPr lang="en-CA" dirty="0" smtClean="0"/>
              <a:t>  // </a:t>
            </a:r>
            <a:r>
              <a:rPr lang="en-CA" dirty="0" smtClean="0"/>
              <a:t>returns the number of Triangles</a:t>
            </a:r>
          </a:p>
          <a:p>
            <a:r>
              <a:rPr lang="en-CA" dirty="0" smtClean="0"/>
              <a:t>    </a:t>
            </a:r>
            <a:r>
              <a:rPr lang="en-CA" dirty="0" smtClean="0"/>
              <a:t>  return </a:t>
            </a:r>
            <a:r>
              <a:rPr lang="en-CA" dirty="0" err="1" smtClean="0"/>
              <a:t>this.tri.size</a:t>
            </a:r>
            <a:r>
              <a:rPr lang="en-CA" dirty="0" smtClean="0"/>
              <a:t>();</a:t>
            </a:r>
          </a:p>
          <a:p>
            <a:r>
              <a:rPr lang="en-CA" dirty="0" smtClean="0"/>
              <a:t>  }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03754-092C-4EB1-B7FB-0080B2F99D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Collections as </a:t>
            </a:r>
            <a:r>
              <a:rPr lang="en-CA" dirty="0" smtClean="0"/>
              <a:t>Fields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when using a collection as an attribute of a class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you need to decide on ownership issues</a:t>
            </a:r>
          </a:p>
          <a:p>
            <a:pPr lvl="1">
              <a:defRPr/>
            </a:pPr>
            <a:r>
              <a:rPr lang="en-CA" dirty="0" smtClean="0"/>
              <a:t>does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own or share its collection?</a:t>
            </a:r>
          </a:p>
          <a:p>
            <a:pPr lvl="1">
              <a:defRPr/>
            </a:pPr>
            <a:r>
              <a:rPr lang="en-CA" dirty="0" smtClean="0"/>
              <a:t>if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owns the collection, does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own the objects held in the collection?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9F81D-52BC-4FFC-A916-0706906F48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Shares its Collection with other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err="1" smtClean="0"/>
              <a:t>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if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shares its collection with other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instances, then the copy constructor does not need to create a new collection</a:t>
            </a:r>
          </a:p>
          <a:p>
            <a:pPr lvl="1">
              <a:defRPr/>
            </a:pPr>
            <a:r>
              <a:rPr lang="en-CA" dirty="0" smtClean="0"/>
              <a:t>the copy constructor can simply assign its collection</a:t>
            </a:r>
          </a:p>
          <a:p>
            <a:pPr lvl="1">
              <a:defRPr/>
            </a:pPr>
            <a:r>
              <a:rPr lang="en-CA" dirty="0" smtClean="0"/>
              <a:t>[notes 5.3.3] refer to this as aliasing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022B3-2C10-4336-95F6-447EB5F63A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PolygonalModel Copy Constructor 1</a:t>
            </a:r>
            <a:endParaRPr lang="en-US" smtClean="0"/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  public </a:t>
            </a:r>
            <a:r>
              <a:rPr lang="en-CA" dirty="0" err="1" smtClean="0"/>
              <a:t>PolygonalModel</a:t>
            </a:r>
            <a:r>
              <a:rPr lang="en-CA" dirty="0" smtClean="0"/>
              <a:t>(</a:t>
            </a:r>
            <a:r>
              <a:rPr lang="en-CA" dirty="0" err="1" smtClean="0"/>
              <a:t>PolygonalModel</a:t>
            </a:r>
            <a:r>
              <a:rPr lang="en-CA" dirty="0" smtClean="0"/>
              <a:t> </a:t>
            </a:r>
            <a:r>
              <a:rPr lang="en-CA" dirty="0" smtClean="0"/>
              <a:t>other) {</a:t>
            </a:r>
            <a:endParaRPr lang="en-CA" dirty="0" smtClean="0"/>
          </a:p>
          <a:p>
            <a:r>
              <a:rPr lang="en-CA" dirty="0" smtClean="0"/>
              <a:t>  </a:t>
            </a:r>
            <a:r>
              <a:rPr lang="en-CA" dirty="0" smtClean="0"/>
              <a:t>    </a:t>
            </a:r>
            <a:r>
              <a:rPr lang="en-CA" dirty="0" smtClean="0"/>
              <a:t>// implements aliasing (sharing) with other</a:t>
            </a:r>
          </a:p>
          <a:p>
            <a:r>
              <a:rPr lang="en-CA" dirty="0" smtClean="0"/>
              <a:t>    </a:t>
            </a:r>
            <a:r>
              <a:rPr lang="en-CA" dirty="0" smtClean="0"/>
              <a:t>  //   </a:t>
            </a:r>
            <a:r>
              <a:rPr lang="en-CA" dirty="0" err="1" smtClean="0"/>
              <a:t>PolygonalModel</a:t>
            </a:r>
            <a:r>
              <a:rPr lang="en-CA" dirty="0" smtClean="0"/>
              <a:t> instances</a:t>
            </a:r>
          </a:p>
          <a:p>
            <a:r>
              <a:rPr lang="en-CA" dirty="0" smtClean="0"/>
              <a:t>    </a:t>
            </a:r>
            <a:r>
              <a:rPr lang="en-CA" dirty="0" smtClean="0"/>
              <a:t>  </a:t>
            </a:r>
            <a:r>
              <a:rPr lang="en-CA" dirty="0" err="1" smtClean="0"/>
              <a:t>this.tri</a:t>
            </a:r>
            <a:r>
              <a:rPr lang="en-CA" dirty="0" smtClean="0"/>
              <a:t> = </a:t>
            </a:r>
            <a:r>
              <a:rPr lang="en-CA" dirty="0" err="1" smtClean="0"/>
              <a:t>other.tri</a:t>
            </a:r>
            <a:r>
              <a:rPr lang="en-CA" dirty="0" smtClean="0"/>
              <a:t>;</a:t>
            </a:r>
            <a:endParaRPr lang="en-CA" dirty="0" smtClean="0"/>
          </a:p>
          <a:p>
            <a:r>
              <a:rPr lang="en-CA" dirty="0" smtClean="0"/>
              <a:t>  }</a:t>
            </a:r>
          </a:p>
          <a:p>
            <a:endParaRPr lang="en-CA" dirty="0" smtClean="0"/>
          </a:p>
          <a:p>
            <a:r>
              <a:rPr lang="en-CA" dirty="0" smtClean="0"/>
              <a:t>  </a:t>
            </a:r>
            <a:r>
              <a:rPr lang="en-CA" dirty="0" smtClean="0"/>
              <a:t>public </a:t>
            </a:r>
            <a:r>
              <a:rPr lang="en-CA" dirty="0" smtClean="0"/>
              <a:t>List&lt;Triangle&gt; </a:t>
            </a:r>
            <a:r>
              <a:rPr lang="en-CA" dirty="0" err="1" smtClean="0"/>
              <a:t>getTriangles</a:t>
            </a:r>
            <a:r>
              <a:rPr lang="en-CA" dirty="0" smtClean="0"/>
              <a:t>() </a:t>
            </a:r>
            <a:r>
              <a:rPr lang="en-CA" dirty="0" smtClean="0"/>
              <a:t>{ </a:t>
            </a:r>
            <a:endParaRPr lang="en-CA" dirty="0" smtClean="0"/>
          </a:p>
          <a:p>
            <a:r>
              <a:rPr lang="en-CA" dirty="0"/>
              <a:t> </a:t>
            </a:r>
            <a:r>
              <a:rPr lang="en-CA" dirty="0" smtClean="0"/>
              <a:t>     </a:t>
            </a:r>
            <a:r>
              <a:rPr lang="en-CA" dirty="0" smtClean="0"/>
              <a:t>return </a:t>
            </a:r>
            <a:r>
              <a:rPr lang="en-CA" dirty="0" smtClean="0"/>
              <a:t>this.tri; </a:t>
            </a:r>
            <a:endParaRPr lang="en-CA" dirty="0" smtClean="0"/>
          </a:p>
          <a:p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CA" dirty="0" smtClean="0"/>
              <a:t>}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1EDD3-76A5-4F62-B48C-B850E905C0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3031" y="2472422"/>
            <a:ext cx="2075696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alias: no new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List</a:t>
            </a: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created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3031" y="4062677"/>
            <a:ext cx="2075696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alias: no new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List</a:t>
            </a: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created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8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CC137-0E5D-41F5-9DFD-11B888C76F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58089"/>
              </p:ext>
            </p:extLst>
          </p:nvPr>
        </p:nvGraphicFramePr>
        <p:xfrm>
          <a:off x="4975248" y="1009506"/>
          <a:ext cx="385966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47"/>
                <a:gridCol w="2653522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700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&lt;Triangle&gt;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1100a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Triangle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1100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Triangle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92931"/>
              </p:ext>
            </p:extLst>
          </p:nvPr>
        </p:nvGraphicFramePr>
        <p:xfrm>
          <a:off x="366689" y="1009506"/>
          <a:ext cx="391727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49"/>
                <a:gridCol w="2693127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client </a:t>
                      </a: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invocation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p2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500a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PolygonalModel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700a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PolygonalModel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700a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2331" y="375829"/>
            <a:ext cx="584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PolygonalModel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p2 = new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PolygonalModel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(p1);</a:t>
            </a:r>
            <a:endParaRPr lang="en-US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Test Your Knowledge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CA" dirty="0"/>
              <a:t>Suppose that the </a:t>
            </a:r>
            <a:r>
              <a:rPr lang="en-CA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/>
              <a:t> copy constructor makes </a:t>
            </a:r>
            <a:r>
              <a:rPr lang="en-CA" dirty="0" smtClean="0"/>
              <a:t>an alias of </a:t>
            </a:r>
            <a:r>
              <a:rPr lang="en-CA" dirty="0"/>
              <a:t>the list of triangles.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Suppose </a:t>
            </a:r>
            <a:r>
              <a:rPr lang="en-CA" dirty="0" smtClean="0"/>
              <a:t>you have a </a:t>
            </a:r>
            <a:r>
              <a:rPr lang="en-CA" sz="24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 smtClean="0"/>
              <a:t>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p1</a:t>
            </a:r>
            <a:r>
              <a:rPr lang="en-CA" dirty="0" smtClean="0"/>
              <a:t> that has 100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Triangle</a:t>
            </a:r>
            <a:r>
              <a:rPr lang="en-CA" dirty="0" smtClean="0"/>
              <a:t>s. What does the following code print?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CA" dirty="0" smtClean="0"/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 p2 = new 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(p1);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p2.clear();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 p2.size() 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 p1.size() );</a:t>
            </a:r>
            <a:endParaRPr lang="en-US" sz="2000" b="1" dirty="0" smtClean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BFD4-F2F6-4E6C-9FE5-741C90E485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 Owns its Collection: Shallow Copy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if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owns its collection but not the objects in the collection then the copy constructor can perform a shallow copy of the collection</a:t>
            </a:r>
          </a:p>
          <a:p>
            <a:pPr>
              <a:defRPr/>
            </a:pPr>
            <a:r>
              <a:rPr lang="en-CA" dirty="0" smtClean="0"/>
              <a:t>a shallow copy of a collection means</a:t>
            </a:r>
          </a:p>
          <a:p>
            <a:pPr lvl="1"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creates a new collection</a:t>
            </a:r>
          </a:p>
          <a:p>
            <a:pPr lvl="1">
              <a:defRPr/>
            </a:pPr>
            <a:r>
              <a:rPr lang="en-CA" dirty="0" smtClean="0"/>
              <a:t>the references in the collection are aliases for references in the other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12C0E-01CE-46CD-93BE-51E7B79162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 Owns its Collection: Shallow Copy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hard way to perform a shallow </a:t>
            </a:r>
            <a:r>
              <a:rPr lang="en-CA" dirty="0" smtClean="0"/>
              <a:t>copy of a list named </a:t>
            </a:r>
            <a:r>
              <a:rPr lang="en-CA" b="1" dirty="0" smtClean="0">
                <a:latin typeface="Consolas" panose="020B0609020204030204" pitchFamily="49" charset="0"/>
              </a:rPr>
              <a:t>dates</a:t>
            </a:r>
            <a:r>
              <a:rPr lang="en-CA" dirty="0" smtClean="0"/>
              <a:t> </a:t>
            </a: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D5927-AD6A-4C26-827B-BCEB3035FF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857250" y="3748049"/>
            <a:ext cx="7429500" cy="16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&lt;Date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&gt; </a:t>
            </a:r>
            <a:r>
              <a:rPr lang="en-CA" sz="2000" b="1" dirty="0" err="1">
                <a:latin typeface="Consolas" panose="020B0609020204030204" pitchFamily="49" charset="0"/>
                <a:cs typeface="Courier New" pitchFamily="49" charset="0"/>
              </a:rPr>
              <a:t>sCopy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CA" sz="2000" b="1" dirty="0" err="1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&lt;Date&gt;();</a:t>
            </a:r>
          </a:p>
          <a:p>
            <a:pPr>
              <a:lnSpc>
                <a:spcPts val="3200"/>
              </a:lnSpc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for(Date d : dates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) {</a:t>
            </a:r>
            <a:endParaRPr lang="en-CA" sz="20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ts val="3200"/>
              </a:lnSpc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sCopy.add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(d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pPr>
              <a:lnSpc>
                <a:spcPts val="3200"/>
              </a:lnSpc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533" y="2796564"/>
            <a:ext cx="2586349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shallow copy: new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List</a:t>
            </a: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created but elements </a:t>
            </a: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are all aliases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7292" y="5122079"/>
            <a:ext cx="2377126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add 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adds an alias of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</a:rPr>
              <a:t>d</a:t>
            </a: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to </a:t>
            </a:r>
            <a:r>
              <a:rPr lang="en-US" b="1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sCopy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3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 Owns its Collection: Shallow Copy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easy way to perform a shallow </a:t>
            </a:r>
            <a:r>
              <a:rPr lang="en-CA" dirty="0" smtClean="0"/>
              <a:t>copy </a:t>
            </a:r>
            <a:r>
              <a:rPr lang="en-CA" dirty="0"/>
              <a:t>of a list named </a:t>
            </a:r>
            <a:r>
              <a:rPr lang="en-CA" b="1" dirty="0">
                <a:latin typeface="Consolas" panose="020B0609020204030204" pitchFamily="49" charset="0"/>
              </a:rPr>
              <a:t>dates</a:t>
            </a:r>
            <a:r>
              <a:rPr lang="en-CA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D5927-AD6A-4C26-827B-BCEB3035FF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857250" y="3354791"/>
            <a:ext cx="7429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&lt;Date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&gt; </a:t>
            </a:r>
            <a:r>
              <a:rPr lang="en-CA" sz="2000" b="1" dirty="0" err="1">
                <a:latin typeface="Consolas" panose="020B0609020204030204" pitchFamily="49" charset="0"/>
                <a:cs typeface="Courier New" pitchFamily="49" charset="0"/>
              </a:rPr>
              <a:t>sCopy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CA" sz="2000" b="1" dirty="0" err="1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&lt;Date&gt;(dates);</a:t>
            </a:r>
          </a:p>
        </p:txBody>
      </p:sp>
    </p:spTree>
    <p:extLst>
      <p:ext uri="{BB962C8B-B14F-4D97-AF65-F5344CB8AC3E}">
        <p14:creationId xmlns:p14="http://schemas.microsoft.com/office/powerpoint/2010/main" val="37404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PolygonalModel</a:t>
            </a:r>
            <a:r>
              <a:rPr lang="en-CA" dirty="0" smtClean="0"/>
              <a:t> Copy Constructor 2</a:t>
            </a:r>
            <a:endParaRPr lang="en-US" dirty="0" smtClean="0"/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  public </a:t>
            </a:r>
            <a:r>
              <a:rPr lang="en-CA" dirty="0" err="1" smtClean="0"/>
              <a:t>PolygonalModel</a:t>
            </a:r>
            <a:r>
              <a:rPr lang="en-CA" dirty="0" smtClean="0"/>
              <a:t>(</a:t>
            </a:r>
            <a:r>
              <a:rPr lang="en-CA" dirty="0" err="1" smtClean="0"/>
              <a:t>PolygonalModel</a:t>
            </a:r>
            <a:r>
              <a:rPr lang="en-CA" dirty="0" smtClean="0"/>
              <a:t> </a:t>
            </a:r>
            <a:r>
              <a:rPr lang="en-CA" dirty="0" smtClean="0"/>
              <a:t>other) {</a:t>
            </a:r>
            <a:endParaRPr lang="en-CA" dirty="0" smtClean="0"/>
          </a:p>
          <a:p>
            <a:r>
              <a:rPr lang="en-CA" dirty="0" smtClean="0"/>
              <a:t>  </a:t>
            </a:r>
            <a:r>
              <a:rPr lang="en-CA" dirty="0" smtClean="0"/>
              <a:t>    </a:t>
            </a:r>
            <a:r>
              <a:rPr lang="en-CA" dirty="0" smtClean="0"/>
              <a:t>// implements shallow copying</a:t>
            </a:r>
          </a:p>
          <a:p>
            <a:r>
              <a:rPr lang="en-CA" dirty="0"/>
              <a:t> </a:t>
            </a:r>
            <a:r>
              <a:rPr lang="en-CA" dirty="0" smtClean="0"/>
              <a:t>  </a:t>
            </a:r>
            <a:r>
              <a:rPr lang="en-CA" dirty="0" smtClean="0"/>
              <a:t>   </a:t>
            </a:r>
            <a:r>
              <a:rPr lang="en-CA" dirty="0" err="1" smtClean="0"/>
              <a:t>this.tri</a:t>
            </a:r>
            <a:r>
              <a:rPr lang="en-CA" dirty="0" smtClean="0"/>
              <a:t> = new </a:t>
            </a:r>
            <a:r>
              <a:rPr lang="en-CA" dirty="0" err="1" smtClean="0"/>
              <a:t>ArrayList</a:t>
            </a:r>
            <a:r>
              <a:rPr lang="en-CA" dirty="0" smtClean="0"/>
              <a:t>&lt;Triangle</a:t>
            </a:r>
            <a:r>
              <a:rPr lang="en-CA" dirty="0" smtClean="0"/>
              <a:t>&gt;(</a:t>
            </a:r>
            <a:r>
              <a:rPr lang="en-CA" dirty="0" err="1" smtClean="0"/>
              <a:t>other.tri</a:t>
            </a:r>
            <a:r>
              <a:rPr lang="en-CA" dirty="0" smtClean="0"/>
              <a:t>);</a:t>
            </a:r>
            <a:endParaRPr lang="en-CA" dirty="0" smtClean="0"/>
          </a:p>
          <a:p>
            <a:r>
              <a:rPr lang="en-CA" dirty="0" smtClean="0"/>
              <a:t>  }</a:t>
            </a:r>
          </a:p>
          <a:p>
            <a:endParaRPr lang="en-CA" sz="1600" dirty="0" smtClean="0"/>
          </a:p>
          <a:p>
            <a:r>
              <a:rPr lang="en-CA" sz="1600" dirty="0" smtClean="0"/>
              <a:t>  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1EDD3-76A5-4F62-B48C-B850E905C0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5327" y="3025751"/>
            <a:ext cx="2824684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nstantia"/>
              </a:rPr>
              <a:t>shallow copy: new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List</a:t>
            </a:r>
          </a:p>
          <a:p>
            <a:r>
              <a:rPr lang="en-US" dirty="0" smtClean="0">
                <a:solidFill>
                  <a:srgbClr val="00B0F0"/>
                </a:solidFill>
                <a:latin typeface="Constantia"/>
              </a:rPr>
              <a:t>created, but no new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Triangle</a:t>
            </a:r>
            <a:r>
              <a:rPr lang="en-US" dirty="0" smtClean="0">
                <a:solidFill>
                  <a:srgbClr val="00B0F0"/>
                </a:solidFill>
                <a:latin typeface="Constantia"/>
              </a:rPr>
              <a:t> objects created</a:t>
            </a:r>
            <a:endParaRPr lang="en-US" dirty="0">
              <a:solidFill>
                <a:srgbClr val="00B0F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152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Motivation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often you will want to implement a class that has-a collection as </a:t>
            </a:r>
            <a:r>
              <a:rPr lang="en-CA" dirty="0" smtClean="0"/>
              <a:t>a field</a:t>
            </a:r>
            <a:endParaRPr lang="en-CA" dirty="0" smtClean="0"/>
          </a:p>
          <a:p>
            <a:pPr lvl="1">
              <a:defRPr/>
            </a:pPr>
            <a:r>
              <a:rPr lang="en-CA" dirty="0" smtClean="0"/>
              <a:t>a university has-a collection of faculties and each faculty has-a collection of schools and departments</a:t>
            </a:r>
          </a:p>
          <a:p>
            <a:pPr lvl="1">
              <a:defRPr/>
            </a:pPr>
            <a:r>
              <a:rPr lang="en-CA" dirty="0" smtClean="0"/>
              <a:t>a </a:t>
            </a:r>
            <a:r>
              <a:rPr lang="en-CA" dirty="0" smtClean="0"/>
              <a:t>receipt has-a collection of items</a:t>
            </a:r>
            <a:endParaRPr lang="en-CA" dirty="0" smtClean="0"/>
          </a:p>
          <a:p>
            <a:pPr lvl="1">
              <a:defRPr/>
            </a:pPr>
            <a:r>
              <a:rPr lang="en-CA" dirty="0" smtClean="0"/>
              <a:t>a contact list has-a collection of contacts</a:t>
            </a:r>
            <a:endParaRPr lang="en-CA" dirty="0" smtClean="0"/>
          </a:p>
          <a:p>
            <a:pPr lvl="1">
              <a:defRPr/>
            </a:pPr>
            <a:r>
              <a:rPr lang="en-CA" dirty="0" smtClean="0"/>
              <a:t>from the notes, a student has-a collection of GPAs and has-a collection of courses</a:t>
            </a:r>
          </a:p>
          <a:p>
            <a:pPr lvl="1">
              <a:defRPr/>
            </a:pPr>
            <a:r>
              <a:rPr lang="en-CA" dirty="0" smtClean="0"/>
              <a:t>a polygonal model has-a collection of triangles*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CA265-7A43-4A8D-B01D-FA7AF35766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8950" y="5829300"/>
            <a:ext cx="5680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latin typeface="+mn-lt"/>
              </a:rPr>
              <a:t>*polygons, actually, but triangles are easier to work with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0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CC137-0E5D-41F5-9DFD-11B888C76F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95877"/>
              </p:ext>
            </p:extLst>
          </p:nvPr>
        </p:nvGraphicFramePr>
        <p:xfrm>
          <a:off x="4975248" y="1009506"/>
          <a:ext cx="3859669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47"/>
                <a:gridCol w="2653522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700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&lt;Triangle&gt;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1100a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&lt;Triangle&gt;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1100a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Triangle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1100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Triangle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47746"/>
              </p:ext>
            </p:extLst>
          </p:nvPr>
        </p:nvGraphicFramePr>
        <p:xfrm>
          <a:off x="366689" y="1009506"/>
          <a:ext cx="391727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49"/>
                <a:gridCol w="2693127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client </a:t>
                      </a: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invocation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p2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500a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PolygonalModel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700a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PolygonalModel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800a</a:t>
                      </a:r>
                      <a:endParaRPr lang="en-US" b="1" dirty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2331" y="318222"/>
            <a:ext cx="584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PolygonalModel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p2 = new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PolygonalModel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(p1);</a:t>
            </a:r>
            <a:endParaRPr lang="en-US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Test Your Knowledge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CA" dirty="0" smtClean="0"/>
              <a:t>Suppose that the </a:t>
            </a:r>
            <a:r>
              <a:rPr lang="en-CA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 smtClean="0"/>
              <a:t> copy constructor makes a shallow copy of the list of triangles.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Suppose </a:t>
            </a:r>
            <a:r>
              <a:rPr lang="en-CA" dirty="0" smtClean="0"/>
              <a:t>you have a </a:t>
            </a:r>
            <a:r>
              <a:rPr lang="en-CA" sz="24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 smtClean="0"/>
              <a:t>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p1</a:t>
            </a:r>
            <a:r>
              <a:rPr lang="en-CA" dirty="0" smtClean="0"/>
              <a:t> that has 100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Triangle</a:t>
            </a:r>
            <a:r>
              <a:rPr lang="en-CA" dirty="0" smtClean="0"/>
              <a:t>s. What does the following code print?</a:t>
            </a:r>
          </a:p>
          <a:p>
            <a:pPr marL="514350" indent="-514350">
              <a:buFont typeface="+mj-lt"/>
              <a:buAutoNum type="arabicPeriod" startAt="2"/>
              <a:defRPr/>
            </a:pPr>
            <a:endParaRPr lang="en-CA" dirty="0" smtClean="0"/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 p2 = new 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(p1);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p2.clear();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 p2.size() 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 p1.size() );</a:t>
            </a:r>
            <a:endParaRPr lang="en-US" sz="2000" b="1" dirty="0" smtClean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BFD4-F2F6-4E6C-9FE5-741C90E485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Test Your Knowledge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CA" dirty="0"/>
              <a:t>Suppose that the </a:t>
            </a:r>
            <a:r>
              <a:rPr lang="en-CA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/>
              <a:t> copy constructor makes a shallow copy of the list of triangles.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Suppose </a:t>
            </a:r>
            <a:r>
              <a:rPr lang="en-CA" dirty="0" smtClean="0"/>
              <a:t>you have a </a:t>
            </a:r>
            <a:r>
              <a:rPr lang="en-CA" sz="24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 smtClean="0"/>
              <a:t>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p1</a:t>
            </a:r>
            <a:r>
              <a:rPr lang="en-CA" dirty="0" smtClean="0"/>
              <a:t> that has 100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Triangle</a:t>
            </a:r>
            <a:r>
              <a:rPr lang="en-CA" dirty="0" smtClean="0"/>
              <a:t>s. What does the following code print?</a:t>
            </a:r>
          </a:p>
          <a:p>
            <a:pPr marL="514350" indent="-514350">
              <a:buFont typeface="+mj-lt"/>
              <a:buAutoNum type="arabicPeriod" startAt="3"/>
              <a:defRPr/>
            </a:pPr>
            <a:endParaRPr lang="en-CA" dirty="0" smtClean="0"/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 p2 = new 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(p1);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Triangle t1 = p1.getTriangles().get(0);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Triangle t2 = p2.getTriangles().get(0);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(t1 == t2);</a:t>
            </a:r>
            <a:endParaRPr lang="en-CA" sz="2000" b="1" dirty="0" smtClean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BFD4-F2F6-4E6C-9FE5-741C90E485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 Owns its Collection: Deep Copy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if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owns its collection and the objects in the collection then the copy constructor must perform a deep copy of the collection</a:t>
            </a:r>
          </a:p>
          <a:p>
            <a:pPr>
              <a:defRPr/>
            </a:pPr>
            <a:r>
              <a:rPr lang="en-CA" dirty="0" smtClean="0"/>
              <a:t>a deep copy of a collection means</a:t>
            </a:r>
          </a:p>
          <a:p>
            <a:pPr lvl="1">
              <a:defRPr/>
            </a:pP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creates a new collection</a:t>
            </a:r>
          </a:p>
          <a:p>
            <a:pPr lvl="1">
              <a:defRPr/>
            </a:pPr>
            <a:r>
              <a:rPr lang="en-CA" dirty="0" smtClean="0"/>
              <a:t>the references in the collection are references to new objects (that are copies of the objects in other collection)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12C0E-01CE-46CD-93BE-51E7B79162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 Owns its Collection: Deep Copy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how to perform a deep </a:t>
            </a:r>
            <a:r>
              <a:rPr lang="en-CA" dirty="0" smtClean="0"/>
              <a:t>copy of a list named </a:t>
            </a:r>
            <a:r>
              <a:rPr lang="en-CA" sz="2400" b="1" dirty="0" smtClean="0">
                <a:latin typeface="Consolas" panose="020B0609020204030204" pitchFamily="49" charset="0"/>
              </a:rPr>
              <a:t>dates</a:t>
            </a:r>
            <a:r>
              <a:rPr lang="en-CA" dirty="0" smtClean="0"/>
              <a:t> </a:t>
            </a: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D5927-AD6A-4C26-827B-BCEB3035FF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857250" y="3358844"/>
            <a:ext cx="7429500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&lt;Date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&gt; 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dCopy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= new </a:t>
            </a:r>
            <a:r>
              <a:rPr lang="en-CA" sz="2000" b="1" dirty="0" err="1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&lt;Date&gt;();</a:t>
            </a:r>
          </a:p>
          <a:p>
            <a:pPr>
              <a:lnSpc>
                <a:spcPts val="3200"/>
              </a:lnSpc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for(Date d : dates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) {</a:t>
            </a:r>
            <a:endParaRPr lang="en-CA" sz="20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ts val="2800"/>
              </a:lnSpc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dCopy.add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(new Date(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d.getTime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());</a:t>
            </a:r>
            <a:endParaRPr lang="en-CA" sz="20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ts val="2800"/>
              </a:lnSpc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9172" y="3832249"/>
            <a:ext cx="2313967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deep copy: new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List</a:t>
            </a: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created and new</a:t>
            </a: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elements created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8576" y="4615599"/>
            <a:ext cx="2411429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new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</a:rPr>
              <a:t>Date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created that</a:t>
            </a: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is a copy of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</a:rPr>
              <a:t>d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1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PolygonalModel</a:t>
            </a:r>
            <a:r>
              <a:rPr lang="en-CA" dirty="0" smtClean="0"/>
              <a:t> Copy Constructor 3</a:t>
            </a:r>
            <a:endParaRPr lang="en-US" dirty="0" smtClean="0"/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public </a:t>
            </a:r>
            <a:r>
              <a:rPr lang="en-CA" dirty="0" err="1" smtClean="0"/>
              <a:t>PolygonalModel</a:t>
            </a:r>
            <a:r>
              <a:rPr lang="en-CA" dirty="0" smtClean="0"/>
              <a:t>(</a:t>
            </a:r>
            <a:r>
              <a:rPr lang="en-CA" dirty="0" err="1" smtClean="0"/>
              <a:t>PolygonalModel</a:t>
            </a:r>
            <a:r>
              <a:rPr lang="en-CA" dirty="0" smtClean="0"/>
              <a:t> </a:t>
            </a:r>
            <a:r>
              <a:rPr lang="en-CA" dirty="0" smtClean="0"/>
              <a:t>other</a:t>
            </a:r>
            <a:r>
              <a:rPr lang="en-CA" dirty="0" smtClean="0"/>
              <a:t>) </a:t>
            </a:r>
            <a:r>
              <a:rPr lang="en-CA" dirty="0" smtClean="0"/>
              <a:t>{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    </a:t>
            </a:r>
            <a:r>
              <a:rPr lang="en-CA" dirty="0" smtClean="0"/>
              <a:t>// implements deep copying</a:t>
            </a:r>
          </a:p>
          <a:p>
            <a:r>
              <a:rPr lang="en-CA" dirty="0" smtClean="0"/>
              <a:t>    </a:t>
            </a:r>
            <a:r>
              <a:rPr lang="en-CA" dirty="0" err="1" smtClean="0"/>
              <a:t>this.tri</a:t>
            </a:r>
            <a:r>
              <a:rPr lang="en-CA" dirty="0" smtClean="0"/>
              <a:t> </a:t>
            </a:r>
            <a:r>
              <a:rPr lang="en-CA" dirty="0" smtClean="0"/>
              <a:t>= new </a:t>
            </a:r>
            <a:r>
              <a:rPr lang="en-CA" dirty="0" err="1" smtClean="0"/>
              <a:t>ArrayList</a:t>
            </a:r>
            <a:r>
              <a:rPr lang="en-CA" dirty="0" smtClean="0"/>
              <a:t>&lt;Triangle&gt;();</a:t>
            </a:r>
          </a:p>
          <a:p>
            <a:r>
              <a:rPr lang="en-CA" dirty="0" smtClean="0"/>
              <a:t>    for </a:t>
            </a:r>
            <a:r>
              <a:rPr lang="en-CA" dirty="0" smtClean="0"/>
              <a:t>(Triangle t : </a:t>
            </a:r>
            <a:r>
              <a:rPr lang="en-CA" dirty="0" err="1" smtClean="0"/>
              <a:t>other</a:t>
            </a:r>
            <a:r>
              <a:rPr lang="en-CA" dirty="0" err="1" smtClean="0"/>
              <a:t>.getTriangles</a:t>
            </a:r>
            <a:r>
              <a:rPr lang="en-CA" dirty="0" smtClean="0"/>
              <a:t>()) {</a:t>
            </a:r>
          </a:p>
          <a:p>
            <a:r>
              <a:rPr lang="en-CA" dirty="0" smtClean="0"/>
              <a:t>        </a:t>
            </a:r>
            <a:r>
              <a:rPr lang="en-CA" dirty="0" err="1" smtClean="0"/>
              <a:t>this.tri.add</a:t>
            </a:r>
            <a:r>
              <a:rPr lang="en-CA" dirty="0" smtClean="0"/>
              <a:t>(new </a:t>
            </a:r>
            <a:r>
              <a:rPr lang="en-CA" dirty="0" smtClean="0"/>
              <a:t>Triangle(t));</a:t>
            </a:r>
          </a:p>
          <a:p>
            <a:r>
              <a:rPr lang="en-CA" dirty="0" smtClean="0"/>
              <a:t>    }</a:t>
            </a:r>
            <a:endParaRPr lang="en-CA" dirty="0" smtClean="0"/>
          </a:p>
          <a:p>
            <a:r>
              <a:rPr lang="en-CA" dirty="0" smtClean="0"/>
              <a:t>}</a:t>
            </a:r>
            <a:endParaRPr lang="en-CA" dirty="0" smtClean="0"/>
          </a:p>
          <a:p>
            <a:endParaRPr lang="en-CA" sz="1600" dirty="0" smtClean="0"/>
          </a:p>
          <a:p>
            <a:r>
              <a:rPr lang="en-CA" sz="1600" dirty="0" smtClean="0"/>
              <a:t>  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1EDD3-76A5-4F62-B48C-B850E905C0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7133" y="2276860"/>
            <a:ext cx="2824684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nstantia"/>
              </a:rPr>
              <a:t>deep copy: new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List</a:t>
            </a:r>
          </a:p>
          <a:p>
            <a:r>
              <a:rPr lang="en-US" dirty="0" smtClean="0">
                <a:solidFill>
                  <a:srgbClr val="00B0F0"/>
                </a:solidFill>
                <a:latin typeface="Constantia"/>
              </a:rPr>
              <a:t>created, and new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Triangle</a:t>
            </a:r>
            <a:r>
              <a:rPr lang="en-US" dirty="0" smtClean="0">
                <a:solidFill>
                  <a:srgbClr val="00B0F0"/>
                </a:solidFill>
                <a:latin typeface="Constantia"/>
              </a:rPr>
              <a:t> objects created</a:t>
            </a:r>
            <a:endParaRPr lang="en-US" dirty="0">
              <a:solidFill>
                <a:srgbClr val="00B0F0"/>
              </a:solidFill>
              <a:latin typeface="Constant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4646" y="4350712"/>
            <a:ext cx="2534708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new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</a:rPr>
              <a:t>Triangle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created that 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is a copy of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9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CC137-0E5D-41F5-9DFD-11B888C76FF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46229"/>
              </p:ext>
            </p:extLst>
          </p:nvPr>
        </p:nvGraphicFramePr>
        <p:xfrm>
          <a:off x="4975248" y="1009506"/>
          <a:ext cx="3859669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47"/>
                <a:gridCol w="2653522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700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&lt;Triangle&gt;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92D05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1000a</a:t>
                      </a:r>
                      <a:endParaRPr lang="en-US" b="1" dirty="0">
                        <a:solidFill>
                          <a:srgbClr val="92D05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92D05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1100a</a:t>
                      </a:r>
                      <a:endParaRPr lang="en-US" b="1" dirty="0">
                        <a:solidFill>
                          <a:srgbClr val="92D05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800</a:t>
                      </a:r>
                      <a:endParaRPr lang="en-US" b="1" dirty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&lt;Triangle&gt;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2000a</a:t>
                      </a:r>
                      <a:endParaRPr lang="en-US" b="1" dirty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2100a</a:t>
                      </a:r>
                      <a:endParaRPr lang="en-US" b="1" dirty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92D05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1000</a:t>
                      </a:r>
                      <a:endParaRPr lang="en-US" b="1" dirty="0">
                        <a:solidFill>
                          <a:srgbClr val="92D05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Triangle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92D05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1100</a:t>
                      </a:r>
                      <a:endParaRPr lang="en-US" b="1" dirty="0">
                        <a:solidFill>
                          <a:srgbClr val="92D05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Triangle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82395"/>
              </p:ext>
            </p:extLst>
          </p:nvPr>
        </p:nvGraphicFramePr>
        <p:xfrm>
          <a:off x="366689" y="1009506"/>
          <a:ext cx="391727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49"/>
                <a:gridCol w="2693127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client </a:t>
                      </a: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invocation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p2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500a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PolygonalModel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700a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PolygonalModel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800a</a:t>
                      </a:r>
                      <a:endParaRPr lang="en-US" b="1" dirty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2331" y="318222"/>
            <a:ext cx="584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PolygonalModel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p2 = new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PolygonalModel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(p1);</a:t>
            </a:r>
            <a:endParaRPr lang="en-US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210" y="638609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continued on next slide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89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CC137-0E5D-41F5-9DFD-11B888C76FF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63349"/>
              </p:ext>
            </p:extLst>
          </p:nvPr>
        </p:nvGraphicFramePr>
        <p:xfrm>
          <a:off x="366689" y="1009506"/>
          <a:ext cx="391727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49"/>
                <a:gridCol w="2693127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2000</a:t>
                      </a:r>
                      <a:endParaRPr lang="en-US" b="1" dirty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Triangle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2100</a:t>
                      </a:r>
                      <a:endParaRPr lang="en-US" b="1" dirty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Triangle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9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Test Your Knowledge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CA" dirty="0"/>
              <a:t>Suppose that the </a:t>
            </a:r>
            <a:r>
              <a:rPr lang="en-CA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/>
              <a:t> copy constructor makes a </a:t>
            </a:r>
            <a:r>
              <a:rPr lang="en-CA" dirty="0" smtClean="0"/>
              <a:t>deep copy </a:t>
            </a:r>
            <a:r>
              <a:rPr lang="en-CA" dirty="0"/>
              <a:t>of the list of triangles.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Suppose </a:t>
            </a:r>
            <a:r>
              <a:rPr lang="en-CA" dirty="0" smtClean="0"/>
              <a:t>you have a </a:t>
            </a:r>
            <a:r>
              <a:rPr lang="en-CA" sz="24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 smtClean="0"/>
              <a:t>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p1</a:t>
            </a:r>
            <a:r>
              <a:rPr lang="en-CA" dirty="0" smtClean="0"/>
              <a:t> that has 100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Triangle</a:t>
            </a:r>
            <a:r>
              <a:rPr lang="en-CA" dirty="0" smtClean="0"/>
              <a:t>s. What does the following code print?</a:t>
            </a:r>
          </a:p>
          <a:p>
            <a:pPr marL="514350" indent="-514350">
              <a:buFont typeface="+mj-lt"/>
              <a:buAutoNum type="arabicPeriod" startAt="4"/>
              <a:defRPr/>
            </a:pPr>
            <a:endParaRPr lang="en-CA" dirty="0" smtClean="0"/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 p2 = new 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(p1);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p2.clear();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 p2.size() 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 p1.size() );</a:t>
            </a:r>
            <a:endParaRPr lang="en-US" sz="2000" b="1" dirty="0" smtClean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BFD4-F2F6-4E6C-9FE5-741C90E485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Test Your Knowledge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CA" dirty="0"/>
              <a:t>Suppose that the </a:t>
            </a:r>
            <a:r>
              <a:rPr lang="en-CA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/>
              <a:t> copy constructor makes a </a:t>
            </a:r>
            <a:r>
              <a:rPr lang="en-CA" dirty="0" smtClean="0"/>
              <a:t>deep copy </a:t>
            </a:r>
            <a:r>
              <a:rPr lang="en-CA" dirty="0"/>
              <a:t>of the list of triangles.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Suppose </a:t>
            </a:r>
            <a:r>
              <a:rPr lang="en-CA" dirty="0" smtClean="0"/>
              <a:t>you have a </a:t>
            </a:r>
            <a:r>
              <a:rPr lang="en-CA" sz="24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dirty="0" smtClean="0"/>
              <a:t>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p1</a:t>
            </a:r>
            <a:r>
              <a:rPr lang="en-CA" dirty="0" smtClean="0"/>
              <a:t> that has 100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Triangle</a:t>
            </a:r>
            <a:r>
              <a:rPr lang="en-CA" dirty="0" smtClean="0"/>
              <a:t>s. What does the following code print?</a:t>
            </a:r>
          </a:p>
          <a:p>
            <a:pPr marL="514350" indent="-514350">
              <a:buFont typeface="+mj-lt"/>
              <a:buAutoNum type="arabicPeriod" startAt="5"/>
              <a:defRPr/>
            </a:pPr>
            <a:endParaRPr lang="en-CA" dirty="0" smtClean="0"/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 p2 = new 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(p1);</a:t>
            </a:r>
          </a:p>
          <a:p>
            <a:pPr marL="514350" indent="-514350">
              <a:buNone/>
              <a:defRPr/>
            </a:pP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Triangle t1 = p1.getTriangles().get(0);</a:t>
            </a:r>
          </a:p>
          <a:p>
            <a:pPr marL="514350" indent="-514350">
              <a:buNone/>
              <a:defRPr/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	Triangle t2 = p2.getTriangles().get(0);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(t1 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== 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t2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);</a:t>
            </a:r>
            <a:endParaRPr lang="en-CA" sz="2000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pPr marL="514350" indent="-514350">
              <a:buNone/>
              <a:defRPr/>
            </a:pPr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20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t1</a:t>
            </a:r>
            <a:r>
              <a:rPr lang="en-CA" sz="2000" b="1" dirty="0" smtClean="0">
                <a:latin typeface="Consolas" panose="020B0609020204030204" pitchFamily="49" charset="0"/>
                <a:cs typeface="Courier New" pitchFamily="49" charset="0"/>
              </a:rPr>
              <a:t>.equals(t2));</a:t>
            </a:r>
            <a:endParaRPr lang="en-CA" sz="2000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514350" indent="-514350">
              <a:buFont typeface="Wingdings 3" pitchFamily="18" charset="2"/>
              <a:buNone/>
              <a:defRPr/>
            </a:pPr>
            <a:endParaRPr lang="en-CA" sz="2000" b="1" dirty="0" smtClean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BFD4-F2F6-4E6C-9FE5-741C90E485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Does a Collection Hold?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collection holds references to instances</a:t>
            </a:r>
          </a:p>
          <a:p>
            <a:pPr lvl="1">
              <a:defRPr/>
            </a:pPr>
            <a:r>
              <a:rPr lang="en-CA" dirty="0" smtClean="0"/>
              <a:t>it does not hold the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C31A4-4864-4926-846E-0BDA71B424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14350" y="2413000"/>
            <a:ext cx="398378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err="1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&lt;Date&gt; dates = 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        new </a:t>
            </a:r>
            <a:r>
              <a:rPr lang="en-CA" b="1" dirty="0" err="1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&lt;Date&gt;();</a:t>
            </a:r>
          </a:p>
          <a:p>
            <a:endParaRPr lang="en-CA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Date d1 = new Date();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Date d2 = new Date()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Date d3 = new Date();</a:t>
            </a:r>
          </a:p>
          <a:p>
            <a:endParaRPr lang="en-CA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err="1">
                <a:latin typeface="Consolas" panose="020B0609020204030204" pitchFamily="49" charset="0"/>
                <a:cs typeface="Courier New" pitchFamily="49" charset="0"/>
              </a:rPr>
              <a:t>dates.add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(d1);</a:t>
            </a:r>
          </a:p>
          <a:p>
            <a:r>
              <a:rPr lang="en-CA" b="1" dirty="0" err="1">
                <a:latin typeface="Consolas" panose="020B0609020204030204" pitchFamily="49" charset="0"/>
                <a:cs typeface="Courier New" pitchFamily="49" charset="0"/>
              </a:rPr>
              <a:t>dates.add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(d2);</a:t>
            </a:r>
          </a:p>
          <a:p>
            <a:r>
              <a:rPr lang="en-CA" b="1" dirty="0" err="1">
                <a:latin typeface="Consolas" panose="020B0609020204030204" pitchFamily="49" charset="0"/>
                <a:cs typeface="Courier New" pitchFamily="49" charset="0"/>
              </a:rPr>
              <a:t>dates.add</a:t>
            </a:r>
            <a:r>
              <a:rPr lang="en-CA" b="1" dirty="0">
                <a:latin typeface="Consolas" panose="020B0609020204030204" pitchFamily="49" charset="0"/>
                <a:cs typeface="Courier New" pitchFamily="49" charset="0"/>
              </a:rPr>
              <a:t>(d3);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26587"/>
              </p:ext>
            </p:extLst>
          </p:nvPr>
        </p:nvGraphicFramePr>
        <p:xfrm>
          <a:off x="5143500" y="1885950"/>
          <a:ext cx="3657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client </a:t>
                      </a: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invocation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dates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d1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500a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d2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600a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d3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700a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200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object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500a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600a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700a</a:t>
                      </a:r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6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FE0D-967E-47A3-904C-4332DAC18A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7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Java an array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container object that holds a fixed number of values of a single </a:t>
            </a:r>
            <a:r>
              <a:rPr lang="en-US" dirty="0" smtClean="0"/>
              <a:t>type</a:t>
            </a:r>
          </a:p>
          <a:p>
            <a:r>
              <a:rPr lang="en-US" dirty="0" smtClean="0"/>
              <a:t>the length </a:t>
            </a:r>
            <a:r>
              <a:rPr lang="en-US" dirty="0"/>
              <a:t>of an array is established when the array is </a:t>
            </a:r>
            <a:r>
              <a:rPr lang="en-US" dirty="0" smtClean="0"/>
              <a:t>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2078" y="6448254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https://docs.oracle.com/javase/tutorial/java/nutsandbolts/arrays.html</a:t>
            </a:r>
          </a:p>
        </p:txBody>
      </p:sp>
    </p:spTree>
    <p:extLst>
      <p:ext uri="{BB962C8B-B14F-4D97-AF65-F5344CB8AC3E}">
        <p14:creationId xmlns:p14="http://schemas.microsoft.com/office/powerpoint/2010/main" val="157943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declare an array you use the element type followed by an empty pair of square brackets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2078" y="6448254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https://docs.oracle.com/javase/tutorial/java/nutsandbolts/arrays.html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174" y="2408205"/>
            <a:ext cx="58833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[] collection;     </a:t>
            </a:r>
            <a:endParaRPr lang="en-CA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CA" b="1" dirty="0">
                <a:solidFill>
                  <a:srgbClr val="3F7F5F"/>
                </a:solidFill>
                <a:latin typeface="Consolas" panose="020B0609020204030204" pitchFamily="49" charset="0"/>
              </a:rPr>
              <a:t>collection is an array of double </a:t>
            </a:r>
            <a:r>
              <a:rPr lang="en-CA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values</a:t>
            </a:r>
          </a:p>
          <a:p>
            <a:endParaRPr lang="en-CA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endParaRPr lang="en-CA" dirty="0">
              <a:latin typeface="Consolas" panose="020B0609020204030204" pitchFamily="49" charset="0"/>
            </a:endParaRPr>
          </a:p>
          <a:p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collection = </a:t>
            </a:r>
            <a:r>
              <a:rPr lang="en-CA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CA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[10];</a:t>
            </a:r>
          </a:p>
          <a:p>
            <a:r>
              <a:rPr lang="en-CA" b="1" dirty="0">
                <a:solidFill>
                  <a:srgbClr val="3F7F5F"/>
                </a:solidFill>
                <a:latin typeface="Consolas" panose="020B0609020204030204" pitchFamily="49" charset="0"/>
              </a:rPr>
              <a:t>// collection is an array of 10 double values</a:t>
            </a:r>
          </a:p>
          <a:p>
            <a:endParaRPr lang="en-CA" b="1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98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create an array you use the new operator followed by the element type followed by the length of the array in square brackets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2078" y="6448254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https://docs.oracle.com/javase/tutorial/java/nutsandbolts/arrays.html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174" y="2848886"/>
            <a:ext cx="58833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[] collection;     </a:t>
            </a:r>
            <a:endParaRPr lang="en-CA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CA" b="1" dirty="0">
                <a:solidFill>
                  <a:srgbClr val="3F7F5F"/>
                </a:solidFill>
                <a:latin typeface="Consolas" panose="020B0609020204030204" pitchFamily="49" charset="0"/>
              </a:rPr>
              <a:t>collection is an array of double </a:t>
            </a:r>
            <a:r>
              <a:rPr lang="en-CA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values</a:t>
            </a:r>
          </a:p>
          <a:p>
            <a:endParaRPr lang="en-CA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endParaRPr lang="en-CA" dirty="0">
              <a:latin typeface="Consolas" panose="020B0609020204030204" pitchFamily="49" charset="0"/>
            </a:endParaRPr>
          </a:p>
          <a:p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collection = </a:t>
            </a:r>
            <a:r>
              <a:rPr lang="en-CA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CA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[10];</a:t>
            </a:r>
          </a:p>
          <a:p>
            <a:r>
              <a:rPr lang="en-CA" b="1" dirty="0">
                <a:solidFill>
                  <a:srgbClr val="3F7F5F"/>
                </a:solidFill>
                <a:latin typeface="Consolas" panose="020B0609020204030204" pitchFamily="49" charset="0"/>
              </a:rPr>
              <a:t>// collection is an array of 10 double values</a:t>
            </a:r>
          </a:p>
          <a:p>
            <a:endParaRPr lang="en-CA" b="1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22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number of elements in the array is stored in the public field named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2078" y="6448254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https://docs.oracle.com/javase/tutorial/java/nutsandbolts/arrays.html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174" y="2408205"/>
            <a:ext cx="71497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[] collection;     </a:t>
            </a:r>
            <a:endParaRPr lang="en-CA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CA" b="1" dirty="0">
                <a:solidFill>
                  <a:srgbClr val="3F7F5F"/>
                </a:solidFill>
                <a:latin typeface="Consolas" panose="020B0609020204030204" pitchFamily="49" charset="0"/>
              </a:rPr>
              <a:t>collection is an array of double </a:t>
            </a:r>
            <a:r>
              <a:rPr lang="en-CA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values</a:t>
            </a:r>
          </a:p>
          <a:p>
            <a:endParaRPr lang="en-CA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endParaRPr lang="en-CA" dirty="0">
              <a:latin typeface="Consolas" panose="020B0609020204030204" pitchFamily="49" charset="0"/>
            </a:endParaRPr>
          </a:p>
          <a:p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collection = </a:t>
            </a:r>
            <a:r>
              <a:rPr lang="en-CA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CA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[10];</a:t>
            </a:r>
          </a:p>
          <a:p>
            <a:r>
              <a:rPr lang="en-CA" b="1" dirty="0">
                <a:solidFill>
                  <a:srgbClr val="3F7F5F"/>
                </a:solidFill>
                <a:latin typeface="Consolas" panose="020B0609020204030204" pitchFamily="49" charset="0"/>
              </a:rPr>
              <a:t>// collection is an array of 10 double </a:t>
            </a:r>
            <a:r>
              <a:rPr lang="en-CA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values</a:t>
            </a:r>
          </a:p>
          <a:p>
            <a:endParaRPr lang="en-CA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CA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 n = </a:t>
            </a:r>
            <a:r>
              <a:rPr lang="en-CA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collection.</a:t>
            </a:r>
            <a:r>
              <a:rPr lang="en-CA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b="1" dirty="0">
                <a:solidFill>
                  <a:srgbClr val="3F7F5F"/>
                </a:solidFill>
                <a:latin typeface="Consolas" panose="020B0609020204030204" pitchFamily="49" charset="0"/>
              </a:rPr>
              <a:t>// the public field length holds the number of elements</a:t>
            </a:r>
          </a:p>
          <a:p>
            <a:endParaRPr lang="en-CA" b="1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endParaRPr lang="en-CA" b="1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endParaRPr lang="en-CA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46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values in an array are called elements</a:t>
            </a:r>
          </a:p>
          <a:p>
            <a:r>
              <a:rPr lang="en-US" dirty="0" smtClean="0"/>
              <a:t>the elements can be accessed using a zero-based index</a:t>
            </a:r>
            <a:r>
              <a:rPr lang="en-US" dirty="0"/>
              <a:t> </a:t>
            </a:r>
            <a:r>
              <a:rPr lang="en-US" dirty="0" smtClean="0"/>
              <a:t>(similar to lists and strings)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26" name="Picture 2" descr="Illustration of an array as 10 boxes numbered 0 through 9; an index of 0 indicates the first element in the ar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4" y="3083358"/>
            <a:ext cx="6536531" cy="241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2078" y="6448254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https://docs.oracle.com/javase/tutorial/java/nutsandbolts/arrays.html</a:t>
            </a:r>
          </a:p>
        </p:txBody>
      </p:sp>
    </p:spTree>
    <p:extLst>
      <p:ext uri="{BB962C8B-B14F-4D97-AF65-F5344CB8AC3E}">
        <p14:creationId xmlns:p14="http://schemas.microsoft.com/office/powerpoint/2010/main" val="2328094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elements can be accessed using a zero-based index</a:t>
            </a:r>
            <a:r>
              <a:rPr lang="en-US" dirty="0"/>
              <a:t> </a:t>
            </a:r>
            <a:r>
              <a:rPr lang="en-US" dirty="0" smtClean="0"/>
              <a:t>(similar to lists and strings)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2078" y="6448254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https://docs.oracle.com/javase/tutorial/java/nutsandbolts/arrays.html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74" y="2408205"/>
            <a:ext cx="779572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collection[0] = 100.0</a:t>
            </a:r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collection[1]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100.0;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collection[2]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100.0;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collection[3]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100.0;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collection[4]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100.0;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collection[5]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100.0;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collection[6]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100.0;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collection[7]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100.0;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collection[8]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100.0;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collection[9]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</a:t>
            </a:r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 </a:t>
            </a:r>
            <a:r>
              <a:rPr lang="en-CA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set all elements to equal 100.0</a:t>
            </a:r>
          </a:p>
          <a:p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collection[10] </a:t>
            </a:r>
            <a:r>
              <a:rPr lang="en-CA" b="1" dirty="0">
                <a:solidFill>
                  <a:srgbClr val="000000"/>
                </a:solidFill>
                <a:latin typeface="Consolas" panose="020B0609020204030204" pitchFamily="49" charset="0"/>
              </a:rPr>
              <a:t>= 100.0</a:t>
            </a:r>
            <a:r>
              <a:rPr lang="en-CA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CA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CA" b="1" dirty="0" err="1" smtClean="0">
                <a:solidFill>
                  <a:srgbClr val="3F7F5F"/>
                </a:solidFill>
                <a:latin typeface="Consolas" panose="020B0609020204030204" pitchFamily="49" charset="0"/>
              </a:rPr>
              <a:t>ArrayIndexOutOfBoundsException</a:t>
            </a:r>
            <a:endParaRPr lang="en-CA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45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vs </a:t>
            </a:r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 most circumstances, you should use </a:t>
            </a:r>
            <a:r>
              <a:rPr lang="en-US" b="1" dirty="0" err="1" smtClean="0">
                <a:latin typeface="Consolas" panose="020B0609020204030204" pitchFamily="49" charset="0"/>
              </a:rPr>
              <a:t>ArrayList</a:t>
            </a:r>
            <a:r>
              <a:rPr lang="en-US" dirty="0" smtClean="0"/>
              <a:t> instead of an array</a:t>
            </a:r>
          </a:p>
          <a:p>
            <a:pPr lvl="1"/>
            <a:r>
              <a:rPr lang="en-US" dirty="0" smtClean="0"/>
              <a:t>however, arrays are a part of the Java language and it is important that you understand how to use them</a:t>
            </a:r>
          </a:p>
          <a:p>
            <a:r>
              <a:rPr lang="en-US" dirty="0" smtClean="0"/>
              <a:t>advantages of </a:t>
            </a:r>
            <a:r>
              <a:rPr lang="en-US" b="1" dirty="0" err="1">
                <a:latin typeface="Consolas" panose="020B0609020204030204" pitchFamily="49" charset="0"/>
              </a:rPr>
              <a:t>ArrayList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grows in size automatically when needed</a:t>
            </a:r>
          </a:p>
          <a:p>
            <a:pPr lvl="1"/>
            <a:r>
              <a:rPr lang="en-US" dirty="0" smtClean="0"/>
              <a:t>provides many useful methods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Test Your Knowledge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92932" cy="4937125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en-CA" dirty="0" smtClean="0"/>
              <a:t>What does the following print?</a:t>
            </a:r>
          </a:p>
          <a:p>
            <a:pPr marL="514350" indent="-514350">
              <a:buClr>
                <a:schemeClr val="tx1"/>
              </a:buClr>
              <a:buFont typeface="Wingdings 3" pitchFamily="18" charset="2"/>
              <a:buNone/>
            </a:pPr>
            <a:r>
              <a:rPr lang="en-CA" dirty="0" smtClean="0"/>
              <a:t>	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&lt;Point&gt;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pts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&lt;Point&gt;();</a:t>
            </a:r>
          </a:p>
          <a:p>
            <a:pPr marL="514350" indent="-514350">
              <a:buClr>
                <a:schemeClr val="tx1"/>
              </a:buClr>
              <a:buFont typeface="Wingdings 3" pitchFamily="18" charset="2"/>
              <a:buNone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	Point p = new Point(0., 0., 0.);</a:t>
            </a:r>
          </a:p>
          <a:p>
            <a:pPr marL="514350" indent="-514350">
              <a:buClr>
                <a:schemeClr val="tx1"/>
              </a:buClr>
              <a:buFont typeface="Wingdings 3" pitchFamily="18" charset="2"/>
              <a:buNone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pts.add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(p);</a:t>
            </a:r>
          </a:p>
          <a:p>
            <a:pPr marL="514350" indent="-514350">
              <a:buClr>
                <a:schemeClr val="tx1"/>
              </a:buClr>
              <a:buFont typeface="Wingdings 3" pitchFamily="18" charset="2"/>
              <a:buNone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latin typeface="Consolas" panose="020B0609020204030204" pitchFamily="49" charset="0"/>
                <a:cs typeface="Courier New" pitchFamily="49" charset="0"/>
              </a:rPr>
              <a:t>p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.setX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( 10.0 );</a:t>
            </a:r>
          </a:p>
          <a:p>
            <a:pPr marL="514350" indent="-514350">
              <a:buClr>
                <a:schemeClr val="tx1"/>
              </a:buClr>
              <a:buFont typeface="Wingdings 3" pitchFamily="18" charset="2"/>
              <a:buNone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	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(p);</a:t>
            </a:r>
          </a:p>
          <a:p>
            <a:pPr marL="514350" indent="-514350">
              <a:buClr>
                <a:schemeClr val="tx1"/>
              </a:buClr>
              <a:buFont typeface="Wingdings 3" pitchFamily="18" charset="2"/>
              <a:buNone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System.out.println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pts.get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(0));</a:t>
            </a:r>
          </a:p>
          <a:p>
            <a:pPr marL="514350" indent="-514350">
              <a:buClr>
                <a:schemeClr val="tx1"/>
              </a:buClr>
              <a:buFont typeface="Wingdings 3" pitchFamily="18" charset="2"/>
              <a:buNone/>
            </a:pPr>
            <a:endParaRPr lang="en-CA" dirty="0" smtClean="0"/>
          </a:p>
          <a:p>
            <a:pPr marL="514350" indent="-514350">
              <a:buClr>
                <a:schemeClr val="tx1"/>
              </a:buClr>
              <a:buFont typeface="Calibri" pitchFamily="34" charset="0"/>
              <a:buAutoNum type="arabicPeriod" startAt="2"/>
            </a:pPr>
            <a:r>
              <a:rPr lang="en-CA" dirty="0" smtClean="0"/>
              <a:t>Is an </a:t>
            </a:r>
            <a:r>
              <a:rPr lang="en-CA" b="1" dirty="0" err="1" smtClean="0">
                <a:latin typeface="Consolas" panose="020B0609020204030204" pitchFamily="49" charset="0"/>
                <a:cs typeface="Courier New" pitchFamily="49" charset="0"/>
              </a:rPr>
              <a:t>ArrayList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&lt;X&gt;</a:t>
            </a:r>
            <a:r>
              <a:rPr lang="en-CA" dirty="0" smtClean="0"/>
              <a:t> an aggregation of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 or a composition of </a:t>
            </a:r>
            <a:r>
              <a:rPr lang="en-CA" b="1" dirty="0" smtClean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CA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568E4-9A13-4BC7-9E9A-DDE88E5B7D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Student Class (from notes)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Student has-a string id</a:t>
            </a:r>
          </a:p>
          <a:p>
            <a:pPr>
              <a:defRPr/>
            </a:pPr>
            <a:r>
              <a:rPr lang="en-CA" dirty="0" smtClean="0"/>
              <a:t>a Student has-a collection of yearly GPAs</a:t>
            </a:r>
          </a:p>
          <a:p>
            <a:pPr>
              <a:defRPr/>
            </a:pPr>
            <a:r>
              <a:rPr lang="en-CA" dirty="0" smtClean="0"/>
              <a:t>a Student has-a collection of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69D73-DD20-4096-B9B2-7E4F78D21E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3941763" y="3600450"/>
            <a:ext cx="1172116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Student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6534607" y="3600450"/>
            <a:ext cx="1897062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Set&lt;Course&gt;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628650" y="3600450"/>
            <a:ext cx="1877437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List&lt;Double&gt;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524250" y="3657600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5126494" y="3657600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>
            <a:stCxn id="8" idx="1"/>
            <a:endCxn id="26631" idx="3"/>
          </p:cNvCxnSpPr>
          <p:nvPr/>
        </p:nvCxnSpPr>
        <p:spPr>
          <a:xfrm flipH="1">
            <a:off x="2506087" y="3800475"/>
            <a:ext cx="1018163" cy="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3"/>
            <a:endCxn id="26630" idx="1"/>
          </p:cNvCxnSpPr>
          <p:nvPr/>
        </p:nvCxnSpPr>
        <p:spPr>
          <a:xfrm>
            <a:off x="5526544" y="3800475"/>
            <a:ext cx="1008063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2633663" y="3228975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1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6637" name="TextBox 12"/>
          <p:cNvSpPr txBox="1">
            <a:spLocks noChangeArrowheads="1"/>
          </p:cNvSpPr>
          <p:nvPr/>
        </p:nvSpPr>
        <p:spPr bwMode="auto">
          <a:xfrm>
            <a:off x="6145669" y="3228975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1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1132299" y="4976192"/>
            <a:ext cx="1031051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Double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6639" name="TextBox 14"/>
          <p:cNvSpPr txBox="1">
            <a:spLocks noChangeArrowheads="1"/>
          </p:cNvSpPr>
          <p:nvPr/>
        </p:nvSpPr>
        <p:spPr bwMode="auto">
          <a:xfrm>
            <a:off x="6928307" y="4972050"/>
            <a:ext cx="1031051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Course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6640" name="TextBox 15"/>
          <p:cNvSpPr txBox="1">
            <a:spLocks noChangeArrowheads="1"/>
          </p:cNvSpPr>
          <p:nvPr/>
        </p:nvSpPr>
        <p:spPr bwMode="auto">
          <a:xfrm>
            <a:off x="4056474" y="4972050"/>
            <a:ext cx="1031051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String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26640" idx="0"/>
          </p:cNvCxnSpPr>
          <p:nvPr/>
        </p:nvCxnSpPr>
        <p:spPr>
          <a:xfrm>
            <a:off x="4572000" y="4400550"/>
            <a:ext cx="0" cy="5715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mond 19"/>
          <p:cNvSpPr/>
          <p:nvPr/>
        </p:nvSpPr>
        <p:spPr>
          <a:xfrm rot="5400000">
            <a:off x="4371975" y="4057650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43" name="TextBox 22"/>
          <p:cNvSpPr txBox="1">
            <a:spLocks noChangeArrowheads="1"/>
          </p:cNvSpPr>
          <p:nvPr/>
        </p:nvSpPr>
        <p:spPr bwMode="auto">
          <a:xfrm>
            <a:off x="4171950" y="4514850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1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6638" idx="0"/>
          </p:cNvCxnSpPr>
          <p:nvPr/>
        </p:nvCxnSpPr>
        <p:spPr>
          <a:xfrm>
            <a:off x="1647825" y="4400550"/>
            <a:ext cx="0" cy="57564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 rot="5400000">
            <a:off x="1447800" y="4057650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46" name="TextBox 26"/>
          <p:cNvSpPr txBox="1">
            <a:spLocks noChangeArrowheads="1"/>
          </p:cNvSpPr>
          <p:nvPr/>
        </p:nvSpPr>
        <p:spPr bwMode="auto">
          <a:xfrm>
            <a:off x="1652588" y="4503738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4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30" name="Straight Arrow Connector 29"/>
          <p:cNvCxnSpPr>
            <a:stCxn id="31" idx="3"/>
          </p:cNvCxnSpPr>
          <p:nvPr/>
        </p:nvCxnSpPr>
        <p:spPr>
          <a:xfrm rot="5400000">
            <a:off x="7202945" y="4686300"/>
            <a:ext cx="571500" cy="3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iamond 30"/>
          <p:cNvSpPr/>
          <p:nvPr/>
        </p:nvSpPr>
        <p:spPr>
          <a:xfrm rot="5400000">
            <a:off x="7288669" y="4057650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49" name="TextBox 31"/>
          <p:cNvSpPr txBox="1">
            <a:spLocks noChangeArrowheads="1"/>
          </p:cNvSpPr>
          <p:nvPr/>
        </p:nvSpPr>
        <p:spPr bwMode="auto">
          <a:xfrm>
            <a:off x="7493457" y="4572000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*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6650" name="TextBox 33"/>
          <p:cNvSpPr txBox="1">
            <a:spLocks noChangeArrowheads="1"/>
          </p:cNvSpPr>
          <p:nvPr/>
        </p:nvSpPr>
        <p:spPr bwMode="auto">
          <a:xfrm>
            <a:off x="2457450" y="3943350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err="1">
                <a:latin typeface="Consolas" panose="020B0609020204030204" pitchFamily="49" charset="0"/>
                <a:cs typeface="Courier New" pitchFamily="49" charset="0"/>
              </a:rPr>
              <a:t>gpas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6651" name="TextBox 34"/>
          <p:cNvSpPr txBox="1">
            <a:spLocks noChangeArrowheads="1"/>
          </p:cNvSpPr>
          <p:nvPr/>
        </p:nvSpPr>
        <p:spPr bwMode="auto">
          <a:xfrm>
            <a:off x="5626557" y="3943350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courses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6652" name="TextBox 35"/>
          <p:cNvSpPr txBox="1">
            <a:spLocks noChangeArrowheads="1"/>
          </p:cNvSpPr>
          <p:nvPr/>
        </p:nvSpPr>
        <p:spPr bwMode="auto">
          <a:xfrm>
            <a:off x="4691063" y="4514850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id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PolygonalModel Class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polygonal model has-a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List</a:t>
            </a:r>
            <a:r>
              <a:rPr lang="en-CA" dirty="0" smtClean="0"/>
              <a:t> of </a:t>
            </a:r>
            <a:r>
              <a:rPr lang="en-CA" sz="2400" b="1" dirty="0" smtClean="0">
                <a:latin typeface="Consolas" panose="020B0609020204030204" pitchFamily="49" charset="0"/>
                <a:cs typeface="Courier New" pitchFamily="49" charset="0"/>
              </a:rPr>
              <a:t>Triangle</a:t>
            </a:r>
            <a:r>
              <a:rPr lang="en-CA" dirty="0" smtClean="0"/>
              <a:t>s</a:t>
            </a:r>
          </a:p>
          <a:p>
            <a:pPr lvl="1">
              <a:defRPr/>
            </a:pPr>
            <a:r>
              <a:rPr lang="en-CA" dirty="0" smtClean="0"/>
              <a:t>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127F4-37B6-4CDF-A401-FD1F3EBCD6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375508" y="3385500"/>
            <a:ext cx="2159566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err="1">
                <a:latin typeface="Consolas" panose="020B0609020204030204" pitchFamily="49" charset="0"/>
                <a:cs typeface="Courier New" pitchFamily="49" charset="0"/>
              </a:rPr>
              <a:t>PolygonalModel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4960938" y="3385500"/>
            <a:ext cx="23764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List&lt;Triangle&gt;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552825" y="3442650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8" idx="3"/>
            <a:endCxn id="27654" idx="1"/>
          </p:cNvCxnSpPr>
          <p:nvPr/>
        </p:nvCxnSpPr>
        <p:spPr>
          <a:xfrm>
            <a:off x="3952875" y="3585525"/>
            <a:ext cx="1008063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4572000" y="3014025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1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5200650" y="4757100"/>
            <a:ext cx="1313180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Triangle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>
            <a:stCxn id="17" idx="3"/>
          </p:cNvCxnSpPr>
          <p:nvPr/>
        </p:nvCxnSpPr>
        <p:spPr>
          <a:xfrm rot="5400000">
            <a:off x="5629276" y="4469762"/>
            <a:ext cx="571500" cy="3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mond 16"/>
          <p:cNvSpPr/>
          <p:nvPr/>
        </p:nvSpPr>
        <p:spPr>
          <a:xfrm rot="5400000">
            <a:off x="5715000" y="3842700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5919788" y="4357050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*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7662" name="TextBox 18"/>
          <p:cNvSpPr txBox="1">
            <a:spLocks noChangeArrowheads="1"/>
          </p:cNvSpPr>
          <p:nvPr/>
        </p:nvSpPr>
        <p:spPr bwMode="auto">
          <a:xfrm>
            <a:off x="4286250" y="372840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>
                <a:latin typeface="Consolas" panose="020B0609020204030204" pitchFamily="49" charset="0"/>
                <a:cs typeface="Courier New" pitchFamily="49" charset="0"/>
              </a:rPr>
              <a:t>tri</a:t>
            </a:r>
            <a:endParaRPr lang="en-US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olid-render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2706" y="1219200"/>
            <a:ext cx="5358587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7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ireframe-render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2706" y="1219200"/>
            <a:ext cx="5358587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PolygonalModel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 smtClean="0"/>
              <a:t>class </a:t>
            </a:r>
            <a:r>
              <a:rPr lang="en-CA" dirty="0" err="1" smtClean="0"/>
              <a:t>PolygonalModel</a:t>
            </a:r>
            <a:r>
              <a:rPr lang="en-CA" dirty="0" smtClean="0"/>
              <a:t> {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  private List&lt;Triangle&gt; tri;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  public </a:t>
            </a:r>
            <a:r>
              <a:rPr lang="en-CA" dirty="0" err="1" smtClean="0"/>
              <a:t>PolygonalModel</a:t>
            </a:r>
            <a:r>
              <a:rPr lang="en-CA" dirty="0" smtClean="0"/>
              <a:t>() {</a:t>
            </a:r>
            <a:endParaRPr lang="en-CA" dirty="0" smtClean="0"/>
          </a:p>
          <a:p>
            <a:pPr>
              <a:defRPr/>
            </a:pPr>
            <a:r>
              <a:rPr lang="en-CA" dirty="0" smtClean="0"/>
              <a:t>   </a:t>
            </a:r>
            <a:r>
              <a:rPr lang="en-CA" dirty="0" smtClean="0"/>
              <a:t>   </a:t>
            </a:r>
            <a:r>
              <a:rPr lang="en-CA" dirty="0" err="1" smtClean="0"/>
              <a:t>this.tri</a:t>
            </a:r>
            <a:r>
              <a:rPr lang="en-CA" dirty="0" smtClean="0"/>
              <a:t> = new </a:t>
            </a:r>
            <a:r>
              <a:rPr lang="en-CA" dirty="0" err="1" smtClean="0"/>
              <a:t>ArrayList</a:t>
            </a:r>
            <a:r>
              <a:rPr lang="en-CA" dirty="0" smtClean="0"/>
              <a:t>&lt;Triangle&gt;();</a:t>
            </a:r>
          </a:p>
          <a:p>
            <a:pPr>
              <a:defRPr/>
            </a:pPr>
            <a:r>
              <a:rPr lang="en-CA" dirty="0" smtClean="0"/>
              <a:t>  }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CA" dirty="0" smtClean="0"/>
              <a:t>}</a:t>
            </a:r>
            <a:endParaRPr lang="en-CA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625A9-A35F-4E86-8EBF-5C969F192C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6529</TotalTime>
  <Words>1420</Words>
  <Application>Microsoft Office PowerPoint</Application>
  <PresentationFormat>On-screen Show (4:3)</PresentationFormat>
  <Paragraphs>430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Consolas</vt:lpstr>
      <vt:lpstr>Constantia</vt:lpstr>
      <vt:lpstr>Courier New</vt:lpstr>
      <vt:lpstr>Wingdings</vt:lpstr>
      <vt:lpstr>Wingdings 3</vt:lpstr>
      <vt:lpstr>Origin</vt:lpstr>
      <vt:lpstr>Collections as Fields</vt:lpstr>
      <vt:lpstr>Motivation</vt:lpstr>
      <vt:lpstr>What Does a Collection Hold?</vt:lpstr>
      <vt:lpstr>Test Your Knowledge</vt:lpstr>
      <vt:lpstr>Student Class (from notes)</vt:lpstr>
      <vt:lpstr>PolygonalModel Class</vt:lpstr>
      <vt:lpstr>PowerPoint Presentation</vt:lpstr>
      <vt:lpstr>PowerPoint Presentation</vt:lpstr>
      <vt:lpstr>PolygonalModel</vt:lpstr>
      <vt:lpstr>PolygonalModel</vt:lpstr>
      <vt:lpstr>Collections as Fields</vt:lpstr>
      <vt:lpstr>X Shares its Collection with other Xs</vt:lpstr>
      <vt:lpstr>PolygonalModel Copy Constructor 1</vt:lpstr>
      <vt:lpstr>PowerPoint Presentation</vt:lpstr>
      <vt:lpstr>Test Your Knowledge</vt:lpstr>
      <vt:lpstr>X Owns its Collection: Shallow Copy </vt:lpstr>
      <vt:lpstr>X Owns its Collection: Shallow Copy </vt:lpstr>
      <vt:lpstr>X Owns its Collection: Shallow Copy </vt:lpstr>
      <vt:lpstr>PolygonalModel Copy Constructor 2</vt:lpstr>
      <vt:lpstr>PowerPoint Presentation</vt:lpstr>
      <vt:lpstr>Test Your Knowledge</vt:lpstr>
      <vt:lpstr>Test Your Knowledge</vt:lpstr>
      <vt:lpstr>X Owns its Collection: Deep Copy </vt:lpstr>
      <vt:lpstr>X Owns its Collection: Deep Copy </vt:lpstr>
      <vt:lpstr>PolygonalModel Copy Constructor 3</vt:lpstr>
      <vt:lpstr>PowerPoint Presentation</vt:lpstr>
      <vt:lpstr>PowerPoint Presentation</vt:lpstr>
      <vt:lpstr>Test Your Knowledge</vt:lpstr>
      <vt:lpstr>Test Your Knowledge</vt:lpstr>
      <vt:lpstr>Arrays</vt:lpstr>
      <vt:lpstr>Arrays</vt:lpstr>
      <vt:lpstr>Arrays</vt:lpstr>
      <vt:lpstr>Arrays</vt:lpstr>
      <vt:lpstr>Arrays</vt:lpstr>
      <vt:lpstr>Arrays</vt:lpstr>
      <vt:lpstr>Arrays</vt:lpstr>
      <vt:lpstr>Array vs ArrayList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Windows User</cp:lastModifiedBy>
  <cp:revision>553</cp:revision>
  <dcterms:created xsi:type="dcterms:W3CDTF">2006-08-16T00:00:00Z</dcterms:created>
  <dcterms:modified xsi:type="dcterms:W3CDTF">2018-02-06T06:40:34Z</dcterms:modified>
</cp:coreProperties>
</file>