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0" r:id="rId1"/>
  </p:sldMasterIdLst>
  <p:notesMasterIdLst>
    <p:notesMasterId r:id="rId70"/>
  </p:notesMasterIdLst>
  <p:sldIdLst>
    <p:sldId id="680" r:id="rId2"/>
    <p:sldId id="681" r:id="rId3"/>
    <p:sldId id="682" r:id="rId4"/>
    <p:sldId id="683" r:id="rId5"/>
    <p:sldId id="684" r:id="rId6"/>
    <p:sldId id="685" r:id="rId7"/>
    <p:sldId id="686" r:id="rId8"/>
    <p:sldId id="695" r:id="rId9"/>
    <p:sldId id="687" r:id="rId10"/>
    <p:sldId id="696" r:id="rId11"/>
    <p:sldId id="688" r:id="rId12"/>
    <p:sldId id="689" r:id="rId13"/>
    <p:sldId id="690" r:id="rId14"/>
    <p:sldId id="691" r:id="rId15"/>
    <p:sldId id="692" r:id="rId16"/>
    <p:sldId id="693" r:id="rId17"/>
    <p:sldId id="697" r:id="rId18"/>
    <p:sldId id="706" r:id="rId19"/>
    <p:sldId id="694" r:id="rId20"/>
    <p:sldId id="699" r:id="rId21"/>
    <p:sldId id="704" r:id="rId22"/>
    <p:sldId id="700" r:id="rId23"/>
    <p:sldId id="701" r:id="rId24"/>
    <p:sldId id="703" r:id="rId25"/>
    <p:sldId id="705" r:id="rId26"/>
    <p:sldId id="707" r:id="rId27"/>
    <p:sldId id="708" r:id="rId28"/>
    <p:sldId id="709" r:id="rId29"/>
    <p:sldId id="710" r:id="rId30"/>
    <p:sldId id="711" r:id="rId31"/>
    <p:sldId id="712" r:id="rId32"/>
    <p:sldId id="713" r:id="rId33"/>
    <p:sldId id="714" r:id="rId34"/>
    <p:sldId id="715" r:id="rId35"/>
    <p:sldId id="717" r:id="rId36"/>
    <p:sldId id="716" r:id="rId37"/>
    <p:sldId id="718" r:id="rId38"/>
    <p:sldId id="719" r:id="rId39"/>
    <p:sldId id="720" r:id="rId40"/>
    <p:sldId id="721" r:id="rId41"/>
    <p:sldId id="722" r:id="rId42"/>
    <p:sldId id="723" r:id="rId43"/>
    <p:sldId id="724" r:id="rId44"/>
    <p:sldId id="725" r:id="rId45"/>
    <p:sldId id="726" r:id="rId46"/>
    <p:sldId id="727" r:id="rId47"/>
    <p:sldId id="728" r:id="rId48"/>
    <p:sldId id="729" r:id="rId49"/>
    <p:sldId id="730" r:id="rId50"/>
    <p:sldId id="731" r:id="rId51"/>
    <p:sldId id="732" r:id="rId52"/>
    <p:sldId id="733" r:id="rId53"/>
    <p:sldId id="734" r:id="rId54"/>
    <p:sldId id="735" r:id="rId55"/>
    <p:sldId id="736" r:id="rId56"/>
    <p:sldId id="737" r:id="rId57"/>
    <p:sldId id="738" r:id="rId58"/>
    <p:sldId id="739" r:id="rId59"/>
    <p:sldId id="740" r:id="rId60"/>
    <p:sldId id="741" r:id="rId61"/>
    <p:sldId id="742" r:id="rId62"/>
    <p:sldId id="743" r:id="rId63"/>
    <p:sldId id="744" r:id="rId64"/>
    <p:sldId id="745" r:id="rId65"/>
    <p:sldId id="746" r:id="rId66"/>
    <p:sldId id="747" r:id="rId67"/>
    <p:sldId id="748" r:id="rId68"/>
    <p:sldId id="749" r:id="rId6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orient="horz" pos="1056">
          <p15:clr>
            <a:srgbClr val="A4A3A4"/>
          </p15:clr>
        </p15:guide>
        <p15:guide id="3" pos="2928">
          <p15:clr>
            <a:srgbClr val="A4A3A4"/>
          </p15:clr>
        </p15:guide>
        <p15:guide id="4" pos="1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2563" autoAdjust="0"/>
  </p:normalViewPr>
  <p:slideViewPr>
    <p:cSldViewPr showGuides="1">
      <p:cViewPr varScale="1">
        <p:scale>
          <a:sx n="152" d="100"/>
          <a:sy n="152" d="100"/>
        </p:scale>
        <p:origin x="1988" y="104"/>
      </p:cViewPr>
      <p:guideLst>
        <p:guide orient="horz" pos="2112"/>
        <p:guide orient="horz" pos="1056"/>
        <p:guide pos="2928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615E60F-664F-46F4-A1E4-E0DE4B8C89BA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40124-16A6-4A3C-B227-96877DF175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51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6829-ED0D-4EB1-B264-30162E0EF798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75178-AB8D-45D4-B799-B44DDDF71A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810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02AF-752A-4130-AEB3-76D9508E4CFC}" type="datetime1">
              <a:rPr lang="en-US">
                <a:solidFill>
                  <a:srgbClr val="F8F8F8"/>
                </a:solidFill>
              </a:rPr>
              <a:pPr>
                <a:defRPr/>
              </a:pPr>
              <a:t>1/22/2018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57E0-FF4F-45F6-83FE-5A11C0D4B19B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404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9C6C-926B-48C6-962F-62BA7ACF3E10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B4838-F724-49A3-947A-7D3A29B32A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272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CF547-45CC-454C-B6EA-05FFADCBF8FB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60A7B-B2DA-4193-A8EA-27B66352DA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93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742FA-6707-46EF-8E51-F5DCA1068450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D241A-B659-48F1-9EB2-B8763A985DC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33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34AF5-DE58-4974-A53F-E01D97D24C4C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BA611-6966-4C17-B05C-0CDC0F8821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66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12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5E1E2-4C12-4972-93C8-BD702B0DFF34}" type="datetime1">
              <a:rPr lang="en-US">
                <a:solidFill>
                  <a:srgbClr val="F8F8F8"/>
                </a:solidFill>
              </a:rPr>
              <a:pPr>
                <a:defRPr/>
              </a:pPr>
              <a:t>1/22/2018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6A968-422E-4FCB-8D98-6F8E2E2754CF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12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4937-9870-4BB2-9FAF-652187BFFFFB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AE5FA-7AB0-4CA2-BE33-CB68C64DC1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03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361F6-2A89-4633-B6C1-4CFD104B351B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D83F-69C7-4876-A231-E3AB020337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81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8C2DA-2528-4F4B-8C38-6E918CC4B0F0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99690-942E-49E7-903A-5706844CA7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115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25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CDDDD1-34A2-41F2-853A-EED66743B264}" type="datetime1">
              <a:rPr lang="en-US">
                <a:solidFill>
                  <a:srgbClr val="000000"/>
                </a:solidFill>
              </a:rPr>
              <a:pPr>
                <a:defRPr/>
              </a:pPr>
              <a:t>1/22/2018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18328C-B127-4E63-A892-D7A98282C0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52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  <p:sldLayoutId id="2147484042" r:id="rId12"/>
    <p:sldLayoutId id="214748404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9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mutator</a:t>
            </a:r>
            <a:r>
              <a:rPr lang="en-US" dirty="0" smtClean="0"/>
              <a:t> method enables the client to modify (or mutate) an otherwise private field of the class</a:t>
            </a:r>
          </a:p>
          <a:p>
            <a:r>
              <a:rPr lang="en-US" dirty="0" smtClean="0"/>
              <a:t>the name of an </a:t>
            </a:r>
            <a:r>
              <a:rPr lang="en-US" dirty="0" err="1" smtClean="0"/>
              <a:t>accessor</a:t>
            </a:r>
            <a:r>
              <a:rPr lang="en-US" dirty="0" smtClean="0"/>
              <a:t> method often, but not always, begins with 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s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et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2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Mutator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methods: methods that change the value of a field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the x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the y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both x and y coordinates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set(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20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hiding the implementation details of our class gives us the ability to change the underlying implementation without affecting clients</a:t>
            </a:r>
          </a:p>
          <a:p>
            <a:pPr lvl="1"/>
            <a:r>
              <a:rPr lang="en-US" dirty="0" smtClean="0"/>
              <a:t>for example, we can use an array to store the coordinates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963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 simple class for representing points in 2D Cartesian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coordinates. Every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Point2D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instance has 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x and y coordinate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252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default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(0.0, 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custom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Point2(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[2];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[0]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[1]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copy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77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Accessor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 (methods that get the value of a field)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// get the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x coordinate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[0]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get the y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[1]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487797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Mutator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methods: methods that change the value of a field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the x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[0]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the y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[1]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both x and y coordinates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set(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[0]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[1]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24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that:</a:t>
            </a:r>
          </a:p>
          <a:p>
            <a:pPr lvl="1"/>
            <a:r>
              <a:rPr lang="en-US" dirty="0" smtClean="0"/>
              <a:t>we changed how the point is represented by using an array instead of two separate fields for the coordinates</a:t>
            </a:r>
          </a:p>
          <a:p>
            <a:pPr lvl="1"/>
            <a:r>
              <a:rPr lang="en-US" dirty="0" smtClean="0"/>
              <a:t>we did not change the API of the class</a:t>
            </a:r>
          </a:p>
          <a:p>
            <a:r>
              <a:rPr lang="en-US" dirty="0" smtClean="0"/>
              <a:t>by hiding the implementation details of the class we have insulated all clients of our class from the change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080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Immutability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85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Immutability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immutable object is an object whose state cannot be changed once it has been created</a:t>
            </a:r>
          </a:p>
          <a:p>
            <a:pPr lvl="1"/>
            <a:r>
              <a:rPr lang="en-US" dirty="0" smtClean="0"/>
              <a:t>examples: </a:t>
            </a:r>
            <a:r>
              <a:rPr lang="en-US" b="1" dirty="0" smtClean="0">
                <a:latin typeface="Consolas" panose="020B0609020204030204" pitchFamily="49" charset="0"/>
              </a:rPr>
              <a:t>String</a:t>
            </a:r>
            <a:r>
              <a:rPr lang="en-US" dirty="0" smtClean="0"/>
              <a:t>, </a:t>
            </a:r>
            <a:r>
              <a:rPr lang="en-US" b="1" dirty="0" smtClean="0">
                <a:latin typeface="Consolas" panose="020B0609020204030204" pitchFamily="49" charset="0"/>
              </a:rPr>
              <a:t>Integer</a:t>
            </a:r>
            <a:r>
              <a:rPr lang="en-US" dirty="0" smtClean="0"/>
              <a:t>, </a:t>
            </a:r>
            <a:r>
              <a:rPr lang="en-US" b="1" dirty="0" smtClean="0">
                <a:latin typeface="Consolas" panose="020B0609020204030204" pitchFamily="49" charset="0"/>
              </a:rPr>
              <a:t>Double</a:t>
            </a:r>
            <a:r>
              <a:rPr lang="en-US" dirty="0" smtClean="0"/>
              <a:t>, and all of the other wrapper classes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advantages of immutability versus mutability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easier to design, implement, and use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can never be put into an inconsistent state after </a:t>
            </a:r>
            <a:r>
              <a:rPr lang="en-CA" dirty="0" smtClean="0"/>
              <a:t>creation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object references can be safely shared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information hiding makes immutability possible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614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</a:t>
            </a:r>
            <a:r>
              <a:rPr lang="en-US" b="1" dirty="0" smtClean="0">
                <a:latin typeface="Consolas" panose="020B0609020204030204" pitchFamily="49" charset="0"/>
              </a:rPr>
              <a:t>public</a:t>
            </a:r>
            <a:r>
              <a:rPr lang="en-US" dirty="0" smtClean="0"/>
              <a:t>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our point class has two </a:t>
            </a:r>
            <a:r>
              <a:rPr lang="en-US" b="1" dirty="0" smtClean="0">
                <a:latin typeface="Consolas" panose="020B0609020204030204" pitchFamily="49" charset="0"/>
              </a:rPr>
              <a:t>public</a:t>
            </a:r>
            <a:r>
              <a:rPr lang="en-US" dirty="0" smtClean="0"/>
              <a:t> fields </a:t>
            </a:r>
          </a:p>
          <a:p>
            <a:endParaRPr lang="en-US" dirty="0"/>
          </a:p>
          <a:p>
            <a:pPr marL="0" lvl="0" indent="0">
              <a:buClr>
                <a:srgbClr val="4D4D4D"/>
              </a:buClr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pPr marL="0" lvl="0" indent="0">
              <a:buClr>
                <a:srgbClr val="4D4D4D"/>
              </a:buClr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lvl="0" indent="0">
              <a:buClr>
                <a:srgbClr val="4D4D4D"/>
              </a:buClr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lvl="0" indent="0">
              <a:buClr>
                <a:srgbClr val="4D4D4D"/>
              </a:buClr>
              <a:buNone/>
            </a:pPr>
            <a:endParaRPr lang="en-US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800" b="1" dirty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sz="1800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  <a:endParaRPr lang="en-US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}</a:t>
            </a:r>
            <a:endParaRPr lang="en-US" sz="1800" b="1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109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for Immutability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recipe for immutability in Java is described by Joshua Bloch in the book </a:t>
            </a:r>
            <a:r>
              <a:rPr lang="en-US" i="1" dirty="0" smtClean="0"/>
              <a:t>Effective Java</a:t>
            </a:r>
            <a:r>
              <a:rPr lang="en-US" dirty="0" smtClean="0"/>
              <a:t>*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Do not provide any methods that can alter the state of the object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FF0000"/>
                </a:solidFill>
              </a:rPr>
              <a:t>Prevent the class from being extended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0070C0"/>
                </a:solidFill>
              </a:rPr>
              <a:t>Prevent clients from obtaining a reference to any mutable fields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0624" y="6400800"/>
            <a:ext cx="6738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*highly recommended reading if you plan on becoming a Java programmer</a:t>
            </a:r>
            <a:endParaRPr lang="en-US" sz="16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3429000"/>
            <a:ext cx="192257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about inheritance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53200" y="5334000"/>
            <a:ext cx="192257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about composition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1046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immutable point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easily make an immutable version of our </a:t>
            </a:r>
            <a:r>
              <a:rPr lang="en-US" b="1" dirty="0" smtClean="0">
                <a:latin typeface="Consolas" panose="020B0609020204030204" pitchFamily="49" charset="0"/>
              </a:rPr>
              <a:t>Point2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/>
              <a:t>remove the </a:t>
            </a:r>
            <a:r>
              <a:rPr lang="en-US" dirty="0" err="1" smtClean="0"/>
              <a:t>mutator</a:t>
            </a:r>
            <a:r>
              <a:rPr lang="en-US" dirty="0" smtClean="0"/>
              <a:t> methods</a:t>
            </a:r>
          </a:p>
          <a:p>
            <a:pPr lvl="1"/>
            <a:r>
              <a:rPr lang="en-US" dirty="0" smtClean="0"/>
              <a:t>make the fields </a:t>
            </a:r>
            <a:r>
              <a:rPr lang="en-US" b="1" dirty="0" smtClean="0">
                <a:latin typeface="Consolas" panose="020B0609020204030204" pitchFamily="49" charset="0"/>
              </a:rPr>
              <a:t>final</a:t>
            </a:r>
            <a:r>
              <a:rPr lang="en-US" dirty="0" smtClean="0"/>
              <a:t> (they are already </a:t>
            </a:r>
            <a:r>
              <a:rPr lang="en-US" b="1" dirty="0" smtClean="0">
                <a:latin typeface="Consolas" panose="020B0609020204030204" pitchFamily="49" charset="0"/>
              </a:rPr>
              <a:t>private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make the class </a:t>
            </a:r>
            <a:r>
              <a:rPr lang="en-US" b="1" dirty="0" smtClean="0">
                <a:latin typeface="Consolas" panose="020B0609020204030204" pitchFamily="49" charset="0"/>
              </a:rPr>
              <a:t>final</a:t>
            </a:r>
            <a:r>
              <a:rPr lang="en-US" dirty="0" smtClean="0"/>
              <a:t> (which satisfies Rule 2 from the recipe)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051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 simple class for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immutable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points in 2D Cartesian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coordinates. Every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7F7F9F"/>
                </a:solidFill>
                <a:latin typeface="Consolas" panose="020B0609020204030204" pitchFamily="49" charset="0"/>
              </a:rPr>
              <a:t>code&gt;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IPoint2D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instance has 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x and y coordinate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final class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IPoint2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final private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final private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6666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default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IPoint2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(0.0, 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custom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IPoint2(</a:t>
            </a:r>
            <a:r>
              <a:rPr lang="fr-FR" dirty="0" smtClean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copy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IPoint2(Point2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29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Accessor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 (methods that get the value of a field)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// get the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x coordinate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get the y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No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mutator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</a:t>
            </a:r>
          </a:p>
          <a:p>
            <a:endParaRPr lang="en-US" dirty="0" smtClean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toString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hashCode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, equals are all OK to have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418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 invariants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5552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class invariant is a condition regarding the state of a an object that is always true</a:t>
            </a:r>
          </a:p>
          <a:p>
            <a:pPr lvl="1"/>
            <a:r>
              <a:rPr lang="en-US" dirty="0" smtClean="0"/>
              <a:t>the invariant established when the object is created and every public method of the class must ensure that the invariant is true when the method finishes running</a:t>
            </a:r>
          </a:p>
          <a:p>
            <a:pPr lvl="1"/>
            <a:endParaRPr lang="en-US" dirty="0"/>
          </a:p>
          <a:p>
            <a:r>
              <a:rPr lang="en-US" dirty="0" smtClean="0"/>
              <a:t>immutability is a special case of a class invariant</a:t>
            </a:r>
          </a:p>
          <a:p>
            <a:pPr lvl="1"/>
            <a:r>
              <a:rPr lang="en-US" dirty="0" smtClean="0"/>
              <a:t>once created, the state of an immutable object is always the same</a:t>
            </a:r>
          </a:p>
          <a:p>
            <a:pPr lvl="1"/>
            <a:endParaRPr lang="en-US" dirty="0"/>
          </a:p>
          <a:p>
            <a:r>
              <a:rPr lang="en-US" dirty="0" smtClean="0"/>
              <a:t>information hiding makes maintaining class invariants possible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1253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we want to create a point class where the coordinates of a point are always greater than or equal to zero</a:t>
            </a:r>
          </a:p>
          <a:p>
            <a:pPr lvl="1"/>
            <a:r>
              <a:rPr lang="en-US" dirty="0" smtClean="0"/>
              <a:t>the constructors must not allow a point to be created with negative coordinates</a:t>
            </a:r>
          </a:p>
          <a:p>
            <a:pPr lvl="1"/>
            <a:r>
              <a:rPr lang="en-US" dirty="0" smtClean="0"/>
              <a:t>if there are </a:t>
            </a:r>
            <a:r>
              <a:rPr lang="en-US" dirty="0" err="1" smtClean="0"/>
              <a:t>mutator</a:t>
            </a:r>
            <a:r>
              <a:rPr lang="en-US" dirty="0" smtClean="0"/>
              <a:t> methods then those methods must not set the coordinates of the point to a negative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0313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 simple class for representing points in 2D Cartesian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coordinates. Every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PPoint2D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instance has 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x and y coordinate that is greater than or equal to zero.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@author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EECS2030 Winter 2016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17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PPoint2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invariant: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&gt;= 0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invariant: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this.y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&gt;=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7343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Create a point with coordinates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(0, 0)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PPoint2()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(0.0, 0.0);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Create a point with the same coordinates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as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</a:t>
            </a:r>
            <a:r>
              <a:rPr lang="en-US" dirty="0" smtClean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other another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PPoint2(PPoint2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 </a:t>
            </a:r>
            <a:endParaRPr lang="en-US" dirty="0" smtClean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                            // because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other is a PPoint2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</a:t>
            </a:r>
            <a:r>
              <a:rPr lang="en-US" b="1" dirty="0" smtClean="0">
                <a:latin typeface="Consolas" panose="020B0609020204030204" pitchFamily="49" charset="0"/>
              </a:rPr>
              <a:t>public</a:t>
            </a:r>
            <a:r>
              <a:rPr lang="en-US" dirty="0" smtClean="0"/>
              <a:t>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clients are expected to manipulate the fields directly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Rectangle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private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SimplePoint2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bottomLeft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private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SimplePoint2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topRight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area() 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float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width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topRight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bottomLeft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float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height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topRight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bottomLeft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return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width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height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en-US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8706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534400" cy="59283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Create a point with coordinates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the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the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PPoint2(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must check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and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first before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setting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and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this.y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x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y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invariants are true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invariants are true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7586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Returns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Returns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8080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Sets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 to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</a:t>
            </a:r>
            <a:r>
              <a:rPr lang="en-US" dirty="0" smtClean="0">
                <a:solidFill>
                  <a:srgbClr val="7F7F9F"/>
                </a:solidFill>
                <a:latin typeface="Consolas" panose="020B0609020204030204" pitchFamily="49" charset="0"/>
              </a:rPr>
              <a:t>code</a:t>
            </a:r>
            <a:endParaRPr lang="en-US" dirty="0">
              <a:solidFill>
                <a:srgbClr val="7F7F9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must check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before setting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this.x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"x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Sets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 to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must check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before setting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this.y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"y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8086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Sets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and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 to</a:t>
            </a:r>
          </a:p>
          <a:p>
            <a:r>
              <a:rPr lang="fr-FR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fr-FR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fr-FR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fr-FR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fr-FR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fr-FR" dirty="0">
                <a:solidFill>
                  <a:srgbClr val="3F5FBF"/>
                </a:solidFill>
                <a:latin typeface="Consolas" panose="020B0609020204030204" pitchFamily="49" charset="0"/>
              </a:rPr>
              <a:t> and </a:t>
            </a:r>
            <a:r>
              <a:rPr lang="fr-FR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fr-FR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fr-FR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fr-FR" dirty="0">
                <a:solidFill>
                  <a:srgbClr val="3F5FBF"/>
                </a:solidFill>
                <a:latin typeface="Consolas" panose="020B0609020204030204" pitchFamily="49" charset="0"/>
              </a:rPr>
              <a:t>, </a:t>
            </a:r>
            <a:r>
              <a:rPr lang="fr-FR" dirty="0" err="1">
                <a:solidFill>
                  <a:srgbClr val="3F5FBF"/>
                </a:solidFill>
                <a:latin typeface="Consolas" panose="020B0609020204030204" pitchFamily="49" charset="0"/>
              </a:rPr>
              <a:t>respectively</a:t>
            </a:r>
            <a:r>
              <a:rPr lang="fr-FR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set(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must check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and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before setting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and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this.y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x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y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60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duplicate code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there is a lot of duplicate code related to validating the coordinates of the point</a:t>
            </a:r>
          </a:p>
          <a:p>
            <a:pPr lvl="1"/>
            <a:r>
              <a:rPr lang="en-US" dirty="0" smtClean="0"/>
              <a:t>one constructor is almost identical to </a:t>
            </a:r>
            <a:r>
              <a:rPr lang="en-US" b="1" dirty="0" smtClean="0">
                <a:latin typeface="Consolas" panose="020B0609020204030204" pitchFamily="49" charset="0"/>
              </a:rPr>
              <a:t>set(double, double)</a:t>
            </a:r>
            <a:r>
              <a:rPr lang="en-US" dirty="0" smtClean="0"/>
              <a:t> </a:t>
            </a:r>
          </a:p>
          <a:p>
            <a:pPr lvl="1"/>
            <a:r>
              <a:rPr lang="en-US" b="1" dirty="0" smtClean="0">
                <a:latin typeface="Consolas" panose="020B0609020204030204" pitchFamily="49" charset="0"/>
              </a:rPr>
              <a:t>set(double, double)</a:t>
            </a:r>
            <a:r>
              <a:rPr lang="en-US" dirty="0" smtClean="0"/>
              <a:t> repeats the same validation code as </a:t>
            </a:r>
            <a:r>
              <a:rPr lang="en-US" b="1" dirty="0" err="1" smtClean="0">
                <a:latin typeface="Consolas" panose="020B0609020204030204" pitchFamily="49" charset="0"/>
              </a:rPr>
              <a:t>setX</a:t>
            </a:r>
            <a:r>
              <a:rPr lang="en-US" b="1" dirty="0" smtClean="0">
                <a:latin typeface="Consolas" panose="020B0609020204030204" pitchFamily="49" charset="0"/>
              </a:rPr>
              <a:t>(double)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nsolas" panose="020B0609020204030204" pitchFamily="49" charset="0"/>
              </a:rPr>
              <a:t>setY</a:t>
            </a:r>
            <a:r>
              <a:rPr lang="en-US" b="1" dirty="0" smtClean="0">
                <a:latin typeface="Consolas" panose="020B0609020204030204" pitchFamily="49" charset="0"/>
              </a:rPr>
              <a:t>(double)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we should try to remove the duplicate code by delegating to the appropriate methods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9306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534400" cy="5928360"/>
          </a:xfrm>
        </p:spPr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Create a point with coordinates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</a:t>
            </a:r>
            <a:r>
              <a:rPr lang="en-US" dirty="0" smtClean="0">
                <a:solidFill>
                  <a:srgbClr val="7F7F9F"/>
                </a:solidFill>
                <a:latin typeface="Consolas" panose="020B0609020204030204" pitchFamily="49" charset="0"/>
              </a:rPr>
              <a:t>code</a:t>
            </a:r>
            <a:endParaRPr lang="en-US" dirty="0">
              <a:solidFill>
                <a:srgbClr val="7F7F9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the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the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PPoint2(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use set to ensure 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                     // invariants are true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6595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534400" cy="61277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Sets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 to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// use set to ensure 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                       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invariants are true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Sets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 to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// use set to ensure 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                       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invariants are true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4540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compareTo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041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Comparable Objects</a:t>
            </a:r>
            <a:endParaRPr lang="en-US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89804E-2694-4957-9636-7A9F2242BC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many value types have a natural ordering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that is, for two objects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dirty="0" smtClean="0"/>
              <a:t>,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is less than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dirty="0" smtClean="0"/>
              <a:t> is meaningful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Short</a:t>
            </a:r>
            <a:r>
              <a:rPr lang="en-CA" dirty="0" smtClean="0"/>
              <a:t>,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,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Float</a:t>
            </a:r>
            <a:r>
              <a:rPr lang="en-CA" dirty="0" smtClean="0"/>
              <a:t>,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Double</a:t>
            </a:r>
            <a:r>
              <a:rPr lang="en-CA" dirty="0" smtClean="0"/>
              <a:t>, etc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String</a:t>
            </a:r>
            <a:r>
              <a:rPr lang="en-CA" dirty="0" smtClean="0"/>
              <a:t>s can be compared in dictionary order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CA" dirty="0" smtClean="0"/>
              <a:t>s can be compared in chronological order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might compare points by their distance from the origin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your class has a natural ordering, consider implementing the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Comparable</a:t>
            </a:r>
            <a:r>
              <a:rPr lang="en-CA" dirty="0" smtClean="0"/>
              <a:t> interface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doing so allows clients to sort arrays or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Collection</a:t>
            </a:r>
            <a:r>
              <a:rPr lang="en-CA" dirty="0" smtClean="0"/>
              <a:t>s of your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1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Interfaces</a:t>
            </a:r>
            <a:endParaRPr lang="en-US" smtClean="0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C89DF8-59F3-4355-9201-2AFCFADC30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interface is (usually) a group of related methods with empty bodies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Comparable</a:t>
            </a:r>
            <a:r>
              <a:rPr lang="en-CA" dirty="0" smtClean="0"/>
              <a:t> interface has just one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public interface Comparable&lt;T&gt;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{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800" b="1" dirty="0" err="1" smtClean="0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(T </a:t>
            </a:r>
            <a:r>
              <a:rPr lang="en-CA" sz="1800" b="1" dirty="0" err="1" smtClean="0">
                <a:latin typeface="Consolas" panose="020B0609020204030204" pitchFamily="49" charset="0"/>
                <a:cs typeface="Courier New" pitchFamily="49" charset="0"/>
              </a:rPr>
              <a:t>t</a:t>
            </a: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);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8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a class that implements an interfaces promises to provide an implementation for every method in the interface</a:t>
            </a:r>
          </a:p>
        </p:txBody>
      </p:sp>
    </p:spTree>
    <p:extLst>
      <p:ext uri="{BB962C8B-B14F-4D97-AF65-F5344CB8AC3E}">
        <p14:creationId xmlns:p14="http://schemas.microsoft.com/office/powerpoint/2010/main" val="139830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with </a:t>
            </a:r>
            <a:r>
              <a:rPr lang="en-US" b="1" dirty="0">
                <a:latin typeface="Consolas" panose="020B0609020204030204" pitchFamily="49" charset="0"/>
              </a:rPr>
              <a:t>public</a:t>
            </a:r>
            <a:r>
              <a:rPr lang="en-US" dirty="0"/>
              <a:t>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problem with public fields is that they become a permanent part of the API of your class</a:t>
            </a:r>
          </a:p>
          <a:p>
            <a:r>
              <a:rPr lang="en-US" dirty="0" smtClean="0"/>
              <a:t>after you have released a class with public fields you:</a:t>
            </a:r>
          </a:p>
          <a:p>
            <a:pPr lvl="1"/>
            <a:r>
              <a:rPr lang="en-US" dirty="0" smtClean="0"/>
              <a:t>cannot change the access modifier</a:t>
            </a:r>
          </a:p>
          <a:p>
            <a:pPr lvl="1"/>
            <a:r>
              <a:rPr lang="en-US" dirty="0" smtClean="0"/>
              <a:t>cannot change the type of the field</a:t>
            </a:r>
          </a:p>
          <a:p>
            <a:pPr lvl="1"/>
            <a:r>
              <a:rPr lang="en-US" dirty="0" smtClean="0"/>
              <a:t>cannot change the name of the field</a:t>
            </a:r>
          </a:p>
          <a:p>
            <a:pPr marL="0" indent="0">
              <a:buNone/>
            </a:pPr>
            <a:r>
              <a:rPr lang="en-US" dirty="0" smtClean="0"/>
              <a:t>without breaking client code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1346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endParaRPr lang="en-US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C8C736-2ED6-4B17-BBC5-3A2B456444A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Compares this object with the specified object for order. Returns a negative integer, zero, or a positive integer as this object is less than, equal to, or greater than the specified object.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Throws a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ClassCastException</a:t>
            </a:r>
            <a:r>
              <a:rPr lang="en-CA" dirty="0" smtClean="0"/>
              <a:t> if the specified object type cannot be compared to this object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suppose that we want to compare points by their distance from the origin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1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9510" y="2104039"/>
            <a:ext cx="8077200" cy="380206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01398" y="1182327"/>
            <a:ext cx="3571634" cy="4032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Point2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endParaRPr lang="en-US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6FC789-8C56-44A3-8E0B-DED459D033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81902" y="1219200"/>
            <a:ext cx="8433497" cy="4937125"/>
          </a:xfrm>
        </p:spPr>
        <p:txBody>
          <a:bodyPr>
            <a:normAutofit lnSpcReduction="10000"/>
          </a:bodyPr>
          <a:lstStyle/>
          <a:p>
            <a:r>
              <a:rPr lang="en-US" sz="17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Point2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Comparable&lt;Point2&gt; 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700" dirty="0">
                <a:solidFill>
                  <a:srgbClr val="3F7F5F"/>
                </a:solidFill>
                <a:latin typeface="Consolas"/>
              </a:rPr>
              <a:t>// fields, constructors, methods</a:t>
            </a:r>
            <a:r>
              <a:rPr lang="en-US" sz="1700" dirty="0" smtClean="0">
                <a:solidFill>
                  <a:srgbClr val="3F7F5F"/>
                </a:solidFill>
                <a:latin typeface="Consolas"/>
              </a:rPr>
              <a:t>...</a:t>
            </a:r>
          </a:p>
          <a:p>
            <a:endParaRPr lang="en-US" sz="1700" dirty="0">
              <a:solidFill>
                <a:srgbClr val="3F7F5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646464"/>
                </a:solidFill>
                <a:latin typeface="Consolas"/>
              </a:rPr>
              <a:t>  @</a:t>
            </a:r>
            <a:r>
              <a:rPr lang="en-US" sz="1700" dirty="0">
                <a:solidFill>
                  <a:srgbClr val="646464"/>
                </a:solidFill>
                <a:latin typeface="Consolas"/>
              </a:rPr>
              <a:t>Override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compareTo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(Point2 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other)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700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thisDist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Math.</a:t>
            </a:r>
            <a:r>
              <a:rPr lang="en-US" sz="1700" i="1" dirty="0" err="1" smtClean="0">
                <a:solidFill>
                  <a:srgbClr val="000000"/>
                </a:solidFill>
                <a:latin typeface="Consolas"/>
              </a:rPr>
              <a:t>hypot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7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.x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7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.y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sz="1700" dirty="0">
              <a:solidFill>
                <a:srgbClr val="000000"/>
              </a:solidFill>
              <a:latin typeface="Consolas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otherDist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Math.</a:t>
            </a:r>
            <a:r>
              <a:rPr lang="en-US" sz="1700" i="1" dirty="0" err="1" smtClean="0">
                <a:solidFill>
                  <a:srgbClr val="000000"/>
                </a:solidFill>
                <a:latin typeface="Consolas"/>
              </a:rPr>
              <a:t>hypot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700" dirty="0" err="1" smtClean="0">
                <a:solidFill>
                  <a:srgbClr val="7F0055"/>
                </a:solidFill>
                <a:latin typeface="Consolas"/>
              </a:rPr>
              <a:t>other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.x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700" dirty="0" err="1" smtClean="0">
                <a:solidFill>
                  <a:srgbClr val="7F0055"/>
                </a:solidFill>
                <a:latin typeface="Consolas"/>
              </a:rPr>
              <a:t>other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.y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thisDist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otherDist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1;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else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thisDist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&lt; 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otherDist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-1;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0;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03871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Point2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compareTo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don't forget what you learned in previous courses</a:t>
            </a:r>
          </a:p>
          <a:p>
            <a:pPr lvl="1"/>
            <a:r>
              <a:rPr lang="en-US" dirty="0" smtClean="0"/>
              <a:t>you should delegate work to well-tested components where possible</a:t>
            </a:r>
          </a:p>
          <a:p>
            <a:r>
              <a:rPr lang="en-US" dirty="0" smtClean="0"/>
              <a:t>for distances, we need to compare two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values</a:t>
            </a:r>
          </a:p>
          <a:p>
            <a:pPr lvl="1"/>
            <a:r>
              <a:rPr lang="en-US" dirty="0" smtClean="0"/>
              <a:t>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java.lang.Double</a:t>
            </a:r>
            <a:r>
              <a:rPr lang="en-US" dirty="0" smtClean="0"/>
              <a:t> has methods that do exactly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090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9510" y="2104039"/>
            <a:ext cx="8077200" cy="241949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Point2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endParaRPr lang="en-US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6FC789-8C56-44A3-8E0B-DED459D033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81902" y="1219200"/>
            <a:ext cx="8433497" cy="4937125"/>
          </a:xfrm>
        </p:spPr>
        <p:txBody>
          <a:bodyPr>
            <a:normAutofit/>
          </a:bodyPr>
          <a:lstStyle/>
          <a:p>
            <a:r>
              <a:rPr lang="en-US" sz="17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Point2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Comparable&lt;Point2&gt; {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700" dirty="0">
                <a:solidFill>
                  <a:srgbClr val="3F7F5F"/>
                </a:solidFill>
                <a:latin typeface="Consolas"/>
              </a:rPr>
              <a:t>// fields, constructors, methods</a:t>
            </a:r>
            <a:r>
              <a:rPr lang="en-US" sz="1700" dirty="0" smtClean="0">
                <a:solidFill>
                  <a:srgbClr val="3F7F5F"/>
                </a:solidFill>
                <a:latin typeface="Consolas"/>
              </a:rPr>
              <a:t>...</a:t>
            </a:r>
          </a:p>
          <a:p>
            <a:endParaRPr lang="en-US" sz="1800" dirty="0">
              <a:latin typeface="Consolas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compareTo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(Point2 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other) 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thisDist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Math.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</a:rPr>
              <a:t>hypot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.x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.y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otherDist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Math.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</a:rPr>
              <a:t>hypot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other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.x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other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.y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Double.</a:t>
            </a:r>
            <a:r>
              <a:rPr lang="en-US" sz="1800" i="1" dirty="0" err="1" smtClean="0">
                <a:solidFill>
                  <a:srgbClr val="000000"/>
                </a:solidFill>
                <a:latin typeface="Consolas"/>
              </a:rPr>
              <a:t>compare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thisDist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otherDist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sz="1800" dirty="0">
              <a:solidFill>
                <a:srgbClr val="000000"/>
              </a:solidFill>
              <a:latin typeface="Consolas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76538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Comparable Contract</a:t>
            </a:r>
            <a:endParaRPr lang="en-US" smtClean="0"/>
          </a:p>
        </p:txBody>
      </p:sp>
      <p:sp>
        <p:nvSpPr>
          <p:cNvPr id="2867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EDE2EF-1A5A-4362-BF3F-D3FD94157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the sign of the returned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dirty="0" smtClean="0"/>
              <a:t> must flip if the order of the two compared objects flip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&gt; 0</a:t>
            </a:r>
            <a:r>
              <a:rPr lang="en-CA" dirty="0" smtClean="0"/>
              <a:t> then </a:t>
            </a:r>
            <a:r>
              <a:rPr lang="en-CA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&lt; 0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&lt; 0</a:t>
            </a:r>
            <a:r>
              <a:rPr lang="en-CA" dirty="0" smtClean="0"/>
              <a:t> then </a:t>
            </a:r>
            <a:r>
              <a:rPr lang="en-CA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&gt; 0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== 0</a:t>
            </a:r>
            <a:r>
              <a:rPr lang="en-CA" dirty="0" smtClean="0"/>
              <a:t> then </a:t>
            </a:r>
            <a:r>
              <a:rPr lang="en-CA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== 0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28752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Comparable Contract</a:t>
            </a:r>
            <a:endParaRPr lang="en-US" smtClean="0"/>
          </a:p>
        </p:txBody>
      </p:sp>
      <p:sp>
        <p:nvSpPr>
          <p:cNvPr id="2867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EDE2EF-1A5A-4362-BF3F-D3FD94157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CA" dirty="0" smtClean="0">
                <a:cs typeface="Courier New" pitchFamily="49" charset="0"/>
              </a:rPr>
              <a:t> </a:t>
            </a:r>
            <a:r>
              <a:rPr lang="en-CA" sz="2700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r>
              <a:rPr lang="en-CA" sz="27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must be transitive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&gt; 0 &amp;&amp; </a:t>
            </a:r>
            <a:r>
              <a:rPr lang="en-CA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&gt; 0</a:t>
            </a:r>
            <a:r>
              <a:rPr lang="en-CA" dirty="0" smtClean="0">
                <a:cs typeface="Courier New" pitchFamily="49" charset="0"/>
              </a:rPr>
              <a:t> then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&gt; 0</a:t>
            </a:r>
            <a:r>
              <a:rPr lang="en-CA" dirty="0" smtClean="0">
                <a:cs typeface="Courier New" pitchFamily="49" charset="0"/>
              </a:rPr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>
              <a:cs typeface="Courier New" pitchFamily="49" charset="0"/>
            </a:endParaRP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&lt; 0 &amp;&amp; </a:t>
            </a:r>
            <a:r>
              <a:rPr lang="en-CA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&lt; 0</a:t>
            </a:r>
            <a:r>
              <a:rPr lang="en-CA" sz="2000" dirty="0" smtClean="0">
                <a:cs typeface="Courier New" pitchFamily="49" charset="0"/>
              </a:rPr>
              <a:t> then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&lt; 0</a:t>
            </a:r>
            <a:r>
              <a:rPr lang="en-CA" sz="2000" dirty="0" smtClean="0">
                <a:cs typeface="Courier New" pitchFamily="49" charset="0"/>
              </a:rPr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000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== 0 &amp;&amp; </a:t>
            </a:r>
            <a:r>
              <a:rPr lang="en-CA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== 0</a:t>
            </a:r>
            <a:r>
              <a:rPr lang="en-CA" sz="2000" dirty="0" smtClean="0">
                <a:cs typeface="Courier New" pitchFamily="49" charset="0"/>
              </a:rPr>
              <a:t> then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== 0</a:t>
            </a:r>
            <a:r>
              <a:rPr lang="en-CA" sz="2000" dirty="0" smtClean="0">
                <a:cs typeface="Courier New" pitchFamily="49" charset="0"/>
              </a:rPr>
              <a:t> </a:t>
            </a:r>
            <a:endParaRPr lang="en-US" sz="2000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0131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Comparable Contract</a:t>
            </a:r>
            <a:endParaRPr lang="en-US" smtClean="0"/>
          </a:p>
        </p:txBody>
      </p:sp>
      <p:sp>
        <p:nvSpPr>
          <p:cNvPr id="2867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EDE2EF-1A5A-4362-BF3F-D3FD94157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if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x.compareTo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(y) == 0</a:t>
            </a:r>
            <a:r>
              <a:rPr lang="en-CA" dirty="0" smtClean="0"/>
              <a:t> then the signs of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x.compareTo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(z)</a:t>
            </a:r>
            <a:r>
              <a:rPr lang="en-CA" dirty="0" smtClean="0"/>
              <a:t> and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y.compareTo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(z)</a:t>
            </a:r>
            <a:r>
              <a:rPr lang="en-CA" dirty="0" smtClean="0"/>
              <a:t> must be the same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3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Consistency with equals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5F2E6B-BC80-46FB-A0E8-441B8C74AD4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implementation of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is said to be consistent with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when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                if  	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 == 0</a:t>
            </a:r>
            <a:r>
              <a:rPr lang="en-CA" dirty="0" smtClean="0"/>
              <a:t> then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			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 == true</a:t>
            </a: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                if  	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 == true</a:t>
            </a:r>
            <a:r>
              <a:rPr lang="en-CA" dirty="0" smtClean="0"/>
              <a:t> then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			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 == 0</a:t>
            </a:r>
            <a:r>
              <a:rPr lang="en-CA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33169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Not in the Comparable Contract</a:t>
            </a:r>
            <a:endParaRPr lang="en-US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5F2E6B-BC80-46FB-A0E8-441B8C74AD4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</a:t>
            </a:r>
            <a:r>
              <a:rPr lang="en-CA" i="1" dirty="0" smtClean="0"/>
              <a:t>not</a:t>
            </a:r>
            <a:r>
              <a:rPr lang="en-CA" dirty="0" smtClean="0"/>
              <a:t> required that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be consistent with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that is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                if  	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 == 0</a:t>
            </a:r>
            <a:r>
              <a:rPr lang="en-CA" dirty="0" smtClean="0"/>
              <a:t> then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			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 == false</a:t>
            </a:r>
            <a:r>
              <a:rPr lang="en-CA" dirty="0" smtClean="0"/>
              <a:t> is acceptable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similarly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                if  	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 == true</a:t>
            </a:r>
            <a:r>
              <a:rPr lang="en-CA" dirty="0" smtClean="0"/>
              <a:t> then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			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 != 0</a:t>
            </a:r>
            <a:r>
              <a:rPr lang="en-CA" dirty="0" smtClean="0"/>
              <a:t> is acceptable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try to come up with examples for both cases above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is </a:t>
            </a:r>
            <a:r>
              <a:rPr lang="en-CA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Point2</a:t>
            </a:r>
            <a:r>
              <a:rPr lang="en-CA" dirty="0" smtClean="0"/>
              <a:t> </a:t>
            </a:r>
            <a:r>
              <a:rPr lang="en-CA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compareTo</a:t>
            </a:r>
            <a:r>
              <a:rPr lang="en-CA" dirty="0" smtClean="0"/>
              <a:t> consistent with equals?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25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 are comparing fields of type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float</a:t>
            </a:r>
            <a:r>
              <a:rPr lang="en-US" dirty="0" smtClean="0"/>
              <a:t> or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double</a:t>
            </a:r>
            <a:r>
              <a:rPr lang="en-US" dirty="0" smtClean="0"/>
              <a:t> you should use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Float.compare</a:t>
            </a:r>
            <a:r>
              <a:rPr lang="en-US" dirty="0" smtClean="0"/>
              <a:t> or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Double.compare</a:t>
            </a:r>
            <a:r>
              <a:rPr lang="en-US" dirty="0" smtClean="0"/>
              <a:t> instead of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&lt;</a:t>
            </a:r>
            <a:r>
              <a:rPr lang="en-US" dirty="0" smtClean="0"/>
              <a:t>,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&gt;</a:t>
            </a:r>
            <a:r>
              <a:rPr lang="en-US" dirty="0" smtClean="0"/>
              <a:t>, or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==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if your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r>
              <a:rPr lang="en-US" dirty="0" smtClean="0"/>
              <a:t> implementation is broken, then any classes or methods that rely on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r>
              <a:rPr lang="en-US" dirty="0" smtClean="0"/>
              <a:t> will behave erratically</a:t>
            </a:r>
          </a:p>
          <a:p>
            <a:pPr lvl="1"/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TreeSet</a:t>
            </a:r>
            <a:r>
              <a:rPr lang="en-US" dirty="0" smtClean="0"/>
              <a:t>,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TreeMap</a:t>
            </a:r>
            <a:endParaRPr lang="en-US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many methods in the utility classes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Collections</a:t>
            </a:r>
            <a:r>
              <a:rPr lang="en-US" dirty="0" smtClean="0"/>
              <a:t> and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Arrays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information hiding is the principle of hiding implementation details behind a stable interface</a:t>
            </a:r>
          </a:p>
          <a:p>
            <a:pPr lvl="1"/>
            <a:r>
              <a:rPr lang="en-US" dirty="0" smtClean="0"/>
              <a:t>if the interface never changes then clients will not be affected if the implementation details change</a:t>
            </a:r>
          </a:p>
          <a:p>
            <a:pPr lvl="1"/>
            <a:endParaRPr lang="en-US" dirty="0"/>
          </a:p>
          <a:p>
            <a:r>
              <a:rPr lang="en-US" dirty="0" smtClean="0"/>
              <a:t>for a Java class, information hiding suggests that you should hide the implementation details of your class behind a stable API</a:t>
            </a:r>
          </a:p>
          <a:p>
            <a:pPr lvl="1"/>
            <a:r>
              <a:rPr lang="en-US" dirty="0" smtClean="0"/>
              <a:t>fields and their types are part of the implementation details of a class</a:t>
            </a:r>
          </a:p>
          <a:p>
            <a:pPr lvl="1"/>
            <a:r>
              <a:rPr lang="en-US" dirty="0" smtClean="0"/>
              <a:t>fields should be private; if clients need access to a field then they should use a method provided by the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2710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Mixing Static and Non-Static</a:t>
            </a:r>
            <a:endParaRPr lang="en-US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endParaRPr lang="en-US"/>
          </a:p>
        </p:txBody>
      </p:sp>
      <p:sp>
        <p:nvSpPr>
          <p:cNvPr id="3072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52E757-676A-4B76-B47E-AC12089ECD2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9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310BC2-1B88-44BF-AD3C-C3BD8C73D9F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that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only one copy of the field</a:t>
            </a:r>
            <a:r>
              <a:rPr lang="en-US" dirty="0" smtClean="0"/>
              <a:t>, and the field is associated with the class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 object created from a class declaring a static field shares the same copy of the field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static fields are used when you really want only one common instance of the field for the class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less common than non-static fields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1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Example</a:t>
            </a:r>
            <a:endParaRPr lang="en-US" smtClean="0"/>
          </a:p>
        </p:txBody>
      </p:sp>
      <p:sp>
        <p:nvSpPr>
          <p:cNvPr id="3277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89AA8E-F9DF-4D9E-9510-7F771B6CE48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textbook example of a static field is a counter that counts the number of created instances of your class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514600"/>
            <a:ext cx="770255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// adapted from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Oracle's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Java Tutorial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public class Bicycle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// some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other fields here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...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numberOfBicycles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= 0;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public Bicycle()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// set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some non-static fields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here...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Bicycle.numberOfBicycles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++;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public static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getNumberOfBicyclesCreated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()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return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Bicycle.numberOfBicycles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}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086350" y="4229100"/>
            <a:ext cx="31197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Constantia" pitchFamily="18" charset="0"/>
              </a:rPr>
              <a:t>note: </a:t>
            </a:r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not </a:t>
            </a:r>
            <a:br>
              <a:rPr lang="en-CA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en-CA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this.numberOfBicycles</a:t>
            </a:r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++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32775" name="TextBox 5"/>
          <p:cNvSpPr txBox="1">
            <a:spLocks noChangeArrowheads="1"/>
          </p:cNvSpPr>
          <p:nvPr/>
        </p:nvSpPr>
        <p:spPr bwMode="auto">
          <a:xfrm>
            <a:off x="7315200" y="6343650"/>
            <a:ext cx="12267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</a:t>
            </a:r>
            <a:r>
              <a:rPr lang="en-CA" dirty="0" smtClean="0">
                <a:latin typeface="Constantia" pitchFamily="18" charset="0"/>
              </a:rPr>
              <a:t>4.3]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50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why does </a:t>
            </a:r>
            <a:r>
              <a:rPr lang="en-CA" sz="2400" b="1" dirty="0" err="1">
                <a:latin typeface="Consolas" panose="020B0609020204030204" pitchFamily="49" charset="0"/>
                <a:cs typeface="Courier New" pitchFamily="49" charset="0"/>
              </a:rPr>
              <a:t>numberOfBicycles</a:t>
            </a:r>
            <a:r>
              <a:rPr lang="en-US" dirty="0" smtClean="0"/>
              <a:t> have to be </a:t>
            </a:r>
            <a:r>
              <a:rPr lang="en-US" sz="24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static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because we really want one common value for all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Bicycle</a:t>
            </a:r>
            <a:r>
              <a:rPr lang="en-US" dirty="0" smtClean="0"/>
              <a:t> instances</a:t>
            </a:r>
          </a:p>
          <a:p>
            <a:endParaRPr lang="en-US" dirty="0"/>
          </a:p>
          <a:p>
            <a:r>
              <a:rPr lang="en-US" dirty="0" smtClean="0"/>
              <a:t>what would happen if we made </a:t>
            </a:r>
            <a:r>
              <a:rPr lang="en-CA" sz="2400" b="1" dirty="0" err="1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numberOfBicycles</a:t>
            </a:r>
            <a:r>
              <a:rPr lang="en-US" dirty="0" smtClean="0"/>
              <a:t> non-</a:t>
            </a:r>
            <a:r>
              <a:rPr lang="en-US" sz="2400" b="1" dirty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static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every </a:t>
            </a:r>
            <a:r>
              <a:rPr lang="en-US" sz="2200" b="1" dirty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Bicycle</a:t>
            </a:r>
            <a:r>
              <a:rPr lang="en-US" dirty="0" smtClean="0"/>
              <a:t> would think that there was a different number of </a:t>
            </a:r>
            <a:r>
              <a:rPr lang="en-US" sz="2200" b="1" dirty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Bicycle</a:t>
            </a:r>
            <a:r>
              <a:rPr lang="en-US" dirty="0" smtClean="0"/>
              <a:t> instances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2466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56D769-9532-49EA-AF52-0BF1867617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another common example is to count the number of times a method has been called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228850"/>
            <a:ext cx="7702550" cy="394335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public class X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{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numTimesXCalled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= 0;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numTimesYCalled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= 0;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public void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xMethod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()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// do something... and then update counter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++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X.numTimesXCalled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public void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yMethod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()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// do something... and then update counter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++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X.numTimesYCalled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61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it useful to add the following to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Point2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public static final Point2 ORIGIN = new Point2(0.0, 0.0);</a:t>
            </a:r>
            <a:endParaRPr lang="en-US" sz="1600" b="1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2273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Mixing Static and Non-static Fields</a:t>
            </a:r>
            <a:endParaRPr lang="en-US" dirty="0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6CAB8F-27A5-44AE-9586-E75431C71FA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can declare static (per class) and non-static (per instance) fields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common textbook example is giving each instance a unique serial number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serial number belongs to the instance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 it must be a non-static field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4000500"/>
            <a:ext cx="7702550" cy="21717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public class Bicycle {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// some attributes here...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private static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numberOfBicycles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= 0;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private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serialNumber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endParaRPr lang="en-CA" sz="8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// ...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315200" y="6343650"/>
            <a:ext cx="13982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</a:t>
            </a:r>
            <a:r>
              <a:rPr lang="en-CA" dirty="0" smtClean="0">
                <a:latin typeface="Constantia" pitchFamily="18" charset="0"/>
              </a:rPr>
              <a:t>4.3.2]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51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87A514-839D-485B-B3A7-43A8970106C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assign each instance a unique serial number?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instance cannot give itself a unique serial number because it would need to know all the currently used serial numbers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could require that the client provide a serial number using the constructor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instance has no guarantee that the client has provided a valid (unique) serial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05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52D638-5F0B-4DC6-B2C2-BA4A9A3857E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class can provide unique serial numbers using static fields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e.g. using the number of instances created as a serial number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971800"/>
            <a:ext cx="7702550" cy="3262313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public class Bicycle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// some attributes here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...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numberOfBicycles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= 0;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private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serialNumber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public Bicycle()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// set some attributes here...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this.serialNumber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=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Bicycle.numberOfBicycles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Bicycle.numberOfBicycles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++;</a:t>
            </a:r>
          </a:p>
          <a:p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75186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D50604-EA19-4BE8-972C-CAC0C3DDBB9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more sophisticated implementation might use an object to generate serial numbers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171700"/>
            <a:ext cx="7966075" cy="411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public class Bicycle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{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// some attributes here...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numberOfBicycles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= 0;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private static final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SerialGenerator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serialSource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= new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SerialGenerator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private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serialNumber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public Bicycle()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// set some attributes here...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this.serialNumber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Bicycle.serialSource.getNext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Bicycle.numberOfBicycles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++;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29200" y="4131935"/>
            <a:ext cx="2326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but you would need</a:t>
            </a:r>
            <a:br>
              <a:rPr lang="en-US" dirty="0" smtClean="0">
                <a:solidFill>
                  <a:srgbClr val="FF0000"/>
                </a:solidFill>
                <a:latin typeface="+mn-lt"/>
              </a:rPr>
            </a:br>
            <a:r>
              <a:rPr lang="en-US" dirty="0" smtClean="0">
                <a:solidFill>
                  <a:srgbClr val="FF0000"/>
                </a:solidFill>
                <a:latin typeface="+mn-lt"/>
              </a:rPr>
              <a:t>an implementation of</a:t>
            </a:r>
            <a:br>
              <a:rPr lang="en-US" dirty="0" smtClean="0">
                <a:solidFill>
                  <a:srgbClr val="FF0000"/>
                </a:solidFill>
                <a:latin typeface="+mn-lt"/>
              </a:rPr>
            </a:br>
            <a:r>
              <a:rPr lang="en-US" dirty="0" smtClean="0">
                <a:solidFill>
                  <a:srgbClr val="FF0000"/>
                </a:solidFill>
                <a:latin typeface="+mn-lt"/>
              </a:rPr>
              <a:t> this class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Right Brace 2"/>
          <p:cNvSpPr/>
          <p:nvPr/>
        </p:nvSpPr>
        <p:spPr>
          <a:xfrm rot="5400000">
            <a:off x="6024728" y="2922188"/>
            <a:ext cx="230428" cy="2189066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5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 simple class for representing points in 2D Cartesian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coordinates. Every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Point2D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instance has 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x and y coordinate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27020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Static Methods</a:t>
            </a:r>
            <a:endParaRPr lang="en-US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ECBF51-F5F2-4B2A-B95A-99C189E199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a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 is a per-class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does not need an object to invoke the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uses the class name to access the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34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Static Methods</a:t>
            </a:r>
            <a:endParaRPr lang="en-US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ECBF51-F5F2-4B2A-B95A-99C189E199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 can use only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 of the class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methods have no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CA" dirty="0" smtClean="0"/>
              <a:t> parameter because a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 can be invoked without an object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without a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CA" dirty="0" smtClean="0"/>
              <a:t> parameter, there is no way to access non-static fields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non-static methods can use all of the fields of a class (including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ones)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2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600D28-B107-4DA7-9C8A-1CFAA402350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62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8963" y="628650"/>
            <a:ext cx="7966075" cy="531495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public class Bicycle {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// some attributes, constructors, methods here...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public static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getNumberCreated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{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  return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Bicycle.numberOfBicycles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public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getSerialNumber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{ 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  return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this.serialNumber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public void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setNewSerialNumber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{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this.serialNumber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Bicycle.serialSource.getNext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}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536397" y="1485900"/>
            <a:ext cx="1557606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dirty="0">
                <a:latin typeface="Constantia" pitchFamily="18" charset="0"/>
              </a:rPr>
              <a:t>static method</a:t>
            </a:r>
          </a:p>
          <a:p>
            <a:pPr algn="ctr"/>
            <a:r>
              <a:rPr lang="en-CA" dirty="0">
                <a:latin typeface="Constantia" pitchFamily="18" charset="0"/>
              </a:rPr>
              <a:t>can only use</a:t>
            </a:r>
          </a:p>
          <a:p>
            <a:pPr algn="ctr"/>
            <a:r>
              <a:rPr lang="en-CA" dirty="0">
                <a:latin typeface="Constantia" pitchFamily="18" charset="0"/>
              </a:rPr>
              <a:t>static </a:t>
            </a:r>
            <a:r>
              <a:rPr lang="en-CA" dirty="0" smtClean="0">
                <a:latin typeface="Constantia" pitchFamily="18" charset="0"/>
              </a:rPr>
              <a:t>fields</a:t>
            </a:r>
            <a:endParaRPr lang="en-US" dirty="0">
              <a:latin typeface="Constantia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188075" y="2914650"/>
            <a:ext cx="2212975" cy="175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dirty="0">
                <a:latin typeface="Constantia" pitchFamily="18" charset="0"/>
              </a:rPr>
              <a:t>non-static method</a:t>
            </a:r>
          </a:p>
          <a:p>
            <a:pPr algn="ctr"/>
            <a:r>
              <a:rPr lang="en-CA" dirty="0">
                <a:latin typeface="Constantia" pitchFamily="18" charset="0"/>
              </a:rPr>
              <a:t>can use</a:t>
            </a:r>
          </a:p>
          <a:p>
            <a:pPr algn="ctr"/>
            <a:r>
              <a:rPr lang="en-CA" dirty="0">
                <a:latin typeface="Constantia" pitchFamily="18" charset="0"/>
              </a:rPr>
              <a:t>non-static </a:t>
            </a:r>
            <a:r>
              <a:rPr lang="en-CA" dirty="0" smtClean="0">
                <a:latin typeface="Constantia" pitchFamily="18" charset="0"/>
              </a:rPr>
              <a:t>fields</a:t>
            </a:r>
            <a:endParaRPr lang="en-CA" dirty="0">
              <a:latin typeface="Constantia" pitchFamily="18" charset="0"/>
            </a:endParaRPr>
          </a:p>
          <a:p>
            <a:pPr algn="ctr"/>
            <a:endParaRPr lang="en-CA" dirty="0">
              <a:latin typeface="Constantia" pitchFamily="18" charset="0"/>
            </a:endParaRPr>
          </a:p>
          <a:p>
            <a:pPr algn="ctr"/>
            <a:endParaRPr lang="en-CA" dirty="0">
              <a:latin typeface="Constantia" pitchFamily="18" charset="0"/>
            </a:endParaRPr>
          </a:p>
          <a:p>
            <a:pPr algn="ctr"/>
            <a:r>
              <a:rPr lang="en-CA" dirty="0">
                <a:latin typeface="Constantia" pitchFamily="18" charset="0"/>
              </a:rPr>
              <a:t>and static </a:t>
            </a:r>
            <a:r>
              <a:rPr lang="en-CA" dirty="0" smtClean="0">
                <a:latin typeface="Constantia" pitchFamily="18" charset="0"/>
              </a:rPr>
              <a:t>fields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50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factory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common use of static methods in non-utility classes is to create a </a:t>
            </a:r>
            <a:r>
              <a:rPr lang="en-US" i="1" dirty="0" smtClean="0"/>
              <a:t>static factory method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static factory method is a static method that returns an instance of the class</a:t>
            </a:r>
          </a:p>
          <a:p>
            <a:pPr lvl="1"/>
            <a:r>
              <a:rPr lang="en-US" dirty="0" smtClean="0"/>
              <a:t>called a factory method because it makes an object and returns a reference to the object</a:t>
            </a:r>
          </a:p>
          <a:p>
            <a:r>
              <a:rPr lang="en-US" dirty="0" smtClean="0"/>
              <a:t>you can use a static factory method to create methods that behave like constructors</a:t>
            </a:r>
          </a:p>
          <a:p>
            <a:pPr lvl="1"/>
            <a:r>
              <a:rPr lang="en-US" dirty="0" smtClean="0"/>
              <a:t>they create and return a reference to a new instance</a:t>
            </a:r>
          </a:p>
          <a:p>
            <a:pPr lvl="1"/>
            <a:r>
              <a:rPr lang="en-US" dirty="0" smtClean="0"/>
              <a:t>unlike a constructor, the method has a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7446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factory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our point class</a:t>
            </a:r>
          </a:p>
          <a:p>
            <a:pPr lvl="1"/>
            <a:r>
              <a:rPr lang="en-US" dirty="0" smtClean="0"/>
              <a:t>suppose that you want to provide a constructor that constructs a point given the polar form of the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  <p:cxnSp>
        <p:nvCxnSpPr>
          <p:cNvPr id="13" name="Straight Connector 12"/>
          <p:cNvCxnSpPr>
            <a:endCxn id="9" idx="4"/>
          </p:cNvCxnSpPr>
          <p:nvPr/>
        </p:nvCxnSpPr>
        <p:spPr>
          <a:xfrm flipV="1">
            <a:off x="2743200" y="3345871"/>
            <a:ext cx="2425457" cy="1900261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2743200" y="4103132"/>
            <a:ext cx="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V="1">
            <a:off x="3314700" y="4674632"/>
            <a:ext cx="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 rot="3600000">
            <a:off x="5158448" y="323157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76702" y="5246132"/>
                <a:ext cx="1945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6702" y="5246132"/>
                <a:ext cx="194540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16129" r="-12903"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420455" y="3964632"/>
                <a:ext cx="1979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455" y="3964632"/>
                <a:ext cx="197938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7273" r="-21212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114004" y="4930329"/>
                <a:ext cx="2006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004" y="4930329"/>
                <a:ext cx="200696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27273" r="-18182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2267720" y="4596475"/>
            <a:ext cx="1243590" cy="1243590"/>
          </a:xfrm>
          <a:prstGeom prst="arc">
            <a:avLst>
              <a:gd name="adj1" fmla="val 19205135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687607" y="3717035"/>
                <a:ext cx="17819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607" y="3717035"/>
                <a:ext cx="178190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7241" r="-13793" b="-222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Left Brace 18"/>
          <p:cNvSpPr/>
          <p:nvPr/>
        </p:nvSpPr>
        <p:spPr>
          <a:xfrm rot="3120000">
            <a:off x="3808455" y="2575497"/>
            <a:ext cx="172821" cy="3090978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36105" y="3061293"/>
                <a:ext cx="888833" cy="4929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105" y="3061293"/>
                <a:ext cx="888833" cy="49295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787615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39510" y="1867814"/>
            <a:ext cx="8077200" cy="167060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3711238"/>
            <a:ext cx="8077200" cy="1440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Point2 {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Point2(</a:t>
            </a:r>
            <a:r>
              <a:rPr lang="fr-FR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x, 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y) 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 x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 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Point2(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r, 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onsolas"/>
              </a:rPr>
              <a:t>theta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(r *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Math.cos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(theta), r *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Math.sin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(theta));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8632298" y="1752600"/>
            <a:ext cx="230428" cy="3505775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433545" y="762000"/>
            <a:ext cx="23139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Illegal overload; both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constructors have the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same signature.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71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factory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eliminate the problem by replacing the second constructor with a static factory method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3142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9510" y="3581400"/>
            <a:ext cx="8077200" cy="220949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Point2 {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Point2(</a:t>
            </a:r>
            <a:r>
              <a:rPr lang="fr-FR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x, 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y) 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 x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 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 static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Point2 polar(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r, 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onsolas"/>
              </a:rPr>
              <a:t>theta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latin typeface="Consolas"/>
              </a:rPr>
              <a:t>x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Math.cos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(theta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latin typeface="Consolas"/>
              </a:rPr>
              <a:t>y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Math.sin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(theta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Point2(x, y);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1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Static Factory Methods</a:t>
            </a:r>
            <a:endParaRPr lang="en-US" dirty="0" smtClean="0"/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6846DC-851F-45BE-811F-3CEB9DBA7E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71450" y="1219200"/>
            <a:ext cx="8801100" cy="49371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many examples in Java API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java.lang.Integer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public static Integer </a:t>
            </a:r>
            <a:r>
              <a:rPr lang="en-CA" sz="18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valueOf</a:t>
            </a: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i</a:t>
            </a: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)</a:t>
            </a:r>
            <a:r>
              <a:rPr lang="en-CA" sz="1800" dirty="0" smtClean="0"/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Returns a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 instance representing the specified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dirty="0" smtClean="0"/>
              <a:t> value.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endParaRPr lang="en-CA" sz="1000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java.util.Arrays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public static </a:t>
            </a:r>
            <a:r>
              <a:rPr lang="en-CA" sz="18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[] </a:t>
            </a:r>
            <a:r>
              <a:rPr lang="en-CA" sz="18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copyOf</a:t>
            </a: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[] original, </a:t>
            </a:r>
            <a:r>
              <a:rPr lang="en-CA" sz="18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 </a:t>
            </a:r>
            <a:r>
              <a:rPr lang="en-CA" sz="18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newLength</a:t>
            </a: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)</a:t>
            </a:r>
            <a:r>
              <a:rPr lang="en-CA" dirty="0" smtClean="0"/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Copies the specified array, truncating or padding with zeros (if necessary) so the copy has the specified length.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endParaRPr lang="en-CA" sz="1000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java.lang.String</a:t>
            </a:r>
            <a:r>
              <a:rPr lang="en-CA" dirty="0">
                <a:solidFill>
                  <a:srgbClr val="0070C0"/>
                </a:solidFill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>
                <a:solidFill>
                  <a:srgbClr val="0070C0"/>
                </a:solidFill>
              </a:rPr>
              <a:t>	</a:t>
            </a:r>
            <a:r>
              <a:rPr lang="en-CA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public static String format(String format, Object... </a:t>
            </a:r>
            <a:r>
              <a:rPr lang="en-CA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CA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)</a:t>
            </a:r>
            <a:r>
              <a:rPr lang="en-CA" dirty="0">
                <a:solidFill>
                  <a:srgbClr val="0070C0"/>
                </a:solidFill>
              </a:rPr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Returns a formatted string using the specified format string and arguments.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4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default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(0.0, 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custom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Point2(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copy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914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accessor</a:t>
            </a:r>
            <a:r>
              <a:rPr lang="en-US" dirty="0"/>
              <a:t> </a:t>
            </a:r>
            <a:r>
              <a:rPr lang="en-US" dirty="0" smtClean="0"/>
              <a:t>method enables the client to gain access to an otherwise private field of the class</a:t>
            </a:r>
          </a:p>
          <a:p>
            <a:r>
              <a:rPr lang="en-US" dirty="0" smtClean="0"/>
              <a:t>the name of an </a:t>
            </a:r>
            <a:r>
              <a:rPr lang="en-US" dirty="0" err="1" smtClean="0"/>
              <a:t>accessor</a:t>
            </a:r>
            <a:r>
              <a:rPr lang="en-US" dirty="0" smtClean="0"/>
              <a:t> method often, but not always, begins with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get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4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Accessor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 (methods that get the value of a field)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// get the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x coordinate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get the y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298077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5423</TotalTime>
  <Words>3958</Words>
  <Application>Microsoft Office PowerPoint</Application>
  <PresentationFormat>On-screen Show (4:3)</PresentationFormat>
  <Paragraphs>756</Paragraphs>
  <Slides>68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7" baseType="lpstr">
      <vt:lpstr>Arial</vt:lpstr>
      <vt:lpstr>Calibri</vt:lpstr>
      <vt:lpstr>Cambria Math</vt:lpstr>
      <vt:lpstr>Consolas</vt:lpstr>
      <vt:lpstr>Constantia</vt:lpstr>
      <vt:lpstr>Courier New</vt:lpstr>
      <vt:lpstr>Wingdings</vt:lpstr>
      <vt:lpstr>Wingdings 3</vt:lpstr>
      <vt:lpstr>1_Origin</vt:lpstr>
      <vt:lpstr>Information hiding</vt:lpstr>
      <vt:lpstr>The problem with public fields</vt:lpstr>
      <vt:lpstr>The problem with public fields</vt:lpstr>
      <vt:lpstr>The problem with public fields</vt:lpstr>
      <vt:lpstr>Information hiding</vt:lpstr>
      <vt:lpstr>PowerPoint Presentation</vt:lpstr>
      <vt:lpstr>PowerPoint Presentation</vt:lpstr>
      <vt:lpstr>Accessors</vt:lpstr>
      <vt:lpstr>PowerPoint Presentation</vt:lpstr>
      <vt:lpstr>Mutators</vt:lpstr>
      <vt:lpstr>PowerPoint Presentation</vt:lpstr>
      <vt:lpstr>Information hiding</vt:lpstr>
      <vt:lpstr>PowerPoint Presentation</vt:lpstr>
      <vt:lpstr>PowerPoint Presentation</vt:lpstr>
      <vt:lpstr>PowerPoint Presentation</vt:lpstr>
      <vt:lpstr>PowerPoint Presentation</vt:lpstr>
      <vt:lpstr>Information hiding</vt:lpstr>
      <vt:lpstr>Immutability</vt:lpstr>
      <vt:lpstr>Immutability</vt:lpstr>
      <vt:lpstr>Recipe for Immutability</vt:lpstr>
      <vt:lpstr>An immutable point class</vt:lpstr>
      <vt:lpstr>PowerPoint Presentation</vt:lpstr>
      <vt:lpstr>PowerPoint Presentation</vt:lpstr>
      <vt:lpstr>PowerPoint Presentation</vt:lpstr>
      <vt:lpstr>Class invariants</vt:lpstr>
      <vt:lpstr>Class invariants</vt:lpstr>
      <vt:lpstr>Class invariants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Removing duplicate code</vt:lpstr>
      <vt:lpstr>PowerPoint Presentation</vt:lpstr>
      <vt:lpstr>PowerPoint Presentation</vt:lpstr>
      <vt:lpstr>compareTo</vt:lpstr>
      <vt:lpstr>Comparable Objects</vt:lpstr>
      <vt:lpstr>Interfaces</vt:lpstr>
      <vt:lpstr>compareTo()</vt:lpstr>
      <vt:lpstr>Point2 compareTo</vt:lpstr>
      <vt:lpstr>Point2 compareTo</vt:lpstr>
      <vt:lpstr>Point2 compareTo</vt:lpstr>
      <vt:lpstr>Comparable Contract</vt:lpstr>
      <vt:lpstr>Comparable Contract</vt:lpstr>
      <vt:lpstr>Comparable Contract</vt:lpstr>
      <vt:lpstr>Consistency with equals</vt:lpstr>
      <vt:lpstr>Not in the Comparable Contract</vt:lpstr>
      <vt:lpstr>Implementing compareTo </vt:lpstr>
      <vt:lpstr>Mixing Static and Non-Static</vt:lpstr>
      <vt:lpstr>static Fields</vt:lpstr>
      <vt:lpstr>Example</vt:lpstr>
      <vt:lpstr>PowerPoint Presentation</vt:lpstr>
      <vt:lpstr>PowerPoint Presentation</vt:lpstr>
      <vt:lpstr>PowerPoint Presentation</vt:lpstr>
      <vt:lpstr>Mixing Static and Non-static Fields</vt:lpstr>
      <vt:lpstr>PowerPoint Presentation</vt:lpstr>
      <vt:lpstr>PowerPoint Presentation</vt:lpstr>
      <vt:lpstr>PowerPoint Presentation</vt:lpstr>
      <vt:lpstr>Static Methods</vt:lpstr>
      <vt:lpstr>Static Methods</vt:lpstr>
      <vt:lpstr>PowerPoint Presentation</vt:lpstr>
      <vt:lpstr>Static factory methods</vt:lpstr>
      <vt:lpstr>Static factory methods</vt:lpstr>
      <vt:lpstr>PowerPoint Presentation</vt:lpstr>
      <vt:lpstr>Static factory methods</vt:lpstr>
      <vt:lpstr>PowerPoint Presentation</vt:lpstr>
      <vt:lpstr>Static Factory Methods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317</cp:revision>
  <dcterms:created xsi:type="dcterms:W3CDTF">2006-08-16T00:00:00Z</dcterms:created>
  <dcterms:modified xsi:type="dcterms:W3CDTF">2018-01-23T04:21:51Z</dcterms:modified>
</cp:coreProperties>
</file>