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161"/>
  </p:notesMasterIdLst>
  <p:sldIdLst>
    <p:sldId id="304" r:id="rId2"/>
    <p:sldId id="305" r:id="rId3"/>
    <p:sldId id="316" r:id="rId4"/>
    <p:sldId id="481" r:id="rId5"/>
    <p:sldId id="375" r:id="rId6"/>
    <p:sldId id="376" r:id="rId7"/>
    <p:sldId id="377" r:id="rId8"/>
    <p:sldId id="349" r:id="rId9"/>
    <p:sldId id="358" r:id="rId10"/>
    <p:sldId id="359" r:id="rId11"/>
    <p:sldId id="360" r:id="rId12"/>
    <p:sldId id="361" r:id="rId13"/>
    <p:sldId id="362" r:id="rId14"/>
    <p:sldId id="363" r:id="rId15"/>
    <p:sldId id="365" r:id="rId16"/>
    <p:sldId id="364" r:id="rId17"/>
    <p:sldId id="605" r:id="rId18"/>
    <p:sldId id="606" r:id="rId19"/>
    <p:sldId id="607" r:id="rId20"/>
    <p:sldId id="608" r:id="rId21"/>
    <p:sldId id="609" r:id="rId22"/>
    <p:sldId id="610" r:id="rId23"/>
    <p:sldId id="612" r:id="rId24"/>
    <p:sldId id="611" r:id="rId25"/>
    <p:sldId id="613" r:id="rId26"/>
    <p:sldId id="485" r:id="rId27"/>
    <p:sldId id="486" r:id="rId28"/>
    <p:sldId id="500" r:id="rId29"/>
    <p:sldId id="488" r:id="rId30"/>
    <p:sldId id="520" r:id="rId31"/>
    <p:sldId id="489" r:id="rId32"/>
    <p:sldId id="490" r:id="rId33"/>
    <p:sldId id="491" r:id="rId34"/>
    <p:sldId id="614" r:id="rId35"/>
    <p:sldId id="492" r:id="rId36"/>
    <p:sldId id="501" r:id="rId37"/>
    <p:sldId id="459" r:id="rId38"/>
    <p:sldId id="502" r:id="rId39"/>
    <p:sldId id="503" r:id="rId40"/>
    <p:sldId id="504" r:id="rId41"/>
    <p:sldId id="509" r:id="rId42"/>
    <p:sldId id="505" r:id="rId43"/>
    <p:sldId id="506" r:id="rId44"/>
    <p:sldId id="507" r:id="rId45"/>
    <p:sldId id="508" r:id="rId46"/>
    <p:sldId id="513" r:id="rId47"/>
    <p:sldId id="512" r:id="rId48"/>
    <p:sldId id="514" r:id="rId49"/>
    <p:sldId id="511" r:id="rId50"/>
    <p:sldId id="515" r:id="rId51"/>
    <p:sldId id="510" r:id="rId52"/>
    <p:sldId id="516" r:id="rId53"/>
    <p:sldId id="517" r:id="rId54"/>
    <p:sldId id="493" r:id="rId55"/>
    <p:sldId id="518" r:id="rId56"/>
    <p:sldId id="495" r:id="rId57"/>
    <p:sldId id="519" r:id="rId58"/>
    <p:sldId id="521" r:id="rId59"/>
    <p:sldId id="522" r:id="rId60"/>
    <p:sldId id="523" r:id="rId61"/>
    <p:sldId id="524" r:id="rId62"/>
    <p:sldId id="525" r:id="rId63"/>
    <p:sldId id="526" r:id="rId64"/>
    <p:sldId id="527" r:id="rId65"/>
    <p:sldId id="529" r:id="rId66"/>
    <p:sldId id="530" r:id="rId67"/>
    <p:sldId id="531" r:id="rId68"/>
    <p:sldId id="533" r:id="rId69"/>
    <p:sldId id="534" r:id="rId70"/>
    <p:sldId id="535" r:id="rId71"/>
    <p:sldId id="536" r:id="rId72"/>
    <p:sldId id="537" r:id="rId73"/>
    <p:sldId id="538" r:id="rId74"/>
    <p:sldId id="539" r:id="rId75"/>
    <p:sldId id="546" r:id="rId76"/>
    <p:sldId id="540" r:id="rId77"/>
    <p:sldId id="541" r:id="rId78"/>
    <p:sldId id="542" r:id="rId79"/>
    <p:sldId id="543" r:id="rId80"/>
    <p:sldId id="544" r:id="rId81"/>
    <p:sldId id="545" r:id="rId82"/>
    <p:sldId id="547" r:id="rId83"/>
    <p:sldId id="548" r:id="rId84"/>
    <p:sldId id="549" r:id="rId85"/>
    <p:sldId id="550" r:id="rId86"/>
    <p:sldId id="551" r:id="rId87"/>
    <p:sldId id="559" r:id="rId88"/>
    <p:sldId id="560" r:id="rId89"/>
    <p:sldId id="555" r:id="rId90"/>
    <p:sldId id="561" r:id="rId91"/>
    <p:sldId id="557" r:id="rId92"/>
    <p:sldId id="562" r:id="rId93"/>
    <p:sldId id="563" r:id="rId94"/>
    <p:sldId id="378" r:id="rId95"/>
    <p:sldId id="379" r:id="rId96"/>
    <p:sldId id="380" r:id="rId97"/>
    <p:sldId id="412" r:id="rId98"/>
    <p:sldId id="413" r:id="rId99"/>
    <p:sldId id="414" r:id="rId100"/>
    <p:sldId id="415" r:id="rId101"/>
    <p:sldId id="416" r:id="rId102"/>
    <p:sldId id="381" r:id="rId103"/>
    <p:sldId id="382" r:id="rId104"/>
    <p:sldId id="383" r:id="rId105"/>
    <p:sldId id="384" r:id="rId106"/>
    <p:sldId id="417" r:id="rId107"/>
    <p:sldId id="418" r:id="rId108"/>
    <p:sldId id="394" r:id="rId109"/>
    <p:sldId id="395" r:id="rId110"/>
    <p:sldId id="396" r:id="rId111"/>
    <p:sldId id="400" r:id="rId112"/>
    <p:sldId id="401" r:id="rId113"/>
    <p:sldId id="402" r:id="rId114"/>
    <p:sldId id="403" r:id="rId115"/>
    <p:sldId id="404" r:id="rId116"/>
    <p:sldId id="405" r:id="rId117"/>
    <p:sldId id="406" r:id="rId118"/>
    <p:sldId id="407" r:id="rId119"/>
    <p:sldId id="408" r:id="rId120"/>
    <p:sldId id="410" r:id="rId121"/>
    <p:sldId id="419" r:id="rId122"/>
    <p:sldId id="420" r:id="rId123"/>
    <p:sldId id="421" r:id="rId124"/>
    <p:sldId id="615" r:id="rId125"/>
    <p:sldId id="570" r:id="rId126"/>
    <p:sldId id="571" r:id="rId127"/>
    <p:sldId id="572" r:id="rId128"/>
    <p:sldId id="573" r:id="rId129"/>
    <p:sldId id="574" r:id="rId130"/>
    <p:sldId id="575" r:id="rId131"/>
    <p:sldId id="576" r:id="rId132"/>
    <p:sldId id="577" r:id="rId133"/>
    <p:sldId id="578" r:id="rId134"/>
    <p:sldId id="579" r:id="rId135"/>
    <p:sldId id="580" r:id="rId136"/>
    <p:sldId id="581" r:id="rId137"/>
    <p:sldId id="582" r:id="rId138"/>
    <p:sldId id="583" r:id="rId139"/>
    <p:sldId id="584" r:id="rId140"/>
    <p:sldId id="585" r:id="rId141"/>
    <p:sldId id="586" r:id="rId142"/>
    <p:sldId id="587" r:id="rId143"/>
    <p:sldId id="588" r:id="rId144"/>
    <p:sldId id="589" r:id="rId145"/>
    <p:sldId id="590" r:id="rId146"/>
    <p:sldId id="591" r:id="rId147"/>
    <p:sldId id="592" r:id="rId148"/>
    <p:sldId id="593" r:id="rId149"/>
    <p:sldId id="594" r:id="rId150"/>
    <p:sldId id="595" r:id="rId151"/>
    <p:sldId id="596" r:id="rId152"/>
    <p:sldId id="597" r:id="rId153"/>
    <p:sldId id="598" r:id="rId154"/>
    <p:sldId id="599" r:id="rId155"/>
    <p:sldId id="600" r:id="rId156"/>
    <p:sldId id="601" r:id="rId157"/>
    <p:sldId id="602" r:id="rId158"/>
    <p:sldId id="603" r:id="rId159"/>
    <p:sldId id="604" r:id="rId16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12">
          <p15:clr>
            <a:srgbClr val="A4A3A4"/>
          </p15:clr>
        </p15:guide>
        <p15:guide id="2" orient="horz" pos="480" userDrawn="1">
          <p15:clr>
            <a:srgbClr val="A4A3A4"/>
          </p15:clr>
        </p15:guide>
        <p15:guide id="3" pos="2928">
          <p15:clr>
            <a:srgbClr val="A4A3A4"/>
          </p15:clr>
        </p15:guide>
        <p15:guide id="4" pos="2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92563" autoAdjust="0"/>
  </p:normalViewPr>
  <p:slideViewPr>
    <p:cSldViewPr showGuides="1">
      <p:cViewPr varScale="1">
        <p:scale>
          <a:sx n="152" d="100"/>
          <a:sy n="152" d="100"/>
        </p:scale>
        <p:origin x="1988" y="104"/>
      </p:cViewPr>
      <p:guideLst>
        <p:guide orient="horz" pos="2112"/>
        <p:guide orient="horz" pos="480"/>
        <p:guide pos="2928"/>
        <p:guide pos="2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7788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54" Type="http://schemas.openxmlformats.org/officeDocument/2006/relationships/slide" Target="slides/slide153.xml"/><Relationship Id="rId159" Type="http://schemas.openxmlformats.org/officeDocument/2006/relationships/slide" Target="slides/slide158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65" Type="http://schemas.openxmlformats.org/officeDocument/2006/relationships/tableStyles" Target="tableStyle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6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presProps" Target="presProp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viewProps" Target="viewProps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023F731-F0E2-4B56-AEF5-3B1D860A324D}" type="datetimeFigureOut">
              <a:rPr lang="en-US"/>
              <a:pPr>
                <a:defRPr/>
              </a:pPr>
              <a:t>1/8/2018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CEFC0F5-D01E-4BDB-B97A-321AEBCBF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5147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CA" smtClean="0"/>
              <a:t>login 5065</a:t>
            </a: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3D214ED-EA22-499C-A2E2-71B68A67AA2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167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1C9536B7-5070-4FE8-8969-96735BFF711A}" type="datetime1">
              <a:rPr lang="en-US"/>
              <a:pPr>
                <a:defRPr/>
              </a:pPr>
              <a:t>1/8/2018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EB637-46E5-474B-87A8-943D007D3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FFB24-9DAC-4841-9FE5-9988D4FE5952}" type="datetime1">
              <a:rPr lang="en-US"/>
              <a:pPr>
                <a:defRPr/>
              </a:pPr>
              <a:t>1/8/2018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408E4-A589-4D68-B66B-E485EEE8F0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B897D-065A-495B-A693-41F7384657E0}" type="datetime1">
              <a:rPr lang="en-US"/>
              <a:pPr>
                <a:defRPr/>
              </a:pPr>
              <a:t>1/8/2018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50F3F-66DB-4760-95B4-53ADBD9730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746BD-5C2D-45F8-9643-80DD6C93D1A0}" type="datetime1">
              <a:rPr lang="en-US"/>
              <a:pPr>
                <a:defRPr/>
              </a:pPr>
              <a:t>1/8/2018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90C0F-7E92-4B1C-96AF-477F17E619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de with comment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B8519-6A3F-4869-939E-8E5E83FB1420}" type="datetime1">
              <a:rPr lang="en-US"/>
              <a:pPr>
                <a:defRPr/>
              </a:pPr>
              <a:t>1/8/2018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9F0CE-FC46-47A0-B5BD-13852C8C49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556760"/>
          </a:xfrm>
        </p:spPr>
        <p:txBody>
          <a:bodyPr>
            <a:normAutofit/>
          </a:bodyPr>
          <a:lstStyle>
            <a:lvl1pPr>
              <a:buFontTx/>
              <a:buNone/>
              <a:defRPr sz="1800" b="1">
                <a:latin typeface="Consolas" panose="020B0609020204030204" pitchFamily="49" charset="0"/>
                <a:cs typeface="Courier New" pitchFamily="49" charset="0"/>
              </a:defRPr>
            </a:lvl1pPr>
            <a:lvl2pPr>
              <a:buFontTx/>
              <a:buNone/>
              <a:defRPr sz="1800" b="1">
                <a:latin typeface="Consolas" panose="020B0609020204030204" pitchFamily="49" charset="0"/>
                <a:cs typeface="Courier New" pitchFamily="49" charset="0"/>
              </a:defRPr>
            </a:lvl2pPr>
            <a:lvl3pPr>
              <a:buFontTx/>
              <a:buNone/>
              <a:defRPr sz="1800" b="1">
                <a:latin typeface="Consolas" panose="020B0609020204030204" pitchFamily="49" charset="0"/>
                <a:cs typeface="Courier New" pitchFamily="49" charset="0"/>
              </a:defRPr>
            </a:lvl3pPr>
            <a:lvl4pPr>
              <a:buFontTx/>
              <a:buNone/>
              <a:defRPr sz="1800" b="1">
                <a:latin typeface="Consolas" panose="020B0609020204030204" pitchFamily="49" charset="0"/>
                <a:cs typeface="Courier New" pitchFamily="49" charset="0"/>
              </a:defRPr>
            </a:lvl4pPr>
            <a:lvl5pPr>
              <a:buFontTx/>
              <a:buNone/>
              <a:defRPr sz="1800" b="1">
                <a:latin typeface="Consolas" panose="020B0609020204030204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457200" y="228600"/>
            <a:ext cx="8229600" cy="1295400"/>
          </a:xfrm>
        </p:spPr>
        <p:txBody>
          <a:bodyPr/>
          <a:lstStyle>
            <a:lvl1pPr marL="0" indent="0">
              <a:buClr>
                <a:schemeClr val="accent6"/>
              </a:buClr>
              <a:buNone/>
              <a:defRPr sz="2000"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Commentary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3623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d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1F20B-52D2-4DB3-9C9B-3144FEE3C4DB}" type="datetime1">
              <a:rPr lang="en-US"/>
              <a:pPr>
                <a:defRPr/>
              </a:pPr>
              <a:t>1/8/2018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3A4DC-7484-4BA3-B678-45C826FA36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229600" cy="5928360"/>
          </a:xfrm>
        </p:spPr>
        <p:txBody>
          <a:bodyPr>
            <a:normAutofit/>
          </a:bodyPr>
          <a:lstStyle>
            <a:lvl1pPr>
              <a:buFontTx/>
              <a:buNone/>
              <a:defRPr sz="1800" b="1">
                <a:latin typeface="Consolas" panose="020B0609020204030204" pitchFamily="49" charset="0"/>
                <a:cs typeface="Courier New" pitchFamily="49" charset="0"/>
              </a:defRPr>
            </a:lvl1pPr>
            <a:lvl2pPr>
              <a:buFontTx/>
              <a:buNone/>
              <a:defRPr sz="1800" b="1">
                <a:latin typeface="Consolas" panose="020B0609020204030204" pitchFamily="49" charset="0"/>
                <a:cs typeface="Courier New" pitchFamily="49" charset="0"/>
              </a:defRPr>
            </a:lvl2pPr>
            <a:lvl3pPr>
              <a:buFontTx/>
              <a:buNone/>
              <a:defRPr sz="1800" b="1">
                <a:latin typeface="Consolas" panose="020B0609020204030204" pitchFamily="49" charset="0"/>
                <a:cs typeface="Courier New" pitchFamily="49" charset="0"/>
              </a:defRPr>
            </a:lvl3pPr>
            <a:lvl4pPr>
              <a:buFontTx/>
              <a:buNone/>
              <a:defRPr sz="1800" b="1">
                <a:latin typeface="Consolas" panose="020B0609020204030204" pitchFamily="49" charset="0"/>
                <a:cs typeface="Courier New" pitchFamily="49" charset="0"/>
              </a:defRPr>
            </a:lvl4pPr>
            <a:lvl5pPr>
              <a:buFontTx/>
              <a:buNone/>
              <a:defRPr sz="1800" b="1">
                <a:latin typeface="Consolas" panose="020B0609020204030204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466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C416E-7B5F-4D60-9E88-C94EE6ABD4FF}" type="datetime1">
              <a:rPr lang="en-US"/>
              <a:pPr>
                <a:defRPr/>
              </a:pPr>
              <a:t>1/8/2018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D1E88-C2A3-4ED1-9995-44157ED0F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1EB4B-7C51-46AC-932D-D67EEE298808}" type="datetime1">
              <a:rPr lang="en-US"/>
              <a:pPr>
                <a:defRPr/>
              </a:pPr>
              <a:t>1/8/2018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ACB01-8358-4A41-B4CD-DA7053A8D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F7532-5D15-4FCC-B2F5-45C5FC98F937}" type="datetime1">
              <a:rPr lang="en-US"/>
              <a:pPr>
                <a:defRPr/>
              </a:pPr>
              <a:t>1/8/2018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91AF7-1F67-417D-B218-313F66B35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87031-85B5-447A-AFFF-5502068A3AC8}" type="datetime1">
              <a:rPr lang="en-US"/>
              <a:pPr>
                <a:defRPr/>
              </a:pPr>
              <a:t>1/8/2018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C7A35-55DD-4689-9207-B6A0BCF97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C0ECB-A482-4196-A1C8-9F809A8156DA}" type="datetime1">
              <a:rPr lang="en-US"/>
              <a:pPr>
                <a:defRPr/>
              </a:pPr>
              <a:t>1/8/2018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40DA4-EA63-4CFD-B7EF-F315DAE4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3054A-8BB6-490A-84E7-58FA1248DA5A}" type="datetime1">
              <a:rPr lang="en-US"/>
              <a:pPr>
                <a:defRPr/>
              </a:pPr>
              <a:t>1/8/2018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BFF73-B986-4246-9C14-D7B598317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DCCB0-8948-4C41-B7E6-A3A4F76E09E4}" type="datetime1">
              <a:rPr lang="en-US"/>
              <a:pPr>
                <a:defRPr/>
              </a:pPr>
              <a:t>1/8/2018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F428A-EF57-4F2A-AB0B-941B91203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3FC54-1274-43A8-805D-F033DB330547}" type="datetime1">
              <a:rPr lang="en-US"/>
              <a:pPr>
                <a:defRPr/>
              </a:pPr>
              <a:t>1/8/2018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23C02-62DE-4DA5-8AA3-D7441D3D8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CFA8FA-C0F0-4F08-B839-A82F484E3877}" type="datetime1">
              <a:rPr lang="en-US"/>
              <a:pPr>
                <a:defRPr/>
              </a:pPr>
              <a:t>1/8/2018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3A1FFE-2D20-4A07-A7DB-C412A0550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16" r:id="rId2"/>
    <p:sldLayoutId id="2147484017" r:id="rId3"/>
    <p:sldLayoutId id="2147484022" r:id="rId4"/>
    <p:sldLayoutId id="2147484018" r:id="rId5"/>
    <p:sldLayoutId id="2147484019" r:id="rId6"/>
    <p:sldLayoutId id="2147484023" r:id="rId7"/>
    <p:sldLayoutId id="2147484024" r:id="rId8"/>
    <p:sldLayoutId id="2147484025" r:id="rId9"/>
    <p:sldLayoutId id="2147484026" r:id="rId10"/>
    <p:sldLayoutId id="2147484020" r:id="rId11"/>
    <p:sldLayoutId id="2147484027" r:id="rId12"/>
    <p:sldLayoutId id="2147484028" r:id="rId13"/>
    <p:sldLayoutId id="2147484029" r:id="rId14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3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3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Edsger_W._Dijkstra" TargetMode="External"/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oracle.com/javase/8/docs/technotes/guides/language/static-import.html" TargetMode="External"/><Relationship Id="rId1" Type="http://schemas.openxmlformats.org/officeDocument/2006/relationships/slideLayout" Target="../slideLayouts/slideLayout14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1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tutorial/java/javaOO/index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ecs.yorku.ca/course_archive/2017-18/W/2030Z/lectures/doc/week01/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9342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CA" b="1" dirty="0" smtClean="0"/>
              <a:t>Advanced Object Oriented Programming</a:t>
            </a:r>
            <a:br>
              <a:rPr lang="en-CA" b="1" dirty="0" smtClean="0"/>
            </a:b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3"/>
              <a:buNone/>
              <a:defRPr/>
            </a:pPr>
            <a:r>
              <a:rPr lang="en-CA" dirty="0" smtClean="0"/>
              <a:t>EECS2030Z</a:t>
            </a:r>
            <a:endParaRPr lang="en-US" dirty="0"/>
          </a:p>
        </p:txBody>
      </p:sp>
      <p:sp>
        <p:nvSpPr>
          <p:cNvPr id="9220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3214E0D-14DA-42C7-9833-4FFCCA7456D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Typical Java Program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 smtClean="0">
                <a:solidFill>
                  <a:schemeClr val="accent2"/>
                </a:solidFill>
              </a:rPr>
              <a:t>one or more files</a:t>
            </a:r>
          </a:p>
          <a:p>
            <a:r>
              <a:rPr lang="en-US" sz="2400" dirty="0" smtClean="0"/>
              <a:t>zero or one package name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143000" y="19812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95400" y="21336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00200" y="2362200"/>
            <a:ext cx="26670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4038600" y="2362200"/>
            <a:ext cx="609600" cy="762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versus utility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utility class is </a:t>
            </a:r>
            <a:r>
              <a:rPr lang="en-US" i="1" dirty="0" smtClean="0"/>
              <a:t>never</a:t>
            </a:r>
            <a:r>
              <a:rPr lang="en-US" dirty="0" smtClean="0"/>
              <a:t> used to create objects</a:t>
            </a:r>
          </a:p>
          <a:p>
            <a:r>
              <a:rPr lang="en-US" dirty="0" smtClean="0"/>
              <a:t>when you use a utility class only the class itself occupies any memory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100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26617" y="2895600"/>
            <a:ext cx="613661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b="1" dirty="0" smtClean="0">
                <a:latin typeface="Consolas" panose="020B0609020204030204" pitchFamily="49" charset="0"/>
              </a:rPr>
              <a:t>public static void main(String[] </a:t>
            </a:r>
            <a:r>
              <a:rPr lang="en-US" b="1" dirty="0" err="1" smtClean="0">
                <a:latin typeface="Consolas" panose="020B0609020204030204" pitchFamily="49" charset="0"/>
              </a:rPr>
              <a:t>args</a:t>
            </a:r>
            <a:r>
              <a:rPr lang="en-US" b="1" dirty="0" smtClean="0">
                <a:latin typeface="Consolas" panose="020B0609020204030204" pitchFamily="49" charset="0"/>
              </a:rPr>
              <a:t>) {</a:t>
            </a:r>
          </a:p>
          <a:p>
            <a:pPr marL="0" lvl="1"/>
            <a:endParaRPr lang="en-US" b="1" dirty="0" smtClean="0">
              <a:latin typeface="Consolas" panose="020B0609020204030204" pitchFamily="49" charset="0"/>
            </a:endParaRPr>
          </a:p>
          <a:p>
            <a:pPr marL="0" lvl="1"/>
            <a:r>
              <a:rPr lang="en-US" b="1" dirty="0" smtClean="0">
                <a:latin typeface="Consolas" panose="020B0609020204030204" pitchFamily="49" charset="0"/>
              </a:rPr>
              <a:t>  double x = </a:t>
            </a:r>
            <a:r>
              <a:rPr lang="en-US" b="1" dirty="0" err="1" smtClean="0">
                <a:latin typeface="Consolas" panose="020B0609020204030204" pitchFamily="49" charset="0"/>
              </a:rPr>
              <a:t>Math.cos</a:t>
            </a:r>
            <a:r>
              <a:rPr lang="en-US" b="1" dirty="0" smtClean="0">
                <a:latin typeface="Consolas" panose="020B0609020204030204" pitchFamily="49" charset="0"/>
              </a:rPr>
              <a:t>(</a:t>
            </a:r>
            <a:r>
              <a:rPr lang="en-US" b="1" dirty="0" err="1" smtClean="0">
                <a:latin typeface="Consolas" panose="020B0609020204030204" pitchFamily="49" charset="0"/>
              </a:rPr>
              <a:t>Math.PI</a:t>
            </a:r>
            <a:r>
              <a:rPr lang="en-US" b="1" dirty="0" smtClean="0">
                <a:latin typeface="Consolas" panose="020B0609020204030204" pitchFamily="49" charset="0"/>
              </a:rPr>
              <a:t> / 3.0);</a:t>
            </a:r>
          </a:p>
          <a:p>
            <a:pPr marL="0" lvl="1"/>
            <a:r>
              <a:rPr lang="en-US" b="1" dirty="0">
                <a:latin typeface="Consolas" panose="020B0609020204030204" pitchFamily="49" charset="0"/>
              </a:rPr>
              <a:t> </a:t>
            </a:r>
            <a:r>
              <a:rPr lang="en-US" b="1" dirty="0" smtClean="0">
                <a:latin typeface="Consolas" panose="020B0609020204030204" pitchFamily="49" charset="0"/>
              </a:rPr>
              <a:t> double y = </a:t>
            </a:r>
            <a:r>
              <a:rPr lang="en-US" b="1" dirty="0" err="1" smtClean="0">
                <a:latin typeface="Consolas" panose="020B0609020204030204" pitchFamily="49" charset="0"/>
              </a:rPr>
              <a:t>Math.sin</a:t>
            </a:r>
            <a:r>
              <a:rPr lang="en-US" b="1" dirty="0" smtClean="0">
                <a:latin typeface="Consolas" panose="020B0609020204030204" pitchFamily="49" charset="0"/>
              </a:rPr>
              <a:t>(</a:t>
            </a:r>
            <a:r>
              <a:rPr lang="en-US" b="1" dirty="0" err="1" smtClean="0">
                <a:latin typeface="Consolas" panose="020B0609020204030204" pitchFamily="49" charset="0"/>
              </a:rPr>
              <a:t>Math.PI</a:t>
            </a:r>
            <a:r>
              <a:rPr lang="en-US" b="1" dirty="0" smtClean="0">
                <a:latin typeface="Consolas" panose="020B0609020204030204" pitchFamily="49" charset="0"/>
              </a:rPr>
              <a:t> / 3.0);</a:t>
            </a:r>
          </a:p>
          <a:p>
            <a:pPr marL="0" lvl="1"/>
            <a:endParaRPr lang="en-US" b="1" dirty="0" smtClean="0">
              <a:latin typeface="Consolas" panose="020B0609020204030204" pitchFamily="49" charset="0"/>
            </a:endParaRPr>
          </a:p>
          <a:p>
            <a:pPr marL="0" lvl="1"/>
            <a:r>
              <a:rPr lang="en-US" b="1" dirty="0" smtClean="0">
                <a:latin typeface="Consolas" panose="020B0609020204030204" pitchFamily="49" charset="0"/>
              </a:rPr>
              <a:t>  // notice that we never created a Math object</a:t>
            </a:r>
          </a:p>
          <a:p>
            <a:pPr marL="0" lvl="1"/>
            <a:r>
              <a:rPr lang="en-US" b="1" dirty="0">
                <a:latin typeface="Consolas" panose="020B0609020204030204" pitchFamily="49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06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101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787636"/>
              </p:ext>
            </p:extLst>
          </p:nvPr>
        </p:nvGraphicFramePr>
        <p:xfrm>
          <a:off x="1981200" y="228600"/>
          <a:ext cx="4419600" cy="597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1143000"/>
                <a:gridCol w="236220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100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Math class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PI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3.1415....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E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2.7182....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200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main</a:t>
                      </a:r>
                      <a:r>
                        <a:rPr lang="en-US" b="1" baseline="0" dirty="0" smtClean="0">
                          <a:latin typeface="Consolas" panose="020B0609020204030204" pitchFamily="49" charset="0"/>
                        </a:rPr>
                        <a:t> method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0.8660....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y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0.5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629400" y="609600"/>
            <a:ext cx="244316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</a:rPr>
              <a:t>Math</a:t>
            </a:r>
            <a:r>
              <a:rPr lang="en-US" dirty="0" smtClean="0"/>
              <a:t> </a:t>
            </a:r>
            <a:r>
              <a:rPr lang="en-US" dirty="0" smtClean="0">
                <a:latin typeface="+mn-lt"/>
              </a:rPr>
              <a:t>class is loaded</a:t>
            </a:r>
          </a:p>
          <a:p>
            <a:r>
              <a:rPr lang="en-US" dirty="0" smtClean="0">
                <a:latin typeface="+mn-lt"/>
              </a:rPr>
              <a:t>into memory but there</a:t>
            </a:r>
          </a:p>
          <a:p>
            <a:r>
              <a:rPr lang="en-US" dirty="0" smtClean="0">
                <a:latin typeface="+mn-lt"/>
              </a:rPr>
              <a:t>are no </a:t>
            </a:r>
            <a:r>
              <a:rPr lang="en-US" b="1" dirty="0" smtClean="0">
                <a:latin typeface="Consolas" panose="020B0609020204030204" pitchFamily="49" charset="0"/>
              </a:rPr>
              <a:t>Math</a:t>
            </a:r>
            <a:r>
              <a:rPr lang="en-US" dirty="0" smtClean="0">
                <a:latin typeface="+mn-lt"/>
              </a:rPr>
              <a:t> instances</a:t>
            </a:r>
            <a:endParaRPr lang="en-US" dirty="0">
              <a:latin typeface="+mn-lt"/>
            </a:endParaRPr>
          </a:p>
        </p:txBody>
      </p:sp>
      <p:sp>
        <p:nvSpPr>
          <p:cNvPr id="12" name="Left Brace 11"/>
          <p:cNvSpPr/>
          <p:nvPr/>
        </p:nvSpPr>
        <p:spPr>
          <a:xfrm rot="16200000">
            <a:off x="7734300" y="2162770"/>
            <a:ext cx="152400" cy="2514600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477000" y="3648670"/>
            <a:ext cx="22433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these are values (not</a:t>
            </a:r>
          </a:p>
          <a:p>
            <a:r>
              <a:rPr lang="en-US" dirty="0" smtClean="0">
                <a:latin typeface="+mn-lt"/>
              </a:rPr>
              <a:t>addresses) because</a:t>
            </a:r>
          </a:p>
          <a:p>
            <a:r>
              <a:rPr lang="en-US" b="1" dirty="0" smtClean="0">
                <a:latin typeface="Consolas" panose="020B0609020204030204" pitchFamily="49" charset="0"/>
              </a:rPr>
              <a:t>x</a:t>
            </a:r>
            <a:r>
              <a:rPr lang="en-US" dirty="0" smtClean="0">
                <a:latin typeface="+mn-lt"/>
              </a:rPr>
              <a:t> and </a:t>
            </a:r>
            <a:r>
              <a:rPr lang="en-US" b="1" dirty="0" smtClean="0">
                <a:latin typeface="Consolas" panose="020B0609020204030204" pitchFamily="49" charset="0"/>
              </a:rPr>
              <a:t>y</a:t>
            </a:r>
            <a:r>
              <a:rPr lang="en-US" dirty="0" smtClean="0">
                <a:latin typeface="+mn-lt"/>
              </a:rPr>
              <a:t> are primitive</a:t>
            </a:r>
          </a:p>
          <a:p>
            <a:r>
              <a:rPr lang="en-US" dirty="0" smtClean="0">
                <a:latin typeface="+mn-lt"/>
              </a:rPr>
              <a:t>variables (</a:t>
            </a:r>
            <a:r>
              <a:rPr lang="en-US" b="1" dirty="0" smtClean="0">
                <a:latin typeface="Consolas" panose="020B0609020204030204" pitchFamily="49" charset="0"/>
              </a:rPr>
              <a:t>double</a:t>
            </a:r>
            <a:r>
              <a:rPr lang="en-US" dirty="0" smtClean="0">
                <a:latin typeface="+mn-lt"/>
              </a:rPr>
              <a:t>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710437" y="2526268"/>
            <a:ext cx="2204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the </a:t>
            </a:r>
            <a:r>
              <a:rPr lang="en-US" i="1" dirty="0" smtClean="0">
                <a:latin typeface="+mn-lt"/>
              </a:rPr>
              <a:t>value</a:t>
            </a:r>
            <a:r>
              <a:rPr lang="en-US" dirty="0" smtClean="0">
                <a:latin typeface="+mn-lt"/>
              </a:rPr>
              <a:t> </a:t>
            </a:r>
            <a:r>
              <a:rPr lang="en-US" b="1" dirty="0" smtClean="0">
                <a:latin typeface="Consolas" panose="020B0609020204030204" pitchFamily="49" charset="0"/>
              </a:rPr>
              <a:t>cos(</a:t>
            </a:r>
            <a:r>
              <a:rPr lang="el-GR" b="1" dirty="0" smtClean="0">
                <a:latin typeface="Consolas"/>
              </a:rPr>
              <a:t>π</a:t>
            </a:r>
            <a:r>
              <a:rPr lang="en-US" b="1" dirty="0" smtClean="0">
                <a:latin typeface="Consolas"/>
              </a:rPr>
              <a:t>/3)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05600" y="2907268"/>
            <a:ext cx="2204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the </a:t>
            </a:r>
            <a:r>
              <a:rPr lang="en-US" i="1" dirty="0" smtClean="0">
                <a:latin typeface="+mn-lt"/>
              </a:rPr>
              <a:t>value</a:t>
            </a:r>
            <a:r>
              <a:rPr lang="en-US" dirty="0" smtClean="0">
                <a:latin typeface="+mn-lt"/>
              </a:rPr>
              <a:t> </a:t>
            </a:r>
            <a:r>
              <a:rPr lang="en-US" b="1" dirty="0" smtClean="0">
                <a:latin typeface="Consolas" panose="020B0609020204030204" pitchFamily="49" charset="0"/>
              </a:rPr>
              <a:t>sin(</a:t>
            </a:r>
            <a:r>
              <a:rPr lang="el-GR" b="1" dirty="0" smtClean="0">
                <a:latin typeface="Consolas"/>
              </a:rPr>
              <a:t>π</a:t>
            </a:r>
            <a:r>
              <a:rPr lang="en-US" b="1" dirty="0" smtClean="0">
                <a:latin typeface="Consolas"/>
              </a:rPr>
              <a:t>/3)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4748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simple utility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implement a utility class that helps you calculate Einstein's famous mass-energy equivalence </a:t>
            </a:r>
            <a:r>
              <a:rPr lang="en-US" dirty="0" smtClean="0"/>
              <a:t>equation</a:t>
            </a:r>
            <a:br>
              <a:rPr lang="en-US" dirty="0" smtClean="0"/>
            </a:br>
            <a:r>
              <a:rPr lang="en-US" dirty="0" smtClean="0"/>
              <a:t>E </a:t>
            </a:r>
            <a:r>
              <a:rPr lang="en-US" dirty="0"/>
              <a:t>= mc</a:t>
            </a:r>
            <a:r>
              <a:rPr lang="en-US" baseline="30000" dirty="0"/>
              <a:t>2</a:t>
            </a:r>
            <a:r>
              <a:rPr lang="en-US" dirty="0"/>
              <a:t> where </a:t>
            </a:r>
            <a:endParaRPr lang="en-US" dirty="0" smtClean="0"/>
          </a:p>
          <a:p>
            <a:pPr lvl="1"/>
            <a:r>
              <a:rPr lang="en-US" dirty="0" smtClean="0"/>
              <a:t>m </a:t>
            </a:r>
            <a:r>
              <a:rPr lang="en-US" dirty="0"/>
              <a:t>is mass (in </a:t>
            </a:r>
            <a:r>
              <a:rPr lang="en-US" dirty="0" smtClean="0"/>
              <a:t>kilograms)</a:t>
            </a:r>
          </a:p>
          <a:p>
            <a:pPr lvl="1"/>
            <a:r>
              <a:rPr lang="en-US" dirty="0" smtClean="0"/>
              <a:t>c </a:t>
            </a:r>
            <a:r>
              <a:rPr lang="en-US" dirty="0"/>
              <a:t>is the speed of light (in </a:t>
            </a:r>
            <a:r>
              <a:rPr lang="en-US" dirty="0" err="1"/>
              <a:t>metres</a:t>
            </a:r>
            <a:r>
              <a:rPr lang="en-US" dirty="0"/>
              <a:t> per </a:t>
            </a:r>
            <a:r>
              <a:rPr lang="en-US" dirty="0" smtClean="0"/>
              <a:t>second)</a:t>
            </a:r>
          </a:p>
          <a:p>
            <a:pPr lvl="1"/>
            <a:r>
              <a:rPr lang="en-US" dirty="0" smtClean="0"/>
              <a:t>E </a:t>
            </a:r>
            <a:r>
              <a:rPr lang="en-US" dirty="0"/>
              <a:t>is energy (in joules)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F2C7A0-164C-4881-AB9F-AEA07D0A5DCF}" type="slidenum">
              <a:rPr lang="en-US" smtClean="0"/>
              <a:pPr>
                <a:defRPr/>
              </a:pPr>
              <a:t>102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33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F2C7A0-164C-4881-AB9F-AEA07D0A5DCF}" type="slidenum">
              <a:rPr lang="en-US" smtClean="0"/>
              <a:pPr>
                <a:defRPr/>
              </a:pPr>
              <a:t>103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package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ca.yorku.eecs.eecs2030;</a:t>
            </a:r>
          </a:p>
          <a:p>
            <a:endParaRPr lang="en-US" dirty="0" smtClean="0">
              <a:solidFill>
                <a:srgbClr val="7F0055"/>
              </a:solidFill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Relativity {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onsolas"/>
              </a:rPr>
              <a:t>  public </a:t>
            </a:r>
            <a:r>
              <a:rPr lang="en-US" dirty="0">
                <a:solidFill>
                  <a:schemeClr val="bg1"/>
                </a:solidFill>
                <a:latin typeface="Consolas"/>
              </a:rPr>
              <a:t>static final double </a:t>
            </a:r>
            <a:r>
              <a:rPr lang="en-US" i="1" dirty="0">
                <a:solidFill>
                  <a:schemeClr val="bg1"/>
                </a:solidFill>
                <a:latin typeface="Consolas"/>
              </a:rPr>
              <a:t>C = 299792458;</a:t>
            </a:r>
          </a:p>
          <a:p>
            <a:endParaRPr lang="en-US" dirty="0">
              <a:solidFill>
                <a:schemeClr val="bg1"/>
              </a:solidFill>
              <a:latin typeface="Consolas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onsolas"/>
              </a:rPr>
              <a:t>  public </a:t>
            </a:r>
            <a:r>
              <a:rPr lang="en-US" dirty="0">
                <a:solidFill>
                  <a:schemeClr val="bg1"/>
                </a:solidFill>
                <a:latin typeface="Consolas"/>
              </a:rPr>
              <a:t>static double </a:t>
            </a:r>
            <a:r>
              <a:rPr lang="en-US" dirty="0" err="1">
                <a:solidFill>
                  <a:schemeClr val="bg1"/>
                </a:solidFill>
                <a:latin typeface="Consolas"/>
              </a:rPr>
              <a:t>massEnergy</a:t>
            </a:r>
            <a:r>
              <a:rPr lang="en-US" dirty="0">
                <a:solidFill>
                  <a:schemeClr val="bg1"/>
                </a:solidFill>
                <a:latin typeface="Consolas"/>
              </a:rPr>
              <a:t>(double mass) {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/>
              </a:rPr>
              <a:t>    return </a:t>
            </a:r>
            <a:r>
              <a:rPr lang="en-US" dirty="0">
                <a:solidFill>
                  <a:schemeClr val="bg1"/>
                </a:solidFill>
                <a:latin typeface="Consolas"/>
              </a:rPr>
              <a:t>mass * </a:t>
            </a:r>
            <a:r>
              <a:rPr lang="en-US" dirty="0" err="1">
                <a:solidFill>
                  <a:schemeClr val="bg1"/>
                </a:solidFill>
                <a:latin typeface="Consolas"/>
              </a:rPr>
              <a:t>Relativity.</a:t>
            </a:r>
            <a:r>
              <a:rPr lang="en-US" i="1" dirty="0" err="1">
                <a:solidFill>
                  <a:schemeClr val="bg1"/>
                </a:solidFill>
                <a:latin typeface="Consolas"/>
              </a:rPr>
              <a:t>C</a:t>
            </a:r>
            <a:r>
              <a:rPr lang="en-US" i="1" dirty="0">
                <a:solidFill>
                  <a:schemeClr val="bg1"/>
                </a:solidFill>
                <a:latin typeface="Consolas"/>
              </a:rPr>
              <a:t> * </a:t>
            </a:r>
            <a:r>
              <a:rPr lang="en-US" i="1" dirty="0" err="1">
                <a:solidFill>
                  <a:schemeClr val="bg1"/>
                </a:solidFill>
                <a:latin typeface="Consolas"/>
              </a:rPr>
              <a:t>Relativity.C</a:t>
            </a:r>
            <a:r>
              <a:rPr lang="en-US" i="1" dirty="0">
                <a:solidFill>
                  <a:schemeClr val="bg1"/>
                </a:solidFill>
                <a:latin typeface="Consolas"/>
              </a:rPr>
              <a:t>;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/>
              </a:rPr>
              <a:t>  }</a:t>
            </a:r>
            <a:endParaRPr lang="en-US" dirty="0">
              <a:solidFill>
                <a:schemeClr val="bg1"/>
              </a:solidFill>
              <a:latin typeface="Consolas"/>
            </a:endParaRP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Start by creating a package, giving the class a name, and creating the class body block.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36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F2C7A0-164C-4881-AB9F-AEA07D0A5DCF}" type="slidenum">
              <a:rPr lang="en-US" smtClean="0"/>
              <a:pPr>
                <a:defRPr/>
              </a:pPr>
              <a:t>104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F0055"/>
                </a:solidFill>
                <a:latin typeface="Consolas"/>
              </a:rPr>
              <a:t>package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ca.yorku.eecs.eecs2030;</a:t>
            </a:r>
          </a:p>
          <a:p>
            <a:endParaRPr lang="en-US" dirty="0">
              <a:solidFill>
                <a:srgbClr val="7F0055"/>
              </a:solidFill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Relativity {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final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i="1" dirty="0">
                <a:solidFill>
                  <a:srgbClr val="0000C0"/>
                </a:solidFill>
                <a:latin typeface="Consolas"/>
              </a:rPr>
              <a:t>C</a:t>
            </a:r>
            <a:r>
              <a:rPr lang="en-US" i="1" dirty="0">
                <a:solidFill>
                  <a:srgbClr val="000000"/>
                </a:solidFill>
                <a:latin typeface="Consolas"/>
              </a:rPr>
              <a:t> = 299792458;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onsolas"/>
              </a:rPr>
              <a:t>  public </a:t>
            </a:r>
            <a:r>
              <a:rPr lang="en-US" dirty="0">
                <a:solidFill>
                  <a:schemeClr val="bg1"/>
                </a:solidFill>
                <a:latin typeface="Consolas"/>
              </a:rPr>
              <a:t>static double </a:t>
            </a:r>
            <a:r>
              <a:rPr lang="en-US" dirty="0" err="1">
                <a:solidFill>
                  <a:schemeClr val="bg1"/>
                </a:solidFill>
                <a:latin typeface="Consolas"/>
              </a:rPr>
              <a:t>massEnergy</a:t>
            </a:r>
            <a:r>
              <a:rPr lang="en-US" dirty="0">
                <a:solidFill>
                  <a:schemeClr val="bg1"/>
                </a:solidFill>
                <a:latin typeface="Consolas"/>
              </a:rPr>
              <a:t>(double mass) {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/>
              </a:rPr>
              <a:t>    return </a:t>
            </a:r>
            <a:r>
              <a:rPr lang="en-US" dirty="0">
                <a:solidFill>
                  <a:schemeClr val="bg1"/>
                </a:solidFill>
                <a:latin typeface="Consolas"/>
              </a:rPr>
              <a:t>mass * </a:t>
            </a:r>
            <a:r>
              <a:rPr lang="en-US" dirty="0" err="1">
                <a:solidFill>
                  <a:schemeClr val="bg1"/>
                </a:solidFill>
                <a:latin typeface="Consolas"/>
              </a:rPr>
              <a:t>Relativity.</a:t>
            </a:r>
            <a:r>
              <a:rPr lang="en-US" i="1" dirty="0" err="1">
                <a:solidFill>
                  <a:schemeClr val="bg1"/>
                </a:solidFill>
                <a:latin typeface="Consolas"/>
              </a:rPr>
              <a:t>C</a:t>
            </a:r>
            <a:r>
              <a:rPr lang="en-US" i="1" dirty="0">
                <a:solidFill>
                  <a:schemeClr val="bg1"/>
                </a:solidFill>
                <a:latin typeface="Consolas"/>
              </a:rPr>
              <a:t> * </a:t>
            </a:r>
            <a:r>
              <a:rPr lang="en-US" i="1" dirty="0" err="1">
                <a:solidFill>
                  <a:schemeClr val="bg1"/>
                </a:solidFill>
                <a:latin typeface="Consolas"/>
              </a:rPr>
              <a:t>Relativity.C</a:t>
            </a:r>
            <a:r>
              <a:rPr lang="en-US" i="1" dirty="0">
                <a:solidFill>
                  <a:schemeClr val="bg1"/>
                </a:solidFill>
                <a:latin typeface="Consolas"/>
              </a:rPr>
              <a:t>;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/>
              </a:rPr>
              <a:t>  }</a:t>
            </a:r>
            <a:endParaRPr lang="en-US" dirty="0">
              <a:solidFill>
                <a:schemeClr val="bg1"/>
              </a:solidFill>
              <a:latin typeface="Consolas"/>
            </a:endParaRP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Add a field that represents the speed of light.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07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F2C7A0-164C-4881-AB9F-AEA07D0A5DCF}" type="slidenum">
              <a:rPr lang="en-US" smtClean="0"/>
              <a:pPr>
                <a:defRPr/>
              </a:pPr>
              <a:t>105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F0055"/>
                </a:solidFill>
                <a:latin typeface="Consolas"/>
              </a:rPr>
              <a:t>package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ca.yorku.eecs.eecs2030;</a:t>
            </a:r>
          </a:p>
          <a:p>
            <a:endParaRPr lang="en-US" dirty="0">
              <a:solidFill>
                <a:srgbClr val="7F0055"/>
              </a:solidFill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Relativity {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final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i="1" dirty="0">
                <a:solidFill>
                  <a:srgbClr val="0000C0"/>
                </a:solidFill>
                <a:latin typeface="Consolas"/>
              </a:rPr>
              <a:t>C</a:t>
            </a:r>
            <a:r>
              <a:rPr lang="en-US" i="1" dirty="0">
                <a:solidFill>
                  <a:srgbClr val="000000"/>
                </a:solidFill>
                <a:latin typeface="Consolas"/>
              </a:rPr>
              <a:t> = 299792458;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massEnergy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mass) {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  double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energy = mass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*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Relativity.</a:t>
            </a:r>
            <a:r>
              <a:rPr lang="en-US" i="1" dirty="0" err="1">
                <a:solidFill>
                  <a:srgbClr val="0000C0"/>
                </a:solidFill>
                <a:latin typeface="Consolas"/>
              </a:rPr>
              <a:t>C</a:t>
            </a:r>
            <a:r>
              <a:rPr lang="en-US" i="1" dirty="0">
                <a:solidFill>
                  <a:srgbClr val="000000"/>
                </a:solidFill>
                <a:latin typeface="Consolas"/>
              </a:rPr>
              <a:t> *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Relativity.</a:t>
            </a:r>
            <a:r>
              <a:rPr lang="en-US" i="1" dirty="0" err="1" smtClean="0">
                <a:solidFill>
                  <a:srgbClr val="0000C0"/>
                </a:solidFill>
                <a:latin typeface="Consolas"/>
              </a:rPr>
              <a:t>C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i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energy;</a:t>
            </a:r>
            <a:endParaRPr lang="en-US" i="1" dirty="0">
              <a:solidFill>
                <a:srgbClr val="000000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/>
              <p:cNvSpPr>
                <a:spLocks noGrp="1"/>
              </p:cNvSpPr>
              <p:nvPr>
                <p:ph sz="quarter" idx="13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Add a method to compute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𝐸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𝑚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7" name="Content Placeholder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blipFill rotWithShape="1">
                <a:blip r:embed="rId2"/>
                <a:stretch>
                  <a:fillRect l="-741" t="-23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275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F2C7A0-164C-4881-AB9F-AEA07D0A5DCF}" type="slidenum">
              <a:rPr lang="en-US" smtClean="0"/>
              <a:pPr>
                <a:defRPr/>
              </a:pPr>
              <a:t>106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F0055"/>
                </a:solidFill>
                <a:latin typeface="Consolas"/>
              </a:rPr>
              <a:t>package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ca.yorku.eecs.eecs2030;</a:t>
            </a:r>
          </a:p>
          <a:p>
            <a:endParaRPr lang="en-US" dirty="0">
              <a:solidFill>
                <a:srgbClr val="7F0055"/>
              </a:solidFill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Relativity {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final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i="1" dirty="0">
                <a:solidFill>
                  <a:srgbClr val="0000C0"/>
                </a:solidFill>
                <a:latin typeface="Consolas"/>
              </a:rPr>
              <a:t>C</a:t>
            </a:r>
            <a:r>
              <a:rPr lang="en-US" i="1" dirty="0">
                <a:solidFill>
                  <a:srgbClr val="000000"/>
                </a:solidFill>
                <a:latin typeface="Consolas"/>
              </a:rPr>
              <a:t> = 299792458;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massEnergy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mass) {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  double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energy = mass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*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Relativity.</a:t>
            </a:r>
            <a:r>
              <a:rPr lang="en-US" i="1" dirty="0" err="1">
                <a:solidFill>
                  <a:srgbClr val="0000C0"/>
                </a:solidFill>
                <a:latin typeface="Consolas"/>
              </a:rPr>
              <a:t>C</a:t>
            </a:r>
            <a:r>
              <a:rPr lang="en-US" i="1" dirty="0">
                <a:solidFill>
                  <a:srgbClr val="000000"/>
                </a:solidFill>
                <a:latin typeface="Consolas"/>
              </a:rPr>
              <a:t> *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Relativity.</a:t>
            </a:r>
            <a:r>
              <a:rPr lang="en-US" i="1" dirty="0" err="1" smtClean="0">
                <a:solidFill>
                  <a:srgbClr val="0000C0"/>
                </a:solidFill>
                <a:latin typeface="Consolas"/>
              </a:rPr>
              <a:t>C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i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energy;</a:t>
            </a:r>
            <a:endParaRPr lang="en-US" i="1" dirty="0">
              <a:solidFill>
                <a:srgbClr val="000000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/>
              <p:cNvSpPr>
                <a:spLocks noGrp="1"/>
              </p:cNvSpPr>
              <p:nvPr>
                <p:ph sz="quarter" idx="13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Add a method to compute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𝐸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𝑚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7" name="Content Placeholder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blipFill rotWithShape="1">
                <a:blip r:embed="rId2"/>
                <a:stretch>
                  <a:fillRect l="-741" t="-23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479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F2C7A0-164C-4881-AB9F-AEA07D0A5DCF}" type="slidenum">
              <a:rPr lang="en-US" smtClean="0"/>
              <a:pPr>
                <a:defRPr/>
              </a:pPr>
              <a:t>107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F0055"/>
                </a:solidFill>
                <a:latin typeface="Consolas"/>
              </a:rPr>
              <a:t>package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ca.yorku.eecs.eecs2030;</a:t>
            </a:r>
          </a:p>
          <a:p>
            <a:endParaRPr lang="en-US" dirty="0">
              <a:solidFill>
                <a:srgbClr val="7F0055"/>
              </a:solidFill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OneGram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{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main(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String</a:t>
            </a:r>
            <a:r>
              <a:rPr lang="en-US" dirty="0" smtClean="0">
                <a:latin typeface="Consolas"/>
              </a:rPr>
              <a:t>[]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args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)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  double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mass = 0.001; </a:t>
            </a:r>
            <a:endParaRPr lang="en-US" i="1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i="1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energy =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Relativity.</a:t>
            </a:r>
            <a:r>
              <a:rPr lang="en-US" i="1" dirty="0" err="1" smtClean="0">
                <a:solidFill>
                  <a:srgbClr val="000000"/>
                </a:solidFill>
                <a:latin typeface="Consolas"/>
              </a:rPr>
              <a:t>massEnergy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(mass);</a:t>
            </a:r>
          </a:p>
          <a:p>
            <a:r>
              <a:rPr lang="en-US" i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System.out.println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smtClean="0">
                <a:solidFill>
                  <a:srgbClr val="0000C0"/>
                </a:solidFill>
                <a:latin typeface="Consolas"/>
              </a:rPr>
              <a:t>"1 gram = "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+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energy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+ </a:t>
            </a:r>
            <a:r>
              <a:rPr lang="en-US" dirty="0" smtClean="0">
                <a:solidFill>
                  <a:srgbClr val="0000C0"/>
                </a:solidFill>
                <a:latin typeface="Consolas"/>
              </a:rPr>
              <a:t>"</a:t>
            </a:r>
            <a:r>
              <a:rPr lang="en-US" dirty="0">
                <a:solidFill>
                  <a:srgbClr val="0000C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C0"/>
                </a:solidFill>
                <a:latin typeface="Consolas"/>
              </a:rPr>
              <a:t>Joules"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);</a:t>
            </a:r>
            <a:endParaRPr lang="en-US" i="1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Here's a program that uses (a client) the </a:t>
            </a:r>
            <a:r>
              <a:rPr lang="en-US" b="1" dirty="0" smtClean="0">
                <a:latin typeface="Consolas" panose="020B0609020204030204" pitchFamily="49" charset="0"/>
              </a:rPr>
              <a:t>Relativity</a:t>
            </a:r>
            <a:r>
              <a:rPr lang="en-US" dirty="0" smtClean="0"/>
              <a:t> utility class.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0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Fields </a:t>
            </a:r>
            <a:endParaRPr lang="en-US" dirty="0" smtClean="0"/>
          </a:p>
        </p:txBody>
      </p:sp>
      <p:sp>
        <p:nvSpPr>
          <p:cNvPr id="1945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714B1CC-9429-489D-B32D-4553ABC9A19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108</a:t>
            </a:fld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field is a member that holds data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constant field is usually declared by specifying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>
                <a:solidFill>
                  <a:srgbClr val="000000"/>
                </a:solidFill>
              </a:rPr>
              <a:t>modifiers</a:t>
            </a:r>
            <a:endParaRPr lang="en-CA" sz="2000" dirty="0" smtClean="0"/>
          </a:p>
          <a:p>
            <a:pPr marL="1051560" lvl="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>
                <a:solidFill>
                  <a:srgbClr val="000000"/>
                </a:solidFill>
              </a:rPr>
              <a:t>access modifier		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cs typeface="Courier New" pitchFamily="49" charset="0"/>
              </a:rPr>
              <a:t>public</a:t>
            </a:r>
            <a:endParaRPr lang="en-CA" sz="2100" b="1" dirty="0" smtClean="0">
              <a:solidFill>
                <a:srgbClr val="000000"/>
              </a:solidFill>
              <a:latin typeface="Consolas" panose="020B0609020204030204" pitchFamily="49" charset="0"/>
              <a:cs typeface="Courier New" pitchFamily="49" charset="0"/>
            </a:endParaRPr>
          </a:p>
          <a:p>
            <a:pPr marL="1051560" lvl="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>
                <a:solidFill>
                  <a:srgbClr val="000000"/>
                </a:solidFill>
                <a:cs typeface="Courier New" pitchFamily="49" charset="0"/>
              </a:rPr>
              <a:t>static modifier		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cs typeface="Courier New" pitchFamily="49" charset="0"/>
              </a:rPr>
              <a:t>static</a:t>
            </a:r>
            <a:endParaRPr lang="en-CA" b="1" dirty="0" smtClean="0">
              <a:solidFill>
                <a:srgbClr val="000000"/>
              </a:solidFill>
              <a:latin typeface="Consolas" panose="020B0609020204030204" pitchFamily="49" charset="0"/>
              <a:cs typeface="Courier New" pitchFamily="49" charset="0"/>
            </a:endParaRPr>
          </a:p>
          <a:p>
            <a:pPr marL="1051560" lvl="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>
                <a:solidFill>
                  <a:srgbClr val="000000"/>
                </a:solidFill>
                <a:cs typeface="Courier New" pitchFamily="49" charset="0"/>
              </a:rPr>
              <a:t>final modifier 		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cs typeface="Courier New" pitchFamily="49" charset="0"/>
              </a:rPr>
              <a:t>final</a:t>
            </a:r>
            <a:endParaRPr lang="en-CA" dirty="0" smtClean="0"/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type			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cs typeface="Courier New" pitchFamily="49" charset="0"/>
              </a:rPr>
              <a:t>double</a:t>
            </a:r>
            <a:endParaRPr lang="en-CA" sz="2000" b="1" dirty="0" smtClean="0">
              <a:latin typeface="Consolas" panose="020B0609020204030204" pitchFamily="49" charset="0"/>
              <a:cs typeface="Courier New" pitchFamily="49" charset="0"/>
            </a:endParaRP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name			</a:t>
            </a:r>
            <a:r>
              <a:rPr lang="en-US" sz="1800" b="1" i="1" dirty="0" smtClean="0">
                <a:solidFill>
                  <a:srgbClr val="0000C0"/>
                </a:solidFill>
                <a:latin typeface="Consolas"/>
                <a:cs typeface="Courier New" pitchFamily="49" charset="0"/>
              </a:rPr>
              <a:t>C</a:t>
            </a:r>
            <a:endParaRPr lang="en-CA" sz="2000" b="1" dirty="0" smtClean="0">
              <a:latin typeface="Consolas" panose="020B0609020204030204" pitchFamily="49" charset="0"/>
              <a:cs typeface="Courier New" pitchFamily="49" charset="0"/>
            </a:endParaRP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value			</a:t>
            </a:r>
            <a:r>
              <a:rPr lang="en-US" sz="1800" b="1" i="1" dirty="0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299792458</a:t>
            </a:r>
            <a:endParaRPr lang="en-US" sz="2000" b="1" dirty="0" smtClean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9461" name="TextBox 6"/>
          <p:cNvSpPr txBox="1">
            <a:spLocks noChangeArrowheads="1"/>
          </p:cNvSpPr>
          <p:nvPr/>
        </p:nvSpPr>
        <p:spPr bwMode="auto">
          <a:xfrm>
            <a:off x="608013" y="1411288"/>
            <a:ext cx="537679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73050" lvl="0" indent="-273050">
              <a:spcBef>
                <a:spcPts val="600"/>
              </a:spcBef>
              <a:buClr>
                <a:srgbClr val="DDDDDD"/>
              </a:buClr>
              <a:buSzPct val="76000"/>
            </a:pPr>
            <a:r>
              <a:rPr lang="en-US" b="1" dirty="0">
                <a:solidFill>
                  <a:srgbClr val="7F0055"/>
                </a:solidFill>
                <a:latin typeface="Consolas"/>
                <a:cs typeface="Courier New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  <a:cs typeface="Courier New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  <a:cs typeface="Courier New" pitchFamily="49" charset="0"/>
              </a:rPr>
              <a:t>final</a:t>
            </a:r>
            <a:r>
              <a:rPr lang="en-US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  <a:cs typeface="Courier New" pitchFamily="49" charset="0"/>
              </a:rPr>
              <a:t>double</a:t>
            </a:r>
            <a:r>
              <a:rPr lang="en-US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</a:t>
            </a:r>
            <a:r>
              <a:rPr lang="en-US" b="1" i="1" dirty="0">
                <a:solidFill>
                  <a:srgbClr val="0000C0"/>
                </a:solidFill>
                <a:latin typeface="Consolas"/>
                <a:cs typeface="Courier New" pitchFamily="49" charset="0"/>
              </a:rPr>
              <a:t>C</a:t>
            </a:r>
            <a:r>
              <a:rPr lang="en-US" b="1" i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= 299792458;</a:t>
            </a:r>
          </a:p>
        </p:txBody>
      </p:sp>
    </p:spTree>
    <p:extLst>
      <p:ext uri="{BB962C8B-B14F-4D97-AF65-F5344CB8AC3E}">
        <p14:creationId xmlns:p14="http://schemas.microsoft.com/office/powerpoint/2010/main" val="3217505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Fields</a:t>
            </a:r>
            <a:endParaRPr lang="en-US" dirty="0" smtClean="0"/>
          </a:p>
        </p:txBody>
      </p:sp>
      <p:sp>
        <p:nvSpPr>
          <p:cNvPr id="20483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CA20D2-0610-45B0-ACB5-CAA44AC1452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109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field names must be unique in a class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scope of a field is the entire class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[notes] use the term “field” only for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fields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75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Typical Java Program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 smtClean="0">
                <a:solidFill>
                  <a:schemeClr val="accent2"/>
                </a:solidFill>
              </a:rPr>
              <a:t>one or more files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one package name</a:t>
            </a:r>
          </a:p>
          <a:p>
            <a:r>
              <a:rPr lang="en-US" sz="2400" dirty="0" smtClean="0"/>
              <a:t>zero or more import statements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143000" y="19812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95400" y="21336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00200" y="2362200"/>
            <a:ext cx="26670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600200" y="2590800"/>
            <a:ext cx="2667000" cy="60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4038600" y="2819400"/>
            <a:ext cx="60960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Fields</a:t>
            </a:r>
            <a:endParaRPr lang="en-US" dirty="0" smtClean="0"/>
          </a:p>
        </p:txBody>
      </p:sp>
      <p:sp>
        <p:nvSpPr>
          <p:cNvPr id="2150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04EC922-9C61-4EFA-81D1-DAFD447B9A4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110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field is visible to all clients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20725" y="2971800"/>
            <a:ext cx="7702550" cy="92392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/>
          <a:lstStyle/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// client of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Relativity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speedOfLight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 =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Relativity.C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;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676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Fields</a:t>
            </a:r>
            <a:endParaRPr lang="en-US" dirty="0" smtClean="0"/>
          </a:p>
        </p:txBody>
      </p:sp>
      <p:sp>
        <p:nvSpPr>
          <p:cNvPr id="2457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EB8F8AD-668B-4680-A5CC-AB837872F0E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111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field that is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is a per-class member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only one copy of the field</a:t>
            </a:r>
            <a:r>
              <a:rPr lang="en-US" dirty="0" smtClean="0"/>
              <a:t>, and the field is associated with the class</a:t>
            </a:r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every object created from a class declaring a static field shares the same copy of the field</a:t>
            </a:r>
            <a:endParaRPr lang="en-US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textbook uses the term </a:t>
            </a:r>
            <a:r>
              <a:rPr lang="en-CA" i="1" dirty="0" smtClean="0"/>
              <a:t>static variable</a:t>
            </a:r>
            <a:endParaRPr lang="en-CA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also commonly called </a:t>
            </a:r>
            <a:r>
              <a:rPr lang="en-CA" i="1" dirty="0" smtClean="0"/>
              <a:t>class variable</a:t>
            </a:r>
            <a:endParaRPr lang="en-US" i="1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7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Fields</a:t>
            </a:r>
            <a:endParaRPr lang="en-US" dirty="0" smtClean="0"/>
          </a:p>
        </p:txBody>
      </p:sp>
      <p:sp>
        <p:nvSpPr>
          <p:cNvPr id="25603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CE2455-FDFD-4C5A-9679-78F55A4A7B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112</a:t>
            </a:fld>
            <a:endParaRPr lang="en-US" smtClean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>
          <a:xfrm>
            <a:off x="457200" y="1371601"/>
            <a:ext cx="3886200" cy="761999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eaLnBrk="1" hangingPunct="1"/>
            <a:r>
              <a:rPr lang="en-CA" sz="1600" dirty="0" smtClean="0"/>
              <a:t>Relativity y = new Relativity();</a:t>
            </a:r>
          </a:p>
          <a:p>
            <a:pPr eaLnBrk="1" hangingPunct="1"/>
            <a:r>
              <a:rPr lang="en-CA" sz="1600" dirty="0" smtClean="0"/>
              <a:t>Relativity z = new Relativity();</a:t>
            </a:r>
            <a:endParaRPr lang="en-US" sz="1600" dirty="0" smtClean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28599"/>
              </p:ext>
            </p:extLst>
          </p:nvPr>
        </p:nvGraphicFramePr>
        <p:xfrm>
          <a:off x="1600200" y="517525"/>
          <a:ext cx="7239000" cy="148336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276600"/>
                <a:gridCol w="9144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client invocation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y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392670"/>
              </p:ext>
            </p:extLst>
          </p:nvPr>
        </p:nvGraphicFramePr>
        <p:xfrm>
          <a:off x="1600200" y="2590800"/>
          <a:ext cx="7239000" cy="11684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276600"/>
                <a:gridCol w="914400"/>
                <a:gridCol w="30480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500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Relativity </a:t>
                      </a:r>
                      <a:r>
                        <a:rPr lang="en-CA" dirty="0" smtClean="0"/>
                        <a:t>class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C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70C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299792458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6846401"/>
              </p:ext>
            </p:extLst>
          </p:nvPr>
        </p:nvGraphicFramePr>
        <p:xfrm>
          <a:off x="4237038" y="3962400"/>
          <a:ext cx="4602480" cy="11684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640080"/>
                <a:gridCol w="914400"/>
                <a:gridCol w="30480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1000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Relativity </a:t>
                      </a:r>
                      <a:r>
                        <a:rPr lang="en-CA" dirty="0" smtClean="0"/>
                        <a:t>object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???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6482407"/>
              </p:ext>
            </p:extLst>
          </p:nvPr>
        </p:nvGraphicFramePr>
        <p:xfrm>
          <a:off x="4237038" y="5257800"/>
          <a:ext cx="4602480" cy="11684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640080"/>
                <a:gridCol w="914400"/>
                <a:gridCol w="30480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1100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Relativity </a:t>
                      </a:r>
                      <a:r>
                        <a:rPr lang="en-CA" dirty="0" smtClean="0"/>
                        <a:t>object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???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8166513"/>
              </p:ext>
            </p:extLst>
          </p:nvPr>
        </p:nvGraphicFramePr>
        <p:xfrm>
          <a:off x="1600200" y="1620520"/>
          <a:ext cx="7239000" cy="7416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276600"/>
                <a:gridCol w="9144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z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934200" y="1306513"/>
            <a:ext cx="81785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1000a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934200" y="1687513"/>
            <a:ext cx="81785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1100a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2209800" y="3352800"/>
            <a:ext cx="2286000" cy="369888"/>
            <a:chOff x="457200" y="3581400"/>
            <a:chExt cx="2286000" cy="369332"/>
          </a:xfrm>
        </p:grpSpPr>
        <p:sp>
          <p:nvSpPr>
            <p:cNvPr id="25696" name="TextBox 16"/>
            <p:cNvSpPr txBox="1">
              <a:spLocks noChangeArrowheads="1"/>
            </p:cNvSpPr>
            <p:nvPr/>
          </p:nvSpPr>
          <p:spPr bwMode="auto">
            <a:xfrm>
              <a:off x="457200" y="3581400"/>
              <a:ext cx="172457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>
                  <a:solidFill>
                    <a:srgbClr val="002060"/>
                  </a:solidFill>
                  <a:latin typeface="Constantia" pitchFamily="18" charset="0"/>
                </a:rPr>
                <a:t>belongs to class</a:t>
              </a:r>
              <a:endParaRPr lang="en-US" dirty="0">
                <a:solidFill>
                  <a:srgbClr val="002060"/>
                </a:solidFill>
                <a:latin typeface="Constantia" pitchFamily="18" charset="0"/>
              </a:endParaRPr>
            </a:p>
          </p:txBody>
        </p:sp>
        <p:cxnSp>
          <p:nvCxnSpPr>
            <p:cNvPr id="19" name="Straight Arrow Connector 18"/>
            <p:cNvCxnSpPr>
              <a:stCxn id="25696" idx="3"/>
            </p:cNvCxnSpPr>
            <p:nvPr/>
          </p:nvCxnSpPr>
          <p:spPr>
            <a:xfrm flipV="1">
              <a:off x="2181225" y="3581400"/>
              <a:ext cx="561975" cy="185459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2362200" y="4543999"/>
            <a:ext cx="1905000" cy="646331"/>
            <a:chOff x="2133600" y="4393255"/>
            <a:chExt cx="1905000" cy="646549"/>
          </a:xfrm>
        </p:grpSpPr>
        <p:sp>
          <p:nvSpPr>
            <p:cNvPr id="25694" name="TextBox 21"/>
            <p:cNvSpPr txBox="1">
              <a:spLocks noChangeArrowheads="1"/>
            </p:cNvSpPr>
            <p:nvPr/>
          </p:nvSpPr>
          <p:spPr bwMode="auto">
            <a:xfrm>
              <a:off x="2133600" y="4393255"/>
              <a:ext cx="1199496" cy="6465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>
                  <a:solidFill>
                    <a:srgbClr val="002060"/>
                  </a:solidFill>
                  <a:latin typeface="Constantia" pitchFamily="18" charset="0"/>
                </a:rPr>
                <a:t>no copy of</a:t>
              </a:r>
            </a:p>
            <a:p>
              <a:r>
                <a:rPr lang="en-CA" b="1" dirty="0" smtClean="0">
                  <a:solidFill>
                    <a:srgbClr val="002060"/>
                  </a:solidFill>
                  <a:latin typeface="Consolas" panose="020B0609020204030204" pitchFamily="49" charset="0"/>
                  <a:cs typeface="Courier New" pitchFamily="49" charset="0"/>
                </a:rPr>
                <a:t>C</a:t>
              </a:r>
              <a:endParaRPr lang="en-US" b="1" dirty="0">
                <a:solidFill>
                  <a:srgbClr val="002060"/>
                </a:solidFill>
                <a:latin typeface="Consolas" panose="020B0609020204030204" pitchFamily="49" charset="0"/>
                <a:cs typeface="Courier New" pitchFamily="49" charset="0"/>
              </a:endParaRPr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>
              <a:off x="3352800" y="4572129"/>
              <a:ext cx="685800" cy="1589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Straight Arrow Connector 29"/>
          <p:cNvCxnSpPr/>
          <p:nvPr/>
        </p:nvCxnSpPr>
        <p:spPr>
          <a:xfrm rot="16200000" flipH="1">
            <a:off x="3275806" y="5028406"/>
            <a:ext cx="1296988" cy="68580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3010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Field Client Access </a:t>
            </a:r>
            <a:endParaRPr lang="en-US" dirty="0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6B1FFB-87FA-4C0C-BF24-36B5C8C1BAF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113</a:t>
            </a:fld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client should access a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public static</a:t>
            </a:r>
            <a:r>
              <a:rPr lang="en-CA" dirty="0" smtClean="0">
                <a:cs typeface="Courier New" pitchFamily="49" charset="0"/>
              </a:rPr>
              <a:t> </a:t>
            </a:r>
            <a:r>
              <a:rPr lang="en-CA" dirty="0" smtClean="0"/>
              <a:t>field without using an object reference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use the class name followed by a period followed by the attribute name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</p:txBody>
      </p:sp>
      <p:sp>
        <p:nvSpPr>
          <p:cNvPr id="26629" name="TextBox 6"/>
          <p:cNvSpPr txBox="1">
            <a:spLocks noChangeArrowheads="1"/>
          </p:cNvSpPr>
          <p:nvPr/>
        </p:nvSpPr>
        <p:spPr bwMode="auto">
          <a:xfrm>
            <a:off x="720725" y="2967038"/>
            <a:ext cx="7702550" cy="2671762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double</a:t>
            </a:r>
            <a:r>
              <a:rPr lang="en-US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sunDistance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= 149.6 * 1e9;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double</a:t>
            </a:r>
            <a:r>
              <a:rPr lang="en-US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6A3E3E"/>
                </a:solidFill>
                <a:latin typeface="Consolas" panose="020B0609020204030204" pitchFamily="49" charset="0"/>
              </a:rPr>
              <a:t>seconds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sunDistance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/ </a:t>
            </a:r>
            <a:r>
              <a:rPr lang="en-US" b="1" dirty="0" err="1">
                <a:solidFill>
                  <a:srgbClr val="000000"/>
                </a:solidFill>
                <a:latin typeface="Consolas"/>
                <a:cs typeface="Courier New" pitchFamily="49" charset="0"/>
              </a:rPr>
              <a:t>Relativity.</a:t>
            </a:r>
            <a:r>
              <a:rPr lang="en-US" b="1" i="1" dirty="0" err="1">
                <a:solidFill>
                  <a:srgbClr val="0000C0"/>
                </a:solidFill>
                <a:latin typeface="Consolas"/>
                <a:cs typeface="Courier New" pitchFamily="49" charset="0"/>
              </a:rPr>
              <a:t>C</a:t>
            </a:r>
            <a:r>
              <a:rPr lang="en-US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b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b="1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b="1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b="1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</a:p>
          <a:p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  <a:r>
              <a:rPr lang="en-US" b="1" i="1" dirty="0" smtClean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b="1" i="1" dirty="0">
                <a:solidFill>
                  <a:srgbClr val="2A00FF"/>
                </a:solidFill>
                <a:latin typeface="Consolas" panose="020B0609020204030204" pitchFamily="49" charset="0"/>
              </a:rPr>
              <a:t>time for light to travel from sun to earth "</a:t>
            </a:r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endParaRPr lang="en-US" b="1" i="1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  <a:r>
              <a:rPr lang="en-US" b="1" i="1" dirty="0" smtClean="0">
                <a:solidFill>
                  <a:srgbClr val="6A3E3E"/>
                </a:solidFill>
                <a:latin typeface="Consolas" panose="020B0609020204030204" pitchFamily="49" charset="0"/>
              </a:rPr>
              <a:t>seconds</a:t>
            </a:r>
            <a:r>
              <a:rPr lang="en-US" b="1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+ </a:t>
            </a:r>
            <a:r>
              <a:rPr lang="en-US" b="1" i="1" dirty="0">
                <a:solidFill>
                  <a:srgbClr val="2A00FF"/>
                </a:solidFill>
                <a:latin typeface="Consolas" panose="020B0609020204030204" pitchFamily="49" charset="0"/>
              </a:rPr>
              <a:t>" seconds"</a:t>
            </a:r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CA" b="1" dirty="0" smtClean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2400" y="5726668"/>
            <a:ext cx="8922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time for light to travel from sun to earth 499.01188641643546 seconds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21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Attribute Client Access </a:t>
            </a:r>
            <a:endParaRPr lang="en-US" dirty="0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6B1FFB-87FA-4C0C-BF24-36B5C8C1BAF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114</a:t>
            </a:fld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it is legal, </a:t>
            </a:r>
            <a:r>
              <a:rPr lang="en-CA" i="1" dirty="0" smtClean="0"/>
              <a:t>but considered bad form</a:t>
            </a:r>
            <a:r>
              <a:rPr lang="en-CA" dirty="0" smtClean="0"/>
              <a:t>, to access a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public static</a:t>
            </a:r>
            <a:r>
              <a:rPr lang="en-CA" dirty="0" smtClean="0">
                <a:cs typeface="Courier New" pitchFamily="49" charset="0"/>
              </a:rPr>
              <a:t> attribute using an object</a:t>
            </a:r>
            <a:endParaRPr lang="en-CA" dirty="0" smtClean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20725" y="2967038"/>
            <a:ext cx="7702550" cy="2671762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double</a:t>
            </a:r>
            <a:r>
              <a:rPr lang="en-US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sunDistance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= 149.6 * 1e9</a:t>
            </a:r>
            <a:r>
              <a:rPr lang="en-US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Relativity y = new Relativity();</a:t>
            </a:r>
            <a:endParaRPr lang="en-US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double</a:t>
            </a:r>
            <a:r>
              <a:rPr lang="en-US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6A3E3E"/>
                </a:solidFill>
                <a:latin typeface="Consolas" panose="020B0609020204030204" pitchFamily="49" charset="0"/>
              </a:rPr>
              <a:t>seconds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sunDistance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/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y.</a:t>
            </a:r>
            <a:r>
              <a:rPr lang="en-US" b="1" i="1" dirty="0" err="1" smtClean="0">
                <a:solidFill>
                  <a:srgbClr val="0000C0"/>
                </a:solidFill>
                <a:latin typeface="Consolas"/>
                <a:cs typeface="Courier New" pitchFamily="49" charset="0"/>
              </a:rPr>
              <a:t>C</a:t>
            </a:r>
            <a:r>
              <a:rPr lang="en-US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b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b="1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b="1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b="1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</a:p>
          <a:p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  <a:r>
              <a:rPr lang="en-US" b="1" i="1" dirty="0" smtClean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b="1" i="1" dirty="0">
                <a:solidFill>
                  <a:srgbClr val="2A00FF"/>
                </a:solidFill>
                <a:latin typeface="Consolas" panose="020B0609020204030204" pitchFamily="49" charset="0"/>
              </a:rPr>
              <a:t>time for light to travel from sun to earth "</a:t>
            </a:r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endParaRPr lang="en-US" b="1" i="1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  <a:r>
              <a:rPr lang="en-US" b="1" i="1" dirty="0" smtClean="0">
                <a:solidFill>
                  <a:srgbClr val="6A3E3E"/>
                </a:solidFill>
                <a:latin typeface="Consolas" panose="020B0609020204030204" pitchFamily="49" charset="0"/>
              </a:rPr>
              <a:t>seconds</a:t>
            </a:r>
            <a:r>
              <a:rPr lang="en-US" b="1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+ </a:t>
            </a:r>
            <a:r>
              <a:rPr lang="en-US" b="1" i="1" dirty="0">
                <a:solidFill>
                  <a:srgbClr val="2A00FF"/>
                </a:solidFill>
                <a:latin typeface="Consolas" panose="020B0609020204030204" pitchFamily="49" charset="0"/>
              </a:rPr>
              <a:t>" seconds"</a:t>
            </a:r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CA" b="1" dirty="0" smtClean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5726668"/>
            <a:ext cx="8922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time for light to travel from sun to earth 499.01188641643546 seconds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725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</a:t>
            </a:r>
            <a:endParaRPr lang="en-US" dirty="0" smtClean="0"/>
          </a:p>
        </p:txBody>
      </p:sp>
      <p:sp>
        <p:nvSpPr>
          <p:cNvPr id="27651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E2977E2-DFB3-46CE-A730-0BC226A28E8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115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field that is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final</a:t>
            </a:r>
            <a:r>
              <a:rPr lang="en-CA" dirty="0" smtClean="0"/>
              <a:t> can only be assigned to once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public static final</a:t>
            </a:r>
            <a:r>
              <a:rPr lang="en-CA" b="1" dirty="0" smtClean="0"/>
              <a:t> </a:t>
            </a:r>
            <a:r>
              <a:rPr lang="en-CA" dirty="0" smtClean="0"/>
              <a:t>fields are typically assigned when they are declared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CA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US" sz="1800" b="1" dirty="0">
                <a:solidFill>
                  <a:srgbClr val="7F0055"/>
                </a:solidFill>
                <a:latin typeface="Consolas"/>
                <a:cs typeface="Courier New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cs typeface="Courier New" pitchFamily="49" charset="0"/>
              </a:rPr>
              <a:t>static</a:t>
            </a:r>
            <a:r>
              <a:rPr lang="en-US" sz="1800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cs typeface="Courier New" pitchFamily="49" charset="0"/>
              </a:rPr>
              <a:t>final</a:t>
            </a:r>
            <a:r>
              <a:rPr lang="en-US" sz="1800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cs typeface="Courier New" pitchFamily="49" charset="0"/>
              </a:rPr>
              <a:t>double</a:t>
            </a:r>
            <a:r>
              <a:rPr lang="en-US" sz="1800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</a:t>
            </a:r>
            <a:r>
              <a:rPr lang="en-US" sz="1800" b="1" i="1" dirty="0">
                <a:solidFill>
                  <a:srgbClr val="0000C0"/>
                </a:solidFill>
                <a:latin typeface="Consolas"/>
                <a:cs typeface="Courier New" pitchFamily="49" charset="0"/>
              </a:rPr>
              <a:t>C</a:t>
            </a:r>
            <a:r>
              <a:rPr lang="en-US" sz="1800" b="1" i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= 299792458;</a:t>
            </a:r>
            <a:endParaRPr lang="en-CA" sz="2000" b="1" dirty="0" smtClean="0">
              <a:solidFill>
                <a:prstClr val="black"/>
              </a:solidFill>
              <a:latin typeface="Consolas" panose="020B0609020204030204" pitchFamily="49" charset="0"/>
              <a:cs typeface="Courier New" pitchFamily="49" charset="0"/>
            </a:endParaRP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CA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public static final</a:t>
            </a:r>
            <a:r>
              <a:rPr lang="en-CA" b="1" dirty="0" smtClean="0"/>
              <a:t> </a:t>
            </a:r>
            <a:r>
              <a:rPr lang="en-CA" dirty="0" smtClean="0"/>
              <a:t>fields are intended to be constant values that are a meaningful part of the abstraction provided by the class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911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of Primitive Types</a:t>
            </a:r>
            <a:endParaRPr lang="en-US" dirty="0" smtClean="0"/>
          </a:p>
        </p:txBody>
      </p:sp>
      <p:sp>
        <p:nvSpPr>
          <p:cNvPr id="2867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A27D60-A2BC-4F35-9A6F-0DC70CBB6D9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116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of primitive types are constant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28677" name="TextBox 4"/>
          <p:cNvSpPr txBox="1">
            <a:spLocks noChangeArrowheads="1"/>
          </p:cNvSpPr>
          <p:nvPr/>
        </p:nvSpPr>
        <p:spPr bwMode="auto">
          <a:xfrm>
            <a:off x="720725" y="1905000"/>
            <a:ext cx="7702550" cy="9239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public class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Relativity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{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 public static final double C = 299792458;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}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20725" y="3581400"/>
            <a:ext cx="7702550" cy="2438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// client of Relativity</a:t>
            </a:r>
          </a:p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public static void main(String[]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args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) {</a:t>
            </a:r>
          </a:p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  </a:t>
            </a:r>
          </a:p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 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Relativity.C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 = 100; 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// will not compile;</a:t>
            </a:r>
          </a:p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 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			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//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field C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                      //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is final and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		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    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  //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previously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assigned</a:t>
            </a:r>
          </a:p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}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633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of Immutable Types</a:t>
            </a:r>
            <a:endParaRPr lang="en-US" dirty="0" smtClean="0"/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5F1B2A-55D4-46E7-8663-AD912917309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117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of immutable types are constant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b="1" dirty="0" smtClean="0">
              <a:latin typeface="Consolas" panose="020B0609020204030204" pitchFamily="49" charset="0"/>
              <a:cs typeface="Courier New" pitchFamily="49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b="1" dirty="0" smtClean="0">
              <a:latin typeface="Consolas" panose="020B0609020204030204" pitchFamily="49" charset="0"/>
              <a:cs typeface="Courier New" pitchFamily="49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String</a:t>
            </a:r>
            <a:r>
              <a:rPr lang="en-CA" dirty="0" smtClean="0"/>
              <a:t> is immutable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it has no methods to change its contents</a:t>
            </a:r>
            <a:endParaRPr lang="en-US" dirty="0"/>
          </a:p>
        </p:txBody>
      </p:sp>
      <p:sp>
        <p:nvSpPr>
          <p:cNvPr id="29701" name="TextBox 4"/>
          <p:cNvSpPr txBox="1">
            <a:spLocks noChangeArrowheads="1"/>
          </p:cNvSpPr>
          <p:nvPr/>
        </p:nvSpPr>
        <p:spPr bwMode="auto">
          <a:xfrm>
            <a:off x="720725" y="1828800"/>
            <a:ext cx="7702550" cy="9239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public class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NothingToHide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{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 public static final String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X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= "peek-a-boo";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}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20725" y="2971800"/>
            <a:ext cx="7702550" cy="2133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// client of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NothingToHide</a:t>
            </a:r>
            <a:endParaRPr lang="en-CA" b="1" dirty="0" smtClean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public static void main(String[]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args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) {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 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NothingToHide.X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= "</a:t>
            </a:r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i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-see-you"; 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                          // will not compile;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				//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field X is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final and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				// previously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assigned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}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532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of Mutable Types</a:t>
            </a:r>
            <a:endParaRPr lang="en-US" dirty="0" smtClean="0"/>
          </a:p>
        </p:txBody>
      </p:sp>
      <p:sp>
        <p:nvSpPr>
          <p:cNvPr id="30723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3EAD816-554B-435A-9F41-6AAFF4B4DDD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118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of mutable types are not logically constant; their state can be changed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</p:txBody>
      </p:sp>
      <p:sp>
        <p:nvSpPr>
          <p:cNvPr id="30725" name="TextBox 6"/>
          <p:cNvSpPr txBox="1">
            <a:spLocks noChangeArrowheads="1"/>
          </p:cNvSpPr>
          <p:nvPr/>
        </p:nvSpPr>
        <p:spPr bwMode="auto">
          <a:xfrm>
            <a:off x="720725" y="2209800"/>
            <a:ext cx="7702550" cy="1200329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public class </a:t>
            </a:r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ReallyNothingToHide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{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 public static final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Fraction HALF = </a:t>
            </a:r>
          </a:p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					new Fraction(1, 2);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}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20725" y="3733800"/>
            <a:ext cx="7702550" cy="1828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// client of </a:t>
            </a:r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ReallyNothingToHide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public static void main(String[]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args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) {</a:t>
            </a:r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 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ReallyNothingToHide.HALF.setDenominator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(3);  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                                   // works!!</a:t>
            </a:r>
            <a:b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</a:b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                                    // HALF is now 1/3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}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148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of Mutable Types</a:t>
            </a:r>
            <a:endParaRPr lang="en-US" dirty="0" smtClean="0"/>
          </a:p>
        </p:txBody>
      </p:sp>
      <p:sp>
        <p:nvSpPr>
          <p:cNvPr id="3174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CC6A41-2189-4995-9BAD-248A3B393C6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119</a:t>
            </a:fld>
            <a:endParaRPr lang="en-US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448984"/>
              </p:ext>
            </p:extLst>
          </p:nvPr>
        </p:nvGraphicFramePr>
        <p:xfrm>
          <a:off x="720725" y="1524000"/>
          <a:ext cx="7470775" cy="33782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108075"/>
                <a:gridCol w="1762275"/>
                <a:gridCol w="827307"/>
                <a:gridCol w="3773118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err="1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ReallyNothingToHide</a:t>
                      </a:r>
                      <a:r>
                        <a:rPr lang="en-CA" sz="18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CA" sz="1800" b="0" dirty="0" smtClean="0">
                          <a:latin typeface="+mn-lt"/>
                          <a:cs typeface="Courier New" pitchFamily="49" charset="0"/>
                        </a:rPr>
                        <a:t>class</a:t>
                      </a:r>
                      <a:endParaRPr lang="en-US" sz="18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800" dirty="0" smtClean="0"/>
                        <a:t>final</a:t>
                      </a:r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8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HALF</a:t>
                      </a:r>
                      <a:endParaRPr lang="en-US" sz="18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192</a:t>
                      </a:r>
                      <a:endParaRPr lang="en-US" sz="18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700a</a:t>
                      </a:r>
                      <a:endParaRPr lang="en-US" sz="18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:</a:t>
                      </a:r>
                      <a:endParaRPr lang="en-US" sz="18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700</a:t>
                      </a:r>
                      <a:endParaRPr lang="en-US" sz="18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Fraction </a:t>
                      </a:r>
                      <a:r>
                        <a:rPr lang="en-CA" sz="1800" b="1" dirty="0" err="1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obj</a:t>
                      </a:r>
                      <a:endParaRPr lang="en-US" sz="18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:</a:t>
                      </a:r>
                      <a:endParaRPr lang="en-US" sz="18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800" dirty="0" smtClean="0"/>
                        <a:t>not final!</a:t>
                      </a:r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err="1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numer</a:t>
                      </a:r>
                      <a:endParaRPr lang="en-US" sz="18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solidFill>
                            <a:srgbClr val="0070C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1</a:t>
                      </a:r>
                      <a:endParaRPr lang="en-US" sz="1800" b="1" dirty="0">
                        <a:solidFill>
                          <a:srgbClr val="0070C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800" dirty="0" smtClean="0"/>
                        <a:t>not final!</a:t>
                      </a:r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err="1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denom</a:t>
                      </a:r>
                      <a:endParaRPr lang="en-US" sz="18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solidFill>
                            <a:srgbClr val="0070C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2</a:t>
                      </a:r>
                      <a:endParaRPr lang="en-US" sz="1800" b="1" dirty="0">
                        <a:solidFill>
                          <a:srgbClr val="0070C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rgbClr val="0070C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20725" y="5410200"/>
            <a:ext cx="7702550" cy="609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ReallyNothingToHide.HALF.setDenominator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(3);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6096000" y="3821111"/>
            <a:ext cx="1048767" cy="369332"/>
            <a:chOff x="6096000" y="3821668"/>
            <a:chExt cx="1048767" cy="368778"/>
          </a:xfrm>
        </p:grpSpPr>
        <p:sp>
          <p:nvSpPr>
            <p:cNvPr id="31797" name="TextBox 9"/>
            <p:cNvSpPr txBox="1">
              <a:spLocks noChangeArrowheads="1"/>
            </p:cNvSpPr>
            <p:nvPr/>
          </p:nvSpPr>
          <p:spPr bwMode="auto">
            <a:xfrm>
              <a:off x="6822243" y="3821668"/>
              <a:ext cx="322524" cy="368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b="1" dirty="0" smtClean="0">
                  <a:solidFill>
                    <a:srgbClr val="0070C0"/>
                  </a:solidFill>
                  <a:latin typeface="Consolas" panose="020B0609020204030204" pitchFamily="49" charset="0"/>
                  <a:cs typeface="Courier New" pitchFamily="49" charset="0"/>
                </a:rPr>
                <a:t>3</a:t>
              </a:r>
              <a:endParaRPr lang="en-US" b="1" dirty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 flipV="1">
              <a:off x="6096000" y="3886657"/>
              <a:ext cx="533400" cy="1521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01087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Typical Java Program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 smtClean="0">
                <a:solidFill>
                  <a:schemeClr val="accent2"/>
                </a:solidFill>
              </a:rPr>
              <a:t>one or more files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one package name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more import statements</a:t>
            </a:r>
          </a:p>
          <a:p>
            <a:r>
              <a:rPr lang="en-US" sz="2400" dirty="0" smtClean="0"/>
              <a:t>one class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143000" y="19812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95400" y="21336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00200" y="2362200"/>
            <a:ext cx="26670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600200" y="2590800"/>
            <a:ext cx="2667000" cy="60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600200" y="3352800"/>
            <a:ext cx="2667000" cy="2286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4038600" y="3581400"/>
            <a:ext cx="60960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</a:t>
            </a:r>
            <a:endParaRPr lang="en-US" dirty="0" smtClean="0"/>
          </a:p>
        </p:txBody>
      </p:sp>
      <p:sp>
        <p:nvSpPr>
          <p:cNvPr id="3379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C0D712-9A34-4C9C-8C1F-71F05C73F7F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120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3086100"/>
            <a:ext cx="8229600" cy="12573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avoid using mutable types as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constants</a:t>
            </a:r>
          </a:p>
          <a:p>
            <a:pPr marL="548958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they are not logically constant</a:t>
            </a:r>
          </a:p>
          <a:p>
            <a:pPr marL="274638" lvl="1" indent="0" eaLnBrk="1" fontAlgn="auto" hangingPunct="1">
              <a:spcAft>
                <a:spcPts val="0"/>
              </a:spcAft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11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new Relativity </a:t>
            </a:r>
            <a:r>
              <a:rPr lang="en-CA" dirty="0" smtClean="0"/>
              <a:t>objects</a:t>
            </a:r>
            <a:endParaRPr lang="en-US" b="1" dirty="0" smtClean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2291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1CDCE8-E3AD-443A-9945-E1A31598D7C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121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292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our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Relativity </a:t>
            </a:r>
            <a:r>
              <a:rPr lang="en-CA" dirty="0" smtClean="0"/>
              <a:t>class does not expose a constructor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but</a:t>
            </a:r>
            <a:br>
              <a:rPr lang="en-CA" dirty="0" smtClean="0"/>
            </a:br>
            <a:endParaRPr lang="en-US" dirty="0" smtClean="0"/>
          </a:p>
          <a:p>
            <a:pPr lvl="4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CA" sz="20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Relativity y = new Relativity();</a:t>
            </a:r>
            <a:br>
              <a:rPr lang="en-CA" sz="20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</a:br>
            <a:endParaRPr lang="en-CA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dirty="0" smtClean="0"/>
              <a:t>	is legal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400" dirty="0" smtClean="0"/>
              <a:t>if you do not define any constructors, Java will generate a default no-argument constructor for you</a:t>
            </a:r>
          </a:p>
          <a:p>
            <a:pPr marL="548958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100" dirty="0" smtClean="0"/>
              <a:t>e.g., we get the </a:t>
            </a:r>
            <a:r>
              <a:rPr lang="en-CA" sz="2100" b="1" dirty="0" smtClean="0">
                <a:latin typeface="Consolas" panose="020B0609020204030204" pitchFamily="49" charset="0"/>
                <a:cs typeface="Courier New" pitchFamily="49" charset="0"/>
              </a:rPr>
              <a:t>public</a:t>
            </a:r>
            <a:r>
              <a:rPr lang="en-CA" sz="2100" dirty="0" smtClean="0"/>
              <a:t> constructor</a:t>
            </a:r>
            <a:br>
              <a:rPr lang="en-CA" sz="2100" dirty="0" smtClean="0"/>
            </a:br>
            <a:r>
              <a:rPr lang="en-CA" sz="2100" dirty="0" smtClean="0"/>
              <a:t/>
            </a:r>
            <a:br>
              <a:rPr lang="en-CA" sz="2100" dirty="0" smtClean="0"/>
            </a:br>
            <a:r>
              <a:rPr lang="en-CA" sz="2100" b="1" dirty="0" smtClean="0">
                <a:latin typeface="Consolas" panose="020B0609020204030204" pitchFamily="49" charset="0"/>
                <a:cs typeface="Courier New" pitchFamily="49" charset="0"/>
              </a:rPr>
              <a:t>public Relativity() { }</a:t>
            </a:r>
            <a:r>
              <a:rPr lang="en-CA" sz="2100" dirty="0" smtClean="0"/>
              <a:t/>
            </a:r>
            <a:br>
              <a:rPr lang="en-CA" sz="2100" dirty="0" smtClean="0"/>
            </a:br>
            <a:r>
              <a:rPr lang="en-CA" sz="2100" dirty="0" smtClean="0"/>
              <a:t/>
            </a:r>
            <a:br>
              <a:rPr lang="en-CA" sz="2100" dirty="0" smtClean="0"/>
            </a:br>
            <a:r>
              <a:rPr lang="en-CA" sz="2100" dirty="0" smtClean="0"/>
              <a:t>even though we did not implement it</a:t>
            </a:r>
          </a:p>
        </p:txBody>
      </p:sp>
    </p:spTree>
    <p:extLst>
      <p:ext uri="{BB962C8B-B14F-4D97-AF65-F5344CB8AC3E}">
        <p14:creationId xmlns:p14="http://schemas.microsoft.com/office/powerpoint/2010/main" val="395241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>
                <a:cs typeface="Courier New" pitchFamily="49" charset="0"/>
              </a:rPr>
              <a:t>in a utility class you can prevent a client from making new instances of your class by declaring a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private</a:t>
            </a:r>
            <a:r>
              <a:rPr lang="en-CA" dirty="0" smtClean="0">
                <a:cs typeface="Courier New" pitchFamily="49" charset="0"/>
              </a:rPr>
              <a:t> constructor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>
              <a:cs typeface="Courier New" pitchFamily="49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>
                <a:cs typeface="Courier New" pitchFamily="49" charset="0"/>
              </a:rPr>
              <a:t>a</a:t>
            </a:r>
            <a:r>
              <a:rPr lang="en-CA" dirty="0" smtClean="0">
                <a:cs typeface="Courier New" pitchFamily="49" charset="0"/>
              </a:rPr>
              <a:t> </a:t>
            </a:r>
            <a:r>
              <a:rPr lang="en-CA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private</a:t>
            </a:r>
            <a:r>
              <a:rPr lang="en-CA" dirty="0" smtClean="0">
                <a:cs typeface="Courier New" pitchFamily="49" charset="0"/>
              </a:rPr>
              <a:t> field, constructor, or method can only be used inside the class that it is declared in</a:t>
            </a:r>
          </a:p>
        </p:txBody>
      </p:sp>
      <p:sp>
        <p:nvSpPr>
          <p:cNvPr id="1331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Preventing instantiation</a:t>
            </a:r>
            <a:endParaRPr lang="en-US" dirty="0" smtClean="0"/>
          </a:p>
        </p:txBody>
      </p:sp>
      <p:sp>
        <p:nvSpPr>
          <p:cNvPr id="13316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884B03-B309-4129-9F2F-D48337F60EC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4309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2362200"/>
            <a:ext cx="8153400" cy="1066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4CE0E1-D9E7-4B0F-9F33-7C51ABF4610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123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F0055"/>
                </a:solidFill>
                <a:latin typeface="Consolas"/>
              </a:rPr>
              <a:t>package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ca.yorku.eecs.eecs2030;</a:t>
            </a:r>
          </a:p>
          <a:p>
            <a:endParaRPr lang="en-US" dirty="0">
              <a:solidFill>
                <a:srgbClr val="7F0055"/>
              </a:solidFill>
              <a:latin typeface="Consolas"/>
            </a:endParaRPr>
          </a:p>
          <a:p>
            <a:r>
              <a:rPr lang="en-US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Relativity {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final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i="1" dirty="0">
                <a:solidFill>
                  <a:srgbClr val="0000C0"/>
                </a:solidFill>
                <a:latin typeface="Consolas"/>
              </a:rPr>
              <a:t>C</a:t>
            </a:r>
            <a:r>
              <a:rPr lang="en-US" i="1" dirty="0">
                <a:solidFill>
                  <a:srgbClr val="000000"/>
                </a:solidFill>
                <a:latin typeface="Consolas"/>
              </a:rPr>
              <a:t> = 299792458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endParaRPr lang="en-US" i="1" dirty="0">
              <a:solidFill>
                <a:srgbClr val="000000"/>
              </a:solidFill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Relativity()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dirty="0">
                <a:solidFill>
                  <a:srgbClr val="3F7F5F"/>
                </a:solidFill>
                <a:latin typeface="Consolas"/>
              </a:rPr>
              <a:t>    // private and empty by design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massEnergy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mass) {</a:t>
            </a:r>
          </a:p>
          <a:p>
            <a:r>
              <a:rPr lang="en-US" dirty="0">
                <a:solidFill>
                  <a:srgbClr val="7F0055"/>
                </a:solidFill>
                <a:latin typeface="Consolas"/>
              </a:rPr>
              <a:t>    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energy = mass *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Relativity.</a:t>
            </a:r>
            <a:r>
              <a:rPr lang="en-US" i="1" dirty="0" err="1">
                <a:solidFill>
                  <a:srgbClr val="0000C0"/>
                </a:solidFill>
                <a:latin typeface="Consolas"/>
              </a:rPr>
              <a:t>C</a:t>
            </a:r>
            <a:r>
              <a:rPr lang="en-US" i="1" dirty="0">
                <a:solidFill>
                  <a:srgbClr val="000000"/>
                </a:solidFill>
                <a:latin typeface="Consolas"/>
              </a:rPr>
              <a:t> *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Relativity.</a:t>
            </a:r>
            <a:r>
              <a:rPr lang="en-US" i="1" dirty="0" err="1">
                <a:solidFill>
                  <a:srgbClr val="0000C0"/>
                </a:solidFill>
                <a:latin typeface="Consolas"/>
              </a:rPr>
              <a:t>C</a:t>
            </a:r>
            <a:r>
              <a:rPr lang="en-US" i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i="1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energy;</a:t>
            </a:r>
            <a:endParaRPr lang="en-US" i="1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}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2876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Preventing instantiation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every utility class should have a private empty no-argument constructor to prevent clients from making objects using the utility class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124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685678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Introduction to Testing</a:t>
            </a:r>
            <a:endParaRPr lang="en-CA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125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919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Testing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testing code is a vital part of the development process</a:t>
            </a:r>
          </a:p>
          <a:p>
            <a:r>
              <a:rPr lang="en-CA" dirty="0" smtClean="0"/>
              <a:t>the goal of testing is to find defects in your code</a:t>
            </a:r>
          </a:p>
          <a:p>
            <a:pPr lvl="1"/>
            <a:r>
              <a:rPr lang="en-CA" dirty="0"/>
              <a:t>Program testing can be a very effective way to show the presence of bugs, but it is hopelessly inadequate for showing their absence. </a:t>
            </a:r>
            <a:br>
              <a:rPr lang="en-CA" dirty="0"/>
            </a:br>
            <a:r>
              <a:rPr lang="en-CA" dirty="0"/>
              <a:t>—</a:t>
            </a:r>
            <a:r>
              <a:rPr lang="en-CA" dirty="0" err="1">
                <a:hlinkClick r:id="rId2"/>
              </a:rPr>
              <a:t>Edsger</a:t>
            </a:r>
            <a:r>
              <a:rPr lang="en-CA" dirty="0">
                <a:hlinkClick r:id="rId2"/>
              </a:rPr>
              <a:t> W. </a:t>
            </a:r>
            <a:r>
              <a:rPr lang="en-CA" dirty="0" err="1" smtClean="0">
                <a:hlinkClick r:id="rId2"/>
              </a:rPr>
              <a:t>Dijkstra</a:t>
            </a:r>
            <a:endParaRPr lang="en-CA" dirty="0" smtClean="0"/>
          </a:p>
          <a:p>
            <a:pPr lvl="1"/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126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67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with a main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I had asked you to test your worksheet 1 methods you probably would have written a main method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133526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128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// </a:t>
            </a:r>
            <a:r>
              <a:rPr lang="en-US" u="sng" dirty="0" err="1">
                <a:solidFill>
                  <a:srgbClr val="3F7F5F"/>
                </a:solidFill>
                <a:latin typeface="Consolas" panose="020B0609020204030204" pitchFamily="49" charset="0"/>
              </a:rPr>
              <a:t>avg</a:t>
            </a:r>
            <a:endParaRPr lang="en-US" u="sng" dirty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1;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b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1;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1;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String.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format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"average of %d, %d, and %d : 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a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b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c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 +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           Test2E.</a:t>
            </a:r>
            <a:r>
              <a:rPr lang="en-US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avg(</a:t>
            </a:r>
            <a:r>
              <a:rPr lang="en-US" i="1" dirty="0" smtClean="0">
                <a:solidFill>
                  <a:srgbClr val="6A3E3E"/>
                </a:solidFill>
                <a:latin typeface="Consolas" panose="020B0609020204030204" pitchFamily="49" charset="0"/>
              </a:rPr>
              <a:t>a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b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c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// swap2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List&lt;Integer&gt;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ArrayList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&lt;Integer&gt;();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.add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(3);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.add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(5);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String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.toString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Test2E.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swap2(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i="1" dirty="0" err="1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String.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format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nsolas" panose="020B0609020204030204" pitchFamily="49" charset="0"/>
              </a:rPr>
              <a:t>"swap2(%s) : %s"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s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 err="1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.toString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()));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139260764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129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// </a:t>
            </a:r>
            <a:r>
              <a:rPr lang="en-US" sz="1400" dirty="0" err="1">
                <a:solidFill>
                  <a:srgbClr val="3F7F5F"/>
                </a:solidFill>
                <a:latin typeface="Consolas" panose="020B0609020204030204" pitchFamily="49" charset="0"/>
              </a:rPr>
              <a:t>allGreaterThan</a:t>
            </a:r>
            <a:endParaRPr lang="en-US" sz="1400" dirty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.clear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.add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(4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.add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(5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.add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(6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.add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(7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.add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(8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1400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1400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sz="14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String.</a:t>
            </a:r>
            <a:r>
              <a:rPr lang="en-US" sz="14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format</a:t>
            </a:r>
            <a:r>
              <a:rPr lang="en-US" sz="14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i="1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sz="1400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allGreaterThan</a:t>
            </a:r>
            <a:r>
              <a:rPr lang="en-US" sz="1400" i="1" dirty="0">
                <a:solidFill>
                  <a:srgbClr val="2A00FF"/>
                </a:solidFill>
                <a:latin typeface="Consolas" panose="020B0609020204030204" pitchFamily="49" charset="0"/>
              </a:rPr>
              <a:t>(%</a:t>
            </a:r>
            <a:r>
              <a:rPr lang="en-US" sz="1400" i="1" dirty="0" smtClean="0">
                <a:solidFill>
                  <a:srgbClr val="2A00FF"/>
                </a:solidFill>
                <a:latin typeface="Consolas" panose="020B0609020204030204" pitchFamily="49" charset="0"/>
              </a:rPr>
              <a:t>s, %s) </a:t>
            </a:r>
            <a:r>
              <a:rPr lang="en-US" sz="1400" i="1" dirty="0">
                <a:solidFill>
                  <a:srgbClr val="2A00FF"/>
                </a:solidFill>
                <a:latin typeface="Consolas" panose="020B0609020204030204" pitchFamily="49" charset="0"/>
              </a:rPr>
              <a:t>: %s"</a:t>
            </a:r>
            <a:r>
              <a:rPr lang="en-US" sz="1400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         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.toString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(), 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5, Test2E.</a:t>
            </a:r>
            <a:r>
              <a:rPr lang="en-US" sz="1400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allGreaterThan(</a:t>
            </a:r>
            <a:r>
              <a:rPr lang="en-US" sz="1400" i="1" dirty="0" smtClean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400" i="1" dirty="0">
                <a:solidFill>
                  <a:srgbClr val="000000"/>
                </a:solidFill>
                <a:latin typeface="Consolas" panose="020B0609020204030204" pitchFamily="49" charset="0"/>
              </a:rPr>
              <a:t>, 5)));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// </a:t>
            </a:r>
            <a:r>
              <a:rPr lang="en-US" sz="1400" dirty="0" err="1">
                <a:solidFill>
                  <a:srgbClr val="3F7F5F"/>
                </a:solidFill>
                <a:latin typeface="Consolas" panose="020B0609020204030204" pitchFamily="49" charset="0"/>
              </a:rPr>
              <a:t>toInt</a:t>
            </a:r>
            <a:endParaRPr lang="en-US" sz="1400" dirty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.clear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.add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(1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.add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(2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.add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(3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sz="1400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sz="1400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sz="14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String.</a:t>
            </a:r>
            <a:r>
              <a:rPr lang="en-US" sz="1400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format</a:t>
            </a:r>
            <a:r>
              <a:rPr lang="en-US" sz="1400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400" i="1" dirty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sz="1400" i="1" dirty="0" err="1">
                <a:solidFill>
                  <a:srgbClr val="2A00FF"/>
                </a:solidFill>
                <a:latin typeface="Consolas" panose="020B0609020204030204" pitchFamily="49" charset="0"/>
              </a:rPr>
              <a:t>toInt</a:t>
            </a:r>
            <a:r>
              <a:rPr lang="en-US" sz="1400" i="1" dirty="0">
                <a:solidFill>
                  <a:srgbClr val="2A00FF"/>
                </a:solidFill>
                <a:latin typeface="Consolas" panose="020B0609020204030204" pitchFamily="49" charset="0"/>
              </a:rPr>
              <a:t>(%s) : %d"</a:t>
            </a:r>
            <a:r>
              <a:rPr lang="en-US" sz="1400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</a:p>
          <a:p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       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.toString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</a:rPr>
              <a:t>(), Test2E.</a:t>
            </a:r>
            <a:r>
              <a:rPr lang="en-US" sz="1400" i="1" dirty="0">
                <a:solidFill>
                  <a:srgbClr val="000000"/>
                </a:solidFill>
                <a:latin typeface="Consolas" panose="020B0609020204030204" pitchFamily="49" charset="0"/>
              </a:rPr>
              <a:t>toInt(</a:t>
            </a:r>
            <a:r>
              <a:rPr lang="en-US" sz="1400" i="1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400" i="1" dirty="0">
                <a:solidFill>
                  <a:srgbClr val="000000"/>
                </a:solidFill>
                <a:latin typeface="Consolas" panose="020B0609020204030204" pitchFamily="49" charset="0"/>
              </a:rPr>
              <a:t>)));</a:t>
            </a:r>
          </a:p>
          <a:p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6633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Typical Java Program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 smtClean="0">
                <a:solidFill>
                  <a:schemeClr val="accent2"/>
                </a:solidFill>
              </a:rPr>
              <a:t>one or more files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one package name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more import statements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one class</a:t>
            </a:r>
          </a:p>
          <a:p>
            <a:r>
              <a:rPr lang="en-US" sz="2400" dirty="0" smtClean="0"/>
              <a:t>one or more fields (class variables)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143000" y="19812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95400" y="21336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00200" y="2362200"/>
            <a:ext cx="26670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600200" y="2590800"/>
            <a:ext cx="2667000" cy="60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600200" y="3352800"/>
            <a:ext cx="2667000" cy="2286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905000" y="35052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981200" y="35814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057400" y="36576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3733800" y="3581400"/>
            <a:ext cx="914400" cy="4572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with a main method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running the main method results in the following output: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average of 1, 1, and 1 : 1.0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swap2([3, 5]) : [5, 3]</a:t>
            </a:r>
          </a:p>
          <a:p>
            <a:pPr marL="0" indent="0">
              <a:buNone/>
            </a:pP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allGreaterThan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([4, 5, 6, 7, 8</a:t>
            </a:r>
            <a:r>
              <a:rPr lang="en-US" sz="24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], 5) 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: [6, 7, 8]</a:t>
            </a:r>
          </a:p>
          <a:p>
            <a:pPr marL="0" indent="0">
              <a:buNone/>
            </a:pPr>
            <a:r>
              <a:rPr lang="fi-FI" sz="2400" dirty="0">
                <a:solidFill>
                  <a:srgbClr val="000000"/>
                </a:solidFill>
                <a:latin typeface="Consolas" panose="020B0609020204030204" pitchFamily="49" charset="0"/>
              </a:rPr>
              <a:t>toInt([1, 2, 3]) : 123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130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456751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with a main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testing using a single main method has some disadvantages:</a:t>
            </a:r>
          </a:p>
          <a:p>
            <a:pPr lvl="1"/>
            <a:r>
              <a:rPr lang="en-US" dirty="0" smtClean="0"/>
              <a:t>someone has to examine the output to determine if the tests have passed or failed</a:t>
            </a:r>
          </a:p>
          <a:p>
            <a:pPr lvl="1"/>
            <a:r>
              <a:rPr lang="en-US" dirty="0" smtClean="0"/>
              <a:t>all of the tests are in one method</a:t>
            </a:r>
          </a:p>
          <a:p>
            <a:pPr lvl="2"/>
            <a:r>
              <a:rPr lang="en-US" dirty="0" smtClean="0"/>
              <a:t>we can’t run tests independently from one another</a:t>
            </a:r>
          </a:p>
          <a:p>
            <a:pPr lvl="2"/>
            <a:r>
              <a:rPr lang="en-US" dirty="0" smtClean="0"/>
              <a:t>there is no easy way to pick which tests we want to run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53940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JUnit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JUnit</a:t>
            </a:r>
            <a:r>
              <a:rPr lang="en-US" dirty="0" smtClean="0"/>
              <a:t> is a unit test framework</a:t>
            </a:r>
          </a:p>
          <a:p>
            <a:r>
              <a:rPr lang="en-US" dirty="0" smtClean="0"/>
              <a:t>“A framework is a semi-complete application. A framework provides a reusable, common structure to share among applications.”</a:t>
            </a:r>
          </a:p>
          <a:p>
            <a:pPr lvl="1"/>
            <a:r>
              <a:rPr lang="en-CA" dirty="0"/>
              <a:t>from the book </a:t>
            </a:r>
            <a:r>
              <a:rPr lang="en-CA" dirty="0" err="1"/>
              <a:t>JUnit</a:t>
            </a:r>
            <a:r>
              <a:rPr lang="en-CA" dirty="0"/>
              <a:t> in Action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388557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JUnit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“A </a:t>
            </a:r>
            <a:r>
              <a:rPr lang="en-CA" dirty="0"/>
              <a:t>unit test examines the behavior of a distinct unit of work. Within a Java application, the </a:t>
            </a:r>
            <a:r>
              <a:rPr lang="en-CA" dirty="0" smtClean="0"/>
              <a:t>“distinct </a:t>
            </a:r>
            <a:r>
              <a:rPr lang="en-CA" dirty="0"/>
              <a:t>unit of </a:t>
            </a:r>
            <a:r>
              <a:rPr lang="en-CA" dirty="0" smtClean="0"/>
              <a:t>work” </a:t>
            </a:r>
            <a:r>
              <a:rPr lang="en-CA" dirty="0"/>
              <a:t>is often (but not always) a single method. … A unit of work is a task that isn't directly dependent on the completion of any other task</a:t>
            </a:r>
            <a:r>
              <a:rPr lang="en-CA" dirty="0" smtClean="0"/>
              <a:t>.”</a:t>
            </a:r>
            <a:endParaRPr lang="en-CA" dirty="0"/>
          </a:p>
          <a:p>
            <a:pPr lvl="1"/>
            <a:r>
              <a:rPr lang="en-CA" dirty="0"/>
              <a:t>from the book </a:t>
            </a:r>
            <a:r>
              <a:rPr lang="en-CA" dirty="0" err="1"/>
              <a:t>JUnit</a:t>
            </a:r>
            <a:r>
              <a:rPr lang="en-CA" dirty="0"/>
              <a:t> in Action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481032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JUnit</a:t>
            </a:r>
            <a:r>
              <a:rPr lang="en-US" dirty="0" smtClean="0"/>
              <a:t> test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let’s write a test for the worksheet 1 method </a:t>
            </a:r>
            <a:r>
              <a:rPr lang="en-US" dirty="0" err="1" smtClean="0">
                <a:latin typeface="Consolas" panose="020B0609020204030204" pitchFamily="49" charset="0"/>
              </a:rPr>
              <a:t>avg</a:t>
            </a:r>
            <a:r>
              <a:rPr lang="en-US" dirty="0" smtClean="0"/>
              <a:t>  </a:t>
            </a:r>
          </a:p>
          <a:p>
            <a:endParaRPr lang="en-US" dirty="0"/>
          </a:p>
          <a:p>
            <a:r>
              <a:rPr lang="en-US" dirty="0" smtClean="0"/>
              <a:t>we need a class to write the test in</a:t>
            </a:r>
          </a:p>
          <a:p>
            <a:r>
              <a:rPr lang="en-US" dirty="0" smtClean="0"/>
              <a:t>we need to import the </a:t>
            </a:r>
            <a:r>
              <a:rPr lang="en-US" dirty="0" err="1" smtClean="0"/>
              <a:t>JUnit</a:t>
            </a:r>
            <a:r>
              <a:rPr lang="en-US" dirty="0" smtClean="0"/>
              <a:t> library</a:t>
            </a:r>
          </a:p>
          <a:p>
            <a:r>
              <a:rPr lang="en-US" dirty="0" smtClean="0"/>
              <a:t>we need to write a method that implements the test</a:t>
            </a:r>
          </a:p>
          <a:p>
            <a:endParaRPr lang="en-US" dirty="0"/>
          </a:p>
          <a:p>
            <a:r>
              <a:rPr lang="en-US" dirty="0" smtClean="0"/>
              <a:t>happily, eclipse helps you do all of this</a:t>
            </a:r>
          </a:p>
          <a:p>
            <a:pPr lvl="1"/>
            <a:r>
              <a:rPr lang="en-US" dirty="0" smtClean="0"/>
              <a:t>in the Package Explorer, right click on the class that you want to test and select New &gt; </a:t>
            </a:r>
            <a:r>
              <a:rPr lang="en-US" dirty="0" err="1" smtClean="0"/>
              <a:t>JUnit</a:t>
            </a:r>
            <a:r>
              <a:rPr lang="en-US" dirty="0" smtClean="0"/>
              <a:t> Test Case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34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135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eecs2030.test2;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org.junit.Assert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.*;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org.junit.Test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Test2ETest {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646464"/>
                </a:solidFill>
                <a:latin typeface="Consolas" panose="020B0609020204030204" pitchFamily="49" charset="0"/>
              </a:rPr>
              <a:t>@Test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test_avg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-99;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b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100;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-11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expected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-10.0 / 3;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actual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Test2E.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avg(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a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b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c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delta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1e-9;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assertEquals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expected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actual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delta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156653" y="823079"/>
            <a:ext cx="3682547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static import: allows you to use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static methods from the class</a:t>
            </a:r>
          </a:p>
          <a:p>
            <a:r>
              <a:rPr lang="en-US" dirty="0" err="1" smtClean="0">
                <a:solidFill>
                  <a:srgbClr val="FF0000"/>
                </a:solidFill>
                <a:latin typeface="+mn-lt"/>
              </a:rPr>
              <a:t>org.junit.Assert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without specifying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the class name</a:t>
            </a:r>
          </a:p>
          <a:p>
            <a:endParaRPr lang="en-US" dirty="0">
              <a:solidFill>
                <a:srgbClr val="FF0000"/>
              </a:solidFill>
              <a:latin typeface="+mn-lt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Avoid the widespread use of static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imports. Although it is convenient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being able to not include the class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name in front of the method name,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it makes it difficult to tell which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class the method comes from*.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81200" y="6413698"/>
            <a:ext cx="6840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hlinkClick r:id="rId2"/>
              </a:rPr>
              <a:t>*https</a:t>
            </a:r>
            <a:r>
              <a:rPr lang="en-US" sz="1400" dirty="0">
                <a:hlinkClick r:id="rId2"/>
              </a:rPr>
              <a:t>://</a:t>
            </a:r>
            <a:r>
              <a:rPr lang="en-US" sz="1400" dirty="0" smtClean="0">
                <a:hlinkClick r:id="rId2"/>
              </a:rPr>
              <a:t>docs.oracle.com/javase/8/docs/technotes/guides/language/static-import.html</a:t>
            </a:r>
            <a:endParaRPr lang="en-US" sz="1400" dirty="0"/>
          </a:p>
        </p:txBody>
      </p:sp>
      <p:sp>
        <p:nvSpPr>
          <p:cNvPr id="8" name="Right Arrow 7"/>
          <p:cNvSpPr/>
          <p:nvPr/>
        </p:nvSpPr>
        <p:spPr>
          <a:xfrm flipH="1" flipV="1">
            <a:off x="4775653" y="914400"/>
            <a:ext cx="381000" cy="2286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39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136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eecs2030.test2;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org.junit.Assert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.*;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org.junit.Test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Test2ETest {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646464"/>
                </a:solidFill>
                <a:latin typeface="Consolas" panose="020B0609020204030204" pitchFamily="49" charset="0"/>
              </a:rPr>
              <a:t>@Test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test_avg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-99;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b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100;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-11;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expected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-10.0 / 3;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actual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Test2E.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avg(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a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b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c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delta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1e-9;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assertEquals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expected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actual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delta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029200" y="2429470"/>
            <a:ext cx="38235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An annotation; </a:t>
            </a:r>
            <a:r>
              <a:rPr lang="en-US" dirty="0" err="1" smtClean="0">
                <a:solidFill>
                  <a:srgbClr val="FF0000"/>
                </a:solidFill>
                <a:latin typeface="+mn-lt"/>
              </a:rPr>
              <a:t>JUnit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uses the @Test 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annotation to determine which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methods are unit tests.</a:t>
            </a:r>
          </a:p>
        </p:txBody>
      </p:sp>
      <p:sp>
        <p:nvSpPr>
          <p:cNvPr id="7" name="Right Arrow 6"/>
          <p:cNvSpPr/>
          <p:nvPr/>
        </p:nvSpPr>
        <p:spPr>
          <a:xfrm flipH="1" flipV="1">
            <a:off x="1752600" y="2505670"/>
            <a:ext cx="3276600" cy="2286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190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137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eecs2030.test2;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org.junit.Assert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.*;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org.junit.Test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Test2ETest {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646464"/>
                </a:solidFill>
                <a:latin typeface="Consolas" panose="020B0609020204030204" pitchFamily="49" charset="0"/>
              </a:rPr>
              <a:t>@Test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test_avg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-99;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b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100;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-11;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expected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-10.0 / 3;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actual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Test2E.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avg(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a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b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c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delta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1e-9;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assertEquals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expected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actual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delta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483725" y="5486400"/>
            <a:ext cx="73554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A </a:t>
            </a:r>
            <a:r>
              <a:rPr lang="en-US" dirty="0" err="1" smtClean="0">
                <a:solidFill>
                  <a:srgbClr val="FF0000"/>
                </a:solidFill>
                <a:latin typeface="+mn-lt"/>
              </a:rPr>
              <a:t>JUnit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method that throws an exception if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expected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and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actual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differ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by more than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delta.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+mn-lt"/>
              </a:rPr>
              <a:t>JUnit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handles the exception and reports the test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failure to the user.</a:t>
            </a:r>
          </a:p>
        </p:txBody>
      </p:sp>
      <p:sp>
        <p:nvSpPr>
          <p:cNvPr id="2" name="Right Brace 1"/>
          <p:cNvSpPr/>
          <p:nvPr/>
        </p:nvSpPr>
        <p:spPr>
          <a:xfrm rot="5400000">
            <a:off x="3851764" y="3062440"/>
            <a:ext cx="180995" cy="4764675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3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/>
              <a:t>JUnit</a:t>
            </a:r>
            <a:r>
              <a:rPr lang="en-US" dirty="0"/>
              <a:t> test example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consider testing </a:t>
            </a:r>
            <a:r>
              <a:rPr lang="en-US" b="1" dirty="0" smtClean="0">
                <a:latin typeface="Consolas" panose="020B0609020204030204" pitchFamily="49" charset="0"/>
              </a:rPr>
              <a:t>swap2</a:t>
            </a:r>
            <a:endParaRPr lang="en-US" dirty="0" smtClean="0"/>
          </a:p>
          <a:p>
            <a:pPr lvl="1"/>
            <a:r>
              <a:rPr lang="en-US" b="1" dirty="0" smtClean="0">
                <a:latin typeface="Consolas" panose="020B0609020204030204" pitchFamily="49" charset="0"/>
              </a:rPr>
              <a:t>swap2</a:t>
            </a:r>
            <a:r>
              <a:rPr lang="en-US" dirty="0" smtClean="0"/>
              <a:t> does not return a value</a:t>
            </a:r>
          </a:p>
          <a:p>
            <a:pPr lvl="1"/>
            <a:r>
              <a:rPr lang="en-US" b="1" dirty="0">
                <a:latin typeface="Consolas" panose="020B0609020204030204" pitchFamily="49" charset="0"/>
              </a:rPr>
              <a:t>swap2</a:t>
            </a:r>
            <a:r>
              <a:rPr lang="en-US" dirty="0"/>
              <a:t> modifies the state of the argument </a:t>
            </a:r>
            <a:r>
              <a:rPr lang="en-US" dirty="0" smtClean="0"/>
              <a:t>list</a:t>
            </a:r>
          </a:p>
          <a:p>
            <a:pPr lvl="2"/>
            <a:r>
              <a:rPr lang="en-US" dirty="0" smtClean="0"/>
              <a:t>therefore, we need to test that the argument list has the expected state after </a:t>
            </a:r>
            <a:r>
              <a:rPr lang="en-US" b="1" dirty="0" smtClean="0">
                <a:latin typeface="Consolas" panose="020B0609020204030204" pitchFamily="49" charset="0"/>
              </a:rPr>
              <a:t>swap2</a:t>
            </a:r>
            <a:r>
              <a:rPr lang="en-US" dirty="0" smtClean="0"/>
              <a:t> finishes running</a:t>
            </a:r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a method that modifies the state of an argument to the method is said to have a </a:t>
            </a:r>
            <a:r>
              <a:rPr lang="en-US" i="1" dirty="0" smtClean="0"/>
              <a:t>side effect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138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62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139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rgbClr val="646464"/>
                </a:solidFill>
                <a:latin typeface="Consolas" panose="020B0609020204030204" pitchFamily="49" charset="0"/>
              </a:rPr>
              <a:t>@</a:t>
            </a:r>
            <a:r>
              <a:rPr lang="en-US" dirty="0">
                <a:solidFill>
                  <a:srgbClr val="646464"/>
                </a:solidFill>
                <a:latin typeface="Consolas" panose="020B0609020204030204" pitchFamily="49" charset="0"/>
              </a:rPr>
              <a:t>Test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test_swap2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List&lt;Integer&gt;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actual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ArrayList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&lt;Integer&gt;();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actual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.add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(-99);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actual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.add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(88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List&lt;Integer&gt;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expected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ArrayList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&lt;Integer&gt;();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expected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.add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(88);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expected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.add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(-99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Test2E.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swap2(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actual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assertEquals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expected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actual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4639270"/>
            <a:ext cx="71229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A </a:t>
            </a:r>
            <a:r>
              <a:rPr lang="en-US" dirty="0" err="1" smtClean="0">
                <a:solidFill>
                  <a:srgbClr val="FF0000"/>
                </a:solidFill>
                <a:latin typeface="+mn-lt"/>
              </a:rPr>
              <a:t>JUnit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method that throws an exception if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expected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and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actual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are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not equal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.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+mn-lt"/>
              </a:rPr>
              <a:t>JUnit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handles the exception and reports the test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failure to the user.</a:t>
            </a:r>
          </a:p>
        </p:txBody>
      </p:sp>
      <p:sp>
        <p:nvSpPr>
          <p:cNvPr id="5" name="Right Brace 4"/>
          <p:cNvSpPr/>
          <p:nvPr/>
        </p:nvSpPr>
        <p:spPr>
          <a:xfrm rot="5400000">
            <a:off x="3428999" y="2514600"/>
            <a:ext cx="152400" cy="3962401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18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Typical Java Program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 smtClean="0">
                <a:solidFill>
                  <a:schemeClr val="accent2"/>
                </a:solidFill>
              </a:rPr>
              <a:t>one or more files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one package name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more import statements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one class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more fields (class variables)</a:t>
            </a:r>
          </a:p>
          <a:p>
            <a:r>
              <a:rPr lang="en-US" sz="2400" dirty="0" smtClean="0"/>
              <a:t>zero or more more constructors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143000" y="19812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95400" y="21336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00200" y="2362200"/>
            <a:ext cx="26670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600200" y="2590800"/>
            <a:ext cx="2667000" cy="60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600200" y="3352800"/>
            <a:ext cx="2667000" cy="2286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905000" y="35052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905000" y="3962400"/>
            <a:ext cx="2057400" cy="457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981200" y="35814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057400" y="36576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1981200" y="4038600"/>
            <a:ext cx="2057400" cy="457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2057400" y="4114800"/>
            <a:ext cx="2057400" cy="457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3733800" y="4191000"/>
            <a:ext cx="914400" cy="6858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based on the previous example, when you write a test in you need to determine:</a:t>
            </a:r>
          </a:p>
          <a:p>
            <a:pPr lvl="1"/>
            <a:r>
              <a:rPr lang="en-US" dirty="0" smtClean="0"/>
              <a:t>what arguments to pass to the method</a:t>
            </a:r>
          </a:p>
          <a:p>
            <a:pPr lvl="1"/>
            <a:r>
              <a:rPr lang="en-US" dirty="0" smtClean="0"/>
              <a:t>what the expected return value is when you call the method with your chosen arguments</a:t>
            </a:r>
          </a:p>
          <a:p>
            <a:pPr lvl="2"/>
            <a:r>
              <a:rPr lang="en-US" dirty="0" smtClean="0"/>
              <a:t>if the method does not return a value then you need to determine what the expected results are of calling the method with your chosen arguments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140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57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 now, we will define a </a:t>
            </a:r>
            <a:r>
              <a:rPr lang="en-US" i="1" dirty="0" smtClean="0"/>
              <a:t>test case</a:t>
            </a:r>
            <a:r>
              <a:rPr lang="en-US" dirty="0" smtClean="0"/>
              <a:t> to be:</a:t>
            </a:r>
          </a:p>
          <a:p>
            <a:pPr lvl="1"/>
            <a:r>
              <a:rPr lang="en-US" dirty="0" smtClean="0"/>
              <a:t>a specific set of arguments to pass to the method</a:t>
            </a:r>
          </a:p>
          <a:p>
            <a:pPr lvl="1"/>
            <a:r>
              <a:rPr lang="en-US" dirty="0" smtClean="0"/>
              <a:t>the expected return value (if any) and the expected results when the method is called with the specified arguments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141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69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write a test for a static method in a utility class you need to consider:</a:t>
            </a:r>
          </a:p>
          <a:p>
            <a:pPr lvl="1"/>
            <a:r>
              <a:rPr lang="en-US" dirty="0" smtClean="0"/>
              <a:t>the preconditions of the method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postconditions</a:t>
            </a:r>
            <a:r>
              <a:rPr lang="en-US" dirty="0" smtClean="0"/>
              <a:t> of the method</a:t>
            </a:r>
            <a:endParaRPr lang="en-US" dirty="0"/>
          </a:p>
          <a:p>
            <a:pPr lvl="1"/>
            <a:r>
              <a:rPr lang="en-US" dirty="0" smtClean="0"/>
              <a:t>what exceptions the method might throw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142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02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tests: Preconditions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recall that method preconditions often place restrictions on the values that a client can use for arguments to the method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38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762000"/>
            <a:ext cx="8229600" cy="458036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144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533400" y="5181600"/>
            <a:ext cx="35052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548394" y="5215122"/>
            <a:ext cx="14752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Constantia" pitchFamily="18" charset="0"/>
              </a:rPr>
              <a:t>precondition</a:t>
            </a:r>
            <a:endParaRPr lang="en-US" dirty="0">
              <a:solidFill>
                <a:srgbClr val="FF0000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39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145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04800"/>
            <a:ext cx="8229600" cy="5624513"/>
          </a:xfrm>
        </p:spPr>
      </p:pic>
      <p:cxnSp>
        <p:nvCxnSpPr>
          <p:cNvPr id="6" name="Straight Connector 5"/>
          <p:cNvCxnSpPr/>
          <p:nvPr/>
        </p:nvCxnSpPr>
        <p:spPr>
          <a:xfrm>
            <a:off x="457200" y="5791200"/>
            <a:ext cx="1295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81000" y="5824722"/>
            <a:ext cx="14752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Constantia" pitchFamily="18" charset="0"/>
              </a:rPr>
              <a:t>precondition</a:t>
            </a:r>
            <a:endParaRPr lang="en-US" dirty="0">
              <a:solidFill>
                <a:srgbClr val="FF0000"/>
              </a:solidFill>
              <a:latin typeface="Constantia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1490478"/>
            <a:ext cx="2971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124200" y="1490478"/>
            <a:ext cx="14752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Constantia" pitchFamily="18" charset="0"/>
              </a:rPr>
              <a:t>precondition</a:t>
            </a:r>
            <a:endParaRPr lang="en-US" dirty="0">
              <a:solidFill>
                <a:srgbClr val="FF0000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44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tests: Preconditions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arguments you choose for the test should satisfy the preconditions of the method</a:t>
            </a:r>
          </a:p>
          <a:p>
            <a:pPr lvl="1"/>
            <a:r>
              <a:rPr lang="en-US" dirty="0" smtClean="0"/>
              <a:t>but see the slides on testing exceptions!</a:t>
            </a:r>
          </a:p>
          <a:p>
            <a:pPr lvl="1"/>
            <a:endParaRPr lang="en-US" dirty="0"/>
          </a:p>
          <a:p>
            <a:r>
              <a:rPr lang="en-US" dirty="0" smtClean="0"/>
              <a:t>it doesn’t make sense to use arguments that violate the preconditions because the </a:t>
            </a:r>
            <a:r>
              <a:rPr lang="en-US" dirty="0" err="1" smtClean="0"/>
              <a:t>postconditions</a:t>
            </a:r>
            <a:r>
              <a:rPr lang="en-US" dirty="0" smtClean="0"/>
              <a:t> are not guaranteed if you violate the preconditions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146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47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tests: </a:t>
            </a:r>
            <a:r>
              <a:rPr lang="en-US" dirty="0" err="1" smtClean="0"/>
              <a:t>Postconditions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recall that a </a:t>
            </a:r>
            <a:r>
              <a:rPr lang="en-US" dirty="0" err="1" smtClean="0"/>
              <a:t>postcondition</a:t>
            </a:r>
            <a:r>
              <a:rPr lang="en-US" dirty="0" smtClean="0"/>
              <a:t> is what the method promises will be true after the method completes running</a:t>
            </a:r>
          </a:p>
          <a:p>
            <a:endParaRPr lang="en-US" dirty="0"/>
          </a:p>
          <a:p>
            <a:r>
              <a:rPr lang="en-US" dirty="0" smtClean="0"/>
              <a:t>a test should confirm that the </a:t>
            </a:r>
            <a:r>
              <a:rPr lang="en-US" dirty="0" err="1" smtClean="0"/>
              <a:t>postconditions</a:t>
            </a:r>
            <a:r>
              <a:rPr lang="en-US" dirty="0" smtClean="0"/>
              <a:t> are true</a:t>
            </a:r>
          </a:p>
          <a:p>
            <a:r>
              <a:rPr lang="en-US" dirty="0" smtClean="0"/>
              <a:t>many </a:t>
            </a:r>
            <a:r>
              <a:rPr lang="en-US" dirty="0" err="1" smtClean="0"/>
              <a:t>postconditions</a:t>
            </a:r>
            <a:r>
              <a:rPr lang="en-US" dirty="0" smtClean="0"/>
              <a:t> require more than one test to verify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79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762000"/>
            <a:ext cx="8229600" cy="458036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148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533400" y="4572000"/>
            <a:ext cx="8001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934200" y="4648200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CA" dirty="0" err="1" smtClean="0">
                <a:solidFill>
                  <a:srgbClr val="FF0000"/>
                </a:solidFill>
                <a:latin typeface="Constantia" pitchFamily="18" charset="0"/>
              </a:rPr>
              <a:t>postcondition</a:t>
            </a:r>
            <a:endParaRPr lang="en-US" dirty="0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105400" y="5203606"/>
            <a:ext cx="35052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Constantia" pitchFamily="18" charset="0"/>
              </a:rPr>
              <a:t>requires one test to verify a return value of true and a second test to verify a return value for false </a:t>
            </a:r>
            <a:endParaRPr lang="en-US" dirty="0">
              <a:solidFill>
                <a:srgbClr val="FF0000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07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149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04800"/>
            <a:ext cx="8229600" cy="5624513"/>
          </a:xfrm>
        </p:spPr>
      </p:pic>
      <p:cxnSp>
        <p:nvCxnSpPr>
          <p:cNvPr id="6" name="Straight Connector 5"/>
          <p:cNvCxnSpPr/>
          <p:nvPr/>
        </p:nvCxnSpPr>
        <p:spPr>
          <a:xfrm>
            <a:off x="457200" y="4572000"/>
            <a:ext cx="3352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811311" y="4419600"/>
            <a:ext cx="15762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 err="1" smtClean="0">
                <a:solidFill>
                  <a:srgbClr val="FF0000"/>
                </a:solidFill>
                <a:latin typeface="Constantia" pitchFamily="18" charset="0"/>
              </a:rPr>
              <a:t>postcondition</a:t>
            </a:r>
            <a:endParaRPr lang="en-US" dirty="0">
              <a:solidFill>
                <a:srgbClr val="FF0000"/>
              </a:solidFill>
              <a:latin typeface="Constantia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6324600" y="1524000"/>
            <a:ext cx="2057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934200" y="1552853"/>
            <a:ext cx="15762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 err="1" smtClean="0">
                <a:solidFill>
                  <a:srgbClr val="FF0000"/>
                </a:solidFill>
                <a:latin typeface="Constantia" pitchFamily="18" charset="0"/>
              </a:rPr>
              <a:t>postcondition</a:t>
            </a:r>
            <a:endParaRPr lang="en-US" dirty="0">
              <a:solidFill>
                <a:srgbClr val="FF0000"/>
              </a:solidFill>
              <a:latin typeface="Constantia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457200" y="1737519"/>
            <a:ext cx="914400" cy="1508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246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Typical Java Program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 smtClean="0">
                <a:solidFill>
                  <a:schemeClr val="accent2"/>
                </a:solidFill>
              </a:rPr>
              <a:t>one or more files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one package name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more import statements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one class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more fields (class variables)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more </a:t>
            </a:r>
            <a:r>
              <a:rPr lang="en-US" sz="2400" dirty="0" err="1" smtClean="0">
                <a:solidFill>
                  <a:schemeClr val="accent2"/>
                </a:solidFill>
              </a:rPr>
              <a:t>more</a:t>
            </a:r>
            <a:r>
              <a:rPr lang="en-US" sz="2400" dirty="0" smtClean="0">
                <a:solidFill>
                  <a:schemeClr val="accent2"/>
                </a:solidFill>
              </a:rPr>
              <a:t> constructors</a:t>
            </a:r>
          </a:p>
          <a:p>
            <a:r>
              <a:rPr lang="en-US" sz="2400" dirty="0" smtClean="0"/>
              <a:t>zero or more methods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143000" y="19812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95400" y="21336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00200" y="2362200"/>
            <a:ext cx="26670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600200" y="2590800"/>
            <a:ext cx="2667000" cy="60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600200" y="3352800"/>
            <a:ext cx="2667000" cy="2286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905000" y="35052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905000" y="3962400"/>
            <a:ext cx="2057400" cy="457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981200" y="35814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057400" y="36576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1981200" y="4038600"/>
            <a:ext cx="2057400" cy="457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2057400" y="4114800"/>
            <a:ext cx="2057400" cy="457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905000" y="4800600"/>
            <a:ext cx="2057400" cy="457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981200" y="4876800"/>
            <a:ext cx="2057400" cy="457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057400" y="4953000"/>
            <a:ext cx="2057400" cy="457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3733800" y="5105400"/>
            <a:ext cx="914400" cy="5334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tests: Exceptions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some methods having preconditions throw an exception if a precondition is violated</a:t>
            </a:r>
          </a:p>
          <a:p>
            <a:r>
              <a:rPr lang="en-US" dirty="0" smtClean="0"/>
              <a:t>if the API for the method states that an exception is thrown under certain circumstances then you should test those circumstances</a:t>
            </a:r>
          </a:p>
          <a:p>
            <a:pPr lvl="1"/>
            <a:r>
              <a:rPr lang="en-US" dirty="0" smtClean="0"/>
              <a:t>even if writing such a test requires violating a precondition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150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29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151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rgbClr val="646464"/>
                </a:solidFill>
                <a:latin typeface="Consolas" panose="020B0609020204030204" pitchFamily="49" charset="0"/>
              </a:rPr>
              <a:t>@</a:t>
            </a:r>
            <a:r>
              <a:rPr lang="en-US" dirty="0">
                <a:solidFill>
                  <a:srgbClr val="646464"/>
                </a:solidFill>
                <a:latin typeface="Consolas" panose="020B0609020204030204" pitchFamily="49" charset="0"/>
              </a:rPr>
              <a:t>Test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(expected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IllegalArgumentException.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test_swap2_throws()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List&lt;Integer&gt;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ArrayList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&lt;Integer&gt;();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Test2E.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swap2(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646464"/>
                </a:solidFill>
                <a:latin typeface="Consolas" panose="020B0609020204030204" pitchFamily="49" charset="0"/>
              </a:rPr>
              <a:t>@Test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(expected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IllegalArgumentException.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test_swap2_throws2()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List&lt;Integer&gt;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ArrayList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&lt;Integer&gt;();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.add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(10000);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Test2E.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swap2(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721997" y="4182070"/>
            <a:ext cx="385547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A </a:t>
            </a:r>
            <a:r>
              <a:rPr lang="en-US" dirty="0" err="1" smtClean="0">
                <a:solidFill>
                  <a:srgbClr val="FF0000"/>
                </a:solidFill>
                <a:latin typeface="+mn-lt"/>
              </a:rPr>
              <a:t>JUnit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test that is expected to result 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in an </a:t>
            </a:r>
            <a:r>
              <a:rPr lang="en-US" b="1" dirty="0" err="1" smtClean="0">
                <a:solidFill>
                  <a:srgbClr val="FF0000"/>
                </a:solidFill>
                <a:latin typeface="Consolas" panose="020B0609020204030204" pitchFamily="49" charset="0"/>
              </a:rPr>
              <a:t>IllegalArgumentException</a:t>
            </a:r>
            <a:endParaRPr lang="en-US" b="1" dirty="0" smtClean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being thrown. The test fails if an</a:t>
            </a:r>
          </a:p>
          <a:p>
            <a:pPr lvl="0"/>
            <a:r>
              <a:rPr lang="en-US" b="1" dirty="0" err="1">
                <a:solidFill>
                  <a:srgbClr val="FF0000"/>
                </a:solidFill>
                <a:latin typeface="Consolas" panose="020B0609020204030204" pitchFamily="49" charset="0"/>
              </a:rPr>
              <a:t>IllegalArgumentException</a:t>
            </a:r>
            <a:endParaRPr lang="en-US" b="1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lvl="0"/>
            <a:r>
              <a:rPr lang="en-US" dirty="0" smtClean="0">
                <a:solidFill>
                  <a:srgbClr val="FF0000"/>
                </a:solidFill>
                <a:latin typeface="Constantia"/>
              </a:rPr>
              <a:t>is not </a:t>
            </a:r>
            <a:r>
              <a:rPr lang="en-US" dirty="0">
                <a:solidFill>
                  <a:srgbClr val="FF0000"/>
                </a:solidFill>
                <a:latin typeface="Constantia"/>
              </a:rPr>
              <a:t>thrown.</a:t>
            </a:r>
            <a:endParaRPr lang="en-US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" name="Bent Arrow 7"/>
          <p:cNvSpPr/>
          <p:nvPr/>
        </p:nvSpPr>
        <p:spPr>
          <a:xfrm flipH="1">
            <a:off x="7162800" y="2438400"/>
            <a:ext cx="457200" cy="1629410"/>
          </a:xfrm>
          <a:prstGeom prst="ben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Bent Arrow 8"/>
          <p:cNvSpPr/>
          <p:nvPr/>
        </p:nvSpPr>
        <p:spPr>
          <a:xfrm flipH="1">
            <a:off x="7467600" y="304800"/>
            <a:ext cx="457200" cy="3774733"/>
          </a:xfrm>
          <a:prstGeom prst="ben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76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152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rgbClr val="646464"/>
                </a:solidFill>
                <a:latin typeface="Consolas" panose="020B0609020204030204" pitchFamily="49" charset="0"/>
              </a:rPr>
              <a:t>@</a:t>
            </a:r>
            <a:r>
              <a:rPr lang="en-US" dirty="0">
                <a:solidFill>
                  <a:srgbClr val="646464"/>
                </a:solidFill>
                <a:latin typeface="Consolas" panose="020B0609020204030204" pitchFamily="49" charset="0"/>
              </a:rPr>
              <a:t>Test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(expected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IllegalArgumentException.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test_swap2_throws()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List&lt;Integer&gt;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ArrayList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&lt;Integer&gt;();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Test2E.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swap2(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646464"/>
                </a:solidFill>
                <a:latin typeface="Consolas" panose="020B0609020204030204" pitchFamily="49" charset="0"/>
              </a:rPr>
              <a:t>@Test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(expected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IllegalArgumentException.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test_swap2_throws2()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List&lt;Integer&gt;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ArrayList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&lt;Integer&gt;();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.add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(10000);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Test2E.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swap2(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86200" y="5029200"/>
            <a:ext cx="34775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swap2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should throw an exception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because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t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is empty.</a:t>
            </a:r>
          </a:p>
        </p:txBody>
      </p:sp>
      <p:sp>
        <p:nvSpPr>
          <p:cNvPr id="9" name="Bent Arrow 8"/>
          <p:cNvSpPr/>
          <p:nvPr/>
        </p:nvSpPr>
        <p:spPr>
          <a:xfrm flipH="1">
            <a:off x="3733800" y="1371600"/>
            <a:ext cx="457200" cy="3581400"/>
          </a:xfrm>
          <a:prstGeom prst="ben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46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153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dirty="0" smtClean="0">
                <a:solidFill>
                  <a:srgbClr val="646464"/>
                </a:solidFill>
                <a:latin typeface="Consolas" panose="020B0609020204030204" pitchFamily="49" charset="0"/>
              </a:rPr>
              <a:t>@</a:t>
            </a:r>
            <a:r>
              <a:rPr lang="en-US" dirty="0">
                <a:solidFill>
                  <a:srgbClr val="646464"/>
                </a:solidFill>
                <a:latin typeface="Consolas" panose="020B0609020204030204" pitchFamily="49" charset="0"/>
              </a:rPr>
              <a:t>Test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(expected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IllegalArgumentException.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test_swap2_throws()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List&lt;Integer&gt;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ArrayList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&lt;Integer&gt;();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Test2E.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swap2(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646464"/>
                </a:solidFill>
                <a:latin typeface="Consolas" panose="020B0609020204030204" pitchFamily="49" charset="0"/>
              </a:rPr>
              <a:t>@Test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(expected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IllegalArgumentException.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test_swap2_throws2()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List&lt;Integer&gt;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ArrayList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&lt;Integer&gt;();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.add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(10000);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Test2E.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swap2(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86200" y="5029200"/>
            <a:ext cx="34775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swap2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should throw an exception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because </a:t>
            </a:r>
            <a:r>
              <a:rPr lang="en-US" dirty="0" smtClean="0">
                <a:solidFill>
                  <a:srgbClr val="FF0000"/>
                </a:solidFill>
                <a:latin typeface="Consolas" panose="020B0609020204030204" pitchFamily="49" charset="0"/>
              </a:rPr>
              <a:t>t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has only one element.</a:t>
            </a:r>
          </a:p>
        </p:txBody>
      </p:sp>
      <p:sp>
        <p:nvSpPr>
          <p:cNvPr id="9" name="Bent Arrow 8"/>
          <p:cNvSpPr/>
          <p:nvPr/>
        </p:nvSpPr>
        <p:spPr>
          <a:xfrm flipH="1">
            <a:off x="3733800" y="3810000"/>
            <a:ext cx="457200" cy="1143000"/>
          </a:xfrm>
          <a:prstGeom prst="ben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55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Choosing test cases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typically, you use several test cases to test a method</a:t>
            </a:r>
          </a:p>
          <a:p>
            <a:pPr lvl="1"/>
            <a:r>
              <a:rPr lang="en-US" dirty="0"/>
              <a:t>the course notes uses the term </a:t>
            </a:r>
            <a:r>
              <a:rPr lang="en-US" i="1" dirty="0"/>
              <a:t>test vector</a:t>
            </a:r>
            <a:r>
              <a:rPr lang="en-US" dirty="0"/>
              <a:t> to refer to a collection of test </a:t>
            </a:r>
            <a:r>
              <a:rPr lang="en-US" dirty="0" smtClean="0"/>
              <a:t>cases</a:t>
            </a:r>
          </a:p>
          <a:p>
            <a:r>
              <a:rPr lang="en-US" dirty="0" smtClean="0"/>
              <a:t>it is usually impossible or impractical to test all possible sets of </a:t>
            </a:r>
            <a:r>
              <a:rPr lang="en-US" dirty="0" smtClean="0"/>
              <a:t>arguments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154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3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Choosing test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when choosing tests cases, you should consider using</a:t>
            </a:r>
          </a:p>
          <a:p>
            <a:pPr lvl="1"/>
            <a:r>
              <a:rPr lang="en-US" dirty="0" smtClean="0"/>
              <a:t>arguments that have typical (not unusual) values, and</a:t>
            </a:r>
          </a:p>
          <a:p>
            <a:pPr lvl="1"/>
            <a:r>
              <a:rPr lang="en-US" dirty="0" smtClean="0"/>
              <a:t>arguments that test boundary cases</a:t>
            </a:r>
          </a:p>
          <a:p>
            <a:pPr lvl="2"/>
            <a:r>
              <a:rPr lang="en-US" dirty="0" smtClean="0"/>
              <a:t>argument value around the minimum or maximum value allowed by the preconditions</a:t>
            </a:r>
          </a:p>
          <a:p>
            <a:pPr lvl="2"/>
            <a:r>
              <a:rPr lang="en-US" dirty="0" smtClean="0"/>
              <a:t>argument value around a value where the behavior of the method changes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90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a boundary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consider testing the </a:t>
            </a:r>
            <a:r>
              <a:rPr lang="en-US" dirty="0" smtClean="0"/>
              <a:t>method </a:t>
            </a:r>
            <a:r>
              <a:rPr lang="en-US" b="1" dirty="0" err="1" smtClean="0">
                <a:latin typeface="Consolas" panose="020B0609020204030204" pitchFamily="49" charset="0"/>
              </a:rPr>
              <a:t>avg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the method has no preconditions</a:t>
            </a:r>
          </a:p>
          <a:p>
            <a:r>
              <a:rPr lang="en-US" dirty="0" smtClean="0"/>
              <a:t>the boundary values of the arguments 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  <a:r>
              <a:rPr lang="en-US" dirty="0" smtClean="0"/>
              <a:t>, 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b</a:t>
            </a:r>
            <a:r>
              <a:rPr lang="en-US" dirty="0" smtClean="0"/>
              <a:t>, and 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c</a:t>
            </a:r>
            <a:r>
              <a:rPr lang="en-US" dirty="0" smtClean="0"/>
              <a:t> are </a:t>
            </a:r>
            <a:r>
              <a:rPr lang="en-US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Integer.MAX_VALUE</a:t>
            </a:r>
            <a:r>
              <a:rPr lang="en-US" dirty="0" smtClean="0"/>
              <a:t> and </a:t>
            </a:r>
            <a:r>
              <a:rPr lang="en-US" b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Integer.MIN_VALUE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92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157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646464"/>
                </a:solidFill>
                <a:latin typeface="Consolas" panose="020B0609020204030204" pitchFamily="49" charset="0"/>
              </a:rPr>
              <a:t>    @</a:t>
            </a:r>
            <a:r>
              <a:rPr lang="en-US" dirty="0">
                <a:solidFill>
                  <a:srgbClr val="646464"/>
                </a:solidFill>
                <a:latin typeface="Consolas" panose="020B0609020204030204" pitchFamily="49" charset="0"/>
              </a:rPr>
              <a:t>Test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test_avg_boundary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Integer.MAX_VALUE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b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Integer.MAX_VALUE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Integer.MAX_VALUE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expected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Integer.MAX_VALUE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actual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Test2E.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avg(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a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b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c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delta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1e-9;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i="1" dirty="0" err="1">
                <a:solidFill>
                  <a:srgbClr val="000000"/>
                </a:solidFill>
                <a:latin typeface="Consolas" panose="020B0609020204030204" pitchFamily="49" charset="0"/>
              </a:rPr>
              <a:t>assertEquals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expected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actual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i="1" dirty="0">
                <a:solidFill>
                  <a:srgbClr val="6A3E3E"/>
                </a:solidFill>
                <a:latin typeface="Consolas" panose="020B0609020204030204" pitchFamily="49" charset="0"/>
              </a:rPr>
              <a:t>delta</a:t>
            </a:r>
            <a:r>
              <a:rPr lang="en-US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40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Example of a boundary case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consider testing the method </a:t>
            </a:r>
            <a:r>
              <a:rPr lang="en-CA" b="1" dirty="0" err="1" smtClean="0">
                <a:latin typeface="Consolas" panose="020B0609020204030204" pitchFamily="49" charset="0"/>
              </a:rPr>
              <a:t>isBetween</a:t>
            </a:r>
            <a:endParaRPr lang="en-CA" b="1" dirty="0" smtClean="0">
              <a:latin typeface="Consolas" panose="020B0609020204030204" pitchFamily="49" charset="0"/>
            </a:endParaRPr>
          </a:p>
          <a:p>
            <a:r>
              <a:rPr lang="en-CA" dirty="0" smtClean="0"/>
              <a:t>the method has a precondition that min &lt;= max </a:t>
            </a:r>
            <a:endParaRPr lang="en-CA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158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201440"/>
            <a:ext cx="8229600" cy="458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087674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Example of a boundary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boundary cases:</a:t>
            </a:r>
          </a:p>
          <a:p>
            <a:pPr lvl="1"/>
            <a:r>
              <a:rPr lang="en-CA" dirty="0" smtClean="0">
                <a:latin typeface="Consolas" panose="020B0609020204030204" pitchFamily="49" charset="0"/>
              </a:rPr>
              <a:t>value == min + 1</a:t>
            </a:r>
          </a:p>
          <a:p>
            <a:pPr lvl="2"/>
            <a:r>
              <a:rPr lang="en-CA" dirty="0" smtClean="0"/>
              <a:t>expected return value: true</a:t>
            </a:r>
          </a:p>
          <a:p>
            <a:pPr lvl="1"/>
            <a:r>
              <a:rPr lang="en-CA" dirty="0" smtClean="0">
                <a:latin typeface="Consolas" panose="020B0609020204030204" pitchFamily="49" charset="0"/>
              </a:rPr>
              <a:t>value == min</a:t>
            </a:r>
          </a:p>
          <a:p>
            <a:pPr lvl="2"/>
            <a:r>
              <a:rPr lang="en-CA" dirty="0" smtClean="0"/>
              <a:t>expected return value: false</a:t>
            </a:r>
          </a:p>
          <a:p>
            <a:pPr lvl="1"/>
            <a:r>
              <a:rPr lang="en-CA" dirty="0" smtClean="0">
                <a:latin typeface="Consolas" panose="020B0609020204030204" pitchFamily="49" charset="0"/>
              </a:rPr>
              <a:t>value == max</a:t>
            </a:r>
          </a:p>
          <a:p>
            <a:pPr lvl="2"/>
            <a:r>
              <a:rPr lang="en-CA" dirty="0" smtClean="0"/>
              <a:t>expected return value: false</a:t>
            </a:r>
          </a:p>
          <a:p>
            <a:pPr lvl="1"/>
            <a:r>
              <a:rPr lang="en-CA" dirty="0" smtClean="0">
                <a:latin typeface="Consolas" panose="020B0609020204030204" pitchFamily="49" charset="0"/>
              </a:rPr>
              <a:t>value == max - 1</a:t>
            </a:r>
          </a:p>
          <a:p>
            <a:pPr lvl="2"/>
            <a:r>
              <a:rPr lang="en-CA" dirty="0" smtClean="0"/>
              <a:t>expected return value: true</a:t>
            </a:r>
          </a:p>
          <a:p>
            <a:pPr lvl="1"/>
            <a:r>
              <a:rPr lang="en-CA" dirty="0" smtClean="0">
                <a:latin typeface="Consolas" panose="020B0609020204030204" pitchFamily="49" charset="0"/>
              </a:rPr>
              <a:t>min == max</a:t>
            </a:r>
          </a:p>
          <a:p>
            <a:pPr lvl="2"/>
            <a:r>
              <a:rPr lang="en-CA" dirty="0" smtClean="0"/>
              <a:t>expected result: no exception thrown</a:t>
            </a:r>
          </a:p>
          <a:p>
            <a:pPr lvl="1"/>
            <a:r>
              <a:rPr lang="en-CA" dirty="0" smtClean="0">
                <a:latin typeface="Consolas" panose="020B0609020204030204" pitchFamily="49" charset="0"/>
              </a:rPr>
              <a:t>min == max - 1</a:t>
            </a:r>
          </a:p>
          <a:p>
            <a:pPr lvl="2"/>
            <a:r>
              <a:rPr lang="en-CA" dirty="0"/>
              <a:t>expected result: </a:t>
            </a:r>
            <a:r>
              <a:rPr lang="en-CA" dirty="0" err="1" smtClean="0">
                <a:latin typeface="Consolas" panose="020B0609020204030204" pitchFamily="49" charset="0"/>
              </a:rPr>
              <a:t>IllegalArgumentException</a:t>
            </a:r>
            <a:r>
              <a:rPr lang="en-CA" dirty="0" smtClean="0"/>
              <a:t>  </a:t>
            </a:r>
            <a:r>
              <a:rPr lang="en-CA" dirty="0"/>
              <a:t>thrown</a:t>
            </a:r>
          </a:p>
          <a:p>
            <a:pPr lvl="2"/>
            <a:endParaRPr lang="en-CA" dirty="0" smtClean="0"/>
          </a:p>
          <a:p>
            <a:pPr lvl="2"/>
            <a:endParaRPr lang="en-CA" dirty="0" smtClean="0"/>
          </a:p>
          <a:p>
            <a:pPr lvl="2"/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390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Typical Java Program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it's actually more complicated than this</a:t>
            </a:r>
          </a:p>
          <a:p>
            <a:pPr lvl="1"/>
            <a:r>
              <a:rPr lang="en-US" dirty="0" smtClean="0"/>
              <a:t>static initialization blocks</a:t>
            </a:r>
          </a:p>
          <a:p>
            <a:pPr lvl="1"/>
            <a:r>
              <a:rPr lang="en-US" dirty="0" smtClean="0"/>
              <a:t>non-static initialization blocks</a:t>
            </a:r>
          </a:p>
          <a:p>
            <a:pPr lvl="1"/>
            <a:r>
              <a:rPr lang="en-US" dirty="0" smtClean="0"/>
              <a:t>classes inside of classes (inside of classes ...)</a:t>
            </a:r>
          </a:p>
          <a:p>
            <a:pPr lvl="1"/>
            <a:r>
              <a:rPr lang="en-US" dirty="0" smtClean="0"/>
              <a:t>classes inside of methods</a:t>
            </a:r>
          </a:p>
          <a:p>
            <a:pPr lvl="1"/>
            <a:r>
              <a:rPr lang="en-US" dirty="0" smtClean="0"/>
              <a:t>anonymous classes</a:t>
            </a:r>
          </a:p>
          <a:p>
            <a:pPr lvl="1"/>
            <a:r>
              <a:rPr lang="en-US" dirty="0" smtClean="0"/>
              <a:t>lambda expressions (in Java 8)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see </a:t>
            </a:r>
            <a:r>
              <a:rPr lang="en-US" sz="2000" dirty="0" smtClean="0">
                <a:hlinkClick r:id="rId2"/>
              </a:rPr>
              <a:t>http://docs.oracle.com/javase/tutorial/java/javaOO/index.html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8C7A35-55DD-4689-9207-B6A0BCF9744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packages are used to organize Java classes into namespaces</a:t>
            </a:r>
          </a:p>
          <a:p>
            <a:r>
              <a:rPr lang="en-US" dirty="0" smtClean="0"/>
              <a:t>a namespace is a container for names</a:t>
            </a:r>
          </a:p>
          <a:p>
            <a:pPr lvl="1"/>
            <a:r>
              <a:rPr lang="en-US" dirty="0" smtClean="0"/>
              <a:t>the namespace also has a name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5065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packages are use to organize related classes and interfaces</a:t>
            </a:r>
          </a:p>
          <a:p>
            <a:pPr lvl="1"/>
            <a:r>
              <a:rPr lang="en-US" dirty="0" smtClean="0"/>
              <a:t>e.g., all of the Java API classes are in the package named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java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8184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packages can contain </a:t>
            </a:r>
            <a:r>
              <a:rPr lang="en-US" sz="2582" dirty="0" err="1" smtClean="0"/>
              <a:t>subpackages</a:t>
            </a:r>
            <a:endParaRPr lang="en-US" sz="2582" dirty="0" smtClean="0"/>
          </a:p>
          <a:p>
            <a:pPr lvl="1"/>
            <a:r>
              <a:rPr lang="en-US" dirty="0" smtClean="0"/>
              <a:t>e.g., the package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java</a:t>
            </a:r>
            <a:r>
              <a:rPr lang="en-US" dirty="0" smtClean="0"/>
              <a:t> contains packages named </a:t>
            </a:r>
            <a:r>
              <a:rPr lang="en-US" b="1" dirty="0" err="1" smtClean="0">
                <a:latin typeface="Consolas" panose="020B0609020204030204" pitchFamily="49" charset="0"/>
                <a:cs typeface="Courier New" pitchFamily="49" charset="0"/>
              </a:rPr>
              <a:t>lang</a:t>
            </a:r>
            <a:r>
              <a:rPr lang="en-US" dirty="0" smtClean="0"/>
              <a:t>, </a:t>
            </a:r>
            <a:r>
              <a:rPr lang="en-US" b="1" dirty="0" err="1" smtClean="0">
                <a:latin typeface="Consolas" panose="020B0609020204030204" pitchFamily="49" charset="0"/>
                <a:cs typeface="Courier New" pitchFamily="49" charset="0"/>
              </a:rPr>
              <a:t>util</a:t>
            </a:r>
            <a:r>
              <a:rPr lang="en-US" dirty="0" smtClean="0"/>
              <a:t>, </a:t>
            </a:r>
            <a:r>
              <a:rPr lang="en-US" b="1" dirty="0" err="1" smtClean="0">
                <a:latin typeface="Consolas" panose="020B0609020204030204" pitchFamily="49" charset="0"/>
                <a:cs typeface="Courier New" pitchFamily="49" charset="0"/>
              </a:rPr>
              <a:t>io</a:t>
            </a:r>
            <a:r>
              <a:rPr lang="en-US" dirty="0" smtClean="0"/>
              <a:t>, etc. </a:t>
            </a:r>
          </a:p>
          <a:p>
            <a:pPr lvl="1"/>
            <a:endParaRPr lang="en-US" dirty="0"/>
          </a:p>
          <a:p>
            <a:r>
              <a:rPr lang="en-US" dirty="0" smtClean="0"/>
              <a:t>the fully qualified name of the </a:t>
            </a:r>
            <a:r>
              <a:rPr lang="en-US" dirty="0" err="1" smtClean="0"/>
              <a:t>subpackage</a:t>
            </a:r>
            <a:r>
              <a:rPr lang="en-US" dirty="0" smtClean="0"/>
              <a:t> is the fully qualified name of the parent package followed by a period followed by the </a:t>
            </a:r>
            <a:r>
              <a:rPr lang="en-US" dirty="0" err="1" smtClean="0"/>
              <a:t>subpackage</a:t>
            </a:r>
            <a:r>
              <a:rPr lang="en-US" dirty="0" smtClean="0"/>
              <a:t> name</a:t>
            </a:r>
          </a:p>
          <a:p>
            <a:pPr lvl="1"/>
            <a:r>
              <a:rPr lang="en-US" dirty="0" smtClean="0"/>
              <a:t>e.g., </a:t>
            </a:r>
            <a:r>
              <a:rPr lang="en-US" b="1" dirty="0" err="1" smtClean="0">
                <a:latin typeface="Consolas" panose="020B0609020204030204" pitchFamily="49" charset="0"/>
                <a:cs typeface="Courier New" pitchFamily="49" charset="0"/>
              </a:rPr>
              <a:t>java.lang</a:t>
            </a:r>
            <a:r>
              <a:rPr lang="en-US" dirty="0" smtClean="0"/>
              <a:t>, </a:t>
            </a:r>
            <a:r>
              <a:rPr lang="en-US" b="1" dirty="0" err="1" smtClean="0">
                <a:latin typeface="Consolas" panose="020B0609020204030204" pitchFamily="49" charset="0"/>
                <a:cs typeface="Courier New" pitchFamily="49" charset="0"/>
              </a:rPr>
              <a:t>java.util</a:t>
            </a:r>
            <a:r>
              <a:rPr lang="en-US" dirty="0" smtClean="0"/>
              <a:t>,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java.io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08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Who Am I?</a:t>
            </a:r>
            <a:endParaRPr lang="en-US" dirty="0" smtClean="0"/>
          </a:p>
        </p:txBody>
      </p:sp>
      <p:sp>
        <p:nvSpPr>
          <p:cNvPr id="1024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06C142E-FFAB-4FBF-ACA1-2E2098ED625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Dr. Burton Ma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office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err="1" smtClean="0"/>
              <a:t>Lassonde</a:t>
            </a:r>
            <a:r>
              <a:rPr lang="en-CA" dirty="0" smtClean="0"/>
              <a:t> 2046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hours : to be updated on the syllabus page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>
                <a:cs typeface="Courier New" pitchFamily="49" charset="0"/>
              </a:rPr>
              <a:t>email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burton@cse.yorku.ca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packages can contain </a:t>
            </a:r>
            <a:r>
              <a:rPr lang="en-US" sz="2582" dirty="0" smtClean="0"/>
              <a:t>classes and interfaces</a:t>
            </a:r>
          </a:p>
          <a:p>
            <a:pPr lvl="1"/>
            <a:r>
              <a:rPr lang="en-US" dirty="0" smtClean="0"/>
              <a:t>e.g., the package </a:t>
            </a:r>
            <a:r>
              <a:rPr lang="en-US" b="1" dirty="0" err="1" smtClean="0">
                <a:latin typeface="Consolas" panose="020B0609020204030204" pitchFamily="49" charset="0"/>
                <a:cs typeface="Courier New" pitchFamily="49" charset="0"/>
              </a:rPr>
              <a:t>java</a:t>
            </a:r>
            <a:r>
              <a:rPr lang="en-US" dirty="0" err="1" smtClean="0"/>
              <a:t>.</a:t>
            </a:r>
            <a:r>
              <a:rPr lang="en-US" b="1" dirty="0" err="1" smtClean="0">
                <a:latin typeface="Consolas" panose="020B0609020204030204" pitchFamily="49" charset="0"/>
                <a:cs typeface="Courier New" pitchFamily="49" charset="0"/>
              </a:rPr>
              <a:t>lang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dirty="0" smtClean="0"/>
              <a:t>contains the classes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Object</a:t>
            </a:r>
            <a:r>
              <a:rPr lang="en-US" dirty="0" smtClean="0"/>
              <a:t>,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String</a:t>
            </a:r>
            <a:r>
              <a:rPr lang="en-US" dirty="0" smtClean="0"/>
              <a:t>,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Math</a:t>
            </a:r>
            <a:r>
              <a:rPr lang="en-US" dirty="0" smtClean="0"/>
              <a:t>, etc. </a:t>
            </a:r>
          </a:p>
          <a:p>
            <a:pPr lvl="1"/>
            <a:endParaRPr lang="en-US" dirty="0"/>
          </a:p>
          <a:p>
            <a:r>
              <a:rPr lang="en-US" dirty="0" smtClean="0"/>
              <a:t>the fully qualified name of the class is the fully qualified name of the containing package followed by a period followed by the class name</a:t>
            </a:r>
          </a:p>
          <a:p>
            <a:pPr lvl="1"/>
            <a:r>
              <a:rPr lang="en-US" dirty="0" smtClean="0"/>
              <a:t>e.g., </a:t>
            </a:r>
            <a:r>
              <a:rPr lang="en-US" b="1" dirty="0" err="1" smtClean="0">
                <a:latin typeface="Consolas" panose="020B0609020204030204" pitchFamily="49" charset="0"/>
                <a:cs typeface="Courier New" pitchFamily="49" charset="0"/>
              </a:rPr>
              <a:t>java.lang.Object</a:t>
            </a:r>
            <a:r>
              <a:rPr lang="en-US" dirty="0" smtClean="0"/>
              <a:t>, </a:t>
            </a:r>
            <a:r>
              <a:rPr lang="en-US" b="1" dirty="0" err="1" smtClean="0">
                <a:latin typeface="Consolas" panose="020B0609020204030204" pitchFamily="49" charset="0"/>
                <a:cs typeface="Courier New" pitchFamily="49" charset="0"/>
              </a:rPr>
              <a:t>java.lang.String</a:t>
            </a:r>
            <a:r>
              <a:rPr lang="en-US" dirty="0" smtClean="0"/>
              <a:t>, </a:t>
            </a:r>
            <a:r>
              <a:rPr lang="en-US" b="1" dirty="0" err="1" smtClean="0">
                <a:latin typeface="Consolas" panose="020B0609020204030204" pitchFamily="49" charset="0"/>
                <a:cs typeface="Courier New" pitchFamily="49" charset="0"/>
              </a:rPr>
              <a:t>java.lang.Math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5751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packages are supposed to ensure that fully qualified names are unique</a:t>
            </a:r>
          </a:p>
          <a:p>
            <a:r>
              <a:rPr lang="en-US" dirty="0" smtClean="0"/>
              <a:t>this allows the compiler to disambiguate classes with the same unqualified name, e.g.,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1" dirty="0" err="1" smtClean="0">
                <a:latin typeface="Consolas" panose="020B0609020204030204" pitchFamily="49" charset="0"/>
                <a:cs typeface="Courier New" pitchFamily="49" charset="0"/>
              </a:rPr>
              <a:t>your.String</a:t>
            </a:r>
            <a:r>
              <a:rPr lang="en-US" sz="2000" b="1" dirty="0" smtClean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nsolas" panose="020B0609020204030204" pitchFamily="49" charset="0"/>
                <a:cs typeface="Courier New" pitchFamily="49" charset="0"/>
              </a:rPr>
              <a:t>s</a:t>
            </a:r>
            <a:r>
              <a:rPr lang="en-US" sz="2000" b="1" dirty="0" smtClean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nsolas" panose="020B0609020204030204" pitchFamily="49" charset="0"/>
                <a:cs typeface="Courier New" pitchFamily="49" charset="0"/>
              </a:rPr>
              <a:t>= new </a:t>
            </a:r>
            <a:r>
              <a:rPr lang="en-US" sz="2000" b="1" dirty="0" err="1" smtClean="0">
                <a:latin typeface="Consolas" panose="020B0609020204030204" pitchFamily="49" charset="0"/>
                <a:cs typeface="Courier New" pitchFamily="49" charset="0"/>
              </a:rPr>
              <a:t>your.String</a:t>
            </a:r>
            <a:r>
              <a:rPr lang="en-US" sz="2000" b="1" dirty="0" smtClean="0">
                <a:latin typeface="Consolas" panose="020B0609020204030204" pitchFamily="49" charset="0"/>
                <a:cs typeface="Courier New" pitchFamily="49" charset="0"/>
              </a:rPr>
              <a:t>("hello");</a:t>
            </a:r>
            <a:r>
              <a:rPr lang="en-US" sz="2000" b="1" dirty="0" smtClean="0">
                <a:latin typeface="Consolas" panose="020B0609020204030204" pitchFamily="49" charset="0"/>
                <a:cs typeface="Courier New" pitchFamily="49" charset="0"/>
              </a:rPr>
              <a:t/>
            </a:r>
            <a:br>
              <a:rPr lang="en-US" sz="2000" b="1" dirty="0" smtClean="0">
                <a:latin typeface="Consolas" panose="020B0609020204030204" pitchFamily="49" charset="0"/>
                <a:cs typeface="Courier New" pitchFamily="49" charset="0"/>
              </a:rPr>
            </a:br>
            <a:r>
              <a:rPr lang="en-US" sz="2000" b="1" dirty="0" smtClean="0">
                <a:latin typeface="Consolas" panose="020B0609020204030204" pitchFamily="49" charset="0"/>
                <a:cs typeface="Courier New" pitchFamily="49" charset="0"/>
              </a:rPr>
              <a:t>String t = "hello";</a:t>
            </a:r>
            <a:endParaRPr lang="en-US" sz="2000" b="1" dirty="0" smtClean="0">
              <a:latin typeface="Consolas" panose="020B0609020204030204" pitchFamily="49" charset="0"/>
              <a:cs typeface="Courier New" pitchFamily="49" charset="0"/>
            </a:endParaRP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0564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how do we ensure that fully qualified names are unique?</a:t>
            </a:r>
          </a:p>
          <a:p>
            <a:r>
              <a:rPr lang="en-US" dirty="0" smtClean="0"/>
              <a:t>package naming convention</a:t>
            </a:r>
          </a:p>
          <a:p>
            <a:pPr lvl="1"/>
            <a:r>
              <a:rPr lang="en-US" dirty="0" smtClean="0"/>
              <a:t>packages should be organized using your domain name in reverse, e.g.,</a:t>
            </a:r>
          </a:p>
          <a:p>
            <a:pPr lvl="2"/>
            <a:r>
              <a:rPr lang="en-US" dirty="0" smtClean="0"/>
              <a:t>EECS domain name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eecs.yorku.ca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package name </a:t>
            </a:r>
            <a:r>
              <a:rPr lang="en-US" b="1" dirty="0" err="1" smtClean="0">
                <a:latin typeface="Consolas" panose="020B0609020204030204" pitchFamily="49" charset="0"/>
                <a:cs typeface="Courier New" pitchFamily="49" charset="0"/>
              </a:rPr>
              <a:t>ca.yorku.eecs</a:t>
            </a:r>
            <a:r>
              <a:rPr lang="en-US" dirty="0" smtClean="0"/>
              <a:t> </a:t>
            </a:r>
          </a:p>
          <a:p>
            <a:pPr lvl="2"/>
            <a:endParaRPr lang="en-US" dirty="0"/>
          </a:p>
          <a:p>
            <a:r>
              <a:rPr lang="en-US" dirty="0" smtClean="0"/>
              <a:t>we might consider putting everything for this course under the following package</a:t>
            </a:r>
          </a:p>
          <a:p>
            <a:pPr lvl="1"/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eecs2030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5103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</a:t>
            </a:r>
            <a:r>
              <a:rPr lang="en-US" dirty="0" smtClean="0"/>
              <a:t>might consider putting everything for this course under the following package</a:t>
            </a:r>
          </a:p>
          <a:p>
            <a:pPr lvl="1"/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eecs2030</a:t>
            </a:r>
            <a:r>
              <a:rPr lang="en-US" dirty="0" smtClean="0"/>
              <a:t> </a:t>
            </a:r>
          </a:p>
          <a:p>
            <a:r>
              <a:rPr lang="en-US" dirty="0" smtClean="0"/>
              <a:t>labs might be organized into </a:t>
            </a:r>
            <a:r>
              <a:rPr lang="en-US" dirty="0" err="1" smtClean="0"/>
              <a:t>subpackages</a:t>
            </a:r>
            <a:r>
              <a:rPr lang="en-US" dirty="0" smtClean="0"/>
              <a:t>:</a:t>
            </a:r>
          </a:p>
          <a:p>
            <a:pPr lvl="1"/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eecs2030.lab0</a:t>
            </a:r>
          </a:p>
          <a:p>
            <a:pPr lvl="1"/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eecs2030.lab1 </a:t>
            </a:r>
            <a:r>
              <a:rPr lang="en-US" dirty="0" smtClean="0">
                <a:cs typeface="Courier New" pitchFamily="49" charset="0"/>
              </a:rPr>
              <a:t>and so on</a:t>
            </a:r>
            <a:endParaRPr lang="en-US" dirty="0"/>
          </a:p>
          <a:p>
            <a:r>
              <a:rPr lang="en-US" dirty="0" smtClean="0"/>
              <a:t>tests might be organized into </a:t>
            </a:r>
            <a:r>
              <a:rPr lang="en-US" dirty="0" err="1" smtClean="0"/>
              <a:t>subpackages</a:t>
            </a:r>
            <a:r>
              <a:rPr lang="en-US" dirty="0" smtClean="0"/>
              <a:t>:</a:t>
            </a:r>
          </a:p>
          <a:p>
            <a:pPr lvl="1"/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eecs2030.test1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  <a:p>
            <a:pPr lvl="1"/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eecs2030.test2 </a:t>
            </a:r>
            <a:r>
              <a:rPr lang="en-US" dirty="0" smtClean="0">
                <a:cs typeface="Courier New" pitchFamily="49" charset="0"/>
              </a:rPr>
              <a:t>and so on</a:t>
            </a:r>
            <a:endParaRPr lang="en-US" dirty="0">
              <a:cs typeface="Courier New" pitchFamily="49" charset="0"/>
            </a:endParaRP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1275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most Java implementations assume that your directory structure matches the package structure, e.g.,</a:t>
            </a:r>
          </a:p>
          <a:p>
            <a:pPr lvl="1"/>
            <a:r>
              <a:rPr lang="en-US" dirty="0" smtClean="0"/>
              <a:t>there is a </a:t>
            </a:r>
            <a:r>
              <a:rPr lang="en-US" dirty="0" smtClean="0"/>
              <a:t>folder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eecs2030</a:t>
            </a:r>
            <a:r>
              <a:rPr lang="en-US" dirty="0" smtClean="0"/>
              <a:t> </a:t>
            </a:r>
            <a:r>
              <a:rPr lang="en-US" dirty="0" smtClean="0"/>
              <a:t>inside the project </a:t>
            </a:r>
            <a:r>
              <a:rPr lang="en-US" b="1" dirty="0" err="1" smtClean="0">
                <a:latin typeface="Consolas" panose="020B0609020204030204" pitchFamily="49" charset="0"/>
                <a:cs typeface="Courier New" pitchFamily="49" charset="0"/>
              </a:rPr>
              <a:t>src</a:t>
            </a:r>
            <a:r>
              <a:rPr lang="en-US" dirty="0" smtClean="0"/>
              <a:t> </a:t>
            </a:r>
            <a:r>
              <a:rPr lang="en-US" dirty="0" smtClean="0"/>
              <a:t>folder</a:t>
            </a:r>
          </a:p>
          <a:p>
            <a:pPr lvl="2"/>
            <a:r>
              <a:rPr lang="en-US" dirty="0" smtClean="0"/>
              <a:t>there is a folder </a:t>
            </a:r>
            <a:r>
              <a:rPr lang="en-US" b="1" dirty="0" smtClean="0">
                <a:latin typeface="Consolas" panose="020B0609020204030204" pitchFamily="49" charset="0"/>
              </a:rPr>
              <a:t>lab0</a:t>
            </a:r>
            <a:r>
              <a:rPr lang="en-US" dirty="0" smtClean="0"/>
              <a:t> inside the </a:t>
            </a:r>
            <a:r>
              <a:rPr lang="en-US" b="1" dirty="0" smtClean="0">
                <a:latin typeface="Consolas" panose="020B0609020204030204" pitchFamily="49" charset="0"/>
              </a:rPr>
              <a:t>eecs2030</a:t>
            </a:r>
            <a:r>
              <a:rPr lang="en-US" dirty="0" smtClean="0"/>
              <a:t> folder</a:t>
            </a:r>
          </a:p>
          <a:p>
            <a:pPr lvl="2"/>
            <a:r>
              <a:rPr lang="en-US" dirty="0"/>
              <a:t>there is a folder </a:t>
            </a:r>
            <a:r>
              <a:rPr lang="en-US" b="1" dirty="0" smtClean="0">
                <a:latin typeface="Consolas" panose="020B0609020204030204" pitchFamily="49" charset="0"/>
              </a:rPr>
              <a:t>lab1</a:t>
            </a:r>
            <a:r>
              <a:rPr lang="en-US" dirty="0" smtClean="0"/>
              <a:t> </a:t>
            </a:r>
            <a:r>
              <a:rPr lang="en-US" dirty="0"/>
              <a:t>inside the </a:t>
            </a:r>
            <a:r>
              <a:rPr lang="en-US" b="1" dirty="0">
                <a:latin typeface="Consolas" panose="020B0609020204030204" pitchFamily="49" charset="0"/>
              </a:rPr>
              <a:t>eecs2030</a:t>
            </a:r>
            <a:r>
              <a:rPr lang="en-US" dirty="0"/>
              <a:t> </a:t>
            </a:r>
            <a:r>
              <a:rPr lang="en-US" dirty="0" smtClean="0"/>
              <a:t>folder, and so on</a:t>
            </a:r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9388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Packages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96427" y="3037625"/>
            <a:ext cx="1071127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project folder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516397" y="3352800"/>
            <a:ext cx="1651414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project sources folder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892846" y="3667975"/>
            <a:ext cx="1274708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eecs2030 folder</a:t>
            </a:r>
            <a:endParaRPr lang="en-US" sz="12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7696" y="1371600"/>
            <a:ext cx="6243058" cy="398555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267949" y="3983150"/>
            <a:ext cx="899605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lab</a:t>
            </a:r>
            <a:r>
              <a:rPr lang="en-US" sz="1200" dirty="0" smtClean="0"/>
              <a:t>0 folder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5682440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Basics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4430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Methods</a:t>
            </a:r>
            <a:endParaRPr lang="en-US" dirty="0" smtClean="0"/>
          </a:p>
        </p:txBody>
      </p:sp>
      <p:sp>
        <p:nvSpPr>
          <p:cNvPr id="17411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E68DBF-BAD6-4BE5-AF38-E96B9D8A06B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method performs some sort of computation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method is reusable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anyone who has access to the method can use the method </a:t>
            </a:r>
            <a:r>
              <a:rPr lang="en-CA" i="1" dirty="0" smtClean="0"/>
              <a:t>without copying the contents of the method</a:t>
            </a:r>
            <a:r>
              <a:rPr lang="en-CA" dirty="0" smtClean="0"/>
              <a:t> 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anyone who has access to the method can use the method </a:t>
            </a:r>
            <a:r>
              <a:rPr lang="en-CA" i="1" dirty="0"/>
              <a:t>without </a:t>
            </a:r>
            <a:r>
              <a:rPr lang="en-CA" i="1" dirty="0" smtClean="0"/>
              <a:t>knowing </a:t>
            </a:r>
            <a:r>
              <a:rPr lang="en-CA" i="1" dirty="0"/>
              <a:t>the contents of the method</a:t>
            </a:r>
            <a:r>
              <a:rPr lang="en-CA" dirty="0"/>
              <a:t> </a:t>
            </a:r>
            <a:endParaRPr lang="en-CA" dirty="0" smtClean="0"/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methods are described by their API (application program interface</a:t>
            </a:r>
            <a:r>
              <a:rPr lang="en-CA" dirty="0" smtClean="0"/>
              <a:t>); for example: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>
                <a:hlinkClick r:id="rId2"/>
              </a:rPr>
              <a:t>https://www.eecs.yorku.ca/course_archive/2017-18/W/2030Z/lectures/doc/week01</a:t>
            </a:r>
            <a:r>
              <a:rPr lang="en-CA" dirty="0" smtClean="0">
                <a:hlinkClick r:id="rId2"/>
              </a:rPr>
              <a:t>/</a:t>
            </a:r>
            <a:endParaRPr lang="en-CA" dirty="0" smtClean="0"/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/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110679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API method entry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397582"/>
            <a:ext cx="8229600" cy="458036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header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first line of a method declaration is sometimes called the </a:t>
            </a:r>
            <a:r>
              <a:rPr lang="en-US" i="1" dirty="0" smtClean="0"/>
              <a:t>method header</a:t>
            </a:r>
            <a:r>
              <a:rPr lang="en-US" dirty="0" smtClean="0"/>
              <a:t>  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274320" lvl="0" indent="-274320" fontAlgn="auto">
              <a:spcAft>
                <a:spcPts val="0"/>
              </a:spcAft>
              <a:buClr>
                <a:srgbClr val="4D4D4D"/>
              </a:buClr>
              <a:buNone/>
              <a:defRPr/>
            </a:pPr>
            <a:r>
              <a:rPr lang="en-CA" sz="2000" b="1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public static </a:t>
            </a:r>
            <a:r>
              <a:rPr lang="en-CA" sz="2000" b="1" dirty="0" err="1">
                <a:solidFill>
                  <a:srgbClr val="7030A0"/>
                </a:solidFill>
                <a:latin typeface="Consolas" panose="020B0609020204030204" pitchFamily="49" charset="0"/>
                <a:cs typeface="Courier New" pitchFamily="49" charset="0"/>
              </a:rPr>
              <a:t>boolean</a:t>
            </a:r>
            <a:r>
              <a:rPr lang="en-CA" sz="2000" b="1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20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isBetween</a:t>
            </a:r>
            <a:r>
              <a:rPr lang="en-CA" sz="20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(</a:t>
            </a:r>
            <a:r>
              <a:rPr lang="en-CA" sz="2000" b="1" dirty="0" err="1" smtClean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2000" b="1" dirty="0" smtClean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20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min,</a:t>
            </a:r>
            <a:br>
              <a:rPr lang="en-CA" sz="20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</a:br>
            <a:r>
              <a:rPr lang="en-CA" sz="20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					  </a:t>
            </a:r>
            <a:r>
              <a:rPr lang="en-CA" sz="2000" b="1" dirty="0" err="1" smtClean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2000" b="1" dirty="0" smtClean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20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max,</a:t>
            </a:r>
            <a:br>
              <a:rPr lang="en-CA" sz="20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</a:br>
            <a:r>
              <a:rPr lang="en-CA" sz="20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					  </a:t>
            </a:r>
            <a:r>
              <a:rPr lang="en-CA" sz="2000" b="1" dirty="0" err="1" smtClean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2000" b="1" dirty="0" smtClean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20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value)</a:t>
            </a:r>
            <a:endParaRPr lang="en-CA" sz="2000" b="1" dirty="0">
              <a:solidFill>
                <a:prstClr val="black"/>
              </a:solidFill>
              <a:latin typeface="Consolas" panose="020B0609020204030204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3400" y="3429000"/>
            <a:ext cx="1828800" cy="76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514600" y="3439026"/>
            <a:ext cx="990600" cy="66174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57600" y="3439026"/>
            <a:ext cx="1219200" cy="6617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486400" y="4114800"/>
            <a:ext cx="1295400" cy="8057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7514" y="3585411"/>
            <a:ext cx="1252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n-lt"/>
              </a:rPr>
              <a:t>modifiers</a:t>
            </a:r>
            <a:endParaRPr lang="en-US" b="1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95495" y="3585411"/>
            <a:ext cx="1409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+mn-lt"/>
              </a:rPr>
              <a:t>return type</a:t>
            </a:r>
            <a:endParaRPr lang="en-US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33789" y="3585775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+mn-lt"/>
              </a:rPr>
              <a:t>name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57800" y="4271575"/>
            <a:ext cx="1714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n-lt"/>
              </a:rPr>
              <a:t>parameter list</a:t>
            </a: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6450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Course Format</a:t>
            </a:r>
            <a:endParaRPr lang="en-US" dirty="0" smtClean="0"/>
          </a:p>
        </p:txBody>
      </p:sp>
      <p:sp>
        <p:nvSpPr>
          <p:cNvPr id="1024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06C142E-FFAB-4FBF-ACA1-2E2098ED625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everything you need to know </a:t>
            </a:r>
            <a:r>
              <a:rPr lang="en-CA" dirty="0" smtClean="0"/>
              <a:t>will eventually be</a:t>
            </a:r>
            <a:r>
              <a:rPr lang="en-CA" dirty="0" smtClean="0"/>
              <a:t> </a:t>
            </a:r>
            <a:r>
              <a:rPr lang="en-CA" dirty="0" smtClean="0"/>
              <a:t>on </a:t>
            </a:r>
            <a:r>
              <a:rPr lang="en-CA" dirty="0" smtClean="0"/>
              <a:t>the York University Moodle site (not the </a:t>
            </a:r>
            <a:r>
              <a:rPr lang="en-CA" dirty="0" err="1" smtClean="0"/>
              <a:t>learn.lassonde</a:t>
            </a:r>
            <a:r>
              <a:rPr lang="en-CA" dirty="0" smtClean="0"/>
              <a:t> Moodle site)</a:t>
            </a:r>
            <a:endParaRPr lang="en-CA" sz="1800" b="1" dirty="0" smtClean="0">
              <a:latin typeface="Consolas" panose="020B06090202040302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parameter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parameter list is the list of types and names that appear inside of the parentheses</a:t>
            </a:r>
          </a:p>
          <a:p>
            <a:endParaRPr lang="en-US" dirty="0"/>
          </a:p>
          <a:p>
            <a:pPr lvl="0">
              <a:buClr>
                <a:srgbClr val="4D4D4D"/>
              </a:buClr>
            </a:pPr>
            <a:r>
              <a:rPr lang="en-CA" sz="2000" b="1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public static </a:t>
            </a:r>
            <a:r>
              <a:rPr lang="en-CA" sz="2000" b="1" dirty="0" err="1">
                <a:solidFill>
                  <a:srgbClr val="7030A0"/>
                </a:solidFill>
                <a:latin typeface="Consolas" panose="020B0609020204030204" pitchFamily="49" charset="0"/>
                <a:cs typeface="Courier New" pitchFamily="49" charset="0"/>
              </a:rPr>
              <a:t>boolean</a:t>
            </a:r>
            <a:r>
              <a:rPr lang="en-CA" sz="2000" b="1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20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/>
            </a:r>
            <a:br>
              <a:rPr lang="en-CA" sz="20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</a:br>
            <a:r>
              <a:rPr lang="en-CA" sz="20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    </a:t>
            </a:r>
            <a:r>
              <a:rPr lang="en-CA" sz="20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isBetween</a:t>
            </a:r>
            <a:r>
              <a:rPr lang="en-CA" sz="20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(</a:t>
            </a:r>
            <a:r>
              <a:rPr lang="en-CA" sz="2000" b="1" dirty="0" err="1" smtClean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2000" b="1" dirty="0" smtClean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2000" b="1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min</a:t>
            </a:r>
            <a:r>
              <a:rPr lang="en-CA" sz="20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, </a:t>
            </a:r>
            <a:r>
              <a:rPr lang="en-CA" sz="2000" b="1" dirty="0" err="1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2000" b="1" dirty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20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max, </a:t>
            </a:r>
            <a:r>
              <a:rPr lang="en-CA" sz="2000" b="1" dirty="0" err="1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2000" b="1" dirty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2000" b="1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value</a:t>
            </a:r>
            <a:r>
              <a:rPr lang="en-CA" sz="20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)</a:t>
            </a:r>
          </a:p>
          <a:p>
            <a:pPr lvl="0">
              <a:buClr>
                <a:srgbClr val="4D4D4D"/>
              </a:buClr>
            </a:pPr>
            <a:endParaRPr lang="en-CA" sz="2000" b="1" dirty="0">
              <a:solidFill>
                <a:prstClr val="black"/>
              </a:solidFill>
              <a:latin typeface="Consolas" panose="020B0609020204030204" pitchFamily="49" charset="0"/>
              <a:cs typeface="Courier New" pitchFamily="49" charset="0"/>
            </a:endParaRPr>
          </a:p>
          <a:p>
            <a:pPr lvl="0">
              <a:buClr>
                <a:srgbClr val="4D4D4D"/>
              </a:buClr>
            </a:pP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4D4D4D"/>
              </a:buClr>
            </a:pPr>
            <a:r>
              <a:rPr lang="en-US" dirty="0">
                <a:solidFill>
                  <a:prstClr val="black"/>
                </a:solidFill>
              </a:rPr>
              <a:t>the names in the parameter list must be </a:t>
            </a:r>
            <a:r>
              <a:rPr lang="en-US" dirty="0" smtClean="0">
                <a:solidFill>
                  <a:prstClr val="black"/>
                </a:solidFill>
              </a:rPr>
              <a:t>unique</a:t>
            </a:r>
          </a:p>
          <a:p>
            <a:pPr lvl="1">
              <a:buClr>
                <a:srgbClr val="4D4D4D"/>
              </a:buClr>
            </a:pPr>
            <a:r>
              <a:rPr lang="en-US" dirty="0" smtClean="0">
                <a:solidFill>
                  <a:prstClr val="black"/>
                </a:solidFill>
              </a:rPr>
              <a:t>i.e., duplicate parameter names are not allowed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819400" y="3276600"/>
            <a:ext cx="3733800" cy="76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86200" y="3429000"/>
            <a:ext cx="1714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n-lt"/>
              </a:rPr>
              <a:t>parameter list</a:t>
            </a: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1335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signature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every method has a </a:t>
            </a:r>
            <a:r>
              <a:rPr lang="en-US" i="1" dirty="0" smtClean="0"/>
              <a:t>signature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the signature consists of the method name and the types in the parameter list</a:t>
            </a:r>
            <a:endParaRPr lang="en-US" dirty="0"/>
          </a:p>
          <a:p>
            <a:pPr marL="0" indent="0">
              <a:buNone/>
            </a:pPr>
            <a:endParaRPr lang="en-US" sz="800" dirty="0" smtClean="0"/>
          </a:p>
          <a:p>
            <a:pPr marL="274320" indent="-274320" fontAlgn="auto">
              <a:spcAft>
                <a:spcPts val="0"/>
              </a:spcAft>
              <a:buClr>
                <a:srgbClr val="4D4D4D"/>
              </a:buClr>
              <a:buNone/>
              <a:defRPr/>
            </a:pPr>
            <a:r>
              <a:rPr lang="en-CA" sz="2000" b="1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public static </a:t>
            </a:r>
            <a:r>
              <a:rPr lang="en-CA" sz="2000" b="1" dirty="0" err="1">
                <a:solidFill>
                  <a:srgbClr val="7030A0"/>
                </a:solidFill>
                <a:latin typeface="Consolas" panose="020B0609020204030204" pitchFamily="49" charset="0"/>
                <a:cs typeface="Courier New" pitchFamily="49" charset="0"/>
              </a:rPr>
              <a:t>boolean</a:t>
            </a:r>
            <a:r>
              <a:rPr lang="en-CA" sz="2000" b="1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2000" b="1" dirty="0" err="1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isBetween</a:t>
            </a:r>
            <a:r>
              <a:rPr lang="en-CA" sz="2000" b="1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(</a:t>
            </a:r>
            <a:r>
              <a:rPr lang="en-CA" sz="2000" b="1" dirty="0" err="1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2000" b="1" dirty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2000" b="1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min,</a:t>
            </a:r>
            <a:br>
              <a:rPr lang="en-CA" sz="2000" b="1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</a:br>
            <a:r>
              <a:rPr lang="en-CA" sz="2000" b="1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					  </a:t>
            </a:r>
            <a:r>
              <a:rPr lang="en-CA" sz="2000" b="1" dirty="0" err="1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2000" b="1" dirty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2000" b="1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max,</a:t>
            </a:r>
            <a:br>
              <a:rPr lang="en-CA" sz="2000" b="1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</a:br>
            <a:r>
              <a:rPr lang="en-CA" sz="2000" b="1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					  </a:t>
            </a:r>
            <a:r>
              <a:rPr lang="en-CA" sz="2000" b="1" dirty="0" err="1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2000" b="1" dirty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2000" b="1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value)</a:t>
            </a:r>
          </a:p>
          <a:p>
            <a:pPr marL="274320" lvl="0" indent="-274320" eaLnBrk="1" fontAlgn="auto" hangingPunct="1">
              <a:spcAft>
                <a:spcPts val="0"/>
              </a:spcAft>
              <a:buClr>
                <a:srgbClr val="4D4D4D"/>
              </a:buClr>
              <a:buNone/>
              <a:defRPr/>
            </a:pPr>
            <a:endParaRPr lang="en-CA" sz="2000" b="1" dirty="0">
              <a:solidFill>
                <a:prstClr val="black"/>
              </a:solidFill>
              <a:latin typeface="Consolas" panose="020B0609020204030204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/>
              <a:t>   has the following signature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  </a:t>
            </a:r>
            <a:r>
              <a:rPr lang="en-CA" sz="20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isBetween</a:t>
            </a:r>
            <a:r>
              <a:rPr lang="en-CA" sz="20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(</a:t>
            </a:r>
            <a:r>
              <a:rPr lang="en-CA" sz="2000" b="1" dirty="0" err="1" smtClean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2000" b="1" dirty="0" smtClean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, </a:t>
            </a:r>
            <a:r>
              <a:rPr lang="en-CA" sz="2000" b="1" dirty="0" err="1" smtClean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2000" b="1" dirty="0" smtClean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, </a:t>
            </a:r>
            <a:r>
              <a:rPr lang="en-CA" sz="2000" b="1" dirty="0" err="1" smtClean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20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438400" y="4431268"/>
            <a:ext cx="7413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solidFill>
                  <a:srgbClr val="FF0000"/>
                </a:solidFill>
                <a:latin typeface="Constantia" pitchFamily="18" charset="0"/>
              </a:rPr>
              <a:t>name</a:t>
            </a:r>
            <a:endParaRPr lang="en-US" dirty="0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581400" y="4431268"/>
            <a:ext cx="34020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solidFill>
                  <a:srgbClr val="00B050"/>
                </a:solidFill>
                <a:latin typeface="Constantia" pitchFamily="18" charset="0"/>
              </a:rPr>
              <a:t>number and types of parameters</a:t>
            </a:r>
            <a:endParaRPr lang="en-US" dirty="0">
              <a:solidFill>
                <a:srgbClr val="00B050"/>
              </a:solidFill>
              <a:latin typeface="Constantia" pitchFamily="18" charset="0"/>
            </a:endParaRPr>
          </a:p>
        </p:txBody>
      </p:sp>
      <p:sp>
        <p:nvSpPr>
          <p:cNvPr id="7" name="Left Brace 6"/>
          <p:cNvSpPr/>
          <p:nvPr/>
        </p:nvSpPr>
        <p:spPr>
          <a:xfrm rot="5400000">
            <a:off x="2590799" y="4278869"/>
            <a:ext cx="228601" cy="1295400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Brace 7"/>
          <p:cNvSpPr/>
          <p:nvPr/>
        </p:nvSpPr>
        <p:spPr>
          <a:xfrm rot="5400000">
            <a:off x="4381500" y="4088369"/>
            <a:ext cx="228600" cy="1676400"/>
          </a:xfrm>
          <a:prstGeom prst="leftBrac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Brace 8"/>
          <p:cNvSpPr/>
          <p:nvPr/>
        </p:nvSpPr>
        <p:spPr>
          <a:xfrm rot="16200000" flipV="1">
            <a:off x="3619500" y="3859768"/>
            <a:ext cx="228600" cy="3352800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505200" y="5650468"/>
            <a:ext cx="11142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 smtClean="0">
                <a:solidFill>
                  <a:sysClr val="windowText" lastClr="000000"/>
                </a:solidFill>
                <a:latin typeface="Constantia" pitchFamily="18" charset="0"/>
              </a:rPr>
              <a:t>signature</a:t>
            </a:r>
            <a:endParaRPr lang="en-US" dirty="0">
              <a:solidFill>
                <a:sysClr val="windowText" lastClr="000000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900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signature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other examples from </a:t>
            </a:r>
            <a:r>
              <a:rPr lang="en-US" dirty="0" err="1" smtClean="0"/>
              <a:t>java.lang.String</a:t>
            </a:r>
            <a:endParaRPr lang="en-US" dirty="0" smtClean="0"/>
          </a:p>
          <a:p>
            <a:pPr lvl="1"/>
            <a:r>
              <a:rPr lang="en-US" dirty="0" smtClean="0"/>
              <a:t>headers</a:t>
            </a:r>
          </a:p>
          <a:p>
            <a:pPr lvl="2"/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String </a:t>
            </a:r>
            <a:r>
              <a:rPr lang="en-US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toUpperCase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()</a:t>
            </a:r>
          </a:p>
          <a:p>
            <a:pPr lvl="2"/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char </a:t>
            </a:r>
            <a:r>
              <a:rPr lang="en-US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charAt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 index)</a:t>
            </a:r>
            <a:r>
              <a:rPr lang="en-US" dirty="0" smtClean="0"/>
              <a:t> </a:t>
            </a:r>
          </a:p>
          <a:p>
            <a:pPr lvl="2"/>
            <a:r>
              <a:rPr lang="en-US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indexOf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(String </a:t>
            </a:r>
            <a:r>
              <a:rPr lang="en-US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str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fromIndex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)</a:t>
            </a:r>
            <a:r>
              <a:rPr lang="en-US" dirty="0" smtClean="0"/>
              <a:t> </a:t>
            </a:r>
          </a:p>
          <a:p>
            <a:pPr lvl="2"/>
            <a:r>
              <a:rPr lang="en-US" sz="1800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void </a:t>
            </a:r>
            <a:r>
              <a:rPr lang="en-US" sz="1800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getChars</a:t>
            </a:r>
            <a:r>
              <a:rPr lang="en-US" sz="1800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srcBegin</a:t>
            </a:r>
            <a:r>
              <a:rPr lang="en-US" sz="1800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, </a:t>
            </a:r>
            <a:r>
              <a:rPr lang="en-US" sz="1800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srcEnd</a:t>
            </a:r>
            <a:r>
              <a:rPr lang="en-US" sz="1800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, char[] </a:t>
            </a:r>
            <a:r>
              <a:rPr lang="en-US" sz="1800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dst</a:t>
            </a:r>
            <a:r>
              <a:rPr lang="en-US" sz="1800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, 			</a:t>
            </a:r>
            <a:r>
              <a:rPr lang="en-US" sz="1800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dstBegin</a:t>
            </a:r>
            <a:r>
              <a:rPr lang="en-US" sz="1800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)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signatures</a:t>
            </a:r>
          </a:p>
          <a:p>
            <a:pPr lvl="2"/>
            <a:r>
              <a:rPr lang="en-US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toUpperCase</a:t>
            </a:r>
            <a:r>
              <a:rPr lang="en-US" b="1" dirty="0">
                <a:latin typeface="Consolas" panose="020B0609020204030204" pitchFamily="49" charset="0"/>
                <a:cs typeface="Courier New" panose="02070309020205020404" pitchFamily="49" charset="0"/>
              </a:rPr>
              <a:t>()</a:t>
            </a:r>
          </a:p>
          <a:p>
            <a:pPr lvl="2"/>
            <a:r>
              <a:rPr lang="en-US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charAt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)</a:t>
            </a:r>
            <a:r>
              <a:rPr lang="en-US" dirty="0" smtClean="0"/>
              <a:t> </a:t>
            </a:r>
            <a:endParaRPr lang="en-US" dirty="0"/>
          </a:p>
          <a:p>
            <a:pPr lvl="2"/>
            <a:r>
              <a:rPr lang="en-US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indexOf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(String, </a:t>
            </a:r>
            <a:r>
              <a:rPr lang="en-US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)</a:t>
            </a:r>
            <a:r>
              <a:rPr lang="en-US" dirty="0" smtClean="0"/>
              <a:t> </a:t>
            </a:r>
            <a:endParaRPr lang="en-US" dirty="0"/>
          </a:p>
          <a:p>
            <a:pPr lvl="2"/>
            <a:r>
              <a:rPr lang="en-US" sz="1800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getChars</a:t>
            </a:r>
            <a:r>
              <a:rPr lang="en-US" sz="1800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, </a:t>
            </a:r>
            <a:r>
              <a:rPr lang="en-US" sz="1800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, </a:t>
            </a:r>
            <a:r>
              <a:rPr lang="en-US" sz="1800" b="1" dirty="0">
                <a:latin typeface="Consolas" panose="020B0609020204030204" pitchFamily="49" charset="0"/>
                <a:cs typeface="Courier New" panose="02070309020205020404" pitchFamily="49" charset="0"/>
              </a:rPr>
              <a:t>char</a:t>
            </a:r>
            <a:r>
              <a:rPr lang="en-US" sz="1800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[], </a:t>
            </a:r>
            <a:r>
              <a:rPr lang="en-US" sz="1800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85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Method signature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method signatures in a class must be unique</a:t>
            </a:r>
          </a:p>
          <a:p>
            <a:r>
              <a:rPr lang="en-US" dirty="0" smtClean="0"/>
              <a:t>we can introduce a second method in the same class:</a:t>
            </a:r>
          </a:p>
          <a:p>
            <a:endParaRPr lang="en-US" dirty="0" smtClean="0"/>
          </a:p>
          <a:p>
            <a:pPr marL="274320" lvl="0" indent="-274320" eaLnBrk="1" fontAlgn="auto" hangingPunct="1">
              <a:spcAft>
                <a:spcPts val="0"/>
              </a:spcAft>
              <a:buClr>
                <a:srgbClr val="4D4D4D"/>
              </a:buClr>
              <a:buNone/>
              <a:defRPr/>
            </a:pPr>
            <a:r>
              <a:rPr lang="en-CA" sz="18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public static </a:t>
            </a:r>
            <a:r>
              <a:rPr lang="en-CA" sz="1800" b="1" dirty="0" err="1" smtClean="0">
                <a:solidFill>
                  <a:srgbClr val="7030A0"/>
                </a:solidFill>
                <a:latin typeface="Consolas" panose="020B0609020204030204" pitchFamily="49" charset="0"/>
                <a:cs typeface="Courier New" pitchFamily="49" charset="0"/>
              </a:rPr>
              <a:t>boolean</a:t>
            </a:r>
            <a:endParaRPr lang="en-CA" sz="1800" b="1" dirty="0" smtClean="0">
              <a:solidFill>
                <a:srgbClr val="7030A0"/>
              </a:solidFill>
              <a:latin typeface="Consolas" panose="020B0609020204030204" pitchFamily="49" charset="0"/>
              <a:cs typeface="Courier New" pitchFamily="49" charset="0"/>
            </a:endParaRPr>
          </a:p>
          <a:p>
            <a:pPr marL="274320" lvl="0" indent="-274320" fontAlgn="auto">
              <a:spcAft>
                <a:spcPts val="0"/>
              </a:spcAft>
              <a:buClr>
                <a:srgbClr val="4D4D4D"/>
              </a:buClr>
              <a:buNone/>
              <a:defRPr/>
            </a:pPr>
            <a:r>
              <a:rPr lang="en-CA" sz="1800" b="1" dirty="0">
                <a:solidFill>
                  <a:srgbClr val="7030A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18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isBetween</a:t>
            </a:r>
            <a:r>
              <a:rPr lang="en-CA" sz="18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(</a:t>
            </a:r>
            <a:r>
              <a:rPr lang="en-CA" sz="1800" b="1" dirty="0" smtClean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double </a:t>
            </a:r>
            <a:r>
              <a:rPr lang="en-CA" sz="18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min, </a:t>
            </a:r>
            <a:r>
              <a:rPr lang="en-CA" sz="1800" b="1" dirty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double </a:t>
            </a:r>
            <a:r>
              <a:rPr lang="en-CA" sz="18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max, </a:t>
            </a:r>
            <a:r>
              <a:rPr lang="en-CA" sz="1800" b="1" dirty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double </a:t>
            </a:r>
            <a:r>
              <a:rPr lang="en-CA" sz="18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value)</a:t>
            </a:r>
            <a:r>
              <a:rPr lang="en-CA" sz="1800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pPr lvl="0">
              <a:buClr>
                <a:srgbClr val="4D4D4D"/>
              </a:buClr>
            </a:pPr>
            <a:r>
              <a:rPr lang="en-US" dirty="0" smtClean="0"/>
              <a:t>but not this one:</a:t>
            </a: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4D4D4D"/>
              </a:buClr>
            </a:pPr>
            <a:endParaRPr lang="en-US" dirty="0">
              <a:solidFill>
                <a:prstClr val="black"/>
              </a:solidFill>
            </a:endParaRPr>
          </a:p>
          <a:p>
            <a:pPr marL="274320" lvl="0" indent="-274320" eaLnBrk="1" fontAlgn="auto" hangingPunct="1">
              <a:spcAft>
                <a:spcPts val="0"/>
              </a:spcAft>
              <a:buClr>
                <a:srgbClr val="4D4D4D"/>
              </a:buClr>
              <a:buNone/>
              <a:defRPr/>
            </a:pPr>
            <a:r>
              <a:rPr lang="en-CA" sz="1800" b="1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public static </a:t>
            </a:r>
            <a:r>
              <a:rPr lang="en-CA" sz="1800" b="1" dirty="0" err="1">
                <a:solidFill>
                  <a:srgbClr val="7030A0"/>
                </a:solidFill>
                <a:latin typeface="Consolas" panose="020B0609020204030204" pitchFamily="49" charset="0"/>
                <a:cs typeface="Courier New" pitchFamily="49" charset="0"/>
              </a:rPr>
              <a:t>boolean</a:t>
            </a:r>
            <a:endParaRPr lang="en-CA" sz="1800" b="1" dirty="0">
              <a:solidFill>
                <a:srgbClr val="7030A0"/>
              </a:solidFill>
              <a:latin typeface="Consolas" panose="020B0609020204030204" pitchFamily="49" charset="0"/>
              <a:cs typeface="Courier New" pitchFamily="49" charset="0"/>
            </a:endParaRPr>
          </a:p>
          <a:p>
            <a:pPr marL="274320" lvl="0" indent="-274320" fontAlgn="auto">
              <a:spcAft>
                <a:spcPts val="0"/>
              </a:spcAft>
              <a:buClr>
                <a:srgbClr val="4D4D4D"/>
              </a:buClr>
              <a:buNone/>
              <a:defRPr/>
            </a:pPr>
            <a:r>
              <a:rPr lang="en-CA" sz="1800" b="1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18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isBetween</a:t>
            </a:r>
            <a:r>
              <a:rPr lang="en-CA" sz="18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(</a:t>
            </a:r>
            <a:r>
              <a:rPr lang="en-CA" sz="1800" b="1" dirty="0" err="1" smtClean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18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value, </a:t>
            </a:r>
            <a:r>
              <a:rPr lang="en-CA" sz="1800" b="1" dirty="0" err="1" smtClean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18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lo, </a:t>
            </a:r>
            <a:r>
              <a:rPr lang="en-CA" sz="1800" b="1" dirty="0" err="1" smtClean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18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hi)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58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Method signature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two or methods with the same name but different signatures are said to be </a:t>
            </a:r>
            <a:r>
              <a:rPr lang="en-US" i="1" dirty="0" smtClean="0"/>
              <a:t>overloaded</a:t>
            </a:r>
            <a:r>
              <a:rPr lang="en-US" dirty="0" smtClean="0"/>
              <a:t> </a:t>
            </a:r>
            <a:endParaRPr lang="en-US" dirty="0" smtClean="0"/>
          </a:p>
          <a:p>
            <a:endParaRPr lang="en-US" dirty="0" smtClean="0"/>
          </a:p>
          <a:p>
            <a:pPr marL="274320" lvl="0" indent="-274320" eaLnBrk="1" fontAlgn="auto" hangingPunct="1">
              <a:spcAft>
                <a:spcPts val="0"/>
              </a:spcAft>
              <a:buClr>
                <a:srgbClr val="4D4D4D"/>
              </a:buClr>
              <a:buNone/>
              <a:defRPr/>
            </a:pPr>
            <a:r>
              <a:rPr lang="en-CA" sz="18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public static </a:t>
            </a:r>
            <a:r>
              <a:rPr lang="en-CA" sz="1800" b="1" dirty="0" err="1" smtClean="0">
                <a:solidFill>
                  <a:srgbClr val="7030A0"/>
                </a:solidFill>
                <a:latin typeface="Consolas" panose="020B0609020204030204" pitchFamily="49" charset="0"/>
                <a:cs typeface="Courier New" pitchFamily="49" charset="0"/>
              </a:rPr>
              <a:t>boolean</a:t>
            </a:r>
            <a:endParaRPr lang="en-CA" sz="1800" b="1" dirty="0" smtClean="0">
              <a:solidFill>
                <a:srgbClr val="7030A0"/>
              </a:solidFill>
              <a:latin typeface="Consolas" panose="020B0609020204030204" pitchFamily="49" charset="0"/>
              <a:cs typeface="Courier New" pitchFamily="49" charset="0"/>
            </a:endParaRPr>
          </a:p>
          <a:p>
            <a:pPr marL="274320" lvl="0" indent="-274320" fontAlgn="auto">
              <a:spcAft>
                <a:spcPts val="0"/>
              </a:spcAft>
              <a:buClr>
                <a:srgbClr val="4D4D4D"/>
              </a:buClr>
              <a:buNone/>
              <a:defRPr/>
            </a:pPr>
            <a:r>
              <a:rPr lang="en-CA" sz="1800" b="1" dirty="0">
                <a:solidFill>
                  <a:srgbClr val="7030A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18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isBetween</a:t>
            </a:r>
            <a:r>
              <a:rPr lang="en-CA" sz="18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(</a:t>
            </a:r>
            <a:r>
              <a:rPr lang="en-CA" sz="1800" b="1" dirty="0" err="1" smtClean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18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min, </a:t>
            </a:r>
            <a:r>
              <a:rPr lang="en-CA" sz="1800" b="1" dirty="0" err="1" smtClean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18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max, </a:t>
            </a:r>
            <a:r>
              <a:rPr lang="en-CA" sz="1800" b="1" dirty="0" err="1" smtClean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18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value)</a:t>
            </a:r>
            <a:r>
              <a:rPr lang="en-CA" sz="1800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endParaRPr lang="en-CA" sz="1800" dirty="0" smtClean="0">
              <a:solidFill>
                <a:prstClr val="black"/>
              </a:solidFill>
              <a:latin typeface="Consolas" panose="020B0609020204030204" pitchFamily="49" charset="0"/>
              <a:cs typeface="Courier New" pitchFamily="49" charset="0"/>
            </a:endParaRPr>
          </a:p>
          <a:p>
            <a:pPr marL="274320" lvl="0" indent="-274320" fontAlgn="auto">
              <a:spcAft>
                <a:spcPts val="0"/>
              </a:spcAft>
              <a:buClr>
                <a:srgbClr val="4D4D4D"/>
              </a:buClr>
              <a:buNone/>
              <a:defRPr/>
            </a:pPr>
            <a:endParaRPr lang="en-CA" sz="1800" dirty="0">
              <a:solidFill>
                <a:prstClr val="black"/>
              </a:solidFill>
              <a:latin typeface="Consolas" panose="020B0609020204030204" pitchFamily="49" charset="0"/>
              <a:cs typeface="Courier New" pitchFamily="49" charset="0"/>
            </a:endParaRPr>
          </a:p>
          <a:p>
            <a:pPr marL="274320" lvl="0" indent="-274320" fontAlgn="auto">
              <a:spcAft>
                <a:spcPts val="0"/>
              </a:spcAft>
              <a:buClr>
                <a:srgbClr val="4D4D4D"/>
              </a:buClr>
              <a:buNone/>
              <a:defRPr/>
            </a:pPr>
            <a:r>
              <a:rPr lang="en-CA" sz="1800" b="1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public static </a:t>
            </a:r>
            <a:r>
              <a:rPr lang="en-CA" sz="1800" b="1" dirty="0" err="1">
                <a:solidFill>
                  <a:srgbClr val="7030A0"/>
                </a:solidFill>
                <a:latin typeface="Consolas" panose="020B0609020204030204" pitchFamily="49" charset="0"/>
                <a:cs typeface="Courier New" pitchFamily="49" charset="0"/>
              </a:rPr>
              <a:t>boolean</a:t>
            </a:r>
            <a:endParaRPr lang="en-CA" sz="1800" b="1" dirty="0">
              <a:solidFill>
                <a:srgbClr val="7030A0"/>
              </a:solidFill>
              <a:latin typeface="Consolas" panose="020B0609020204030204" pitchFamily="49" charset="0"/>
              <a:cs typeface="Courier New" pitchFamily="49" charset="0"/>
            </a:endParaRPr>
          </a:p>
          <a:p>
            <a:pPr marL="274320" lvl="0" indent="-274320" fontAlgn="auto">
              <a:spcAft>
                <a:spcPts val="0"/>
              </a:spcAft>
              <a:buClr>
                <a:srgbClr val="4D4D4D"/>
              </a:buClr>
              <a:buNone/>
              <a:defRPr/>
            </a:pPr>
            <a:r>
              <a:rPr lang="en-CA" sz="1800" b="1" dirty="0">
                <a:solidFill>
                  <a:srgbClr val="7030A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1800" b="1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1800" b="1" dirty="0" err="1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isBetween</a:t>
            </a:r>
            <a:r>
              <a:rPr lang="en-CA" sz="1800" b="1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(</a:t>
            </a:r>
            <a:r>
              <a:rPr lang="en-CA" sz="1800" b="1" dirty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double </a:t>
            </a:r>
            <a:r>
              <a:rPr lang="en-CA" sz="1800" b="1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min, </a:t>
            </a:r>
            <a:r>
              <a:rPr lang="en-CA" sz="1800" b="1" dirty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double </a:t>
            </a:r>
            <a:r>
              <a:rPr lang="en-CA" sz="1800" b="1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max, </a:t>
            </a:r>
            <a:r>
              <a:rPr lang="en-CA" sz="1800" b="1" dirty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double </a:t>
            </a:r>
            <a:r>
              <a:rPr lang="en-CA" sz="1800" b="1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value)</a:t>
            </a:r>
            <a:r>
              <a:rPr lang="en-CA" sz="1800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</a:p>
          <a:p>
            <a:pPr marL="274320" lvl="0" indent="-274320" fontAlgn="auto">
              <a:spcAft>
                <a:spcPts val="0"/>
              </a:spcAft>
              <a:buClr>
                <a:srgbClr val="4D4D4D"/>
              </a:buClr>
              <a:buNone/>
              <a:defRPr/>
            </a:pPr>
            <a:endParaRPr lang="en-CA" sz="1800" dirty="0" smtClean="0">
              <a:solidFill>
                <a:prstClr val="black"/>
              </a:solidFill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08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return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all Java methods return nothing (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void</a:t>
            </a:r>
            <a:r>
              <a:rPr lang="en-US" dirty="0" smtClean="0"/>
              <a:t>) or a single type of value </a:t>
            </a:r>
          </a:p>
          <a:p>
            <a:r>
              <a:rPr lang="en-US" dirty="0" smtClean="0"/>
              <a:t>our method</a:t>
            </a:r>
          </a:p>
          <a:p>
            <a:endParaRPr lang="en-US" dirty="0" smtClean="0"/>
          </a:p>
          <a:p>
            <a:pPr marL="0" lvl="0" indent="0">
              <a:buClr>
                <a:srgbClr val="4D4D4D"/>
              </a:buClr>
              <a:buNone/>
            </a:pPr>
            <a:r>
              <a:rPr lang="en-CA" sz="2000" b="1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public static </a:t>
            </a:r>
            <a:r>
              <a:rPr lang="en-CA" sz="2000" b="1" dirty="0" err="1">
                <a:solidFill>
                  <a:srgbClr val="7030A0"/>
                </a:solidFill>
                <a:latin typeface="Consolas" panose="020B0609020204030204" pitchFamily="49" charset="0"/>
                <a:cs typeface="Courier New" pitchFamily="49" charset="0"/>
              </a:rPr>
              <a:t>boolean</a:t>
            </a:r>
            <a:r>
              <a:rPr lang="en-CA" sz="2000" b="1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endParaRPr lang="en-CA" sz="2000" b="1" dirty="0" smtClean="0">
              <a:solidFill>
                <a:prstClr val="black"/>
              </a:solidFill>
              <a:latin typeface="Consolas" panose="020B0609020204030204" pitchFamily="49" charset="0"/>
              <a:cs typeface="Courier New" pitchFamily="49" charset="0"/>
            </a:endParaRPr>
          </a:p>
          <a:p>
            <a:pPr marL="0" lvl="0" indent="0">
              <a:buClr>
                <a:srgbClr val="4D4D4D"/>
              </a:buClr>
              <a:buNone/>
            </a:pPr>
            <a:r>
              <a:rPr lang="en-CA" sz="2000" b="1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20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20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isBetween</a:t>
            </a:r>
            <a:r>
              <a:rPr lang="en-CA" sz="2000" b="1" dirty="0" smtClean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double </a:t>
            </a:r>
            <a:r>
              <a:rPr lang="en-CA" sz="2000" b="1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min, </a:t>
            </a:r>
            <a:r>
              <a:rPr lang="en-CA" sz="2000" b="1" dirty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double </a:t>
            </a:r>
            <a:r>
              <a:rPr lang="en-CA" sz="2000" b="1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max, </a:t>
            </a:r>
            <a:r>
              <a:rPr lang="en-CA" sz="2000" b="1" dirty="0">
                <a:solidFill>
                  <a:srgbClr val="00B050"/>
                </a:solidFill>
                <a:latin typeface="Consolas" panose="020B0609020204030204" pitchFamily="49" charset="0"/>
                <a:cs typeface="Courier New" pitchFamily="49" charset="0"/>
              </a:rPr>
              <a:t>double </a:t>
            </a:r>
            <a:r>
              <a:rPr lang="en-CA" sz="2000" b="1" dirty="0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value)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has the return type </a:t>
            </a:r>
            <a:r>
              <a:rPr lang="en-US" b="1" dirty="0" err="1" smtClean="0">
                <a:solidFill>
                  <a:srgbClr val="7030A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boolean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54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Preconditions and </a:t>
            </a:r>
            <a:r>
              <a:rPr lang="en-US" dirty="0" err="1" smtClean="0"/>
              <a:t>postconditions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28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Preconditions and </a:t>
            </a:r>
            <a:r>
              <a:rPr lang="en-US" dirty="0" err="1" smtClean="0"/>
              <a:t>postconditions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recall the meaning of method pre- and </a:t>
            </a:r>
            <a:r>
              <a:rPr lang="en-US" dirty="0" err="1" smtClean="0"/>
              <a:t>postconditions</a:t>
            </a:r>
            <a:endParaRPr lang="en-US" dirty="0" smtClean="0"/>
          </a:p>
          <a:p>
            <a:r>
              <a:rPr lang="en-US" dirty="0" smtClean="0"/>
              <a:t>precondition</a:t>
            </a:r>
          </a:p>
          <a:p>
            <a:pPr lvl="1"/>
            <a:r>
              <a:rPr lang="en-US" dirty="0" smtClean="0"/>
              <a:t>a condition that the </a:t>
            </a:r>
            <a:r>
              <a:rPr lang="en-US" i="1" dirty="0" smtClean="0"/>
              <a:t>client</a:t>
            </a:r>
            <a:r>
              <a:rPr lang="en-US" dirty="0" smtClean="0"/>
              <a:t> must ensure is true immediately before a method is invoked</a:t>
            </a:r>
          </a:p>
          <a:p>
            <a:r>
              <a:rPr lang="en-US" dirty="0" err="1" smtClean="0"/>
              <a:t>postcondition</a:t>
            </a:r>
            <a:endParaRPr lang="en-US" dirty="0" smtClean="0"/>
          </a:p>
          <a:p>
            <a:pPr lvl="1"/>
            <a:r>
              <a:rPr lang="en-US" dirty="0" smtClean="0"/>
              <a:t>a condition that the </a:t>
            </a:r>
            <a:r>
              <a:rPr lang="en-US" i="1" dirty="0" smtClean="0"/>
              <a:t>method</a:t>
            </a:r>
            <a:r>
              <a:rPr lang="en-US" dirty="0" smtClean="0"/>
              <a:t> must ensure is true immediately after the method is invoked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35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recall that a method precondition is a condition that the </a:t>
            </a:r>
            <a:r>
              <a:rPr lang="en-US" i="1" dirty="0" smtClean="0"/>
              <a:t>client</a:t>
            </a:r>
            <a:r>
              <a:rPr lang="en-US" dirty="0" smtClean="0"/>
              <a:t> must ensure is true immediately before invoking a method</a:t>
            </a:r>
          </a:p>
          <a:p>
            <a:pPr lvl="1"/>
            <a:r>
              <a:rPr lang="en-US" dirty="0" smtClean="0"/>
              <a:t>if the precondition is not true, then the client has no guarantees of what the method will do</a:t>
            </a:r>
          </a:p>
          <a:p>
            <a:endParaRPr lang="en-US" dirty="0" smtClean="0"/>
          </a:p>
          <a:p>
            <a:r>
              <a:rPr lang="en-US" dirty="0" smtClean="0"/>
              <a:t>for static methods, preconditions are conditions on the values of the arguments passed to the method</a:t>
            </a:r>
          </a:p>
          <a:p>
            <a:pPr lvl="1"/>
            <a:r>
              <a:rPr lang="en-US" dirty="0" smtClean="0"/>
              <a:t>you need to carefully read the API to discover the preconditions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11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762000"/>
            <a:ext cx="8229600" cy="458036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533400" y="5181600"/>
            <a:ext cx="35052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548394" y="5215122"/>
            <a:ext cx="14752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Constantia" pitchFamily="18" charset="0"/>
              </a:rPr>
              <a:t>precondition</a:t>
            </a:r>
            <a:endParaRPr lang="en-US" dirty="0">
              <a:solidFill>
                <a:srgbClr val="FF0000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32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in Prism computing labs (LAS1006)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Lab Zero starts in Week 1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self-guided, can be done anytime before the start of Week 2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using the Prism lab environment</a:t>
            </a:r>
            <a:endParaRPr lang="en-CA" dirty="0"/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using </a:t>
            </a:r>
            <a:r>
              <a:rPr lang="en-CA" dirty="0" smtClean="0"/>
              <a:t>eclipse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Labs </a:t>
            </a:r>
            <a:r>
              <a:rPr lang="en-CA" dirty="0" smtClean="0"/>
              <a:t>1-8 </a:t>
            </a:r>
            <a:r>
              <a:rPr lang="en-CA" dirty="0" smtClean="0"/>
              <a:t>consist of a different set of programming problems for each lab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i="1" dirty="0" smtClean="0">
                <a:solidFill>
                  <a:srgbClr val="FF0000"/>
                </a:solidFill>
              </a:rPr>
              <a:t>it </a:t>
            </a:r>
            <a:r>
              <a:rPr lang="en-US" i="1" dirty="0">
                <a:solidFill>
                  <a:srgbClr val="FF0000"/>
                </a:solidFill>
              </a:rPr>
              <a:t>is expected that you know how to use the lab computing environment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42793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04800"/>
            <a:ext cx="8229600" cy="5624513"/>
          </a:xfrm>
        </p:spPr>
      </p:pic>
      <p:cxnSp>
        <p:nvCxnSpPr>
          <p:cNvPr id="6" name="Straight Connector 5"/>
          <p:cNvCxnSpPr/>
          <p:nvPr/>
        </p:nvCxnSpPr>
        <p:spPr>
          <a:xfrm>
            <a:off x="457200" y="5791200"/>
            <a:ext cx="1295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81000" y="5824722"/>
            <a:ext cx="14752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Constantia" pitchFamily="18" charset="0"/>
              </a:rPr>
              <a:t>precondition</a:t>
            </a:r>
            <a:endParaRPr lang="en-US" dirty="0">
              <a:solidFill>
                <a:srgbClr val="FF0000"/>
              </a:solidFill>
              <a:latin typeface="Constantia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1490478"/>
            <a:ext cx="2971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124200" y="1490478"/>
            <a:ext cx="14752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Constantia" pitchFamily="18" charset="0"/>
              </a:rPr>
              <a:t>precondition</a:t>
            </a:r>
            <a:endParaRPr lang="en-US" dirty="0">
              <a:solidFill>
                <a:srgbClr val="FF0000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792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Preconditions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a method has a parameter that has reference type then it is almost always assumed that a precondition for that parameter is that it is not equal to 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null</a:t>
            </a:r>
            <a:r>
              <a:rPr lang="en-US" dirty="0" smtClean="0"/>
              <a:t> </a:t>
            </a:r>
          </a:p>
          <a:p>
            <a:r>
              <a:rPr lang="en-US" dirty="0" smtClean="0"/>
              <a:t>reminders:</a:t>
            </a:r>
          </a:p>
          <a:p>
            <a:pPr lvl="1"/>
            <a:r>
              <a:rPr lang="en-US" dirty="0" smtClean="0"/>
              <a:t>reference type means “not primitive type”</a:t>
            </a:r>
          </a:p>
          <a:p>
            <a:pPr lvl="1"/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null</a:t>
            </a:r>
            <a:r>
              <a:rPr lang="en-US" dirty="0" smtClean="0"/>
              <a:t> means “refers to no object”</a:t>
            </a:r>
          </a:p>
          <a:p>
            <a:pPr lvl="2"/>
            <a:r>
              <a:rPr lang="en-US" dirty="0" smtClean="0"/>
              <a:t>primitive types are never equal to 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null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7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Postconditions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3050" lvl="1">
              <a:spcBef>
                <a:spcPts val="600"/>
              </a:spcBef>
            </a:pPr>
            <a:r>
              <a:rPr lang="en-US" dirty="0" smtClean="0"/>
              <a:t>recall that a method </a:t>
            </a:r>
            <a:r>
              <a:rPr lang="en-US" dirty="0" err="1" smtClean="0"/>
              <a:t>postcondition</a:t>
            </a:r>
            <a:r>
              <a:rPr lang="en-US" dirty="0" smtClean="0"/>
              <a:t> is a condition that the </a:t>
            </a:r>
            <a:r>
              <a:rPr lang="en-US" i="1" dirty="0" smtClean="0"/>
              <a:t>method</a:t>
            </a:r>
            <a:r>
              <a:rPr lang="en-US" dirty="0" smtClean="0"/>
              <a:t> must ensure is true immediately after the method is invoked</a:t>
            </a:r>
          </a:p>
          <a:p>
            <a:pPr lvl="1"/>
            <a:r>
              <a:rPr lang="en-US" dirty="0"/>
              <a:t>if the </a:t>
            </a:r>
            <a:r>
              <a:rPr lang="en-US" dirty="0" err="1" smtClean="0"/>
              <a:t>postcondition</a:t>
            </a:r>
            <a:r>
              <a:rPr lang="en-US" dirty="0" smtClean="0"/>
              <a:t> </a:t>
            </a:r>
            <a:r>
              <a:rPr lang="en-US" dirty="0"/>
              <a:t>is not true, then </a:t>
            </a:r>
            <a:r>
              <a:rPr lang="en-US" dirty="0" smtClean="0"/>
              <a:t>there is something wrong with the implementation of the method</a:t>
            </a:r>
            <a:endParaRPr lang="en-US" dirty="0"/>
          </a:p>
          <a:p>
            <a:endParaRPr lang="en-US" dirty="0"/>
          </a:p>
          <a:p>
            <a:r>
              <a:rPr lang="en-US" dirty="0"/>
              <a:t>for static methods, </a:t>
            </a:r>
            <a:r>
              <a:rPr lang="en-US" dirty="0" err="1" smtClean="0"/>
              <a:t>postconditions</a:t>
            </a:r>
            <a:r>
              <a:rPr lang="en-US" dirty="0" smtClean="0"/>
              <a:t> are:</a:t>
            </a:r>
          </a:p>
          <a:p>
            <a:pPr lvl="1"/>
            <a:r>
              <a:rPr lang="en-US" dirty="0" smtClean="0"/>
              <a:t>conditions on the arguments after the method finishes</a:t>
            </a:r>
          </a:p>
          <a:p>
            <a:pPr lvl="1"/>
            <a:r>
              <a:rPr lang="en-US" dirty="0" smtClean="0"/>
              <a:t>conditions on the return value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14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762000"/>
            <a:ext cx="8229600" cy="458036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533400" y="4572000"/>
            <a:ext cx="8001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934200" y="4648200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CA" dirty="0" err="1" smtClean="0">
                <a:solidFill>
                  <a:srgbClr val="FF0000"/>
                </a:solidFill>
                <a:latin typeface="Constantia" pitchFamily="18" charset="0"/>
              </a:rPr>
              <a:t>postcondition</a:t>
            </a:r>
            <a:endParaRPr lang="en-US" dirty="0">
              <a:solidFill>
                <a:srgbClr val="FF0000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00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04800"/>
            <a:ext cx="8229600" cy="5624513"/>
          </a:xfrm>
        </p:spPr>
      </p:pic>
      <p:cxnSp>
        <p:nvCxnSpPr>
          <p:cNvPr id="6" name="Straight Connector 5"/>
          <p:cNvCxnSpPr/>
          <p:nvPr/>
        </p:nvCxnSpPr>
        <p:spPr>
          <a:xfrm>
            <a:off x="457200" y="4572000"/>
            <a:ext cx="3352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811311" y="4419600"/>
            <a:ext cx="15762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 err="1" smtClean="0">
                <a:solidFill>
                  <a:srgbClr val="FF0000"/>
                </a:solidFill>
                <a:latin typeface="Constantia" pitchFamily="18" charset="0"/>
              </a:rPr>
              <a:t>postcondition</a:t>
            </a:r>
            <a:endParaRPr lang="en-US" dirty="0">
              <a:solidFill>
                <a:srgbClr val="FF0000"/>
              </a:solidFill>
              <a:latin typeface="Constantia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6324600" y="1524000"/>
            <a:ext cx="2057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934200" y="1552853"/>
            <a:ext cx="15762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 err="1" smtClean="0">
                <a:solidFill>
                  <a:srgbClr val="FF0000"/>
                </a:solidFill>
                <a:latin typeface="Constantia" pitchFamily="18" charset="0"/>
              </a:rPr>
              <a:t>postcondition</a:t>
            </a:r>
            <a:endParaRPr lang="en-US" dirty="0">
              <a:solidFill>
                <a:srgbClr val="FF0000"/>
              </a:solidFill>
              <a:latin typeface="Constantia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457200" y="1737519"/>
            <a:ext cx="914400" cy="1508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9423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49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762000"/>
            <a:ext cx="8229600" cy="458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1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and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Java every method must be defined inside of a class</a:t>
            </a:r>
          </a:p>
          <a:p>
            <a:r>
              <a:rPr lang="en-US" dirty="0" smtClean="0"/>
              <a:t>we will try to implement our method so that it matches its API:</a:t>
            </a:r>
          </a:p>
          <a:p>
            <a:pPr lvl="1"/>
            <a:r>
              <a:rPr lang="en-US" dirty="0" smtClean="0"/>
              <a:t>the method is inside the class named 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Test2F</a:t>
            </a:r>
          </a:p>
          <a:p>
            <a:pPr lvl="1"/>
            <a:r>
              <a:rPr lang="en-US" dirty="0" smtClean="0"/>
              <a:t>the class Test2F is inside the package 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eecs2030.test2</a:t>
            </a:r>
            <a:r>
              <a:rPr lang="en-US" dirty="0" smtClean="0"/>
              <a:t>  </a:t>
            </a:r>
          </a:p>
          <a:p>
            <a:endParaRPr lang="en-US" dirty="0"/>
          </a:p>
          <a:p>
            <a:r>
              <a:rPr lang="en-US" dirty="0" smtClean="0"/>
              <a:t>eclipse demonstration here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8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eecs2030.test2;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Test2F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95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body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method implementation consists of:</a:t>
            </a:r>
          </a:p>
          <a:p>
            <a:pPr lvl="1"/>
            <a:r>
              <a:rPr lang="en-US" dirty="0" smtClean="0"/>
              <a:t>the method header</a:t>
            </a:r>
          </a:p>
          <a:p>
            <a:pPr lvl="1"/>
            <a:r>
              <a:rPr lang="en-US" dirty="0" smtClean="0"/>
              <a:t>a method body</a:t>
            </a:r>
          </a:p>
          <a:p>
            <a:pPr lvl="2"/>
            <a:r>
              <a:rPr lang="en-US" dirty="0" smtClean="0"/>
              <a:t>the body is a sequence of Java statements inside of a pair of braces 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{ }</a:t>
            </a:r>
            <a:r>
              <a:rPr lang="en-US" dirty="0" smtClean="0"/>
              <a:t>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82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group lab work is allowed and strongly encouraged for Labs </a:t>
            </a:r>
            <a:r>
              <a:rPr lang="en-US" dirty="0" smtClean="0"/>
              <a:t>1-8 </a:t>
            </a:r>
            <a:r>
              <a:rPr lang="en-US" dirty="0" smtClean="0"/>
              <a:t>(not Lab 0)</a:t>
            </a:r>
          </a:p>
          <a:p>
            <a:pPr lvl="1"/>
            <a:r>
              <a:rPr lang="en-US" dirty="0" smtClean="0"/>
              <a:t>groups of up to size 3</a:t>
            </a:r>
          </a:p>
          <a:p>
            <a:pPr lvl="1"/>
            <a:r>
              <a:rPr lang="en-US" dirty="0" smtClean="0"/>
              <a:t>see </a:t>
            </a:r>
            <a:r>
              <a:rPr lang="en-US" i="1" dirty="0" smtClean="0"/>
              <a:t>Academic Honesty</a:t>
            </a:r>
            <a:r>
              <a:rPr lang="en-US" dirty="0" smtClean="0"/>
              <a:t> section of syllabus</a:t>
            </a:r>
          </a:p>
          <a:p>
            <a:pPr lvl="2"/>
            <a:r>
              <a:rPr lang="en-US" dirty="0" smtClean="0"/>
              <a:t>TLDR Do not submit work that is not wholly your own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8887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eecs2030.test2;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Test2F {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isBetween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37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with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a method has parameters, then you can use the parameter names as variables inside your method</a:t>
            </a:r>
          </a:p>
          <a:p>
            <a:pPr lvl="1"/>
            <a:r>
              <a:rPr lang="en-US" dirty="0" smtClean="0"/>
              <a:t>you cannot create new variables inside the method that have the same name as a parameter</a:t>
            </a:r>
          </a:p>
          <a:p>
            <a:pPr lvl="1"/>
            <a:r>
              <a:rPr lang="en-US" dirty="0" smtClean="0"/>
              <a:t>you cannot use the parameters outside of the method</a:t>
            </a:r>
          </a:p>
          <a:p>
            <a:pPr lvl="2"/>
            <a:r>
              <a:rPr lang="en-US" dirty="0" smtClean="0"/>
              <a:t>we say that the </a:t>
            </a:r>
            <a:r>
              <a:rPr lang="en-US" i="1" dirty="0" smtClean="0"/>
              <a:t>scope</a:t>
            </a:r>
            <a:r>
              <a:rPr lang="en-US" dirty="0" smtClean="0"/>
              <a:t> of the parameters is the method body</a:t>
            </a:r>
          </a:p>
          <a:p>
            <a:pPr lvl="1"/>
            <a:endParaRPr lang="en-US" dirty="0"/>
          </a:p>
          <a:p>
            <a:r>
              <a:rPr lang="en-US" dirty="0" smtClean="0"/>
              <a:t>you may create additional variables inside your method if you wish </a:t>
            </a:r>
          </a:p>
          <a:p>
            <a:pPr lvl="1"/>
            <a:r>
              <a:rPr lang="en-US" dirty="0" smtClean="0"/>
              <a:t>we will create a variable to store the return value of the method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35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eecs2030.test2;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Test2F {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isBetween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result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true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86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eecs2030.test2;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Test2F {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isBetween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result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true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&lt;=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</a:rPr>
              <a:t>result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&gt;=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</a:rPr>
              <a:t>result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2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with return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the method header says that a type is returned, then the method must return a value having the advertised type back to the client</a:t>
            </a:r>
          </a:p>
          <a:p>
            <a:r>
              <a:rPr lang="en-US" dirty="0" smtClean="0"/>
              <a:t>you use the keyword 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return</a:t>
            </a:r>
            <a:r>
              <a:rPr lang="en-US" dirty="0" smtClean="0"/>
              <a:t> to return the value back to the client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12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eecs2030.test2;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Test2F {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isBetween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result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true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&lt;=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</a:rPr>
              <a:t>result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&gt;=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</a:rPr>
              <a:t>result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result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20887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return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method stops running immediately if a return statement is run</a:t>
            </a:r>
          </a:p>
          <a:p>
            <a:pPr lvl="1"/>
            <a:r>
              <a:rPr lang="en-US" dirty="0" smtClean="0"/>
              <a:t>this means that you are not allowed to have additional code if a return statement is reached</a:t>
            </a:r>
          </a:p>
          <a:p>
            <a:pPr lvl="1"/>
            <a:r>
              <a:rPr lang="en-US" dirty="0" smtClean="0"/>
              <a:t>however, you can have multiple return statements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25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eecs2030.test2;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Test2F {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isBetween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&lt;=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// code not allowed </a:t>
            </a:r>
            <a:r>
              <a:rPr lang="en-US" sz="16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here</a:t>
            </a:r>
            <a:endParaRPr lang="en-US" sz="1600" dirty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&gt;=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// </a:t>
            </a:r>
            <a:r>
              <a:rPr 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code not allowed here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true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// </a:t>
            </a:r>
            <a:r>
              <a:rPr 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code not allowed here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6544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implementations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there are many ways to implement this particular method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50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eecs2030.test2;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Test2F {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isBetween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&lt;=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||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&gt;=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true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2894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all testing occurs during your regularly scheduled lab using the EECS </a:t>
            </a:r>
            <a:r>
              <a:rPr lang="en-US" dirty="0" err="1" smtClean="0"/>
              <a:t>labtest</a:t>
            </a:r>
            <a:r>
              <a:rPr lang="en-US" dirty="0" smtClean="0"/>
              <a:t> environment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miss a test for an acceptable reason?</a:t>
            </a:r>
          </a:p>
          <a:p>
            <a:pPr lvl="1"/>
            <a:r>
              <a:rPr lang="en-US" dirty="0" smtClean="0"/>
              <a:t>see </a:t>
            </a:r>
            <a:r>
              <a:rPr lang="en-US" i="1" dirty="0" smtClean="0"/>
              <a:t>Evaluation: Missed tests</a:t>
            </a:r>
            <a:r>
              <a:rPr lang="en-US" dirty="0" smtClean="0"/>
              <a:t> </a:t>
            </a:r>
            <a:r>
              <a:rPr lang="en-US" dirty="0"/>
              <a:t>section of syllabus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980893"/>
              </p:ext>
            </p:extLst>
          </p:nvPr>
        </p:nvGraphicFramePr>
        <p:xfrm>
          <a:off x="1447800" y="2209800"/>
          <a:ext cx="64008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/>
                <a:gridCol w="3200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Weight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Test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Test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Test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Test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52675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eecs2030.test2;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Test2F {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isBetween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&gt;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&amp;&amp;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&lt;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true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9201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eecs2030.test2;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Test2F {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isBetween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result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&amp;&amp;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&lt;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sz="1600" dirty="0" smtClean="0">
              <a:solidFill>
                <a:srgbClr val="7F0055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   return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result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sz="16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21512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eecs2030.test2;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Test2F {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isBetween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&amp;&amp;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&lt;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sz="1600" dirty="0" smtClean="0">
              <a:solidFill>
                <a:srgbClr val="7F0055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1470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63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04800"/>
            <a:ext cx="8229600" cy="5624513"/>
          </a:xfrm>
        </p:spPr>
      </p:pic>
    </p:spTree>
    <p:extLst>
      <p:ext uri="{BB962C8B-B14F-4D97-AF65-F5344CB8AC3E}">
        <p14:creationId xmlns:p14="http://schemas.microsoft.com/office/powerpoint/2010/main" val="397997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64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eecs2030.test2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java.util.List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sz="1600" dirty="0">
              <a:latin typeface="Consolas" panose="020B0609020204030204" pitchFamily="49" charset="0"/>
            </a:endParaRPr>
          </a:p>
          <a:p>
            <a:endParaRPr lang="en-US" sz="1600" dirty="0" smtClean="0">
              <a:solidFill>
                <a:srgbClr val="7F0055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Test2F {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  // implementation of </a:t>
            </a:r>
            <a:r>
              <a:rPr lang="en-US" sz="1600" dirty="0" err="1" smtClean="0">
                <a:solidFill>
                  <a:srgbClr val="3F7F5F"/>
                </a:solidFill>
                <a:latin typeface="Consolas" panose="020B0609020204030204" pitchFamily="49" charset="0"/>
              </a:rPr>
              <a:t>isBetween</a:t>
            </a:r>
            <a:r>
              <a:rPr lang="en-US" sz="16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not </a:t>
            </a:r>
            <a:r>
              <a:rPr lang="en-US" sz="16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shown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sz="16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public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min2(List&lt;Integer&gt;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1703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65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eecs2030.test2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java.util.List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sz="1600" dirty="0">
              <a:latin typeface="Consolas" panose="020B0609020204030204" pitchFamily="49" charset="0"/>
            </a:endParaRPr>
          </a:p>
          <a:p>
            <a:endParaRPr lang="en-US" sz="1600" dirty="0" smtClean="0">
              <a:solidFill>
                <a:srgbClr val="7F0055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Test2F {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  // </a:t>
            </a:r>
            <a:r>
              <a:rPr 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implementation not shown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public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min2(List&lt;Integer&gt;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.size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() != 2)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throw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IllegalArgumentException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 panose="020B0609020204030204" pitchFamily="49" charset="0"/>
              </a:rPr>
              <a:t>"list size != 2"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</a:rPr>
              <a:t>first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.get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(0);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</a:rPr>
              <a:t>second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.get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(1);</a:t>
            </a:r>
            <a:endParaRPr lang="en-US" sz="16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4522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66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eecs2030.test2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java.util.List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sz="1600" dirty="0">
              <a:latin typeface="Consolas" panose="020B0609020204030204" pitchFamily="49" charset="0"/>
            </a:endParaRPr>
          </a:p>
          <a:p>
            <a:endParaRPr lang="en-US" sz="1600" dirty="0" smtClean="0">
              <a:solidFill>
                <a:srgbClr val="7F0055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Test2F {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  // </a:t>
            </a:r>
            <a:r>
              <a:rPr 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implementation not shown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public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min2(List&lt;Integer&gt;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.size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() != 2)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throw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IllegalArgumentException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 panose="020B0609020204030204" pitchFamily="49" charset="0"/>
              </a:rPr>
              <a:t>"list size != 2"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</a:rPr>
              <a:t>first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.get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(0);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</a:rPr>
              <a:t>second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.get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(1);</a:t>
            </a:r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first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second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first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second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sz="16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7991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Invoking methods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Pass-by-value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40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Methods</a:t>
            </a:r>
            <a:endParaRPr lang="en-US" dirty="0" smtClean="0"/>
          </a:p>
        </p:txBody>
      </p:sp>
      <p:sp>
        <p:nvSpPr>
          <p:cNvPr id="2150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30A6541-B38D-4A61-ABF4-D8BD197BFD8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68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method that is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is a per-class member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client does not need an object reference to invoke the method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client uses the class name to access the method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>
                <a:latin typeface="Consolas" panose="020B0609020204030204" pitchFamily="49" charset="0"/>
                <a:cs typeface="Courier New" pitchFamily="49" charset="0"/>
              </a:rPr>
              <a:t>	</a:t>
            </a:r>
            <a:r>
              <a:rPr lang="en-CA" sz="1800" b="1" dirty="0" err="1">
                <a:latin typeface="Consolas" panose="020B0609020204030204" pitchFamily="49" charset="0"/>
                <a:cs typeface="Courier New" pitchFamily="49" charset="0"/>
              </a:rPr>
              <a:t>boolean</a:t>
            </a:r>
            <a:r>
              <a:rPr lang="en-CA" sz="1800" b="1" dirty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latin typeface="Consolas" panose="020B0609020204030204" pitchFamily="49" charset="0"/>
                <a:cs typeface="Courier New" pitchFamily="49" charset="0"/>
              </a:rPr>
              <a:t>isBetween</a:t>
            </a:r>
            <a:r>
              <a:rPr lang="en-CA" sz="1800" b="1" dirty="0" smtClean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1800" b="1" dirty="0">
                <a:latin typeface="Consolas" panose="020B0609020204030204" pitchFamily="49" charset="0"/>
                <a:cs typeface="Courier New" pitchFamily="49" charset="0"/>
              </a:rPr>
              <a:t>= </a:t>
            </a:r>
            <a:r>
              <a:rPr lang="en-CA" sz="1800" b="1" dirty="0" smtClean="0">
                <a:latin typeface="Consolas" panose="020B0609020204030204" pitchFamily="49" charset="0"/>
                <a:cs typeface="Courier New" pitchFamily="49" charset="0"/>
              </a:rPr>
              <a:t>Test2F.isBetween(0, 5, 2);</a:t>
            </a:r>
            <a:endParaRPr lang="en-CA" sz="1800" b="1" dirty="0">
              <a:latin typeface="Consolas" panose="020B0609020204030204" pitchFamily="49" charset="0"/>
              <a:cs typeface="Courier New" pitchFamily="49" charset="0"/>
            </a:endParaRP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methods are also called </a:t>
            </a:r>
            <a:r>
              <a:rPr lang="en-CA" i="1" dirty="0" smtClean="0"/>
              <a:t>class methods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21509" name="TextBox 5"/>
          <p:cNvSpPr txBox="1">
            <a:spLocks noChangeArrowheads="1"/>
          </p:cNvSpPr>
          <p:nvPr/>
        </p:nvSpPr>
        <p:spPr bwMode="auto">
          <a:xfrm>
            <a:off x="533400" y="5867400"/>
            <a:ext cx="1364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latin typeface="Constantia" pitchFamily="18" charset="0"/>
              </a:rPr>
              <a:t>[notes 1.2.4</a:t>
            </a:r>
            <a:r>
              <a:rPr lang="en-CA" dirty="0" smtClean="0">
                <a:latin typeface="Constantia" pitchFamily="18" charset="0"/>
              </a:rPr>
              <a:t>]</a:t>
            </a:r>
            <a:endParaRPr lang="en-US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754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Invoking methods</a:t>
            </a:r>
            <a:endParaRPr lang="en-US" dirty="0" smtClean="0"/>
          </a:p>
        </p:txBody>
      </p:sp>
      <p:sp>
        <p:nvSpPr>
          <p:cNvPr id="22531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67FCCB-279A-46D4-BA33-26FD80AC3A8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69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25146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client invokes a method by passing </a:t>
            </a:r>
            <a:r>
              <a:rPr lang="en-CA" u="sng" dirty="0" smtClean="0">
                <a:solidFill>
                  <a:schemeClr val="accent5"/>
                </a:solidFill>
              </a:rPr>
              <a:t>arguments</a:t>
            </a:r>
            <a:r>
              <a:rPr lang="en-CA" dirty="0" smtClean="0"/>
              <a:t> to the method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types of the arguments must be compatible with the types of parameters in the method signature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values of the arguments must satisfy the preconditions of the method contract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3962400"/>
            <a:ext cx="7620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List&lt;Integer&gt;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t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 = new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ArrayList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&lt;Integer&gt;();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t.add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(100);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t.add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(-99);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 min = Test2F.min2(</a:t>
            </a:r>
            <a:r>
              <a:rPr lang="en-CA" b="1" u="sng" dirty="0" smtClean="0">
                <a:solidFill>
                  <a:schemeClr val="accent5"/>
                </a:solidFill>
                <a:latin typeface="Consolas" panose="020B0609020204030204" pitchFamily="49" charset="0"/>
                <a:cs typeface="Courier New" pitchFamily="49" charset="0"/>
              </a:rPr>
              <a:t>t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);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16106" y="5136076"/>
            <a:ext cx="1155894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u="sng" dirty="0" smtClean="0">
                <a:solidFill>
                  <a:schemeClr val="accent5"/>
                </a:solidFill>
                <a:latin typeface="+mn-lt"/>
                <a:cs typeface="+mn-cs"/>
              </a:rPr>
              <a:t>argument</a:t>
            </a:r>
            <a:endParaRPr lang="en-US" u="sng" dirty="0">
              <a:solidFill>
                <a:schemeClr val="accent5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967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set of freely available electronic notes is available from the Moodle site</a:t>
            </a:r>
            <a:endParaRPr lang="en-US" dirty="0"/>
          </a:p>
          <a:p>
            <a:r>
              <a:rPr lang="en-US" dirty="0" smtClean="0"/>
              <a:t>recommended textbooks</a:t>
            </a:r>
          </a:p>
          <a:p>
            <a:pPr lvl="1"/>
            <a:r>
              <a:rPr lang="en-US" i="1" dirty="0" smtClean="0"/>
              <a:t>Building Java Programs</a:t>
            </a:r>
            <a:r>
              <a:rPr lang="en-US" dirty="0" smtClean="0"/>
              <a:t>, 4</a:t>
            </a:r>
            <a:r>
              <a:rPr lang="en-US" baseline="30000" dirty="0" smtClean="0"/>
              <a:t>th</a:t>
            </a:r>
            <a:r>
              <a:rPr lang="en-US" dirty="0" smtClean="0"/>
              <a:t> Edition, S </a:t>
            </a:r>
            <a:r>
              <a:rPr lang="en-US" dirty="0" err="1" smtClean="0"/>
              <a:t>Roges</a:t>
            </a:r>
            <a:r>
              <a:rPr lang="en-US" dirty="0" smtClean="0"/>
              <a:t> and M </a:t>
            </a:r>
            <a:r>
              <a:rPr lang="en-US" dirty="0" err="1" smtClean="0"/>
              <a:t>Stepp</a:t>
            </a:r>
            <a:endParaRPr lang="en-US" dirty="0" smtClean="0"/>
          </a:p>
          <a:p>
            <a:pPr lvl="1"/>
            <a:r>
              <a:rPr lang="en-US" i="1" dirty="0"/>
              <a:t>Introduction to Programming in </a:t>
            </a:r>
            <a:r>
              <a:rPr lang="en-US" i="1" dirty="0" smtClean="0"/>
              <a:t>Java</a:t>
            </a:r>
            <a:r>
              <a:rPr lang="en-US" dirty="0" smtClean="0"/>
              <a:t>, 2</a:t>
            </a:r>
            <a:r>
              <a:rPr lang="en-US" baseline="30000" dirty="0" smtClean="0"/>
              <a:t>nd</a:t>
            </a:r>
            <a:r>
              <a:rPr lang="en-US" dirty="0" smtClean="0"/>
              <a:t> Edition, R </a:t>
            </a:r>
            <a:r>
              <a:rPr lang="en-US" dirty="0" err="1" smtClean="0"/>
              <a:t>Sedgewick</a:t>
            </a:r>
            <a:r>
              <a:rPr lang="en-US" dirty="0" smtClean="0"/>
              <a:t> and K Wayne</a:t>
            </a:r>
          </a:p>
          <a:p>
            <a:pPr lvl="2"/>
            <a:r>
              <a:rPr lang="en-US" dirty="0" smtClean="0"/>
              <a:t>does not cover inheritance</a:t>
            </a:r>
          </a:p>
          <a:p>
            <a:pPr lvl="1"/>
            <a:r>
              <a:rPr lang="en-US" i="1" dirty="0" smtClean="0"/>
              <a:t>Absolute </a:t>
            </a:r>
            <a:r>
              <a:rPr lang="en-US" i="1" dirty="0" smtClean="0"/>
              <a:t>Java</a:t>
            </a:r>
            <a:r>
              <a:rPr lang="en-US" dirty="0" smtClean="0"/>
              <a:t>, </a:t>
            </a:r>
            <a:r>
              <a:rPr lang="en-US" dirty="0" smtClean="0"/>
              <a:t>6</a:t>
            </a:r>
            <a:r>
              <a:rPr lang="en-US" baseline="30000" dirty="0" smtClean="0"/>
              <a:t>th</a:t>
            </a:r>
            <a:r>
              <a:rPr lang="en-US" dirty="0" smtClean="0"/>
              <a:t> Edition, W </a:t>
            </a:r>
            <a:r>
              <a:rPr lang="en-US" dirty="0" err="1" smtClean="0"/>
              <a:t>Savitch</a:t>
            </a:r>
            <a:endParaRPr lang="en-US" dirty="0" smtClean="0"/>
          </a:p>
          <a:p>
            <a:r>
              <a:rPr lang="en-US" dirty="0" smtClean="0"/>
              <a:t>recommended references</a:t>
            </a:r>
            <a:endParaRPr lang="en-US" dirty="0"/>
          </a:p>
          <a:p>
            <a:pPr lvl="1"/>
            <a:r>
              <a:rPr lang="en-US" i="1" dirty="0" smtClean="0"/>
              <a:t>Java </a:t>
            </a:r>
            <a:r>
              <a:rPr lang="en-US" i="1" dirty="0" smtClean="0"/>
              <a:t>8 Pocket </a:t>
            </a:r>
            <a:r>
              <a:rPr lang="en-US" i="1" dirty="0" smtClean="0"/>
              <a:t>Guide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Liguori</a:t>
            </a:r>
            <a:r>
              <a:rPr lang="en-US" dirty="0" smtClean="0"/>
              <a:t> and </a:t>
            </a:r>
            <a:r>
              <a:rPr lang="en-US" dirty="0" err="1" smtClean="0"/>
              <a:t>Liguori</a:t>
            </a:r>
            <a:endParaRPr lang="en-US" dirty="0" smtClean="0"/>
          </a:p>
          <a:p>
            <a:pPr lvl="1"/>
            <a:r>
              <a:rPr lang="en-US" i="1" dirty="0" smtClean="0"/>
              <a:t>Effective Java</a:t>
            </a:r>
            <a:r>
              <a:rPr lang="en-US" dirty="0" smtClean="0"/>
              <a:t>, 3</a:t>
            </a:r>
            <a:r>
              <a:rPr lang="en-US" baseline="30000" dirty="0" smtClean="0"/>
              <a:t>rd</a:t>
            </a:r>
            <a:r>
              <a:rPr lang="en-US" dirty="0" smtClean="0"/>
              <a:t> Edition, J Bloch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20013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Pass-by-value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Java uses pass-by-value to:</a:t>
            </a:r>
          </a:p>
          <a:p>
            <a:pPr lvl="1"/>
            <a:r>
              <a:rPr lang="en-US" dirty="0" smtClean="0"/>
              <a:t>transfer the value of the arguments to the method</a:t>
            </a:r>
          </a:p>
          <a:p>
            <a:pPr lvl="1"/>
            <a:r>
              <a:rPr lang="en-US" dirty="0" smtClean="0"/>
              <a:t>transfer the return value back to the client</a:t>
            </a:r>
          </a:p>
          <a:p>
            <a:pPr lvl="1"/>
            <a:endParaRPr lang="en-US" dirty="0"/>
          </a:p>
          <a:p>
            <a:r>
              <a:rPr lang="en-US" dirty="0" smtClean="0"/>
              <a:t>consider the following utility class and its client…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34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71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Consolas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type.lib.Fraction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Doubler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{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Doubler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 {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}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3F7F5F"/>
                </a:solidFill>
                <a:latin typeface="Consolas"/>
              </a:rPr>
              <a:t>// tries to </a:t>
            </a:r>
            <a:r>
              <a:rPr lang="en-US" dirty="0" smtClean="0">
                <a:solidFill>
                  <a:srgbClr val="3F7F5F"/>
                </a:solidFill>
                <a:latin typeface="Consolas"/>
              </a:rPr>
              <a:t>double </a:t>
            </a:r>
            <a:r>
              <a:rPr lang="en-US" dirty="0">
                <a:solidFill>
                  <a:srgbClr val="3F7F5F"/>
                </a:solidFill>
                <a:latin typeface="Consolas"/>
              </a:rPr>
              <a:t>x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twice(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x) {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x = 2 * x;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}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3F7F5F"/>
                </a:solidFill>
                <a:latin typeface="Consolas"/>
              </a:rPr>
              <a:t>// tries to double f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twice(Fraction f) {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long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numerator =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f.getNumerator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f.setNumerator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( 2 * numerator 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}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096000" y="4267200"/>
            <a:ext cx="289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assume that a </a:t>
            </a:r>
            <a:r>
              <a:rPr lang="en-US" b="1" dirty="0" smtClean="0">
                <a:latin typeface="Consolas" panose="020B0609020204030204" pitchFamily="49" charset="0"/>
              </a:rPr>
              <a:t>Fraction</a:t>
            </a:r>
            <a:r>
              <a:rPr lang="en-US" dirty="0" smtClean="0">
                <a:latin typeface="+mn-lt"/>
              </a:rPr>
              <a:t/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represents a fraction (i.e., has an integer numerator and denominator)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6787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72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F0055"/>
                </a:solidFill>
                <a:latin typeface="Consolas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type.lib.Fraction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TestDoubler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{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main(String[]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args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a = 1;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Doubler.</a:t>
            </a:r>
            <a:r>
              <a:rPr lang="en-US" i="1" dirty="0" err="1">
                <a:solidFill>
                  <a:srgbClr val="000000"/>
                </a:solidFill>
                <a:latin typeface="Consolas"/>
              </a:rPr>
              <a:t>twice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(a);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Fraction b =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Fraction(1, 2);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Doubler.</a:t>
            </a:r>
            <a:r>
              <a:rPr lang="en-US" i="1" dirty="0" err="1">
                <a:solidFill>
                  <a:srgbClr val="000000"/>
                </a:solidFill>
                <a:latin typeface="Consolas"/>
              </a:rPr>
              <a:t>twice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(b);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i="1" dirty="0" err="1">
                <a:solidFill>
                  <a:srgbClr val="0000C0"/>
                </a:solidFill>
                <a:latin typeface="Consolas"/>
              </a:rPr>
              <a:t>out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(a);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i="1" dirty="0" err="1">
                <a:solidFill>
                  <a:srgbClr val="0000C0"/>
                </a:solidFill>
                <a:latin typeface="Consolas"/>
              </a:rPr>
              <a:t>out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(b);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  </a:t>
            </a:r>
            <a:endParaRPr lang="en-US" dirty="0">
              <a:solidFill>
                <a:srgbClr val="000000"/>
              </a:solidFill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317330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Pass-by-value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what is the output of the client program?</a:t>
            </a:r>
          </a:p>
          <a:p>
            <a:pPr lvl="1"/>
            <a:r>
              <a:rPr lang="en-US" dirty="0" smtClean="0"/>
              <a:t>try it and see</a:t>
            </a:r>
          </a:p>
          <a:p>
            <a:pPr lvl="1"/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 invoked method runs in its own area of memory that contains storage for its parameters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each parameter is initialized with </a:t>
            </a:r>
            <a:r>
              <a:rPr lang="en-CA" i="1" dirty="0" smtClean="0"/>
              <a:t>the value</a:t>
            </a:r>
            <a:r>
              <a:rPr lang="en-CA" dirty="0" smtClean="0"/>
              <a:t> of its corresponding argument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73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27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Pass-by-value with reference types</a:t>
            </a:r>
            <a:endParaRPr lang="en-US" dirty="0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F93F38-D4A9-4BCA-A91B-1E91FCCC39B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74</a:t>
            </a:fld>
            <a:endParaRPr lang="en-US" smtClean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/>
            <a:r>
              <a:rPr lang="en-CA" sz="1800" dirty="0" smtClean="0"/>
              <a:t>Fraction b =</a:t>
            </a:r>
          </a:p>
          <a:p>
            <a:pPr eaLnBrk="1" hangingPunct="1"/>
            <a:r>
              <a:rPr lang="en-CA" sz="1800" dirty="0" smtClean="0"/>
              <a:t>  new Fraction(1, 2);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770912"/>
              </p:ext>
            </p:extLst>
          </p:nvPr>
        </p:nvGraphicFramePr>
        <p:xfrm>
          <a:off x="3048000" y="1371600"/>
          <a:ext cx="3345180" cy="14782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client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b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880853"/>
              </p:ext>
            </p:extLst>
          </p:nvPr>
        </p:nvGraphicFramePr>
        <p:xfrm>
          <a:off x="3048000" y="2895600"/>
          <a:ext cx="3345180" cy="17576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500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Fraction </a:t>
                      </a:r>
                      <a:r>
                        <a:rPr lang="en-CA" sz="1400" b="0" dirty="0" smtClean="0"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4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err="1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numer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solidFill>
                          <a:srgbClr val="0070C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err="1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denom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solidFill>
                          <a:srgbClr val="0070C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257800" y="2133600"/>
            <a:ext cx="6912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500a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00800" y="2057400"/>
            <a:ext cx="2698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the object at </a:t>
            </a:r>
            <a:r>
              <a:rPr lang="en-US" i="1" dirty="0" smtClean="0">
                <a:latin typeface="+mn-lt"/>
              </a:rPr>
              <a:t>address</a:t>
            </a:r>
            <a:r>
              <a:rPr lang="en-US" dirty="0" smtClean="0">
                <a:latin typeface="+mn-lt"/>
              </a:rPr>
              <a:t> </a:t>
            </a:r>
            <a:r>
              <a:rPr lang="en-US" b="1" dirty="0">
                <a:latin typeface="Consolas" panose="020B0609020204030204" pitchFamily="49" charset="0"/>
              </a:rPr>
              <a:t>5</a:t>
            </a:r>
            <a:r>
              <a:rPr lang="en-US" b="1" dirty="0" smtClean="0">
                <a:latin typeface="Consolas" panose="020B0609020204030204" pitchFamily="49" charset="0"/>
              </a:rPr>
              <a:t>00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sp>
        <p:nvSpPr>
          <p:cNvPr id="19" name="Left Brace 18"/>
          <p:cNvSpPr/>
          <p:nvPr/>
        </p:nvSpPr>
        <p:spPr>
          <a:xfrm rot="16200000">
            <a:off x="7658100" y="1199971"/>
            <a:ext cx="152400" cy="2514600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6709784" y="2685871"/>
            <a:ext cx="19770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this is an address</a:t>
            </a:r>
          </a:p>
          <a:p>
            <a:r>
              <a:rPr lang="en-US" dirty="0" smtClean="0">
                <a:latin typeface="+mn-lt"/>
              </a:rPr>
              <a:t>because </a:t>
            </a:r>
            <a:r>
              <a:rPr lang="en-US" b="1" dirty="0" smtClean="0">
                <a:latin typeface="Consolas" panose="020B0609020204030204" pitchFamily="49" charset="0"/>
              </a:rPr>
              <a:t>b </a:t>
            </a:r>
            <a:r>
              <a:rPr lang="en-US" dirty="0" smtClean="0">
                <a:latin typeface="+mn-lt"/>
              </a:rPr>
              <a:t>is a</a:t>
            </a:r>
          </a:p>
          <a:p>
            <a:r>
              <a:rPr lang="en-US" dirty="0" smtClean="0">
                <a:latin typeface="+mn-lt"/>
              </a:rPr>
              <a:t>reference variable</a:t>
            </a:r>
          </a:p>
          <a:p>
            <a:r>
              <a:rPr lang="en-US" dirty="0" smtClean="0">
                <a:latin typeface="+mn-lt"/>
              </a:rPr>
              <a:t>(refer to objects)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07411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Pass-by-value with reference types</a:t>
            </a:r>
            <a:endParaRPr lang="en-US" dirty="0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F93F38-D4A9-4BCA-A91B-1E91FCCC39B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75</a:t>
            </a:fld>
            <a:endParaRPr lang="en-US" smtClean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/>
            <a:r>
              <a:rPr lang="en-CA" dirty="0" smtClean="0"/>
              <a:t>Fraction b =</a:t>
            </a:r>
          </a:p>
          <a:p>
            <a:pPr eaLnBrk="1" hangingPunct="1"/>
            <a:r>
              <a:rPr lang="en-CA" dirty="0" smtClean="0"/>
              <a:t>  new Fraction(1, 2);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8768457"/>
              </p:ext>
            </p:extLst>
          </p:nvPr>
        </p:nvGraphicFramePr>
        <p:xfrm>
          <a:off x="3962400" y="1371600"/>
          <a:ext cx="3345180" cy="14782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client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b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6805678"/>
              </p:ext>
            </p:extLst>
          </p:nvPr>
        </p:nvGraphicFramePr>
        <p:xfrm>
          <a:off x="3962400" y="2895600"/>
          <a:ext cx="3345180" cy="17576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500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Fraction </a:t>
                      </a:r>
                      <a:r>
                        <a:rPr lang="en-CA" sz="1400" b="0" dirty="0" smtClean="0"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4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err="1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numer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solidFill>
                          <a:srgbClr val="0070C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err="1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denom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solidFill>
                          <a:srgbClr val="0070C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172200" y="2133600"/>
            <a:ext cx="6912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500a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7329488" y="2133600"/>
            <a:ext cx="1738312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1400" dirty="0">
                <a:latin typeface="Constantia" pitchFamily="18" charset="0"/>
                <a:cs typeface="Courier New" pitchFamily="49" charset="0"/>
              </a:rPr>
              <a:t>value of </a:t>
            </a:r>
            <a:r>
              <a:rPr lang="en-CA" sz="1400" b="1" dirty="0" smtClean="0">
                <a:latin typeface="Consolas" panose="020B0609020204030204" pitchFamily="49" charset="0"/>
                <a:cs typeface="Courier New" pitchFamily="49" charset="0"/>
              </a:rPr>
              <a:t>b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</a:t>
            </a:r>
            <a:r>
              <a:rPr lang="en-CA" sz="1400" dirty="0">
                <a:latin typeface="Constantia" pitchFamily="18" charset="0"/>
                <a:cs typeface="Courier New" pitchFamily="49" charset="0"/>
              </a:rPr>
              <a:t>is a reference to the new</a:t>
            </a:r>
          </a:p>
          <a:p>
            <a:pPr algn="ctr"/>
            <a:r>
              <a:rPr lang="en-CA" sz="1400" b="1" dirty="0" smtClean="0">
                <a:latin typeface="Consolas" panose="020B0609020204030204" pitchFamily="49" charset="0"/>
                <a:cs typeface="Courier New" pitchFamily="49" charset="0"/>
              </a:rPr>
              <a:t>Fraction</a:t>
            </a:r>
            <a:r>
              <a:rPr lang="en-CA" sz="1400" dirty="0" smtClean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1400" dirty="0">
                <a:latin typeface="Constantia" pitchFamily="18" charset="0"/>
                <a:cs typeface="Courier New" pitchFamily="49" charset="0"/>
              </a:rPr>
              <a:t>object</a:t>
            </a:r>
            <a:endParaRPr lang="en-US" sz="1400" dirty="0">
              <a:latin typeface="Constantia" pitchFamily="18" charset="0"/>
              <a:cs typeface="Courier New" pitchFamily="49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329488" y="1371600"/>
            <a:ext cx="17383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1400" dirty="0">
                <a:latin typeface="Constantia" pitchFamily="18" charset="0"/>
                <a:cs typeface="Courier New" pitchFamily="49" charset="0"/>
              </a:rPr>
              <a:t>value of </a:t>
            </a:r>
            <a:r>
              <a:rPr lang="en-CA" sz="1400" b="1" dirty="0" smtClean="0">
                <a:latin typeface="Consolas" panose="020B0609020204030204" pitchFamily="49" charset="0"/>
                <a:cs typeface="Courier New" pitchFamily="49" charset="0"/>
              </a:rPr>
              <a:t>b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</a:t>
            </a:r>
            <a:r>
              <a:rPr lang="en-CA" sz="1400" dirty="0">
                <a:latin typeface="Constantia" pitchFamily="18" charset="0"/>
                <a:cs typeface="Courier New" pitchFamily="49" charset="0"/>
              </a:rPr>
              <a:t>is </a:t>
            </a:r>
            <a:r>
              <a:rPr lang="en-CA" sz="1400" i="1" dirty="0" smtClean="0">
                <a:latin typeface="Constantia" pitchFamily="18" charset="0"/>
                <a:cs typeface="Courier New" pitchFamily="49" charset="0"/>
              </a:rPr>
              <a:t>not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the</a:t>
            </a:r>
            <a:endParaRPr lang="en-CA" sz="1400" dirty="0">
              <a:latin typeface="Constantia" pitchFamily="18" charset="0"/>
              <a:cs typeface="Courier New" pitchFamily="49" charset="0"/>
            </a:endParaRPr>
          </a:p>
          <a:p>
            <a:pPr algn="ctr"/>
            <a:r>
              <a:rPr lang="en-CA" sz="1400" b="1" dirty="0" smtClean="0">
                <a:latin typeface="Consolas" panose="020B0609020204030204" pitchFamily="49" charset="0"/>
                <a:cs typeface="Courier New" pitchFamily="49" charset="0"/>
              </a:rPr>
              <a:t>Fraction</a:t>
            </a:r>
            <a:r>
              <a:rPr lang="en-CA" sz="1400" dirty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1400" b="1" dirty="0" smtClean="0">
                <a:latin typeface="Consolas" panose="020B0609020204030204" pitchFamily="49" charset="0"/>
                <a:cs typeface="Courier New" pitchFamily="49" charset="0"/>
              </a:rPr>
              <a:t>1/2</a:t>
            </a:r>
            <a:endParaRPr lang="en-US" sz="1400" b="1" dirty="0">
              <a:latin typeface="Constantia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96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Pass-by-value with reference types</a:t>
            </a:r>
            <a:endParaRPr lang="en-US" dirty="0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F93F38-D4A9-4BCA-A91B-1E91FCCC39B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76</a:t>
            </a:fld>
            <a:endParaRPr lang="en-US" smtClean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/>
            <a:r>
              <a:rPr lang="en-CA" dirty="0" smtClean="0"/>
              <a:t>Fraction b =</a:t>
            </a:r>
          </a:p>
          <a:p>
            <a:pPr eaLnBrk="1" hangingPunct="1"/>
            <a:r>
              <a:rPr lang="en-CA" dirty="0" smtClean="0"/>
              <a:t>  new Fraction(1, 2);</a:t>
            </a:r>
          </a:p>
          <a:p>
            <a:pPr eaLnBrk="1" hangingPunct="1"/>
            <a:r>
              <a:rPr lang="en-CA" dirty="0" err="1" smtClean="0"/>
              <a:t>Doubler.twice</a:t>
            </a:r>
            <a:r>
              <a:rPr lang="en-CA" dirty="0" smtClean="0"/>
              <a:t>(b);</a:t>
            </a:r>
            <a:endParaRPr lang="en-US" dirty="0" smtClean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962400" y="1371600"/>
          <a:ext cx="3345180" cy="14782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client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b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962400" y="2895600"/>
          <a:ext cx="3345180" cy="17576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500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Fraction </a:t>
                      </a:r>
                      <a:r>
                        <a:rPr lang="en-CA" sz="1400" b="0" dirty="0" smtClean="0"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4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err="1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numer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solidFill>
                          <a:srgbClr val="0070C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err="1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denom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solidFill>
                          <a:srgbClr val="0070C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3962400" y="4922838"/>
          <a:ext cx="3345180" cy="13258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err="1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Doubler.twice</a:t>
                      </a:r>
                      <a:endParaRPr lang="en-US" sz="14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f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172200" y="2133600"/>
            <a:ext cx="6912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500a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172200" y="5497513"/>
            <a:ext cx="6912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500a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650013" y="5257801"/>
            <a:ext cx="1769587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1400" dirty="0">
                <a:latin typeface="Constantia" pitchFamily="18" charset="0"/>
                <a:cs typeface="Courier New" pitchFamily="49" charset="0"/>
              </a:rPr>
              <a:t>parameter </a:t>
            </a:r>
            <a:r>
              <a:rPr lang="en-CA" sz="1400" b="1" dirty="0">
                <a:latin typeface="Consolas" panose="020B0609020204030204" pitchFamily="49" charset="0"/>
                <a:cs typeface="Courier New" pitchFamily="49" charset="0"/>
              </a:rPr>
              <a:t>f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</a:t>
            </a:r>
            <a:endParaRPr lang="en-CA" sz="1400" dirty="0">
              <a:latin typeface="Constantia" pitchFamily="18" charset="0"/>
              <a:cs typeface="Courier New" pitchFamily="49" charset="0"/>
            </a:endParaRPr>
          </a:p>
          <a:p>
            <a:pPr algn="ctr"/>
            <a:r>
              <a:rPr lang="en-CA" sz="1400" i="1" dirty="0" smtClean="0">
                <a:latin typeface="Constantia" pitchFamily="18" charset="0"/>
                <a:cs typeface="Courier New" pitchFamily="49" charset="0"/>
              </a:rPr>
              <a:t>is an independent copy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of the </a:t>
            </a:r>
            <a:r>
              <a:rPr lang="en-CA" sz="1400" dirty="0">
                <a:latin typeface="Constantia" pitchFamily="18" charset="0"/>
                <a:cs typeface="Courier New" pitchFamily="49" charset="0"/>
              </a:rPr>
              <a:t>value</a:t>
            </a:r>
          </a:p>
          <a:p>
            <a:pPr algn="ctr"/>
            <a:r>
              <a:rPr lang="en-CA" sz="1400" dirty="0">
                <a:latin typeface="Constantia" pitchFamily="18" charset="0"/>
                <a:cs typeface="Courier New" pitchFamily="49" charset="0"/>
              </a:rPr>
              <a:t>of argument </a:t>
            </a:r>
            <a:r>
              <a:rPr lang="en-CA" sz="1400" b="1" dirty="0">
                <a:latin typeface="Consolas" panose="020B0609020204030204" pitchFamily="49" charset="0"/>
                <a:cs typeface="Courier New" pitchFamily="49" charset="0"/>
              </a:rPr>
              <a:t>b</a:t>
            </a:r>
          </a:p>
          <a:p>
            <a:pPr algn="ctr"/>
            <a:r>
              <a:rPr lang="en-CA" sz="1400" dirty="0">
                <a:latin typeface="Constantia" pitchFamily="18" charset="0"/>
                <a:cs typeface="Courier New" pitchFamily="49" charset="0"/>
              </a:rPr>
              <a:t>(a reference)</a:t>
            </a:r>
            <a:r>
              <a:rPr lang="en-CA" sz="1400" dirty="0">
                <a:latin typeface="Consolas" panose="020B0609020204030204" pitchFamily="49" charset="0"/>
                <a:cs typeface="Courier New" pitchFamily="49" charset="0"/>
              </a:rPr>
              <a:t> </a:t>
            </a:r>
            <a:endParaRPr lang="en-US" sz="1400" dirty="0">
              <a:latin typeface="Constantia" pitchFamily="18" charset="0"/>
              <a:cs typeface="Courier New" pitchFamily="49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7315200" y="1295400"/>
            <a:ext cx="176958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the value of </a:t>
            </a:r>
            <a:r>
              <a:rPr lang="en-CA" sz="1400" b="1" dirty="0" smtClean="0">
                <a:latin typeface="Consolas" panose="020B0609020204030204" pitchFamily="49" charset="0"/>
                <a:cs typeface="Courier New" pitchFamily="49" charset="0"/>
              </a:rPr>
              <a:t>b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</a:t>
            </a:r>
            <a:endParaRPr lang="en-CA" sz="1400" dirty="0">
              <a:latin typeface="Constantia" pitchFamily="18" charset="0"/>
              <a:cs typeface="Courier New" pitchFamily="49" charset="0"/>
            </a:endParaRPr>
          </a:p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is passed to the</a:t>
            </a:r>
          </a:p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method </a:t>
            </a:r>
            <a:r>
              <a:rPr lang="en-CA" sz="1400" b="1" dirty="0" err="1" smtClean="0">
                <a:latin typeface="Consolas" panose="020B0609020204030204" pitchFamily="49" charset="0"/>
                <a:cs typeface="Courier New" pitchFamily="49" charset="0"/>
              </a:rPr>
              <a:t>Doubler.twice</a:t>
            </a:r>
            <a:r>
              <a:rPr lang="en-CA" sz="1400" dirty="0" smtClean="0">
                <a:latin typeface="Consolas" panose="020B0609020204030204" pitchFamily="49" charset="0"/>
                <a:cs typeface="Courier New" pitchFamily="49" charset="0"/>
              </a:rPr>
              <a:t> </a:t>
            </a:r>
            <a:endParaRPr lang="en-US" sz="1400" dirty="0">
              <a:latin typeface="Constantia" pitchFamily="18" charset="0"/>
              <a:cs typeface="Courier New" pitchFamily="49" charset="0"/>
            </a:endParaRPr>
          </a:p>
        </p:txBody>
      </p:sp>
      <p:sp>
        <p:nvSpPr>
          <p:cNvPr id="21" name="Curved Right Arrow 20"/>
          <p:cNvSpPr/>
          <p:nvPr/>
        </p:nvSpPr>
        <p:spPr>
          <a:xfrm flipH="1">
            <a:off x="7467600" y="2209800"/>
            <a:ext cx="914400" cy="36576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967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1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2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9" grpId="0"/>
      <p:bldP spid="20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Pass-by-value with reference types</a:t>
            </a:r>
            <a:endParaRPr lang="en-US" dirty="0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F93F38-D4A9-4BCA-A91B-1E91FCCC39B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77</a:t>
            </a:fld>
            <a:endParaRPr lang="en-US" smtClean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/>
            <a:r>
              <a:rPr lang="en-CA" dirty="0" smtClean="0"/>
              <a:t>Fraction b =</a:t>
            </a:r>
          </a:p>
          <a:p>
            <a:pPr eaLnBrk="1" hangingPunct="1"/>
            <a:r>
              <a:rPr lang="en-CA" dirty="0" smtClean="0"/>
              <a:t>  new Fraction(1, 2);</a:t>
            </a:r>
          </a:p>
          <a:p>
            <a:pPr eaLnBrk="1" hangingPunct="1"/>
            <a:r>
              <a:rPr lang="en-CA" dirty="0" err="1" smtClean="0"/>
              <a:t>Doubler.twice</a:t>
            </a:r>
            <a:r>
              <a:rPr lang="en-CA" dirty="0" smtClean="0"/>
              <a:t>(b);</a:t>
            </a:r>
            <a:endParaRPr lang="en-US" dirty="0" smtClean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962400" y="1371600"/>
          <a:ext cx="3345180" cy="14782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client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b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962400" y="2895600"/>
          <a:ext cx="3345180" cy="17576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500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Fraction </a:t>
                      </a:r>
                      <a:r>
                        <a:rPr lang="en-CA" sz="1400" b="0" dirty="0" smtClean="0"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4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err="1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numer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1 2</a:t>
                      </a:r>
                      <a:endParaRPr lang="en-US" b="1" dirty="0">
                        <a:solidFill>
                          <a:srgbClr val="0070C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err="1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denom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solidFill>
                          <a:srgbClr val="0070C0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3962400" y="4922838"/>
          <a:ext cx="3345180" cy="13258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err="1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Doubler.twice</a:t>
                      </a:r>
                      <a:endParaRPr lang="en-US" sz="14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f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172200" y="2133600"/>
            <a:ext cx="6912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500a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172200" y="5497513"/>
            <a:ext cx="69121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500a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6248400" y="3733800"/>
            <a:ext cx="152400" cy="152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374413" y="3505200"/>
            <a:ext cx="1769587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1400" b="1" dirty="0" err="1" smtClean="0">
                <a:latin typeface="Consolas" panose="020B0609020204030204" pitchFamily="49" charset="0"/>
                <a:cs typeface="Courier New" pitchFamily="49" charset="0"/>
              </a:rPr>
              <a:t>Doubler.twice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</a:t>
            </a:r>
            <a:endParaRPr lang="en-CA" sz="1400" dirty="0">
              <a:latin typeface="Constantia" pitchFamily="18" charset="0"/>
              <a:cs typeface="Courier New" pitchFamily="49" charset="0"/>
            </a:endParaRPr>
          </a:p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multiplies the</a:t>
            </a:r>
          </a:p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numerator of the </a:t>
            </a:r>
            <a:r>
              <a:rPr lang="en-CA" sz="1400" b="1" dirty="0" smtClean="0">
                <a:latin typeface="Consolas" panose="020B0609020204030204" pitchFamily="49" charset="0"/>
                <a:cs typeface="Courier New" pitchFamily="49" charset="0"/>
              </a:rPr>
              <a:t>Fraction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object by </a:t>
            </a:r>
            <a:r>
              <a:rPr lang="en-CA" sz="1400" b="1" dirty="0" smtClean="0">
                <a:latin typeface="Consolas" panose="020B0609020204030204" pitchFamily="49" charset="0"/>
                <a:cs typeface="Courier New" pitchFamily="49" charset="0"/>
              </a:rPr>
              <a:t>2</a:t>
            </a:r>
            <a:r>
              <a:rPr lang="en-CA" sz="1400" dirty="0" smtClean="0">
                <a:latin typeface="Consolas" panose="020B0609020204030204" pitchFamily="49" charset="0"/>
                <a:cs typeface="Courier New" pitchFamily="49" charset="0"/>
              </a:rPr>
              <a:t> </a:t>
            </a:r>
            <a:endParaRPr lang="en-US" sz="1400" dirty="0">
              <a:latin typeface="Constantia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184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1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2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2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Pass-by-value with primitive types</a:t>
            </a:r>
            <a:endParaRPr lang="en-US" dirty="0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F93F38-D4A9-4BCA-A91B-1E91FCCC39B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78</a:t>
            </a:fld>
            <a:endParaRPr lang="en-US" smtClean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/>
            <a:r>
              <a:rPr lang="en-CA" dirty="0" err="1" smtClean="0"/>
              <a:t>int</a:t>
            </a:r>
            <a:r>
              <a:rPr lang="en-CA" dirty="0" smtClean="0"/>
              <a:t> a = 1;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962400" y="1371600"/>
          <a:ext cx="3345180" cy="14782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client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a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172200" y="2133600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1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7329488" y="2133600"/>
            <a:ext cx="173831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1400" dirty="0">
                <a:latin typeface="Constantia" pitchFamily="18" charset="0"/>
                <a:cs typeface="Courier New" pitchFamily="49" charset="0"/>
              </a:rPr>
              <a:t>value of </a:t>
            </a:r>
            <a:r>
              <a:rPr lang="en-CA" sz="1400" b="1" dirty="0" smtClean="0">
                <a:latin typeface="Consolas" panose="020B0609020204030204" pitchFamily="49" charset="0"/>
                <a:cs typeface="Courier New" pitchFamily="49" charset="0"/>
              </a:rPr>
              <a:t>a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is the</a:t>
            </a:r>
          </a:p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integer value that we stored</a:t>
            </a:r>
            <a:endParaRPr lang="en-US" sz="1400" dirty="0">
              <a:latin typeface="Constantia" pitchFamily="18" charset="0"/>
              <a:cs typeface="Courier New" pitchFamily="49" charset="0"/>
            </a:endParaRPr>
          </a:p>
        </p:txBody>
      </p:sp>
      <p:sp>
        <p:nvSpPr>
          <p:cNvPr id="8" name="Left Brace 7"/>
          <p:cNvSpPr/>
          <p:nvPr/>
        </p:nvSpPr>
        <p:spPr>
          <a:xfrm rot="16200000">
            <a:off x="8173709" y="2418091"/>
            <a:ext cx="152400" cy="1564618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010400" y="3429000"/>
            <a:ext cx="20895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this is the numeric</a:t>
            </a:r>
          </a:p>
          <a:p>
            <a:r>
              <a:rPr lang="en-US" dirty="0" smtClean="0">
                <a:latin typeface="+mn-lt"/>
              </a:rPr>
              <a:t>value because </a:t>
            </a:r>
            <a:r>
              <a:rPr lang="en-US" b="1" dirty="0" smtClean="0">
                <a:latin typeface="Consolas" panose="020B0609020204030204" pitchFamily="49" charset="0"/>
              </a:rPr>
              <a:t>a </a:t>
            </a:r>
            <a:r>
              <a:rPr lang="en-US" dirty="0" smtClean="0">
                <a:latin typeface="+mn-lt"/>
              </a:rPr>
              <a:t>is</a:t>
            </a:r>
          </a:p>
          <a:p>
            <a:r>
              <a:rPr lang="en-US" dirty="0" smtClean="0">
                <a:latin typeface="+mn-lt"/>
              </a:rPr>
              <a:t>a primitive variable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34594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Pass-by-value with primitive types</a:t>
            </a:r>
            <a:endParaRPr lang="en-US" dirty="0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F93F38-D4A9-4BCA-A91B-1E91FCCC39B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79</a:t>
            </a:fld>
            <a:endParaRPr lang="en-US" smtClean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/>
            <a:r>
              <a:rPr lang="en-CA" dirty="0" err="1" smtClean="0"/>
              <a:t>int</a:t>
            </a:r>
            <a:r>
              <a:rPr lang="en-CA" dirty="0" smtClean="0"/>
              <a:t> a = 1;</a:t>
            </a:r>
          </a:p>
          <a:p>
            <a:pPr eaLnBrk="1" hangingPunct="1"/>
            <a:r>
              <a:rPr lang="en-CA" dirty="0" err="1" smtClean="0"/>
              <a:t>Doubler.twice</a:t>
            </a:r>
            <a:r>
              <a:rPr lang="en-CA" dirty="0" smtClean="0"/>
              <a:t>(a);</a:t>
            </a:r>
            <a:endParaRPr lang="en-US" dirty="0" smtClean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962400" y="1371600"/>
          <a:ext cx="3345180" cy="14782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client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a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3962400" y="4922838"/>
          <a:ext cx="3345180" cy="13258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800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err="1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Doubler.twice</a:t>
                      </a:r>
                      <a:endParaRPr lang="en-US" sz="14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x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172200" y="2133600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1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650013" y="5257801"/>
            <a:ext cx="1769587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1400" dirty="0">
                <a:latin typeface="Constantia" pitchFamily="18" charset="0"/>
                <a:cs typeface="Courier New" pitchFamily="49" charset="0"/>
              </a:rPr>
              <a:t>parameter </a:t>
            </a:r>
            <a:r>
              <a:rPr lang="en-CA" sz="1400" b="1" dirty="0" smtClean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</a:t>
            </a:r>
            <a:endParaRPr lang="en-CA" sz="1400" dirty="0">
              <a:latin typeface="Constantia" pitchFamily="18" charset="0"/>
              <a:cs typeface="Courier New" pitchFamily="49" charset="0"/>
            </a:endParaRPr>
          </a:p>
          <a:p>
            <a:pPr algn="ctr"/>
            <a:r>
              <a:rPr lang="en-CA" sz="1400" i="1" dirty="0" smtClean="0">
                <a:latin typeface="Constantia" pitchFamily="18" charset="0"/>
                <a:cs typeface="Courier New" pitchFamily="49" charset="0"/>
              </a:rPr>
              <a:t>is an independent copy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of the </a:t>
            </a:r>
            <a:r>
              <a:rPr lang="en-CA" sz="1400" dirty="0">
                <a:latin typeface="Constantia" pitchFamily="18" charset="0"/>
                <a:cs typeface="Courier New" pitchFamily="49" charset="0"/>
              </a:rPr>
              <a:t>value</a:t>
            </a:r>
          </a:p>
          <a:p>
            <a:pPr algn="ctr"/>
            <a:r>
              <a:rPr lang="en-CA" sz="1400" dirty="0">
                <a:latin typeface="Constantia" pitchFamily="18" charset="0"/>
                <a:cs typeface="Courier New" pitchFamily="49" charset="0"/>
              </a:rPr>
              <a:t>of argument </a:t>
            </a:r>
            <a:r>
              <a:rPr lang="en-CA" sz="1400" b="1" dirty="0" smtClean="0">
                <a:latin typeface="Consolas" panose="020B0609020204030204" pitchFamily="49" charset="0"/>
                <a:cs typeface="Courier New" pitchFamily="49" charset="0"/>
              </a:rPr>
              <a:t>a</a:t>
            </a:r>
            <a:endParaRPr lang="en-CA" sz="1400" b="1" dirty="0">
              <a:latin typeface="Consolas" panose="020B0609020204030204" pitchFamily="49" charset="0"/>
              <a:cs typeface="Courier New" pitchFamily="49" charset="0"/>
            </a:endParaRPr>
          </a:p>
          <a:p>
            <a:pPr algn="ctr"/>
            <a:r>
              <a:rPr lang="en-CA" sz="1400" dirty="0">
                <a:latin typeface="Constantia" pitchFamily="18" charset="0"/>
                <a:cs typeface="Courier New" pitchFamily="49" charset="0"/>
              </a:rPr>
              <a:t>(a 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primitive)</a:t>
            </a:r>
            <a:r>
              <a:rPr lang="en-CA" sz="1400" dirty="0" smtClean="0">
                <a:latin typeface="Consolas" panose="020B0609020204030204" pitchFamily="49" charset="0"/>
                <a:cs typeface="Courier New" pitchFamily="49" charset="0"/>
              </a:rPr>
              <a:t> </a:t>
            </a:r>
            <a:endParaRPr lang="en-US" sz="1400" dirty="0">
              <a:latin typeface="Constantia" pitchFamily="18" charset="0"/>
              <a:cs typeface="Courier New" pitchFamily="49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7315200" y="1295400"/>
            <a:ext cx="176958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the value of </a:t>
            </a:r>
            <a:r>
              <a:rPr lang="en-CA" sz="1400" b="1" dirty="0" smtClean="0">
                <a:latin typeface="Consolas" panose="020B0609020204030204" pitchFamily="49" charset="0"/>
                <a:cs typeface="Courier New" pitchFamily="49" charset="0"/>
              </a:rPr>
              <a:t>a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</a:t>
            </a:r>
            <a:endParaRPr lang="en-CA" sz="1400" dirty="0">
              <a:latin typeface="Constantia" pitchFamily="18" charset="0"/>
              <a:cs typeface="Courier New" pitchFamily="49" charset="0"/>
            </a:endParaRPr>
          </a:p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is passed to the</a:t>
            </a:r>
          </a:p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method </a:t>
            </a:r>
            <a:r>
              <a:rPr lang="en-CA" sz="1400" b="1" dirty="0" err="1" smtClean="0">
                <a:latin typeface="Consolas" panose="020B0609020204030204" pitchFamily="49" charset="0"/>
                <a:cs typeface="Courier New" pitchFamily="49" charset="0"/>
              </a:rPr>
              <a:t>Doubler.twice</a:t>
            </a:r>
            <a:r>
              <a:rPr lang="en-CA" sz="1400" dirty="0" smtClean="0">
                <a:latin typeface="Consolas" panose="020B0609020204030204" pitchFamily="49" charset="0"/>
                <a:cs typeface="Courier New" pitchFamily="49" charset="0"/>
              </a:rPr>
              <a:t> </a:t>
            </a:r>
            <a:endParaRPr lang="en-US" sz="1400" dirty="0">
              <a:latin typeface="Constantia" pitchFamily="18" charset="0"/>
              <a:cs typeface="Courier New" pitchFamily="49" charset="0"/>
            </a:endParaRPr>
          </a:p>
        </p:txBody>
      </p:sp>
      <p:sp>
        <p:nvSpPr>
          <p:cNvPr id="21" name="Curved Right Arrow 20"/>
          <p:cNvSpPr/>
          <p:nvPr/>
        </p:nvSpPr>
        <p:spPr>
          <a:xfrm flipH="1">
            <a:off x="7467600" y="2209800"/>
            <a:ext cx="914400" cy="36576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5621813" y="3581400"/>
            <a:ext cx="1769587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this is a different </a:t>
            </a:r>
            <a:r>
              <a:rPr lang="en-CA" sz="1400" b="1" dirty="0" err="1" smtClean="0">
                <a:latin typeface="Consolas" panose="020B0609020204030204" pitchFamily="49" charset="0"/>
                <a:cs typeface="Courier New" pitchFamily="49" charset="0"/>
              </a:rPr>
              <a:t>Doubler.twice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method than the previous example (now resides at address </a:t>
            </a:r>
            <a:r>
              <a:rPr lang="en-CA" sz="1400" b="1" dirty="0" smtClean="0">
                <a:latin typeface="Consolas" panose="020B0609020204030204" pitchFamily="49" charset="0"/>
                <a:cs typeface="Courier New" pitchFamily="49" charset="0"/>
              </a:rPr>
              <a:t>800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)</a:t>
            </a:r>
            <a:endParaRPr lang="en-US" sz="1400" dirty="0">
              <a:latin typeface="Constantia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567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20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Organization of a Java Program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Packages, classes, fields, and methods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Pass-by-value with primitive types</a:t>
            </a:r>
            <a:endParaRPr lang="en-US" dirty="0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F93F38-D4A9-4BCA-A91B-1E91FCCC39B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80</a:t>
            </a:fld>
            <a:endParaRPr lang="en-US" smtClean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/>
            <a:r>
              <a:rPr lang="en-CA" dirty="0" err="1" smtClean="0"/>
              <a:t>int</a:t>
            </a:r>
            <a:r>
              <a:rPr lang="en-CA" dirty="0" smtClean="0"/>
              <a:t> a = 1;</a:t>
            </a:r>
          </a:p>
          <a:p>
            <a:pPr eaLnBrk="1" hangingPunct="1"/>
            <a:r>
              <a:rPr lang="en-CA" dirty="0" err="1" smtClean="0"/>
              <a:t>Doubler.twice</a:t>
            </a:r>
            <a:r>
              <a:rPr lang="en-CA" dirty="0" smtClean="0"/>
              <a:t>(a);</a:t>
            </a:r>
            <a:endParaRPr lang="en-US" dirty="0" smtClean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962400" y="1371600"/>
          <a:ext cx="3345180" cy="14782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client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a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3962400" y="4922838"/>
          <a:ext cx="3345180" cy="13258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800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err="1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Doubler.twice</a:t>
                      </a:r>
                      <a:endParaRPr lang="en-US" sz="1400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  <a:cs typeface="Courier New" pitchFamily="49" charset="0"/>
                        </a:rPr>
                        <a:t>x</a:t>
                      </a:r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172200" y="2133600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1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172200" y="5497513"/>
            <a:ext cx="5645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1 2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374413" y="5155049"/>
            <a:ext cx="1769587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1400" b="1" dirty="0" err="1" smtClean="0">
                <a:latin typeface="Consolas" panose="020B0609020204030204" pitchFamily="49" charset="0"/>
                <a:cs typeface="Courier New" pitchFamily="49" charset="0"/>
              </a:rPr>
              <a:t>Doubler.twice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</a:t>
            </a:r>
            <a:endParaRPr lang="en-CA" sz="1400" dirty="0">
              <a:latin typeface="Constantia" pitchFamily="18" charset="0"/>
              <a:cs typeface="Courier New" pitchFamily="49" charset="0"/>
            </a:endParaRPr>
          </a:p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multiplies the value of </a:t>
            </a:r>
            <a:r>
              <a:rPr lang="en-CA" sz="1400" b="1" dirty="0" smtClean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by </a:t>
            </a:r>
            <a:r>
              <a:rPr lang="en-CA" sz="1400" b="1" dirty="0" smtClean="0">
                <a:latin typeface="Consolas" panose="020B0609020204030204" pitchFamily="49" charset="0"/>
                <a:cs typeface="Courier New" pitchFamily="49" charset="0"/>
              </a:rPr>
              <a:t>2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;</a:t>
            </a:r>
          </a:p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that's it, nothing else happens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6248400" y="5638800"/>
            <a:ext cx="152400" cy="152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4315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2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Pass-by-value</a:t>
            </a:r>
            <a:endParaRPr lang="en-US" smtClean="0"/>
          </a:p>
        </p:txBody>
      </p:sp>
      <p:sp>
        <p:nvSpPr>
          <p:cNvPr id="2867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26F93E7-D7A1-4D81-A0D0-3B3799452BA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81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Java uses pass-by-value  for </a:t>
            </a:r>
            <a:r>
              <a:rPr lang="en-CA" i="1" dirty="0" smtClean="0"/>
              <a:t>all</a:t>
            </a:r>
            <a:r>
              <a:rPr lang="en-CA" dirty="0" smtClean="0"/>
              <a:t> types (primitive and reference)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 argument of primitive type cannot be changed by a method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 argument of reference type can have its state changed by a method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/>
          </a:p>
          <a:p>
            <a:pPr marL="274002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pass-by-value is used to return a value from a method back to the client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0598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Documenting a method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Javadoc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82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77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documenting code was not a new idea when Java was invented</a:t>
            </a:r>
          </a:p>
          <a:p>
            <a:pPr lvl="1"/>
            <a:r>
              <a:rPr lang="en-US" dirty="0"/>
              <a:t>however, Java was the first major language to embed documentation in the code and extract the documentation into readable electronic APIs</a:t>
            </a:r>
          </a:p>
          <a:p>
            <a:endParaRPr lang="en-US" dirty="0"/>
          </a:p>
          <a:p>
            <a:r>
              <a:rPr lang="en-US" dirty="0"/>
              <a:t>the tool that generates API documents from comments embedded in the code is called Javadoc 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83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578843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Javadoc processes </a:t>
            </a:r>
            <a:r>
              <a:rPr lang="en-CA" i="1" dirty="0"/>
              <a:t>doc comments</a:t>
            </a:r>
            <a:r>
              <a:rPr lang="en-CA" dirty="0"/>
              <a:t> that immediately precede a class, attribute, constructor or method declaration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doc comments delimited by </a:t>
            </a:r>
            <a:r>
              <a:rPr lang="en-CA" sz="2000" b="1" dirty="0">
                <a:latin typeface="Consolas" panose="020B0609020204030204" pitchFamily="49" charset="0"/>
                <a:cs typeface="Courier New" pitchFamily="49" charset="0"/>
              </a:rPr>
              <a:t>/**</a:t>
            </a:r>
            <a:r>
              <a:rPr lang="en-CA" dirty="0"/>
              <a:t> and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*/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doc </a:t>
            </a:r>
            <a:r>
              <a:rPr lang="en-CA" dirty="0"/>
              <a:t>comment written in HTML and made up of two parts</a:t>
            </a:r>
          </a:p>
          <a:p>
            <a:pPr marL="1051560" lvl="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/>
              <a:t>a description</a:t>
            </a:r>
          </a:p>
          <a:p>
            <a:pPr marL="1325880" lvl="3" indent="-45720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CA" dirty="0"/>
              <a:t>first sentence of description gets copied to the summary section</a:t>
            </a:r>
          </a:p>
          <a:p>
            <a:pPr marL="1325880" lvl="3" indent="-45720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CA" dirty="0"/>
              <a:t>only one description block; can use 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&lt;p&gt;</a:t>
            </a:r>
            <a:r>
              <a:rPr lang="en-CA" dirty="0">
                <a:cs typeface="Courier New" pitchFamily="49" charset="0"/>
              </a:rPr>
              <a:t> </a:t>
            </a:r>
            <a:r>
              <a:rPr lang="en-CA" dirty="0"/>
              <a:t>to create separate paragraphs</a:t>
            </a:r>
          </a:p>
          <a:p>
            <a:pPr marL="1051560" lvl="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/>
              <a:t>block tags</a:t>
            </a:r>
          </a:p>
          <a:p>
            <a:pPr marL="1325880" lvl="3" indent="-45720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CA" dirty="0"/>
              <a:t>begin with 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@</a:t>
            </a:r>
            <a:r>
              <a:rPr lang="en-CA" dirty="0"/>
              <a:t>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(@</a:t>
            </a:r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param</a:t>
            </a:r>
            <a:r>
              <a:rPr lang="en-CA" dirty="0"/>
              <a:t>, 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@return</a:t>
            </a:r>
            <a:r>
              <a:rPr lang="en-CA" dirty="0"/>
              <a:t>,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@throws</a:t>
            </a:r>
            <a:r>
              <a:rPr lang="en-CA" dirty="0" smtClean="0"/>
              <a:t> and many others)</a:t>
            </a:r>
            <a:endParaRPr lang="en-CA" dirty="0"/>
          </a:p>
          <a:p>
            <a:pPr marL="1325880" lvl="3" indent="-45720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@pre.</a:t>
            </a:r>
            <a:r>
              <a:rPr lang="en-CA" dirty="0"/>
              <a:t> is </a:t>
            </a:r>
            <a:r>
              <a:rPr lang="en-CA" dirty="0" smtClean="0"/>
              <a:t>a non-standard </a:t>
            </a:r>
            <a:r>
              <a:rPr lang="en-CA" dirty="0"/>
              <a:t>(custom tag used in </a:t>
            </a:r>
            <a:r>
              <a:rPr lang="en-CA" dirty="0" smtClean="0"/>
              <a:t>EECS1030) for documenting preconditions</a:t>
            </a:r>
            <a:endParaRPr lang="en-CA" dirty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sz="2000" b="1" dirty="0">
              <a:latin typeface="Consolas" panose="020B0609020204030204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84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28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2057400"/>
            <a:ext cx="8229600" cy="19050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documentation 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2057400"/>
            <a:ext cx="8229600" cy="4099560"/>
          </a:xfrm>
        </p:spPr>
        <p:txBody>
          <a:bodyPr>
            <a:normAutofit/>
          </a:bodyPr>
          <a:lstStyle/>
          <a:p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min</a:t>
            </a:r>
          </a:p>
          <a:p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max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value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@return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*/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isBetween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// implementation not shown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85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2192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/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1pPr>
            <a:lvl2pPr marL="547688" indent="-2730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6000"/>
              <a:buFontTx/>
              <a:buNone/>
              <a:defRPr sz="2000" b="1" kern="1200">
                <a:solidFill>
                  <a:schemeClr val="tx2"/>
                </a:solidFill>
                <a:latin typeface="Courier New" pitchFamily="49" charset="0"/>
                <a:ea typeface="+mn-ea"/>
                <a:cs typeface="Courier New" pitchFamily="49" charset="0"/>
              </a:defRPr>
            </a:lvl2pPr>
            <a:lvl3pPr marL="822325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CBCBC"/>
              </a:buClr>
              <a:buSzPct val="76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3pPr>
            <a:lvl4pPr marL="1096963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C9C9C"/>
              </a:buClr>
              <a:buSzPct val="70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4pPr>
            <a:lvl5pPr marL="1371600" indent="-22860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 smtClean="0">
                <a:latin typeface="+mn-lt"/>
              </a:rPr>
              <a:t>Eclipse will generate an empty Javadoc comment for you if you right-click on the method header and choose </a:t>
            </a:r>
            <a:r>
              <a:rPr lang="en-US" dirty="0" err="1" smtClean="0">
                <a:latin typeface="+mn-lt"/>
              </a:rPr>
              <a:t>Source</a:t>
            </a:r>
            <a:r>
              <a:rPr lang="en-US" dirty="0" err="1" smtClean="0">
                <a:latin typeface="+mn-lt"/>
                <a:sym typeface="Symbol"/>
              </a:rPr>
              <a:t></a:t>
            </a:r>
            <a:r>
              <a:rPr lang="en-US" dirty="0" err="1" smtClean="0">
                <a:latin typeface="+mn-lt"/>
              </a:rPr>
              <a:t>Generate</a:t>
            </a:r>
            <a:r>
              <a:rPr lang="en-US" dirty="0" smtClean="0">
                <a:latin typeface="+mn-lt"/>
              </a:rPr>
              <a:t> Element Comment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8752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2362200"/>
            <a:ext cx="8229600" cy="685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documentation 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2057400"/>
            <a:ext cx="8229600" cy="4099560"/>
          </a:xfrm>
        </p:spPr>
        <p:txBody>
          <a:bodyPr>
            <a:normAutofit/>
          </a:bodyPr>
          <a:lstStyle/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Returns true if value is strictly greater than min and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strictly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less than max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, and false otherwise.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min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max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value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@return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*/</a:t>
            </a: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isBetween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  // </a:t>
            </a:r>
            <a:r>
              <a:rPr 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implementation not shown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86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2192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1pPr>
            <a:lvl2pPr marL="547688" indent="-2730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6000"/>
              <a:buFontTx/>
              <a:buNone/>
              <a:defRPr sz="2000" b="1" kern="1200">
                <a:solidFill>
                  <a:schemeClr val="tx2"/>
                </a:solidFill>
                <a:latin typeface="Courier New" pitchFamily="49" charset="0"/>
                <a:ea typeface="+mn-ea"/>
                <a:cs typeface="Courier New" pitchFamily="49" charset="0"/>
              </a:defRPr>
            </a:lvl2pPr>
            <a:lvl3pPr marL="822325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CBCBC"/>
              </a:buClr>
              <a:buSzPct val="76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3pPr>
            <a:lvl4pPr marL="1096963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C9C9C"/>
              </a:buClr>
              <a:buSzPct val="70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4pPr>
            <a:lvl5pPr marL="1371600" indent="-22860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 smtClean="0">
                <a:latin typeface="+mn-lt"/>
              </a:rPr>
              <a:t>The first sentence of the documentation should be short summary of the method; this sentence appears in the method summary section.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0937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3352800"/>
            <a:ext cx="8229600" cy="9906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documentation 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2057400"/>
            <a:ext cx="8229600" cy="4099560"/>
          </a:xfrm>
        </p:spPr>
        <p:txBody>
          <a:bodyPr>
            <a:normAutofit/>
          </a:bodyPr>
          <a:lstStyle/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Returns true if value is strictly greater than min and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strictly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less than max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, and false otherwise.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min a minimum value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max a maximum value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value a value to check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@return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*/</a:t>
            </a: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isBetween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  // </a:t>
            </a:r>
            <a:r>
              <a:rPr 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implementation not shown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87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2192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1pPr>
            <a:lvl2pPr marL="547688" indent="-2730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6000"/>
              <a:buFontTx/>
              <a:buNone/>
              <a:defRPr sz="2000" b="1" kern="1200">
                <a:solidFill>
                  <a:schemeClr val="tx2"/>
                </a:solidFill>
                <a:latin typeface="Courier New" pitchFamily="49" charset="0"/>
                <a:ea typeface="+mn-ea"/>
                <a:cs typeface="Courier New" pitchFamily="49" charset="0"/>
              </a:defRPr>
            </a:lvl2pPr>
            <a:lvl3pPr marL="822325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CBCBC"/>
              </a:buClr>
              <a:buSzPct val="76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3pPr>
            <a:lvl4pPr marL="1096963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C9C9C"/>
              </a:buClr>
              <a:buSzPct val="70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4pPr>
            <a:lvl5pPr marL="1371600" indent="-22860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buClrTx/>
              <a:buSzTx/>
            </a:pPr>
            <a:r>
              <a:rPr lang="en-US" sz="1800" b="0" dirty="0">
                <a:solidFill>
                  <a:prstClr val="black"/>
                </a:solidFill>
                <a:latin typeface="Constantia"/>
                <a:cs typeface="Arial" charset="0"/>
              </a:rPr>
              <a:t>You should provide a brief description of each parameter.</a:t>
            </a:r>
          </a:p>
        </p:txBody>
      </p:sp>
    </p:spTree>
    <p:extLst>
      <p:ext uri="{BB962C8B-B14F-4D97-AF65-F5344CB8AC3E}">
        <p14:creationId xmlns:p14="http://schemas.microsoft.com/office/powerpoint/2010/main" val="229774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4114800"/>
            <a:ext cx="8229600" cy="6096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documentation 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2057400"/>
            <a:ext cx="8229600" cy="4099560"/>
          </a:xfrm>
        </p:spPr>
        <p:txBody>
          <a:bodyPr>
            <a:normAutofit lnSpcReduction="10000"/>
          </a:bodyPr>
          <a:lstStyle/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Returns true if value is strictly greater than min and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strictly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less than max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, and false otherwise.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min a minimum value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max a maximum value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value a value to check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smtClean="0">
                <a:solidFill>
                  <a:srgbClr val="7F9FBF"/>
                </a:solidFill>
                <a:latin typeface="Consolas" panose="020B0609020204030204" pitchFamily="49" charset="0"/>
              </a:rPr>
              <a:t>return 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true if value is strictly greater than min and strictly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less than max, and false otherwise</a:t>
            </a:r>
            <a:endParaRPr lang="en-US" sz="1600" dirty="0">
              <a:solidFill>
                <a:srgbClr val="7F9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*/</a:t>
            </a: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isBetween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  // </a:t>
            </a:r>
            <a:r>
              <a:rPr 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implementation not shown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88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2192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1pPr>
            <a:lvl2pPr marL="547688" indent="-2730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6000"/>
              <a:buFontTx/>
              <a:buNone/>
              <a:defRPr sz="2000" b="1" kern="1200">
                <a:solidFill>
                  <a:schemeClr val="tx2"/>
                </a:solidFill>
                <a:latin typeface="Courier New" pitchFamily="49" charset="0"/>
                <a:ea typeface="+mn-ea"/>
                <a:cs typeface="Courier New" pitchFamily="49" charset="0"/>
              </a:defRPr>
            </a:lvl2pPr>
            <a:lvl3pPr marL="822325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CBCBC"/>
              </a:buClr>
              <a:buSzPct val="76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3pPr>
            <a:lvl4pPr marL="1096963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C9C9C"/>
              </a:buClr>
              <a:buSzPct val="70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4pPr>
            <a:lvl5pPr marL="1371600" indent="-22860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buClrTx/>
              <a:buSzTx/>
            </a:pPr>
            <a:r>
              <a:rPr lang="en-US" sz="1800" b="0" dirty="0">
                <a:solidFill>
                  <a:prstClr val="black"/>
                </a:solidFill>
                <a:latin typeface="Constantia"/>
                <a:cs typeface="Arial" charset="0"/>
              </a:rPr>
              <a:t>Provide a brief description of the return value if the return type is not void. This description often describes a </a:t>
            </a:r>
            <a:r>
              <a:rPr lang="en-US" sz="1800" b="0" dirty="0" err="1">
                <a:solidFill>
                  <a:prstClr val="black"/>
                </a:solidFill>
                <a:latin typeface="Constantia"/>
                <a:cs typeface="Arial" charset="0"/>
              </a:rPr>
              <a:t>postcondition</a:t>
            </a:r>
            <a:r>
              <a:rPr lang="en-US" sz="1800" b="0" dirty="0">
                <a:solidFill>
                  <a:prstClr val="black"/>
                </a:solidFill>
                <a:latin typeface="Constantia"/>
                <a:cs typeface="Arial" charset="0"/>
              </a:rPr>
              <a:t> of the method.</a:t>
            </a:r>
          </a:p>
        </p:txBody>
      </p:sp>
    </p:spTree>
    <p:extLst>
      <p:ext uri="{BB962C8B-B14F-4D97-AF65-F5344CB8AC3E}">
        <p14:creationId xmlns:p14="http://schemas.microsoft.com/office/powerpoint/2010/main" val="39432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documentation example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a method has one or more preconditions, you should use the EECS2030 specific </a:t>
            </a:r>
            <a:r>
              <a:rPr lang="en-US" b="1" dirty="0" smtClean="0"/>
              <a:t>@pre.</a:t>
            </a:r>
            <a:r>
              <a:rPr lang="en-US" dirty="0" smtClean="0"/>
              <a:t> tag to document them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4BA611-6966-4C17-B05C-0CDC0F8821A4}" type="slidenum">
              <a:rPr lang="en-US" smtClean="0"/>
              <a:pPr>
                <a:defRPr/>
              </a:pPr>
              <a:t>89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63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Typical Java Program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 smtClean="0"/>
              <a:t>one or more files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143000" y="19812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95400" y="21336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/>
          <p:nvPr/>
        </p:nvCxnSpPr>
        <p:spPr>
          <a:xfrm flipH="1" flipV="1">
            <a:off x="3352800" y="1905000"/>
            <a:ext cx="1295400" cy="762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3657600" y="1981200"/>
            <a:ext cx="990600" cy="762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3962400" y="1981200"/>
            <a:ext cx="685800" cy="3048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4572000"/>
            <a:ext cx="8229600" cy="304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documentation 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2057400"/>
            <a:ext cx="8229600" cy="4099560"/>
          </a:xfrm>
        </p:spPr>
        <p:txBody>
          <a:bodyPr>
            <a:normAutofit fontScale="92500" lnSpcReduction="10000"/>
          </a:bodyPr>
          <a:lstStyle/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Returns true if value is strictly greater than min and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strictly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less than max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, and false otherwise.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min a minimum value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max a maximum value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value a value to check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smtClean="0">
                <a:solidFill>
                  <a:srgbClr val="7F9FBF"/>
                </a:solidFill>
                <a:latin typeface="Consolas" panose="020B0609020204030204" pitchFamily="49" charset="0"/>
              </a:rPr>
              <a:t>return 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true if value is strictly greater than min and strictly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less than max, and false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otherwise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@pre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min is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less than 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or equal to max</a:t>
            </a:r>
            <a:endParaRPr lang="en-US" sz="1600" dirty="0">
              <a:solidFill>
                <a:srgbClr val="7F9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*/</a:t>
            </a: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isBetween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  // </a:t>
            </a:r>
            <a:r>
              <a:rPr 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implementation not shown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90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2192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1pPr>
            <a:lvl2pPr marL="547688" indent="-2730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6000"/>
              <a:buFontTx/>
              <a:buNone/>
              <a:defRPr sz="2000" b="1" kern="1200">
                <a:solidFill>
                  <a:schemeClr val="tx2"/>
                </a:solidFill>
                <a:latin typeface="Courier New" pitchFamily="49" charset="0"/>
                <a:ea typeface="+mn-ea"/>
                <a:cs typeface="Courier New" pitchFamily="49" charset="0"/>
              </a:defRPr>
            </a:lvl2pPr>
            <a:lvl3pPr marL="822325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CBCBC"/>
              </a:buClr>
              <a:buSzPct val="76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3pPr>
            <a:lvl4pPr marL="1096963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C9C9C"/>
              </a:buClr>
              <a:buSzPct val="70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4pPr>
            <a:lvl5pPr marL="1371600" indent="-22860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buClrTx/>
              <a:buSzTx/>
            </a:pPr>
            <a:r>
              <a:rPr lang="en-US" sz="1800" b="0" dirty="0">
                <a:solidFill>
                  <a:prstClr val="black"/>
                </a:solidFill>
                <a:latin typeface="Constantia"/>
                <a:cs typeface="Arial" charset="0"/>
              </a:rPr>
              <a:t>Describe any preconditions using the </a:t>
            </a:r>
            <a:r>
              <a:rPr lang="en-US" sz="1800" b="0" dirty="0" smtClean="0">
                <a:solidFill>
                  <a:prstClr val="black"/>
                </a:solidFill>
                <a:latin typeface="Constantia"/>
                <a:cs typeface="Arial" charset="0"/>
              </a:rPr>
              <a:t>EECS2030 </a:t>
            </a:r>
            <a:r>
              <a:rPr lang="en-US" sz="1800" b="0" dirty="0">
                <a:solidFill>
                  <a:prstClr val="black"/>
                </a:solidFill>
                <a:latin typeface="Constantia"/>
                <a:cs typeface="Arial" charset="0"/>
              </a:rPr>
              <a:t>specific @pre. tag</a:t>
            </a:r>
            <a:r>
              <a:rPr lang="en-US" sz="1800" b="0" dirty="0" smtClean="0">
                <a:solidFill>
                  <a:prstClr val="black"/>
                </a:solidFill>
                <a:latin typeface="Constantia"/>
                <a:cs typeface="Arial" charset="0"/>
              </a:rPr>
              <a:t>. You have to manually do this.</a:t>
            </a:r>
            <a:endParaRPr lang="en-US" sz="1800" b="0" dirty="0">
              <a:solidFill>
                <a:prstClr val="black"/>
              </a:solidFill>
              <a:latin typeface="Constanti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28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documentation example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a method throws an exception then you should use the </a:t>
            </a:r>
            <a:r>
              <a:rPr lang="en-US" b="1" dirty="0" smtClean="0"/>
              <a:t>@throws</a:t>
            </a:r>
            <a:r>
              <a:rPr lang="en-US" dirty="0" smtClean="0"/>
              <a:t> tag to document the exception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4BA611-6966-4C17-B05C-0CDC0F8821A4}" type="slidenum">
              <a:rPr lang="en-US" smtClean="0"/>
              <a:pPr>
                <a:defRPr/>
              </a:pPr>
              <a:t>91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82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92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7200" y="4724400"/>
            <a:ext cx="8229600" cy="6096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229600" cy="6096000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Given a list containing exactly 2 integers, returns the smaller of the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two integers. The list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&lt;/code&gt;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is not modified by this method.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For example: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&lt;pre&gt;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t            Test2F.min2(t)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---------------------------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[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5, 9]     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5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[3, 3]        3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[12, 6]       6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&lt;/pre&gt;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@pre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 is not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null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t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a list containing exactly 2 integers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smtClean="0">
                <a:solidFill>
                  <a:srgbClr val="7F9FBF"/>
                </a:solidFill>
                <a:latin typeface="Consolas" panose="020B0609020204030204" pitchFamily="49" charset="0"/>
              </a:rPr>
              <a:t>return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the minimum of the two values in t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@throws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3F5FBF"/>
                </a:solidFill>
                <a:latin typeface="Consolas" panose="020B0609020204030204" pitchFamily="49" charset="0"/>
              </a:rPr>
              <a:t>IllegalArgumentException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if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the list does not contain exactly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2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integers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*/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min2(List&lt;Integer&gt;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567381" y="2209800"/>
            <a:ext cx="3142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HTML markup is also allowed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9" name="Straight Arrow Connector 8"/>
          <p:cNvCxnSpPr>
            <a:stCxn id="7" idx="1"/>
          </p:cNvCxnSpPr>
          <p:nvPr/>
        </p:nvCxnSpPr>
        <p:spPr>
          <a:xfrm flipH="1" flipV="1">
            <a:off x="4572000" y="1143000"/>
            <a:ext cx="995381" cy="125146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7" idx="1"/>
          </p:cNvCxnSpPr>
          <p:nvPr/>
        </p:nvCxnSpPr>
        <p:spPr>
          <a:xfrm flipH="1" flipV="1">
            <a:off x="3581400" y="1143000"/>
            <a:ext cx="1985981" cy="125146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1452581" y="1768733"/>
            <a:ext cx="4091565" cy="62573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7" idx="1"/>
          </p:cNvCxnSpPr>
          <p:nvPr/>
        </p:nvCxnSpPr>
        <p:spPr>
          <a:xfrm flipH="1">
            <a:off x="1603375" y="2394466"/>
            <a:ext cx="3964006" cy="10668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707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Utility classes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93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10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Review: Java Class</a:t>
            </a:r>
            <a:endParaRPr lang="en-US" smtClean="0"/>
          </a:p>
        </p:txBody>
      </p:sp>
      <p:sp>
        <p:nvSpPr>
          <p:cNvPr id="15363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D0C087-6213-463C-8FB5-039BA70A082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94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class is a model of a thing or concept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in Java, a class is usually a blueprint for creating objects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fields (or attributes)</a:t>
            </a:r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structure of an object; its components and the information (data) contained by the object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methods</a:t>
            </a:r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behaviour of an object; what an object can do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21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Utility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sometimes, it is useful to create a class called a </a:t>
            </a:r>
            <a:r>
              <a:rPr lang="en-US" i="1" dirty="0" smtClean="0"/>
              <a:t>utility class</a:t>
            </a:r>
            <a:r>
              <a:rPr lang="en-US" dirty="0" smtClean="0"/>
              <a:t> that is not used to create objects</a:t>
            </a:r>
          </a:p>
          <a:p>
            <a:pPr lvl="1"/>
            <a:r>
              <a:rPr lang="en-US" dirty="0" smtClean="0"/>
              <a:t>such classes have no constructors for a client to use to create objects</a:t>
            </a:r>
          </a:p>
          <a:p>
            <a:r>
              <a:rPr lang="en-US" dirty="0" smtClean="0"/>
              <a:t>in a utility class, all features are marked as being 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static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</a:p>
          <a:p>
            <a:pPr lvl="1"/>
            <a:r>
              <a:rPr lang="en-US" dirty="0" smtClean="0"/>
              <a:t>you use the class name to access these features</a:t>
            </a:r>
          </a:p>
          <a:p>
            <a:r>
              <a:rPr lang="en-US" dirty="0" smtClean="0"/>
              <a:t>examples of utility classes:</a:t>
            </a:r>
          </a:p>
          <a:p>
            <a:pPr lvl="1"/>
            <a:r>
              <a:rPr lang="en-US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java.lang.Math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</a:p>
          <a:p>
            <a:pPr lvl="1"/>
            <a:r>
              <a:rPr lang="en-US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java.util.Arrays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</a:p>
          <a:p>
            <a:pPr lvl="1"/>
            <a:r>
              <a:rPr lang="en-US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java.util.Collections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F2C7A0-164C-4881-AB9F-AEA07D0A5DCF}" type="slidenum">
              <a:rPr lang="en-US" smtClean="0"/>
              <a:pPr>
                <a:defRPr/>
              </a:pPr>
              <a:t>95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47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Utility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purpose of a utility class is to group together related fields and methods where creating an object is not necessary</a:t>
            </a:r>
          </a:p>
          <a:p>
            <a:endParaRPr lang="en-US" dirty="0" smtClean="0"/>
          </a:p>
          <a:p>
            <a:r>
              <a:rPr lang="en-US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java.lang.Math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groups mathematical constants and functions</a:t>
            </a:r>
          </a:p>
          <a:p>
            <a:pPr lvl="1"/>
            <a:r>
              <a:rPr lang="en-US" dirty="0" smtClean="0"/>
              <a:t>do not need a 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Math</a:t>
            </a:r>
            <a:r>
              <a:rPr lang="en-US" dirty="0" smtClean="0"/>
              <a:t> object to compute the cosine of a number</a:t>
            </a:r>
          </a:p>
          <a:p>
            <a:r>
              <a:rPr lang="en-US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java.util.Collections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groups methods that operate on Java collections</a:t>
            </a:r>
          </a:p>
          <a:p>
            <a:pPr lvl="1"/>
            <a:r>
              <a:rPr lang="en-US" dirty="0" smtClean="0"/>
              <a:t>do not need a 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Collections</a:t>
            </a:r>
            <a:r>
              <a:rPr lang="en-US" dirty="0" smtClean="0"/>
              <a:t> object to sort an existing 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List</a:t>
            </a:r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F2C7A0-164C-4881-AB9F-AEA07D0A5DCF}" type="slidenum">
              <a:rPr lang="en-US" smtClean="0"/>
              <a:pPr>
                <a:defRPr/>
              </a:pPr>
              <a:t>96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56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versus utility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class is used to create </a:t>
            </a:r>
            <a:r>
              <a:rPr lang="en-US" i="1" dirty="0" smtClean="0"/>
              <a:t>instances</a:t>
            </a:r>
            <a:r>
              <a:rPr lang="en-US" dirty="0" smtClean="0"/>
              <a:t> of objects where each instance has its own </a:t>
            </a:r>
            <a:r>
              <a:rPr lang="en-US" i="1" dirty="0" smtClean="0"/>
              <a:t>state</a:t>
            </a:r>
            <a:r>
              <a:rPr lang="en-US" dirty="0" smtClean="0"/>
              <a:t> </a:t>
            </a:r>
          </a:p>
          <a:p>
            <a:r>
              <a:rPr lang="en-US" dirty="0" smtClean="0"/>
              <a:t>for example:</a:t>
            </a:r>
          </a:p>
          <a:p>
            <a:pPr lvl="1"/>
            <a:r>
              <a:rPr lang="en-US" dirty="0" smtClean="0"/>
              <a:t>the class </a:t>
            </a:r>
            <a:r>
              <a:rPr lang="en-US" b="1" dirty="0" err="1" smtClean="0">
                <a:latin typeface="Consolas" panose="020B0609020204030204" pitchFamily="49" charset="0"/>
              </a:rPr>
              <a:t>java.awt.Point</a:t>
            </a:r>
            <a:r>
              <a:rPr lang="en-US" dirty="0" smtClean="0"/>
              <a:t> is used to create instances that represent a location </a:t>
            </a:r>
            <a:r>
              <a:rPr lang="en-US" b="1" dirty="0" smtClean="0">
                <a:latin typeface="Consolas" panose="020B0609020204030204" pitchFamily="49" charset="0"/>
              </a:rPr>
              <a:t>(x, y)</a:t>
            </a:r>
            <a:r>
              <a:rPr lang="en-US" dirty="0" smtClean="0"/>
              <a:t> where </a:t>
            </a:r>
            <a:r>
              <a:rPr lang="en-US" b="1" dirty="0" smtClean="0">
                <a:latin typeface="Consolas" panose="020B0609020204030204" pitchFamily="49" charset="0"/>
              </a:rPr>
              <a:t>x</a:t>
            </a:r>
            <a:r>
              <a:rPr lang="en-US" dirty="0" smtClean="0"/>
              <a:t> and </a:t>
            </a:r>
            <a:r>
              <a:rPr lang="en-US" b="1" dirty="0" smtClean="0">
                <a:latin typeface="Consolas" panose="020B0609020204030204" pitchFamily="49" charset="0"/>
              </a:rPr>
              <a:t>y</a:t>
            </a:r>
            <a:r>
              <a:rPr lang="en-US" dirty="0" smtClean="0"/>
              <a:t> are integers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each instance occupies a separate location in memory which we can illustrate in a memory diagram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97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26617" y="3581400"/>
            <a:ext cx="664316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b="1" dirty="0" smtClean="0">
                <a:latin typeface="Consolas" panose="020B0609020204030204" pitchFamily="49" charset="0"/>
              </a:rPr>
              <a:t>public static void main(String[] </a:t>
            </a:r>
            <a:r>
              <a:rPr lang="en-US" b="1" dirty="0" err="1" smtClean="0">
                <a:latin typeface="Consolas" panose="020B0609020204030204" pitchFamily="49" charset="0"/>
              </a:rPr>
              <a:t>args</a:t>
            </a:r>
            <a:r>
              <a:rPr lang="en-US" b="1" dirty="0" smtClean="0">
                <a:latin typeface="Consolas" panose="020B0609020204030204" pitchFamily="49" charset="0"/>
              </a:rPr>
              <a:t>) {</a:t>
            </a:r>
          </a:p>
          <a:p>
            <a:pPr marL="0" lvl="1"/>
            <a:endParaRPr lang="en-US" b="1" dirty="0" smtClean="0">
              <a:latin typeface="Consolas" panose="020B0609020204030204" pitchFamily="49" charset="0"/>
            </a:endParaRPr>
          </a:p>
          <a:p>
            <a:pPr marL="0" lvl="1"/>
            <a:r>
              <a:rPr lang="en-US" b="1" dirty="0" smtClean="0">
                <a:latin typeface="Consolas" panose="020B0609020204030204" pitchFamily="49" charset="0"/>
              </a:rPr>
              <a:t>  Point </a:t>
            </a:r>
            <a:r>
              <a:rPr lang="en-US" b="1" dirty="0">
                <a:latin typeface="Consolas" panose="020B0609020204030204" pitchFamily="49" charset="0"/>
              </a:rPr>
              <a:t>p = new Point(0, 0);     // point (0, 0)</a:t>
            </a:r>
            <a:br>
              <a:rPr lang="en-US" b="1" dirty="0">
                <a:latin typeface="Consolas" panose="020B0609020204030204" pitchFamily="49" charset="0"/>
              </a:rPr>
            </a:br>
            <a:r>
              <a:rPr lang="en-US" b="1" dirty="0" smtClean="0">
                <a:latin typeface="Consolas" panose="020B0609020204030204" pitchFamily="49" charset="0"/>
              </a:rPr>
              <a:t>  Point </a:t>
            </a:r>
            <a:r>
              <a:rPr lang="en-US" b="1" dirty="0">
                <a:latin typeface="Consolas" panose="020B0609020204030204" pitchFamily="49" charset="0"/>
              </a:rPr>
              <a:t>q = new Point(17, 100);  // point (17, 100)</a:t>
            </a:r>
            <a:br>
              <a:rPr lang="en-US" b="1" dirty="0">
                <a:latin typeface="Consolas" panose="020B0609020204030204" pitchFamily="49" charset="0"/>
              </a:rPr>
            </a:br>
            <a:r>
              <a:rPr lang="en-US" b="1" dirty="0" smtClean="0">
                <a:latin typeface="Consolas" panose="020B0609020204030204" pitchFamily="49" charset="0"/>
              </a:rPr>
              <a:t>  Point </a:t>
            </a:r>
            <a:r>
              <a:rPr lang="en-US" b="1" dirty="0">
                <a:latin typeface="Consolas" panose="020B0609020204030204" pitchFamily="49" charset="0"/>
              </a:rPr>
              <a:t>r = new Point(-1, -5);   // point (-1, -5</a:t>
            </a:r>
            <a:r>
              <a:rPr lang="en-US" b="1" dirty="0" smtClean="0">
                <a:latin typeface="Consolas" panose="020B0609020204030204" pitchFamily="49" charset="0"/>
              </a:rPr>
              <a:t>)</a:t>
            </a:r>
          </a:p>
          <a:p>
            <a:pPr marL="0" lvl="1"/>
            <a:r>
              <a:rPr lang="en-US" b="1" dirty="0">
                <a:latin typeface="Consolas" panose="020B0609020204030204" pitchFamily="49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16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98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964733"/>
              </p:ext>
            </p:extLst>
          </p:nvPr>
        </p:nvGraphicFramePr>
        <p:xfrm>
          <a:off x="1981200" y="228600"/>
          <a:ext cx="4419600" cy="597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1143000"/>
                <a:gridCol w="236220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100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Point class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y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200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Point instance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y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300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Point instance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17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y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100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400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Point instance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-1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y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-5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629400" y="609600"/>
            <a:ext cx="22868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</a:rPr>
              <a:t>Point</a:t>
            </a:r>
            <a:r>
              <a:rPr lang="en-US" dirty="0" smtClean="0"/>
              <a:t> </a:t>
            </a:r>
            <a:r>
              <a:rPr lang="en-US" dirty="0" smtClean="0">
                <a:latin typeface="+mn-lt"/>
              </a:rPr>
              <a:t>class is loaded</a:t>
            </a:r>
          </a:p>
          <a:p>
            <a:r>
              <a:rPr lang="en-US" dirty="0" smtClean="0">
                <a:latin typeface="+mn-lt"/>
              </a:rPr>
              <a:t>into memory</a:t>
            </a:r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29400" y="2173069"/>
            <a:ext cx="22095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</a:rPr>
              <a:t>Point</a:t>
            </a:r>
            <a:r>
              <a:rPr lang="en-US" dirty="0" smtClean="0"/>
              <a:t> </a:t>
            </a:r>
            <a:r>
              <a:rPr lang="en-US" dirty="0" smtClean="0">
                <a:latin typeface="+mn-lt"/>
              </a:rPr>
              <a:t>instance with</a:t>
            </a:r>
          </a:p>
          <a:p>
            <a:r>
              <a:rPr lang="en-US" dirty="0" smtClean="0">
                <a:latin typeface="+mn-lt"/>
              </a:rPr>
              <a:t>state </a:t>
            </a:r>
            <a:r>
              <a:rPr lang="en-US" b="1" dirty="0" smtClean="0">
                <a:latin typeface="Consolas" panose="020B0609020204030204" pitchFamily="49" charset="0"/>
              </a:rPr>
              <a:t>(0, 0)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29400" y="3697069"/>
            <a:ext cx="22095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</a:rPr>
              <a:t>Point</a:t>
            </a:r>
            <a:r>
              <a:rPr lang="en-US" dirty="0" smtClean="0"/>
              <a:t> </a:t>
            </a:r>
            <a:r>
              <a:rPr lang="en-US" dirty="0" smtClean="0">
                <a:latin typeface="+mn-lt"/>
              </a:rPr>
              <a:t>instance with</a:t>
            </a:r>
          </a:p>
          <a:p>
            <a:r>
              <a:rPr lang="en-US" dirty="0" smtClean="0">
                <a:latin typeface="+mn-lt"/>
              </a:rPr>
              <a:t>state </a:t>
            </a:r>
            <a:r>
              <a:rPr lang="en-US" b="1" dirty="0" smtClean="0">
                <a:latin typeface="Consolas" panose="020B0609020204030204" pitchFamily="49" charset="0"/>
              </a:rPr>
              <a:t>(17, 100)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29400" y="5144869"/>
            <a:ext cx="22095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</a:rPr>
              <a:t>Point</a:t>
            </a:r>
            <a:r>
              <a:rPr lang="en-US" dirty="0" smtClean="0"/>
              <a:t> </a:t>
            </a:r>
            <a:r>
              <a:rPr lang="en-US" dirty="0" smtClean="0">
                <a:latin typeface="+mn-lt"/>
              </a:rPr>
              <a:t>instance with</a:t>
            </a:r>
          </a:p>
          <a:p>
            <a:r>
              <a:rPr lang="en-US" dirty="0" smtClean="0">
                <a:latin typeface="+mn-lt"/>
              </a:rPr>
              <a:t>state </a:t>
            </a:r>
            <a:r>
              <a:rPr lang="en-US" b="1" dirty="0" smtClean="0">
                <a:latin typeface="Consolas" panose="020B0609020204030204" pitchFamily="49" charset="0"/>
              </a:rPr>
              <a:t>(-1, -5)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56835" y="6400800"/>
            <a:ext cx="2517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continued on next slide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3205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99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498238"/>
              </p:ext>
            </p:extLst>
          </p:nvPr>
        </p:nvGraphicFramePr>
        <p:xfrm>
          <a:off x="1981200" y="228600"/>
          <a:ext cx="4419600" cy="597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1143000"/>
                <a:gridCol w="236220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500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main method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p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200a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q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300a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r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400a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705600" y="609600"/>
            <a:ext cx="1998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the </a:t>
            </a:r>
            <a:r>
              <a:rPr lang="en-US" b="1" dirty="0" smtClean="0">
                <a:latin typeface="Consolas" panose="020B0609020204030204" pitchFamily="49" charset="0"/>
              </a:rPr>
              <a:t>main</a:t>
            </a:r>
            <a:r>
              <a:rPr lang="en-US" dirty="0" smtClean="0">
                <a:latin typeface="+mn-lt"/>
              </a:rPr>
              <a:t> method </a:t>
            </a:r>
            <a:endParaRPr lang="en-US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1059720"/>
            <a:ext cx="16466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the variables</a:t>
            </a:r>
          </a:p>
          <a:p>
            <a:r>
              <a:rPr lang="en-US" dirty="0" smtClean="0">
                <a:latin typeface="+mn-lt"/>
              </a:rPr>
              <a:t>created in the</a:t>
            </a:r>
          </a:p>
          <a:p>
            <a:r>
              <a:rPr lang="en-US" b="1" dirty="0" smtClean="0">
                <a:latin typeface="Consolas" panose="020B0609020204030204" pitchFamily="49" charset="0"/>
              </a:rPr>
              <a:t>main</a:t>
            </a:r>
            <a:r>
              <a:rPr lang="en-US" dirty="0" smtClean="0">
                <a:latin typeface="+mn-lt"/>
              </a:rPr>
              <a:t> method </a:t>
            </a:r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77000" y="990600"/>
            <a:ext cx="2682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the object at </a:t>
            </a:r>
            <a:r>
              <a:rPr lang="en-US" i="1" dirty="0" smtClean="0">
                <a:latin typeface="+mn-lt"/>
              </a:rPr>
              <a:t>address</a:t>
            </a:r>
            <a:r>
              <a:rPr lang="en-US" dirty="0" smtClean="0">
                <a:latin typeface="+mn-lt"/>
              </a:rPr>
              <a:t> </a:t>
            </a:r>
            <a:r>
              <a:rPr lang="en-US" b="1" dirty="0" smtClean="0">
                <a:latin typeface="Consolas" panose="020B0609020204030204" pitchFamily="49" charset="0"/>
              </a:rPr>
              <a:t>200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77000" y="1383268"/>
            <a:ext cx="2675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the object at </a:t>
            </a:r>
            <a:r>
              <a:rPr lang="en-US" i="1" dirty="0" smtClean="0">
                <a:latin typeface="+mn-lt"/>
              </a:rPr>
              <a:t>address</a:t>
            </a:r>
            <a:r>
              <a:rPr lang="en-US" dirty="0" smtClean="0">
                <a:latin typeface="+mn-lt"/>
              </a:rPr>
              <a:t> </a:t>
            </a:r>
            <a:r>
              <a:rPr lang="en-US" b="1" dirty="0" smtClean="0">
                <a:latin typeface="Consolas" panose="020B0609020204030204" pitchFamily="49" charset="0"/>
              </a:rPr>
              <a:t>300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77000" y="1752600"/>
            <a:ext cx="2691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the object at </a:t>
            </a:r>
            <a:r>
              <a:rPr lang="en-US" i="1" dirty="0" smtClean="0">
                <a:latin typeface="+mn-lt"/>
              </a:rPr>
              <a:t>address</a:t>
            </a:r>
            <a:r>
              <a:rPr lang="en-US" dirty="0" smtClean="0">
                <a:latin typeface="+mn-lt"/>
              </a:rPr>
              <a:t> </a:t>
            </a:r>
            <a:r>
              <a:rPr lang="en-US" b="1" dirty="0" smtClean="0">
                <a:latin typeface="Consolas" panose="020B0609020204030204" pitchFamily="49" charset="0"/>
              </a:rPr>
              <a:t>400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sp>
        <p:nvSpPr>
          <p:cNvPr id="2" name="Left Brace 1"/>
          <p:cNvSpPr/>
          <p:nvPr/>
        </p:nvSpPr>
        <p:spPr>
          <a:xfrm>
            <a:off x="1981200" y="1143000"/>
            <a:ext cx="152400" cy="840050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eft Brace 10"/>
          <p:cNvSpPr/>
          <p:nvPr/>
        </p:nvSpPr>
        <p:spPr>
          <a:xfrm rot="16200000">
            <a:off x="7734300" y="1028700"/>
            <a:ext cx="152400" cy="2514600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477000" y="2514600"/>
            <a:ext cx="23840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these are addresses</a:t>
            </a:r>
          </a:p>
          <a:p>
            <a:r>
              <a:rPr lang="en-US" dirty="0" smtClean="0">
                <a:latin typeface="+mn-lt"/>
              </a:rPr>
              <a:t>because </a:t>
            </a:r>
            <a:r>
              <a:rPr lang="en-US" b="1" dirty="0" smtClean="0">
                <a:latin typeface="Consolas" panose="020B0609020204030204" pitchFamily="49" charset="0"/>
              </a:rPr>
              <a:t>p</a:t>
            </a:r>
            <a:r>
              <a:rPr lang="en-US" dirty="0" smtClean="0">
                <a:latin typeface="+mn-lt"/>
              </a:rPr>
              <a:t>, </a:t>
            </a:r>
            <a:r>
              <a:rPr lang="en-US" b="1" dirty="0" smtClean="0">
                <a:latin typeface="Consolas" panose="020B0609020204030204" pitchFamily="49" charset="0"/>
              </a:rPr>
              <a:t>q</a:t>
            </a:r>
            <a:r>
              <a:rPr lang="en-US" dirty="0" smtClean="0">
                <a:latin typeface="+mn-lt"/>
              </a:rPr>
              <a:t>, and </a:t>
            </a:r>
            <a:r>
              <a:rPr lang="en-US" b="1" dirty="0" smtClean="0">
                <a:latin typeface="Consolas" panose="020B0609020204030204" pitchFamily="49" charset="0"/>
              </a:rPr>
              <a:t>r</a:t>
            </a:r>
            <a:r>
              <a:rPr lang="en-US" dirty="0" smtClean="0">
                <a:latin typeface="+mn-lt"/>
              </a:rPr>
              <a:t> </a:t>
            </a:r>
          </a:p>
          <a:p>
            <a:r>
              <a:rPr lang="en-US" dirty="0" smtClean="0">
                <a:latin typeface="+mn-lt"/>
              </a:rPr>
              <a:t>are reference variables</a:t>
            </a:r>
          </a:p>
          <a:p>
            <a:r>
              <a:rPr lang="en-US" dirty="0" smtClean="0">
                <a:latin typeface="+mn-lt"/>
              </a:rPr>
              <a:t>(refer to objects)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2651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3548</TotalTime>
  <Words>7285</Words>
  <Application>Microsoft Office PowerPoint</Application>
  <PresentationFormat>On-screen Show (4:3)</PresentationFormat>
  <Paragraphs>1628</Paragraphs>
  <Slides>159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159</vt:i4>
      </vt:variant>
    </vt:vector>
  </HeadingPairs>
  <TitlesOfParts>
    <vt:vector size="169" baseType="lpstr">
      <vt:lpstr>Arial</vt:lpstr>
      <vt:lpstr>Calibri</vt:lpstr>
      <vt:lpstr>Cambria Math</vt:lpstr>
      <vt:lpstr>Consolas</vt:lpstr>
      <vt:lpstr>Constantia</vt:lpstr>
      <vt:lpstr>Courier New</vt:lpstr>
      <vt:lpstr>Symbol</vt:lpstr>
      <vt:lpstr>Wingdings</vt:lpstr>
      <vt:lpstr>Wingdings 3</vt:lpstr>
      <vt:lpstr>Origin</vt:lpstr>
      <vt:lpstr>Advanced Object Oriented Programming </vt:lpstr>
      <vt:lpstr>Who Am I?</vt:lpstr>
      <vt:lpstr>Course Format</vt:lpstr>
      <vt:lpstr>Labs</vt:lpstr>
      <vt:lpstr>Labs</vt:lpstr>
      <vt:lpstr>Tests</vt:lpstr>
      <vt:lpstr>Textbook</vt:lpstr>
      <vt:lpstr>Organization of a Java Program</vt:lpstr>
      <vt:lpstr>Organization of a Typical Java Program</vt:lpstr>
      <vt:lpstr>Organization of a Typical Java Program</vt:lpstr>
      <vt:lpstr>Organization of a Typical Java Program</vt:lpstr>
      <vt:lpstr>Organization of a Typical Java Program</vt:lpstr>
      <vt:lpstr>Organization of a Typical Java Program</vt:lpstr>
      <vt:lpstr>Organization of a Typical Java Program</vt:lpstr>
      <vt:lpstr>Organization of a Typical Java Program</vt:lpstr>
      <vt:lpstr>Organization of a Typical Java Program</vt:lpstr>
      <vt:lpstr>Packages</vt:lpstr>
      <vt:lpstr>Packages</vt:lpstr>
      <vt:lpstr>Packages</vt:lpstr>
      <vt:lpstr>Packages</vt:lpstr>
      <vt:lpstr>Packages</vt:lpstr>
      <vt:lpstr>Packages</vt:lpstr>
      <vt:lpstr>Packages</vt:lpstr>
      <vt:lpstr>Packages</vt:lpstr>
      <vt:lpstr>Packages</vt:lpstr>
      <vt:lpstr>Methods</vt:lpstr>
      <vt:lpstr>Methods</vt:lpstr>
      <vt:lpstr>Example API method entry</vt:lpstr>
      <vt:lpstr>Method header</vt:lpstr>
      <vt:lpstr>Method parameter list</vt:lpstr>
      <vt:lpstr>Method signature</vt:lpstr>
      <vt:lpstr>Method signature</vt:lpstr>
      <vt:lpstr>Method signature</vt:lpstr>
      <vt:lpstr>Method signature</vt:lpstr>
      <vt:lpstr>Method return types</vt:lpstr>
      <vt:lpstr>Methods</vt:lpstr>
      <vt:lpstr>Preconditions and postconditions</vt:lpstr>
      <vt:lpstr>Preconditions</vt:lpstr>
      <vt:lpstr>PowerPoint Presentation</vt:lpstr>
      <vt:lpstr>PowerPoint Presentation</vt:lpstr>
      <vt:lpstr>Preconditions</vt:lpstr>
      <vt:lpstr>Postconditions</vt:lpstr>
      <vt:lpstr>PowerPoint Presentation</vt:lpstr>
      <vt:lpstr>PowerPoint Presentation</vt:lpstr>
      <vt:lpstr>Methods</vt:lpstr>
      <vt:lpstr>PowerPoint Presentation</vt:lpstr>
      <vt:lpstr>Methods and classes</vt:lpstr>
      <vt:lpstr>PowerPoint Presentation</vt:lpstr>
      <vt:lpstr>Method body</vt:lpstr>
      <vt:lpstr>PowerPoint Presentation</vt:lpstr>
      <vt:lpstr>Methods with parameters</vt:lpstr>
      <vt:lpstr>PowerPoint Presentation</vt:lpstr>
      <vt:lpstr>PowerPoint Presentation</vt:lpstr>
      <vt:lpstr>Methods with return values</vt:lpstr>
      <vt:lpstr>PowerPoint Presentation</vt:lpstr>
      <vt:lpstr>Method return values</vt:lpstr>
      <vt:lpstr>PowerPoint Presentation</vt:lpstr>
      <vt:lpstr>Alternative implementations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Invoking methods</vt:lpstr>
      <vt:lpstr>static Methods</vt:lpstr>
      <vt:lpstr>Invoking methods</vt:lpstr>
      <vt:lpstr>Pass-by-value</vt:lpstr>
      <vt:lpstr>PowerPoint Presentation</vt:lpstr>
      <vt:lpstr>PowerPoint Presentation</vt:lpstr>
      <vt:lpstr>Pass-by-value</vt:lpstr>
      <vt:lpstr>Pass-by-value with reference types</vt:lpstr>
      <vt:lpstr>Pass-by-value with reference types</vt:lpstr>
      <vt:lpstr>Pass-by-value with reference types</vt:lpstr>
      <vt:lpstr>Pass-by-value with reference types</vt:lpstr>
      <vt:lpstr>Pass-by-value with primitive types</vt:lpstr>
      <vt:lpstr>Pass-by-value with primitive types</vt:lpstr>
      <vt:lpstr>Pass-by-value with primitive types</vt:lpstr>
      <vt:lpstr>Pass-by-value</vt:lpstr>
      <vt:lpstr>Documenting a method</vt:lpstr>
      <vt:lpstr>Documenting</vt:lpstr>
      <vt:lpstr>Documenting</vt:lpstr>
      <vt:lpstr>Method documentation example</vt:lpstr>
      <vt:lpstr>Method documentation example</vt:lpstr>
      <vt:lpstr>Method documentation example</vt:lpstr>
      <vt:lpstr>Method documentation example</vt:lpstr>
      <vt:lpstr>Method documentation example</vt:lpstr>
      <vt:lpstr>Method documentation example</vt:lpstr>
      <vt:lpstr>Method documentation example</vt:lpstr>
      <vt:lpstr>PowerPoint Presentation</vt:lpstr>
      <vt:lpstr>Utility classes</vt:lpstr>
      <vt:lpstr>Review: Java Class</vt:lpstr>
      <vt:lpstr>Utility classes</vt:lpstr>
      <vt:lpstr>Utility classes</vt:lpstr>
      <vt:lpstr>Class versus utility class</vt:lpstr>
      <vt:lpstr>PowerPoint Presentation</vt:lpstr>
      <vt:lpstr>PowerPoint Presentation</vt:lpstr>
      <vt:lpstr>Class versus utility class</vt:lpstr>
      <vt:lpstr>PowerPoint Presentation</vt:lpstr>
      <vt:lpstr>A simple utility class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Fields </vt:lpstr>
      <vt:lpstr>Fields</vt:lpstr>
      <vt:lpstr>public Fields</vt:lpstr>
      <vt:lpstr>static Fields</vt:lpstr>
      <vt:lpstr>static Fields</vt:lpstr>
      <vt:lpstr>static Field Client Access </vt:lpstr>
      <vt:lpstr>static Attribute Client Access </vt:lpstr>
      <vt:lpstr>final Fields</vt:lpstr>
      <vt:lpstr>final Fields of Primitive Types</vt:lpstr>
      <vt:lpstr>final Fields of Immutable Types</vt:lpstr>
      <vt:lpstr>final Fields of Mutable Types</vt:lpstr>
      <vt:lpstr>final Fields of Mutable Types</vt:lpstr>
      <vt:lpstr>final fields</vt:lpstr>
      <vt:lpstr>new Relativity objects</vt:lpstr>
      <vt:lpstr>Preventing instantiation</vt:lpstr>
      <vt:lpstr>PowerPoint Presentation</vt:lpstr>
      <vt:lpstr>Preventing instantiation</vt:lpstr>
      <vt:lpstr>Introduction to Testing</vt:lpstr>
      <vt:lpstr>Testing</vt:lpstr>
      <vt:lpstr>Testing with a main method</vt:lpstr>
      <vt:lpstr>PowerPoint Presentation</vt:lpstr>
      <vt:lpstr>PowerPoint Presentation</vt:lpstr>
      <vt:lpstr>Testing with a main method</vt:lpstr>
      <vt:lpstr>Testing with a main method</vt:lpstr>
      <vt:lpstr>JUnit</vt:lpstr>
      <vt:lpstr>JUnit</vt:lpstr>
      <vt:lpstr>A JUnit test example</vt:lpstr>
      <vt:lpstr>PowerPoint Presentation</vt:lpstr>
      <vt:lpstr>PowerPoint Presentation</vt:lpstr>
      <vt:lpstr>PowerPoint Presentation</vt:lpstr>
      <vt:lpstr>A JUnit test example</vt:lpstr>
      <vt:lpstr>PowerPoint Presentation</vt:lpstr>
      <vt:lpstr>Creating tests</vt:lpstr>
      <vt:lpstr>Creating tests</vt:lpstr>
      <vt:lpstr>Creating tests</vt:lpstr>
      <vt:lpstr>Creating tests: Preconditions</vt:lpstr>
      <vt:lpstr>PowerPoint Presentation</vt:lpstr>
      <vt:lpstr>PowerPoint Presentation</vt:lpstr>
      <vt:lpstr>Creating tests: Preconditions</vt:lpstr>
      <vt:lpstr>Creating tests: Postconditions</vt:lpstr>
      <vt:lpstr>PowerPoint Presentation</vt:lpstr>
      <vt:lpstr>PowerPoint Presentation</vt:lpstr>
      <vt:lpstr>Creating tests: Exceptions</vt:lpstr>
      <vt:lpstr>PowerPoint Presentation</vt:lpstr>
      <vt:lpstr>PowerPoint Presentation</vt:lpstr>
      <vt:lpstr>PowerPoint Presentation</vt:lpstr>
      <vt:lpstr>Choosing test cases</vt:lpstr>
      <vt:lpstr>Choosing test cases</vt:lpstr>
      <vt:lpstr>Example of a boundary case</vt:lpstr>
      <vt:lpstr>PowerPoint Presentation</vt:lpstr>
      <vt:lpstr>Example of a boundary case</vt:lpstr>
      <vt:lpstr>Example of a boundary case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Windows User</cp:lastModifiedBy>
  <cp:revision>267</cp:revision>
  <dcterms:created xsi:type="dcterms:W3CDTF">2006-08-16T00:00:00Z</dcterms:created>
  <dcterms:modified xsi:type="dcterms:W3CDTF">2018-01-09T05:59:38Z</dcterms:modified>
</cp:coreProperties>
</file>