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49" r:id="rId2"/>
  </p:sldMasterIdLst>
  <p:notesMasterIdLst>
    <p:notesMasterId r:id="rId243"/>
  </p:notesMasterIdLst>
  <p:sldIdLst>
    <p:sldId id="805" r:id="rId3"/>
    <p:sldId id="836" r:id="rId4"/>
    <p:sldId id="837" r:id="rId5"/>
    <p:sldId id="838" r:id="rId6"/>
    <p:sldId id="839" r:id="rId7"/>
    <p:sldId id="840" r:id="rId8"/>
    <p:sldId id="841" r:id="rId9"/>
    <p:sldId id="842" r:id="rId10"/>
    <p:sldId id="843" r:id="rId11"/>
    <p:sldId id="844" r:id="rId12"/>
    <p:sldId id="845" r:id="rId13"/>
    <p:sldId id="846" r:id="rId14"/>
    <p:sldId id="847" r:id="rId15"/>
    <p:sldId id="848" r:id="rId16"/>
    <p:sldId id="849" r:id="rId17"/>
    <p:sldId id="850" r:id="rId18"/>
    <p:sldId id="851" r:id="rId19"/>
    <p:sldId id="867" r:id="rId20"/>
    <p:sldId id="860" r:id="rId21"/>
    <p:sldId id="859" r:id="rId22"/>
    <p:sldId id="861" r:id="rId23"/>
    <p:sldId id="862" r:id="rId24"/>
    <p:sldId id="863" r:id="rId25"/>
    <p:sldId id="864" r:id="rId26"/>
    <p:sldId id="865" r:id="rId27"/>
    <p:sldId id="866" r:id="rId28"/>
    <p:sldId id="857"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68" r:id="rId60"/>
    <p:sldId id="869" r:id="rId61"/>
    <p:sldId id="870" r:id="rId62"/>
    <p:sldId id="871" r:id="rId63"/>
    <p:sldId id="872" r:id="rId64"/>
    <p:sldId id="873" r:id="rId65"/>
    <p:sldId id="874" r:id="rId66"/>
    <p:sldId id="875" r:id="rId67"/>
    <p:sldId id="876" r:id="rId68"/>
    <p:sldId id="877" r:id="rId69"/>
    <p:sldId id="878" r:id="rId70"/>
    <p:sldId id="879" r:id="rId71"/>
    <p:sldId id="880" r:id="rId72"/>
    <p:sldId id="881" r:id="rId73"/>
    <p:sldId id="882" r:id="rId74"/>
    <p:sldId id="883" r:id="rId75"/>
    <p:sldId id="884" r:id="rId76"/>
    <p:sldId id="885" r:id="rId77"/>
    <p:sldId id="886" r:id="rId78"/>
    <p:sldId id="887" r:id="rId79"/>
    <p:sldId id="888" r:id="rId80"/>
    <p:sldId id="889" r:id="rId81"/>
    <p:sldId id="890" r:id="rId82"/>
    <p:sldId id="891" r:id="rId83"/>
    <p:sldId id="1050" r:id="rId84"/>
    <p:sldId id="892" r:id="rId85"/>
    <p:sldId id="893" r:id="rId86"/>
    <p:sldId id="894" r:id="rId87"/>
    <p:sldId id="895" r:id="rId88"/>
    <p:sldId id="896" r:id="rId89"/>
    <p:sldId id="897" r:id="rId90"/>
    <p:sldId id="898" r:id="rId91"/>
    <p:sldId id="899" r:id="rId92"/>
    <p:sldId id="900" r:id="rId93"/>
    <p:sldId id="901" r:id="rId94"/>
    <p:sldId id="902" r:id="rId95"/>
    <p:sldId id="903" r:id="rId96"/>
    <p:sldId id="904" r:id="rId97"/>
    <p:sldId id="905" r:id="rId98"/>
    <p:sldId id="906" r:id="rId99"/>
    <p:sldId id="907" r:id="rId100"/>
    <p:sldId id="908" r:id="rId101"/>
    <p:sldId id="909" r:id="rId102"/>
    <p:sldId id="910" r:id="rId103"/>
    <p:sldId id="911" r:id="rId104"/>
    <p:sldId id="912" r:id="rId105"/>
    <p:sldId id="913" r:id="rId106"/>
    <p:sldId id="914" r:id="rId107"/>
    <p:sldId id="915" r:id="rId108"/>
    <p:sldId id="916" r:id="rId109"/>
    <p:sldId id="917" r:id="rId110"/>
    <p:sldId id="918" r:id="rId111"/>
    <p:sldId id="919" r:id="rId112"/>
    <p:sldId id="920" r:id="rId113"/>
    <p:sldId id="921" r:id="rId114"/>
    <p:sldId id="922" r:id="rId115"/>
    <p:sldId id="923" r:id="rId116"/>
    <p:sldId id="924" r:id="rId117"/>
    <p:sldId id="925" r:id="rId118"/>
    <p:sldId id="926" r:id="rId119"/>
    <p:sldId id="927" r:id="rId120"/>
    <p:sldId id="928" r:id="rId121"/>
    <p:sldId id="929" r:id="rId122"/>
    <p:sldId id="930" r:id="rId123"/>
    <p:sldId id="931" r:id="rId124"/>
    <p:sldId id="932" r:id="rId125"/>
    <p:sldId id="933" r:id="rId126"/>
    <p:sldId id="934" r:id="rId127"/>
    <p:sldId id="935" r:id="rId128"/>
    <p:sldId id="936" r:id="rId129"/>
    <p:sldId id="937" r:id="rId130"/>
    <p:sldId id="938" r:id="rId131"/>
    <p:sldId id="939" r:id="rId132"/>
    <p:sldId id="940" r:id="rId133"/>
    <p:sldId id="941" r:id="rId134"/>
    <p:sldId id="942" r:id="rId135"/>
    <p:sldId id="943" r:id="rId136"/>
    <p:sldId id="944" r:id="rId137"/>
    <p:sldId id="945" r:id="rId138"/>
    <p:sldId id="946" r:id="rId139"/>
    <p:sldId id="947" r:id="rId140"/>
    <p:sldId id="948" r:id="rId141"/>
    <p:sldId id="949" r:id="rId142"/>
    <p:sldId id="950" r:id="rId143"/>
    <p:sldId id="951" r:id="rId144"/>
    <p:sldId id="952" r:id="rId145"/>
    <p:sldId id="953" r:id="rId146"/>
    <p:sldId id="954" r:id="rId147"/>
    <p:sldId id="955" r:id="rId148"/>
    <p:sldId id="956" r:id="rId149"/>
    <p:sldId id="957" r:id="rId150"/>
    <p:sldId id="958" r:id="rId151"/>
    <p:sldId id="959" r:id="rId152"/>
    <p:sldId id="960" r:id="rId153"/>
    <p:sldId id="961" r:id="rId154"/>
    <p:sldId id="962" r:id="rId155"/>
    <p:sldId id="963" r:id="rId156"/>
    <p:sldId id="964" r:id="rId157"/>
    <p:sldId id="965" r:id="rId158"/>
    <p:sldId id="966" r:id="rId159"/>
    <p:sldId id="967" r:id="rId160"/>
    <p:sldId id="968" r:id="rId161"/>
    <p:sldId id="969" r:id="rId162"/>
    <p:sldId id="970" r:id="rId163"/>
    <p:sldId id="971" r:id="rId164"/>
    <p:sldId id="972" r:id="rId165"/>
    <p:sldId id="973" r:id="rId166"/>
    <p:sldId id="974" r:id="rId167"/>
    <p:sldId id="975" r:id="rId168"/>
    <p:sldId id="976" r:id="rId169"/>
    <p:sldId id="977" r:id="rId170"/>
    <p:sldId id="978" r:id="rId171"/>
    <p:sldId id="979" r:id="rId172"/>
    <p:sldId id="980" r:id="rId173"/>
    <p:sldId id="981" r:id="rId174"/>
    <p:sldId id="982" r:id="rId175"/>
    <p:sldId id="983" r:id="rId176"/>
    <p:sldId id="984" r:id="rId177"/>
    <p:sldId id="985" r:id="rId178"/>
    <p:sldId id="986" r:id="rId179"/>
    <p:sldId id="987" r:id="rId180"/>
    <p:sldId id="988" r:id="rId181"/>
    <p:sldId id="989" r:id="rId182"/>
    <p:sldId id="990" r:id="rId183"/>
    <p:sldId id="991" r:id="rId184"/>
    <p:sldId id="992" r:id="rId185"/>
    <p:sldId id="993" r:id="rId186"/>
    <p:sldId id="994" r:id="rId187"/>
    <p:sldId id="995" r:id="rId188"/>
    <p:sldId id="996" r:id="rId189"/>
    <p:sldId id="997" r:id="rId190"/>
    <p:sldId id="998" r:id="rId191"/>
    <p:sldId id="999" r:id="rId192"/>
    <p:sldId id="1000" r:id="rId193"/>
    <p:sldId id="1001" r:id="rId194"/>
    <p:sldId id="1002" r:id="rId195"/>
    <p:sldId id="1003" r:id="rId196"/>
    <p:sldId id="1004" r:id="rId197"/>
    <p:sldId id="1005" r:id="rId198"/>
    <p:sldId id="1006" r:id="rId199"/>
    <p:sldId id="1007" r:id="rId200"/>
    <p:sldId id="1008" r:id="rId201"/>
    <p:sldId id="1009" r:id="rId202"/>
    <p:sldId id="1010" r:id="rId203"/>
    <p:sldId id="1011" r:id="rId204"/>
    <p:sldId id="1012" r:id="rId205"/>
    <p:sldId id="1013" r:id="rId206"/>
    <p:sldId id="1014" r:id="rId207"/>
    <p:sldId id="1015" r:id="rId208"/>
    <p:sldId id="1016" r:id="rId209"/>
    <p:sldId id="1017" r:id="rId210"/>
    <p:sldId id="1018" r:id="rId211"/>
    <p:sldId id="1019" r:id="rId212"/>
    <p:sldId id="1020" r:id="rId213"/>
    <p:sldId id="1021" r:id="rId214"/>
    <p:sldId id="1022" r:id="rId215"/>
    <p:sldId id="1023" r:id="rId216"/>
    <p:sldId id="1024" r:id="rId217"/>
    <p:sldId id="1025" r:id="rId218"/>
    <p:sldId id="1026" r:id="rId219"/>
    <p:sldId id="1027" r:id="rId220"/>
    <p:sldId id="1028" r:id="rId221"/>
    <p:sldId id="1029" r:id="rId222"/>
    <p:sldId id="1030" r:id="rId223"/>
    <p:sldId id="1031" r:id="rId224"/>
    <p:sldId id="1032" r:id="rId225"/>
    <p:sldId id="1033" r:id="rId226"/>
    <p:sldId id="1034" r:id="rId227"/>
    <p:sldId id="1035" r:id="rId228"/>
    <p:sldId id="1036" r:id="rId229"/>
    <p:sldId id="1037" r:id="rId230"/>
    <p:sldId id="1038" r:id="rId231"/>
    <p:sldId id="1039" r:id="rId232"/>
    <p:sldId id="1040" r:id="rId233"/>
    <p:sldId id="1041" r:id="rId234"/>
    <p:sldId id="1042" r:id="rId235"/>
    <p:sldId id="1043" r:id="rId236"/>
    <p:sldId id="1044" r:id="rId237"/>
    <p:sldId id="1045" r:id="rId238"/>
    <p:sldId id="1046" r:id="rId239"/>
    <p:sldId id="1047" r:id="rId240"/>
    <p:sldId id="1048" r:id="rId241"/>
    <p:sldId id="1049" r:id="rId2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1761">
          <p15:clr>
            <a:srgbClr val="A4A3A4"/>
          </p15:clr>
        </p15:guide>
        <p15:guide id="3" orient="horz" pos="999">
          <p15:clr>
            <a:srgbClr val="A4A3A4"/>
          </p15:clr>
        </p15:guide>
        <p15:guide id="4" pos="2880">
          <p15:clr>
            <a:srgbClr val="A4A3A4"/>
          </p15:clr>
        </p15:guide>
        <p15:guide id="5" pos="5348">
          <p15:clr>
            <a:srgbClr val="A4A3A4"/>
          </p15:clr>
        </p15:guide>
        <p15:guide id="6" pos="14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88" autoAdjust="0"/>
    <p:restoredTop sz="94667" autoAdjust="0"/>
  </p:normalViewPr>
  <p:slideViewPr>
    <p:cSldViewPr showGuides="1">
      <p:cViewPr varScale="1">
        <p:scale>
          <a:sx n="124" d="100"/>
          <a:sy n="124" d="100"/>
        </p:scale>
        <p:origin x="928" y="76"/>
      </p:cViewPr>
      <p:guideLst>
        <p:guide orient="horz" pos="2160"/>
        <p:guide orient="horz" pos="1761"/>
        <p:guide orient="horz" pos="999"/>
        <p:guide pos="2880"/>
        <p:guide pos="5348"/>
        <p:guide pos="14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0" d="100"/>
          <a:sy n="60" d="100"/>
        </p:scale>
        <p:origin x="-2490" y="-78"/>
      </p:cViewPr>
      <p:guideLst>
        <p:guide orient="horz" pos="2880"/>
        <p:guide pos="2160"/>
      </p:guideLst>
    </p:cSldViewPr>
  </p:notesViewPr>
  <p:gridSpacing cx="57607" cy="57607"/>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viewProps" Target="viewProps.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AC9DDD-F7E5-49CA-8676-76065B1C9144}" type="datetimeFigureOut">
              <a:rPr lang="en-US"/>
              <a:pPr>
                <a:defRPr/>
              </a:pPr>
              <a:t>3/13/2018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F79710-DD1A-49E9-9656-7A33C44D325E}" type="slidenum">
              <a:rPr lang="en-US"/>
              <a:pPr>
                <a:defRPr/>
              </a:pPr>
              <a:t>‹#›</a:t>
            </a:fld>
            <a:endParaRPr lang="en-US"/>
          </a:p>
        </p:txBody>
      </p:sp>
    </p:spTree>
    <p:extLst>
      <p:ext uri="{BB962C8B-B14F-4D97-AF65-F5344CB8AC3E}">
        <p14:creationId xmlns:p14="http://schemas.microsoft.com/office/powerpoint/2010/main" val="833605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a:t>
            </a:fld>
            <a:endParaRPr lang="en-US"/>
          </a:p>
        </p:txBody>
      </p:sp>
    </p:spTree>
    <p:extLst>
      <p:ext uri="{BB962C8B-B14F-4D97-AF65-F5344CB8AC3E}">
        <p14:creationId xmlns:p14="http://schemas.microsoft.com/office/powerpoint/2010/main" val="237280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a:t>
            </a:fld>
            <a:endParaRPr lang="en-US"/>
          </a:p>
        </p:txBody>
      </p:sp>
    </p:spTree>
    <p:extLst>
      <p:ext uri="{BB962C8B-B14F-4D97-AF65-F5344CB8AC3E}">
        <p14:creationId xmlns:p14="http://schemas.microsoft.com/office/powerpoint/2010/main" val="25968979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100</a:t>
            </a:fld>
            <a:endParaRPr lang="en-US"/>
          </a:p>
        </p:txBody>
      </p:sp>
    </p:spTree>
    <p:extLst>
      <p:ext uri="{BB962C8B-B14F-4D97-AF65-F5344CB8AC3E}">
        <p14:creationId xmlns:p14="http://schemas.microsoft.com/office/powerpoint/2010/main" val="5654505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101</a:t>
            </a:fld>
            <a:endParaRPr lang="en-US"/>
          </a:p>
        </p:txBody>
      </p:sp>
    </p:spTree>
    <p:extLst>
      <p:ext uri="{BB962C8B-B14F-4D97-AF65-F5344CB8AC3E}">
        <p14:creationId xmlns:p14="http://schemas.microsoft.com/office/powerpoint/2010/main" val="23840395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102</a:t>
            </a:fld>
            <a:endParaRPr lang="en-US"/>
          </a:p>
        </p:txBody>
      </p:sp>
    </p:spTree>
    <p:extLst>
      <p:ext uri="{BB962C8B-B14F-4D97-AF65-F5344CB8AC3E}">
        <p14:creationId xmlns:p14="http://schemas.microsoft.com/office/powerpoint/2010/main" val="8324972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103</a:t>
            </a:fld>
            <a:endParaRPr lang="en-US"/>
          </a:p>
        </p:txBody>
      </p:sp>
    </p:spTree>
    <p:extLst>
      <p:ext uri="{BB962C8B-B14F-4D97-AF65-F5344CB8AC3E}">
        <p14:creationId xmlns:p14="http://schemas.microsoft.com/office/powerpoint/2010/main" val="21169175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104</a:t>
            </a:fld>
            <a:endParaRPr lang="en-US"/>
          </a:p>
        </p:txBody>
      </p:sp>
    </p:spTree>
    <p:extLst>
      <p:ext uri="{BB962C8B-B14F-4D97-AF65-F5344CB8AC3E}">
        <p14:creationId xmlns:p14="http://schemas.microsoft.com/office/powerpoint/2010/main" val="20952111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105</a:t>
            </a:fld>
            <a:endParaRPr lang="en-US"/>
          </a:p>
        </p:txBody>
      </p:sp>
    </p:spTree>
    <p:extLst>
      <p:ext uri="{BB962C8B-B14F-4D97-AF65-F5344CB8AC3E}">
        <p14:creationId xmlns:p14="http://schemas.microsoft.com/office/powerpoint/2010/main" val="6413869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106</a:t>
            </a:fld>
            <a:endParaRPr lang="en-US"/>
          </a:p>
        </p:txBody>
      </p:sp>
    </p:spTree>
    <p:extLst>
      <p:ext uri="{BB962C8B-B14F-4D97-AF65-F5344CB8AC3E}">
        <p14:creationId xmlns:p14="http://schemas.microsoft.com/office/powerpoint/2010/main" val="13997107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107</a:t>
            </a:fld>
            <a:endParaRPr lang="en-US"/>
          </a:p>
        </p:txBody>
      </p:sp>
    </p:spTree>
    <p:extLst>
      <p:ext uri="{BB962C8B-B14F-4D97-AF65-F5344CB8AC3E}">
        <p14:creationId xmlns:p14="http://schemas.microsoft.com/office/powerpoint/2010/main" val="19683476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108</a:t>
            </a:fld>
            <a:endParaRPr lang="en-US"/>
          </a:p>
        </p:txBody>
      </p:sp>
    </p:spTree>
    <p:extLst>
      <p:ext uri="{BB962C8B-B14F-4D97-AF65-F5344CB8AC3E}">
        <p14:creationId xmlns:p14="http://schemas.microsoft.com/office/powerpoint/2010/main" val="313552660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109</a:t>
            </a:fld>
            <a:endParaRPr lang="en-US"/>
          </a:p>
        </p:txBody>
      </p:sp>
    </p:spTree>
    <p:extLst>
      <p:ext uri="{BB962C8B-B14F-4D97-AF65-F5344CB8AC3E}">
        <p14:creationId xmlns:p14="http://schemas.microsoft.com/office/powerpoint/2010/main" val="91063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a:t>
            </a:fld>
            <a:endParaRPr lang="en-US"/>
          </a:p>
        </p:txBody>
      </p:sp>
    </p:spTree>
    <p:extLst>
      <p:ext uri="{BB962C8B-B14F-4D97-AF65-F5344CB8AC3E}">
        <p14:creationId xmlns:p14="http://schemas.microsoft.com/office/powerpoint/2010/main" val="39954230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110</a:t>
            </a:fld>
            <a:endParaRPr lang="en-US"/>
          </a:p>
        </p:txBody>
      </p:sp>
    </p:spTree>
    <p:extLst>
      <p:ext uri="{BB962C8B-B14F-4D97-AF65-F5344CB8AC3E}">
        <p14:creationId xmlns:p14="http://schemas.microsoft.com/office/powerpoint/2010/main" val="15458097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111</a:t>
            </a:fld>
            <a:endParaRPr lang="en-US"/>
          </a:p>
        </p:txBody>
      </p:sp>
    </p:spTree>
    <p:extLst>
      <p:ext uri="{BB962C8B-B14F-4D97-AF65-F5344CB8AC3E}">
        <p14:creationId xmlns:p14="http://schemas.microsoft.com/office/powerpoint/2010/main" val="27492157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112</a:t>
            </a:fld>
            <a:endParaRPr lang="en-US"/>
          </a:p>
        </p:txBody>
      </p:sp>
    </p:spTree>
    <p:extLst>
      <p:ext uri="{BB962C8B-B14F-4D97-AF65-F5344CB8AC3E}">
        <p14:creationId xmlns:p14="http://schemas.microsoft.com/office/powerpoint/2010/main" val="9836584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113</a:t>
            </a:fld>
            <a:endParaRPr lang="en-US"/>
          </a:p>
        </p:txBody>
      </p:sp>
    </p:spTree>
    <p:extLst>
      <p:ext uri="{BB962C8B-B14F-4D97-AF65-F5344CB8AC3E}">
        <p14:creationId xmlns:p14="http://schemas.microsoft.com/office/powerpoint/2010/main" val="4410732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114</a:t>
            </a:fld>
            <a:endParaRPr lang="en-US"/>
          </a:p>
        </p:txBody>
      </p:sp>
    </p:spTree>
    <p:extLst>
      <p:ext uri="{BB962C8B-B14F-4D97-AF65-F5344CB8AC3E}">
        <p14:creationId xmlns:p14="http://schemas.microsoft.com/office/powerpoint/2010/main" val="6319443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115</a:t>
            </a:fld>
            <a:endParaRPr lang="en-US"/>
          </a:p>
        </p:txBody>
      </p:sp>
    </p:spTree>
    <p:extLst>
      <p:ext uri="{BB962C8B-B14F-4D97-AF65-F5344CB8AC3E}">
        <p14:creationId xmlns:p14="http://schemas.microsoft.com/office/powerpoint/2010/main" val="23601972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116</a:t>
            </a:fld>
            <a:endParaRPr lang="en-US"/>
          </a:p>
        </p:txBody>
      </p:sp>
    </p:spTree>
    <p:extLst>
      <p:ext uri="{BB962C8B-B14F-4D97-AF65-F5344CB8AC3E}">
        <p14:creationId xmlns:p14="http://schemas.microsoft.com/office/powerpoint/2010/main" val="18185228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117</a:t>
            </a:fld>
            <a:endParaRPr lang="en-US"/>
          </a:p>
        </p:txBody>
      </p:sp>
    </p:spTree>
    <p:extLst>
      <p:ext uri="{BB962C8B-B14F-4D97-AF65-F5344CB8AC3E}">
        <p14:creationId xmlns:p14="http://schemas.microsoft.com/office/powerpoint/2010/main" val="33375216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118</a:t>
            </a:fld>
            <a:endParaRPr lang="en-US"/>
          </a:p>
        </p:txBody>
      </p:sp>
    </p:spTree>
    <p:extLst>
      <p:ext uri="{BB962C8B-B14F-4D97-AF65-F5344CB8AC3E}">
        <p14:creationId xmlns:p14="http://schemas.microsoft.com/office/powerpoint/2010/main" val="11756462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119</a:t>
            </a:fld>
            <a:endParaRPr lang="en-US"/>
          </a:p>
        </p:txBody>
      </p:sp>
    </p:spTree>
    <p:extLst>
      <p:ext uri="{BB962C8B-B14F-4D97-AF65-F5344CB8AC3E}">
        <p14:creationId xmlns:p14="http://schemas.microsoft.com/office/powerpoint/2010/main" val="3343217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a:t>
            </a:fld>
            <a:endParaRPr lang="en-US"/>
          </a:p>
        </p:txBody>
      </p:sp>
    </p:spTree>
    <p:extLst>
      <p:ext uri="{BB962C8B-B14F-4D97-AF65-F5344CB8AC3E}">
        <p14:creationId xmlns:p14="http://schemas.microsoft.com/office/powerpoint/2010/main" val="22551040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120</a:t>
            </a:fld>
            <a:endParaRPr lang="en-US"/>
          </a:p>
        </p:txBody>
      </p:sp>
    </p:spTree>
    <p:extLst>
      <p:ext uri="{BB962C8B-B14F-4D97-AF65-F5344CB8AC3E}">
        <p14:creationId xmlns:p14="http://schemas.microsoft.com/office/powerpoint/2010/main" val="25069610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121</a:t>
            </a:fld>
            <a:endParaRPr lang="en-US"/>
          </a:p>
        </p:txBody>
      </p:sp>
    </p:spTree>
    <p:extLst>
      <p:ext uri="{BB962C8B-B14F-4D97-AF65-F5344CB8AC3E}">
        <p14:creationId xmlns:p14="http://schemas.microsoft.com/office/powerpoint/2010/main" val="1582557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122</a:t>
            </a:fld>
            <a:endParaRPr lang="en-US"/>
          </a:p>
        </p:txBody>
      </p:sp>
    </p:spTree>
    <p:extLst>
      <p:ext uri="{BB962C8B-B14F-4D97-AF65-F5344CB8AC3E}">
        <p14:creationId xmlns:p14="http://schemas.microsoft.com/office/powerpoint/2010/main" val="4745328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123</a:t>
            </a:fld>
            <a:endParaRPr lang="en-US"/>
          </a:p>
        </p:txBody>
      </p:sp>
    </p:spTree>
    <p:extLst>
      <p:ext uri="{BB962C8B-B14F-4D97-AF65-F5344CB8AC3E}">
        <p14:creationId xmlns:p14="http://schemas.microsoft.com/office/powerpoint/2010/main" val="17847643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124</a:t>
            </a:fld>
            <a:endParaRPr lang="en-US"/>
          </a:p>
        </p:txBody>
      </p:sp>
    </p:spTree>
    <p:extLst>
      <p:ext uri="{BB962C8B-B14F-4D97-AF65-F5344CB8AC3E}">
        <p14:creationId xmlns:p14="http://schemas.microsoft.com/office/powerpoint/2010/main" val="152576253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125</a:t>
            </a:fld>
            <a:endParaRPr lang="en-US"/>
          </a:p>
        </p:txBody>
      </p:sp>
    </p:spTree>
    <p:extLst>
      <p:ext uri="{BB962C8B-B14F-4D97-AF65-F5344CB8AC3E}">
        <p14:creationId xmlns:p14="http://schemas.microsoft.com/office/powerpoint/2010/main" val="16604391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126</a:t>
            </a:fld>
            <a:endParaRPr lang="en-US"/>
          </a:p>
        </p:txBody>
      </p:sp>
    </p:spTree>
    <p:extLst>
      <p:ext uri="{BB962C8B-B14F-4D97-AF65-F5344CB8AC3E}">
        <p14:creationId xmlns:p14="http://schemas.microsoft.com/office/powerpoint/2010/main" val="105538506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127</a:t>
            </a:fld>
            <a:endParaRPr lang="en-US"/>
          </a:p>
        </p:txBody>
      </p:sp>
    </p:spTree>
    <p:extLst>
      <p:ext uri="{BB962C8B-B14F-4D97-AF65-F5344CB8AC3E}">
        <p14:creationId xmlns:p14="http://schemas.microsoft.com/office/powerpoint/2010/main" val="1310423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128</a:t>
            </a:fld>
            <a:endParaRPr lang="en-US"/>
          </a:p>
        </p:txBody>
      </p:sp>
    </p:spTree>
    <p:extLst>
      <p:ext uri="{BB962C8B-B14F-4D97-AF65-F5344CB8AC3E}">
        <p14:creationId xmlns:p14="http://schemas.microsoft.com/office/powerpoint/2010/main" val="125538773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129</a:t>
            </a:fld>
            <a:endParaRPr lang="en-US"/>
          </a:p>
        </p:txBody>
      </p:sp>
    </p:spTree>
    <p:extLst>
      <p:ext uri="{BB962C8B-B14F-4D97-AF65-F5344CB8AC3E}">
        <p14:creationId xmlns:p14="http://schemas.microsoft.com/office/powerpoint/2010/main" val="180174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a:t>
            </a:fld>
            <a:endParaRPr lang="en-US"/>
          </a:p>
        </p:txBody>
      </p:sp>
    </p:spTree>
    <p:extLst>
      <p:ext uri="{BB962C8B-B14F-4D97-AF65-F5344CB8AC3E}">
        <p14:creationId xmlns:p14="http://schemas.microsoft.com/office/powerpoint/2010/main" val="5563713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130</a:t>
            </a:fld>
            <a:endParaRPr lang="en-US"/>
          </a:p>
        </p:txBody>
      </p:sp>
    </p:spTree>
    <p:extLst>
      <p:ext uri="{BB962C8B-B14F-4D97-AF65-F5344CB8AC3E}">
        <p14:creationId xmlns:p14="http://schemas.microsoft.com/office/powerpoint/2010/main" val="39362015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131</a:t>
            </a:fld>
            <a:endParaRPr lang="en-US"/>
          </a:p>
        </p:txBody>
      </p:sp>
    </p:spTree>
    <p:extLst>
      <p:ext uri="{BB962C8B-B14F-4D97-AF65-F5344CB8AC3E}">
        <p14:creationId xmlns:p14="http://schemas.microsoft.com/office/powerpoint/2010/main" val="403504263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132</a:t>
            </a:fld>
            <a:endParaRPr lang="en-US"/>
          </a:p>
        </p:txBody>
      </p:sp>
    </p:spTree>
    <p:extLst>
      <p:ext uri="{BB962C8B-B14F-4D97-AF65-F5344CB8AC3E}">
        <p14:creationId xmlns:p14="http://schemas.microsoft.com/office/powerpoint/2010/main" val="285318061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133</a:t>
            </a:fld>
            <a:endParaRPr lang="en-US"/>
          </a:p>
        </p:txBody>
      </p:sp>
    </p:spTree>
    <p:extLst>
      <p:ext uri="{BB962C8B-B14F-4D97-AF65-F5344CB8AC3E}">
        <p14:creationId xmlns:p14="http://schemas.microsoft.com/office/powerpoint/2010/main" val="31774857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134</a:t>
            </a:fld>
            <a:endParaRPr lang="en-US"/>
          </a:p>
        </p:txBody>
      </p:sp>
    </p:spTree>
    <p:extLst>
      <p:ext uri="{BB962C8B-B14F-4D97-AF65-F5344CB8AC3E}">
        <p14:creationId xmlns:p14="http://schemas.microsoft.com/office/powerpoint/2010/main" val="17223657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135</a:t>
            </a:fld>
            <a:endParaRPr lang="en-US"/>
          </a:p>
        </p:txBody>
      </p:sp>
    </p:spTree>
    <p:extLst>
      <p:ext uri="{BB962C8B-B14F-4D97-AF65-F5344CB8AC3E}">
        <p14:creationId xmlns:p14="http://schemas.microsoft.com/office/powerpoint/2010/main" val="40676958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136</a:t>
            </a:fld>
            <a:endParaRPr lang="en-US"/>
          </a:p>
        </p:txBody>
      </p:sp>
    </p:spTree>
    <p:extLst>
      <p:ext uri="{BB962C8B-B14F-4D97-AF65-F5344CB8AC3E}">
        <p14:creationId xmlns:p14="http://schemas.microsoft.com/office/powerpoint/2010/main" val="35367666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137</a:t>
            </a:fld>
            <a:endParaRPr lang="en-US"/>
          </a:p>
        </p:txBody>
      </p:sp>
    </p:spTree>
    <p:extLst>
      <p:ext uri="{BB962C8B-B14F-4D97-AF65-F5344CB8AC3E}">
        <p14:creationId xmlns:p14="http://schemas.microsoft.com/office/powerpoint/2010/main" val="288975403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138</a:t>
            </a:fld>
            <a:endParaRPr lang="en-US"/>
          </a:p>
        </p:txBody>
      </p:sp>
    </p:spTree>
    <p:extLst>
      <p:ext uri="{BB962C8B-B14F-4D97-AF65-F5344CB8AC3E}">
        <p14:creationId xmlns:p14="http://schemas.microsoft.com/office/powerpoint/2010/main" val="196698924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139</a:t>
            </a:fld>
            <a:endParaRPr lang="en-US"/>
          </a:p>
        </p:txBody>
      </p:sp>
    </p:spTree>
    <p:extLst>
      <p:ext uri="{BB962C8B-B14F-4D97-AF65-F5344CB8AC3E}">
        <p14:creationId xmlns:p14="http://schemas.microsoft.com/office/powerpoint/2010/main" val="218472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a:t>
            </a:fld>
            <a:endParaRPr lang="en-US"/>
          </a:p>
        </p:txBody>
      </p:sp>
    </p:spTree>
    <p:extLst>
      <p:ext uri="{BB962C8B-B14F-4D97-AF65-F5344CB8AC3E}">
        <p14:creationId xmlns:p14="http://schemas.microsoft.com/office/powerpoint/2010/main" val="18220045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140</a:t>
            </a:fld>
            <a:endParaRPr lang="en-US"/>
          </a:p>
        </p:txBody>
      </p:sp>
    </p:spTree>
    <p:extLst>
      <p:ext uri="{BB962C8B-B14F-4D97-AF65-F5344CB8AC3E}">
        <p14:creationId xmlns:p14="http://schemas.microsoft.com/office/powerpoint/2010/main" val="5099902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141</a:t>
            </a:fld>
            <a:endParaRPr lang="en-US"/>
          </a:p>
        </p:txBody>
      </p:sp>
    </p:spTree>
    <p:extLst>
      <p:ext uri="{BB962C8B-B14F-4D97-AF65-F5344CB8AC3E}">
        <p14:creationId xmlns:p14="http://schemas.microsoft.com/office/powerpoint/2010/main" val="204828785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142</a:t>
            </a:fld>
            <a:endParaRPr lang="en-US"/>
          </a:p>
        </p:txBody>
      </p:sp>
    </p:spTree>
    <p:extLst>
      <p:ext uri="{BB962C8B-B14F-4D97-AF65-F5344CB8AC3E}">
        <p14:creationId xmlns:p14="http://schemas.microsoft.com/office/powerpoint/2010/main" val="35027616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143</a:t>
            </a:fld>
            <a:endParaRPr lang="en-US"/>
          </a:p>
        </p:txBody>
      </p:sp>
    </p:spTree>
    <p:extLst>
      <p:ext uri="{BB962C8B-B14F-4D97-AF65-F5344CB8AC3E}">
        <p14:creationId xmlns:p14="http://schemas.microsoft.com/office/powerpoint/2010/main" val="415303784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144</a:t>
            </a:fld>
            <a:endParaRPr lang="en-US"/>
          </a:p>
        </p:txBody>
      </p:sp>
    </p:spTree>
    <p:extLst>
      <p:ext uri="{BB962C8B-B14F-4D97-AF65-F5344CB8AC3E}">
        <p14:creationId xmlns:p14="http://schemas.microsoft.com/office/powerpoint/2010/main" val="359380099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145</a:t>
            </a:fld>
            <a:endParaRPr lang="en-US"/>
          </a:p>
        </p:txBody>
      </p:sp>
    </p:spTree>
    <p:extLst>
      <p:ext uri="{BB962C8B-B14F-4D97-AF65-F5344CB8AC3E}">
        <p14:creationId xmlns:p14="http://schemas.microsoft.com/office/powerpoint/2010/main" val="16036538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146</a:t>
            </a:fld>
            <a:endParaRPr lang="en-US"/>
          </a:p>
        </p:txBody>
      </p:sp>
    </p:spTree>
    <p:extLst>
      <p:ext uri="{BB962C8B-B14F-4D97-AF65-F5344CB8AC3E}">
        <p14:creationId xmlns:p14="http://schemas.microsoft.com/office/powerpoint/2010/main" val="309347551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147</a:t>
            </a:fld>
            <a:endParaRPr lang="en-US"/>
          </a:p>
        </p:txBody>
      </p:sp>
    </p:spTree>
    <p:extLst>
      <p:ext uri="{BB962C8B-B14F-4D97-AF65-F5344CB8AC3E}">
        <p14:creationId xmlns:p14="http://schemas.microsoft.com/office/powerpoint/2010/main" val="5715850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148</a:t>
            </a:fld>
            <a:endParaRPr lang="en-US"/>
          </a:p>
        </p:txBody>
      </p:sp>
    </p:spTree>
    <p:extLst>
      <p:ext uri="{BB962C8B-B14F-4D97-AF65-F5344CB8AC3E}">
        <p14:creationId xmlns:p14="http://schemas.microsoft.com/office/powerpoint/2010/main" val="348105825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149</a:t>
            </a:fld>
            <a:endParaRPr lang="en-US"/>
          </a:p>
        </p:txBody>
      </p:sp>
    </p:spTree>
    <p:extLst>
      <p:ext uri="{BB962C8B-B14F-4D97-AF65-F5344CB8AC3E}">
        <p14:creationId xmlns:p14="http://schemas.microsoft.com/office/powerpoint/2010/main" val="148731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a:t>
            </a:fld>
            <a:endParaRPr lang="en-US"/>
          </a:p>
        </p:txBody>
      </p:sp>
    </p:spTree>
    <p:extLst>
      <p:ext uri="{BB962C8B-B14F-4D97-AF65-F5344CB8AC3E}">
        <p14:creationId xmlns:p14="http://schemas.microsoft.com/office/powerpoint/2010/main" val="163141272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150</a:t>
            </a:fld>
            <a:endParaRPr lang="en-US"/>
          </a:p>
        </p:txBody>
      </p:sp>
    </p:spTree>
    <p:extLst>
      <p:ext uri="{BB962C8B-B14F-4D97-AF65-F5344CB8AC3E}">
        <p14:creationId xmlns:p14="http://schemas.microsoft.com/office/powerpoint/2010/main" val="303655100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151</a:t>
            </a:fld>
            <a:endParaRPr lang="en-US"/>
          </a:p>
        </p:txBody>
      </p:sp>
    </p:spTree>
    <p:extLst>
      <p:ext uri="{BB962C8B-B14F-4D97-AF65-F5344CB8AC3E}">
        <p14:creationId xmlns:p14="http://schemas.microsoft.com/office/powerpoint/2010/main" val="353864005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152</a:t>
            </a:fld>
            <a:endParaRPr lang="en-US"/>
          </a:p>
        </p:txBody>
      </p:sp>
    </p:spTree>
    <p:extLst>
      <p:ext uri="{BB962C8B-B14F-4D97-AF65-F5344CB8AC3E}">
        <p14:creationId xmlns:p14="http://schemas.microsoft.com/office/powerpoint/2010/main" val="247619711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153</a:t>
            </a:fld>
            <a:endParaRPr lang="en-US"/>
          </a:p>
        </p:txBody>
      </p:sp>
    </p:spTree>
    <p:extLst>
      <p:ext uri="{BB962C8B-B14F-4D97-AF65-F5344CB8AC3E}">
        <p14:creationId xmlns:p14="http://schemas.microsoft.com/office/powerpoint/2010/main" val="326384804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154</a:t>
            </a:fld>
            <a:endParaRPr lang="en-US"/>
          </a:p>
        </p:txBody>
      </p:sp>
    </p:spTree>
    <p:extLst>
      <p:ext uri="{BB962C8B-B14F-4D97-AF65-F5344CB8AC3E}">
        <p14:creationId xmlns:p14="http://schemas.microsoft.com/office/powerpoint/2010/main" val="17358567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155</a:t>
            </a:fld>
            <a:endParaRPr lang="en-US"/>
          </a:p>
        </p:txBody>
      </p:sp>
    </p:spTree>
    <p:extLst>
      <p:ext uri="{BB962C8B-B14F-4D97-AF65-F5344CB8AC3E}">
        <p14:creationId xmlns:p14="http://schemas.microsoft.com/office/powerpoint/2010/main" val="374387841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156</a:t>
            </a:fld>
            <a:endParaRPr lang="en-US"/>
          </a:p>
        </p:txBody>
      </p:sp>
    </p:spTree>
    <p:extLst>
      <p:ext uri="{BB962C8B-B14F-4D97-AF65-F5344CB8AC3E}">
        <p14:creationId xmlns:p14="http://schemas.microsoft.com/office/powerpoint/2010/main" val="356038799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157</a:t>
            </a:fld>
            <a:endParaRPr lang="en-US"/>
          </a:p>
        </p:txBody>
      </p:sp>
    </p:spTree>
    <p:extLst>
      <p:ext uri="{BB962C8B-B14F-4D97-AF65-F5344CB8AC3E}">
        <p14:creationId xmlns:p14="http://schemas.microsoft.com/office/powerpoint/2010/main" val="9936857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158</a:t>
            </a:fld>
            <a:endParaRPr lang="en-US"/>
          </a:p>
        </p:txBody>
      </p:sp>
    </p:spTree>
    <p:extLst>
      <p:ext uri="{BB962C8B-B14F-4D97-AF65-F5344CB8AC3E}">
        <p14:creationId xmlns:p14="http://schemas.microsoft.com/office/powerpoint/2010/main" val="144410110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159</a:t>
            </a:fld>
            <a:endParaRPr lang="en-US"/>
          </a:p>
        </p:txBody>
      </p:sp>
    </p:spTree>
    <p:extLst>
      <p:ext uri="{BB962C8B-B14F-4D97-AF65-F5344CB8AC3E}">
        <p14:creationId xmlns:p14="http://schemas.microsoft.com/office/powerpoint/2010/main" val="351498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a:t>
            </a:fld>
            <a:endParaRPr lang="en-US"/>
          </a:p>
        </p:txBody>
      </p:sp>
    </p:spTree>
    <p:extLst>
      <p:ext uri="{BB962C8B-B14F-4D97-AF65-F5344CB8AC3E}">
        <p14:creationId xmlns:p14="http://schemas.microsoft.com/office/powerpoint/2010/main" val="12190978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160</a:t>
            </a:fld>
            <a:endParaRPr lang="en-US"/>
          </a:p>
        </p:txBody>
      </p:sp>
    </p:spTree>
    <p:extLst>
      <p:ext uri="{BB962C8B-B14F-4D97-AF65-F5344CB8AC3E}">
        <p14:creationId xmlns:p14="http://schemas.microsoft.com/office/powerpoint/2010/main" val="279149567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161</a:t>
            </a:fld>
            <a:endParaRPr lang="en-US"/>
          </a:p>
        </p:txBody>
      </p:sp>
    </p:spTree>
    <p:extLst>
      <p:ext uri="{BB962C8B-B14F-4D97-AF65-F5344CB8AC3E}">
        <p14:creationId xmlns:p14="http://schemas.microsoft.com/office/powerpoint/2010/main" val="294886291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162</a:t>
            </a:fld>
            <a:endParaRPr lang="en-US"/>
          </a:p>
        </p:txBody>
      </p:sp>
    </p:spTree>
    <p:extLst>
      <p:ext uri="{BB962C8B-B14F-4D97-AF65-F5344CB8AC3E}">
        <p14:creationId xmlns:p14="http://schemas.microsoft.com/office/powerpoint/2010/main" val="173057891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163</a:t>
            </a:fld>
            <a:endParaRPr lang="en-US"/>
          </a:p>
        </p:txBody>
      </p:sp>
    </p:spTree>
    <p:extLst>
      <p:ext uri="{BB962C8B-B14F-4D97-AF65-F5344CB8AC3E}">
        <p14:creationId xmlns:p14="http://schemas.microsoft.com/office/powerpoint/2010/main" val="214301614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164</a:t>
            </a:fld>
            <a:endParaRPr lang="en-US"/>
          </a:p>
        </p:txBody>
      </p:sp>
    </p:spTree>
    <p:extLst>
      <p:ext uri="{BB962C8B-B14F-4D97-AF65-F5344CB8AC3E}">
        <p14:creationId xmlns:p14="http://schemas.microsoft.com/office/powerpoint/2010/main" val="254656949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165</a:t>
            </a:fld>
            <a:endParaRPr lang="en-US"/>
          </a:p>
        </p:txBody>
      </p:sp>
    </p:spTree>
    <p:extLst>
      <p:ext uri="{BB962C8B-B14F-4D97-AF65-F5344CB8AC3E}">
        <p14:creationId xmlns:p14="http://schemas.microsoft.com/office/powerpoint/2010/main" val="145449976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166</a:t>
            </a:fld>
            <a:endParaRPr lang="en-US"/>
          </a:p>
        </p:txBody>
      </p:sp>
    </p:spTree>
    <p:extLst>
      <p:ext uri="{BB962C8B-B14F-4D97-AF65-F5344CB8AC3E}">
        <p14:creationId xmlns:p14="http://schemas.microsoft.com/office/powerpoint/2010/main" val="17783244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167</a:t>
            </a:fld>
            <a:endParaRPr lang="en-US"/>
          </a:p>
        </p:txBody>
      </p:sp>
    </p:spTree>
    <p:extLst>
      <p:ext uri="{BB962C8B-B14F-4D97-AF65-F5344CB8AC3E}">
        <p14:creationId xmlns:p14="http://schemas.microsoft.com/office/powerpoint/2010/main" val="250538036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168</a:t>
            </a:fld>
            <a:endParaRPr lang="en-US"/>
          </a:p>
        </p:txBody>
      </p:sp>
    </p:spTree>
    <p:extLst>
      <p:ext uri="{BB962C8B-B14F-4D97-AF65-F5344CB8AC3E}">
        <p14:creationId xmlns:p14="http://schemas.microsoft.com/office/powerpoint/2010/main" val="124431484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169</a:t>
            </a:fld>
            <a:endParaRPr lang="en-US"/>
          </a:p>
        </p:txBody>
      </p:sp>
    </p:spTree>
    <p:extLst>
      <p:ext uri="{BB962C8B-B14F-4D97-AF65-F5344CB8AC3E}">
        <p14:creationId xmlns:p14="http://schemas.microsoft.com/office/powerpoint/2010/main" val="380325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a:t>
            </a:fld>
            <a:endParaRPr lang="en-US"/>
          </a:p>
        </p:txBody>
      </p:sp>
    </p:spTree>
    <p:extLst>
      <p:ext uri="{BB962C8B-B14F-4D97-AF65-F5344CB8AC3E}">
        <p14:creationId xmlns:p14="http://schemas.microsoft.com/office/powerpoint/2010/main" val="151199536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170</a:t>
            </a:fld>
            <a:endParaRPr lang="en-US"/>
          </a:p>
        </p:txBody>
      </p:sp>
    </p:spTree>
    <p:extLst>
      <p:ext uri="{BB962C8B-B14F-4D97-AF65-F5344CB8AC3E}">
        <p14:creationId xmlns:p14="http://schemas.microsoft.com/office/powerpoint/2010/main" val="260957701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171</a:t>
            </a:fld>
            <a:endParaRPr lang="en-US"/>
          </a:p>
        </p:txBody>
      </p:sp>
    </p:spTree>
    <p:extLst>
      <p:ext uri="{BB962C8B-B14F-4D97-AF65-F5344CB8AC3E}">
        <p14:creationId xmlns:p14="http://schemas.microsoft.com/office/powerpoint/2010/main" val="149844904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172</a:t>
            </a:fld>
            <a:endParaRPr lang="en-US"/>
          </a:p>
        </p:txBody>
      </p:sp>
    </p:spTree>
    <p:extLst>
      <p:ext uri="{BB962C8B-B14F-4D97-AF65-F5344CB8AC3E}">
        <p14:creationId xmlns:p14="http://schemas.microsoft.com/office/powerpoint/2010/main" val="156895181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173</a:t>
            </a:fld>
            <a:endParaRPr lang="en-US"/>
          </a:p>
        </p:txBody>
      </p:sp>
    </p:spTree>
    <p:extLst>
      <p:ext uri="{BB962C8B-B14F-4D97-AF65-F5344CB8AC3E}">
        <p14:creationId xmlns:p14="http://schemas.microsoft.com/office/powerpoint/2010/main" val="276405493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174</a:t>
            </a:fld>
            <a:endParaRPr lang="en-US"/>
          </a:p>
        </p:txBody>
      </p:sp>
    </p:spTree>
    <p:extLst>
      <p:ext uri="{BB962C8B-B14F-4D97-AF65-F5344CB8AC3E}">
        <p14:creationId xmlns:p14="http://schemas.microsoft.com/office/powerpoint/2010/main" val="24813206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175</a:t>
            </a:fld>
            <a:endParaRPr lang="en-US"/>
          </a:p>
        </p:txBody>
      </p:sp>
    </p:spTree>
    <p:extLst>
      <p:ext uri="{BB962C8B-B14F-4D97-AF65-F5344CB8AC3E}">
        <p14:creationId xmlns:p14="http://schemas.microsoft.com/office/powerpoint/2010/main" val="60589144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176</a:t>
            </a:fld>
            <a:endParaRPr lang="en-US"/>
          </a:p>
        </p:txBody>
      </p:sp>
    </p:spTree>
    <p:extLst>
      <p:ext uri="{BB962C8B-B14F-4D97-AF65-F5344CB8AC3E}">
        <p14:creationId xmlns:p14="http://schemas.microsoft.com/office/powerpoint/2010/main" val="100199317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177</a:t>
            </a:fld>
            <a:endParaRPr lang="en-US"/>
          </a:p>
        </p:txBody>
      </p:sp>
    </p:spTree>
    <p:extLst>
      <p:ext uri="{BB962C8B-B14F-4D97-AF65-F5344CB8AC3E}">
        <p14:creationId xmlns:p14="http://schemas.microsoft.com/office/powerpoint/2010/main" val="247614189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178</a:t>
            </a:fld>
            <a:endParaRPr lang="en-US"/>
          </a:p>
        </p:txBody>
      </p:sp>
    </p:spTree>
    <p:extLst>
      <p:ext uri="{BB962C8B-B14F-4D97-AF65-F5344CB8AC3E}">
        <p14:creationId xmlns:p14="http://schemas.microsoft.com/office/powerpoint/2010/main" val="123229889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179</a:t>
            </a:fld>
            <a:endParaRPr lang="en-US"/>
          </a:p>
        </p:txBody>
      </p:sp>
    </p:spTree>
    <p:extLst>
      <p:ext uri="{BB962C8B-B14F-4D97-AF65-F5344CB8AC3E}">
        <p14:creationId xmlns:p14="http://schemas.microsoft.com/office/powerpoint/2010/main" val="351005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a:t>
            </a:fld>
            <a:endParaRPr lang="en-US"/>
          </a:p>
        </p:txBody>
      </p:sp>
    </p:spTree>
    <p:extLst>
      <p:ext uri="{BB962C8B-B14F-4D97-AF65-F5344CB8AC3E}">
        <p14:creationId xmlns:p14="http://schemas.microsoft.com/office/powerpoint/2010/main" val="405455999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180</a:t>
            </a:fld>
            <a:endParaRPr lang="en-US"/>
          </a:p>
        </p:txBody>
      </p:sp>
    </p:spTree>
    <p:extLst>
      <p:ext uri="{BB962C8B-B14F-4D97-AF65-F5344CB8AC3E}">
        <p14:creationId xmlns:p14="http://schemas.microsoft.com/office/powerpoint/2010/main" val="18961015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181</a:t>
            </a:fld>
            <a:endParaRPr lang="en-US"/>
          </a:p>
        </p:txBody>
      </p:sp>
    </p:spTree>
    <p:extLst>
      <p:ext uri="{BB962C8B-B14F-4D97-AF65-F5344CB8AC3E}">
        <p14:creationId xmlns:p14="http://schemas.microsoft.com/office/powerpoint/2010/main" val="24794734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182</a:t>
            </a:fld>
            <a:endParaRPr lang="en-US"/>
          </a:p>
        </p:txBody>
      </p:sp>
    </p:spTree>
    <p:extLst>
      <p:ext uri="{BB962C8B-B14F-4D97-AF65-F5344CB8AC3E}">
        <p14:creationId xmlns:p14="http://schemas.microsoft.com/office/powerpoint/2010/main" val="224276289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183</a:t>
            </a:fld>
            <a:endParaRPr lang="en-US"/>
          </a:p>
        </p:txBody>
      </p:sp>
    </p:spTree>
    <p:extLst>
      <p:ext uri="{BB962C8B-B14F-4D97-AF65-F5344CB8AC3E}">
        <p14:creationId xmlns:p14="http://schemas.microsoft.com/office/powerpoint/2010/main" val="73071041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184</a:t>
            </a:fld>
            <a:endParaRPr lang="en-US"/>
          </a:p>
        </p:txBody>
      </p:sp>
    </p:spTree>
    <p:extLst>
      <p:ext uri="{BB962C8B-B14F-4D97-AF65-F5344CB8AC3E}">
        <p14:creationId xmlns:p14="http://schemas.microsoft.com/office/powerpoint/2010/main" val="182576408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185</a:t>
            </a:fld>
            <a:endParaRPr lang="en-US"/>
          </a:p>
        </p:txBody>
      </p:sp>
    </p:spTree>
    <p:extLst>
      <p:ext uri="{BB962C8B-B14F-4D97-AF65-F5344CB8AC3E}">
        <p14:creationId xmlns:p14="http://schemas.microsoft.com/office/powerpoint/2010/main" val="198800687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186</a:t>
            </a:fld>
            <a:endParaRPr lang="en-US"/>
          </a:p>
        </p:txBody>
      </p:sp>
    </p:spTree>
    <p:extLst>
      <p:ext uri="{BB962C8B-B14F-4D97-AF65-F5344CB8AC3E}">
        <p14:creationId xmlns:p14="http://schemas.microsoft.com/office/powerpoint/2010/main" val="313708527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187</a:t>
            </a:fld>
            <a:endParaRPr lang="en-US"/>
          </a:p>
        </p:txBody>
      </p:sp>
    </p:spTree>
    <p:extLst>
      <p:ext uri="{BB962C8B-B14F-4D97-AF65-F5344CB8AC3E}">
        <p14:creationId xmlns:p14="http://schemas.microsoft.com/office/powerpoint/2010/main" val="232603163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188</a:t>
            </a:fld>
            <a:endParaRPr lang="en-US"/>
          </a:p>
        </p:txBody>
      </p:sp>
    </p:spTree>
    <p:extLst>
      <p:ext uri="{BB962C8B-B14F-4D97-AF65-F5344CB8AC3E}">
        <p14:creationId xmlns:p14="http://schemas.microsoft.com/office/powerpoint/2010/main" val="190349333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189</a:t>
            </a:fld>
            <a:endParaRPr lang="en-US"/>
          </a:p>
        </p:txBody>
      </p:sp>
    </p:spTree>
    <p:extLst>
      <p:ext uri="{BB962C8B-B14F-4D97-AF65-F5344CB8AC3E}">
        <p14:creationId xmlns:p14="http://schemas.microsoft.com/office/powerpoint/2010/main" val="2393357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a:t>
            </a:fld>
            <a:endParaRPr lang="en-US"/>
          </a:p>
        </p:txBody>
      </p:sp>
    </p:spTree>
    <p:extLst>
      <p:ext uri="{BB962C8B-B14F-4D97-AF65-F5344CB8AC3E}">
        <p14:creationId xmlns:p14="http://schemas.microsoft.com/office/powerpoint/2010/main" val="99583778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190</a:t>
            </a:fld>
            <a:endParaRPr lang="en-US"/>
          </a:p>
        </p:txBody>
      </p:sp>
    </p:spTree>
    <p:extLst>
      <p:ext uri="{BB962C8B-B14F-4D97-AF65-F5344CB8AC3E}">
        <p14:creationId xmlns:p14="http://schemas.microsoft.com/office/powerpoint/2010/main" val="167138106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191</a:t>
            </a:fld>
            <a:endParaRPr lang="en-US"/>
          </a:p>
        </p:txBody>
      </p:sp>
    </p:spTree>
    <p:extLst>
      <p:ext uri="{BB962C8B-B14F-4D97-AF65-F5344CB8AC3E}">
        <p14:creationId xmlns:p14="http://schemas.microsoft.com/office/powerpoint/2010/main" val="400407711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192</a:t>
            </a:fld>
            <a:endParaRPr lang="en-US"/>
          </a:p>
        </p:txBody>
      </p:sp>
    </p:spTree>
    <p:extLst>
      <p:ext uri="{BB962C8B-B14F-4D97-AF65-F5344CB8AC3E}">
        <p14:creationId xmlns:p14="http://schemas.microsoft.com/office/powerpoint/2010/main" val="391253516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193</a:t>
            </a:fld>
            <a:endParaRPr lang="en-US"/>
          </a:p>
        </p:txBody>
      </p:sp>
    </p:spTree>
    <p:extLst>
      <p:ext uri="{BB962C8B-B14F-4D97-AF65-F5344CB8AC3E}">
        <p14:creationId xmlns:p14="http://schemas.microsoft.com/office/powerpoint/2010/main" val="143925451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194</a:t>
            </a:fld>
            <a:endParaRPr lang="en-US"/>
          </a:p>
        </p:txBody>
      </p:sp>
    </p:spTree>
    <p:extLst>
      <p:ext uri="{BB962C8B-B14F-4D97-AF65-F5344CB8AC3E}">
        <p14:creationId xmlns:p14="http://schemas.microsoft.com/office/powerpoint/2010/main" val="310173360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195</a:t>
            </a:fld>
            <a:endParaRPr lang="en-US"/>
          </a:p>
        </p:txBody>
      </p:sp>
    </p:spTree>
    <p:extLst>
      <p:ext uri="{BB962C8B-B14F-4D97-AF65-F5344CB8AC3E}">
        <p14:creationId xmlns:p14="http://schemas.microsoft.com/office/powerpoint/2010/main" val="71534056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196</a:t>
            </a:fld>
            <a:endParaRPr lang="en-US"/>
          </a:p>
        </p:txBody>
      </p:sp>
    </p:spTree>
    <p:extLst>
      <p:ext uri="{BB962C8B-B14F-4D97-AF65-F5344CB8AC3E}">
        <p14:creationId xmlns:p14="http://schemas.microsoft.com/office/powerpoint/2010/main" val="136723864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197</a:t>
            </a:fld>
            <a:endParaRPr lang="en-US"/>
          </a:p>
        </p:txBody>
      </p:sp>
    </p:spTree>
    <p:extLst>
      <p:ext uri="{BB962C8B-B14F-4D97-AF65-F5344CB8AC3E}">
        <p14:creationId xmlns:p14="http://schemas.microsoft.com/office/powerpoint/2010/main" val="391634744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198</a:t>
            </a:fld>
            <a:endParaRPr lang="en-US"/>
          </a:p>
        </p:txBody>
      </p:sp>
    </p:spTree>
    <p:extLst>
      <p:ext uri="{BB962C8B-B14F-4D97-AF65-F5344CB8AC3E}">
        <p14:creationId xmlns:p14="http://schemas.microsoft.com/office/powerpoint/2010/main" val="238264673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199</a:t>
            </a:fld>
            <a:endParaRPr lang="en-US"/>
          </a:p>
        </p:txBody>
      </p:sp>
    </p:spTree>
    <p:extLst>
      <p:ext uri="{BB962C8B-B14F-4D97-AF65-F5344CB8AC3E}">
        <p14:creationId xmlns:p14="http://schemas.microsoft.com/office/powerpoint/2010/main" val="16332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a:t>
            </a:fld>
            <a:endParaRPr lang="en-US"/>
          </a:p>
        </p:txBody>
      </p:sp>
    </p:spTree>
    <p:extLst>
      <p:ext uri="{BB962C8B-B14F-4D97-AF65-F5344CB8AC3E}">
        <p14:creationId xmlns:p14="http://schemas.microsoft.com/office/powerpoint/2010/main" val="2037498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a:t>
            </a:fld>
            <a:endParaRPr lang="en-US"/>
          </a:p>
        </p:txBody>
      </p:sp>
    </p:spTree>
    <p:extLst>
      <p:ext uri="{BB962C8B-B14F-4D97-AF65-F5344CB8AC3E}">
        <p14:creationId xmlns:p14="http://schemas.microsoft.com/office/powerpoint/2010/main" val="246788470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200</a:t>
            </a:fld>
            <a:endParaRPr lang="en-US"/>
          </a:p>
        </p:txBody>
      </p:sp>
    </p:spTree>
    <p:extLst>
      <p:ext uri="{BB962C8B-B14F-4D97-AF65-F5344CB8AC3E}">
        <p14:creationId xmlns:p14="http://schemas.microsoft.com/office/powerpoint/2010/main" val="255302403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201</a:t>
            </a:fld>
            <a:endParaRPr lang="en-US"/>
          </a:p>
        </p:txBody>
      </p:sp>
    </p:spTree>
    <p:extLst>
      <p:ext uri="{BB962C8B-B14F-4D97-AF65-F5344CB8AC3E}">
        <p14:creationId xmlns:p14="http://schemas.microsoft.com/office/powerpoint/2010/main" val="198135429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202</a:t>
            </a:fld>
            <a:endParaRPr lang="en-US"/>
          </a:p>
        </p:txBody>
      </p:sp>
    </p:spTree>
    <p:extLst>
      <p:ext uri="{BB962C8B-B14F-4D97-AF65-F5344CB8AC3E}">
        <p14:creationId xmlns:p14="http://schemas.microsoft.com/office/powerpoint/2010/main" val="414817507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203</a:t>
            </a:fld>
            <a:endParaRPr lang="en-US"/>
          </a:p>
        </p:txBody>
      </p:sp>
    </p:spTree>
    <p:extLst>
      <p:ext uri="{BB962C8B-B14F-4D97-AF65-F5344CB8AC3E}">
        <p14:creationId xmlns:p14="http://schemas.microsoft.com/office/powerpoint/2010/main" val="213992857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204</a:t>
            </a:fld>
            <a:endParaRPr lang="en-US"/>
          </a:p>
        </p:txBody>
      </p:sp>
    </p:spTree>
    <p:extLst>
      <p:ext uri="{BB962C8B-B14F-4D97-AF65-F5344CB8AC3E}">
        <p14:creationId xmlns:p14="http://schemas.microsoft.com/office/powerpoint/2010/main" val="373004157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205</a:t>
            </a:fld>
            <a:endParaRPr lang="en-US"/>
          </a:p>
        </p:txBody>
      </p:sp>
    </p:spTree>
    <p:extLst>
      <p:ext uri="{BB962C8B-B14F-4D97-AF65-F5344CB8AC3E}">
        <p14:creationId xmlns:p14="http://schemas.microsoft.com/office/powerpoint/2010/main" val="412139114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206</a:t>
            </a:fld>
            <a:endParaRPr lang="en-US"/>
          </a:p>
        </p:txBody>
      </p:sp>
    </p:spTree>
    <p:extLst>
      <p:ext uri="{BB962C8B-B14F-4D97-AF65-F5344CB8AC3E}">
        <p14:creationId xmlns:p14="http://schemas.microsoft.com/office/powerpoint/2010/main" val="224341580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207</a:t>
            </a:fld>
            <a:endParaRPr lang="en-US"/>
          </a:p>
        </p:txBody>
      </p:sp>
    </p:spTree>
    <p:extLst>
      <p:ext uri="{BB962C8B-B14F-4D97-AF65-F5344CB8AC3E}">
        <p14:creationId xmlns:p14="http://schemas.microsoft.com/office/powerpoint/2010/main" val="427784785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208</a:t>
            </a:fld>
            <a:endParaRPr lang="en-US"/>
          </a:p>
        </p:txBody>
      </p:sp>
    </p:spTree>
    <p:extLst>
      <p:ext uri="{BB962C8B-B14F-4D97-AF65-F5344CB8AC3E}">
        <p14:creationId xmlns:p14="http://schemas.microsoft.com/office/powerpoint/2010/main" val="2180254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209</a:t>
            </a:fld>
            <a:endParaRPr lang="en-US"/>
          </a:p>
        </p:txBody>
      </p:sp>
    </p:spTree>
    <p:extLst>
      <p:ext uri="{BB962C8B-B14F-4D97-AF65-F5344CB8AC3E}">
        <p14:creationId xmlns:p14="http://schemas.microsoft.com/office/powerpoint/2010/main" val="402289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a:t>
            </a:fld>
            <a:endParaRPr lang="en-US"/>
          </a:p>
        </p:txBody>
      </p:sp>
    </p:spTree>
    <p:extLst>
      <p:ext uri="{BB962C8B-B14F-4D97-AF65-F5344CB8AC3E}">
        <p14:creationId xmlns:p14="http://schemas.microsoft.com/office/powerpoint/2010/main" val="11392459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210</a:t>
            </a:fld>
            <a:endParaRPr lang="en-US"/>
          </a:p>
        </p:txBody>
      </p:sp>
    </p:spTree>
    <p:extLst>
      <p:ext uri="{BB962C8B-B14F-4D97-AF65-F5344CB8AC3E}">
        <p14:creationId xmlns:p14="http://schemas.microsoft.com/office/powerpoint/2010/main" val="44946002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211</a:t>
            </a:fld>
            <a:endParaRPr lang="en-US"/>
          </a:p>
        </p:txBody>
      </p:sp>
    </p:spTree>
    <p:extLst>
      <p:ext uri="{BB962C8B-B14F-4D97-AF65-F5344CB8AC3E}">
        <p14:creationId xmlns:p14="http://schemas.microsoft.com/office/powerpoint/2010/main" val="297297613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212</a:t>
            </a:fld>
            <a:endParaRPr lang="en-US"/>
          </a:p>
        </p:txBody>
      </p:sp>
    </p:spTree>
    <p:extLst>
      <p:ext uri="{BB962C8B-B14F-4D97-AF65-F5344CB8AC3E}">
        <p14:creationId xmlns:p14="http://schemas.microsoft.com/office/powerpoint/2010/main" val="290884393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213</a:t>
            </a:fld>
            <a:endParaRPr lang="en-US"/>
          </a:p>
        </p:txBody>
      </p:sp>
    </p:spTree>
    <p:extLst>
      <p:ext uri="{BB962C8B-B14F-4D97-AF65-F5344CB8AC3E}">
        <p14:creationId xmlns:p14="http://schemas.microsoft.com/office/powerpoint/2010/main" val="250919027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214</a:t>
            </a:fld>
            <a:endParaRPr lang="en-US"/>
          </a:p>
        </p:txBody>
      </p:sp>
    </p:spTree>
    <p:extLst>
      <p:ext uri="{BB962C8B-B14F-4D97-AF65-F5344CB8AC3E}">
        <p14:creationId xmlns:p14="http://schemas.microsoft.com/office/powerpoint/2010/main" val="325367665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215</a:t>
            </a:fld>
            <a:endParaRPr lang="en-US"/>
          </a:p>
        </p:txBody>
      </p:sp>
    </p:spTree>
    <p:extLst>
      <p:ext uri="{BB962C8B-B14F-4D97-AF65-F5344CB8AC3E}">
        <p14:creationId xmlns:p14="http://schemas.microsoft.com/office/powerpoint/2010/main" val="417148342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216</a:t>
            </a:fld>
            <a:endParaRPr lang="en-US"/>
          </a:p>
        </p:txBody>
      </p:sp>
    </p:spTree>
    <p:extLst>
      <p:ext uri="{BB962C8B-B14F-4D97-AF65-F5344CB8AC3E}">
        <p14:creationId xmlns:p14="http://schemas.microsoft.com/office/powerpoint/2010/main" val="425126656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217</a:t>
            </a:fld>
            <a:endParaRPr lang="en-US"/>
          </a:p>
        </p:txBody>
      </p:sp>
    </p:spTree>
    <p:extLst>
      <p:ext uri="{BB962C8B-B14F-4D97-AF65-F5344CB8AC3E}">
        <p14:creationId xmlns:p14="http://schemas.microsoft.com/office/powerpoint/2010/main" val="256045659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218</a:t>
            </a:fld>
            <a:endParaRPr lang="en-US"/>
          </a:p>
        </p:txBody>
      </p:sp>
    </p:spTree>
    <p:extLst>
      <p:ext uri="{BB962C8B-B14F-4D97-AF65-F5344CB8AC3E}">
        <p14:creationId xmlns:p14="http://schemas.microsoft.com/office/powerpoint/2010/main" val="5988285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219</a:t>
            </a:fld>
            <a:endParaRPr lang="en-US"/>
          </a:p>
        </p:txBody>
      </p:sp>
    </p:spTree>
    <p:extLst>
      <p:ext uri="{BB962C8B-B14F-4D97-AF65-F5344CB8AC3E}">
        <p14:creationId xmlns:p14="http://schemas.microsoft.com/office/powerpoint/2010/main" val="45067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a:t>
            </a:fld>
            <a:endParaRPr lang="en-US"/>
          </a:p>
        </p:txBody>
      </p:sp>
    </p:spTree>
    <p:extLst>
      <p:ext uri="{BB962C8B-B14F-4D97-AF65-F5344CB8AC3E}">
        <p14:creationId xmlns:p14="http://schemas.microsoft.com/office/powerpoint/2010/main" val="99594071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220</a:t>
            </a:fld>
            <a:endParaRPr lang="en-US"/>
          </a:p>
        </p:txBody>
      </p:sp>
    </p:spTree>
    <p:extLst>
      <p:ext uri="{BB962C8B-B14F-4D97-AF65-F5344CB8AC3E}">
        <p14:creationId xmlns:p14="http://schemas.microsoft.com/office/powerpoint/2010/main" val="310813555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221</a:t>
            </a:fld>
            <a:endParaRPr lang="en-US"/>
          </a:p>
        </p:txBody>
      </p:sp>
    </p:spTree>
    <p:extLst>
      <p:ext uri="{BB962C8B-B14F-4D97-AF65-F5344CB8AC3E}">
        <p14:creationId xmlns:p14="http://schemas.microsoft.com/office/powerpoint/2010/main" val="255244017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222</a:t>
            </a:fld>
            <a:endParaRPr lang="en-US"/>
          </a:p>
        </p:txBody>
      </p:sp>
    </p:spTree>
    <p:extLst>
      <p:ext uri="{BB962C8B-B14F-4D97-AF65-F5344CB8AC3E}">
        <p14:creationId xmlns:p14="http://schemas.microsoft.com/office/powerpoint/2010/main" val="115725778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223</a:t>
            </a:fld>
            <a:endParaRPr lang="en-US"/>
          </a:p>
        </p:txBody>
      </p:sp>
    </p:spTree>
    <p:extLst>
      <p:ext uri="{BB962C8B-B14F-4D97-AF65-F5344CB8AC3E}">
        <p14:creationId xmlns:p14="http://schemas.microsoft.com/office/powerpoint/2010/main" val="289137272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224</a:t>
            </a:fld>
            <a:endParaRPr lang="en-US"/>
          </a:p>
        </p:txBody>
      </p:sp>
    </p:spTree>
    <p:extLst>
      <p:ext uri="{BB962C8B-B14F-4D97-AF65-F5344CB8AC3E}">
        <p14:creationId xmlns:p14="http://schemas.microsoft.com/office/powerpoint/2010/main" val="338660650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225</a:t>
            </a:fld>
            <a:endParaRPr lang="en-US"/>
          </a:p>
        </p:txBody>
      </p:sp>
    </p:spTree>
    <p:extLst>
      <p:ext uri="{BB962C8B-B14F-4D97-AF65-F5344CB8AC3E}">
        <p14:creationId xmlns:p14="http://schemas.microsoft.com/office/powerpoint/2010/main" val="101349167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226</a:t>
            </a:fld>
            <a:endParaRPr lang="en-US"/>
          </a:p>
        </p:txBody>
      </p:sp>
    </p:spTree>
    <p:extLst>
      <p:ext uri="{BB962C8B-B14F-4D97-AF65-F5344CB8AC3E}">
        <p14:creationId xmlns:p14="http://schemas.microsoft.com/office/powerpoint/2010/main" val="113438395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227</a:t>
            </a:fld>
            <a:endParaRPr lang="en-US"/>
          </a:p>
        </p:txBody>
      </p:sp>
    </p:spTree>
    <p:extLst>
      <p:ext uri="{BB962C8B-B14F-4D97-AF65-F5344CB8AC3E}">
        <p14:creationId xmlns:p14="http://schemas.microsoft.com/office/powerpoint/2010/main" val="119476976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228</a:t>
            </a:fld>
            <a:endParaRPr lang="en-US"/>
          </a:p>
        </p:txBody>
      </p:sp>
    </p:spTree>
    <p:extLst>
      <p:ext uri="{BB962C8B-B14F-4D97-AF65-F5344CB8AC3E}">
        <p14:creationId xmlns:p14="http://schemas.microsoft.com/office/powerpoint/2010/main" val="18383735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229</a:t>
            </a:fld>
            <a:endParaRPr lang="en-US"/>
          </a:p>
        </p:txBody>
      </p:sp>
    </p:spTree>
    <p:extLst>
      <p:ext uri="{BB962C8B-B14F-4D97-AF65-F5344CB8AC3E}">
        <p14:creationId xmlns:p14="http://schemas.microsoft.com/office/powerpoint/2010/main" val="557989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a:t>
            </a:fld>
            <a:endParaRPr lang="en-US"/>
          </a:p>
        </p:txBody>
      </p:sp>
    </p:spTree>
    <p:extLst>
      <p:ext uri="{BB962C8B-B14F-4D97-AF65-F5344CB8AC3E}">
        <p14:creationId xmlns:p14="http://schemas.microsoft.com/office/powerpoint/2010/main" val="110756689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230</a:t>
            </a:fld>
            <a:endParaRPr lang="en-US"/>
          </a:p>
        </p:txBody>
      </p:sp>
    </p:spTree>
    <p:extLst>
      <p:ext uri="{BB962C8B-B14F-4D97-AF65-F5344CB8AC3E}">
        <p14:creationId xmlns:p14="http://schemas.microsoft.com/office/powerpoint/2010/main" val="31295125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231</a:t>
            </a:fld>
            <a:endParaRPr lang="en-US"/>
          </a:p>
        </p:txBody>
      </p:sp>
    </p:spTree>
    <p:extLst>
      <p:ext uri="{BB962C8B-B14F-4D97-AF65-F5344CB8AC3E}">
        <p14:creationId xmlns:p14="http://schemas.microsoft.com/office/powerpoint/2010/main" val="352649766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232</a:t>
            </a:fld>
            <a:endParaRPr lang="en-US"/>
          </a:p>
        </p:txBody>
      </p:sp>
    </p:spTree>
    <p:extLst>
      <p:ext uri="{BB962C8B-B14F-4D97-AF65-F5344CB8AC3E}">
        <p14:creationId xmlns:p14="http://schemas.microsoft.com/office/powerpoint/2010/main" val="13005021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233</a:t>
            </a:fld>
            <a:endParaRPr lang="en-US"/>
          </a:p>
        </p:txBody>
      </p:sp>
    </p:spTree>
    <p:extLst>
      <p:ext uri="{BB962C8B-B14F-4D97-AF65-F5344CB8AC3E}">
        <p14:creationId xmlns:p14="http://schemas.microsoft.com/office/powerpoint/2010/main" val="236404155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234</a:t>
            </a:fld>
            <a:endParaRPr lang="en-US"/>
          </a:p>
        </p:txBody>
      </p:sp>
    </p:spTree>
    <p:extLst>
      <p:ext uri="{BB962C8B-B14F-4D97-AF65-F5344CB8AC3E}">
        <p14:creationId xmlns:p14="http://schemas.microsoft.com/office/powerpoint/2010/main" val="215648925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235</a:t>
            </a:fld>
            <a:endParaRPr lang="en-US"/>
          </a:p>
        </p:txBody>
      </p:sp>
    </p:spTree>
    <p:extLst>
      <p:ext uri="{BB962C8B-B14F-4D97-AF65-F5344CB8AC3E}">
        <p14:creationId xmlns:p14="http://schemas.microsoft.com/office/powerpoint/2010/main" val="289727350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236</a:t>
            </a:fld>
            <a:endParaRPr lang="en-US"/>
          </a:p>
        </p:txBody>
      </p:sp>
    </p:spTree>
    <p:extLst>
      <p:ext uri="{BB962C8B-B14F-4D97-AF65-F5344CB8AC3E}">
        <p14:creationId xmlns:p14="http://schemas.microsoft.com/office/powerpoint/2010/main" val="266175531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237</a:t>
            </a:fld>
            <a:endParaRPr lang="en-US"/>
          </a:p>
        </p:txBody>
      </p:sp>
    </p:spTree>
    <p:extLst>
      <p:ext uri="{BB962C8B-B14F-4D97-AF65-F5344CB8AC3E}">
        <p14:creationId xmlns:p14="http://schemas.microsoft.com/office/powerpoint/2010/main" val="263479618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238</a:t>
            </a:fld>
            <a:endParaRPr lang="en-US"/>
          </a:p>
        </p:txBody>
      </p:sp>
    </p:spTree>
    <p:extLst>
      <p:ext uri="{BB962C8B-B14F-4D97-AF65-F5344CB8AC3E}">
        <p14:creationId xmlns:p14="http://schemas.microsoft.com/office/powerpoint/2010/main" val="110637557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239</a:t>
            </a:fld>
            <a:endParaRPr lang="en-US"/>
          </a:p>
        </p:txBody>
      </p:sp>
    </p:spTree>
    <p:extLst>
      <p:ext uri="{BB962C8B-B14F-4D97-AF65-F5344CB8AC3E}">
        <p14:creationId xmlns:p14="http://schemas.microsoft.com/office/powerpoint/2010/main" val="2139583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24</a:t>
            </a:fld>
            <a:endParaRPr lang="en-US"/>
          </a:p>
        </p:txBody>
      </p:sp>
    </p:spTree>
    <p:extLst>
      <p:ext uri="{BB962C8B-B14F-4D97-AF65-F5344CB8AC3E}">
        <p14:creationId xmlns:p14="http://schemas.microsoft.com/office/powerpoint/2010/main" val="62109865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240</a:t>
            </a:fld>
            <a:endParaRPr lang="en-US"/>
          </a:p>
        </p:txBody>
      </p:sp>
    </p:spTree>
    <p:extLst>
      <p:ext uri="{BB962C8B-B14F-4D97-AF65-F5344CB8AC3E}">
        <p14:creationId xmlns:p14="http://schemas.microsoft.com/office/powerpoint/2010/main" val="850974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25</a:t>
            </a:fld>
            <a:endParaRPr lang="en-US"/>
          </a:p>
        </p:txBody>
      </p:sp>
    </p:spTree>
    <p:extLst>
      <p:ext uri="{BB962C8B-B14F-4D97-AF65-F5344CB8AC3E}">
        <p14:creationId xmlns:p14="http://schemas.microsoft.com/office/powerpoint/2010/main" val="776365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26</a:t>
            </a:fld>
            <a:endParaRPr lang="en-US"/>
          </a:p>
        </p:txBody>
      </p:sp>
    </p:spTree>
    <p:extLst>
      <p:ext uri="{BB962C8B-B14F-4D97-AF65-F5344CB8AC3E}">
        <p14:creationId xmlns:p14="http://schemas.microsoft.com/office/powerpoint/2010/main" val="580481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27</a:t>
            </a:fld>
            <a:endParaRPr lang="en-US"/>
          </a:p>
        </p:txBody>
      </p:sp>
    </p:spTree>
    <p:extLst>
      <p:ext uri="{BB962C8B-B14F-4D97-AF65-F5344CB8AC3E}">
        <p14:creationId xmlns:p14="http://schemas.microsoft.com/office/powerpoint/2010/main" val="1248167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28</a:t>
            </a:fld>
            <a:endParaRPr lang="en-US"/>
          </a:p>
        </p:txBody>
      </p:sp>
    </p:spTree>
    <p:extLst>
      <p:ext uri="{BB962C8B-B14F-4D97-AF65-F5344CB8AC3E}">
        <p14:creationId xmlns:p14="http://schemas.microsoft.com/office/powerpoint/2010/main" val="105468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29</a:t>
            </a:fld>
            <a:endParaRPr lang="en-US"/>
          </a:p>
        </p:txBody>
      </p:sp>
    </p:spTree>
    <p:extLst>
      <p:ext uri="{BB962C8B-B14F-4D97-AF65-F5344CB8AC3E}">
        <p14:creationId xmlns:p14="http://schemas.microsoft.com/office/powerpoint/2010/main" val="419831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a:t>
            </a:fld>
            <a:endParaRPr lang="en-US"/>
          </a:p>
        </p:txBody>
      </p:sp>
    </p:spTree>
    <p:extLst>
      <p:ext uri="{BB962C8B-B14F-4D97-AF65-F5344CB8AC3E}">
        <p14:creationId xmlns:p14="http://schemas.microsoft.com/office/powerpoint/2010/main" val="620569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30</a:t>
            </a:fld>
            <a:endParaRPr lang="en-US"/>
          </a:p>
        </p:txBody>
      </p:sp>
    </p:spTree>
    <p:extLst>
      <p:ext uri="{BB962C8B-B14F-4D97-AF65-F5344CB8AC3E}">
        <p14:creationId xmlns:p14="http://schemas.microsoft.com/office/powerpoint/2010/main" val="3032735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31</a:t>
            </a:fld>
            <a:endParaRPr lang="en-US"/>
          </a:p>
        </p:txBody>
      </p:sp>
    </p:spTree>
    <p:extLst>
      <p:ext uri="{BB962C8B-B14F-4D97-AF65-F5344CB8AC3E}">
        <p14:creationId xmlns:p14="http://schemas.microsoft.com/office/powerpoint/2010/main" val="1350543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32</a:t>
            </a:fld>
            <a:endParaRPr lang="en-US"/>
          </a:p>
        </p:txBody>
      </p:sp>
    </p:spTree>
    <p:extLst>
      <p:ext uri="{BB962C8B-B14F-4D97-AF65-F5344CB8AC3E}">
        <p14:creationId xmlns:p14="http://schemas.microsoft.com/office/powerpoint/2010/main" val="4283958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33</a:t>
            </a:fld>
            <a:endParaRPr lang="en-US"/>
          </a:p>
        </p:txBody>
      </p:sp>
    </p:spTree>
    <p:extLst>
      <p:ext uri="{BB962C8B-B14F-4D97-AF65-F5344CB8AC3E}">
        <p14:creationId xmlns:p14="http://schemas.microsoft.com/office/powerpoint/2010/main" val="4263321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34</a:t>
            </a:fld>
            <a:endParaRPr lang="en-US"/>
          </a:p>
        </p:txBody>
      </p:sp>
    </p:spTree>
    <p:extLst>
      <p:ext uri="{BB962C8B-B14F-4D97-AF65-F5344CB8AC3E}">
        <p14:creationId xmlns:p14="http://schemas.microsoft.com/office/powerpoint/2010/main" val="4059842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35</a:t>
            </a:fld>
            <a:endParaRPr lang="en-US"/>
          </a:p>
        </p:txBody>
      </p:sp>
    </p:spTree>
    <p:extLst>
      <p:ext uri="{BB962C8B-B14F-4D97-AF65-F5344CB8AC3E}">
        <p14:creationId xmlns:p14="http://schemas.microsoft.com/office/powerpoint/2010/main" val="1180943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36</a:t>
            </a:fld>
            <a:endParaRPr lang="en-US"/>
          </a:p>
        </p:txBody>
      </p:sp>
    </p:spTree>
    <p:extLst>
      <p:ext uri="{BB962C8B-B14F-4D97-AF65-F5344CB8AC3E}">
        <p14:creationId xmlns:p14="http://schemas.microsoft.com/office/powerpoint/2010/main" val="1428796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37</a:t>
            </a:fld>
            <a:endParaRPr lang="en-US"/>
          </a:p>
        </p:txBody>
      </p:sp>
    </p:spTree>
    <p:extLst>
      <p:ext uri="{BB962C8B-B14F-4D97-AF65-F5344CB8AC3E}">
        <p14:creationId xmlns:p14="http://schemas.microsoft.com/office/powerpoint/2010/main" val="2819762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38</a:t>
            </a:fld>
            <a:endParaRPr lang="en-US"/>
          </a:p>
        </p:txBody>
      </p:sp>
    </p:spTree>
    <p:extLst>
      <p:ext uri="{BB962C8B-B14F-4D97-AF65-F5344CB8AC3E}">
        <p14:creationId xmlns:p14="http://schemas.microsoft.com/office/powerpoint/2010/main" val="3788790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39</a:t>
            </a:fld>
            <a:endParaRPr lang="en-US"/>
          </a:p>
        </p:txBody>
      </p:sp>
    </p:spTree>
    <p:extLst>
      <p:ext uri="{BB962C8B-B14F-4D97-AF65-F5344CB8AC3E}">
        <p14:creationId xmlns:p14="http://schemas.microsoft.com/office/powerpoint/2010/main" val="159231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a:t>
            </a:fld>
            <a:endParaRPr lang="en-US"/>
          </a:p>
        </p:txBody>
      </p:sp>
    </p:spTree>
    <p:extLst>
      <p:ext uri="{BB962C8B-B14F-4D97-AF65-F5344CB8AC3E}">
        <p14:creationId xmlns:p14="http://schemas.microsoft.com/office/powerpoint/2010/main" val="1931793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40</a:t>
            </a:fld>
            <a:endParaRPr lang="en-US"/>
          </a:p>
        </p:txBody>
      </p:sp>
    </p:spTree>
    <p:extLst>
      <p:ext uri="{BB962C8B-B14F-4D97-AF65-F5344CB8AC3E}">
        <p14:creationId xmlns:p14="http://schemas.microsoft.com/office/powerpoint/2010/main" val="871827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41</a:t>
            </a:fld>
            <a:endParaRPr lang="en-US"/>
          </a:p>
        </p:txBody>
      </p:sp>
    </p:spTree>
    <p:extLst>
      <p:ext uri="{BB962C8B-B14F-4D97-AF65-F5344CB8AC3E}">
        <p14:creationId xmlns:p14="http://schemas.microsoft.com/office/powerpoint/2010/main" val="3571277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42</a:t>
            </a:fld>
            <a:endParaRPr lang="en-US"/>
          </a:p>
        </p:txBody>
      </p:sp>
    </p:spTree>
    <p:extLst>
      <p:ext uri="{BB962C8B-B14F-4D97-AF65-F5344CB8AC3E}">
        <p14:creationId xmlns:p14="http://schemas.microsoft.com/office/powerpoint/2010/main" val="2592309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43</a:t>
            </a:fld>
            <a:endParaRPr lang="en-US"/>
          </a:p>
        </p:txBody>
      </p:sp>
    </p:spTree>
    <p:extLst>
      <p:ext uri="{BB962C8B-B14F-4D97-AF65-F5344CB8AC3E}">
        <p14:creationId xmlns:p14="http://schemas.microsoft.com/office/powerpoint/2010/main" val="937934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44</a:t>
            </a:fld>
            <a:endParaRPr lang="en-US"/>
          </a:p>
        </p:txBody>
      </p:sp>
    </p:spTree>
    <p:extLst>
      <p:ext uri="{BB962C8B-B14F-4D97-AF65-F5344CB8AC3E}">
        <p14:creationId xmlns:p14="http://schemas.microsoft.com/office/powerpoint/2010/main" val="2142976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45</a:t>
            </a:fld>
            <a:endParaRPr lang="en-US"/>
          </a:p>
        </p:txBody>
      </p:sp>
    </p:spTree>
    <p:extLst>
      <p:ext uri="{BB962C8B-B14F-4D97-AF65-F5344CB8AC3E}">
        <p14:creationId xmlns:p14="http://schemas.microsoft.com/office/powerpoint/2010/main" val="4098138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46</a:t>
            </a:fld>
            <a:endParaRPr lang="en-US"/>
          </a:p>
        </p:txBody>
      </p:sp>
    </p:spTree>
    <p:extLst>
      <p:ext uri="{BB962C8B-B14F-4D97-AF65-F5344CB8AC3E}">
        <p14:creationId xmlns:p14="http://schemas.microsoft.com/office/powerpoint/2010/main" val="1857676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47</a:t>
            </a:fld>
            <a:endParaRPr lang="en-US"/>
          </a:p>
        </p:txBody>
      </p:sp>
    </p:spTree>
    <p:extLst>
      <p:ext uri="{BB962C8B-B14F-4D97-AF65-F5344CB8AC3E}">
        <p14:creationId xmlns:p14="http://schemas.microsoft.com/office/powerpoint/2010/main" val="444316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48</a:t>
            </a:fld>
            <a:endParaRPr lang="en-US"/>
          </a:p>
        </p:txBody>
      </p:sp>
    </p:spTree>
    <p:extLst>
      <p:ext uri="{BB962C8B-B14F-4D97-AF65-F5344CB8AC3E}">
        <p14:creationId xmlns:p14="http://schemas.microsoft.com/office/powerpoint/2010/main" val="3847305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49</a:t>
            </a:fld>
            <a:endParaRPr lang="en-US"/>
          </a:p>
        </p:txBody>
      </p:sp>
    </p:spTree>
    <p:extLst>
      <p:ext uri="{BB962C8B-B14F-4D97-AF65-F5344CB8AC3E}">
        <p14:creationId xmlns:p14="http://schemas.microsoft.com/office/powerpoint/2010/main" val="365436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a:t>
            </a:fld>
            <a:endParaRPr lang="en-US"/>
          </a:p>
        </p:txBody>
      </p:sp>
    </p:spTree>
    <p:extLst>
      <p:ext uri="{BB962C8B-B14F-4D97-AF65-F5344CB8AC3E}">
        <p14:creationId xmlns:p14="http://schemas.microsoft.com/office/powerpoint/2010/main" val="3175370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50</a:t>
            </a:fld>
            <a:endParaRPr lang="en-US"/>
          </a:p>
        </p:txBody>
      </p:sp>
    </p:spTree>
    <p:extLst>
      <p:ext uri="{BB962C8B-B14F-4D97-AF65-F5344CB8AC3E}">
        <p14:creationId xmlns:p14="http://schemas.microsoft.com/office/powerpoint/2010/main" val="2008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51</a:t>
            </a:fld>
            <a:endParaRPr lang="en-US"/>
          </a:p>
        </p:txBody>
      </p:sp>
    </p:spTree>
    <p:extLst>
      <p:ext uri="{BB962C8B-B14F-4D97-AF65-F5344CB8AC3E}">
        <p14:creationId xmlns:p14="http://schemas.microsoft.com/office/powerpoint/2010/main" val="350374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52</a:t>
            </a:fld>
            <a:endParaRPr lang="en-US"/>
          </a:p>
        </p:txBody>
      </p:sp>
    </p:spTree>
    <p:extLst>
      <p:ext uri="{BB962C8B-B14F-4D97-AF65-F5344CB8AC3E}">
        <p14:creationId xmlns:p14="http://schemas.microsoft.com/office/powerpoint/2010/main" val="1516163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53</a:t>
            </a:fld>
            <a:endParaRPr lang="en-US"/>
          </a:p>
        </p:txBody>
      </p:sp>
    </p:spTree>
    <p:extLst>
      <p:ext uri="{BB962C8B-B14F-4D97-AF65-F5344CB8AC3E}">
        <p14:creationId xmlns:p14="http://schemas.microsoft.com/office/powerpoint/2010/main" val="4037607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54</a:t>
            </a:fld>
            <a:endParaRPr lang="en-US"/>
          </a:p>
        </p:txBody>
      </p:sp>
    </p:spTree>
    <p:extLst>
      <p:ext uri="{BB962C8B-B14F-4D97-AF65-F5344CB8AC3E}">
        <p14:creationId xmlns:p14="http://schemas.microsoft.com/office/powerpoint/2010/main" val="2695745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55</a:t>
            </a:fld>
            <a:endParaRPr lang="en-US"/>
          </a:p>
        </p:txBody>
      </p:sp>
    </p:spTree>
    <p:extLst>
      <p:ext uri="{BB962C8B-B14F-4D97-AF65-F5344CB8AC3E}">
        <p14:creationId xmlns:p14="http://schemas.microsoft.com/office/powerpoint/2010/main" val="2866144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56</a:t>
            </a:fld>
            <a:endParaRPr lang="en-US"/>
          </a:p>
        </p:txBody>
      </p:sp>
    </p:spTree>
    <p:extLst>
      <p:ext uri="{BB962C8B-B14F-4D97-AF65-F5344CB8AC3E}">
        <p14:creationId xmlns:p14="http://schemas.microsoft.com/office/powerpoint/2010/main" val="30743240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57</a:t>
            </a:fld>
            <a:endParaRPr lang="en-US"/>
          </a:p>
        </p:txBody>
      </p:sp>
    </p:spTree>
    <p:extLst>
      <p:ext uri="{BB962C8B-B14F-4D97-AF65-F5344CB8AC3E}">
        <p14:creationId xmlns:p14="http://schemas.microsoft.com/office/powerpoint/2010/main" val="894184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58</a:t>
            </a:fld>
            <a:endParaRPr lang="en-US"/>
          </a:p>
        </p:txBody>
      </p:sp>
    </p:spTree>
    <p:extLst>
      <p:ext uri="{BB962C8B-B14F-4D97-AF65-F5344CB8AC3E}">
        <p14:creationId xmlns:p14="http://schemas.microsoft.com/office/powerpoint/2010/main" val="3232889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59</a:t>
            </a:fld>
            <a:endParaRPr lang="en-US"/>
          </a:p>
        </p:txBody>
      </p:sp>
    </p:spTree>
    <p:extLst>
      <p:ext uri="{BB962C8B-B14F-4D97-AF65-F5344CB8AC3E}">
        <p14:creationId xmlns:p14="http://schemas.microsoft.com/office/powerpoint/2010/main" val="287956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a:t>
            </a:fld>
            <a:endParaRPr lang="en-US"/>
          </a:p>
        </p:txBody>
      </p:sp>
    </p:spTree>
    <p:extLst>
      <p:ext uri="{BB962C8B-B14F-4D97-AF65-F5344CB8AC3E}">
        <p14:creationId xmlns:p14="http://schemas.microsoft.com/office/powerpoint/2010/main" val="3957238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60</a:t>
            </a:fld>
            <a:endParaRPr lang="en-US"/>
          </a:p>
        </p:txBody>
      </p:sp>
    </p:spTree>
    <p:extLst>
      <p:ext uri="{BB962C8B-B14F-4D97-AF65-F5344CB8AC3E}">
        <p14:creationId xmlns:p14="http://schemas.microsoft.com/office/powerpoint/2010/main" val="11986327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61</a:t>
            </a:fld>
            <a:endParaRPr lang="en-US"/>
          </a:p>
        </p:txBody>
      </p:sp>
    </p:spTree>
    <p:extLst>
      <p:ext uri="{BB962C8B-B14F-4D97-AF65-F5344CB8AC3E}">
        <p14:creationId xmlns:p14="http://schemas.microsoft.com/office/powerpoint/2010/main" val="1947456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62</a:t>
            </a:fld>
            <a:endParaRPr lang="en-US"/>
          </a:p>
        </p:txBody>
      </p:sp>
    </p:spTree>
    <p:extLst>
      <p:ext uri="{BB962C8B-B14F-4D97-AF65-F5344CB8AC3E}">
        <p14:creationId xmlns:p14="http://schemas.microsoft.com/office/powerpoint/2010/main" val="32891697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63</a:t>
            </a:fld>
            <a:endParaRPr lang="en-US"/>
          </a:p>
        </p:txBody>
      </p:sp>
    </p:spTree>
    <p:extLst>
      <p:ext uri="{BB962C8B-B14F-4D97-AF65-F5344CB8AC3E}">
        <p14:creationId xmlns:p14="http://schemas.microsoft.com/office/powerpoint/2010/main" val="28927257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64</a:t>
            </a:fld>
            <a:endParaRPr lang="en-US"/>
          </a:p>
        </p:txBody>
      </p:sp>
    </p:spTree>
    <p:extLst>
      <p:ext uri="{BB962C8B-B14F-4D97-AF65-F5344CB8AC3E}">
        <p14:creationId xmlns:p14="http://schemas.microsoft.com/office/powerpoint/2010/main" val="13198834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65</a:t>
            </a:fld>
            <a:endParaRPr lang="en-US"/>
          </a:p>
        </p:txBody>
      </p:sp>
    </p:spTree>
    <p:extLst>
      <p:ext uri="{BB962C8B-B14F-4D97-AF65-F5344CB8AC3E}">
        <p14:creationId xmlns:p14="http://schemas.microsoft.com/office/powerpoint/2010/main" val="40763761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66</a:t>
            </a:fld>
            <a:endParaRPr lang="en-US"/>
          </a:p>
        </p:txBody>
      </p:sp>
    </p:spTree>
    <p:extLst>
      <p:ext uri="{BB962C8B-B14F-4D97-AF65-F5344CB8AC3E}">
        <p14:creationId xmlns:p14="http://schemas.microsoft.com/office/powerpoint/2010/main" val="2479682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67</a:t>
            </a:fld>
            <a:endParaRPr lang="en-US"/>
          </a:p>
        </p:txBody>
      </p:sp>
    </p:spTree>
    <p:extLst>
      <p:ext uri="{BB962C8B-B14F-4D97-AF65-F5344CB8AC3E}">
        <p14:creationId xmlns:p14="http://schemas.microsoft.com/office/powerpoint/2010/main" val="1383273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68</a:t>
            </a:fld>
            <a:endParaRPr lang="en-US"/>
          </a:p>
        </p:txBody>
      </p:sp>
    </p:spTree>
    <p:extLst>
      <p:ext uri="{BB962C8B-B14F-4D97-AF65-F5344CB8AC3E}">
        <p14:creationId xmlns:p14="http://schemas.microsoft.com/office/powerpoint/2010/main" val="19043511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69</a:t>
            </a:fld>
            <a:endParaRPr lang="en-US"/>
          </a:p>
        </p:txBody>
      </p:sp>
    </p:spTree>
    <p:extLst>
      <p:ext uri="{BB962C8B-B14F-4D97-AF65-F5344CB8AC3E}">
        <p14:creationId xmlns:p14="http://schemas.microsoft.com/office/powerpoint/2010/main" val="305238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a:t>
            </a:fld>
            <a:endParaRPr lang="en-US"/>
          </a:p>
        </p:txBody>
      </p:sp>
    </p:spTree>
    <p:extLst>
      <p:ext uri="{BB962C8B-B14F-4D97-AF65-F5344CB8AC3E}">
        <p14:creationId xmlns:p14="http://schemas.microsoft.com/office/powerpoint/2010/main" val="10292271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70</a:t>
            </a:fld>
            <a:endParaRPr lang="en-US"/>
          </a:p>
        </p:txBody>
      </p:sp>
    </p:spTree>
    <p:extLst>
      <p:ext uri="{BB962C8B-B14F-4D97-AF65-F5344CB8AC3E}">
        <p14:creationId xmlns:p14="http://schemas.microsoft.com/office/powerpoint/2010/main" val="993214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71</a:t>
            </a:fld>
            <a:endParaRPr lang="en-US"/>
          </a:p>
        </p:txBody>
      </p:sp>
    </p:spTree>
    <p:extLst>
      <p:ext uri="{BB962C8B-B14F-4D97-AF65-F5344CB8AC3E}">
        <p14:creationId xmlns:p14="http://schemas.microsoft.com/office/powerpoint/2010/main" val="8568908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72</a:t>
            </a:fld>
            <a:endParaRPr lang="en-US"/>
          </a:p>
        </p:txBody>
      </p:sp>
    </p:spTree>
    <p:extLst>
      <p:ext uri="{BB962C8B-B14F-4D97-AF65-F5344CB8AC3E}">
        <p14:creationId xmlns:p14="http://schemas.microsoft.com/office/powerpoint/2010/main" val="20634066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73</a:t>
            </a:fld>
            <a:endParaRPr lang="en-US"/>
          </a:p>
        </p:txBody>
      </p:sp>
    </p:spTree>
    <p:extLst>
      <p:ext uri="{BB962C8B-B14F-4D97-AF65-F5344CB8AC3E}">
        <p14:creationId xmlns:p14="http://schemas.microsoft.com/office/powerpoint/2010/main" val="9583278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74</a:t>
            </a:fld>
            <a:endParaRPr lang="en-US"/>
          </a:p>
        </p:txBody>
      </p:sp>
    </p:spTree>
    <p:extLst>
      <p:ext uri="{BB962C8B-B14F-4D97-AF65-F5344CB8AC3E}">
        <p14:creationId xmlns:p14="http://schemas.microsoft.com/office/powerpoint/2010/main" val="3314209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75</a:t>
            </a:fld>
            <a:endParaRPr lang="en-US"/>
          </a:p>
        </p:txBody>
      </p:sp>
    </p:spTree>
    <p:extLst>
      <p:ext uri="{BB962C8B-B14F-4D97-AF65-F5344CB8AC3E}">
        <p14:creationId xmlns:p14="http://schemas.microsoft.com/office/powerpoint/2010/main" val="5732713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76</a:t>
            </a:fld>
            <a:endParaRPr lang="en-US"/>
          </a:p>
        </p:txBody>
      </p:sp>
    </p:spTree>
    <p:extLst>
      <p:ext uri="{BB962C8B-B14F-4D97-AF65-F5344CB8AC3E}">
        <p14:creationId xmlns:p14="http://schemas.microsoft.com/office/powerpoint/2010/main" val="2097551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77</a:t>
            </a:fld>
            <a:endParaRPr lang="en-US"/>
          </a:p>
        </p:txBody>
      </p:sp>
    </p:spTree>
    <p:extLst>
      <p:ext uri="{BB962C8B-B14F-4D97-AF65-F5344CB8AC3E}">
        <p14:creationId xmlns:p14="http://schemas.microsoft.com/office/powerpoint/2010/main" val="755289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78</a:t>
            </a:fld>
            <a:endParaRPr lang="en-US"/>
          </a:p>
        </p:txBody>
      </p:sp>
    </p:spTree>
    <p:extLst>
      <p:ext uri="{BB962C8B-B14F-4D97-AF65-F5344CB8AC3E}">
        <p14:creationId xmlns:p14="http://schemas.microsoft.com/office/powerpoint/2010/main" val="5114012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79</a:t>
            </a:fld>
            <a:endParaRPr lang="en-US"/>
          </a:p>
        </p:txBody>
      </p:sp>
    </p:spTree>
    <p:extLst>
      <p:ext uri="{BB962C8B-B14F-4D97-AF65-F5344CB8AC3E}">
        <p14:creationId xmlns:p14="http://schemas.microsoft.com/office/powerpoint/2010/main" val="209598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a:t>
            </a:fld>
            <a:endParaRPr lang="en-US"/>
          </a:p>
        </p:txBody>
      </p:sp>
    </p:spTree>
    <p:extLst>
      <p:ext uri="{BB962C8B-B14F-4D97-AF65-F5344CB8AC3E}">
        <p14:creationId xmlns:p14="http://schemas.microsoft.com/office/powerpoint/2010/main" val="32225285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80</a:t>
            </a:fld>
            <a:endParaRPr lang="en-US"/>
          </a:p>
        </p:txBody>
      </p:sp>
    </p:spTree>
    <p:extLst>
      <p:ext uri="{BB962C8B-B14F-4D97-AF65-F5344CB8AC3E}">
        <p14:creationId xmlns:p14="http://schemas.microsoft.com/office/powerpoint/2010/main" val="41961882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81</a:t>
            </a:fld>
            <a:endParaRPr lang="en-US"/>
          </a:p>
        </p:txBody>
      </p:sp>
    </p:spTree>
    <p:extLst>
      <p:ext uri="{BB962C8B-B14F-4D97-AF65-F5344CB8AC3E}">
        <p14:creationId xmlns:p14="http://schemas.microsoft.com/office/powerpoint/2010/main" val="12188625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82</a:t>
            </a:fld>
            <a:endParaRPr lang="en-US"/>
          </a:p>
        </p:txBody>
      </p:sp>
    </p:spTree>
    <p:extLst>
      <p:ext uri="{BB962C8B-B14F-4D97-AF65-F5344CB8AC3E}">
        <p14:creationId xmlns:p14="http://schemas.microsoft.com/office/powerpoint/2010/main" val="20680070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83</a:t>
            </a:fld>
            <a:endParaRPr lang="en-US"/>
          </a:p>
        </p:txBody>
      </p:sp>
    </p:spTree>
    <p:extLst>
      <p:ext uri="{BB962C8B-B14F-4D97-AF65-F5344CB8AC3E}">
        <p14:creationId xmlns:p14="http://schemas.microsoft.com/office/powerpoint/2010/main" val="15932488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84</a:t>
            </a:fld>
            <a:endParaRPr lang="en-US"/>
          </a:p>
        </p:txBody>
      </p:sp>
    </p:spTree>
    <p:extLst>
      <p:ext uri="{BB962C8B-B14F-4D97-AF65-F5344CB8AC3E}">
        <p14:creationId xmlns:p14="http://schemas.microsoft.com/office/powerpoint/2010/main" val="7096192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85</a:t>
            </a:fld>
            <a:endParaRPr lang="en-US"/>
          </a:p>
        </p:txBody>
      </p:sp>
    </p:spTree>
    <p:extLst>
      <p:ext uri="{BB962C8B-B14F-4D97-AF65-F5344CB8AC3E}">
        <p14:creationId xmlns:p14="http://schemas.microsoft.com/office/powerpoint/2010/main" val="38176564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86</a:t>
            </a:fld>
            <a:endParaRPr lang="en-US"/>
          </a:p>
        </p:txBody>
      </p:sp>
    </p:spTree>
    <p:extLst>
      <p:ext uri="{BB962C8B-B14F-4D97-AF65-F5344CB8AC3E}">
        <p14:creationId xmlns:p14="http://schemas.microsoft.com/office/powerpoint/2010/main" val="3253847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87</a:t>
            </a:fld>
            <a:endParaRPr lang="en-US"/>
          </a:p>
        </p:txBody>
      </p:sp>
    </p:spTree>
    <p:extLst>
      <p:ext uri="{BB962C8B-B14F-4D97-AF65-F5344CB8AC3E}">
        <p14:creationId xmlns:p14="http://schemas.microsoft.com/office/powerpoint/2010/main" val="7173885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88</a:t>
            </a:fld>
            <a:endParaRPr lang="en-US"/>
          </a:p>
        </p:txBody>
      </p:sp>
    </p:spTree>
    <p:extLst>
      <p:ext uri="{BB962C8B-B14F-4D97-AF65-F5344CB8AC3E}">
        <p14:creationId xmlns:p14="http://schemas.microsoft.com/office/powerpoint/2010/main" val="31125032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89</a:t>
            </a:fld>
            <a:endParaRPr lang="en-US"/>
          </a:p>
        </p:txBody>
      </p:sp>
    </p:spTree>
    <p:extLst>
      <p:ext uri="{BB962C8B-B14F-4D97-AF65-F5344CB8AC3E}">
        <p14:creationId xmlns:p14="http://schemas.microsoft.com/office/powerpoint/2010/main" val="326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a:t>
            </a:fld>
            <a:endParaRPr lang="en-US"/>
          </a:p>
        </p:txBody>
      </p:sp>
    </p:spTree>
    <p:extLst>
      <p:ext uri="{BB962C8B-B14F-4D97-AF65-F5344CB8AC3E}">
        <p14:creationId xmlns:p14="http://schemas.microsoft.com/office/powerpoint/2010/main" val="27518160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90</a:t>
            </a:fld>
            <a:endParaRPr lang="en-US"/>
          </a:p>
        </p:txBody>
      </p:sp>
    </p:spTree>
    <p:extLst>
      <p:ext uri="{BB962C8B-B14F-4D97-AF65-F5344CB8AC3E}">
        <p14:creationId xmlns:p14="http://schemas.microsoft.com/office/powerpoint/2010/main" val="29010873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91</a:t>
            </a:fld>
            <a:endParaRPr lang="en-US"/>
          </a:p>
        </p:txBody>
      </p:sp>
    </p:spTree>
    <p:extLst>
      <p:ext uri="{BB962C8B-B14F-4D97-AF65-F5344CB8AC3E}">
        <p14:creationId xmlns:p14="http://schemas.microsoft.com/office/powerpoint/2010/main" val="26083683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92</a:t>
            </a:fld>
            <a:endParaRPr lang="en-US"/>
          </a:p>
        </p:txBody>
      </p:sp>
    </p:spTree>
    <p:extLst>
      <p:ext uri="{BB962C8B-B14F-4D97-AF65-F5344CB8AC3E}">
        <p14:creationId xmlns:p14="http://schemas.microsoft.com/office/powerpoint/2010/main" val="41867532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93</a:t>
            </a:fld>
            <a:endParaRPr lang="en-US"/>
          </a:p>
        </p:txBody>
      </p:sp>
    </p:spTree>
    <p:extLst>
      <p:ext uri="{BB962C8B-B14F-4D97-AF65-F5344CB8AC3E}">
        <p14:creationId xmlns:p14="http://schemas.microsoft.com/office/powerpoint/2010/main" val="30401822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94</a:t>
            </a:fld>
            <a:endParaRPr lang="en-US"/>
          </a:p>
        </p:txBody>
      </p:sp>
    </p:spTree>
    <p:extLst>
      <p:ext uri="{BB962C8B-B14F-4D97-AF65-F5344CB8AC3E}">
        <p14:creationId xmlns:p14="http://schemas.microsoft.com/office/powerpoint/2010/main" val="22573431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95</a:t>
            </a:fld>
            <a:endParaRPr lang="en-US"/>
          </a:p>
        </p:txBody>
      </p:sp>
    </p:spTree>
    <p:extLst>
      <p:ext uri="{BB962C8B-B14F-4D97-AF65-F5344CB8AC3E}">
        <p14:creationId xmlns:p14="http://schemas.microsoft.com/office/powerpoint/2010/main" val="32309835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96</a:t>
            </a:fld>
            <a:endParaRPr lang="en-US"/>
          </a:p>
        </p:txBody>
      </p:sp>
    </p:spTree>
    <p:extLst>
      <p:ext uri="{BB962C8B-B14F-4D97-AF65-F5344CB8AC3E}">
        <p14:creationId xmlns:p14="http://schemas.microsoft.com/office/powerpoint/2010/main" val="26012214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97</a:t>
            </a:fld>
            <a:endParaRPr lang="en-US"/>
          </a:p>
        </p:txBody>
      </p:sp>
    </p:spTree>
    <p:extLst>
      <p:ext uri="{BB962C8B-B14F-4D97-AF65-F5344CB8AC3E}">
        <p14:creationId xmlns:p14="http://schemas.microsoft.com/office/powerpoint/2010/main" val="17250972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98</a:t>
            </a:fld>
            <a:endParaRPr lang="en-US"/>
          </a:p>
        </p:txBody>
      </p:sp>
    </p:spTree>
    <p:extLst>
      <p:ext uri="{BB962C8B-B14F-4D97-AF65-F5344CB8AC3E}">
        <p14:creationId xmlns:p14="http://schemas.microsoft.com/office/powerpoint/2010/main" val="41089009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2F79710-DD1A-49E9-9656-7A33C44D325E}" type="slidenum">
              <a:rPr lang="en-US" smtClean="0"/>
              <a:pPr>
                <a:defRPr/>
              </a:pPr>
              <a:t>99</a:t>
            </a:fld>
            <a:endParaRPr lang="en-US"/>
          </a:p>
        </p:txBody>
      </p:sp>
    </p:spTree>
    <p:extLst>
      <p:ext uri="{BB962C8B-B14F-4D97-AF65-F5344CB8AC3E}">
        <p14:creationId xmlns:p14="http://schemas.microsoft.com/office/powerpoint/2010/main" val="102920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40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B5223AA7-212C-4526-8467-AED412E9FC13}" type="datetime1">
              <a:rPr lang="en-US"/>
              <a:pPr>
                <a:defRPr/>
              </a:pPr>
              <a:t>3/13/2018</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5F8FE0D-967E-47A3-904C-4332DAC18A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0"/>
          </p:nvPr>
        </p:nvSpPr>
        <p:spPr/>
        <p:txBody>
          <a:bodyPr/>
          <a:lstStyle>
            <a:lvl1pPr>
              <a:defRPr/>
            </a:lvl1pPr>
          </a:lstStyle>
          <a:p>
            <a:pPr>
              <a:defRPr/>
            </a:pPr>
            <a:fld id="{0EB3995E-F2A7-48B5-87E2-D68C08ECB681}" type="datetime1">
              <a:rPr lang="en-US"/>
              <a:pPr>
                <a:defRPr/>
              </a:pPr>
              <a:t>3/13/2018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6A3BD10-4EC9-4F80-84CE-922BE6B50D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602D0284-0A48-4369-86C7-D5E72C9B1FEF}" type="datetime1">
              <a:rPr lang="en-US"/>
              <a:pPr>
                <a:defRPr/>
              </a:pPr>
              <a:t>3/13/2018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9F7BCF36-4FB5-4D03-B5D7-20178AA4D81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6228C70-98D1-4786-8176-1D6F987DF9AC}"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2422538-6DC5-436E-8DE1-4C79758318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77298D-463C-4103-9F67-BDFA22290E79}" type="datetime1">
              <a:rPr lang="en-US"/>
              <a:pPr>
                <a:defRPr/>
              </a:pPr>
              <a:t>3/13/2018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E006E1-FF85-4A5A-AE0D-44A57DD9DA8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de Only">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4A5D64FF-8B90-4557-A759-CC7674438530}"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00E0E8DD-7C13-4CFA-83A3-5C82826C23BB}" type="slidenum">
              <a:rPr lang="en-US"/>
              <a:pPr>
                <a:defRPr/>
              </a:pPr>
              <a:t>‹#›</a:t>
            </a:fld>
            <a:endParaRPr lang="en-US"/>
          </a:p>
        </p:txBody>
      </p:sp>
      <p:sp>
        <p:nvSpPr>
          <p:cNvPr id="7" name="Content Placeholder 7"/>
          <p:cNvSpPr>
            <a:spLocks noGrp="1"/>
          </p:cNvSpPr>
          <p:nvPr>
            <p:ph sz="quarter" idx="1"/>
          </p:nvPr>
        </p:nvSpPr>
        <p:spPr>
          <a:xfrm>
            <a:off x="457200" y="433436"/>
            <a:ext cx="8229600" cy="5723524"/>
          </a:xfrm>
        </p:spPr>
        <p:txBody>
          <a:bodyPr>
            <a:normAutofit/>
          </a:bodyPr>
          <a:lstStyle>
            <a:lvl1pPr>
              <a:buFontTx/>
              <a:buNone/>
              <a:defRPr sz="2000" b="1">
                <a:latin typeface="Consolas" panose="020B0609020204030204" pitchFamily="49" charset="0"/>
                <a:cs typeface="Courier New" pitchFamily="49" charset="0"/>
              </a:defRPr>
            </a:lvl1pPr>
            <a:lvl2pPr>
              <a:buFontTx/>
              <a:buNone/>
              <a:defRPr sz="2000" b="1">
                <a:latin typeface="Consolas" panose="020B0609020204030204" pitchFamily="49" charset="0"/>
                <a:cs typeface="Courier New" pitchFamily="49" charset="0"/>
              </a:defRPr>
            </a:lvl2pPr>
            <a:lvl3pPr>
              <a:buFontTx/>
              <a:buNone/>
              <a:defRPr sz="2000" b="1">
                <a:latin typeface="Consolas" panose="020B0609020204030204" pitchFamily="49" charset="0"/>
                <a:cs typeface="Courier New" pitchFamily="49" charset="0"/>
              </a:defRPr>
            </a:lvl3pPr>
            <a:lvl4pPr>
              <a:buFontTx/>
              <a:buNone/>
              <a:defRPr sz="2000" b="1">
                <a:latin typeface="Consolas" panose="020B0609020204030204" pitchFamily="49" charset="0"/>
                <a:cs typeface="Courier New" pitchFamily="49" charset="0"/>
              </a:defRPr>
            </a:lvl4pPr>
            <a:lvl5pPr>
              <a:buFontTx/>
              <a:buNone/>
              <a:defRPr sz="2000" b="1">
                <a:latin typeface="Consolas" panose="020B0609020204030204"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47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40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A546D6FF-C891-4159-B431-8E53CFCADFDE}" type="datetime1">
              <a:rPr lang="en-US">
                <a:solidFill>
                  <a:srgbClr val="000000"/>
                </a:solidFill>
              </a:rPr>
              <a:pPr>
                <a:defRPr/>
              </a:pPr>
              <a:t>3/13/2018</a:t>
            </a:fld>
            <a:endParaRPr lang="en-US">
              <a:solidFill>
                <a:srgbClr val="000000"/>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000000"/>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320EFA10-DCF3-4FFE-AFBA-F83CF2F22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290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052CF873-4163-4E41-97B6-D7CDDFCB651A}" type="datetime1">
              <a:rPr lang="en-US">
                <a:solidFill>
                  <a:srgbClr val="000000"/>
                </a:solidFill>
              </a:rPr>
              <a:pPr>
                <a:defRPr/>
              </a:pPr>
              <a:t>3/13/2018</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pPr>
              <a:defRPr/>
            </a:pPr>
            <a:fld id="{BC96E1D6-1F69-4FC6-9D02-A07BF57C0D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561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normAutofit/>
          </a:bodyPr>
          <a:lstStyle>
            <a:lvl1pPr>
              <a:buFontTx/>
              <a:buNone/>
              <a:defRPr sz="2000" b="1">
                <a:latin typeface="Consolas" panose="020B0609020204030204" pitchFamily="49" charset="0"/>
                <a:cs typeface="Courier New" pitchFamily="49" charset="0"/>
              </a:defRPr>
            </a:lvl1pPr>
            <a:lvl2pPr>
              <a:buFontTx/>
              <a:buNone/>
              <a:defRPr sz="2000" b="1">
                <a:latin typeface="Consolas" panose="020B0609020204030204" pitchFamily="49" charset="0"/>
                <a:cs typeface="Courier New" pitchFamily="49" charset="0"/>
              </a:defRPr>
            </a:lvl2pPr>
            <a:lvl3pPr>
              <a:buFontTx/>
              <a:buNone/>
              <a:defRPr sz="2000" b="1">
                <a:latin typeface="Consolas" panose="020B0609020204030204" pitchFamily="49" charset="0"/>
                <a:cs typeface="Courier New" pitchFamily="49" charset="0"/>
              </a:defRPr>
            </a:lvl3pPr>
            <a:lvl4pPr>
              <a:buFontTx/>
              <a:buNone/>
              <a:defRPr sz="2000" b="1">
                <a:latin typeface="Consolas" panose="020B0609020204030204" pitchFamily="49" charset="0"/>
                <a:cs typeface="Courier New" pitchFamily="49" charset="0"/>
              </a:defRPr>
            </a:lvl4pPr>
            <a:lvl5pPr>
              <a:buFontTx/>
              <a:buNone/>
              <a:defRPr sz="2000" b="1">
                <a:latin typeface="Consolas" panose="020B0609020204030204"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7F29BC6-DF29-44E0-B09A-1BED331363D7}" type="datetime1">
              <a:rPr lang="en-US">
                <a:solidFill>
                  <a:srgbClr val="000000"/>
                </a:solidFill>
              </a:rPr>
              <a:pPr>
                <a:defRPr/>
              </a:pPr>
              <a:t>3/13/2018</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pPr>
              <a:defRPr/>
            </a:pPr>
            <a:fld id="{C8B0659C-8185-43E0-99D0-C6E27206A3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398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CD1E1C5B-5E7A-4DE3-BAC3-D04F8DE761DE}" type="datetime1">
              <a:rPr lang="en-US">
                <a:solidFill>
                  <a:srgbClr val="F8F8F8"/>
                </a:solidFill>
              </a:rPr>
              <a:pPr>
                <a:defRPr/>
              </a:pPr>
              <a:t>3/13/2018</a:t>
            </a:fld>
            <a:endParaRPr lang="en-US">
              <a:solidFill>
                <a:srgbClr val="F8F8F8"/>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F8F8F8"/>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2031D76C-8743-4B33-94C2-F2618AB00A3D}"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117410381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B0A004E-A7DC-4953-A9D9-B427AF4A2531}" type="datetime1">
              <a:rPr lang="en-US">
                <a:solidFill>
                  <a:srgbClr val="000000"/>
                </a:solidFill>
              </a:rPr>
              <a:pPr>
                <a:defRPr/>
              </a:pPr>
              <a:t>3/13/2018</a:t>
            </a:fld>
            <a:endParaRPr lang="en-US">
              <a:solidFill>
                <a:srgbClr val="000000"/>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22"/>
          <p:cNvSpPr>
            <a:spLocks noGrp="1"/>
          </p:cNvSpPr>
          <p:nvPr>
            <p:ph type="sldNum" sz="quarter" idx="12"/>
          </p:nvPr>
        </p:nvSpPr>
        <p:spPr/>
        <p:txBody>
          <a:bodyPr/>
          <a:lstStyle>
            <a:lvl1pPr>
              <a:defRPr/>
            </a:lvl1pPr>
          </a:lstStyle>
          <a:p>
            <a:pPr>
              <a:defRPr/>
            </a:pPr>
            <a:fld id="{A91ECA54-7C2A-4346-95A2-CCC346088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75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17C03CB-017F-458C-B3E9-8530166C6BFC}"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134194-C141-41B8-B5B5-C8570DAC61C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56E397B-1FE6-4EF6-9FA3-F9F2C3B53784}" type="datetime1">
              <a:rPr lang="en-US">
                <a:solidFill>
                  <a:srgbClr val="000000"/>
                </a:solidFill>
              </a:rPr>
              <a:pPr>
                <a:defRPr/>
              </a:pPr>
              <a:t>3/13/2018</a:t>
            </a:fld>
            <a:endParaRPr lang="en-US">
              <a:solidFill>
                <a:srgbClr val="000000"/>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22"/>
          <p:cNvSpPr>
            <a:spLocks noGrp="1"/>
          </p:cNvSpPr>
          <p:nvPr>
            <p:ph type="sldNum" sz="quarter" idx="12"/>
          </p:nvPr>
        </p:nvSpPr>
        <p:spPr/>
        <p:txBody>
          <a:bodyPr/>
          <a:lstStyle>
            <a:lvl1pPr>
              <a:defRPr/>
            </a:lvl1pPr>
          </a:lstStyle>
          <a:p>
            <a:pPr>
              <a:defRPr/>
            </a:pPr>
            <a:fld id="{4F992AC7-109F-4BA9-B1D7-59BE7C50D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2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lvl1pPr>
              <a:defRPr sz="4000"/>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1B3CF5A-35D5-4CD8-B7FC-B4BD04BFB355}" type="datetime1">
              <a:rPr lang="en-US">
                <a:solidFill>
                  <a:srgbClr val="000000"/>
                </a:solidFill>
              </a:rPr>
              <a:pPr>
                <a:defRPr/>
              </a:pPr>
              <a:t>3/13/2018</a:t>
            </a:fld>
            <a:endParaRPr lang="en-US">
              <a:solidFill>
                <a:srgbClr val="000000"/>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4"/>
          <p:cNvSpPr>
            <a:spLocks noGrp="1"/>
          </p:cNvSpPr>
          <p:nvPr>
            <p:ph type="sldNum" sz="quarter" idx="12"/>
          </p:nvPr>
        </p:nvSpPr>
        <p:spPr/>
        <p:txBody>
          <a:bodyPr/>
          <a:lstStyle>
            <a:lvl1pPr>
              <a:defRPr/>
            </a:lvl1pPr>
          </a:lstStyle>
          <a:p>
            <a:pPr>
              <a:defRPr/>
            </a:pPr>
            <a:fld id="{2EED646B-918D-49A2-BF6D-A3C6EB12E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0326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4A5D64FF-8B90-4557-A759-CC7674438530}" type="datetime1">
              <a:rPr lang="en-US">
                <a:solidFill>
                  <a:srgbClr val="000000"/>
                </a:solidFill>
              </a:rPr>
              <a:pPr>
                <a:defRPr/>
              </a:pPr>
              <a:t>3/13/2018</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pPr>
              <a:defRPr/>
            </a:pPr>
            <a:fld id="{00E0E8DD-7C13-4CFA-83A3-5C82826C2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93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onstantia"/>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0"/>
          </p:nvPr>
        </p:nvSpPr>
        <p:spPr/>
        <p:txBody>
          <a:bodyPr/>
          <a:lstStyle>
            <a:lvl1pPr>
              <a:defRPr/>
            </a:lvl1pPr>
          </a:lstStyle>
          <a:p>
            <a:pPr>
              <a:defRPr/>
            </a:pPr>
            <a:fld id="{12CD8481-8AAE-4272-8AF2-9D73540960F7}" type="datetime1">
              <a:rPr lang="en-US">
                <a:solidFill>
                  <a:srgbClr val="000000"/>
                </a:solidFill>
              </a:rPr>
              <a:pPr>
                <a:defRPr/>
              </a:pPr>
              <a:t>3/13/2018</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pPr>
              <a:defRPr/>
            </a:pPr>
            <a:fld id="{DE39D17D-392A-4773-BDD8-DECFF5DAD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8603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onstantia"/>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1D5451C4-3DD8-4738-8F45-A959A06B8D8E}" type="datetime1">
              <a:rPr lang="en-US">
                <a:solidFill>
                  <a:srgbClr val="F8F8F8"/>
                </a:solidFill>
              </a:rPr>
              <a:pPr>
                <a:defRPr/>
              </a:pPr>
              <a:t>3/13/2018</a:t>
            </a:fld>
            <a:endParaRPr lang="en-US">
              <a:solidFill>
                <a:srgbClr val="F8F8F8"/>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8F8F8"/>
              </a:solidFill>
            </a:endParaRPr>
          </a:p>
        </p:txBody>
      </p:sp>
      <p:sp>
        <p:nvSpPr>
          <p:cNvPr id="10" name="Slide Number Placeholder 6"/>
          <p:cNvSpPr>
            <a:spLocks noGrp="1"/>
          </p:cNvSpPr>
          <p:nvPr>
            <p:ph type="sldNum" sz="quarter" idx="12"/>
          </p:nvPr>
        </p:nvSpPr>
        <p:spPr/>
        <p:txBody>
          <a:bodyPr/>
          <a:lstStyle>
            <a:lvl1pPr>
              <a:defRPr/>
            </a:lvl1pPr>
          </a:lstStyle>
          <a:p>
            <a:pPr>
              <a:defRPr/>
            </a:pPr>
            <a:fld id="{EB68F7D9-1946-4E8E-8008-E5EC2132862A}" type="slidenum">
              <a:rPr lang="en-US">
                <a:solidFill>
                  <a:srgbClr val="F8F8F8"/>
                </a:solidFill>
              </a:rPr>
              <a:pPr>
                <a:defRPr/>
              </a:pPr>
              <a:t>‹#›</a:t>
            </a:fld>
            <a:endParaRPr lang="en-US">
              <a:solidFill>
                <a:srgbClr val="F8F8F8"/>
              </a:solidFill>
            </a:endParaRPr>
          </a:p>
        </p:txBody>
      </p:sp>
    </p:spTree>
    <p:extLst>
      <p:ext uri="{BB962C8B-B14F-4D97-AF65-F5344CB8AC3E}">
        <p14:creationId xmlns:p14="http://schemas.microsoft.com/office/powerpoint/2010/main" val="270565647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56364E-1564-49DF-BA88-B1C3D347F7B9}" type="datetime1">
              <a:rPr lang="en-US">
                <a:solidFill>
                  <a:srgbClr val="000000"/>
                </a:solidFill>
              </a:rPr>
              <a:pPr>
                <a:defRPr/>
              </a:pPr>
              <a:t>3/13/2018</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22"/>
          <p:cNvSpPr>
            <a:spLocks noGrp="1"/>
          </p:cNvSpPr>
          <p:nvPr>
            <p:ph type="sldNum" sz="quarter" idx="12"/>
          </p:nvPr>
        </p:nvSpPr>
        <p:spPr/>
        <p:txBody>
          <a:bodyPr/>
          <a:lstStyle>
            <a:lvl1pPr>
              <a:defRPr/>
            </a:lvl1pPr>
          </a:lstStyle>
          <a:p>
            <a:pPr>
              <a:defRPr/>
            </a:pPr>
            <a:fld id="{E3D0269D-0139-484E-BDD2-E56718709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4718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1C5E8B-8035-4883-9BD9-2A7CEAB89B4B}" type="datetime1">
              <a:rPr lang="en-US">
                <a:solidFill>
                  <a:srgbClr val="000000"/>
                </a:solidFill>
              </a:rPr>
              <a:pPr>
                <a:defRPr/>
              </a:pPr>
              <a:t>3/13/2018</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a:defRPr/>
            </a:pPr>
            <a:fld id="{372B3165-477C-4A32-873B-B8892B4A61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67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de Only">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4A5D64FF-8B90-4557-A759-CC7674438530}" type="datetime1">
              <a:rPr lang="en-US">
                <a:solidFill>
                  <a:srgbClr val="000000"/>
                </a:solidFill>
              </a:rPr>
              <a:pPr>
                <a:defRPr/>
              </a:pPr>
              <a:t>3/13/2018</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pPr>
              <a:defRPr/>
            </a:pPr>
            <a:fld id="{00E0E8DD-7C13-4CFA-83A3-5C82826C23BB}" type="slidenum">
              <a:rPr lang="en-US">
                <a:solidFill>
                  <a:srgbClr val="000000"/>
                </a:solidFill>
              </a:rPr>
              <a:pPr>
                <a:defRPr/>
              </a:pPr>
              <a:t>‹#›</a:t>
            </a:fld>
            <a:endParaRPr lang="en-US">
              <a:solidFill>
                <a:srgbClr val="000000"/>
              </a:solidFill>
            </a:endParaRPr>
          </a:p>
        </p:txBody>
      </p:sp>
      <p:sp>
        <p:nvSpPr>
          <p:cNvPr id="7" name="Content Placeholder 7"/>
          <p:cNvSpPr>
            <a:spLocks noGrp="1"/>
          </p:cNvSpPr>
          <p:nvPr>
            <p:ph sz="quarter" idx="1"/>
          </p:nvPr>
        </p:nvSpPr>
        <p:spPr>
          <a:xfrm>
            <a:off x="457200" y="433436"/>
            <a:ext cx="8229600" cy="5723524"/>
          </a:xfrm>
        </p:spPr>
        <p:txBody>
          <a:bodyPr>
            <a:normAutofit/>
          </a:bodyPr>
          <a:lstStyle>
            <a:lvl1pPr>
              <a:buFontTx/>
              <a:buNone/>
              <a:defRPr sz="2000" b="1">
                <a:latin typeface="Consolas" panose="020B0609020204030204" pitchFamily="49" charset="0"/>
                <a:cs typeface="Courier New" pitchFamily="49" charset="0"/>
              </a:defRPr>
            </a:lvl1pPr>
            <a:lvl2pPr>
              <a:buFontTx/>
              <a:buNone/>
              <a:defRPr sz="2000" b="1">
                <a:latin typeface="Consolas" panose="020B0609020204030204" pitchFamily="49" charset="0"/>
                <a:cs typeface="Courier New" pitchFamily="49" charset="0"/>
              </a:defRPr>
            </a:lvl2pPr>
            <a:lvl3pPr>
              <a:buFontTx/>
              <a:buNone/>
              <a:defRPr sz="2000" b="1">
                <a:latin typeface="Consolas" panose="020B0609020204030204" pitchFamily="49" charset="0"/>
                <a:cs typeface="Courier New" pitchFamily="49" charset="0"/>
              </a:defRPr>
            </a:lvl3pPr>
            <a:lvl4pPr>
              <a:buFontTx/>
              <a:buNone/>
              <a:defRPr sz="2000" b="1">
                <a:latin typeface="Consolas" panose="020B0609020204030204" pitchFamily="49" charset="0"/>
                <a:cs typeface="Courier New" pitchFamily="49" charset="0"/>
              </a:defRPr>
            </a:lvl4pPr>
            <a:lvl5pPr>
              <a:buFontTx/>
              <a:buNone/>
              <a:defRPr sz="2000" b="1">
                <a:latin typeface="Consolas" panose="020B0609020204030204"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306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lank code">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AD2F67E8-1F26-4BAB-B374-662DCC814C6A}"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6F2E9B4-E7FD-4DBE-AD34-6A7F74C62F4B}" type="slidenum">
              <a:rPr lang="en-US"/>
              <a:pPr>
                <a:defRPr/>
              </a:pPr>
              <a:t>‹#›</a:t>
            </a:fld>
            <a:endParaRPr lang="en-US"/>
          </a:p>
        </p:txBody>
      </p:sp>
      <p:sp>
        <p:nvSpPr>
          <p:cNvPr id="7" name="Content Placeholder 7"/>
          <p:cNvSpPr>
            <a:spLocks noGrp="1"/>
          </p:cNvSpPr>
          <p:nvPr>
            <p:ph sz="quarter" idx="1"/>
          </p:nvPr>
        </p:nvSpPr>
        <p:spPr>
          <a:xfrm>
            <a:off x="457200" y="260615"/>
            <a:ext cx="8229600" cy="5896345"/>
          </a:xfrm>
        </p:spPr>
        <p:txBody>
          <a:bodyPr>
            <a:normAutofit/>
          </a:bodyPr>
          <a:lstStyle>
            <a:lvl1pPr>
              <a:buFontTx/>
              <a:buNone/>
              <a:defRPr sz="2000" b="1">
                <a:latin typeface="Courier New" pitchFamily="49" charset="0"/>
                <a:cs typeface="Courier New" pitchFamily="49" charset="0"/>
              </a:defRPr>
            </a:lvl1pPr>
            <a:lvl2pPr>
              <a:buFontTx/>
              <a:buNone/>
              <a:defRPr sz="2000" b="1">
                <a:latin typeface="Courier New" pitchFamily="49" charset="0"/>
                <a:cs typeface="Courier New" pitchFamily="49" charset="0"/>
              </a:defRPr>
            </a:lvl2pPr>
            <a:lvl3pPr>
              <a:buFontTx/>
              <a:buNone/>
              <a:defRPr sz="2000" b="1">
                <a:latin typeface="Courier New" pitchFamily="49" charset="0"/>
                <a:cs typeface="Courier New" pitchFamily="49" charset="0"/>
              </a:defRPr>
            </a:lvl3pPr>
            <a:lvl4pPr>
              <a:buFontTx/>
              <a:buNone/>
              <a:defRPr sz="2000" b="1">
                <a:latin typeface="Courier New" pitchFamily="49" charset="0"/>
                <a:cs typeface="Courier New" pitchFamily="49" charset="0"/>
              </a:defRPr>
            </a:lvl4pPr>
            <a:lvl5pPr>
              <a:buFontTx/>
              <a:buNone/>
              <a:defRPr sz="20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619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normAutofit/>
          </a:bodyPr>
          <a:lstStyle>
            <a:lvl1pPr>
              <a:buFontTx/>
              <a:buNone/>
              <a:defRPr sz="2000" b="1">
                <a:latin typeface="Consolas" panose="020B0609020204030204" pitchFamily="49" charset="0"/>
                <a:cs typeface="Courier New" pitchFamily="49" charset="0"/>
              </a:defRPr>
            </a:lvl1pPr>
            <a:lvl2pPr>
              <a:buFontTx/>
              <a:buNone/>
              <a:defRPr sz="2000" b="1">
                <a:latin typeface="Consolas" panose="020B0609020204030204" pitchFamily="49" charset="0"/>
                <a:cs typeface="Courier New" pitchFamily="49" charset="0"/>
              </a:defRPr>
            </a:lvl2pPr>
            <a:lvl3pPr>
              <a:buFontTx/>
              <a:buNone/>
              <a:defRPr sz="2000" b="1">
                <a:latin typeface="Consolas" panose="020B0609020204030204" pitchFamily="49" charset="0"/>
                <a:cs typeface="Courier New" pitchFamily="49" charset="0"/>
              </a:defRPr>
            </a:lvl3pPr>
            <a:lvl4pPr>
              <a:buFontTx/>
              <a:buNone/>
              <a:defRPr sz="2000" b="1">
                <a:latin typeface="Consolas" panose="020B0609020204030204" pitchFamily="49" charset="0"/>
                <a:cs typeface="Courier New" pitchFamily="49" charset="0"/>
              </a:defRPr>
            </a:lvl4pPr>
            <a:lvl5pPr>
              <a:buFontTx/>
              <a:buNone/>
              <a:defRPr sz="2000" b="1">
                <a:latin typeface="Consolas" panose="020B0609020204030204"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2BDEFC7C-9E3B-4EFC-A9F7-6D704F1E8754}"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27912B-9EF0-4FEA-B516-509FE42DFA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Just code">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BA6A316A-8880-44EB-92F0-9A73E00810C1}"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43D7C06-C30A-4CB3-894B-60FE82FB8E24}" type="slidenum">
              <a:rPr lang="en-US"/>
              <a:pPr>
                <a:defRPr/>
              </a:pPr>
              <a:t>‹#›</a:t>
            </a:fld>
            <a:endParaRPr lang="en-US"/>
          </a:p>
        </p:txBody>
      </p:sp>
      <p:sp>
        <p:nvSpPr>
          <p:cNvPr id="7" name="Content Placeholder 7"/>
          <p:cNvSpPr>
            <a:spLocks noGrp="1"/>
          </p:cNvSpPr>
          <p:nvPr>
            <p:ph sz="quarter" idx="1"/>
          </p:nvPr>
        </p:nvSpPr>
        <p:spPr>
          <a:xfrm>
            <a:off x="457200" y="318222"/>
            <a:ext cx="8229600" cy="5838738"/>
          </a:xfrm>
        </p:spPr>
        <p:txBody>
          <a:bodyPr>
            <a:normAutofit/>
          </a:bodyPr>
          <a:lstStyle>
            <a:lvl1pPr>
              <a:buFontTx/>
              <a:buNone/>
              <a:defRPr sz="1600" b="1">
                <a:latin typeface="Consolas" panose="020B0609020204030204" pitchFamily="49" charset="0"/>
                <a:cs typeface="Courier New" pitchFamily="49" charset="0"/>
              </a:defRPr>
            </a:lvl1pPr>
            <a:lvl2pPr>
              <a:buFontTx/>
              <a:buNone/>
              <a:defRPr sz="1600" b="1">
                <a:latin typeface="Consolas" panose="020B0609020204030204" pitchFamily="49" charset="0"/>
                <a:cs typeface="Courier New" pitchFamily="49" charset="0"/>
              </a:defRPr>
            </a:lvl2pPr>
            <a:lvl3pPr>
              <a:buFontTx/>
              <a:buNone/>
              <a:defRPr sz="1600" b="1">
                <a:latin typeface="Consolas" panose="020B0609020204030204" pitchFamily="49" charset="0"/>
                <a:cs typeface="Courier New" pitchFamily="49" charset="0"/>
              </a:defRPr>
            </a:lvl3pPr>
            <a:lvl4pPr>
              <a:buFontTx/>
              <a:buNone/>
              <a:defRPr sz="1600" b="1">
                <a:latin typeface="Consolas" panose="020B0609020204030204" pitchFamily="49" charset="0"/>
                <a:cs typeface="Courier New" pitchFamily="49" charset="0"/>
              </a:defRPr>
            </a:lvl4pPr>
            <a:lvl5pPr>
              <a:buFontTx/>
              <a:buNone/>
              <a:defRPr sz="1600" b="1">
                <a:latin typeface="Consolas" panose="020B0609020204030204"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1B28BE5C-55FD-4447-A228-814C996839AE}" type="datetime1">
              <a:rPr lang="en-US"/>
              <a:pPr>
                <a:defRPr/>
              </a:pPr>
              <a:t>3/13/2018</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ABF7ED12-4678-43AF-A8C1-0EE1477C925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6AFAA16-5658-4383-938B-7FCF6D82D9FF}" type="datetime1">
              <a:rPr lang="en-US"/>
              <a:pPr>
                <a:defRPr/>
              </a:pPr>
              <a:t>3/13/2018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3E21783-ECD8-4090-AABA-1B94E554B7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83EE482-41E8-491D-A6CB-6454F0EF088A}" type="datetime1">
              <a:rPr lang="en-US"/>
              <a:pPr>
                <a:defRPr/>
              </a:pPr>
              <a:t>3/13/2018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8BA8284-8832-4A94-A8EC-3643629B96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lvl1pPr>
              <a:defRPr sz="4000"/>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4685FDB2-B272-41A1-9C11-97856DC30185}" type="datetime1">
              <a:rPr lang="en-US"/>
              <a:pPr>
                <a:defRPr/>
              </a:pPr>
              <a:t>3/13/2018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63D04D-98C1-41F5-B289-7BEA8F142F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BA6A316A-8880-44EB-92F0-9A73E00810C1}" type="datetime1">
              <a:rPr lang="en-US"/>
              <a:pPr>
                <a:defRPr/>
              </a:pPr>
              <a:t>3/13/2018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43D7C06-C30A-4CB3-894B-60FE82FB8E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4801E95-D9CA-4D5D-93CD-0CDB3511FC47}" type="datetime1">
              <a:rPr lang="en-US"/>
              <a:pPr>
                <a:defRPr/>
              </a:pPr>
              <a:t>3/13/2018</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FFDF4A23-71BC-4E32-9073-6A5FBAD78847}"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40" r:id="rId1"/>
    <p:sldLayoutId id="2147484035" r:id="rId2"/>
    <p:sldLayoutId id="2147484036" r:id="rId3"/>
    <p:sldLayoutId id="2147484047" r:id="rId4"/>
    <p:sldLayoutId id="2147484041" r:id="rId5"/>
    <p:sldLayoutId id="2147484037" r:id="rId6"/>
    <p:sldLayoutId id="2147484038" r:id="rId7"/>
    <p:sldLayoutId id="2147484042" r:id="rId8"/>
    <p:sldLayoutId id="2147484043" r:id="rId9"/>
    <p:sldLayoutId id="2147484044" r:id="rId10"/>
    <p:sldLayoutId id="2147484045" r:id="rId11"/>
    <p:sldLayoutId id="2147484039" r:id="rId12"/>
    <p:sldLayoutId id="2147484046" r:id="rId13"/>
    <p:sldLayoutId id="2147484048" r:id="rId14"/>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9C9C9C"/>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19"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A28FA1E-0E06-4220-B584-FC1CF02F7D72}" type="datetime1">
              <a:rPr lang="en-US">
                <a:solidFill>
                  <a:srgbClr val="000000"/>
                </a:solidFill>
              </a:rPr>
              <a:pPr>
                <a:defRPr/>
              </a:pPr>
              <a:t>3/13/2018</a:t>
            </a:fld>
            <a:endParaRPr lang="en-US">
              <a:solidFill>
                <a:srgbClr val="000000"/>
              </a:solidFill>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000000"/>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58B7AA7E-2757-4015-89C4-9DBA87FA38D1}" type="slidenum">
              <a:rPr lang="en-US">
                <a:solidFill>
                  <a:srgbClr val="000000"/>
                </a:solidFill>
              </a:rPr>
              <a:pPr>
                <a:defRPr/>
              </a:pPr>
              <a:t>‹#›</a:t>
            </a:fld>
            <a:endParaRPr lang="en-US">
              <a:solidFill>
                <a:srgbClr val="000000"/>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60933416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9C9C9C"/>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4.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1.xml"/><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4.xml"/><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5.xml"/><Relationship Id="rId1" Type="http://schemas.openxmlformats.org/officeDocument/2006/relationships/slideLayout" Target="../slideLayouts/slideLayout17.xml"/><Relationship Id="rId4" Type="http://schemas.openxmlformats.org/officeDocument/2006/relationships/image" Target="NUL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8.xml"/><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2.xml"/><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4.xml"/><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5.xml"/><Relationship Id="rId1" Type="http://schemas.openxmlformats.org/officeDocument/2006/relationships/slideLayout" Target="../slideLayouts/slideLayout1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66.xml"/><Relationship Id="rId1" Type="http://schemas.openxmlformats.org/officeDocument/2006/relationships/slideLayout" Target="../slideLayouts/slideLayout1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67.xml"/><Relationship Id="rId1" Type="http://schemas.openxmlformats.org/officeDocument/2006/relationships/slideLayout" Target="../slideLayouts/slideLayout1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8.xml"/><Relationship Id="rId1" Type="http://schemas.openxmlformats.org/officeDocument/2006/relationships/slideLayout" Target="../slideLayouts/slideLayout16.xml"/><Relationship Id="rId4" Type="http://schemas.openxmlformats.org/officeDocument/2006/relationships/image" Target="NULL"/></Relationships>
</file>

<file path=ppt/slides/_rels/slide1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9.xml"/><Relationship Id="rId1" Type="http://schemas.openxmlformats.org/officeDocument/2006/relationships/slideLayout" Target="../slideLayouts/slideLayout16.xm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0.xml"/><Relationship Id="rId1" Type="http://schemas.openxmlformats.org/officeDocument/2006/relationships/slideLayout" Target="../slideLayouts/slideLayout16.xml"/><Relationship Id="rId5" Type="http://schemas.openxmlformats.org/officeDocument/2006/relationships/image" Target="NULL"/><Relationship Id="rId4" Type="http://schemas.openxmlformats.org/officeDocument/2006/relationships/image" Target="NULL"/></Relationships>
</file>

<file path=ppt/slides/_rels/slide17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1.xml"/><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2.xml"/><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3.xml"/><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8.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8.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6.xml"/><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4.xml"/><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5.xml"/><Relationship Id="rId1" Type="http://schemas.openxmlformats.org/officeDocument/2006/relationships/slideLayout" Target="../slideLayouts/slideLayout16.xml"/><Relationship Id="rId5" Type="http://schemas.openxmlformats.org/officeDocument/2006/relationships/image" Target="NULL"/><Relationship Id="rId4" Type="http://schemas.openxmlformats.org/officeDocument/2006/relationships/image" Target="NULL"/></Relationships>
</file>

<file path=ppt/slides/_rels/slide19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6.xml"/><Relationship Id="rId1" Type="http://schemas.openxmlformats.org/officeDocument/2006/relationships/slideLayout" Target="../slideLayouts/slideLayout16.xml"/><Relationship Id="rId5" Type="http://schemas.openxmlformats.org/officeDocument/2006/relationships/image" Target="NULL"/><Relationship Id="rId4" Type="http://schemas.openxmlformats.org/officeDocument/2006/relationships/image" Target="NUL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5.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7.xml"/></Relationships>
</file>

<file path=ppt/slides/_rels/slide2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2.xml"/><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3.xml"/><Relationship Id="rId1" Type="http://schemas.openxmlformats.org/officeDocument/2006/relationships/slideLayout" Target="../slideLayouts/slideLayout16.xml"/></Relationships>
</file>

<file path=ppt/slides/_rels/slide2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5.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6.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7.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8.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9.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0.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1.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4.png"/></Relationships>
</file>

<file path=ppt/slides/_rels/slide2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2.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6.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6.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7.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7.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hyperlink" Target="http://docs.oracle.com/javase/7/docs/api/java/util/List.html#subList%28int,%20int%29" TargetMode="External"/><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ctrTitle"/>
          </p:nvPr>
        </p:nvSpPr>
        <p:spPr/>
        <p:txBody>
          <a:bodyPr/>
          <a:lstStyle/>
          <a:p>
            <a:r>
              <a:rPr lang="en-CA" smtClean="0"/>
              <a:t>Recursion</a:t>
            </a:r>
            <a:endParaRPr lang="en-US" smtClean="0"/>
          </a:p>
        </p:txBody>
      </p:sp>
      <p:sp>
        <p:nvSpPr>
          <p:cNvPr id="6" name="Subtitle 5"/>
          <p:cNvSpPr>
            <a:spLocks noGrp="1"/>
          </p:cNvSpPr>
          <p:nvPr>
            <p:ph type="subTitle" idx="1"/>
          </p:nvPr>
        </p:nvSpPr>
        <p:spPr/>
        <p:txBody>
          <a:bodyPr/>
          <a:lstStyle/>
          <a:p>
            <a:pPr>
              <a:defRPr/>
            </a:pPr>
            <a:r>
              <a:rPr lang="en-CA" dirty="0" smtClean="0"/>
              <a:t>notes Chapter </a:t>
            </a:r>
            <a:r>
              <a:rPr lang="en-CA" dirty="0"/>
              <a:t>8</a:t>
            </a:r>
            <a:endParaRPr lang="en-US" dirty="0"/>
          </a:p>
        </p:txBody>
      </p:sp>
      <p:sp>
        <p:nvSpPr>
          <p:cNvPr id="4" name="Slide Number Placeholder 3"/>
          <p:cNvSpPr>
            <a:spLocks noGrp="1"/>
          </p:cNvSpPr>
          <p:nvPr>
            <p:ph type="sldNum" sz="quarter" idx="12"/>
          </p:nvPr>
        </p:nvSpPr>
        <p:spPr/>
        <p:txBody>
          <a:bodyPr/>
          <a:lstStyle/>
          <a:p>
            <a:pPr>
              <a:defRPr/>
            </a:pPr>
            <a:fld id="{2CA1C6CD-3315-42D1-8AE1-357FD0172715}" type="slidenum">
              <a:rPr lang="en-US" smtClean="0"/>
              <a:pPr>
                <a:defRPr/>
              </a:pPr>
              <a:t>1</a:t>
            </a:fld>
            <a:endParaRPr lang="en-US"/>
          </a:p>
        </p:txBody>
      </p:sp>
    </p:spTree>
    <p:extLst>
      <p:ext uri="{BB962C8B-B14F-4D97-AF65-F5344CB8AC3E}">
        <p14:creationId xmlns:p14="http://schemas.microsoft.com/office/powerpoint/2010/main" val="27641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10</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043113"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157413" y="40064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71713" y="349213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027585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Sorting the List</a:t>
            </a:r>
            <a:endParaRPr lang="en-US" dirty="0"/>
          </a:p>
        </p:txBody>
      </p:sp>
      <p:sp>
        <p:nvSpPr>
          <p:cNvPr id="6" name="Content Placeholder 5"/>
          <p:cNvSpPr>
            <a:spLocks noGrp="1"/>
          </p:cNvSpPr>
          <p:nvPr>
            <p:ph sz="quarter" idx="1"/>
          </p:nvPr>
        </p:nvSpPr>
        <p:spPr/>
        <p:txBody>
          <a:bodyPr/>
          <a:lstStyle/>
          <a:p>
            <a:r>
              <a:rPr lang="en-US" dirty="0" smtClean="0"/>
              <a:t>observe what happens if you repeat the process with the </a:t>
            </a:r>
            <a:r>
              <a:rPr lang="en-US" dirty="0" err="1" smtClean="0"/>
              <a:t>sublist</a:t>
            </a:r>
            <a:r>
              <a:rPr lang="en-US" dirty="0" smtClean="0"/>
              <a:t> made up of the fourth through last elements:</a:t>
            </a:r>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100</a:t>
            </a:fld>
            <a:endParaRPr lang="en-US"/>
          </a:p>
        </p:txBody>
      </p:sp>
      <p:sp>
        <p:nvSpPr>
          <p:cNvPr id="8" name="Right Brace 7"/>
          <p:cNvSpPr/>
          <p:nvPr/>
        </p:nvSpPr>
        <p:spPr>
          <a:xfrm rot="5400000">
            <a:off x="5320939" y="1527920"/>
            <a:ext cx="230428" cy="42630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705552" y="3832249"/>
            <a:ext cx="1479444" cy="384721"/>
          </a:xfrm>
          <a:prstGeom prst="rect">
            <a:avLst/>
          </a:prstGeom>
          <a:noFill/>
        </p:spPr>
        <p:txBody>
          <a:bodyPr wrap="none" rtlCol="0">
            <a:spAutoFit/>
          </a:bodyPr>
          <a:lstStyle/>
          <a:p>
            <a:r>
              <a:rPr lang="en-US" sz="1900" b="1" i="1" dirty="0" err="1">
                <a:solidFill>
                  <a:srgbClr val="000000"/>
                </a:solidFill>
                <a:latin typeface="Segoe UI"/>
                <a:cs typeface="Courier New" pitchFamily="49" charset="0"/>
              </a:rPr>
              <a:t>minToFront</a:t>
            </a:r>
            <a:endParaRPr lang="en-US" dirty="0"/>
          </a:p>
        </p:txBody>
      </p:sp>
      <p:graphicFrame>
        <p:nvGraphicFramePr>
          <p:cNvPr id="11" name="Table 10"/>
          <p:cNvGraphicFramePr>
            <a:graphicFrameLocks noGrp="1"/>
          </p:cNvGraphicFramePr>
          <p:nvPr>
            <p:extLst/>
          </p:nvPr>
        </p:nvGraphicFramePr>
        <p:xfrm>
          <a:off x="1461222" y="4753961"/>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1461222" y="273771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181597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Sorting the List</a:t>
            </a:r>
            <a:endParaRPr lang="en-US" dirty="0"/>
          </a:p>
        </p:txBody>
      </p:sp>
      <p:sp>
        <p:nvSpPr>
          <p:cNvPr id="6" name="Content Placeholder 5"/>
          <p:cNvSpPr>
            <a:spLocks noGrp="1"/>
          </p:cNvSpPr>
          <p:nvPr>
            <p:ph sz="quarter" idx="1"/>
          </p:nvPr>
        </p:nvSpPr>
        <p:spPr/>
        <p:txBody>
          <a:bodyPr/>
          <a:lstStyle/>
          <a:p>
            <a:r>
              <a:rPr lang="en-US" dirty="0" smtClean="0"/>
              <a:t>if you keep calling </a:t>
            </a:r>
            <a:r>
              <a:rPr lang="en-US" b="1" dirty="0" err="1" smtClean="0">
                <a:latin typeface="Consolas" panose="020B0609020204030204" pitchFamily="49" charset="0"/>
              </a:rPr>
              <a:t>minToFront</a:t>
            </a:r>
            <a:r>
              <a:rPr lang="en-US" dirty="0" smtClean="0"/>
              <a:t> until you reach a </a:t>
            </a:r>
            <a:r>
              <a:rPr lang="en-US" dirty="0" err="1" smtClean="0"/>
              <a:t>sublist</a:t>
            </a:r>
            <a:r>
              <a:rPr lang="en-US" dirty="0" smtClean="0"/>
              <a:t> of size two, you will sort the original list: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this is the </a:t>
            </a:r>
            <a:r>
              <a:rPr lang="en-US" i="1" dirty="0" smtClean="0"/>
              <a:t>selection sort</a:t>
            </a:r>
            <a:r>
              <a:rPr lang="en-US" dirty="0" smtClean="0"/>
              <a:t> algorithm</a:t>
            </a:r>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101</a:t>
            </a:fld>
            <a:endParaRPr lang="en-US"/>
          </a:p>
        </p:txBody>
      </p:sp>
      <p:sp>
        <p:nvSpPr>
          <p:cNvPr id="8" name="Right Brace 7"/>
          <p:cNvSpPr/>
          <p:nvPr/>
        </p:nvSpPr>
        <p:spPr>
          <a:xfrm rot="5400000">
            <a:off x="6847525" y="3054506"/>
            <a:ext cx="230428" cy="120984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203334" y="3832249"/>
            <a:ext cx="1479444" cy="384721"/>
          </a:xfrm>
          <a:prstGeom prst="rect">
            <a:avLst/>
          </a:prstGeom>
          <a:noFill/>
        </p:spPr>
        <p:txBody>
          <a:bodyPr wrap="none" rtlCol="0">
            <a:spAutoFit/>
          </a:bodyPr>
          <a:lstStyle/>
          <a:p>
            <a:r>
              <a:rPr lang="en-US" sz="1900" b="1" i="1" dirty="0" err="1">
                <a:solidFill>
                  <a:srgbClr val="000000"/>
                </a:solidFill>
                <a:latin typeface="Segoe UI"/>
                <a:cs typeface="Courier New" pitchFamily="49" charset="0"/>
              </a:rPr>
              <a:t>minToFront</a:t>
            </a:r>
            <a:endParaRPr lang="en-US" dirty="0"/>
          </a:p>
        </p:txBody>
      </p:sp>
      <p:graphicFrame>
        <p:nvGraphicFramePr>
          <p:cNvPr id="11" name="Table 10"/>
          <p:cNvGraphicFramePr>
            <a:graphicFrameLocks noGrp="1"/>
          </p:cNvGraphicFramePr>
          <p:nvPr>
            <p:extLst/>
          </p:nvPr>
        </p:nvGraphicFramePr>
        <p:xfrm>
          <a:off x="1461222" y="4753961"/>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1461222" y="273771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40527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5" name="Content Placeholder 4"/>
          <p:cNvSpPr>
            <a:spLocks noGrp="1"/>
          </p:cNvSpPr>
          <p:nvPr>
            <p:ph sz="quarter" idx="1"/>
          </p:nvPr>
        </p:nvSpPr>
        <p:spPr/>
        <p:txBody>
          <a:bodyPr>
            <a:normAutofit/>
          </a:bodyPr>
          <a:lstStyle/>
          <a:p>
            <a:pPr lvl="0">
              <a:buClr>
                <a:srgbClr val="DDDDDD"/>
              </a:buClr>
            </a:pPr>
            <a:r>
              <a:rPr lang="en-US" sz="1900" dirty="0">
                <a:solidFill>
                  <a:srgbClr val="7F0055"/>
                </a:solidFill>
                <a:latin typeface="Segoe UI"/>
              </a:rPr>
              <a:t>public</a:t>
            </a:r>
            <a:r>
              <a:rPr lang="en-US" sz="1900" dirty="0">
                <a:solidFill>
                  <a:srgbClr val="000000"/>
                </a:solidFill>
                <a:latin typeface="Segoe UI"/>
              </a:rPr>
              <a:t> </a:t>
            </a:r>
            <a:r>
              <a:rPr lang="en-US" sz="1900" dirty="0">
                <a:solidFill>
                  <a:srgbClr val="7F0055"/>
                </a:solidFill>
                <a:latin typeface="Segoe UI"/>
              </a:rPr>
              <a:t>class</a:t>
            </a:r>
            <a:r>
              <a:rPr lang="en-US" sz="1900" dirty="0">
                <a:solidFill>
                  <a:srgbClr val="000000"/>
                </a:solidFill>
                <a:latin typeface="Segoe UI"/>
              </a:rPr>
              <a:t> </a:t>
            </a:r>
            <a:r>
              <a:rPr lang="en-US" sz="1900" dirty="0" smtClean="0">
                <a:solidFill>
                  <a:srgbClr val="000000"/>
                </a:solidFill>
                <a:latin typeface="Segoe UI"/>
              </a:rPr>
              <a:t>Recursion {</a:t>
            </a:r>
          </a:p>
          <a:p>
            <a:pPr lvl="0">
              <a:buClr>
                <a:srgbClr val="DDDDDD"/>
              </a:buClr>
            </a:pPr>
            <a:endParaRPr lang="en-US" sz="1900" dirty="0">
              <a:solidFill>
                <a:srgbClr val="000000"/>
              </a:solidFill>
              <a:latin typeface="Segoe UI"/>
            </a:endParaRPr>
          </a:p>
          <a:p>
            <a:r>
              <a:rPr lang="en-US" sz="1800" dirty="0" smtClean="0">
                <a:solidFill>
                  <a:srgbClr val="3F7F5F"/>
                </a:solidFill>
                <a:latin typeface="Segoe UI"/>
              </a:rPr>
              <a:t>  // </a:t>
            </a:r>
            <a:r>
              <a:rPr lang="en-US" sz="1800" dirty="0" err="1">
                <a:solidFill>
                  <a:srgbClr val="3F7F5F"/>
                </a:solidFill>
                <a:latin typeface="Segoe UI"/>
              </a:rPr>
              <a:t>minToFront</a:t>
            </a:r>
            <a:r>
              <a:rPr lang="en-US" sz="1800" dirty="0">
                <a:solidFill>
                  <a:srgbClr val="3F7F5F"/>
                </a:solidFill>
                <a:latin typeface="Segoe UI"/>
              </a:rPr>
              <a:t> not shown</a:t>
            </a:r>
          </a:p>
          <a:p>
            <a:endParaRPr lang="en-US" sz="1800" dirty="0">
              <a:latin typeface="Segoe UI"/>
            </a:endParaRPr>
          </a:p>
          <a:p>
            <a:r>
              <a:rPr lang="en-US" sz="1800" dirty="0" smtClean="0">
                <a:solidFill>
                  <a:srgbClr val="7F0055"/>
                </a:solidFill>
                <a:latin typeface="Segoe UI"/>
              </a:rPr>
              <a:t>  public</a:t>
            </a:r>
            <a:r>
              <a:rPr lang="en-US" sz="1800" dirty="0" smtClean="0">
                <a:solidFill>
                  <a:srgbClr val="000000"/>
                </a:solidFill>
                <a:latin typeface="Segoe UI"/>
              </a:rPr>
              <a:t> </a:t>
            </a:r>
            <a:r>
              <a:rPr lang="en-US" sz="1800" dirty="0">
                <a:solidFill>
                  <a:srgbClr val="7F0055"/>
                </a:solidFill>
                <a:latin typeface="Segoe UI"/>
              </a:rPr>
              <a:t>static</a:t>
            </a:r>
            <a:r>
              <a:rPr lang="en-US" sz="1800" dirty="0">
                <a:solidFill>
                  <a:srgbClr val="000000"/>
                </a:solidFill>
                <a:latin typeface="Segoe UI"/>
              </a:rPr>
              <a:t> </a:t>
            </a:r>
            <a:r>
              <a:rPr lang="en-US" sz="1800" dirty="0">
                <a:solidFill>
                  <a:srgbClr val="7F0055"/>
                </a:solidFill>
                <a:latin typeface="Segoe UI"/>
              </a:rPr>
              <a:t>void</a:t>
            </a:r>
            <a:r>
              <a:rPr lang="en-US" sz="1800" dirty="0">
                <a:solidFill>
                  <a:srgbClr val="000000"/>
                </a:solidFill>
                <a:latin typeface="Segoe UI"/>
              </a:rPr>
              <a:t> </a:t>
            </a:r>
            <a:r>
              <a:rPr lang="en-US" sz="1800" dirty="0" err="1">
                <a:solidFill>
                  <a:srgbClr val="000000"/>
                </a:solidFill>
                <a:latin typeface="Segoe UI"/>
              </a:rPr>
              <a:t>selectionSort</a:t>
            </a:r>
            <a:r>
              <a:rPr lang="en-US" sz="1800" dirty="0">
                <a:solidFill>
                  <a:srgbClr val="000000"/>
                </a:solidFill>
                <a:latin typeface="Segoe UI"/>
              </a:rPr>
              <a:t>(List&lt;Integer&gt; t) {</a:t>
            </a:r>
          </a:p>
          <a:p>
            <a:r>
              <a:rPr lang="en-US" sz="1800" dirty="0" smtClean="0">
                <a:solidFill>
                  <a:srgbClr val="7F0055"/>
                </a:solidFill>
                <a:latin typeface="Segoe UI"/>
              </a:rPr>
              <a:t>    if</a:t>
            </a:r>
            <a:r>
              <a:rPr lang="en-US" sz="1800" dirty="0" smtClean="0">
                <a:solidFill>
                  <a:srgbClr val="000000"/>
                </a:solidFill>
                <a:latin typeface="Segoe UI"/>
              </a:rPr>
              <a:t> </a:t>
            </a:r>
            <a:r>
              <a:rPr lang="en-US" sz="1800" dirty="0">
                <a:solidFill>
                  <a:srgbClr val="000000"/>
                </a:solidFill>
                <a:latin typeface="Segoe UI"/>
              </a:rPr>
              <a:t>(</a:t>
            </a:r>
            <a:r>
              <a:rPr lang="en-US" sz="1800" dirty="0" err="1">
                <a:solidFill>
                  <a:srgbClr val="000000"/>
                </a:solidFill>
                <a:latin typeface="Segoe UI"/>
              </a:rPr>
              <a:t>t.size</a:t>
            </a:r>
            <a:r>
              <a:rPr lang="en-US" sz="1800" dirty="0">
                <a:solidFill>
                  <a:srgbClr val="000000"/>
                </a:solidFill>
                <a:latin typeface="Segoe UI"/>
              </a:rPr>
              <a:t>() &gt; 1) </a:t>
            </a:r>
            <a:r>
              <a:rPr lang="en-US" sz="1800" dirty="0" smtClean="0">
                <a:solidFill>
                  <a:srgbClr val="000000"/>
                </a:solidFill>
                <a:latin typeface="Segoe UI"/>
              </a:rPr>
              <a:t>{ </a:t>
            </a:r>
            <a:endParaRPr lang="en-US" sz="1800" dirty="0">
              <a:solidFill>
                <a:srgbClr val="000000"/>
              </a:solidFill>
              <a:latin typeface="Segoe UI"/>
            </a:endParaRPr>
          </a:p>
          <a:p>
            <a:r>
              <a:rPr lang="en-US" sz="1800" dirty="0">
                <a:solidFill>
                  <a:srgbClr val="000000"/>
                </a:solidFill>
                <a:latin typeface="Segoe UI"/>
              </a:rPr>
              <a:t> </a:t>
            </a:r>
            <a:r>
              <a:rPr lang="en-US" sz="1800" dirty="0" smtClean="0">
                <a:solidFill>
                  <a:srgbClr val="000000"/>
                </a:solidFill>
                <a:latin typeface="Segoe UI"/>
              </a:rPr>
              <a:t>     </a:t>
            </a:r>
            <a:r>
              <a:rPr lang="en-US" sz="1800" dirty="0" err="1" smtClean="0">
                <a:solidFill>
                  <a:srgbClr val="000000"/>
                </a:solidFill>
                <a:latin typeface="Segoe UI"/>
              </a:rPr>
              <a:t>Recursion.</a:t>
            </a:r>
            <a:r>
              <a:rPr lang="en-US" sz="1800" i="1" dirty="0" err="1" smtClean="0">
                <a:solidFill>
                  <a:srgbClr val="000000"/>
                </a:solidFill>
                <a:latin typeface="Segoe UI"/>
              </a:rPr>
              <a:t>minToFront</a:t>
            </a:r>
            <a:r>
              <a:rPr lang="en-US" sz="1800" dirty="0" smtClean="0">
                <a:solidFill>
                  <a:srgbClr val="000000"/>
                </a:solidFill>
                <a:latin typeface="Segoe UI"/>
              </a:rPr>
              <a:t>(t</a:t>
            </a:r>
            <a:r>
              <a:rPr lang="en-US" sz="1800" dirty="0">
                <a:solidFill>
                  <a:srgbClr val="000000"/>
                </a:solidFill>
                <a:latin typeface="Segoe UI"/>
              </a:rPr>
              <a:t>);</a:t>
            </a:r>
          </a:p>
          <a:p>
            <a:r>
              <a:rPr lang="en-US" sz="1800" dirty="0" smtClean="0">
                <a:solidFill>
                  <a:srgbClr val="000000"/>
                </a:solidFill>
                <a:latin typeface="Segoe UI"/>
              </a:rPr>
              <a:t>      </a:t>
            </a:r>
            <a:r>
              <a:rPr lang="en-US" sz="1800" dirty="0" err="1" smtClean="0">
                <a:solidFill>
                  <a:srgbClr val="000000"/>
                </a:solidFill>
                <a:latin typeface="Segoe UI"/>
              </a:rPr>
              <a:t>Recursion.</a:t>
            </a:r>
            <a:r>
              <a:rPr lang="en-US" sz="1800" i="1" dirty="0" err="1" smtClean="0">
                <a:solidFill>
                  <a:srgbClr val="000000"/>
                </a:solidFill>
                <a:latin typeface="Segoe UI"/>
              </a:rPr>
              <a:t>selectionSort</a:t>
            </a:r>
            <a:r>
              <a:rPr lang="en-US" sz="1800" dirty="0" smtClean="0">
                <a:solidFill>
                  <a:srgbClr val="000000"/>
                </a:solidFill>
                <a:latin typeface="Segoe UI"/>
              </a:rPr>
              <a:t>(</a:t>
            </a:r>
            <a:r>
              <a:rPr lang="en-US" sz="1800" dirty="0" err="1" smtClean="0">
                <a:solidFill>
                  <a:srgbClr val="000000"/>
                </a:solidFill>
                <a:latin typeface="Segoe UI"/>
              </a:rPr>
              <a:t>t.subList</a:t>
            </a:r>
            <a:r>
              <a:rPr lang="en-US" sz="1800" dirty="0" smtClean="0">
                <a:solidFill>
                  <a:srgbClr val="000000"/>
                </a:solidFill>
                <a:latin typeface="Segoe UI"/>
              </a:rPr>
              <a:t>(1</a:t>
            </a:r>
            <a:r>
              <a:rPr lang="en-US" sz="1800" dirty="0">
                <a:solidFill>
                  <a:srgbClr val="000000"/>
                </a:solidFill>
                <a:latin typeface="Segoe UI"/>
              </a:rPr>
              <a:t>, </a:t>
            </a:r>
            <a:r>
              <a:rPr lang="en-US" sz="1800" dirty="0" err="1">
                <a:solidFill>
                  <a:srgbClr val="000000"/>
                </a:solidFill>
                <a:latin typeface="Segoe UI"/>
              </a:rPr>
              <a:t>t.size</a:t>
            </a:r>
            <a:r>
              <a:rPr lang="en-US" sz="1800" dirty="0">
                <a:solidFill>
                  <a:srgbClr val="000000"/>
                </a:solidFill>
                <a:latin typeface="Segoe UI"/>
              </a:rPr>
              <a:t>()));</a:t>
            </a:r>
          </a:p>
          <a:p>
            <a:r>
              <a:rPr lang="en-US" sz="1800" dirty="0" smtClean="0">
                <a:solidFill>
                  <a:srgbClr val="000000"/>
                </a:solidFill>
                <a:latin typeface="Segoe UI"/>
              </a:rPr>
              <a:t>    }</a:t>
            </a:r>
            <a:endParaRPr lang="en-US" sz="1800" dirty="0">
              <a:solidFill>
                <a:srgbClr val="000000"/>
              </a:solidFill>
              <a:latin typeface="Segoe UI"/>
            </a:endParaRPr>
          </a:p>
          <a:p>
            <a:r>
              <a:rPr lang="en-US" sz="1800" dirty="0" smtClean="0">
                <a:solidFill>
                  <a:srgbClr val="000000"/>
                </a:solidFill>
                <a:latin typeface="Segoe UI"/>
              </a:rPr>
              <a:t>  }</a:t>
            </a:r>
            <a:endParaRPr lang="en-US" sz="1800" dirty="0">
              <a:solidFill>
                <a:srgbClr val="000000"/>
              </a:solidFill>
              <a:latin typeface="Segoe UI"/>
            </a:endParaRPr>
          </a:p>
          <a:p>
            <a:pPr lvl="0">
              <a:buClr>
                <a:srgbClr val="DDDDDD"/>
              </a:buClr>
            </a:pPr>
            <a:endParaRPr lang="en-US" sz="1900" dirty="0" smtClean="0">
              <a:solidFill>
                <a:prstClr val="black"/>
              </a:solidFill>
              <a:latin typeface="Segoe UI"/>
            </a:endParaRPr>
          </a:p>
          <a:p>
            <a:pPr lvl="0">
              <a:buClr>
                <a:srgbClr val="DDDDDD"/>
              </a:buClr>
            </a:pPr>
            <a:r>
              <a:rPr lang="en-US" sz="1900" dirty="0">
                <a:solidFill>
                  <a:prstClr val="black"/>
                </a:solidFill>
                <a:latin typeface="Segoe UI"/>
              </a:rPr>
              <a:t> </a:t>
            </a:r>
            <a:r>
              <a:rPr lang="en-US" sz="1900" dirty="0" smtClean="0">
                <a:solidFill>
                  <a:prstClr val="black"/>
                </a:solidFill>
                <a:latin typeface="Segoe UI"/>
              </a:rPr>
              <a:t> </a:t>
            </a:r>
            <a:endParaRPr lang="en-US" sz="1900" dirty="0">
              <a:solidFill>
                <a:prstClr val="black"/>
              </a:solidFill>
              <a:latin typeface="Segoe UI"/>
            </a:endParaRPr>
          </a:p>
          <a:p>
            <a:pPr lvl="0">
              <a:buClr>
                <a:srgbClr val="DDDDDD"/>
              </a:buClr>
            </a:pPr>
            <a:r>
              <a:rPr lang="en-US" sz="1900" dirty="0" smtClean="0">
                <a:solidFill>
                  <a:srgbClr val="000000"/>
                </a:solidFill>
                <a:latin typeface="Segoe UI"/>
              </a:rPr>
              <a:t>}</a:t>
            </a:r>
            <a:endParaRPr lang="en-US" sz="19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102</a:t>
            </a:fld>
            <a:endParaRPr lang="en-US"/>
          </a:p>
        </p:txBody>
      </p:sp>
    </p:spTree>
    <p:extLst>
      <p:ext uri="{BB962C8B-B14F-4D97-AF65-F5344CB8AC3E}">
        <p14:creationId xmlns:p14="http://schemas.microsoft.com/office/powerpoint/2010/main" val="14962764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Jump It</a:t>
            </a:r>
          </a:p>
        </p:txBody>
      </p:sp>
      <p:sp>
        <p:nvSpPr>
          <p:cNvPr id="3" name="Content Placeholder 2"/>
          <p:cNvSpPr>
            <a:spLocks noGrp="1"/>
          </p:cNvSpPr>
          <p:nvPr>
            <p:ph sz="quarter" idx="1"/>
          </p:nvPr>
        </p:nvSpPr>
        <p:spPr>
          <a:xfrm>
            <a:off x="457200" y="1219200"/>
            <a:ext cx="8229600" cy="4937125"/>
          </a:xfrm>
        </p:spPr>
        <p:txBody>
          <a:bodyPr/>
          <a:lstStyle/>
          <a:p>
            <a:pPr marL="0" indent="0">
              <a:buNone/>
              <a:defRPr/>
            </a:pPr>
            <a:endParaRPr lang="en-CA" dirty="0" smtClean="0"/>
          </a:p>
          <a:p>
            <a:pPr marL="514350" indent="-514350">
              <a:buFont typeface="+mj-lt"/>
              <a:buAutoNum type="arabicPeriod" startAt="2"/>
              <a:defRPr/>
            </a:pPr>
            <a:endParaRPr lang="en-CA" dirty="0" smtClean="0"/>
          </a:p>
          <a:p>
            <a:pPr marL="514350" indent="-514350">
              <a:buFont typeface="+mj-lt"/>
              <a:buAutoNum type="arabicPeriod" startAt="2"/>
              <a:defRPr/>
            </a:pPr>
            <a:endParaRPr lang="en-CA" dirty="0" smtClean="0"/>
          </a:p>
          <a:p>
            <a:pPr marL="577850" lvl="1" indent="-303213">
              <a:defRPr/>
            </a:pPr>
            <a:endParaRPr lang="en-CA" dirty="0" smtClean="0"/>
          </a:p>
          <a:p>
            <a:pPr marL="577850" lvl="1" indent="-303213">
              <a:defRPr/>
            </a:pPr>
            <a:r>
              <a:rPr lang="en-CA" dirty="0" smtClean="0"/>
              <a:t>board of n squares, n &gt;= 2</a:t>
            </a:r>
          </a:p>
          <a:p>
            <a:pPr marL="577850" lvl="1" indent="-303213">
              <a:defRPr/>
            </a:pPr>
            <a:r>
              <a:rPr lang="en-CA" dirty="0" smtClean="0"/>
              <a:t>start at the first square on left</a:t>
            </a:r>
          </a:p>
          <a:p>
            <a:pPr marL="577850" lvl="1" indent="-303213">
              <a:defRPr/>
            </a:pPr>
            <a:r>
              <a:rPr lang="en-CA" dirty="0" smtClean="0"/>
              <a:t>on each move you can move 1 </a:t>
            </a:r>
            <a:r>
              <a:rPr lang="en-CA" i="1" dirty="0" smtClean="0"/>
              <a:t>or</a:t>
            </a:r>
            <a:r>
              <a:rPr lang="en-CA" dirty="0" smtClean="0"/>
              <a:t> 2 squares to the right</a:t>
            </a:r>
          </a:p>
          <a:p>
            <a:pPr marL="577850" lvl="1" indent="-303213">
              <a:defRPr/>
            </a:pPr>
            <a:r>
              <a:rPr lang="en-CA" dirty="0" smtClean="0"/>
              <a:t>each square you land on has a cost (the value in the square)</a:t>
            </a:r>
          </a:p>
          <a:p>
            <a:pPr marL="852487" lvl="2" indent="-303213">
              <a:defRPr/>
            </a:pPr>
            <a:r>
              <a:rPr lang="en-CA" dirty="0" smtClean="0"/>
              <a:t>costs are always positive</a:t>
            </a:r>
          </a:p>
          <a:p>
            <a:pPr marL="577850" lvl="1" indent="-303213">
              <a:defRPr/>
            </a:pPr>
            <a:r>
              <a:rPr lang="en-CA" dirty="0" smtClean="0"/>
              <a:t>goal is to reach the rightmost square with the lowest cost</a:t>
            </a:r>
            <a:endParaRPr lang="en-US" dirty="0"/>
          </a:p>
        </p:txBody>
      </p:sp>
      <p:sp>
        <p:nvSpPr>
          <p:cNvPr id="4" name="Slide Number Placeholder 3"/>
          <p:cNvSpPr>
            <a:spLocks noGrp="1"/>
          </p:cNvSpPr>
          <p:nvPr>
            <p:ph type="sldNum" sz="quarter" idx="12"/>
          </p:nvPr>
        </p:nvSpPr>
        <p:spPr/>
        <p:txBody>
          <a:bodyPr/>
          <a:lstStyle/>
          <a:p>
            <a:pPr>
              <a:defRPr/>
            </a:pPr>
            <a:fld id="{1EB85B45-98E8-4104-9D32-8BA5329884B3}" type="slidenum">
              <a:rPr lang="en-US" smtClean="0"/>
              <a:pPr>
                <a:defRPr/>
              </a:pPr>
              <a:t>103</a:t>
            </a:fld>
            <a:endParaRPr lang="en-US"/>
          </a:p>
        </p:txBody>
      </p:sp>
      <p:graphicFrame>
        <p:nvGraphicFramePr>
          <p:cNvPr id="5" name="Table 4"/>
          <p:cNvGraphicFramePr>
            <a:graphicFrameLocks noGrp="1"/>
          </p:cNvGraphicFramePr>
          <p:nvPr/>
        </p:nvGraphicFramePr>
        <p:xfrm>
          <a:off x="1674813" y="2000250"/>
          <a:ext cx="5794374" cy="685800"/>
        </p:xfrm>
        <a:graphic>
          <a:graphicData uri="http://schemas.openxmlformats.org/drawingml/2006/table">
            <a:tbl>
              <a:tblPr firstRow="1" bandRow="1">
                <a:tableStyleId>{5C22544A-7EE6-4342-B048-85BDC9FD1C3A}</a:tableStyleId>
              </a:tblPr>
              <a:tblGrid>
                <a:gridCol w="965729">
                  <a:extLst>
                    <a:ext uri="{9D8B030D-6E8A-4147-A177-3AD203B41FA5}">
                      <a16:colId xmlns:a16="http://schemas.microsoft.com/office/drawing/2014/main" val="20000"/>
                    </a:ext>
                  </a:extLst>
                </a:gridCol>
                <a:gridCol w="965729">
                  <a:extLst>
                    <a:ext uri="{9D8B030D-6E8A-4147-A177-3AD203B41FA5}">
                      <a16:colId xmlns:a16="http://schemas.microsoft.com/office/drawing/2014/main" val="20001"/>
                    </a:ext>
                  </a:extLst>
                </a:gridCol>
                <a:gridCol w="965729">
                  <a:extLst>
                    <a:ext uri="{9D8B030D-6E8A-4147-A177-3AD203B41FA5}">
                      <a16:colId xmlns:a16="http://schemas.microsoft.com/office/drawing/2014/main" val="20002"/>
                    </a:ext>
                  </a:extLst>
                </a:gridCol>
                <a:gridCol w="965729">
                  <a:extLst>
                    <a:ext uri="{9D8B030D-6E8A-4147-A177-3AD203B41FA5}">
                      <a16:colId xmlns:a16="http://schemas.microsoft.com/office/drawing/2014/main" val="20003"/>
                    </a:ext>
                  </a:extLst>
                </a:gridCol>
                <a:gridCol w="965729">
                  <a:extLst>
                    <a:ext uri="{9D8B030D-6E8A-4147-A177-3AD203B41FA5}">
                      <a16:colId xmlns:a16="http://schemas.microsoft.com/office/drawing/2014/main" val="20004"/>
                    </a:ext>
                  </a:extLst>
                </a:gridCol>
                <a:gridCol w="965729">
                  <a:extLst>
                    <a:ext uri="{9D8B030D-6E8A-4147-A177-3AD203B41FA5}">
                      <a16:colId xmlns:a16="http://schemas.microsoft.com/office/drawing/2014/main" val="20005"/>
                    </a:ext>
                  </a:extLst>
                </a:gridCol>
              </a:tblGrid>
              <a:tr h="685800">
                <a:tc>
                  <a:txBody>
                    <a:bodyPr/>
                    <a:lstStyle/>
                    <a:p>
                      <a:pPr algn="ctr"/>
                      <a:r>
                        <a:rPr lang="en-CA" dirty="0" smtClean="0">
                          <a:solidFill>
                            <a:schemeClr val="tx1"/>
                          </a:solidFill>
                          <a:latin typeface="Courier New" pitchFamily="49" charset="0"/>
                          <a:cs typeface="Courier New" pitchFamily="49" charset="0"/>
                        </a:rPr>
                        <a:t>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3</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80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6</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57</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10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620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Jump It</a:t>
            </a:r>
          </a:p>
        </p:txBody>
      </p:sp>
      <p:sp>
        <p:nvSpPr>
          <p:cNvPr id="3" name="Content Placeholder 2"/>
          <p:cNvSpPr>
            <a:spLocks noGrp="1"/>
          </p:cNvSpPr>
          <p:nvPr>
            <p:ph sz="quarter" idx="1"/>
          </p:nvPr>
        </p:nvSpPr>
        <p:spPr>
          <a:xfrm>
            <a:off x="457200" y="1219200"/>
            <a:ext cx="8229600" cy="4937125"/>
          </a:xfrm>
        </p:spPr>
        <p:txBody>
          <a:bodyPr/>
          <a:lstStyle/>
          <a:p>
            <a:pPr marL="0" indent="0">
              <a:buNone/>
              <a:defRPr/>
            </a:pPr>
            <a:endParaRPr lang="en-CA" dirty="0" smtClean="0"/>
          </a:p>
          <a:p>
            <a:pPr marL="514350" indent="-514350">
              <a:buFont typeface="+mj-lt"/>
              <a:buAutoNum type="arabicPeriod" startAt="2"/>
              <a:defRPr/>
            </a:pPr>
            <a:endParaRPr lang="en-CA" dirty="0" smtClean="0"/>
          </a:p>
          <a:p>
            <a:pPr marL="514350" indent="-514350">
              <a:buFont typeface="+mj-lt"/>
              <a:buAutoNum type="arabicPeriod" startAt="2"/>
              <a:defRPr/>
            </a:pPr>
            <a:endParaRPr lang="en-CA" dirty="0" smtClean="0"/>
          </a:p>
          <a:p>
            <a:pPr marL="577850" lvl="1" indent="-303213">
              <a:defRPr/>
            </a:pPr>
            <a:endParaRPr lang="en-CA" dirty="0" smtClean="0"/>
          </a:p>
          <a:p>
            <a:pPr marL="577850" lvl="1" indent="-303213">
              <a:defRPr/>
            </a:pPr>
            <a:r>
              <a:rPr lang="en-CA" dirty="0" smtClean="0"/>
              <a:t>solution for example:</a:t>
            </a:r>
          </a:p>
          <a:p>
            <a:pPr marL="852487" lvl="2" indent="-303213">
              <a:defRPr/>
            </a:pPr>
            <a:r>
              <a:rPr lang="en-CA" dirty="0" smtClean="0"/>
              <a:t>move 1 square</a:t>
            </a:r>
          </a:p>
          <a:p>
            <a:pPr marL="852487" lvl="2" indent="-303213">
              <a:defRPr/>
            </a:pPr>
            <a:r>
              <a:rPr lang="en-CA" dirty="0" smtClean="0"/>
              <a:t>move 2 squares</a:t>
            </a:r>
          </a:p>
          <a:p>
            <a:pPr marL="852487" lvl="2" indent="-303213">
              <a:defRPr/>
            </a:pPr>
            <a:r>
              <a:rPr lang="en-CA" dirty="0" smtClean="0"/>
              <a:t>move 2 squares</a:t>
            </a:r>
          </a:p>
          <a:p>
            <a:pPr marL="1127125" lvl="3" indent="-303213">
              <a:defRPr/>
            </a:pPr>
            <a:r>
              <a:rPr lang="en-CA" dirty="0" smtClean="0"/>
              <a:t>total cost = 0 + 3 + 6 + 10 = 19</a:t>
            </a:r>
          </a:p>
          <a:p>
            <a:pPr marL="1127125" lvl="3" indent="-303213">
              <a:defRPr/>
            </a:pPr>
            <a:endParaRPr lang="en-CA" dirty="0"/>
          </a:p>
          <a:p>
            <a:pPr marL="303212" indent="-303213">
              <a:defRPr/>
            </a:pPr>
            <a:r>
              <a:rPr lang="en-CA" dirty="0"/>
              <a:t>can the problem be solved by always moving to the next square with the lowest cost?</a:t>
            </a:r>
          </a:p>
          <a:p>
            <a:pPr marL="303212" indent="-303213">
              <a:defRPr/>
            </a:pPr>
            <a:endParaRPr lang="en-US" dirty="0"/>
          </a:p>
        </p:txBody>
      </p:sp>
      <p:sp>
        <p:nvSpPr>
          <p:cNvPr id="4" name="Slide Number Placeholder 3"/>
          <p:cNvSpPr>
            <a:spLocks noGrp="1"/>
          </p:cNvSpPr>
          <p:nvPr>
            <p:ph type="sldNum" sz="quarter" idx="12"/>
          </p:nvPr>
        </p:nvSpPr>
        <p:spPr/>
        <p:txBody>
          <a:bodyPr/>
          <a:lstStyle/>
          <a:p>
            <a:pPr>
              <a:defRPr/>
            </a:pPr>
            <a:fld id="{1EB85B45-98E8-4104-9D32-8BA5329884B3}" type="slidenum">
              <a:rPr lang="en-US" smtClean="0"/>
              <a:pPr>
                <a:defRPr/>
              </a:pPr>
              <a:t>104</a:t>
            </a:fld>
            <a:endParaRPr lang="en-US"/>
          </a:p>
        </p:txBody>
      </p:sp>
      <p:graphicFrame>
        <p:nvGraphicFramePr>
          <p:cNvPr id="5" name="Table 4"/>
          <p:cNvGraphicFramePr>
            <a:graphicFrameLocks noGrp="1"/>
          </p:cNvGraphicFramePr>
          <p:nvPr/>
        </p:nvGraphicFramePr>
        <p:xfrm>
          <a:off x="1674813" y="2000250"/>
          <a:ext cx="5794374" cy="685800"/>
        </p:xfrm>
        <a:graphic>
          <a:graphicData uri="http://schemas.openxmlformats.org/drawingml/2006/table">
            <a:tbl>
              <a:tblPr firstRow="1" bandRow="1">
                <a:tableStyleId>{5C22544A-7EE6-4342-B048-85BDC9FD1C3A}</a:tableStyleId>
              </a:tblPr>
              <a:tblGrid>
                <a:gridCol w="965729">
                  <a:extLst>
                    <a:ext uri="{9D8B030D-6E8A-4147-A177-3AD203B41FA5}">
                      <a16:colId xmlns:a16="http://schemas.microsoft.com/office/drawing/2014/main" val="20000"/>
                    </a:ext>
                  </a:extLst>
                </a:gridCol>
                <a:gridCol w="965729">
                  <a:extLst>
                    <a:ext uri="{9D8B030D-6E8A-4147-A177-3AD203B41FA5}">
                      <a16:colId xmlns:a16="http://schemas.microsoft.com/office/drawing/2014/main" val="20001"/>
                    </a:ext>
                  </a:extLst>
                </a:gridCol>
                <a:gridCol w="965729">
                  <a:extLst>
                    <a:ext uri="{9D8B030D-6E8A-4147-A177-3AD203B41FA5}">
                      <a16:colId xmlns:a16="http://schemas.microsoft.com/office/drawing/2014/main" val="20002"/>
                    </a:ext>
                  </a:extLst>
                </a:gridCol>
                <a:gridCol w="965729">
                  <a:extLst>
                    <a:ext uri="{9D8B030D-6E8A-4147-A177-3AD203B41FA5}">
                      <a16:colId xmlns:a16="http://schemas.microsoft.com/office/drawing/2014/main" val="20003"/>
                    </a:ext>
                  </a:extLst>
                </a:gridCol>
                <a:gridCol w="965729">
                  <a:extLst>
                    <a:ext uri="{9D8B030D-6E8A-4147-A177-3AD203B41FA5}">
                      <a16:colId xmlns:a16="http://schemas.microsoft.com/office/drawing/2014/main" val="20004"/>
                    </a:ext>
                  </a:extLst>
                </a:gridCol>
                <a:gridCol w="965729">
                  <a:extLst>
                    <a:ext uri="{9D8B030D-6E8A-4147-A177-3AD203B41FA5}">
                      <a16:colId xmlns:a16="http://schemas.microsoft.com/office/drawing/2014/main" val="20005"/>
                    </a:ext>
                  </a:extLst>
                </a:gridCol>
              </a:tblGrid>
              <a:tr h="685800">
                <a:tc>
                  <a:txBody>
                    <a:bodyPr/>
                    <a:lstStyle/>
                    <a:p>
                      <a:pPr algn="ctr"/>
                      <a:r>
                        <a:rPr lang="en-CA" dirty="0" smtClean="0">
                          <a:solidFill>
                            <a:schemeClr val="tx1"/>
                          </a:solidFill>
                          <a:latin typeface="Courier New" pitchFamily="49" charset="0"/>
                          <a:cs typeface="Courier New" pitchFamily="49" charset="0"/>
                        </a:rPr>
                        <a:t>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3</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80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6</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57</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10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Curved Down Arrow 1"/>
          <p:cNvSpPr/>
          <p:nvPr/>
        </p:nvSpPr>
        <p:spPr>
          <a:xfrm>
            <a:off x="2210113" y="1470362"/>
            <a:ext cx="921712"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3131824" y="1464349"/>
            <a:ext cx="1901031"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5032856" y="1443928"/>
            <a:ext cx="1958638"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276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Jump It</a:t>
            </a:r>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no</a:t>
            </a:r>
            <a:r>
              <a:rPr lang="en-CA" smtClean="0"/>
              <a:t>, it </a:t>
            </a:r>
            <a:r>
              <a:rPr lang="en-CA" dirty="0" smtClean="0"/>
              <a:t>might be better to move to a square with higher cost because you would have ended up on that square anyway</a:t>
            </a:r>
          </a:p>
        </p:txBody>
      </p:sp>
      <p:sp>
        <p:nvSpPr>
          <p:cNvPr id="4" name="Slide Number Placeholder 3"/>
          <p:cNvSpPr>
            <a:spLocks noGrp="1"/>
          </p:cNvSpPr>
          <p:nvPr>
            <p:ph type="sldNum" sz="quarter" idx="12"/>
          </p:nvPr>
        </p:nvSpPr>
        <p:spPr/>
        <p:txBody>
          <a:bodyPr/>
          <a:lstStyle/>
          <a:p>
            <a:pPr>
              <a:defRPr/>
            </a:pPr>
            <a:fld id="{1EB85B45-98E8-4104-9D32-8BA5329884B3}" type="slidenum">
              <a:rPr lang="en-US" smtClean="0"/>
              <a:pPr>
                <a:defRPr/>
              </a:pPr>
              <a:t>105</a:t>
            </a:fld>
            <a:endParaRPr lang="en-US"/>
          </a:p>
        </p:txBody>
      </p:sp>
      <p:graphicFrame>
        <p:nvGraphicFramePr>
          <p:cNvPr id="5" name="Table 4"/>
          <p:cNvGraphicFramePr>
            <a:graphicFrameLocks noGrp="1"/>
          </p:cNvGraphicFramePr>
          <p:nvPr>
            <p:extLst/>
          </p:nvPr>
        </p:nvGraphicFramePr>
        <p:xfrm>
          <a:off x="1389208" y="3549698"/>
          <a:ext cx="5443866" cy="685800"/>
        </p:xfrm>
        <a:graphic>
          <a:graphicData uri="http://schemas.openxmlformats.org/drawingml/2006/table">
            <a:tbl>
              <a:tblPr firstRow="1" bandRow="1">
                <a:tableStyleId>{5C22544A-7EE6-4342-B048-85BDC9FD1C3A}</a:tableStyleId>
              </a:tblPr>
              <a:tblGrid>
                <a:gridCol w="907311">
                  <a:extLst>
                    <a:ext uri="{9D8B030D-6E8A-4147-A177-3AD203B41FA5}">
                      <a16:colId xmlns:a16="http://schemas.microsoft.com/office/drawing/2014/main" val="20000"/>
                    </a:ext>
                  </a:extLst>
                </a:gridCol>
                <a:gridCol w="907311">
                  <a:extLst>
                    <a:ext uri="{9D8B030D-6E8A-4147-A177-3AD203B41FA5}">
                      <a16:colId xmlns:a16="http://schemas.microsoft.com/office/drawing/2014/main" val="20001"/>
                    </a:ext>
                  </a:extLst>
                </a:gridCol>
                <a:gridCol w="907311">
                  <a:extLst>
                    <a:ext uri="{9D8B030D-6E8A-4147-A177-3AD203B41FA5}">
                      <a16:colId xmlns:a16="http://schemas.microsoft.com/office/drawing/2014/main" val="20002"/>
                    </a:ext>
                  </a:extLst>
                </a:gridCol>
                <a:gridCol w="907311">
                  <a:extLst>
                    <a:ext uri="{9D8B030D-6E8A-4147-A177-3AD203B41FA5}">
                      <a16:colId xmlns:a16="http://schemas.microsoft.com/office/drawing/2014/main" val="20003"/>
                    </a:ext>
                  </a:extLst>
                </a:gridCol>
                <a:gridCol w="907311">
                  <a:extLst>
                    <a:ext uri="{9D8B030D-6E8A-4147-A177-3AD203B41FA5}">
                      <a16:colId xmlns:a16="http://schemas.microsoft.com/office/drawing/2014/main" val="20004"/>
                    </a:ext>
                  </a:extLst>
                </a:gridCol>
                <a:gridCol w="907311">
                  <a:extLst>
                    <a:ext uri="{9D8B030D-6E8A-4147-A177-3AD203B41FA5}">
                      <a16:colId xmlns:a16="http://schemas.microsoft.com/office/drawing/2014/main" val="20005"/>
                    </a:ext>
                  </a:extLst>
                </a:gridCol>
              </a:tblGrid>
              <a:tr h="685800">
                <a:tc>
                  <a:txBody>
                    <a:bodyPr/>
                    <a:lstStyle/>
                    <a:p>
                      <a:pPr algn="ctr"/>
                      <a:r>
                        <a:rPr lang="en-US" dirty="0" smtClean="0">
                          <a:solidFill>
                            <a:schemeClr val="tx1"/>
                          </a:solidFill>
                          <a:latin typeface="Courier New" pitchFamily="49" charset="0"/>
                          <a:cs typeface="Courier New" pitchFamily="49" charset="0"/>
                        </a:rPr>
                        <a:t>…</a:t>
                      </a:r>
                      <a:endParaRPr lang="en-US" dirty="0">
                        <a:solidFill>
                          <a:schemeClr val="tx1"/>
                        </a:solidFill>
                        <a:latin typeface="Courier New" pitchFamily="49" charset="0"/>
                        <a:cs typeface="Courier New" pitchFamily="49"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17</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1</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5</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6</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1</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Curved Down Arrow 5"/>
          <p:cNvSpPr/>
          <p:nvPr/>
        </p:nvSpPr>
        <p:spPr>
          <a:xfrm>
            <a:off x="2843790" y="3083358"/>
            <a:ext cx="748891" cy="34564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4687214" y="3056924"/>
            <a:ext cx="1727874" cy="34564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a:off x="3765502" y="3097165"/>
            <a:ext cx="748891" cy="34564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urved Up Arrow 1"/>
          <p:cNvSpPr/>
          <p:nvPr/>
        </p:nvSpPr>
        <p:spPr>
          <a:xfrm>
            <a:off x="2843789" y="4350712"/>
            <a:ext cx="1670604" cy="345642"/>
          </a:xfrm>
          <a:prstGeom prst="curved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a:off x="4687212" y="4350712"/>
            <a:ext cx="1727875" cy="345642"/>
          </a:xfrm>
          <a:prstGeom prst="curved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24296" y="2852930"/>
            <a:ext cx="2172967" cy="646331"/>
          </a:xfrm>
          <a:prstGeom prst="rect">
            <a:avLst/>
          </a:prstGeom>
          <a:noFill/>
        </p:spPr>
        <p:txBody>
          <a:bodyPr wrap="none" rtlCol="0">
            <a:spAutoFit/>
          </a:bodyPr>
          <a:lstStyle/>
          <a:p>
            <a:r>
              <a:rPr lang="en-US" dirty="0" smtClean="0">
                <a:solidFill>
                  <a:srgbClr val="FF0000"/>
                </a:solidFill>
                <a:latin typeface="+mn-lt"/>
              </a:rPr>
              <a:t>move to next square</a:t>
            </a:r>
          </a:p>
          <a:p>
            <a:r>
              <a:rPr lang="en-US" dirty="0" smtClean="0">
                <a:solidFill>
                  <a:srgbClr val="FF0000"/>
                </a:solidFill>
                <a:latin typeface="+mn-lt"/>
              </a:rPr>
              <a:t>with lowest cost</a:t>
            </a:r>
            <a:endParaRPr lang="en-US" dirty="0">
              <a:solidFill>
                <a:srgbClr val="FF0000"/>
              </a:solidFill>
              <a:latin typeface="+mn-lt"/>
            </a:endParaRPr>
          </a:p>
        </p:txBody>
      </p:sp>
      <p:sp>
        <p:nvSpPr>
          <p:cNvPr id="13" name="TextBox 12"/>
          <p:cNvSpPr txBox="1"/>
          <p:nvPr/>
        </p:nvSpPr>
        <p:spPr>
          <a:xfrm>
            <a:off x="424296" y="4280451"/>
            <a:ext cx="1805944" cy="369332"/>
          </a:xfrm>
          <a:prstGeom prst="rect">
            <a:avLst/>
          </a:prstGeom>
          <a:noFill/>
        </p:spPr>
        <p:txBody>
          <a:bodyPr wrap="none" rtlCol="0">
            <a:spAutoFit/>
          </a:bodyPr>
          <a:lstStyle/>
          <a:p>
            <a:r>
              <a:rPr lang="en-US" dirty="0" smtClean="0">
                <a:solidFill>
                  <a:srgbClr val="0070C0"/>
                </a:solidFill>
                <a:latin typeface="+mn-lt"/>
              </a:rPr>
              <a:t>optimal strategy</a:t>
            </a:r>
            <a:endParaRPr lang="en-US" dirty="0">
              <a:solidFill>
                <a:srgbClr val="0070C0"/>
              </a:solidFill>
              <a:latin typeface="+mn-lt"/>
            </a:endParaRPr>
          </a:p>
        </p:txBody>
      </p:sp>
      <p:sp>
        <p:nvSpPr>
          <p:cNvPr id="14" name="TextBox 13"/>
          <p:cNvSpPr txBox="1"/>
          <p:nvPr/>
        </p:nvSpPr>
        <p:spPr>
          <a:xfrm>
            <a:off x="6933887" y="3071513"/>
            <a:ext cx="1812612" cy="369332"/>
          </a:xfrm>
          <a:prstGeom prst="rect">
            <a:avLst/>
          </a:prstGeom>
          <a:noFill/>
        </p:spPr>
        <p:txBody>
          <a:bodyPr wrap="none" rtlCol="0">
            <a:spAutoFit/>
          </a:bodyPr>
          <a:lstStyle/>
          <a:p>
            <a:r>
              <a:rPr lang="en-US" dirty="0" smtClean="0">
                <a:solidFill>
                  <a:srgbClr val="FF0000"/>
                </a:solidFill>
                <a:latin typeface="+mn-lt"/>
              </a:rPr>
              <a:t>cost 17+1+5+1=24</a:t>
            </a:r>
          </a:p>
        </p:txBody>
      </p:sp>
      <p:sp>
        <p:nvSpPr>
          <p:cNvPr id="15" name="TextBox 14"/>
          <p:cNvSpPr txBox="1"/>
          <p:nvPr/>
        </p:nvSpPr>
        <p:spPr>
          <a:xfrm>
            <a:off x="6933887" y="4280451"/>
            <a:ext cx="1594411" cy="369332"/>
          </a:xfrm>
          <a:prstGeom prst="rect">
            <a:avLst/>
          </a:prstGeom>
          <a:noFill/>
        </p:spPr>
        <p:txBody>
          <a:bodyPr wrap="none" rtlCol="0">
            <a:spAutoFit/>
          </a:bodyPr>
          <a:lstStyle/>
          <a:p>
            <a:r>
              <a:rPr lang="en-US" dirty="0" smtClean="0">
                <a:solidFill>
                  <a:srgbClr val="0070C0"/>
                </a:solidFill>
                <a:latin typeface="+mn-lt"/>
              </a:rPr>
              <a:t>cost 17+5+1=23</a:t>
            </a:r>
          </a:p>
        </p:txBody>
      </p:sp>
    </p:spTree>
    <p:extLst>
      <p:ext uri="{BB962C8B-B14F-4D97-AF65-F5344CB8AC3E}">
        <p14:creationId xmlns:p14="http://schemas.microsoft.com/office/powerpoint/2010/main" val="72525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p:bldP spid="1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 It</a:t>
            </a:r>
            <a:endParaRPr lang="en-US" dirty="0"/>
          </a:p>
        </p:txBody>
      </p:sp>
      <p:sp>
        <p:nvSpPr>
          <p:cNvPr id="3" name="Content Placeholder 2"/>
          <p:cNvSpPr>
            <a:spLocks noGrp="1"/>
          </p:cNvSpPr>
          <p:nvPr>
            <p:ph sz="quarter" idx="1"/>
          </p:nvPr>
        </p:nvSpPr>
        <p:spPr/>
        <p:txBody>
          <a:bodyPr/>
          <a:lstStyle/>
          <a:p>
            <a:pPr>
              <a:defRPr/>
            </a:pPr>
            <a:endParaRPr lang="en-CA" dirty="0" smtClean="0"/>
          </a:p>
          <a:p>
            <a:pPr>
              <a:defRPr/>
            </a:pPr>
            <a:endParaRPr lang="en-CA" dirty="0" smtClean="0"/>
          </a:p>
          <a:p>
            <a:pPr>
              <a:buNone/>
              <a:defRPr/>
            </a:pPr>
            <a:endParaRPr lang="en-CA" dirty="0" smtClean="0"/>
          </a:p>
          <a:p>
            <a:pPr>
              <a:defRPr/>
            </a:pPr>
            <a:r>
              <a:rPr lang="en-CA" dirty="0" smtClean="0"/>
              <a:t>sketch a small example of the problem</a:t>
            </a:r>
          </a:p>
          <a:p>
            <a:pPr lvl="1">
              <a:defRPr/>
            </a:pPr>
            <a:r>
              <a:rPr lang="en-CA" dirty="0" smtClean="0"/>
              <a:t>it will help you find the base cases</a:t>
            </a:r>
          </a:p>
          <a:p>
            <a:pPr lvl="1">
              <a:defRPr/>
            </a:pPr>
            <a:r>
              <a:rPr lang="en-CA" dirty="0" smtClean="0"/>
              <a:t>it might help you find the recursive cases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106</a:t>
            </a:fld>
            <a:endParaRPr lang="en-US"/>
          </a:p>
        </p:txBody>
      </p:sp>
    </p:spTree>
    <p:extLst>
      <p:ext uri="{BB962C8B-B14F-4D97-AF65-F5344CB8AC3E}">
        <p14:creationId xmlns:p14="http://schemas.microsoft.com/office/powerpoint/2010/main" val="161575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 It</a:t>
            </a:r>
            <a:endParaRPr lang="en-US" dirty="0"/>
          </a:p>
        </p:txBody>
      </p:sp>
      <p:sp>
        <p:nvSpPr>
          <p:cNvPr id="3" name="Content Placeholder 2"/>
          <p:cNvSpPr>
            <a:spLocks noGrp="1"/>
          </p:cNvSpPr>
          <p:nvPr>
            <p:ph sz="quarter" idx="1"/>
          </p:nvPr>
        </p:nvSpPr>
        <p:spPr/>
        <p:txBody>
          <a:bodyPr/>
          <a:lstStyle/>
          <a:p>
            <a:pPr>
              <a:defRPr/>
            </a:pPr>
            <a:endParaRPr lang="en-CA" dirty="0" smtClean="0"/>
          </a:p>
          <a:p>
            <a:pPr>
              <a:defRPr/>
            </a:pPr>
            <a:r>
              <a:rPr lang="en-US" dirty="0" smtClean="0"/>
              <a:t>base case(s):</a:t>
            </a:r>
          </a:p>
          <a:p>
            <a:pPr lvl="1">
              <a:defRPr/>
            </a:pPr>
            <a:r>
              <a:rPr lang="en-US" dirty="0" smtClean="0"/>
              <a:t> </a:t>
            </a:r>
            <a:r>
              <a:rPr lang="en-US" b="1" dirty="0" err="1" smtClean="0">
                <a:latin typeface="Consolas" panose="020B0609020204030204" pitchFamily="49" charset="0"/>
                <a:cs typeface="Consolas" panose="020B0609020204030204" pitchFamily="49" charset="0"/>
              </a:rPr>
              <a:t>board.size</a:t>
            </a:r>
            <a:r>
              <a:rPr lang="en-US" b="1" dirty="0" smtClean="0">
                <a:latin typeface="Consolas" panose="020B0609020204030204" pitchFamily="49" charset="0"/>
                <a:cs typeface="Consolas" panose="020B0609020204030204" pitchFamily="49" charset="0"/>
              </a:rPr>
              <a:t>() == 2</a:t>
            </a:r>
            <a:r>
              <a:rPr lang="en-US" dirty="0" smtClean="0"/>
              <a:t> </a:t>
            </a:r>
          </a:p>
          <a:p>
            <a:pPr lvl="2">
              <a:defRPr/>
            </a:pPr>
            <a:r>
              <a:rPr lang="en-US" dirty="0" smtClean="0"/>
              <a:t>no choice of move (must move 1 square)</a:t>
            </a:r>
          </a:p>
          <a:p>
            <a:pPr lvl="2">
              <a:defRPr/>
            </a:pPr>
            <a:r>
              <a:rPr lang="en-US" b="1" dirty="0" smtClean="0">
                <a:latin typeface="Consolas" panose="020B0609020204030204" pitchFamily="49" charset="0"/>
                <a:cs typeface="Consolas" panose="020B0609020204030204" pitchFamily="49" charset="0"/>
              </a:rPr>
              <a:t>cost = </a:t>
            </a:r>
            <a:r>
              <a:rPr lang="en-US" b="1" dirty="0" err="1" smtClean="0">
                <a:latin typeface="Consolas" panose="020B0609020204030204" pitchFamily="49" charset="0"/>
                <a:cs typeface="Consolas" panose="020B0609020204030204" pitchFamily="49" charset="0"/>
              </a:rPr>
              <a:t>board.get</a:t>
            </a:r>
            <a:r>
              <a:rPr lang="en-US" b="1" dirty="0" smtClean="0">
                <a:latin typeface="Consolas" panose="020B0609020204030204" pitchFamily="49" charset="0"/>
                <a:cs typeface="Consolas" panose="020B0609020204030204" pitchFamily="49" charset="0"/>
              </a:rPr>
              <a:t>(0) + </a:t>
            </a:r>
            <a:r>
              <a:rPr lang="en-US" b="1" dirty="0" err="1" smtClean="0">
                <a:latin typeface="Consolas" panose="020B0609020204030204" pitchFamily="49" charset="0"/>
                <a:cs typeface="Consolas" panose="020B0609020204030204" pitchFamily="49" charset="0"/>
              </a:rPr>
              <a:t>board.get</a:t>
            </a:r>
            <a:r>
              <a:rPr lang="en-US" b="1" dirty="0" smtClean="0">
                <a:latin typeface="Consolas" panose="020B0609020204030204" pitchFamily="49" charset="0"/>
                <a:cs typeface="Consolas" panose="020B0609020204030204" pitchFamily="49" charset="0"/>
              </a:rPr>
              <a:t>(1);</a:t>
            </a:r>
            <a:r>
              <a:rPr lang="en-US" dirty="0" smtClean="0"/>
              <a:t> </a:t>
            </a:r>
          </a:p>
          <a:p>
            <a:pPr lvl="1">
              <a:defRPr/>
            </a:pPr>
            <a:r>
              <a:rPr lang="en-US" dirty="0" smtClean="0"/>
              <a:t> </a:t>
            </a:r>
            <a:r>
              <a:rPr lang="en-US" b="1" dirty="0" err="1" smtClean="0">
                <a:latin typeface="Consolas" panose="020B0609020204030204" pitchFamily="49" charset="0"/>
                <a:cs typeface="Consolas" panose="020B0609020204030204" pitchFamily="49" charset="0"/>
              </a:rPr>
              <a:t>board.size</a:t>
            </a:r>
            <a:r>
              <a:rPr lang="en-US" b="1" dirty="0" smtClean="0">
                <a:latin typeface="Consolas" panose="020B0609020204030204" pitchFamily="49" charset="0"/>
                <a:cs typeface="Consolas" panose="020B0609020204030204" pitchFamily="49" charset="0"/>
              </a:rPr>
              <a:t>() == 3</a:t>
            </a:r>
            <a:r>
              <a:rPr lang="en-US" dirty="0" smtClean="0"/>
              <a:t> </a:t>
            </a:r>
          </a:p>
          <a:p>
            <a:pPr lvl="2">
              <a:defRPr/>
            </a:pPr>
            <a:r>
              <a:rPr lang="en-US" dirty="0" smtClean="0"/>
              <a:t>move 2 squares (avoiding the cost of 1 square)</a:t>
            </a:r>
          </a:p>
          <a:p>
            <a:pPr lvl="2">
              <a:defRPr/>
            </a:pPr>
            <a:r>
              <a:rPr lang="en-US" b="1" dirty="0" smtClean="0">
                <a:latin typeface="Consolas" panose="020B0609020204030204" pitchFamily="49" charset="0"/>
                <a:cs typeface="Consolas" panose="020B0609020204030204" pitchFamily="49" charset="0"/>
              </a:rPr>
              <a:t>cost = </a:t>
            </a:r>
            <a:r>
              <a:rPr lang="en-US" b="1" dirty="0" err="1" smtClean="0">
                <a:latin typeface="Consolas" panose="020B0609020204030204" pitchFamily="49" charset="0"/>
                <a:cs typeface="Consolas" panose="020B0609020204030204" pitchFamily="49" charset="0"/>
              </a:rPr>
              <a:t>board.get</a:t>
            </a:r>
            <a:r>
              <a:rPr lang="en-US" b="1" dirty="0" smtClean="0">
                <a:latin typeface="Consolas" panose="020B0609020204030204" pitchFamily="49" charset="0"/>
                <a:cs typeface="Consolas" panose="020B0609020204030204" pitchFamily="49" charset="0"/>
              </a:rPr>
              <a:t>(0) + </a:t>
            </a:r>
            <a:r>
              <a:rPr lang="en-US" b="1" dirty="0" err="1" smtClean="0">
                <a:latin typeface="Consolas" panose="020B0609020204030204" pitchFamily="49" charset="0"/>
                <a:cs typeface="Consolas" panose="020B0609020204030204" pitchFamily="49" charset="0"/>
              </a:rPr>
              <a:t>board.get</a:t>
            </a:r>
            <a:r>
              <a:rPr lang="en-US" b="1" dirty="0" smtClean="0">
                <a:latin typeface="Consolas" panose="020B0609020204030204" pitchFamily="49" charset="0"/>
                <a:cs typeface="Consolas" panose="020B0609020204030204" pitchFamily="49" charset="0"/>
              </a:rPr>
              <a:t>(2);</a:t>
            </a:r>
            <a:r>
              <a:rPr lang="en-US" dirty="0" smtClean="0"/>
              <a:t> </a:t>
            </a:r>
          </a:p>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107</a:t>
            </a:fld>
            <a:endParaRPr lang="en-US"/>
          </a:p>
        </p:txBody>
      </p:sp>
    </p:spTree>
    <p:extLst>
      <p:ext uri="{BB962C8B-B14F-4D97-AF65-F5344CB8AC3E}">
        <p14:creationId xmlns:p14="http://schemas.microsoft.com/office/powerpoint/2010/main" val="69574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title"/>
          </p:nvPr>
        </p:nvSpPr>
        <p:spPr/>
        <p:txBody>
          <a:bodyPr/>
          <a:lstStyle/>
          <a:p>
            <a:r>
              <a:rPr lang="en-US" dirty="0" smtClean="0"/>
              <a:t>Jump It</a:t>
            </a:r>
          </a:p>
        </p:txBody>
      </p:sp>
      <p:sp>
        <p:nvSpPr>
          <p:cNvPr id="5" name="Content Placeholder 4"/>
          <p:cNvSpPr>
            <a:spLocks noGrp="1"/>
          </p:cNvSpPr>
          <p:nvPr>
            <p:ph sz="quarter" idx="1"/>
          </p:nvPr>
        </p:nvSpPr>
        <p:spPr/>
        <p:txBody>
          <a:bodyPr>
            <a:normAutofit/>
          </a:bodyPr>
          <a:lstStyle/>
          <a:p>
            <a:endParaRPr lang="en-US" sz="1600" dirty="0" smtClean="0"/>
          </a:p>
          <a:p>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cost(List&lt;Integer&gt;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smtClean="0">
                <a:solidFill>
                  <a:srgbClr val="7F0055"/>
                </a:solidFill>
                <a:latin typeface="Consolas"/>
              </a:rPr>
              <a:t>  if</a:t>
            </a:r>
            <a:r>
              <a:rPr lang="en-US" sz="1600" dirty="0" smtClean="0">
                <a:solidFill>
                  <a:srgbClr val="000000"/>
                </a:solidFill>
                <a:latin typeface="Consolas"/>
              </a:rPr>
              <a:t> </a:t>
            </a:r>
            <a:r>
              <a:rPr lang="en-US" sz="1600" dirty="0">
                <a:solidFill>
                  <a:srgbClr val="000000"/>
                </a:solidFill>
                <a:latin typeface="Consolas"/>
              </a:rPr>
              <a:t>(</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 2) {</a:t>
            </a:r>
          </a:p>
          <a:p>
            <a:r>
              <a:rPr lang="en-US" sz="1600" dirty="0" smtClean="0">
                <a:solidFill>
                  <a:srgbClr val="7F0055"/>
                </a:solidFill>
                <a:latin typeface="Consolas"/>
              </a:rPr>
              <a:t>    return</a:t>
            </a:r>
            <a:r>
              <a:rPr lang="en-US" sz="1600" dirty="0" smtClean="0">
                <a:solidFill>
                  <a:srgbClr val="000000"/>
                </a:solidFill>
                <a:latin typeface="Consolas"/>
              </a:rPr>
              <a:t>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(0)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(1);</a:t>
            </a:r>
          </a:p>
          <a:p>
            <a:r>
              <a:rPr lang="en-US" sz="1600" dirty="0" smtClean="0">
                <a:solidFill>
                  <a:srgbClr val="000000"/>
                </a:solidFill>
                <a:latin typeface="Consolas"/>
              </a:rPr>
              <a:t>  }</a:t>
            </a:r>
            <a:endParaRPr lang="en-US" sz="1600" dirty="0">
              <a:solidFill>
                <a:srgbClr val="000000"/>
              </a:solidFill>
              <a:latin typeface="Consolas"/>
            </a:endParaRPr>
          </a:p>
          <a:p>
            <a:r>
              <a:rPr lang="en-US" sz="1600" dirty="0" smtClean="0">
                <a:solidFill>
                  <a:srgbClr val="7F0055"/>
                </a:solidFill>
                <a:latin typeface="Consolas"/>
              </a:rPr>
              <a:t>  if</a:t>
            </a:r>
            <a:r>
              <a:rPr lang="en-US" sz="1600" dirty="0" smtClean="0">
                <a:solidFill>
                  <a:srgbClr val="000000"/>
                </a:solidFill>
                <a:latin typeface="Consolas"/>
              </a:rPr>
              <a:t> </a:t>
            </a:r>
            <a:r>
              <a:rPr lang="en-US" sz="1600" dirty="0">
                <a:solidFill>
                  <a:srgbClr val="000000"/>
                </a:solidFill>
                <a:latin typeface="Consolas"/>
              </a:rPr>
              <a:t>(</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 3) {</a:t>
            </a:r>
          </a:p>
          <a:p>
            <a:r>
              <a:rPr lang="en-US" sz="1600" dirty="0" smtClean="0">
                <a:solidFill>
                  <a:srgbClr val="7F0055"/>
                </a:solidFill>
                <a:latin typeface="Consolas"/>
              </a:rPr>
              <a:t>    return</a:t>
            </a:r>
            <a:r>
              <a:rPr lang="en-US" sz="1600" dirty="0" smtClean="0">
                <a:solidFill>
                  <a:srgbClr val="000000"/>
                </a:solidFill>
                <a:latin typeface="Consolas"/>
              </a:rPr>
              <a:t>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(0)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(2);</a:t>
            </a:r>
          </a:p>
          <a:p>
            <a:r>
              <a:rPr lang="en-US" sz="1600" dirty="0" smtClean="0">
                <a:solidFill>
                  <a:srgbClr val="000000"/>
                </a:solidFill>
                <a:latin typeface="Consolas"/>
              </a:rPr>
              <a:t>  }</a:t>
            </a:r>
            <a:endParaRPr lang="en-US" sz="1600" dirty="0">
              <a:solidFill>
                <a:srgbClr val="000000"/>
              </a:solidFill>
              <a:latin typeface="Consolas"/>
            </a:endParaRPr>
          </a:p>
          <a:p>
            <a:r>
              <a:rPr lang="en-US" sz="1600" dirty="0" smtClean="0">
                <a:solidFill>
                  <a:srgbClr val="000000"/>
                </a:solidFill>
                <a:latin typeface="Consolas"/>
              </a:rPr>
              <a:t>  </a:t>
            </a:r>
            <a:r>
              <a:rPr lang="en-US" sz="1600" dirty="0" smtClean="0">
                <a:solidFill>
                  <a:schemeClr val="bg1"/>
                </a:solidFill>
                <a:latin typeface="Consolas"/>
              </a:rPr>
              <a:t>List&lt;Integer</a:t>
            </a:r>
            <a:r>
              <a:rPr lang="en-US" sz="1600" dirty="0">
                <a:solidFill>
                  <a:schemeClr val="bg1"/>
                </a:solidFill>
                <a:latin typeface="Consolas"/>
              </a:rPr>
              <a:t>&gt; </a:t>
            </a:r>
            <a:r>
              <a:rPr lang="en-US" sz="1600" dirty="0" err="1">
                <a:solidFill>
                  <a:schemeClr val="bg1"/>
                </a:solidFill>
                <a:latin typeface="Consolas"/>
              </a:rPr>
              <a:t>afterOneStep</a:t>
            </a:r>
            <a:r>
              <a:rPr lang="en-US" sz="1600" dirty="0">
                <a:solidFill>
                  <a:schemeClr val="bg1"/>
                </a:solidFill>
                <a:latin typeface="Consolas"/>
              </a:rPr>
              <a:t> = </a:t>
            </a:r>
            <a:r>
              <a:rPr lang="en-US" sz="1600" dirty="0" err="1">
                <a:solidFill>
                  <a:schemeClr val="bg1"/>
                </a:solidFill>
                <a:latin typeface="Consolas"/>
              </a:rPr>
              <a:t>board.subList</a:t>
            </a:r>
            <a:r>
              <a:rPr lang="en-US" sz="1600" dirty="0">
                <a:solidFill>
                  <a:schemeClr val="bg1"/>
                </a:solidFill>
                <a:latin typeface="Consolas"/>
              </a:rPr>
              <a:t>(1, </a:t>
            </a:r>
            <a:r>
              <a:rPr lang="en-US" sz="1600" dirty="0" err="1">
                <a:solidFill>
                  <a:schemeClr val="bg1"/>
                </a:solidFill>
                <a:latin typeface="Consolas"/>
              </a:rPr>
              <a:t>board.size</a:t>
            </a:r>
            <a:r>
              <a:rPr lang="en-US" sz="1600" dirty="0">
                <a:solidFill>
                  <a:schemeClr val="bg1"/>
                </a:solidFill>
                <a:latin typeface="Consolas"/>
              </a:rPr>
              <a:t>());</a:t>
            </a:r>
          </a:p>
          <a:p>
            <a:r>
              <a:rPr lang="en-US" sz="1600" dirty="0" smtClean="0">
                <a:solidFill>
                  <a:schemeClr val="bg1"/>
                </a:solidFill>
                <a:latin typeface="Consolas"/>
              </a:rPr>
              <a:t>  List&lt;Integer</a:t>
            </a:r>
            <a:r>
              <a:rPr lang="en-US" sz="1600" dirty="0">
                <a:solidFill>
                  <a:schemeClr val="bg1"/>
                </a:solidFill>
                <a:latin typeface="Consolas"/>
              </a:rPr>
              <a:t>&gt; </a:t>
            </a:r>
            <a:r>
              <a:rPr lang="en-US" sz="1600" dirty="0" err="1">
                <a:solidFill>
                  <a:schemeClr val="bg1"/>
                </a:solidFill>
                <a:latin typeface="Consolas"/>
              </a:rPr>
              <a:t>afterTwoStep</a:t>
            </a:r>
            <a:r>
              <a:rPr lang="en-US" sz="1600" dirty="0">
                <a:solidFill>
                  <a:schemeClr val="bg1"/>
                </a:solidFill>
                <a:latin typeface="Consolas"/>
              </a:rPr>
              <a:t> = </a:t>
            </a:r>
            <a:r>
              <a:rPr lang="en-US" sz="1600" dirty="0" err="1">
                <a:solidFill>
                  <a:schemeClr val="bg1"/>
                </a:solidFill>
                <a:latin typeface="Consolas"/>
              </a:rPr>
              <a:t>board.subList</a:t>
            </a:r>
            <a:r>
              <a:rPr lang="en-US" sz="1600" dirty="0">
                <a:solidFill>
                  <a:schemeClr val="bg1"/>
                </a:solidFill>
                <a:latin typeface="Consolas"/>
              </a:rPr>
              <a:t>(2, </a:t>
            </a:r>
            <a:r>
              <a:rPr lang="en-US" sz="1600" dirty="0" err="1">
                <a:solidFill>
                  <a:schemeClr val="bg1"/>
                </a:solidFill>
                <a:latin typeface="Consolas"/>
              </a:rPr>
              <a:t>board.size</a:t>
            </a:r>
            <a:r>
              <a:rPr lang="en-US" sz="1600" dirty="0">
                <a:solidFill>
                  <a:schemeClr val="bg1"/>
                </a:solidFill>
                <a:latin typeface="Consolas"/>
              </a:rPr>
              <a:t>());</a:t>
            </a:r>
          </a:p>
          <a:p>
            <a:r>
              <a:rPr lang="en-US" sz="1600" dirty="0" smtClean="0">
                <a:solidFill>
                  <a:schemeClr val="bg1"/>
                </a:solidFill>
                <a:latin typeface="Consolas"/>
              </a:rPr>
              <a:t>  </a:t>
            </a:r>
            <a:r>
              <a:rPr lang="en-US" sz="1600" dirty="0" err="1" smtClean="0">
                <a:solidFill>
                  <a:schemeClr val="bg1"/>
                </a:solidFill>
                <a:latin typeface="Consolas"/>
              </a:rPr>
              <a:t>int</a:t>
            </a:r>
            <a:r>
              <a:rPr lang="en-US" sz="1600" dirty="0" smtClean="0">
                <a:solidFill>
                  <a:schemeClr val="bg1"/>
                </a:solidFill>
                <a:latin typeface="Consolas"/>
              </a:rPr>
              <a:t> </a:t>
            </a:r>
            <a:r>
              <a:rPr lang="en-US" sz="1600" dirty="0">
                <a:solidFill>
                  <a:schemeClr val="bg1"/>
                </a:solidFill>
                <a:latin typeface="Consolas"/>
              </a:rPr>
              <a:t>c = </a:t>
            </a:r>
            <a:r>
              <a:rPr lang="en-US" sz="1600" dirty="0" err="1">
                <a:solidFill>
                  <a:schemeClr val="bg1"/>
                </a:solidFill>
                <a:latin typeface="Consolas"/>
              </a:rPr>
              <a:t>board.get</a:t>
            </a:r>
            <a:r>
              <a:rPr lang="en-US" sz="1600" dirty="0">
                <a:solidFill>
                  <a:schemeClr val="bg1"/>
                </a:solidFill>
                <a:latin typeface="Consolas"/>
              </a:rPr>
              <a:t>(0);</a:t>
            </a:r>
          </a:p>
          <a:p>
            <a:r>
              <a:rPr lang="en-US" sz="1600" dirty="0" smtClean="0">
                <a:solidFill>
                  <a:schemeClr val="bg1"/>
                </a:solidFill>
                <a:latin typeface="Consolas"/>
              </a:rPr>
              <a:t>  return </a:t>
            </a:r>
            <a:r>
              <a:rPr lang="en-US" sz="1600" dirty="0">
                <a:solidFill>
                  <a:schemeClr val="bg1"/>
                </a:solidFill>
                <a:latin typeface="Consolas"/>
              </a:rPr>
              <a:t>c + </a:t>
            </a:r>
            <a:r>
              <a:rPr lang="en-US" sz="1600" dirty="0" err="1">
                <a:solidFill>
                  <a:schemeClr val="bg1"/>
                </a:solidFill>
                <a:latin typeface="Consolas"/>
              </a:rPr>
              <a:t>Math.</a:t>
            </a:r>
            <a:r>
              <a:rPr lang="en-US" sz="1600" i="1" dirty="0" err="1">
                <a:solidFill>
                  <a:schemeClr val="bg1"/>
                </a:solidFill>
                <a:latin typeface="Consolas"/>
              </a:rPr>
              <a:t>min</a:t>
            </a:r>
            <a:r>
              <a:rPr lang="en-US" sz="1600" dirty="0">
                <a:solidFill>
                  <a:schemeClr val="bg1"/>
                </a:solidFill>
                <a:latin typeface="Consolas"/>
              </a:rPr>
              <a:t>(</a:t>
            </a:r>
            <a:r>
              <a:rPr lang="en-US" sz="1600" i="1" dirty="0">
                <a:solidFill>
                  <a:schemeClr val="bg1"/>
                </a:solidFill>
                <a:latin typeface="Consolas"/>
              </a:rPr>
              <a:t>cost</a:t>
            </a:r>
            <a:r>
              <a:rPr lang="en-US" sz="1600" dirty="0">
                <a:solidFill>
                  <a:schemeClr val="bg1"/>
                </a:solidFill>
                <a:latin typeface="Consolas"/>
              </a:rPr>
              <a:t>(</a:t>
            </a:r>
            <a:r>
              <a:rPr lang="en-US" sz="1600" dirty="0" err="1">
                <a:solidFill>
                  <a:schemeClr val="bg1"/>
                </a:solidFill>
                <a:latin typeface="Consolas"/>
              </a:rPr>
              <a:t>afterOneStep</a:t>
            </a:r>
            <a:r>
              <a:rPr lang="en-US" sz="1600" dirty="0">
                <a:solidFill>
                  <a:schemeClr val="bg1"/>
                </a:solidFill>
                <a:latin typeface="Consolas"/>
              </a:rPr>
              <a:t>), </a:t>
            </a:r>
            <a:r>
              <a:rPr lang="en-US" sz="1600" i="1" dirty="0">
                <a:solidFill>
                  <a:schemeClr val="bg1"/>
                </a:solidFill>
                <a:latin typeface="Consolas"/>
              </a:rPr>
              <a:t>cost</a:t>
            </a:r>
            <a:r>
              <a:rPr lang="en-US" sz="1600" dirty="0">
                <a:solidFill>
                  <a:schemeClr val="bg1"/>
                </a:solidFill>
                <a:latin typeface="Consolas"/>
              </a:rPr>
              <a:t>(</a:t>
            </a:r>
            <a:r>
              <a:rPr lang="en-US" sz="1600" dirty="0" err="1">
                <a:solidFill>
                  <a:schemeClr val="bg1"/>
                </a:solidFill>
                <a:latin typeface="Consolas"/>
              </a:rPr>
              <a:t>afterTwoStep</a:t>
            </a:r>
            <a:r>
              <a:rPr lang="en-US" sz="1600" dirty="0">
                <a:solidFill>
                  <a:schemeClr val="bg1"/>
                </a:solidFill>
                <a:latin typeface="Consolas"/>
              </a:rPr>
              <a:t>));</a:t>
            </a:r>
          </a:p>
          <a:p>
            <a:r>
              <a:rPr lang="en-US" sz="1600" dirty="0">
                <a:solidFill>
                  <a:srgbClr val="000000"/>
                </a:solidFill>
                <a:latin typeface="Consolas"/>
              </a:rPr>
              <a:t>}</a:t>
            </a:r>
          </a:p>
          <a:p>
            <a:endParaRPr lang="en-US" sz="1600" dirty="0">
              <a:latin typeface="Consolas"/>
            </a:endParaRPr>
          </a:p>
        </p:txBody>
      </p:sp>
      <p:sp>
        <p:nvSpPr>
          <p:cNvPr id="4" name="Slide Number Placeholder 3"/>
          <p:cNvSpPr>
            <a:spLocks noGrp="1"/>
          </p:cNvSpPr>
          <p:nvPr>
            <p:ph type="sldNum" sz="quarter" idx="12"/>
          </p:nvPr>
        </p:nvSpPr>
        <p:spPr/>
        <p:txBody>
          <a:bodyPr/>
          <a:lstStyle/>
          <a:p>
            <a:pPr>
              <a:defRPr/>
            </a:pPr>
            <a:fld id="{CF25BC09-FA85-4176-93C6-D48F7946CC89}" type="slidenum">
              <a:rPr lang="en-US" smtClean="0"/>
              <a:pPr>
                <a:defRPr/>
              </a:pPr>
              <a:t>108</a:t>
            </a:fld>
            <a:endParaRPr lang="en-US"/>
          </a:p>
        </p:txBody>
      </p:sp>
    </p:spTree>
    <p:extLst>
      <p:ext uri="{BB962C8B-B14F-4D97-AF65-F5344CB8AC3E}">
        <p14:creationId xmlns:p14="http://schemas.microsoft.com/office/powerpoint/2010/main" val="174065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 It</a:t>
            </a:r>
            <a:endParaRPr lang="en-US" dirty="0"/>
          </a:p>
        </p:txBody>
      </p:sp>
      <p:sp>
        <p:nvSpPr>
          <p:cNvPr id="3" name="Content Placeholder 2"/>
          <p:cNvSpPr>
            <a:spLocks noGrp="1"/>
          </p:cNvSpPr>
          <p:nvPr>
            <p:ph sz="quarter" idx="1"/>
          </p:nvPr>
        </p:nvSpPr>
        <p:spPr/>
        <p:txBody>
          <a:bodyPr/>
          <a:lstStyle/>
          <a:p>
            <a:pPr>
              <a:defRPr/>
            </a:pPr>
            <a:endParaRPr lang="en-CA" dirty="0" smtClean="0"/>
          </a:p>
          <a:p>
            <a:pPr>
              <a:defRPr/>
            </a:pPr>
            <a:r>
              <a:rPr lang="en-US" dirty="0" smtClean="0"/>
              <a:t>recursive case(s):</a:t>
            </a:r>
          </a:p>
          <a:p>
            <a:pPr lvl="1"/>
            <a:r>
              <a:rPr lang="en-US" dirty="0" smtClean="0"/>
              <a:t>compute the cost of moving 1 square</a:t>
            </a:r>
          </a:p>
          <a:p>
            <a:pPr lvl="1"/>
            <a:r>
              <a:rPr lang="en-US" dirty="0" smtClean="0"/>
              <a:t>compute the cost of moving 2 squares</a:t>
            </a:r>
          </a:p>
          <a:p>
            <a:pPr lvl="1"/>
            <a:endParaRPr lang="en-US" dirty="0"/>
          </a:p>
          <a:p>
            <a:r>
              <a:rPr lang="en-US" dirty="0" smtClean="0"/>
              <a:t>return the smaller of the two costs</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109</a:t>
            </a:fld>
            <a:endParaRPr lang="en-US"/>
          </a:p>
        </p:txBody>
      </p:sp>
    </p:spTree>
    <p:extLst>
      <p:ext uri="{BB962C8B-B14F-4D97-AF65-F5344CB8AC3E}">
        <p14:creationId xmlns:p14="http://schemas.microsoft.com/office/powerpoint/2010/main" val="95837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B</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043113"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157413" y="40064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61880" y="452718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1704280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title"/>
          </p:nvPr>
        </p:nvSpPr>
        <p:spPr/>
        <p:txBody>
          <a:bodyPr/>
          <a:lstStyle/>
          <a:p>
            <a:r>
              <a:rPr lang="en-US" dirty="0" smtClean="0"/>
              <a:t>Jump It</a:t>
            </a:r>
          </a:p>
        </p:txBody>
      </p:sp>
      <p:sp>
        <p:nvSpPr>
          <p:cNvPr id="5" name="Content Placeholder 4"/>
          <p:cNvSpPr>
            <a:spLocks noGrp="1"/>
          </p:cNvSpPr>
          <p:nvPr>
            <p:ph sz="quarter" idx="1"/>
          </p:nvPr>
        </p:nvSpPr>
        <p:spPr/>
        <p:txBody>
          <a:bodyPr>
            <a:normAutofit/>
          </a:bodyPr>
          <a:lstStyle/>
          <a:p>
            <a:endParaRPr lang="en-US" sz="1600" dirty="0" smtClean="0"/>
          </a:p>
          <a:p>
            <a:r>
              <a:rPr lang="en-US" sz="1600" dirty="0">
                <a:solidFill>
                  <a:srgbClr val="7F0055"/>
                </a:solidFill>
                <a:latin typeface="Consolas"/>
              </a:rPr>
              <a:t>public</a:t>
            </a:r>
            <a:r>
              <a:rPr lang="en-US" sz="1600" dirty="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cost(List&lt;Integer&gt;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smtClean="0">
                <a:solidFill>
                  <a:srgbClr val="7F0055"/>
                </a:solidFill>
                <a:latin typeface="Consolas"/>
              </a:rPr>
              <a:t>  if</a:t>
            </a:r>
            <a:r>
              <a:rPr lang="en-US" sz="1600" dirty="0" smtClean="0">
                <a:solidFill>
                  <a:srgbClr val="000000"/>
                </a:solidFill>
                <a:latin typeface="Consolas"/>
              </a:rPr>
              <a:t> </a:t>
            </a:r>
            <a:r>
              <a:rPr lang="en-US" sz="1600" dirty="0">
                <a:solidFill>
                  <a:srgbClr val="000000"/>
                </a:solidFill>
                <a:latin typeface="Consolas"/>
              </a:rPr>
              <a:t>(</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 2) {</a:t>
            </a:r>
          </a:p>
          <a:p>
            <a:r>
              <a:rPr lang="en-US" sz="1600" dirty="0" smtClean="0">
                <a:solidFill>
                  <a:srgbClr val="7F0055"/>
                </a:solidFill>
                <a:latin typeface="Consolas"/>
              </a:rPr>
              <a:t>    return</a:t>
            </a:r>
            <a:r>
              <a:rPr lang="en-US" sz="1600" dirty="0" smtClean="0">
                <a:solidFill>
                  <a:srgbClr val="000000"/>
                </a:solidFill>
                <a:latin typeface="Consolas"/>
              </a:rPr>
              <a:t>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(0)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(1);</a:t>
            </a:r>
          </a:p>
          <a:p>
            <a:r>
              <a:rPr lang="en-US" sz="1600" dirty="0" smtClean="0">
                <a:solidFill>
                  <a:srgbClr val="000000"/>
                </a:solidFill>
                <a:latin typeface="Consolas"/>
              </a:rPr>
              <a:t>  }</a:t>
            </a:r>
            <a:endParaRPr lang="en-US" sz="1600" dirty="0">
              <a:solidFill>
                <a:srgbClr val="000000"/>
              </a:solidFill>
              <a:latin typeface="Consolas"/>
            </a:endParaRPr>
          </a:p>
          <a:p>
            <a:r>
              <a:rPr lang="en-US" sz="1600" dirty="0" smtClean="0">
                <a:solidFill>
                  <a:srgbClr val="7F0055"/>
                </a:solidFill>
                <a:latin typeface="Consolas"/>
              </a:rPr>
              <a:t>  if</a:t>
            </a:r>
            <a:r>
              <a:rPr lang="en-US" sz="1600" dirty="0" smtClean="0">
                <a:solidFill>
                  <a:srgbClr val="000000"/>
                </a:solidFill>
                <a:latin typeface="Consolas"/>
              </a:rPr>
              <a:t> </a:t>
            </a:r>
            <a:r>
              <a:rPr lang="en-US" sz="1600" dirty="0">
                <a:solidFill>
                  <a:srgbClr val="000000"/>
                </a:solidFill>
                <a:latin typeface="Consolas"/>
              </a:rPr>
              <a:t>(</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 3) {</a:t>
            </a:r>
          </a:p>
          <a:p>
            <a:r>
              <a:rPr lang="en-US" sz="1600" dirty="0" smtClean="0">
                <a:solidFill>
                  <a:srgbClr val="7F0055"/>
                </a:solidFill>
                <a:latin typeface="Consolas"/>
              </a:rPr>
              <a:t>    return</a:t>
            </a:r>
            <a:r>
              <a:rPr lang="en-US" sz="1600" dirty="0" smtClean="0">
                <a:solidFill>
                  <a:srgbClr val="000000"/>
                </a:solidFill>
                <a:latin typeface="Consolas"/>
              </a:rPr>
              <a:t>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(0)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(2);</a:t>
            </a:r>
          </a:p>
          <a:p>
            <a:r>
              <a:rPr lang="en-US" sz="1600" dirty="0" smtClean="0">
                <a:solidFill>
                  <a:srgbClr val="000000"/>
                </a:solidFill>
                <a:latin typeface="Consolas"/>
              </a:rPr>
              <a:t>  }</a:t>
            </a:r>
            <a:endParaRPr lang="en-US" sz="1600" dirty="0">
              <a:solidFill>
                <a:srgbClr val="000000"/>
              </a:solidFill>
              <a:latin typeface="Consolas"/>
            </a:endParaRPr>
          </a:p>
          <a:p>
            <a:r>
              <a:rPr lang="en-US" sz="1600" dirty="0" smtClean="0">
                <a:solidFill>
                  <a:srgbClr val="000000"/>
                </a:solidFill>
                <a:latin typeface="Consolas"/>
              </a:rPr>
              <a:t>  List&lt;Integer</a:t>
            </a:r>
            <a:r>
              <a:rPr lang="en-US" sz="1600" dirty="0">
                <a:solidFill>
                  <a:srgbClr val="000000"/>
                </a:solidFill>
                <a:latin typeface="Consolas"/>
              </a:rPr>
              <a:t>&gt; </a:t>
            </a:r>
            <a:r>
              <a:rPr lang="en-US" sz="1600" dirty="0" err="1">
                <a:solidFill>
                  <a:srgbClr val="6A3E3E"/>
                </a:solidFill>
                <a:latin typeface="Consolas"/>
              </a:rPr>
              <a:t>afterOneStep</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.subList</a:t>
            </a:r>
            <a:r>
              <a:rPr lang="en-US" sz="1600" dirty="0">
                <a:solidFill>
                  <a:srgbClr val="000000"/>
                </a:solidFill>
                <a:latin typeface="Consolas"/>
              </a:rPr>
              <a:t>(1, </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a:t>
            </a:r>
          </a:p>
          <a:p>
            <a:r>
              <a:rPr lang="en-US" sz="1600" dirty="0" smtClean="0">
                <a:solidFill>
                  <a:srgbClr val="000000"/>
                </a:solidFill>
                <a:latin typeface="Consolas"/>
              </a:rPr>
              <a:t>  List&lt;Integer</a:t>
            </a:r>
            <a:r>
              <a:rPr lang="en-US" sz="1600" dirty="0">
                <a:solidFill>
                  <a:srgbClr val="000000"/>
                </a:solidFill>
                <a:latin typeface="Consolas"/>
              </a:rPr>
              <a:t>&gt; </a:t>
            </a:r>
            <a:r>
              <a:rPr lang="en-US" sz="1600" dirty="0" err="1">
                <a:solidFill>
                  <a:srgbClr val="6A3E3E"/>
                </a:solidFill>
                <a:latin typeface="Consolas"/>
              </a:rPr>
              <a:t>afterTwoStep</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.subList</a:t>
            </a:r>
            <a:r>
              <a:rPr lang="en-US" sz="1600" dirty="0">
                <a:solidFill>
                  <a:srgbClr val="000000"/>
                </a:solidFill>
                <a:latin typeface="Consolas"/>
              </a:rPr>
              <a:t>(2, </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a:t>
            </a:r>
          </a:p>
          <a:p>
            <a:r>
              <a:rPr lang="en-US" sz="1600" dirty="0" smtClean="0">
                <a:solidFill>
                  <a:srgbClr val="7F0055"/>
                </a:solidFill>
                <a:latin typeface="Consolas"/>
              </a:rPr>
              <a:t>  </a:t>
            </a:r>
            <a:r>
              <a:rPr lang="en-US" sz="1600" dirty="0" err="1" smtClean="0">
                <a:solidFill>
                  <a:srgbClr val="7F0055"/>
                </a:solidFill>
                <a:latin typeface="Consolas"/>
              </a:rPr>
              <a:t>int</a:t>
            </a:r>
            <a:r>
              <a:rPr lang="en-US" sz="1600" dirty="0" smtClean="0">
                <a:solidFill>
                  <a:srgbClr val="000000"/>
                </a:solidFill>
                <a:latin typeface="Consolas"/>
              </a:rPr>
              <a:t> </a:t>
            </a:r>
            <a:r>
              <a:rPr lang="en-US" sz="1600" dirty="0">
                <a:solidFill>
                  <a:srgbClr val="6A3E3E"/>
                </a:solidFill>
                <a:latin typeface="Consolas"/>
              </a:rPr>
              <a:t>c</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(0);</a:t>
            </a:r>
          </a:p>
          <a:p>
            <a:r>
              <a:rPr lang="en-US" sz="1600" dirty="0" smtClean="0">
                <a:solidFill>
                  <a:srgbClr val="7F0055"/>
                </a:solidFill>
                <a:latin typeface="Consolas"/>
              </a:rPr>
              <a:t>  return</a:t>
            </a:r>
            <a:r>
              <a:rPr lang="en-US" sz="1600" dirty="0" smtClean="0">
                <a:solidFill>
                  <a:srgbClr val="000000"/>
                </a:solidFill>
                <a:latin typeface="Consolas"/>
              </a:rPr>
              <a:t> </a:t>
            </a:r>
            <a:r>
              <a:rPr lang="en-US" sz="1600" dirty="0">
                <a:solidFill>
                  <a:srgbClr val="6A3E3E"/>
                </a:solidFill>
                <a:latin typeface="Consolas"/>
              </a:rPr>
              <a:t>c</a:t>
            </a:r>
            <a:r>
              <a:rPr lang="en-US" sz="1600" dirty="0">
                <a:solidFill>
                  <a:srgbClr val="000000"/>
                </a:solidFill>
                <a:latin typeface="Consolas"/>
              </a:rPr>
              <a:t> + </a:t>
            </a:r>
            <a:r>
              <a:rPr lang="en-US" sz="1600" dirty="0" err="1">
                <a:solidFill>
                  <a:srgbClr val="000000"/>
                </a:solidFill>
                <a:latin typeface="Consolas"/>
              </a:rPr>
              <a:t>Math.</a:t>
            </a:r>
            <a:r>
              <a:rPr lang="en-US" sz="1600" i="1" dirty="0" err="1">
                <a:solidFill>
                  <a:srgbClr val="000000"/>
                </a:solidFill>
                <a:latin typeface="Consolas"/>
              </a:rPr>
              <a:t>min</a:t>
            </a:r>
            <a:r>
              <a:rPr lang="en-US" sz="1600" dirty="0">
                <a:solidFill>
                  <a:srgbClr val="000000"/>
                </a:solidFill>
                <a:latin typeface="Consolas"/>
              </a:rPr>
              <a:t>(</a:t>
            </a:r>
            <a:r>
              <a:rPr lang="en-US" sz="1600" i="1" dirty="0">
                <a:solidFill>
                  <a:srgbClr val="000000"/>
                </a:solidFill>
                <a:latin typeface="Consolas"/>
              </a:rPr>
              <a:t>cost</a:t>
            </a:r>
            <a:r>
              <a:rPr lang="en-US" sz="1600" dirty="0">
                <a:solidFill>
                  <a:srgbClr val="000000"/>
                </a:solidFill>
                <a:latin typeface="Consolas"/>
              </a:rPr>
              <a:t>(</a:t>
            </a:r>
            <a:r>
              <a:rPr lang="en-US" sz="1600" dirty="0" err="1">
                <a:solidFill>
                  <a:srgbClr val="6A3E3E"/>
                </a:solidFill>
                <a:latin typeface="Consolas"/>
              </a:rPr>
              <a:t>afterOneStep</a:t>
            </a:r>
            <a:r>
              <a:rPr lang="en-US" sz="1600" dirty="0">
                <a:solidFill>
                  <a:srgbClr val="000000"/>
                </a:solidFill>
                <a:latin typeface="Consolas"/>
              </a:rPr>
              <a:t>), </a:t>
            </a:r>
            <a:r>
              <a:rPr lang="en-US" sz="1600" i="1" dirty="0">
                <a:solidFill>
                  <a:srgbClr val="000000"/>
                </a:solidFill>
                <a:latin typeface="Consolas"/>
              </a:rPr>
              <a:t>cost</a:t>
            </a:r>
            <a:r>
              <a:rPr lang="en-US" sz="1600" dirty="0">
                <a:solidFill>
                  <a:srgbClr val="000000"/>
                </a:solidFill>
                <a:latin typeface="Consolas"/>
              </a:rPr>
              <a:t>(</a:t>
            </a:r>
            <a:r>
              <a:rPr lang="en-US" sz="1600" dirty="0" err="1">
                <a:solidFill>
                  <a:srgbClr val="6A3E3E"/>
                </a:solidFill>
                <a:latin typeface="Consolas"/>
              </a:rPr>
              <a:t>afterTwoStep</a:t>
            </a:r>
            <a:r>
              <a:rPr lang="en-US" sz="1600" dirty="0">
                <a:solidFill>
                  <a:srgbClr val="000000"/>
                </a:solidFill>
                <a:latin typeface="Consolas"/>
              </a:rPr>
              <a:t>));</a:t>
            </a:r>
          </a:p>
          <a:p>
            <a:r>
              <a:rPr lang="en-US" sz="1600" dirty="0">
                <a:solidFill>
                  <a:srgbClr val="000000"/>
                </a:solidFill>
                <a:latin typeface="Consolas"/>
              </a:rPr>
              <a:t>}</a:t>
            </a:r>
          </a:p>
          <a:p>
            <a:endParaRPr lang="en-US" sz="1600" dirty="0">
              <a:latin typeface="Consolas"/>
            </a:endParaRPr>
          </a:p>
        </p:txBody>
      </p:sp>
      <p:sp>
        <p:nvSpPr>
          <p:cNvPr id="4" name="Slide Number Placeholder 3"/>
          <p:cNvSpPr>
            <a:spLocks noGrp="1"/>
          </p:cNvSpPr>
          <p:nvPr>
            <p:ph type="sldNum" sz="quarter" idx="12"/>
          </p:nvPr>
        </p:nvSpPr>
        <p:spPr/>
        <p:txBody>
          <a:bodyPr/>
          <a:lstStyle/>
          <a:p>
            <a:pPr>
              <a:defRPr/>
            </a:pPr>
            <a:fld id="{CF25BC09-FA85-4176-93C6-D48F7946CC89}" type="slidenum">
              <a:rPr lang="en-US" smtClean="0"/>
              <a:pPr>
                <a:defRPr/>
              </a:pPr>
              <a:t>110</a:t>
            </a:fld>
            <a:endParaRPr lang="en-US"/>
          </a:p>
        </p:txBody>
      </p:sp>
    </p:spTree>
    <p:extLst>
      <p:ext uri="{BB962C8B-B14F-4D97-AF65-F5344CB8AC3E}">
        <p14:creationId xmlns:p14="http://schemas.microsoft.com/office/powerpoint/2010/main" val="312349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Jump It</a:t>
            </a:r>
            <a:endParaRPr lang="en-US" dirty="0"/>
          </a:p>
        </p:txBody>
      </p:sp>
      <p:sp>
        <p:nvSpPr>
          <p:cNvPr id="6" name="Content Placeholder 5"/>
          <p:cNvSpPr>
            <a:spLocks noGrp="1"/>
          </p:cNvSpPr>
          <p:nvPr>
            <p:ph sz="quarter" idx="1"/>
          </p:nvPr>
        </p:nvSpPr>
        <p:spPr/>
        <p:txBody>
          <a:bodyPr/>
          <a:lstStyle/>
          <a:p>
            <a:r>
              <a:rPr lang="en-US" dirty="0" smtClean="0"/>
              <a:t>can you modify the </a:t>
            </a:r>
            <a:r>
              <a:rPr lang="en-US" dirty="0" smtClean="0">
                <a:latin typeface="Consolas" panose="020B0609020204030204" pitchFamily="49" charset="0"/>
                <a:cs typeface="Consolas" panose="020B0609020204030204" pitchFamily="49" charset="0"/>
              </a:rPr>
              <a:t>cost</a:t>
            </a:r>
            <a:r>
              <a:rPr lang="en-US" dirty="0" smtClean="0"/>
              <a:t> method so that it also produces a list of moves?</a:t>
            </a:r>
          </a:p>
          <a:p>
            <a:pPr lvl="1"/>
            <a:r>
              <a:rPr lang="en-US" dirty="0" smtClean="0"/>
              <a:t>e.g., for the following board</a:t>
            </a:r>
          </a:p>
          <a:p>
            <a:pPr lvl="1"/>
            <a:endParaRPr lang="en-US" dirty="0"/>
          </a:p>
          <a:p>
            <a:pPr lvl="1"/>
            <a:endParaRPr lang="en-US" dirty="0" smtClean="0"/>
          </a:p>
          <a:p>
            <a:pPr lvl="1"/>
            <a:endParaRPr lang="en-US" dirty="0"/>
          </a:p>
          <a:p>
            <a:pPr marL="274638" lvl="1" indent="0">
              <a:buNone/>
            </a:pPr>
            <a:endParaRPr lang="en-US" dirty="0"/>
          </a:p>
          <a:p>
            <a:pPr marL="274638" lvl="1" indent="0">
              <a:buNone/>
            </a:pPr>
            <a:r>
              <a:rPr lang="en-US" dirty="0" smtClean="0"/>
              <a:t>    the method produces the list </a:t>
            </a:r>
            <a:r>
              <a:rPr lang="en-US" dirty="0" smtClean="0">
                <a:latin typeface="Consolas" panose="020B0609020204030204" pitchFamily="49" charset="0"/>
                <a:cs typeface="Consolas" panose="020B0609020204030204" pitchFamily="49" charset="0"/>
              </a:rPr>
              <a:t>[1, 2, 2]</a:t>
            </a:r>
            <a:r>
              <a:rPr lang="en-US" dirty="0" smtClean="0"/>
              <a:t> </a:t>
            </a:r>
          </a:p>
          <a:p>
            <a:r>
              <a:rPr lang="en-US" dirty="0" smtClean="0"/>
              <a:t>consider using the following modified signature</a:t>
            </a:r>
            <a:endParaRPr lang="en-US" dirty="0"/>
          </a:p>
          <a:p>
            <a:endParaRPr lang="en-US" sz="2800" dirty="0">
              <a:latin typeface="Consolas"/>
            </a:endParaRPr>
          </a:p>
          <a:p>
            <a:pPr marL="0" indent="0">
              <a:buNone/>
            </a:pPr>
            <a:r>
              <a:rPr lang="en-US" sz="1800" b="1" dirty="0">
                <a:solidFill>
                  <a:srgbClr val="7F0055"/>
                </a:solidFill>
                <a:latin typeface="Consolas"/>
              </a:rPr>
              <a:t>public</a:t>
            </a:r>
            <a:r>
              <a:rPr lang="en-US" sz="1800" b="1" dirty="0">
                <a:solidFill>
                  <a:srgbClr val="000000"/>
                </a:solidFill>
                <a:latin typeface="Consolas"/>
              </a:rPr>
              <a:t> </a:t>
            </a:r>
            <a:r>
              <a:rPr lang="en-US" sz="1800" b="1" dirty="0">
                <a:solidFill>
                  <a:srgbClr val="7F0055"/>
                </a:solidFill>
                <a:latin typeface="Consolas"/>
              </a:rPr>
              <a:t>static</a:t>
            </a:r>
            <a:r>
              <a:rPr lang="en-US" sz="1800" b="1" dirty="0">
                <a:solidFill>
                  <a:srgbClr val="000000"/>
                </a:solidFill>
                <a:latin typeface="Consolas"/>
              </a:rPr>
              <a:t> </a:t>
            </a:r>
            <a:r>
              <a:rPr lang="en-US" sz="1800" b="1" dirty="0" err="1">
                <a:solidFill>
                  <a:srgbClr val="7F0055"/>
                </a:solidFill>
                <a:latin typeface="Consolas"/>
              </a:rPr>
              <a:t>int</a:t>
            </a:r>
            <a:r>
              <a:rPr lang="en-US" sz="1800" b="1" dirty="0">
                <a:solidFill>
                  <a:srgbClr val="000000"/>
                </a:solidFill>
                <a:latin typeface="Consolas"/>
              </a:rPr>
              <a:t> cost(List&lt;Integer&gt; </a:t>
            </a:r>
            <a:r>
              <a:rPr lang="en-US" sz="1800" b="1" dirty="0">
                <a:solidFill>
                  <a:srgbClr val="6A3E3E"/>
                </a:solidFill>
                <a:latin typeface="Consolas"/>
              </a:rPr>
              <a:t>board</a:t>
            </a:r>
            <a:r>
              <a:rPr lang="en-US" sz="1800" b="1" dirty="0">
                <a:solidFill>
                  <a:srgbClr val="000000"/>
                </a:solidFill>
                <a:latin typeface="Consolas"/>
              </a:rPr>
              <a:t>, List&lt;Integer&gt; </a:t>
            </a:r>
            <a:r>
              <a:rPr lang="en-US" sz="1800" b="1" dirty="0">
                <a:solidFill>
                  <a:srgbClr val="6A3E3E"/>
                </a:solidFill>
                <a:latin typeface="Consolas"/>
              </a:rPr>
              <a:t>moves</a:t>
            </a:r>
            <a:r>
              <a:rPr lang="en-US" sz="1800" b="1" dirty="0" smtClean="0">
                <a:solidFill>
                  <a:srgbClr val="000000"/>
                </a:solidFill>
                <a:latin typeface="Consolas"/>
              </a:rPr>
              <a:t>)</a:t>
            </a:r>
            <a:endParaRPr lang="en-US" sz="1800" dirty="0"/>
          </a:p>
        </p:txBody>
      </p:sp>
      <p:sp>
        <p:nvSpPr>
          <p:cNvPr id="4" name="Slide Number Placeholder 3"/>
          <p:cNvSpPr>
            <a:spLocks noGrp="1"/>
          </p:cNvSpPr>
          <p:nvPr>
            <p:ph type="sldNum" sz="quarter" idx="12"/>
          </p:nvPr>
        </p:nvSpPr>
        <p:spPr/>
        <p:txBody>
          <a:bodyPr/>
          <a:lstStyle/>
          <a:p>
            <a:pPr>
              <a:defRPr/>
            </a:pPr>
            <a:fld id="{391FEB43-8257-4DA8-8AF2-247D12C10482}" type="slidenum">
              <a:rPr lang="en-US" smtClean="0"/>
              <a:pPr>
                <a:defRPr/>
              </a:pPr>
              <a:t>111</a:t>
            </a:fld>
            <a:endParaRPr lang="en-US"/>
          </a:p>
        </p:txBody>
      </p:sp>
      <p:graphicFrame>
        <p:nvGraphicFramePr>
          <p:cNvPr id="7" name="Table 6"/>
          <p:cNvGraphicFramePr>
            <a:graphicFrameLocks noGrp="1"/>
          </p:cNvGraphicFramePr>
          <p:nvPr>
            <p:extLst/>
          </p:nvPr>
        </p:nvGraphicFramePr>
        <p:xfrm>
          <a:off x="1674813" y="3204056"/>
          <a:ext cx="5794374" cy="685800"/>
        </p:xfrm>
        <a:graphic>
          <a:graphicData uri="http://schemas.openxmlformats.org/drawingml/2006/table">
            <a:tbl>
              <a:tblPr firstRow="1" bandRow="1">
                <a:tableStyleId>{5C22544A-7EE6-4342-B048-85BDC9FD1C3A}</a:tableStyleId>
              </a:tblPr>
              <a:tblGrid>
                <a:gridCol w="965729">
                  <a:extLst>
                    <a:ext uri="{9D8B030D-6E8A-4147-A177-3AD203B41FA5}">
                      <a16:colId xmlns:a16="http://schemas.microsoft.com/office/drawing/2014/main" val="20000"/>
                    </a:ext>
                  </a:extLst>
                </a:gridCol>
                <a:gridCol w="965729">
                  <a:extLst>
                    <a:ext uri="{9D8B030D-6E8A-4147-A177-3AD203B41FA5}">
                      <a16:colId xmlns:a16="http://schemas.microsoft.com/office/drawing/2014/main" val="20001"/>
                    </a:ext>
                  </a:extLst>
                </a:gridCol>
                <a:gridCol w="965729">
                  <a:extLst>
                    <a:ext uri="{9D8B030D-6E8A-4147-A177-3AD203B41FA5}">
                      <a16:colId xmlns:a16="http://schemas.microsoft.com/office/drawing/2014/main" val="20002"/>
                    </a:ext>
                  </a:extLst>
                </a:gridCol>
                <a:gridCol w="965729">
                  <a:extLst>
                    <a:ext uri="{9D8B030D-6E8A-4147-A177-3AD203B41FA5}">
                      <a16:colId xmlns:a16="http://schemas.microsoft.com/office/drawing/2014/main" val="20003"/>
                    </a:ext>
                  </a:extLst>
                </a:gridCol>
                <a:gridCol w="965729">
                  <a:extLst>
                    <a:ext uri="{9D8B030D-6E8A-4147-A177-3AD203B41FA5}">
                      <a16:colId xmlns:a16="http://schemas.microsoft.com/office/drawing/2014/main" val="20004"/>
                    </a:ext>
                  </a:extLst>
                </a:gridCol>
                <a:gridCol w="965729">
                  <a:extLst>
                    <a:ext uri="{9D8B030D-6E8A-4147-A177-3AD203B41FA5}">
                      <a16:colId xmlns:a16="http://schemas.microsoft.com/office/drawing/2014/main" val="20005"/>
                    </a:ext>
                  </a:extLst>
                </a:gridCol>
              </a:tblGrid>
              <a:tr h="685800">
                <a:tc>
                  <a:txBody>
                    <a:bodyPr/>
                    <a:lstStyle/>
                    <a:p>
                      <a:pPr algn="ctr"/>
                      <a:r>
                        <a:rPr lang="en-CA" dirty="0" smtClean="0">
                          <a:solidFill>
                            <a:schemeClr val="tx1"/>
                          </a:solidFill>
                          <a:latin typeface="Courier New" pitchFamily="49" charset="0"/>
                          <a:cs typeface="Courier New" pitchFamily="49" charset="0"/>
                        </a:rPr>
                        <a:t>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3</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80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6</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57</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dirty="0" smtClean="0">
                          <a:solidFill>
                            <a:schemeClr val="tx1"/>
                          </a:solidFill>
                          <a:latin typeface="Courier New" pitchFamily="49" charset="0"/>
                          <a:cs typeface="Courier New" pitchFamily="49" charset="0"/>
                        </a:rPr>
                        <a:t>10</a:t>
                      </a:r>
                      <a:endParaRPr lang="en-US" dirty="0">
                        <a:solidFill>
                          <a:schemeClr val="tx1"/>
                        </a:solidFill>
                        <a:latin typeface="Courier New" pitchFamily="49" charset="0"/>
                        <a:cs typeface="Courier New" pitchFamily="49"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Curved Down Arrow 7"/>
          <p:cNvSpPr/>
          <p:nvPr/>
        </p:nvSpPr>
        <p:spPr>
          <a:xfrm>
            <a:off x="2210113" y="2674168"/>
            <a:ext cx="921712"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a:off x="3131824" y="2668155"/>
            <a:ext cx="1901031"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5032856" y="2647734"/>
            <a:ext cx="1958638"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2452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the Jump It problem has a couple of nice properties:</a:t>
            </a:r>
          </a:p>
          <a:p>
            <a:pPr lvl="1"/>
            <a:r>
              <a:rPr lang="en-US" dirty="0" smtClean="0"/>
              <a:t>the rules of the game make it impossible to move to the same square twice</a:t>
            </a:r>
          </a:p>
          <a:p>
            <a:pPr lvl="1"/>
            <a:r>
              <a:rPr lang="en-US" dirty="0" smtClean="0"/>
              <a:t>the rules of the games make it impossible to try to move off of the board</a:t>
            </a:r>
          </a:p>
          <a:p>
            <a:r>
              <a:rPr lang="en-US" dirty="0" smtClean="0"/>
              <a:t>consider the following problem</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112</a:t>
            </a:fld>
            <a:endParaRPr lang="en-US"/>
          </a:p>
        </p:txBody>
      </p:sp>
    </p:spTree>
    <p:extLst>
      <p:ext uri="{BB962C8B-B14F-4D97-AF65-F5344CB8AC3E}">
        <p14:creationId xmlns:p14="http://schemas.microsoft.com/office/powerpoint/2010/main" val="309101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113</a:t>
            </a:fld>
            <a:endParaRPr lang="en-US"/>
          </a:p>
        </p:txBody>
      </p:sp>
      <p:sp>
        <p:nvSpPr>
          <p:cNvPr id="7" name="Content Placeholder 6"/>
          <p:cNvSpPr>
            <a:spLocks noGrp="1"/>
          </p:cNvSpPr>
          <p:nvPr>
            <p:ph sz="quarter" idx="1"/>
          </p:nvPr>
        </p:nvSpPr>
        <p:spPr/>
        <p:txBody>
          <a:bodyPr/>
          <a:lstStyle/>
          <a:p>
            <a:r>
              <a:rPr lang="en-US" dirty="0" smtClean="0"/>
              <a:t>given a list of non-negative integer values:</a:t>
            </a:r>
          </a:p>
          <a:p>
            <a:endParaRPr lang="en-US" dirty="0"/>
          </a:p>
          <a:p>
            <a:endParaRPr lang="en-US" dirty="0" smtClean="0"/>
          </a:p>
          <a:p>
            <a:endParaRPr lang="en-US" dirty="0"/>
          </a:p>
          <a:p>
            <a:pPr lvl="1"/>
            <a:r>
              <a:rPr lang="en-US" dirty="0" smtClean="0"/>
              <a:t>starting from the first element try to reach the last element (whose value is always zero)</a:t>
            </a:r>
          </a:p>
          <a:p>
            <a:pPr lvl="1"/>
            <a:r>
              <a:rPr lang="en-US" dirty="0" smtClean="0"/>
              <a:t>you may move left or right by the number of elements equal to the value of the element that you are currently on</a:t>
            </a:r>
          </a:p>
          <a:p>
            <a:pPr lvl="1"/>
            <a:r>
              <a:rPr lang="en-US" dirty="0" smtClean="0"/>
              <a:t>you may not move outside the bounds of the list</a:t>
            </a:r>
            <a:endParaRPr lang="en-US" dirty="0"/>
          </a:p>
        </p:txBody>
      </p:sp>
      <p:graphicFrame>
        <p:nvGraphicFramePr>
          <p:cNvPr id="8" name="Content Placeholder 4"/>
          <p:cNvGraphicFramePr>
            <a:graphicFrameLocks/>
          </p:cNvGraphicFramePr>
          <p:nvPr>
            <p:extLst/>
          </p:nvPr>
        </p:nvGraphicFramePr>
        <p:xfrm>
          <a:off x="457200" y="2136448"/>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678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114</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accent2"/>
                          </a:solidFill>
                        </a:rPr>
                        <a:t>2</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a:off x="827544" y="2674168"/>
            <a:ext cx="1785817"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78431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a:t>
            </a:r>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115</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4</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a:off x="2498148" y="2674168"/>
            <a:ext cx="3398813"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23843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a:t>
            </a:r>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116</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1</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a:off x="5781747" y="2674168"/>
            <a:ext cx="921712"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95405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a:t>
            </a:r>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117</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6</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flipH="1">
            <a:off x="1634043" y="2674168"/>
            <a:ext cx="5069416"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28498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a:t>
            </a:r>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118</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3</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Curved Down Arrow 6"/>
          <p:cNvSpPr/>
          <p:nvPr/>
        </p:nvSpPr>
        <p:spPr>
          <a:xfrm>
            <a:off x="1634042" y="2674168"/>
            <a:ext cx="259231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133673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a:t>
            </a:r>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119</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5</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Curved Down Arrow 6"/>
          <p:cNvSpPr/>
          <p:nvPr/>
        </p:nvSpPr>
        <p:spPr>
          <a:xfrm>
            <a:off x="4111144" y="2674168"/>
            <a:ext cx="4205311"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913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C to B</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043113"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005070"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61880" y="452718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17416108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120</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accent2"/>
                          </a:solidFill>
                        </a:rPr>
                        <a:t>2</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a:off x="827544" y="2674168"/>
            <a:ext cx="1785817"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5027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121</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4</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a:off x="2498148" y="2674168"/>
            <a:ext cx="3398813"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19257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122</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1</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flipH="1">
            <a:off x="4917642" y="2674168"/>
            <a:ext cx="86410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96704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123</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2</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Curved Down Arrow 17"/>
          <p:cNvSpPr/>
          <p:nvPr/>
        </p:nvSpPr>
        <p:spPr>
          <a:xfrm flipH="1">
            <a:off x="3247038" y="2674168"/>
            <a:ext cx="179108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29590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124</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2</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Curved Down Arrow 6"/>
          <p:cNvSpPr/>
          <p:nvPr/>
        </p:nvSpPr>
        <p:spPr>
          <a:xfrm flipH="1">
            <a:off x="1576436" y="2674168"/>
            <a:ext cx="179108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9430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125</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3</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Curved Down Arrow 6"/>
          <p:cNvSpPr/>
          <p:nvPr/>
        </p:nvSpPr>
        <p:spPr>
          <a:xfrm>
            <a:off x="1634042" y="2674168"/>
            <a:ext cx="259231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34719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r>
            <a:r>
              <a:rPr lang="en-US" dirty="0" smtClean="0"/>
              <a:t>2</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126</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accent2"/>
                          </a:solidFill>
                        </a:rPr>
                        <a:t>5</a:t>
                      </a:r>
                      <a:endParaRPr lang="en-US" dirty="0">
                        <a:solidFill>
                          <a:schemeClr val="accent2"/>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Curved Down Arrow 6"/>
          <p:cNvSpPr/>
          <p:nvPr/>
        </p:nvSpPr>
        <p:spPr>
          <a:xfrm>
            <a:off x="4111144" y="2674168"/>
            <a:ext cx="4205311"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41040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a:t>
            </a:r>
            <a:endParaRPr lang="en-US" dirty="0"/>
          </a:p>
        </p:txBody>
      </p:sp>
      <p:sp>
        <p:nvSpPr>
          <p:cNvPr id="3" name="Content Placeholder 2"/>
          <p:cNvSpPr>
            <a:spLocks noGrp="1"/>
          </p:cNvSpPr>
          <p:nvPr>
            <p:ph sz="quarter" idx="1"/>
          </p:nvPr>
        </p:nvSpPr>
        <p:spPr/>
        <p:txBody>
          <a:bodyPr/>
          <a:lstStyle/>
          <a:p>
            <a:r>
              <a:rPr lang="en-US" dirty="0" smtClean="0"/>
              <a:t>it is possible to find cycles where a move takes you back to a square that you have already visited</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127</a:t>
            </a:fld>
            <a:endParaRPr lang="en-US"/>
          </a:p>
        </p:txBody>
      </p:sp>
      <p:graphicFrame>
        <p:nvGraphicFramePr>
          <p:cNvPr id="5"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4</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Curved Down Arrow 5"/>
          <p:cNvSpPr/>
          <p:nvPr/>
        </p:nvSpPr>
        <p:spPr>
          <a:xfrm flipH="1">
            <a:off x="3247038" y="2674168"/>
            <a:ext cx="179108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flipV="1">
            <a:off x="3247038" y="3832658"/>
            <a:ext cx="179108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68091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a:t>
            </a:r>
            <a:endParaRPr lang="en-US" dirty="0"/>
          </a:p>
        </p:txBody>
      </p:sp>
      <p:sp>
        <p:nvSpPr>
          <p:cNvPr id="3" name="Content Placeholder 2"/>
          <p:cNvSpPr>
            <a:spLocks noGrp="1"/>
          </p:cNvSpPr>
          <p:nvPr>
            <p:ph sz="quarter" idx="1"/>
          </p:nvPr>
        </p:nvSpPr>
        <p:spPr/>
        <p:txBody>
          <a:bodyPr/>
          <a:lstStyle/>
          <a:p>
            <a:r>
              <a:rPr lang="en-US" dirty="0" smtClean="0"/>
              <a:t>using a cycle, it is easy to create a board where no solution exists</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128</a:t>
            </a:fld>
            <a:endParaRPr lang="en-US"/>
          </a:p>
        </p:txBody>
      </p:sp>
      <p:graphicFrame>
        <p:nvGraphicFramePr>
          <p:cNvPr id="5" name="Content Placeholder 4"/>
          <p:cNvGraphicFramePr>
            <a:graphicFrameLocks/>
          </p:cNvGraphicFramePr>
          <p:nvPr>
            <p:extLst/>
          </p:nvPr>
        </p:nvGraphicFramePr>
        <p:xfrm>
          <a:off x="2901397" y="3115767"/>
          <a:ext cx="329184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5</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Curved Down Arrow 5"/>
          <p:cNvSpPr/>
          <p:nvPr/>
        </p:nvSpPr>
        <p:spPr>
          <a:xfrm flipH="1">
            <a:off x="3247038" y="2674168"/>
            <a:ext cx="179108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flipV="1">
            <a:off x="3247038" y="3832658"/>
            <a:ext cx="1791085" cy="3456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3882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a:t>
            </a:r>
            <a:endParaRPr lang="en-US" dirty="0"/>
          </a:p>
        </p:txBody>
      </p:sp>
      <p:sp>
        <p:nvSpPr>
          <p:cNvPr id="3" name="Content Placeholder 2"/>
          <p:cNvSpPr>
            <a:spLocks noGrp="1"/>
          </p:cNvSpPr>
          <p:nvPr>
            <p:ph sz="quarter" idx="1"/>
          </p:nvPr>
        </p:nvSpPr>
        <p:spPr/>
        <p:txBody>
          <a:bodyPr/>
          <a:lstStyle/>
          <a:p>
            <a:r>
              <a:rPr lang="en-US" dirty="0" smtClean="0"/>
              <a:t>on the board below, no matter what you do, you eventually end up on the 1 which leads to a cycle</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129</a:t>
            </a:fld>
            <a:endParaRPr lang="en-US"/>
          </a:p>
        </p:txBody>
      </p:sp>
      <p:graphicFrame>
        <p:nvGraphicFramePr>
          <p:cNvPr id="8" name="Content Placeholder 4"/>
          <p:cNvGraphicFramePr>
            <a:graphicFrameLocks/>
          </p:cNvGraphicFramePr>
          <p:nvPr>
            <p:extLst/>
          </p:nvPr>
        </p:nvGraphicFramePr>
        <p:xfrm>
          <a:off x="457200" y="3115767"/>
          <a:ext cx="822960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601268">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6</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6655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043113"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005070"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118456" y="4005070"/>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4584343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Solution</a:t>
            </a:r>
            <a:endParaRPr lang="en-US" dirty="0"/>
          </a:p>
        </p:txBody>
      </p:sp>
      <p:sp>
        <p:nvSpPr>
          <p:cNvPr id="3" name="Content Placeholder 2"/>
          <p:cNvSpPr>
            <a:spLocks noGrp="1"/>
          </p:cNvSpPr>
          <p:nvPr>
            <p:ph sz="quarter" idx="1"/>
          </p:nvPr>
        </p:nvSpPr>
        <p:spPr/>
        <p:txBody>
          <a:bodyPr/>
          <a:lstStyle/>
          <a:p>
            <a:r>
              <a:rPr lang="en-US" dirty="0" smtClean="0"/>
              <a:t>even without using a cycle, it is easy to create a board where no solution exists</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130</a:t>
            </a:fld>
            <a:endParaRPr lang="en-US"/>
          </a:p>
        </p:txBody>
      </p:sp>
      <p:graphicFrame>
        <p:nvGraphicFramePr>
          <p:cNvPr id="5" name="Content Placeholder 4"/>
          <p:cNvGraphicFramePr>
            <a:graphicFrameLocks/>
          </p:cNvGraphicFramePr>
          <p:nvPr>
            <p:extLst/>
          </p:nvPr>
        </p:nvGraphicFramePr>
        <p:xfrm>
          <a:off x="2901397" y="3115767"/>
          <a:ext cx="3291840" cy="60126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601268">
                <a:tc>
                  <a:txBody>
                    <a:bodyPr/>
                    <a:lstStyle/>
                    <a:p>
                      <a:pPr algn="ctr"/>
                      <a:r>
                        <a:rPr lang="en-US" dirty="0" smtClean="0">
                          <a:solidFill>
                            <a:schemeClr val="tx1"/>
                          </a:solidFill>
                        </a:rPr>
                        <a:t>1</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100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80888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unlike Jump It, the board does not get smaller in an obvious way after each move</a:t>
            </a:r>
          </a:p>
          <a:p>
            <a:pPr lvl="1"/>
            <a:r>
              <a:rPr lang="en-US" dirty="0" smtClean="0"/>
              <a:t>but it does in fact get smaller (otherwise, a recursive solution would never terminate)</a:t>
            </a:r>
          </a:p>
          <a:p>
            <a:pPr lvl="2"/>
            <a:r>
              <a:rPr lang="en-US" dirty="0" smtClean="0"/>
              <a:t>how does the board get smaller?</a:t>
            </a:r>
          </a:p>
          <a:p>
            <a:pPr lvl="2"/>
            <a:r>
              <a:rPr lang="en-US" dirty="0" smtClean="0"/>
              <a:t>how do we indicate this?</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131</a:t>
            </a:fld>
            <a:endParaRPr lang="en-US"/>
          </a:p>
        </p:txBody>
      </p:sp>
    </p:spTree>
    <p:extLst>
      <p:ext uri="{BB962C8B-B14F-4D97-AF65-F5344CB8AC3E}">
        <p14:creationId xmlns:p14="http://schemas.microsoft.com/office/powerpoint/2010/main" val="20301024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5" name="Content Placeholder 4"/>
          <p:cNvSpPr>
            <a:spLocks noGrp="1"/>
          </p:cNvSpPr>
          <p:nvPr>
            <p:ph sz="quarter" idx="1"/>
          </p:nvPr>
        </p:nvSpPr>
        <p:spPr/>
        <p:txBody>
          <a:bodyPr/>
          <a:lstStyle/>
          <a:p>
            <a:r>
              <a:rPr lang="en-US" dirty="0" smtClean="0"/>
              <a:t>recursive cases:</a:t>
            </a:r>
          </a:p>
          <a:p>
            <a:pPr lvl="1"/>
            <a:r>
              <a:rPr lang="en-US" dirty="0" smtClean="0"/>
              <a:t>can we move left without falling off of the board?</a:t>
            </a:r>
          </a:p>
          <a:p>
            <a:pPr lvl="2"/>
            <a:r>
              <a:rPr lang="en-US" dirty="0" smtClean="0"/>
              <a:t>if so, can the board be solved by moving to the left?</a:t>
            </a:r>
          </a:p>
          <a:p>
            <a:pPr lvl="2"/>
            <a:endParaRPr lang="en-US" dirty="0" smtClean="0"/>
          </a:p>
          <a:p>
            <a:pPr lvl="1"/>
            <a:r>
              <a:rPr lang="en-US" dirty="0" smtClean="0"/>
              <a:t>can we move right without falling off of the board?</a:t>
            </a:r>
          </a:p>
          <a:p>
            <a:pPr lvl="2"/>
            <a:r>
              <a:rPr lang="en-US" dirty="0" smtClean="0"/>
              <a:t>if so, can the board be solved by moving to the right?</a:t>
            </a:r>
          </a:p>
          <a:p>
            <a:pPr lvl="2"/>
            <a:endParaRPr lang="en-US" dirty="0"/>
          </a:p>
        </p:txBody>
      </p:sp>
      <p:sp>
        <p:nvSpPr>
          <p:cNvPr id="4" name="Slide Number Placeholder 3"/>
          <p:cNvSpPr>
            <a:spLocks noGrp="1"/>
          </p:cNvSpPr>
          <p:nvPr>
            <p:ph type="sldNum" sz="quarter" idx="12"/>
          </p:nvPr>
        </p:nvSpPr>
        <p:spPr/>
        <p:txBody>
          <a:bodyPr/>
          <a:lstStyle/>
          <a:p>
            <a:pPr>
              <a:defRPr/>
            </a:pPr>
            <a:fld id="{391FEB43-8257-4DA8-8AF2-247D12C10482}" type="slidenum">
              <a:rPr lang="en-US" smtClean="0"/>
              <a:pPr>
                <a:defRPr/>
              </a:pPr>
              <a:t>132</a:t>
            </a:fld>
            <a:endParaRPr lang="en-US"/>
          </a:p>
        </p:txBody>
      </p:sp>
    </p:spTree>
    <p:extLst>
      <p:ext uri="{BB962C8B-B14F-4D97-AF65-F5344CB8AC3E}">
        <p14:creationId xmlns:p14="http://schemas.microsoft.com/office/powerpoint/2010/main" val="30491237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133</a:t>
            </a:fld>
            <a:endParaRPr lang="en-US"/>
          </a:p>
        </p:txBody>
      </p:sp>
      <p:sp>
        <p:nvSpPr>
          <p:cNvPr id="6" name="Content Placeholder 5"/>
          <p:cNvSpPr>
            <a:spLocks noGrp="1"/>
          </p:cNvSpPr>
          <p:nvPr>
            <p:ph sz="quarter" idx="1"/>
          </p:nvPr>
        </p:nvSpPr>
        <p:spPr>
          <a:xfrm>
            <a:off x="309083" y="260615"/>
            <a:ext cx="8583442" cy="5896345"/>
          </a:xfrm>
        </p:spPr>
        <p:txBody>
          <a:bodyPr>
            <a:noAutofit/>
          </a:bodyPr>
          <a:lstStyle/>
          <a:p>
            <a:r>
              <a:rPr lang="en-US" sz="1800" dirty="0" smtClean="0">
                <a:solidFill>
                  <a:srgbClr val="3F5FBF"/>
                </a:solidFill>
                <a:latin typeface="Consolas"/>
              </a:rPr>
              <a:t>/**</a:t>
            </a:r>
            <a:endParaRPr lang="en-US" sz="1800" dirty="0">
              <a:solidFill>
                <a:srgbClr val="3F5FBF"/>
              </a:solidFill>
              <a:latin typeface="Consolas"/>
            </a:endParaRPr>
          </a:p>
          <a:p>
            <a:r>
              <a:rPr lang="en-US" sz="1800" dirty="0" smtClean="0">
                <a:solidFill>
                  <a:srgbClr val="3F5FBF"/>
                </a:solidFill>
                <a:latin typeface="Consolas"/>
              </a:rPr>
              <a:t>  </a:t>
            </a:r>
            <a:r>
              <a:rPr lang="en-US" sz="1800" dirty="0">
                <a:solidFill>
                  <a:srgbClr val="3F5FBF"/>
                </a:solidFill>
                <a:latin typeface="Consolas"/>
              </a:rPr>
              <a:t>* </a:t>
            </a:r>
            <a:r>
              <a:rPr lang="en-US" sz="1800" dirty="0" smtClean="0">
                <a:solidFill>
                  <a:srgbClr val="3F5FBF"/>
                </a:solidFill>
                <a:latin typeface="Consolas"/>
              </a:rPr>
              <a:t>Is a </a:t>
            </a:r>
            <a:r>
              <a:rPr lang="en-US" sz="1800" dirty="0">
                <a:solidFill>
                  <a:srgbClr val="3F5FBF"/>
                </a:solidFill>
                <a:latin typeface="Consolas"/>
              </a:rPr>
              <a:t>board is solvable when the current move is at location</a:t>
            </a:r>
          </a:p>
          <a:p>
            <a:r>
              <a:rPr lang="en-US" sz="1800" dirty="0" smtClean="0">
                <a:solidFill>
                  <a:srgbClr val="3F5FBF"/>
                </a:solidFill>
                <a:latin typeface="Consolas"/>
              </a:rPr>
              <a:t>  </a:t>
            </a:r>
            <a:r>
              <a:rPr lang="en-US" sz="1800" dirty="0">
                <a:solidFill>
                  <a:srgbClr val="3F5FBF"/>
                </a:solidFill>
                <a:latin typeface="Consolas"/>
              </a:rPr>
              <a:t>* </a:t>
            </a:r>
            <a:r>
              <a:rPr lang="en-US" sz="1800" dirty="0" smtClean="0">
                <a:solidFill>
                  <a:srgbClr val="3F5FBF"/>
                </a:solidFill>
                <a:latin typeface="Consolas"/>
              </a:rPr>
              <a:t>index</a:t>
            </a:r>
            <a:r>
              <a:rPr lang="en-US" sz="1800" dirty="0">
                <a:solidFill>
                  <a:srgbClr val="7F7F9F"/>
                </a:solidFill>
                <a:latin typeface="Consolas"/>
              </a:rPr>
              <a:t> </a:t>
            </a:r>
            <a:r>
              <a:rPr lang="en-US" sz="1800" dirty="0" smtClean="0">
                <a:solidFill>
                  <a:srgbClr val="3F5FBF"/>
                </a:solidFill>
                <a:latin typeface="Consolas"/>
              </a:rPr>
              <a:t>of </a:t>
            </a:r>
            <a:r>
              <a:rPr lang="en-US" sz="1800" dirty="0">
                <a:solidFill>
                  <a:srgbClr val="3F5FBF"/>
                </a:solidFill>
                <a:latin typeface="Consolas"/>
              </a:rPr>
              <a:t>the </a:t>
            </a:r>
            <a:r>
              <a:rPr lang="en-US" sz="1800" dirty="0" smtClean="0">
                <a:solidFill>
                  <a:srgbClr val="3F5FBF"/>
                </a:solidFill>
                <a:latin typeface="Consolas"/>
              </a:rPr>
              <a:t>board? </a:t>
            </a:r>
            <a:r>
              <a:rPr lang="en-US" sz="1800" dirty="0">
                <a:solidFill>
                  <a:srgbClr val="3F5FBF"/>
                </a:solidFill>
                <a:latin typeface="Consolas"/>
              </a:rPr>
              <a:t>The method does not modify the board.</a:t>
            </a:r>
          </a:p>
          <a:p>
            <a:r>
              <a:rPr lang="en-US" sz="1800" dirty="0" smtClean="0">
                <a:solidFill>
                  <a:srgbClr val="3F5FBF"/>
                </a:solidFill>
                <a:latin typeface="Consolas"/>
              </a:rPr>
              <a:t>  </a:t>
            </a:r>
            <a:r>
              <a:rPr lang="en-US" sz="1800" dirty="0">
                <a:solidFill>
                  <a:srgbClr val="3F5FBF"/>
                </a:solidFill>
                <a:latin typeface="Consolas"/>
              </a:rPr>
              <a:t>* </a:t>
            </a:r>
          </a:p>
          <a:p>
            <a:r>
              <a:rPr lang="en-US" sz="1800" dirty="0" smtClean="0">
                <a:solidFill>
                  <a:srgbClr val="3F5FBF"/>
                </a:solidFill>
                <a:latin typeface="Consolas"/>
              </a:rPr>
              <a:t>  </a:t>
            </a:r>
            <a:r>
              <a:rPr lang="en-US" sz="1800" dirty="0">
                <a:solidFill>
                  <a:srgbClr val="3F5FBF"/>
                </a:solidFill>
                <a:latin typeface="Consolas"/>
              </a:rPr>
              <a:t>* </a:t>
            </a:r>
            <a:r>
              <a:rPr lang="en-US" sz="1800" dirty="0">
                <a:solidFill>
                  <a:srgbClr val="7F9FBF"/>
                </a:solidFill>
                <a:latin typeface="Consolas"/>
              </a:rPr>
              <a:t>@</a:t>
            </a:r>
            <a:r>
              <a:rPr lang="en-US" sz="1800" dirty="0" err="1">
                <a:solidFill>
                  <a:srgbClr val="7F9FBF"/>
                </a:solidFill>
                <a:latin typeface="Consolas"/>
              </a:rPr>
              <a:t>param</a:t>
            </a:r>
            <a:r>
              <a:rPr lang="en-US" sz="1800" dirty="0">
                <a:solidFill>
                  <a:srgbClr val="3F5FBF"/>
                </a:solidFill>
                <a:latin typeface="Consolas"/>
              </a:rPr>
              <a:t> index</a:t>
            </a:r>
          </a:p>
          <a:p>
            <a:r>
              <a:rPr lang="en-US" sz="1800" dirty="0">
                <a:solidFill>
                  <a:srgbClr val="3F5FBF"/>
                </a:solidFill>
                <a:latin typeface="Consolas"/>
              </a:rPr>
              <a:t> </a:t>
            </a:r>
            <a:r>
              <a:rPr lang="en-US" sz="1800" dirty="0" smtClean="0">
                <a:solidFill>
                  <a:srgbClr val="3F5FBF"/>
                </a:solidFill>
                <a:latin typeface="Consolas"/>
              </a:rPr>
              <a:t> </a:t>
            </a:r>
            <a:r>
              <a:rPr lang="en-US" sz="1800" dirty="0">
                <a:solidFill>
                  <a:srgbClr val="3F5FBF"/>
                </a:solidFill>
                <a:latin typeface="Consolas"/>
              </a:rPr>
              <a:t>*          the current location on the board</a:t>
            </a:r>
          </a:p>
          <a:p>
            <a:r>
              <a:rPr lang="en-US" sz="1800" dirty="0">
                <a:solidFill>
                  <a:srgbClr val="3F5FBF"/>
                </a:solidFill>
                <a:latin typeface="Consolas"/>
              </a:rPr>
              <a:t> </a:t>
            </a:r>
            <a:r>
              <a:rPr lang="en-US" sz="1800" dirty="0" smtClean="0">
                <a:solidFill>
                  <a:srgbClr val="3F5FBF"/>
                </a:solidFill>
                <a:latin typeface="Consolas"/>
              </a:rPr>
              <a:t> </a:t>
            </a:r>
            <a:r>
              <a:rPr lang="en-US" sz="1800" dirty="0">
                <a:solidFill>
                  <a:srgbClr val="3F5FBF"/>
                </a:solidFill>
                <a:latin typeface="Consolas"/>
              </a:rPr>
              <a:t>* </a:t>
            </a:r>
            <a:r>
              <a:rPr lang="en-US" sz="1800" dirty="0">
                <a:solidFill>
                  <a:srgbClr val="7F9FBF"/>
                </a:solidFill>
                <a:latin typeface="Consolas"/>
              </a:rPr>
              <a:t>@</a:t>
            </a:r>
            <a:r>
              <a:rPr lang="en-US" sz="1800" dirty="0" err="1">
                <a:solidFill>
                  <a:srgbClr val="7F9FBF"/>
                </a:solidFill>
                <a:latin typeface="Consolas"/>
              </a:rPr>
              <a:t>param</a:t>
            </a:r>
            <a:r>
              <a:rPr lang="en-US" sz="1800" dirty="0">
                <a:solidFill>
                  <a:srgbClr val="3F5FBF"/>
                </a:solidFill>
                <a:latin typeface="Consolas"/>
              </a:rPr>
              <a:t> board</a:t>
            </a:r>
          </a:p>
          <a:p>
            <a:r>
              <a:rPr lang="en-US" sz="1800" dirty="0" smtClean="0">
                <a:solidFill>
                  <a:srgbClr val="3F5FBF"/>
                </a:solidFill>
                <a:latin typeface="Consolas"/>
              </a:rPr>
              <a:t>  </a:t>
            </a:r>
            <a:r>
              <a:rPr lang="en-US" sz="1800" dirty="0">
                <a:solidFill>
                  <a:srgbClr val="3F5FBF"/>
                </a:solidFill>
                <a:latin typeface="Consolas"/>
              </a:rPr>
              <a:t>*          the board </a:t>
            </a:r>
            <a:endParaRPr lang="en-US" sz="1800" dirty="0" smtClean="0">
              <a:solidFill>
                <a:srgbClr val="3F5FBF"/>
              </a:solidFill>
              <a:latin typeface="Consolas"/>
            </a:endParaRPr>
          </a:p>
          <a:p>
            <a:r>
              <a:rPr lang="en-US" sz="1800" dirty="0">
                <a:solidFill>
                  <a:srgbClr val="3F5FBF"/>
                </a:solidFill>
                <a:latin typeface="Consolas"/>
              </a:rPr>
              <a:t> </a:t>
            </a:r>
            <a:r>
              <a:rPr lang="en-US" sz="1800" dirty="0" smtClean="0">
                <a:solidFill>
                  <a:srgbClr val="3F5FBF"/>
                </a:solidFill>
                <a:latin typeface="Consolas"/>
              </a:rPr>
              <a:t> * </a:t>
            </a:r>
            <a:r>
              <a:rPr lang="en-US" sz="1800" dirty="0">
                <a:solidFill>
                  <a:srgbClr val="7F9FBF"/>
                </a:solidFill>
                <a:latin typeface="Consolas"/>
              </a:rPr>
              <a:t>@return</a:t>
            </a:r>
            <a:r>
              <a:rPr lang="en-US" sz="1800" dirty="0">
                <a:solidFill>
                  <a:srgbClr val="3F5FBF"/>
                </a:solidFill>
                <a:latin typeface="Consolas"/>
              </a:rPr>
              <a:t> </a:t>
            </a:r>
            <a:r>
              <a:rPr lang="en-US" sz="1800" dirty="0" smtClean="0">
                <a:solidFill>
                  <a:srgbClr val="3F5FBF"/>
                </a:solidFill>
                <a:latin typeface="Consolas"/>
              </a:rPr>
              <a:t>true </a:t>
            </a:r>
            <a:r>
              <a:rPr lang="en-US" sz="1800" dirty="0">
                <a:solidFill>
                  <a:srgbClr val="3F5FBF"/>
                </a:solidFill>
                <a:latin typeface="Consolas"/>
              </a:rPr>
              <a:t>if the board is solvable, </a:t>
            </a:r>
            <a:r>
              <a:rPr lang="en-US" sz="1800" dirty="0" smtClean="0">
                <a:solidFill>
                  <a:srgbClr val="3F5FBF"/>
                </a:solidFill>
                <a:latin typeface="Consolas"/>
              </a:rPr>
              <a:t>false </a:t>
            </a:r>
            <a:r>
              <a:rPr lang="en-US" sz="1800" dirty="0">
                <a:solidFill>
                  <a:srgbClr val="3F5FBF"/>
                </a:solidFill>
                <a:latin typeface="Consolas"/>
              </a:rPr>
              <a:t>otherwise</a:t>
            </a:r>
          </a:p>
          <a:p>
            <a:r>
              <a:rPr lang="en-US" sz="1800" dirty="0" smtClean="0">
                <a:solidFill>
                  <a:srgbClr val="3F5FBF"/>
                </a:solidFill>
                <a:latin typeface="Consolas"/>
              </a:rPr>
              <a:t>  </a:t>
            </a:r>
            <a:r>
              <a:rPr lang="en-US" sz="1800" dirty="0">
                <a:solidFill>
                  <a:srgbClr val="3F5FBF"/>
                </a:solidFill>
                <a:latin typeface="Consolas"/>
              </a:rPr>
              <a:t>*/</a:t>
            </a:r>
          </a:p>
          <a:p>
            <a:r>
              <a:rPr lang="en-US" sz="1800" dirty="0" smtClean="0">
                <a:solidFill>
                  <a:srgbClr val="7F0055"/>
                </a:solidFill>
                <a:latin typeface="Consolas"/>
              </a:rPr>
              <a:t>public</a:t>
            </a:r>
            <a:r>
              <a:rPr lang="en-US" sz="1800" dirty="0" smtClean="0">
                <a:solidFill>
                  <a:srgbClr val="000000"/>
                </a:solidFill>
                <a:latin typeface="Consolas"/>
              </a:rPr>
              <a:t> </a:t>
            </a:r>
            <a:r>
              <a:rPr lang="en-US" sz="1800" dirty="0">
                <a:solidFill>
                  <a:srgbClr val="7F0055"/>
                </a:solidFill>
                <a:latin typeface="Consolas"/>
              </a:rPr>
              <a:t>static</a:t>
            </a:r>
            <a:r>
              <a:rPr lang="en-US" sz="1800" dirty="0">
                <a:solidFill>
                  <a:srgbClr val="000000"/>
                </a:solidFill>
                <a:latin typeface="Consolas"/>
              </a:rPr>
              <a:t> </a:t>
            </a:r>
            <a:r>
              <a:rPr lang="en-US" sz="1800" dirty="0" err="1">
                <a:solidFill>
                  <a:srgbClr val="7F0055"/>
                </a:solidFill>
                <a:latin typeface="Consolas"/>
              </a:rPr>
              <a:t>boolean</a:t>
            </a:r>
            <a:r>
              <a:rPr lang="en-US" sz="1800" dirty="0">
                <a:solidFill>
                  <a:srgbClr val="000000"/>
                </a:solidFill>
                <a:latin typeface="Consolas"/>
              </a:rPr>
              <a:t> </a:t>
            </a:r>
            <a:r>
              <a:rPr lang="en-US" sz="1800" dirty="0" err="1">
                <a:solidFill>
                  <a:srgbClr val="000000"/>
                </a:solidFill>
                <a:latin typeface="Consolas"/>
              </a:rPr>
              <a:t>isSolvable</a:t>
            </a:r>
            <a:r>
              <a:rPr lang="en-US" sz="1800" dirty="0">
                <a:solidFill>
                  <a:srgbClr val="000000"/>
                </a:solidFill>
                <a:latin typeface="Consolas"/>
              </a:rPr>
              <a:t>(</a:t>
            </a:r>
            <a:r>
              <a:rPr lang="en-US" sz="1800" dirty="0" err="1">
                <a:solidFill>
                  <a:srgbClr val="7F0055"/>
                </a:solidFill>
                <a:latin typeface="Consolas"/>
              </a:rPr>
              <a:t>int</a:t>
            </a:r>
            <a:r>
              <a:rPr lang="en-US" sz="1800" dirty="0">
                <a:solidFill>
                  <a:srgbClr val="000000"/>
                </a:solidFill>
                <a:latin typeface="Consolas"/>
              </a:rPr>
              <a:t> </a:t>
            </a:r>
            <a:r>
              <a:rPr lang="en-US" sz="1800" dirty="0">
                <a:solidFill>
                  <a:srgbClr val="6A3E3E"/>
                </a:solidFill>
                <a:latin typeface="Consolas"/>
              </a:rPr>
              <a:t>index</a:t>
            </a:r>
            <a:r>
              <a:rPr lang="en-US" sz="1800" dirty="0">
                <a:solidFill>
                  <a:srgbClr val="000000"/>
                </a:solidFill>
                <a:latin typeface="Consolas"/>
              </a:rPr>
              <a:t>, List&lt;Integer&gt; </a:t>
            </a:r>
            <a:r>
              <a:rPr lang="en-US" sz="1800" dirty="0">
                <a:solidFill>
                  <a:srgbClr val="6A3E3E"/>
                </a:solidFill>
                <a:latin typeface="Consolas"/>
              </a:rPr>
              <a:t>board</a:t>
            </a:r>
            <a:r>
              <a:rPr lang="en-US" sz="1800" dirty="0" smtClean="0">
                <a:solidFill>
                  <a:srgbClr val="000000"/>
                </a:solidFill>
                <a:latin typeface="Consolas"/>
              </a:rPr>
              <a:t>) {</a:t>
            </a:r>
            <a:endParaRPr lang="en-US" sz="1800" dirty="0">
              <a:solidFill>
                <a:srgbClr val="000000"/>
              </a:solidFill>
              <a:latin typeface="Consolas"/>
            </a:endParaRPr>
          </a:p>
          <a:p>
            <a:r>
              <a:rPr lang="en-US" sz="1800" dirty="0" smtClean="0">
                <a:solidFill>
                  <a:srgbClr val="000000"/>
                </a:solidFill>
                <a:latin typeface="Consolas"/>
              </a:rPr>
              <a:t>}</a:t>
            </a:r>
            <a:endParaRPr lang="en-US" sz="1800" dirty="0"/>
          </a:p>
        </p:txBody>
      </p:sp>
    </p:spTree>
    <p:extLst>
      <p:ext uri="{BB962C8B-B14F-4D97-AF65-F5344CB8AC3E}">
        <p14:creationId xmlns:p14="http://schemas.microsoft.com/office/powerpoint/2010/main" val="33993162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134</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a:t>
            </a:r>
            <a:r>
              <a:rPr lang="en-US" sz="1600" dirty="0" smtClean="0">
                <a:solidFill>
                  <a:srgbClr val="3F7F5F"/>
                </a:solidFill>
                <a:latin typeface="Consolas"/>
              </a:rPr>
              <a:t>here</a:t>
            </a:r>
            <a:r>
              <a:rPr lang="en-US" sz="1600" dirty="0" smtClean="0">
                <a:solidFill>
                  <a:schemeClr val="bg1"/>
                </a:solidFill>
                <a:latin typeface="Consolas"/>
              </a:rPr>
              <a:t>   return false;</a:t>
            </a:r>
          </a:p>
          <a:p>
            <a:r>
              <a:rPr lang="en-US" sz="1600" dirty="0" smtClean="0">
                <a:solidFill>
                  <a:srgbClr val="7F0055"/>
                </a:solidFill>
                <a:latin typeface="Consolas"/>
              </a:rPr>
              <a:t>    </a:t>
            </a:r>
            <a:r>
              <a:rPr lang="en-US" sz="1600" dirty="0" err="1" smtClean="0">
                <a:solidFill>
                  <a:srgbClr val="7F0055"/>
                </a:solidFill>
                <a:latin typeface="Consolas"/>
              </a:rPr>
              <a:t>int</a:t>
            </a:r>
            <a:r>
              <a:rPr lang="en-US" sz="1600" dirty="0" smtClean="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chemeClr val="bg1"/>
                </a:solidFill>
                <a:latin typeface="Consolas"/>
              </a:rPr>
              <a:t>if ((index - value) &gt;= 0) {</a:t>
            </a:r>
          </a:p>
          <a:p>
            <a:r>
              <a:rPr lang="en-US" sz="1600" dirty="0">
                <a:solidFill>
                  <a:schemeClr val="bg1"/>
                </a:solidFill>
                <a:latin typeface="Consolas"/>
              </a:rPr>
              <a:t>      </a:t>
            </a:r>
            <a:r>
              <a:rPr lang="en-US" sz="1600" dirty="0" err="1">
                <a:solidFill>
                  <a:schemeClr val="bg1"/>
                </a:solidFill>
                <a:latin typeface="Consolas"/>
              </a:rPr>
              <a:t>winLeft</a:t>
            </a:r>
            <a:r>
              <a:rPr lang="en-US" sz="1600" dirty="0">
                <a:solidFill>
                  <a:schemeClr val="bg1"/>
                </a:solidFill>
                <a:latin typeface="Consolas"/>
              </a:rPr>
              <a:t> = </a:t>
            </a:r>
            <a:r>
              <a:rPr lang="en-US" sz="1600" i="1" dirty="0" err="1">
                <a:solidFill>
                  <a:schemeClr val="bg1"/>
                </a:solidFill>
                <a:latin typeface="Consolas"/>
              </a:rPr>
              <a:t>isSolvable</a:t>
            </a:r>
            <a:r>
              <a:rPr lang="en-US" sz="1600" dirty="0">
                <a:solidFill>
                  <a:schemeClr val="bg1"/>
                </a:solidFill>
                <a:latin typeface="Consolas"/>
              </a:rPr>
              <a:t>(index - value, copy);</a:t>
            </a:r>
          </a:p>
          <a:p>
            <a:r>
              <a:rPr lang="en-US" sz="1600" dirty="0">
                <a:solidFill>
                  <a:schemeClr val="bg1"/>
                </a:solidFill>
                <a:latin typeface="Consolas"/>
              </a:rPr>
              <a:t>    </a:t>
            </a:r>
            <a:r>
              <a:rPr lang="en-US" sz="1600" dirty="0" smtClean="0">
                <a:solidFill>
                  <a:schemeClr val="bg1"/>
                </a:solidFill>
                <a:latin typeface="Consolas"/>
              </a:rPr>
              <a:t>} </a:t>
            </a:r>
          </a:p>
          <a:p>
            <a:r>
              <a:rPr lang="en-US" sz="1600" dirty="0">
                <a:solidFill>
                  <a:schemeClr val="bg1"/>
                </a:solidFill>
                <a:latin typeface="Consolas"/>
              </a:rPr>
              <a:t> </a:t>
            </a:r>
            <a:r>
              <a:rPr lang="en-US" sz="1600" dirty="0" smtClean="0">
                <a:solidFill>
                  <a:schemeClr val="bg1"/>
                </a:solidFill>
                <a:latin typeface="Consolas"/>
              </a:rPr>
              <a:t>   </a:t>
            </a:r>
            <a:r>
              <a:rPr lang="en-US" sz="1600" dirty="0" err="1" smtClean="0">
                <a:solidFill>
                  <a:schemeClr val="bg1"/>
                </a:solidFill>
                <a:latin typeface="Consolas"/>
              </a:rPr>
              <a:t>boolean</a:t>
            </a:r>
            <a:r>
              <a:rPr lang="en-US" sz="1600" dirty="0" smtClean="0">
                <a:solidFill>
                  <a:schemeClr val="bg1"/>
                </a:solidFill>
                <a:latin typeface="Consolas"/>
              </a:rPr>
              <a:t> </a:t>
            </a:r>
            <a:r>
              <a:rPr lang="en-US" sz="1600" dirty="0" err="1">
                <a:solidFill>
                  <a:schemeClr val="bg1"/>
                </a:solidFill>
                <a:latin typeface="Consolas"/>
              </a:rPr>
              <a:t>winRight</a:t>
            </a:r>
            <a:r>
              <a:rPr lang="en-US" sz="1600" dirty="0">
                <a:solidFill>
                  <a:schemeClr val="bg1"/>
                </a:solidFill>
                <a:latin typeface="Consolas"/>
              </a:rPr>
              <a:t> = false;</a:t>
            </a:r>
          </a:p>
          <a:p>
            <a:r>
              <a:rPr lang="en-US" sz="1600" dirty="0">
                <a:solidFill>
                  <a:schemeClr val="bg1"/>
                </a:solidFill>
                <a:latin typeface="Consolas"/>
              </a:rPr>
              <a:t>    if ((index + value) &lt; </a:t>
            </a:r>
            <a:r>
              <a:rPr lang="en-US" sz="1600" dirty="0" err="1">
                <a:solidFill>
                  <a:schemeClr val="bg1"/>
                </a:solidFill>
                <a:latin typeface="Consolas"/>
              </a:rPr>
              <a:t>board.size</a:t>
            </a:r>
            <a:r>
              <a:rPr lang="en-US" sz="1600" dirty="0">
                <a:solidFill>
                  <a:schemeClr val="bg1"/>
                </a:solidFill>
                <a:latin typeface="Consolas"/>
              </a:rPr>
              <a:t>()) {</a:t>
            </a:r>
          </a:p>
          <a:p>
            <a:r>
              <a:rPr lang="en-US" sz="1600" dirty="0">
                <a:solidFill>
                  <a:schemeClr val="bg1"/>
                </a:solidFill>
                <a:latin typeface="Consolas"/>
              </a:rPr>
              <a:t>      </a:t>
            </a:r>
            <a:r>
              <a:rPr lang="en-US" sz="1600" dirty="0" err="1">
                <a:solidFill>
                  <a:schemeClr val="bg1"/>
                </a:solidFill>
                <a:latin typeface="Consolas"/>
              </a:rPr>
              <a:t>winRight</a:t>
            </a:r>
            <a:r>
              <a:rPr lang="en-US" sz="1600" dirty="0">
                <a:solidFill>
                  <a:schemeClr val="bg1"/>
                </a:solidFill>
                <a:latin typeface="Consolas"/>
              </a:rPr>
              <a:t> = </a:t>
            </a:r>
            <a:r>
              <a:rPr lang="en-US" sz="1600" i="1" dirty="0" err="1">
                <a:solidFill>
                  <a:schemeClr val="bg1"/>
                </a:solidFill>
                <a:latin typeface="Consolas"/>
              </a:rPr>
              <a:t>isSolvable</a:t>
            </a:r>
            <a:r>
              <a:rPr lang="en-US" sz="1600" dirty="0">
                <a:solidFill>
                  <a:schemeClr val="bg1"/>
                </a:solidFill>
                <a:latin typeface="Consolas"/>
              </a:rPr>
              <a:t>(index + value, copy);</a:t>
            </a:r>
          </a:p>
          <a:p>
            <a:r>
              <a:rPr lang="en-US" sz="1600" dirty="0">
                <a:solidFill>
                  <a:schemeClr val="bg1"/>
                </a:solidFill>
                <a:latin typeface="Consolas"/>
              </a:rPr>
              <a:t>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chemeClr val="bg1"/>
                </a:solidFill>
                <a:latin typeface="Consolas"/>
              </a:rPr>
              <a:t>    return </a:t>
            </a:r>
            <a:r>
              <a:rPr lang="en-US" sz="1600" dirty="0" err="1">
                <a:solidFill>
                  <a:schemeClr val="bg1"/>
                </a:solidFill>
                <a:latin typeface="Consolas"/>
              </a:rPr>
              <a:t>winLeft</a:t>
            </a:r>
            <a:r>
              <a:rPr lang="en-US" sz="1600" dirty="0">
                <a:solidFill>
                  <a:schemeClr val="bg1"/>
                </a:solidFill>
                <a:latin typeface="Consolas"/>
              </a:rPr>
              <a:t> || </a:t>
            </a:r>
            <a:r>
              <a:rPr lang="en-US" sz="1600" dirty="0" err="1">
                <a:solidFill>
                  <a:schemeClr val="bg1"/>
                </a:solidFill>
                <a:latin typeface="Consolas"/>
              </a:rPr>
              <a:t>winRight</a:t>
            </a:r>
            <a:r>
              <a:rPr lang="en-US" sz="1600" dirty="0">
                <a:solidFill>
                  <a:schemeClr val="bg1"/>
                </a:solidFill>
                <a:latin typeface="Consolas"/>
              </a:rPr>
              <a:t>;</a:t>
            </a:r>
          </a:p>
          <a:p>
            <a:endParaRPr lang="en-US" sz="1600" dirty="0" smtClean="0">
              <a:solidFill>
                <a:srgbClr val="000000"/>
              </a:solidFill>
              <a:latin typeface="Consolas"/>
            </a:endParaRPr>
          </a:p>
          <a:p>
            <a:endParaRPr lang="en-US" sz="1600" dirty="0">
              <a:solidFill>
                <a:srgbClr val="000000"/>
              </a:solidFill>
              <a:latin typeface="Consolas"/>
            </a:endParaRPr>
          </a:p>
          <a:p>
            <a:endParaRPr lang="en-US" sz="1600" dirty="0" smtClean="0">
              <a:solidFill>
                <a:srgbClr val="000000"/>
              </a:solidFill>
              <a:latin typeface="Consolas"/>
            </a:endParaRPr>
          </a:p>
          <a:p>
            <a:endParaRPr lang="en-US" sz="1600" dirty="0">
              <a:solidFill>
                <a:srgbClr val="000000"/>
              </a:solidFill>
              <a:latin typeface="Consolas"/>
            </a:endParaRPr>
          </a:p>
          <a:p>
            <a:r>
              <a:rPr lang="en-US" sz="1600" dirty="0" smtClean="0">
                <a:solidFill>
                  <a:srgbClr val="000000"/>
                </a:solidFill>
                <a:latin typeface="Consolas"/>
              </a:rPr>
              <a:t>}</a:t>
            </a:r>
            <a:endParaRPr lang="en-US" sz="1600" dirty="0"/>
          </a:p>
        </p:txBody>
      </p:sp>
    </p:spTree>
    <p:extLst>
      <p:ext uri="{BB962C8B-B14F-4D97-AF65-F5344CB8AC3E}">
        <p14:creationId xmlns:p14="http://schemas.microsoft.com/office/powerpoint/2010/main" val="19769599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689" y="1873612"/>
            <a:ext cx="8410622" cy="12673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135</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here</a:t>
            </a:r>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&lt; 0)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&gt;= 0) {</a:t>
            </a:r>
          </a:p>
          <a:p>
            <a:r>
              <a:rPr lang="en-US" sz="1600" dirty="0">
                <a:solidFill>
                  <a:srgbClr val="000000"/>
                </a:solidFill>
                <a:latin typeface="Consolas"/>
              </a:rPr>
              <a:t>      </a:t>
            </a:r>
            <a:r>
              <a:rPr lang="en-US" sz="1600" dirty="0" err="1">
                <a:solidFill>
                  <a:schemeClr val="bg2"/>
                </a:solidFill>
                <a:latin typeface="Consolas"/>
              </a:rPr>
              <a:t>winLeft</a:t>
            </a:r>
            <a:r>
              <a:rPr lang="en-US" sz="1600" dirty="0">
                <a:solidFill>
                  <a:schemeClr val="bg2"/>
                </a:solidFill>
                <a:latin typeface="Consolas"/>
              </a:rPr>
              <a:t> = </a:t>
            </a:r>
            <a:r>
              <a:rPr lang="en-US" sz="1600" i="1" dirty="0" err="1">
                <a:solidFill>
                  <a:schemeClr val="bg2"/>
                </a:solidFill>
                <a:latin typeface="Consolas"/>
              </a:rPr>
              <a:t>isSolvable</a:t>
            </a:r>
            <a:r>
              <a:rPr lang="en-US" sz="1600" dirty="0">
                <a:solidFill>
                  <a:schemeClr val="bg2"/>
                </a:solidFill>
                <a:latin typeface="Consolas"/>
              </a:rPr>
              <a:t>(index - value, copy);</a:t>
            </a:r>
          </a:p>
          <a:p>
            <a:r>
              <a:rPr lang="en-US" sz="1600" dirty="0">
                <a:solidFill>
                  <a:srgbClr val="000000"/>
                </a:solidFill>
                <a:latin typeface="Consolas"/>
              </a:rPr>
              <a:t>    </a:t>
            </a:r>
            <a:r>
              <a:rPr lang="en-US" sz="1600" dirty="0" smtClean="0">
                <a:solidFill>
                  <a:srgbClr val="000000"/>
                </a:solidFill>
                <a:latin typeface="Consolas"/>
              </a:rPr>
              <a:t>} </a:t>
            </a:r>
          </a:p>
          <a:p>
            <a:endParaRPr lang="en-US" sz="1600" dirty="0" smtClean="0">
              <a:solidFill>
                <a:srgbClr val="000000"/>
              </a:solidFill>
              <a:latin typeface="Consolas"/>
            </a:endParaRPr>
          </a:p>
          <a:p>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copy = new </a:t>
            </a:r>
            <a:r>
              <a:rPr lang="en-US" sz="1600" dirty="0" err="1">
                <a:solidFill>
                  <a:schemeClr val="bg1"/>
                </a:solidFill>
                <a:latin typeface="Consolas"/>
              </a:rPr>
              <a:t>ArrayList</a:t>
            </a:r>
            <a:r>
              <a:rPr lang="en-US" sz="1600" dirty="0">
                <a:solidFill>
                  <a:schemeClr val="bg1"/>
                </a:solidFill>
                <a:latin typeface="Consolas"/>
              </a:rPr>
              <a:t>&lt;Integer&gt;(board);</a:t>
            </a:r>
          </a:p>
          <a:p>
            <a:r>
              <a:rPr lang="en-US" sz="1600" dirty="0">
                <a:solidFill>
                  <a:schemeClr val="bg1"/>
                </a:solidFill>
                <a:latin typeface="Consolas"/>
              </a:rPr>
              <a:t>    </a:t>
            </a:r>
            <a:r>
              <a:rPr lang="en-US" sz="1600" dirty="0" err="1">
                <a:solidFill>
                  <a:schemeClr val="bg1"/>
                </a:solidFill>
                <a:latin typeface="Consolas"/>
              </a:rPr>
              <a:t>copy.set</a:t>
            </a:r>
            <a:r>
              <a:rPr lang="en-US" sz="1600" dirty="0">
                <a:solidFill>
                  <a:schemeClr val="bg1"/>
                </a:solidFill>
                <a:latin typeface="Consolas"/>
              </a:rPr>
              <a:t>(index, -1</a:t>
            </a:r>
            <a:r>
              <a:rPr lang="en-US" sz="1600" dirty="0" smtClean="0">
                <a:solidFill>
                  <a:schemeClr val="bg1"/>
                </a:solidFill>
                <a:latin typeface="Consolas"/>
              </a:rPr>
              <a:t>);</a:t>
            </a:r>
          </a:p>
          <a:p>
            <a:r>
              <a:rPr lang="en-US" sz="1600" dirty="0">
                <a:solidFill>
                  <a:schemeClr val="bg1"/>
                </a:solidFill>
                <a:latin typeface="Consolas"/>
              </a:rPr>
              <a:t> </a:t>
            </a:r>
            <a:r>
              <a:rPr lang="en-US" sz="1600" dirty="0" smtClean="0">
                <a:solidFill>
                  <a:schemeClr val="bg1"/>
                </a:solidFill>
                <a:latin typeface="Consolas"/>
              </a:rPr>
              <a:t>   </a:t>
            </a:r>
            <a:r>
              <a:rPr lang="en-US" sz="1600" dirty="0" err="1" smtClean="0">
                <a:solidFill>
                  <a:schemeClr val="bg1"/>
                </a:solidFill>
                <a:latin typeface="Consolas"/>
              </a:rPr>
              <a:t>boolean</a:t>
            </a:r>
            <a:r>
              <a:rPr lang="en-US" sz="1600" dirty="0" smtClean="0">
                <a:solidFill>
                  <a:schemeClr val="bg1"/>
                </a:solidFill>
                <a:latin typeface="Consolas"/>
              </a:rPr>
              <a:t> </a:t>
            </a:r>
            <a:r>
              <a:rPr lang="en-US" sz="1600" dirty="0" err="1">
                <a:solidFill>
                  <a:schemeClr val="bg1"/>
                </a:solidFill>
                <a:latin typeface="Consolas"/>
              </a:rPr>
              <a:t>winRight</a:t>
            </a:r>
            <a:r>
              <a:rPr lang="en-US" sz="1600" dirty="0">
                <a:solidFill>
                  <a:schemeClr val="bg1"/>
                </a:solidFill>
                <a:latin typeface="Consolas"/>
              </a:rPr>
              <a:t> = false;</a:t>
            </a:r>
          </a:p>
          <a:p>
            <a:r>
              <a:rPr lang="en-US" sz="1600" dirty="0">
                <a:solidFill>
                  <a:schemeClr val="bg1"/>
                </a:solidFill>
                <a:latin typeface="Consolas"/>
              </a:rPr>
              <a:t>    if ((index + value) &lt; </a:t>
            </a:r>
            <a:r>
              <a:rPr lang="en-US" sz="1600" dirty="0" err="1">
                <a:solidFill>
                  <a:schemeClr val="bg1"/>
                </a:solidFill>
                <a:latin typeface="Consolas"/>
              </a:rPr>
              <a:t>board.size</a:t>
            </a:r>
            <a:r>
              <a:rPr lang="en-US" sz="1600" dirty="0">
                <a:solidFill>
                  <a:schemeClr val="bg1"/>
                </a:solidFill>
                <a:latin typeface="Consolas"/>
              </a:rPr>
              <a:t>()) {</a:t>
            </a:r>
          </a:p>
          <a:p>
            <a:r>
              <a:rPr lang="en-US" sz="1600" dirty="0">
                <a:solidFill>
                  <a:schemeClr val="bg1"/>
                </a:solidFill>
                <a:latin typeface="Consolas"/>
              </a:rPr>
              <a:t>      </a:t>
            </a:r>
            <a:r>
              <a:rPr lang="en-US" sz="1600" dirty="0" err="1">
                <a:solidFill>
                  <a:schemeClr val="bg1"/>
                </a:solidFill>
                <a:latin typeface="Consolas"/>
              </a:rPr>
              <a:t>winRight</a:t>
            </a:r>
            <a:r>
              <a:rPr lang="en-US" sz="1600" dirty="0">
                <a:solidFill>
                  <a:schemeClr val="bg1"/>
                </a:solidFill>
                <a:latin typeface="Consolas"/>
              </a:rPr>
              <a:t> = </a:t>
            </a:r>
            <a:r>
              <a:rPr lang="en-US" sz="1600" i="1" dirty="0" err="1">
                <a:solidFill>
                  <a:schemeClr val="bg1"/>
                </a:solidFill>
                <a:latin typeface="Consolas"/>
              </a:rPr>
              <a:t>isSolvable</a:t>
            </a:r>
            <a:r>
              <a:rPr lang="en-US" sz="1600" dirty="0">
                <a:solidFill>
                  <a:schemeClr val="bg1"/>
                </a:solidFill>
                <a:latin typeface="Consolas"/>
              </a:rPr>
              <a:t>(index + value, copy);</a:t>
            </a:r>
          </a:p>
          <a:p>
            <a:r>
              <a:rPr lang="en-US" sz="1600" dirty="0">
                <a:solidFill>
                  <a:schemeClr val="bg1"/>
                </a:solidFill>
                <a:latin typeface="Consolas"/>
              </a:rPr>
              <a:t>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chemeClr val="bg1"/>
                </a:solidFill>
                <a:latin typeface="Consolas"/>
              </a:rPr>
              <a:t>    return </a:t>
            </a:r>
            <a:r>
              <a:rPr lang="en-US" sz="1600" dirty="0" err="1">
                <a:solidFill>
                  <a:schemeClr val="bg1"/>
                </a:solidFill>
                <a:latin typeface="Consolas"/>
              </a:rPr>
              <a:t>winLeft</a:t>
            </a:r>
            <a:r>
              <a:rPr lang="en-US" sz="1600" dirty="0">
                <a:solidFill>
                  <a:schemeClr val="bg1"/>
                </a:solidFill>
                <a:latin typeface="Consolas"/>
              </a:rPr>
              <a:t> || </a:t>
            </a:r>
            <a:r>
              <a:rPr lang="en-US" sz="1600" dirty="0" err="1">
                <a:solidFill>
                  <a:schemeClr val="bg1"/>
                </a:solidFill>
                <a:latin typeface="Consolas"/>
              </a:rPr>
              <a:t>winRight</a:t>
            </a:r>
            <a:r>
              <a:rPr lang="en-US" sz="1600" dirty="0">
                <a:solidFill>
                  <a:schemeClr val="bg1"/>
                </a:solidFill>
                <a:latin typeface="Consolas"/>
              </a:rPr>
              <a:t>;</a:t>
            </a:r>
          </a:p>
          <a:p>
            <a:r>
              <a:rPr lang="en-US" sz="1600" dirty="0" smtClean="0">
                <a:solidFill>
                  <a:srgbClr val="000000"/>
                </a:solidFill>
                <a:latin typeface="Consolas"/>
              </a:rPr>
              <a:t>}</a:t>
            </a:r>
            <a:endParaRPr lang="en-US" sz="1600" dirty="0"/>
          </a:p>
        </p:txBody>
      </p:sp>
    </p:spTree>
    <p:extLst>
      <p:ext uri="{BB962C8B-B14F-4D97-AF65-F5344CB8AC3E}">
        <p14:creationId xmlns:p14="http://schemas.microsoft.com/office/powerpoint/2010/main" val="33514178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689" y="1873612"/>
            <a:ext cx="8410622" cy="12673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136</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here</a:t>
            </a:r>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&lt; 0)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&gt;= 0) {</a:t>
            </a:r>
          </a:p>
          <a:p>
            <a:r>
              <a:rPr lang="en-US" sz="1600" dirty="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p>
          <a:p>
            <a:endParaRPr lang="en-US" sz="1600" dirty="0" smtClean="0">
              <a:solidFill>
                <a:srgbClr val="000000"/>
              </a:solidFill>
              <a:latin typeface="Consolas"/>
            </a:endParaRPr>
          </a:p>
          <a:p>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copy = new </a:t>
            </a:r>
            <a:r>
              <a:rPr lang="en-US" sz="1600" dirty="0" err="1">
                <a:solidFill>
                  <a:schemeClr val="bg1"/>
                </a:solidFill>
                <a:latin typeface="Consolas"/>
              </a:rPr>
              <a:t>ArrayList</a:t>
            </a:r>
            <a:r>
              <a:rPr lang="en-US" sz="1600" dirty="0">
                <a:solidFill>
                  <a:schemeClr val="bg1"/>
                </a:solidFill>
                <a:latin typeface="Consolas"/>
              </a:rPr>
              <a:t>&lt;Integer&gt;(board);</a:t>
            </a:r>
          </a:p>
          <a:p>
            <a:r>
              <a:rPr lang="en-US" sz="1600" dirty="0">
                <a:solidFill>
                  <a:schemeClr val="bg1"/>
                </a:solidFill>
                <a:latin typeface="Consolas"/>
              </a:rPr>
              <a:t>    </a:t>
            </a:r>
            <a:r>
              <a:rPr lang="en-US" sz="1600" dirty="0" err="1">
                <a:solidFill>
                  <a:schemeClr val="bg1"/>
                </a:solidFill>
                <a:latin typeface="Consolas"/>
              </a:rPr>
              <a:t>copy.set</a:t>
            </a:r>
            <a:r>
              <a:rPr lang="en-US" sz="1600" dirty="0">
                <a:solidFill>
                  <a:schemeClr val="bg1"/>
                </a:solidFill>
                <a:latin typeface="Consolas"/>
              </a:rPr>
              <a:t>(index, -1</a:t>
            </a:r>
            <a:r>
              <a:rPr lang="en-US" sz="1600" dirty="0" smtClean="0">
                <a:solidFill>
                  <a:schemeClr val="bg1"/>
                </a:solidFill>
                <a:latin typeface="Consolas"/>
              </a:rPr>
              <a:t>);</a:t>
            </a:r>
          </a:p>
          <a:p>
            <a:r>
              <a:rPr lang="en-US" sz="1600" dirty="0">
                <a:solidFill>
                  <a:schemeClr val="bg1"/>
                </a:solidFill>
                <a:latin typeface="Consolas"/>
              </a:rPr>
              <a:t> </a:t>
            </a:r>
            <a:r>
              <a:rPr lang="en-US" sz="1600" dirty="0" smtClean="0">
                <a:solidFill>
                  <a:schemeClr val="bg1"/>
                </a:solidFill>
                <a:latin typeface="Consolas"/>
              </a:rPr>
              <a:t>   </a:t>
            </a:r>
            <a:r>
              <a:rPr lang="en-US" sz="1600" dirty="0" err="1" smtClean="0">
                <a:solidFill>
                  <a:schemeClr val="bg1"/>
                </a:solidFill>
                <a:latin typeface="Consolas"/>
              </a:rPr>
              <a:t>boolean</a:t>
            </a:r>
            <a:r>
              <a:rPr lang="en-US" sz="1600" dirty="0" smtClean="0">
                <a:solidFill>
                  <a:schemeClr val="bg1"/>
                </a:solidFill>
                <a:latin typeface="Consolas"/>
              </a:rPr>
              <a:t> </a:t>
            </a:r>
            <a:r>
              <a:rPr lang="en-US" sz="1600" dirty="0" err="1">
                <a:solidFill>
                  <a:schemeClr val="bg1"/>
                </a:solidFill>
                <a:latin typeface="Consolas"/>
              </a:rPr>
              <a:t>winRight</a:t>
            </a:r>
            <a:r>
              <a:rPr lang="en-US" sz="1600" dirty="0">
                <a:solidFill>
                  <a:schemeClr val="bg1"/>
                </a:solidFill>
                <a:latin typeface="Consolas"/>
              </a:rPr>
              <a:t> = false;</a:t>
            </a:r>
          </a:p>
          <a:p>
            <a:r>
              <a:rPr lang="en-US" sz="1600" dirty="0">
                <a:solidFill>
                  <a:schemeClr val="bg1"/>
                </a:solidFill>
                <a:latin typeface="Consolas"/>
              </a:rPr>
              <a:t>    if ((index + value) &lt; </a:t>
            </a:r>
            <a:r>
              <a:rPr lang="en-US" sz="1600" dirty="0" err="1">
                <a:solidFill>
                  <a:schemeClr val="bg1"/>
                </a:solidFill>
                <a:latin typeface="Consolas"/>
              </a:rPr>
              <a:t>board.size</a:t>
            </a:r>
            <a:r>
              <a:rPr lang="en-US" sz="1600" dirty="0">
                <a:solidFill>
                  <a:schemeClr val="bg1"/>
                </a:solidFill>
                <a:latin typeface="Consolas"/>
              </a:rPr>
              <a:t>()) {</a:t>
            </a:r>
          </a:p>
          <a:p>
            <a:r>
              <a:rPr lang="en-US" sz="1600" dirty="0">
                <a:solidFill>
                  <a:schemeClr val="bg1"/>
                </a:solidFill>
                <a:latin typeface="Consolas"/>
              </a:rPr>
              <a:t>      </a:t>
            </a:r>
            <a:r>
              <a:rPr lang="en-US" sz="1600" dirty="0" err="1">
                <a:solidFill>
                  <a:schemeClr val="bg1"/>
                </a:solidFill>
                <a:latin typeface="Consolas"/>
              </a:rPr>
              <a:t>winRight</a:t>
            </a:r>
            <a:r>
              <a:rPr lang="en-US" sz="1600" dirty="0">
                <a:solidFill>
                  <a:schemeClr val="bg1"/>
                </a:solidFill>
                <a:latin typeface="Consolas"/>
              </a:rPr>
              <a:t> = </a:t>
            </a:r>
            <a:r>
              <a:rPr lang="en-US" sz="1600" i="1" dirty="0" err="1">
                <a:solidFill>
                  <a:schemeClr val="bg1"/>
                </a:solidFill>
                <a:latin typeface="Consolas"/>
              </a:rPr>
              <a:t>isSolvable</a:t>
            </a:r>
            <a:r>
              <a:rPr lang="en-US" sz="1600" dirty="0">
                <a:solidFill>
                  <a:schemeClr val="bg1"/>
                </a:solidFill>
                <a:latin typeface="Consolas"/>
              </a:rPr>
              <a:t>(index + value, copy);</a:t>
            </a:r>
          </a:p>
          <a:p>
            <a:r>
              <a:rPr lang="en-US" sz="1600" dirty="0">
                <a:solidFill>
                  <a:schemeClr val="bg1"/>
                </a:solidFill>
                <a:latin typeface="Consolas"/>
              </a:rPr>
              <a:t>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chemeClr val="bg1"/>
                </a:solidFill>
                <a:latin typeface="Consolas"/>
              </a:rPr>
              <a:t>    return </a:t>
            </a:r>
            <a:r>
              <a:rPr lang="en-US" sz="1600" dirty="0" err="1">
                <a:solidFill>
                  <a:schemeClr val="bg1"/>
                </a:solidFill>
                <a:latin typeface="Consolas"/>
              </a:rPr>
              <a:t>winLeft</a:t>
            </a:r>
            <a:r>
              <a:rPr lang="en-US" sz="1600" dirty="0">
                <a:solidFill>
                  <a:schemeClr val="bg1"/>
                </a:solidFill>
                <a:latin typeface="Consolas"/>
              </a:rPr>
              <a:t> || </a:t>
            </a:r>
            <a:r>
              <a:rPr lang="en-US" sz="1600" dirty="0" err="1">
                <a:solidFill>
                  <a:schemeClr val="bg1"/>
                </a:solidFill>
                <a:latin typeface="Consolas"/>
              </a:rPr>
              <a:t>winRight</a:t>
            </a:r>
            <a:r>
              <a:rPr lang="en-US" sz="1600" dirty="0">
                <a:solidFill>
                  <a:schemeClr val="bg1"/>
                </a:solidFill>
                <a:latin typeface="Consolas"/>
              </a:rPr>
              <a:t>;</a:t>
            </a:r>
          </a:p>
          <a:p>
            <a:r>
              <a:rPr lang="en-US" sz="1600" dirty="0" smtClean="0">
                <a:solidFill>
                  <a:srgbClr val="000000"/>
                </a:solidFill>
                <a:latin typeface="Consolas"/>
              </a:rPr>
              <a:t>}</a:t>
            </a:r>
            <a:endParaRPr lang="en-US" sz="1600" dirty="0"/>
          </a:p>
        </p:txBody>
      </p:sp>
    </p:spTree>
    <p:extLst>
      <p:ext uri="{BB962C8B-B14F-4D97-AF65-F5344CB8AC3E}">
        <p14:creationId xmlns:p14="http://schemas.microsoft.com/office/powerpoint/2010/main" val="24450424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689" y="3486606"/>
            <a:ext cx="8410622" cy="19010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137</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here</a:t>
            </a:r>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&lt; 0)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&gt;= 0) {</a:t>
            </a:r>
          </a:p>
          <a:p>
            <a:r>
              <a:rPr lang="en-US" sz="1600" dirty="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p>
          <a:p>
            <a:endParaRPr lang="en-US" sz="1600" dirty="0" smtClean="0">
              <a:solidFill>
                <a:srgbClr val="000000"/>
              </a:solidFill>
              <a:latin typeface="Consolas"/>
            </a:endParaRPr>
          </a:p>
          <a:p>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chemeClr val="bg2"/>
                </a:solidFill>
                <a:latin typeface="Consolas"/>
              </a:rPr>
              <a:t> </a:t>
            </a:r>
            <a:r>
              <a:rPr lang="en-US" sz="1600" dirty="0" smtClean="0">
                <a:solidFill>
                  <a:schemeClr val="bg2"/>
                </a:solidFill>
                <a:latin typeface="Consolas"/>
              </a:rPr>
              <a:t>   </a:t>
            </a:r>
            <a:r>
              <a:rPr lang="en-US" sz="1600" dirty="0" err="1" smtClean="0">
                <a:solidFill>
                  <a:schemeClr val="bg2"/>
                </a:solidFill>
                <a:latin typeface="Consolas"/>
              </a:rPr>
              <a:t>boolean</a:t>
            </a:r>
            <a:r>
              <a:rPr lang="en-US" sz="1600" dirty="0" smtClean="0">
                <a:solidFill>
                  <a:schemeClr val="bg2"/>
                </a:solidFill>
                <a:latin typeface="Consolas"/>
              </a:rPr>
              <a:t> </a:t>
            </a:r>
            <a:r>
              <a:rPr lang="en-US" sz="1600" dirty="0" err="1">
                <a:solidFill>
                  <a:schemeClr val="bg2"/>
                </a:solidFill>
                <a:latin typeface="Consolas"/>
              </a:rPr>
              <a:t>winRight</a:t>
            </a:r>
            <a:r>
              <a:rPr lang="en-US" sz="1600" dirty="0">
                <a:solidFill>
                  <a:schemeClr val="bg2"/>
                </a:solidFill>
                <a:latin typeface="Consolas"/>
              </a:rPr>
              <a:t> = false;</a:t>
            </a:r>
          </a:p>
          <a:p>
            <a:r>
              <a:rPr lang="en-US" sz="1600" dirty="0">
                <a:solidFill>
                  <a:schemeClr val="bg2"/>
                </a:solidFill>
                <a:latin typeface="Consolas"/>
              </a:rPr>
              <a:t>    if ((index + value) &lt; </a:t>
            </a:r>
            <a:r>
              <a:rPr lang="en-US" sz="1600" dirty="0" err="1">
                <a:solidFill>
                  <a:schemeClr val="bg2"/>
                </a:solidFill>
                <a:latin typeface="Consolas"/>
              </a:rPr>
              <a:t>board.size</a:t>
            </a:r>
            <a:r>
              <a:rPr lang="en-US" sz="1600" dirty="0">
                <a:solidFill>
                  <a:schemeClr val="bg2"/>
                </a:solidFill>
                <a:latin typeface="Consolas"/>
              </a:rPr>
              <a:t>()) {</a:t>
            </a:r>
          </a:p>
          <a:p>
            <a:r>
              <a:rPr lang="en-US" sz="1600" dirty="0">
                <a:solidFill>
                  <a:schemeClr val="bg2"/>
                </a:solidFill>
                <a:latin typeface="Consolas"/>
              </a:rPr>
              <a:t>      </a:t>
            </a:r>
            <a:r>
              <a:rPr lang="en-US" sz="1600" dirty="0" err="1">
                <a:solidFill>
                  <a:schemeClr val="bg2"/>
                </a:solidFill>
                <a:latin typeface="Consolas"/>
              </a:rPr>
              <a:t>winRight</a:t>
            </a:r>
            <a:r>
              <a:rPr lang="en-US" sz="1600" dirty="0">
                <a:solidFill>
                  <a:schemeClr val="bg2"/>
                </a:solidFill>
                <a:latin typeface="Consolas"/>
              </a:rPr>
              <a:t> = </a:t>
            </a:r>
            <a:r>
              <a:rPr lang="en-US" sz="1600" i="1" dirty="0" err="1">
                <a:solidFill>
                  <a:schemeClr val="bg2"/>
                </a:solidFill>
                <a:latin typeface="Consolas"/>
              </a:rPr>
              <a:t>isSolvable</a:t>
            </a:r>
            <a:r>
              <a:rPr lang="en-US" sz="1600" dirty="0">
                <a:solidFill>
                  <a:schemeClr val="bg2"/>
                </a:solidFill>
                <a:latin typeface="Consolas"/>
              </a:rPr>
              <a:t>(index + value, copy);</a:t>
            </a:r>
          </a:p>
          <a:p>
            <a:r>
              <a:rPr lang="en-US" sz="1600" dirty="0">
                <a:solidFill>
                  <a:schemeClr val="bg2"/>
                </a:solidFill>
                <a:latin typeface="Consolas"/>
              </a:rPr>
              <a:t>    </a:t>
            </a:r>
            <a:r>
              <a:rPr lang="en-US" sz="1600" dirty="0" smtClean="0">
                <a:solidFill>
                  <a:schemeClr val="bg2"/>
                </a:solidFill>
                <a:latin typeface="Consolas"/>
              </a:rPr>
              <a:t>}</a:t>
            </a:r>
            <a:endParaRPr lang="en-US" sz="1600" dirty="0">
              <a:solidFill>
                <a:schemeClr val="bg2"/>
              </a:solidFill>
              <a:latin typeface="Consolas"/>
            </a:endParaRPr>
          </a:p>
          <a:p>
            <a:r>
              <a:rPr lang="en-US" sz="1600" dirty="0">
                <a:solidFill>
                  <a:schemeClr val="bg1"/>
                </a:solidFill>
                <a:latin typeface="Consolas"/>
              </a:rPr>
              <a:t>    return </a:t>
            </a:r>
            <a:r>
              <a:rPr lang="en-US" sz="1600" dirty="0" err="1">
                <a:solidFill>
                  <a:schemeClr val="bg1"/>
                </a:solidFill>
                <a:latin typeface="Consolas"/>
              </a:rPr>
              <a:t>winLeft</a:t>
            </a:r>
            <a:r>
              <a:rPr lang="en-US" sz="1600" dirty="0">
                <a:solidFill>
                  <a:schemeClr val="bg1"/>
                </a:solidFill>
                <a:latin typeface="Consolas"/>
              </a:rPr>
              <a:t> || </a:t>
            </a:r>
            <a:r>
              <a:rPr lang="en-US" sz="1600" dirty="0" err="1">
                <a:solidFill>
                  <a:schemeClr val="bg1"/>
                </a:solidFill>
                <a:latin typeface="Consolas"/>
              </a:rPr>
              <a:t>winRight</a:t>
            </a:r>
            <a:r>
              <a:rPr lang="en-US" sz="1600" dirty="0">
                <a:solidFill>
                  <a:schemeClr val="bg1"/>
                </a:solidFill>
                <a:latin typeface="Consolas"/>
              </a:rPr>
              <a:t>;</a:t>
            </a:r>
          </a:p>
          <a:p>
            <a:r>
              <a:rPr lang="en-US" sz="1600" dirty="0" smtClean="0">
                <a:solidFill>
                  <a:srgbClr val="000000"/>
                </a:solidFill>
                <a:latin typeface="Consolas"/>
              </a:rPr>
              <a:t>}</a:t>
            </a:r>
            <a:endParaRPr lang="en-US" sz="1600" dirty="0"/>
          </a:p>
        </p:txBody>
      </p:sp>
    </p:spTree>
    <p:extLst>
      <p:ext uri="{BB962C8B-B14F-4D97-AF65-F5344CB8AC3E}">
        <p14:creationId xmlns:p14="http://schemas.microsoft.com/office/powerpoint/2010/main" val="17509405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689" y="3486606"/>
            <a:ext cx="8410622" cy="19010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138</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here</a:t>
            </a:r>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&lt; 0)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&gt;= 0) {</a:t>
            </a:r>
          </a:p>
          <a:p>
            <a:r>
              <a:rPr lang="en-US" sz="1600" dirty="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p>
          <a:p>
            <a:endParaRPr lang="en-US" sz="1600" dirty="0" smtClean="0">
              <a:solidFill>
                <a:srgbClr val="000000"/>
              </a:solidFill>
              <a:latin typeface="Consolas"/>
            </a:endParaRPr>
          </a:p>
          <a:p>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winRight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&lt; </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a:t>
            </a:r>
          </a:p>
          <a:p>
            <a:r>
              <a:rPr lang="en-US" sz="1600" dirty="0">
                <a:solidFill>
                  <a:schemeClr val="bg2"/>
                </a:solidFill>
                <a:latin typeface="Consolas"/>
              </a:rPr>
              <a:t>      </a:t>
            </a:r>
            <a:r>
              <a:rPr lang="en-US" sz="1600" dirty="0" err="1">
                <a:solidFill>
                  <a:schemeClr val="bg2"/>
                </a:solidFill>
                <a:latin typeface="Consolas"/>
              </a:rPr>
              <a:t>winRight</a:t>
            </a:r>
            <a:r>
              <a:rPr lang="en-US" sz="1600" dirty="0">
                <a:solidFill>
                  <a:schemeClr val="bg2"/>
                </a:solidFill>
                <a:latin typeface="Consolas"/>
              </a:rPr>
              <a:t> = </a:t>
            </a:r>
            <a:r>
              <a:rPr lang="en-US" sz="1600" i="1" dirty="0" err="1">
                <a:solidFill>
                  <a:schemeClr val="bg2"/>
                </a:solidFill>
                <a:latin typeface="Consolas"/>
              </a:rPr>
              <a:t>isSolvable</a:t>
            </a:r>
            <a:r>
              <a:rPr lang="en-US" sz="1600" dirty="0">
                <a:solidFill>
                  <a:schemeClr val="bg2"/>
                </a:solidFill>
                <a:latin typeface="Consolas"/>
              </a:rPr>
              <a:t>(index + value, copy);</a:t>
            </a:r>
          </a:p>
          <a:p>
            <a:r>
              <a:rPr lang="en-US" sz="1600" dirty="0">
                <a:solidFill>
                  <a:srgbClr val="000000"/>
                </a:solidFill>
                <a:latin typeface="Consolas"/>
              </a:rPr>
              <a:t>    </a:t>
            </a:r>
            <a:r>
              <a:rPr lang="en-US" sz="1600" dirty="0" smtClean="0">
                <a:solidFill>
                  <a:srgbClr val="000000"/>
                </a:solidFill>
                <a:latin typeface="Consolas"/>
              </a:rPr>
              <a:t>}</a:t>
            </a:r>
            <a:endParaRPr lang="en-US" sz="1600" dirty="0">
              <a:latin typeface="Consolas"/>
            </a:endParaRPr>
          </a:p>
          <a:p>
            <a:r>
              <a:rPr lang="en-US" sz="1600" dirty="0">
                <a:solidFill>
                  <a:schemeClr val="bg1"/>
                </a:solidFill>
                <a:latin typeface="Consolas"/>
              </a:rPr>
              <a:t>    return </a:t>
            </a:r>
            <a:r>
              <a:rPr lang="en-US" sz="1600" dirty="0" err="1">
                <a:solidFill>
                  <a:schemeClr val="bg1"/>
                </a:solidFill>
                <a:latin typeface="Consolas"/>
              </a:rPr>
              <a:t>winLeft</a:t>
            </a:r>
            <a:r>
              <a:rPr lang="en-US" sz="1600" dirty="0">
                <a:solidFill>
                  <a:schemeClr val="bg1"/>
                </a:solidFill>
                <a:latin typeface="Consolas"/>
              </a:rPr>
              <a:t> || </a:t>
            </a:r>
            <a:r>
              <a:rPr lang="en-US" sz="1600" dirty="0" err="1">
                <a:solidFill>
                  <a:schemeClr val="bg1"/>
                </a:solidFill>
                <a:latin typeface="Consolas"/>
              </a:rPr>
              <a:t>winRight</a:t>
            </a:r>
            <a:r>
              <a:rPr lang="en-US" sz="1600" dirty="0">
                <a:solidFill>
                  <a:schemeClr val="bg1"/>
                </a:solidFill>
                <a:latin typeface="Consolas"/>
              </a:rPr>
              <a:t>;</a:t>
            </a:r>
          </a:p>
          <a:p>
            <a:r>
              <a:rPr lang="en-US" sz="1600" dirty="0" smtClean="0">
                <a:solidFill>
                  <a:srgbClr val="000000"/>
                </a:solidFill>
                <a:latin typeface="Consolas"/>
              </a:rPr>
              <a:t>}</a:t>
            </a:r>
            <a:endParaRPr lang="en-US" sz="1600" dirty="0"/>
          </a:p>
        </p:txBody>
      </p:sp>
    </p:spTree>
    <p:extLst>
      <p:ext uri="{BB962C8B-B14F-4D97-AF65-F5344CB8AC3E}">
        <p14:creationId xmlns:p14="http://schemas.microsoft.com/office/powerpoint/2010/main" val="27523963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689" y="3486606"/>
            <a:ext cx="8410622" cy="19010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139</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here</a:t>
            </a:r>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&lt; 0)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&gt;= 0) {</a:t>
            </a:r>
          </a:p>
          <a:p>
            <a:r>
              <a:rPr lang="en-US" sz="1600" dirty="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p>
          <a:p>
            <a:endParaRPr lang="en-US" sz="1600" dirty="0" smtClean="0">
              <a:solidFill>
                <a:srgbClr val="000000"/>
              </a:solidFill>
              <a:latin typeface="Consolas"/>
            </a:endParaRPr>
          </a:p>
          <a:p>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winRight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&lt; </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a:t>
            </a:r>
          </a:p>
          <a:p>
            <a:r>
              <a:rPr lang="en-US" sz="1600" dirty="0">
                <a:solidFill>
                  <a:srgbClr val="000000"/>
                </a:solidFill>
                <a:latin typeface="Consolas"/>
              </a:rPr>
              <a:t>      </a:t>
            </a:r>
            <a:r>
              <a:rPr lang="en-US" sz="1600" dirty="0" err="1">
                <a:solidFill>
                  <a:srgbClr val="6A3E3E"/>
                </a:solidFill>
                <a:latin typeface="Consolas"/>
              </a:rPr>
              <a:t>winRight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a:t>
            </a:r>
            <a:endParaRPr lang="en-US" sz="1600" dirty="0">
              <a:latin typeface="Consolas"/>
            </a:endParaRPr>
          </a:p>
          <a:p>
            <a:r>
              <a:rPr lang="en-US" sz="1600" dirty="0">
                <a:solidFill>
                  <a:schemeClr val="bg1"/>
                </a:solidFill>
                <a:latin typeface="Consolas"/>
              </a:rPr>
              <a:t>    return </a:t>
            </a:r>
            <a:r>
              <a:rPr lang="en-US" sz="1600" dirty="0" err="1">
                <a:solidFill>
                  <a:schemeClr val="bg1"/>
                </a:solidFill>
                <a:latin typeface="Consolas"/>
              </a:rPr>
              <a:t>winLeft</a:t>
            </a:r>
            <a:r>
              <a:rPr lang="en-US" sz="1600" dirty="0">
                <a:solidFill>
                  <a:schemeClr val="bg1"/>
                </a:solidFill>
                <a:latin typeface="Consolas"/>
              </a:rPr>
              <a:t> || </a:t>
            </a:r>
            <a:r>
              <a:rPr lang="en-US" sz="1600" dirty="0" err="1">
                <a:solidFill>
                  <a:schemeClr val="bg1"/>
                </a:solidFill>
                <a:latin typeface="Consolas"/>
              </a:rPr>
              <a:t>winRight</a:t>
            </a:r>
            <a:r>
              <a:rPr lang="en-US" sz="1600" dirty="0">
                <a:solidFill>
                  <a:schemeClr val="bg1"/>
                </a:solidFill>
                <a:latin typeface="Consolas"/>
              </a:rPr>
              <a:t>;</a:t>
            </a:r>
          </a:p>
          <a:p>
            <a:r>
              <a:rPr lang="en-US" sz="1600" dirty="0" smtClean="0">
                <a:solidFill>
                  <a:srgbClr val="000000"/>
                </a:solidFill>
                <a:latin typeface="Consolas"/>
              </a:rPr>
              <a:t>}</a:t>
            </a:r>
            <a:endParaRPr lang="en-US" sz="1600" dirty="0"/>
          </a:p>
        </p:txBody>
      </p:sp>
    </p:spTree>
    <p:extLst>
      <p:ext uri="{BB962C8B-B14F-4D97-AF65-F5344CB8AC3E}">
        <p14:creationId xmlns:p14="http://schemas.microsoft.com/office/powerpoint/2010/main" val="101834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B to A</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14</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35108"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005070"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118456" y="4005070"/>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84405291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689" y="5387638"/>
            <a:ext cx="8410622" cy="3456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140</a:t>
            </a:fld>
            <a:endParaRPr lang="en-US"/>
          </a:p>
        </p:txBody>
      </p:sp>
      <p:sp>
        <p:nvSpPr>
          <p:cNvPr id="5" name="Content Placeholder 4"/>
          <p:cNvSpPr>
            <a:spLocks noGrp="1"/>
          </p:cNvSpPr>
          <p:nvPr>
            <p:ph sz="quarter" idx="1"/>
          </p:nvPr>
        </p:nvSpPr>
        <p:spPr>
          <a:xfrm>
            <a:off x="251475" y="260615"/>
            <a:ext cx="8583443" cy="5896345"/>
          </a:xfrm>
        </p:spPr>
        <p:txBody>
          <a:bodyPr>
            <a:noAutofit/>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a:solidFill>
                  <a:srgbClr val="000000"/>
                </a:solidFill>
                <a:latin typeface="Consolas"/>
              </a:rPr>
              <a:t>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base cases here</a:t>
            </a:r>
            <a:r>
              <a:rPr lang="en-US" sz="1600" dirty="0">
                <a:solidFill>
                  <a:schemeClr val="bg1"/>
                </a:solidFill>
                <a:latin typeface="Consolas"/>
              </a:rPr>
              <a:t> </a:t>
            </a:r>
            <a:r>
              <a:rPr lang="en-US" sz="1600" dirty="0" smtClean="0">
                <a:solidFill>
                  <a:schemeClr val="bg1"/>
                </a:solidFill>
                <a:latin typeface="Consolas"/>
              </a:rPr>
              <a:t>) </a:t>
            </a:r>
            <a:r>
              <a:rPr lang="en-US" sz="1600" dirty="0">
                <a:solidFill>
                  <a:schemeClr val="bg1"/>
                </a:solidFill>
                <a:latin typeface="Consolas"/>
              </a:rPr>
              <a:t>&lt; 0) </a:t>
            </a:r>
            <a:r>
              <a:rPr lang="en-US" sz="1600" dirty="0" smtClean="0">
                <a:solidFill>
                  <a:schemeClr val="bg1"/>
                </a:solidFill>
                <a:latin typeface="Consolas"/>
              </a:rPr>
              <a:t>{}</a:t>
            </a:r>
            <a:endParaRPr lang="en-US" sz="1600" dirty="0">
              <a:solidFill>
                <a:schemeClr val="bg1"/>
              </a:solidFill>
              <a:latin typeface="Consolas"/>
            </a:endParaRPr>
          </a:p>
          <a:p>
            <a:r>
              <a:rPr lang="en-US" sz="1600" dirty="0">
                <a:solidFill>
                  <a:srgbClr val="000000"/>
                </a:solidFill>
                <a:latin typeface="Consolas"/>
              </a:rPr>
              <a:t>    </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value</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a:t>
            </a:r>
          </a:p>
          <a:p>
            <a:r>
              <a:rPr lang="en-US" sz="1600" dirty="0">
                <a:solidFill>
                  <a:srgbClr val="000000"/>
                </a:solidFill>
                <a:latin typeface="Consolas"/>
              </a:rPr>
              <a:t>    List&lt;Integer&gt;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&gt;= 0) {</a:t>
            </a:r>
          </a:p>
          <a:p>
            <a:r>
              <a:rPr lang="en-US" sz="1600" dirty="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p>
          <a:p>
            <a:endParaRPr lang="en-US" sz="1600" dirty="0" smtClean="0">
              <a:solidFill>
                <a:srgbClr val="000000"/>
              </a:solidFill>
              <a:latin typeface="Consolas"/>
            </a:endParaRPr>
          </a:p>
          <a:p>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 = </a:t>
            </a:r>
            <a:r>
              <a:rPr lang="en-US" sz="1600" dirty="0">
                <a:solidFill>
                  <a:srgbClr val="7F0055"/>
                </a:solidFill>
                <a:latin typeface="Consolas"/>
              </a:rPr>
              <a:t>new</a:t>
            </a:r>
            <a:r>
              <a:rPr lang="en-US" sz="1600" dirty="0">
                <a:solidFill>
                  <a:srgbClr val="000000"/>
                </a:solidFill>
                <a:latin typeface="Consolas"/>
              </a:rPr>
              <a:t> </a:t>
            </a:r>
            <a:r>
              <a:rPr lang="en-US" sz="1600" dirty="0" err="1">
                <a:solidFill>
                  <a:srgbClr val="000000"/>
                </a:solidFill>
                <a:latin typeface="Consolas"/>
              </a:rPr>
              <a:t>ArrayList</a:t>
            </a:r>
            <a:r>
              <a:rPr lang="en-US" sz="1600" dirty="0">
                <a:solidFill>
                  <a:srgbClr val="000000"/>
                </a:solidFill>
                <a:latin typeface="Consolas"/>
              </a:rPr>
              <a:t>&lt;Integer&gt;(</a:t>
            </a:r>
            <a:r>
              <a:rPr lang="en-US" sz="1600" dirty="0">
                <a:solidFill>
                  <a:srgbClr val="6A3E3E"/>
                </a:solidFill>
                <a:latin typeface="Consolas"/>
              </a:rPr>
              <a:t>board</a:t>
            </a:r>
            <a:r>
              <a:rPr lang="en-US" sz="1600" dirty="0">
                <a:solidFill>
                  <a:srgbClr val="000000"/>
                </a:solidFill>
                <a:latin typeface="Consolas"/>
              </a:rPr>
              <a:t>);</a:t>
            </a:r>
          </a:p>
          <a:p>
            <a:r>
              <a:rPr lang="en-US" sz="1600" dirty="0">
                <a:solidFill>
                  <a:srgbClr val="000000"/>
                </a:solidFill>
                <a:latin typeface="Consolas"/>
              </a:rPr>
              <a:t>    </a:t>
            </a:r>
            <a:r>
              <a:rPr lang="en-US" sz="1600" dirty="0" err="1">
                <a:solidFill>
                  <a:srgbClr val="6A3E3E"/>
                </a:solidFill>
                <a:latin typeface="Consolas"/>
              </a:rPr>
              <a:t>copy</a:t>
            </a:r>
            <a:r>
              <a:rPr lang="en-US" sz="1600" dirty="0" err="1">
                <a:solidFill>
                  <a:srgbClr val="000000"/>
                </a:solidFill>
                <a:latin typeface="Consolas"/>
              </a:rPr>
              <a:t>.set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-1</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err="1" smtClean="0">
                <a:solidFill>
                  <a:srgbClr val="7F0055"/>
                </a:solidFill>
                <a:latin typeface="Consolas"/>
              </a:rPr>
              <a:t>boolean</a:t>
            </a:r>
            <a:r>
              <a:rPr lang="en-US" sz="1600" dirty="0" smtClean="0">
                <a:solidFill>
                  <a:srgbClr val="000000"/>
                </a:solidFill>
                <a:latin typeface="Consolas"/>
              </a:rPr>
              <a:t> </a:t>
            </a:r>
            <a:r>
              <a:rPr lang="en-US" sz="1600" dirty="0" err="1">
                <a:solidFill>
                  <a:srgbClr val="6A3E3E"/>
                </a:solidFill>
                <a:latin typeface="Consolas"/>
              </a:rPr>
              <a:t>winRight</a:t>
            </a:r>
            <a:r>
              <a:rPr lang="en-US" sz="1600" dirty="0">
                <a:solidFill>
                  <a:srgbClr val="000000"/>
                </a:solidFill>
                <a:latin typeface="Consolas"/>
              </a:rPr>
              <a:t> =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&lt; </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a:t>
            </a:r>
          </a:p>
          <a:p>
            <a:r>
              <a:rPr lang="en-US" sz="1600" dirty="0">
                <a:solidFill>
                  <a:srgbClr val="000000"/>
                </a:solidFill>
                <a:latin typeface="Consolas"/>
              </a:rPr>
              <a:t>      </a:t>
            </a:r>
            <a:r>
              <a:rPr lang="en-US" sz="1600" dirty="0" err="1">
                <a:solidFill>
                  <a:srgbClr val="6A3E3E"/>
                </a:solidFill>
                <a:latin typeface="Consolas"/>
              </a:rPr>
              <a:t>winRight</a:t>
            </a:r>
            <a:r>
              <a:rPr lang="en-US" sz="1600" dirty="0">
                <a:solidFill>
                  <a:srgbClr val="000000"/>
                </a:solidFill>
                <a:latin typeface="Consolas"/>
              </a:rPr>
              <a:t> = </a:t>
            </a:r>
            <a:r>
              <a:rPr lang="en-US" sz="1600" i="1" dirty="0" err="1">
                <a:solidFill>
                  <a:srgbClr val="000000"/>
                </a:solidFill>
                <a:latin typeface="Consolas"/>
              </a:rPr>
              <a:t>isSolvable</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 </a:t>
            </a:r>
            <a:r>
              <a:rPr lang="en-US" sz="1600" dirty="0">
                <a:solidFill>
                  <a:srgbClr val="6A3E3E"/>
                </a:solidFill>
                <a:latin typeface="Consolas"/>
              </a:rPr>
              <a:t>value</a:t>
            </a:r>
            <a:r>
              <a:rPr lang="en-US" sz="1600" dirty="0">
                <a:solidFill>
                  <a:srgbClr val="000000"/>
                </a:solidFill>
                <a:latin typeface="Consolas"/>
              </a:rPr>
              <a:t>, </a:t>
            </a:r>
            <a:r>
              <a:rPr lang="en-US" sz="1600" dirty="0">
                <a:solidFill>
                  <a:srgbClr val="6A3E3E"/>
                </a:solidFill>
                <a:latin typeface="Consolas"/>
              </a:rPr>
              <a:t>copy</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a:t>
            </a:r>
            <a:endParaRPr lang="en-US" sz="1600" dirty="0">
              <a:latin typeface="Consolas"/>
            </a:endParaRPr>
          </a:p>
          <a:p>
            <a:r>
              <a:rPr lang="en-US" sz="1600" dirty="0">
                <a:solidFill>
                  <a:srgbClr val="000000"/>
                </a:solidFill>
                <a:latin typeface="Consolas"/>
              </a:rPr>
              <a:t>    </a:t>
            </a:r>
            <a:r>
              <a:rPr lang="en-US" sz="1600" dirty="0">
                <a:solidFill>
                  <a:srgbClr val="7F0055"/>
                </a:solidFill>
                <a:latin typeface="Consolas"/>
              </a:rPr>
              <a:t>return</a:t>
            </a:r>
            <a:r>
              <a:rPr lang="en-US" sz="1600" dirty="0">
                <a:solidFill>
                  <a:srgbClr val="000000"/>
                </a:solidFill>
                <a:latin typeface="Consolas"/>
              </a:rPr>
              <a:t> </a:t>
            </a:r>
            <a:r>
              <a:rPr lang="en-US" sz="1600" dirty="0" err="1">
                <a:solidFill>
                  <a:srgbClr val="6A3E3E"/>
                </a:solidFill>
                <a:latin typeface="Consolas"/>
              </a:rPr>
              <a:t>winLeft</a:t>
            </a:r>
            <a:r>
              <a:rPr lang="en-US" sz="1600" dirty="0">
                <a:solidFill>
                  <a:srgbClr val="000000"/>
                </a:solidFill>
                <a:latin typeface="Consolas"/>
              </a:rPr>
              <a:t> || </a:t>
            </a:r>
            <a:r>
              <a:rPr lang="en-US" sz="1600" dirty="0" err="1">
                <a:solidFill>
                  <a:srgbClr val="6A3E3E"/>
                </a:solidFill>
                <a:latin typeface="Consolas"/>
              </a:rPr>
              <a:t>winRight</a:t>
            </a:r>
            <a:r>
              <a:rPr lang="en-US" sz="1600" dirty="0">
                <a:solidFill>
                  <a:srgbClr val="000000"/>
                </a:solidFill>
                <a:latin typeface="Consolas"/>
              </a:rPr>
              <a:t>;</a:t>
            </a:r>
          </a:p>
          <a:p>
            <a:r>
              <a:rPr lang="en-US" sz="1600" dirty="0" smtClean="0">
                <a:solidFill>
                  <a:srgbClr val="000000"/>
                </a:solidFill>
                <a:latin typeface="Consolas"/>
              </a:rPr>
              <a:t>}</a:t>
            </a:r>
            <a:endParaRPr lang="en-US" sz="1600" dirty="0"/>
          </a:p>
        </p:txBody>
      </p:sp>
      <p:sp>
        <p:nvSpPr>
          <p:cNvPr id="2" name="TextBox 1"/>
          <p:cNvSpPr txBox="1"/>
          <p:nvPr/>
        </p:nvSpPr>
        <p:spPr>
          <a:xfrm>
            <a:off x="5781747" y="2968144"/>
            <a:ext cx="2822743" cy="1200329"/>
          </a:xfrm>
          <a:prstGeom prst="rect">
            <a:avLst/>
          </a:prstGeom>
          <a:noFill/>
        </p:spPr>
        <p:txBody>
          <a:bodyPr wrap="square" rtlCol="0">
            <a:spAutoFit/>
          </a:bodyPr>
          <a:lstStyle/>
          <a:p>
            <a:r>
              <a:rPr lang="en-US" dirty="0" smtClean="0">
                <a:latin typeface="+mn-lt"/>
              </a:rPr>
              <a:t>works, but does a lot of</a:t>
            </a:r>
          </a:p>
          <a:p>
            <a:r>
              <a:rPr lang="en-US" dirty="0" smtClean="0">
                <a:latin typeface="+mn-lt"/>
              </a:rPr>
              <a:t>unnecessary computation;</a:t>
            </a:r>
          </a:p>
          <a:p>
            <a:r>
              <a:rPr lang="en-US" dirty="0" smtClean="0">
                <a:latin typeface="+mn-lt"/>
              </a:rPr>
              <a:t>can you improve on this</a:t>
            </a:r>
          </a:p>
          <a:p>
            <a:r>
              <a:rPr lang="en-US" dirty="0" smtClean="0">
                <a:latin typeface="+mn-lt"/>
              </a:rPr>
              <a:t>solution?</a:t>
            </a:r>
            <a:endParaRPr lang="en-US" dirty="0">
              <a:latin typeface="+mn-lt"/>
            </a:endParaRPr>
          </a:p>
        </p:txBody>
      </p:sp>
    </p:spTree>
    <p:extLst>
      <p:ext uri="{BB962C8B-B14F-4D97-AF65-F5344CB8AC3E}">
        <p14:creationId xmlns:p14="http://schemas.microsoft.com/office/powerpoint/2010/main" val="33262832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Cases</a:t>
            </a:r>
            <a:endParaRPr lang="en-US" dirty="0"/>
          </a:p>
        </p:txBody>
      </p:sp>
      <p:sp>
        <p:nvSpPr>
          <p:cNvPr id="5" name="Content Placeholder 4"/>
          <p:cNvSpPr>
            <a:spLocks noGrp="1"/>
          </p:cNvSpPr>
          <p:nvPr>
            <p:ph sz="quarter" idx="1"/>
          </p:nvPr>
        </p:nvSpPr>
        <p:spPr/>
        <p:txBody>
          <a:bodyPr/>
          <a:lstStyle/>
          <a:p>
            <a:r>
              <a:rPr lang="en-US" dirty="0" smtClean="0"/>
              <a:t>base cases:</a:t>
            </a:r>
          </a:p>
          <a:p>
            <a:pPr lvl="1"/>
            <a:r>
              <a:rPr lang="en-US" dirty="0" smtClean="0"/>
              <a:t>we’ve reached the last square</a:t>
            </a:r>
          </a:p>
          <a:p>
            <a:pPr lvl="2"/>
            <a:r>
              <a:rPr lang="en-US" dirty="0" smtClean="0"/>
              <a:t>board is solvable</a:t>
            </a:r>
          </a:p>
          <a:p>
            <a:pPr lvl="1"/>
            <a:r>
              <a:rPr lang="en-US" dirty="0" smtClean="0"/>
              <a:t>we’ve reached a square whose value is -1</a:t>
            </a:r>
          </a:p>
          <a:p>
            <a:pPr lvl="2"/>
            <a:r>
              <a:rPr lang="en-US" dirty="0" smtClean="0"/>
              <a:t>board is not solvable </a:t>
            </a:r>
            <a:endParaRPr lang="en-US" dirty="0"/>
          </a:p>
        </p:txBody>
      </p:sp>
      <p:sp>
        <p:nvSpPr>
          <p:cNvPr id="4" name="Slide Number Placeholder 3"/>
          <p:cNvSpPr>
            <a:spLocks noGrp="1"/>
          </p:cNvSpPr>
          <p:nvPr>
            <p:ph type="sldNum" sz="quarter" idx="12"/>
          </p:nvPr>
        </p:nvSpPr>
        <p:spPr/>
        <p:txBody>
          <a:bodyPr/>
          <a:lstStyle/>
          <a:p>
            <a:pPr>
              <a:defRPr/>
            </a:pPr>
            <a:fld id="{391FEB43-8257-4DA8-8AF2-247D12C10482}" type="slidenum">
              <a:rPr lang="en-US" smtClean="0"/>
              <a:pPr>
                <a:defRPr/>
              </a:pPr>
              <a:t>141</a:t>
            </a:fld>
            <a:endParaRPr lang="en-US"/>
          </a:p>
        </p:txBody>
      </p:sp>
    </p:spTree>
    <p:extLst>
      <p:ext uri="{BB962C8B-B14F-4D97-AF65-F5344CB8AC3E}">
        <p14:creationId xmlns:p14="http://schemas.microsoft.com/office/powerpoint/2010/main" val="83270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142</a:t>
            </a:fld>
            <a:endParaRPr lang="en-US"/>
          </a:p>
        </p:txBody>
      </p:sp>
      <p:sp>
        <p:nvSpPr>
          <p:cNvPr id="5" name="Content Placeholder 4"/>
          <p:cNvSpPr>
            <a:spLocks noGrp="1"/>
          </p:cNvSpPr>
          <p:nvPr>
            <p:ph sz="quarter" idx="1"/>
          </p:nvPr>
        </p:nvSpPr>
        <p:spPr/>
        <p:txBody>
          <a:bodyPr>
            <a:normAutofit lnSpcReduction="10000"/>
          </a:bodyPr>
          <a:lstStyle/>
          <a:p>
            <a:r>
              <a:rPr lang="en-US" sz="1600" dirty="0" smtClean="0">
                <a:solidFill>
                  <a:srgbClr val="7F0055"/>
                </a:solidFill>
                <a:latin typeface="Consolas"/>
              </a:rPr>
              <a:t>public</a:t>
            </a:r>
            <a:r>
              <a:rPr lang="en-US" sz="1600" dirty="0" smtClean="0">
                <a:solidFill>
                  <a:srgbClr val="000000"/>
                </a:solidFill>
                <a:latin typeface="Consolas"/>
              </a:rPr>
              <a:t> </a:t>
            </a:r>
            <a:r>
              <a:rPr lang="en-US" sz="1600" dirty="0">
                <a:solidFill>
                  <a:srgbClr val="7F0055"/>
                </a:solidFill>
                <a:latin typeface="Consolas"/>
              </a:rPr>
              <a:t>static</a:t>
            </a:r>
            <a:r>
              <a:rPr lang="en-US" sz="1600" dirty="0">
                <a:solidFill>
                  <a:srgbClr val="000000"/>
                </a:solidFill>
                <a:latin typeface="Consolas"/>
              </a:rPr>
              <a:t> </a:t>
            </a:r>
            <a:r>
              <a:rPr lang="en-US" sz="1600" dirty="0" err="1">
                <a:solidFill>
                  <a:srgbClr val="7F0055"/>
                </a:solidFill>
                <a:latin typeface="Consolas"/>
              </a:rPr>
              <a:t>boolean</a:t>
            </a:r>
            <a:r>
              <a:rPr lang="en-US" sz="1600" dirty="0">
                <a:solidFill>
                  <a:srgbClr val="000000"/>
                </a:solidFill>
                <a:latin typeface="Consolas"/>
              </a:rPr>
              <a:t> </a:t>
            </a:r>
            <a:r>
              <a:rPr lang="en-US" sz="1600" dirty="0" err="1">
                <a:solidFill>
                  <a:srgbClr val="000000"/>
                </a:solidFill>
                <a:latin typeface="Consolas"/>
              </a:rPr>
              <a:t>isSolvable</a:t>
            </a:r>
            <a:r>
              <a:rPr lang="en-US" sz="1600" dirty="0">
                <a:solidFill>
                  <a:srgbClr val="000000"/>
                </a:solidFill>
                <a:latin typeface="Consolas"/>
              </a:rPr>
              <a:t>(</a:t>
            </a:r>
            <a:r>
              <a:rPr lang="en-US" sz="1600" dirty="0" err="1">
                <a:solidFill>
                  <a:srgbClr val="7F0055"/>
                </a:solidFill>
                <a:latin typeface="Consolas"/>
              </a:rPr>
              <a:t>int</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List&lt;Integer&gt; </a:t>
            </a:r>
            <a:r>
              <a:rPr lang="en-US" sz="1600" dirty="0">
                <a:solidFill>
                  <a:srgbClr val="6A3E3E"/>
                </a:solidFill>
                <a:latin typeface="Consolas"/>
              </a:rPr>
              <a:t>board</a:t>
            </a:r>
            <a:r>
              <a:rPr lang="en-US" sz="1600" dirty="0">
                <a:solidFill>
                  <a:srgbClr val="000000"/>
                </a:solidFill>
                <a:latin typeface="Consolas"/>
              </a:rPr>
              <a:t>) {</a:t>
            </a:r>
          </a:p>
          <a:p>
            <a:r>
              <a:rPr lang="en-US" sz="1600" dirty="0" smtClean="0">
                <a:solidFill>
                  <a:srgbClr val="7F0055"/>
                </a:solidFill>
                <a:latin typeface="Consolas"/>
              </a:rPr>
              <a:t>    if</a:t>
            </a:r>
            <a:r>
              <a:rPr lang="en-US" sz="1600" dirty="0" smtClean="0">
                <a:solidFill>
                  <a:srgbClr val="000000"/>
                </a:solidFill>
                <a:latin typeface="Consolas"/>
              </a:rPr>
              <a:t> </a:t>
            </a:r>
            <a:r>
              <a:rPr lang="en-US" sz="1600" dirty="0">
                <a:solidFill>
                  <a:srgbClr val="000000"/>
                </a:solidFill>
                <a:latin typeface="Consolas"/>
              </a:rPr>
              <a:t>(</a:t>
            </a:r>
            <a:r>
              <a:rPr lang="en-US" sz="1600" dirty="0" err="1">
                <a:solidFill>
                  <a:srgbClr val="6A3E3E"/>
                </a:solidFill>
                <a:latin typeface="Consolas"/>
              </a:rPr>
              <a:t>board</a:t>
            </a:r>
            <a:r>
              <a:rPr lang="en-US" sz="1600" dirty="0" err="1">
                <a:solidFill>
                  <a:srgbClr val="000000"/>
                </a:solidFill>
                <a:latin typeface="Consolas"/>
              </a:rPr>
              <a:t>.get</a:t>
            </a:r>
            <a:r>
              <a:rPr lang="en-US" sz="1600" dirty="0">
                <a:solidFill>
                  <a:srgbClr val="000000"/>
                </a:solidFill>
                <a:latin typeface="Consolas"/>
              </a:rPr>
              <a:t>(</a:t>
            </a:r>
            <a:r>
              <a:rPr lang="en-US" sz="1600" dirty="0">
                <a:solidFill>
                  <a:srgbClr val="6A3E3E"/>
                </a:solidFill>
                <a:latin typeface="Consolas"/>
              </a:rPr>
              <a:t>index</a:t>
            </a:r>
            <a:r>
              <a:rPr lang="en-US" sz="1600" dirty="0">
                <a:solidFill>
                  <a:srgbClr val="000000"/>
                </a:solidFill>
                <a:latin typeface="Consolas"/>
              </a:rPr>
              <a:t>) &lt; 0) {</a:t>
            </a:r>
          </a:p>
          <a:p>
            <a:r>
              <a:rPr lang="en-US" sz="1600" dirty="0">
                <a:solidFill>
                  <a:srgbClr val="000000"/>
                </a:solidFill>
                <a:latin typeface="Consolas"/>
              </a:rPr>
              <a:t>      </a:t>
            </a:r>
            <a:r>
              <a:rPr lang="en-US" sz="1600" dirty="0">
                <a:solidFill>
                  <a:srgbClr val="7F0055"/>
                </a:solidFill>
                <a:latin typeface="Consolas"/>
              </a:rPr>
              <a:t>return</a:t>
            </a:r>
            <a:r>
              <a:rPr lang="en-US" sz="1600" dirty="0">
                <a:solidFill>
                  <a:srgbClr val="000000"/>
                </a:solidFill>
                <a:latin typeface="Consolas"/>
              </a:rPr>
              <a:t> </a:t>
            </a:r>
            <a:r>
              <a:rPr lang="en-US" sz="1600" dirty="0">
                <a:solidFill>
                  <a:srgbClr val="7F0055"/>
                </a:solidFill>
                <a:latin typeface="Consolas"/>
              </a:rPr>
              <a:t>false</a:t>
            </a:r>
            <a:r>
              <a:rPr lang="en-US" sz="1600" dirty="0">
                <a:solidFill>
                  <a:srgbClr val="000000"/>
                </a:solidFill>
                <a:latin typeface="Consolas"/>
              </a:rPr>
              <a:t>;</a:t>
            </a:r>
          </a:p>
          <a:p>
            <a:r>
              <a:rPr lang="en-US" sz="1600" dirty="0">
                <a:solidFill>
                  <a:srgbClr val="000000"/>
                </a:solidFill>
                <a:latin typeface="Consolas"/>
              </a:rPr>
              <a:t>    }</a:t>
            </a:r>
          </a:p>
          <a:p>
            <a:r>
              <a:rPr lang="en-US" sz="1600" dirty="0">
                <a:solidFill>
                  <a:srgbClr val="000000"/>
                </a:solidFill>
                <a:latin typeface="Consolas"/>
              </a:rPr>
              <a:t>    </a:t>
            </a:r>
            <a:r>
              <a:rPr lang="en-US" sz="1600" dirty="0">
                <a:solidFill>
                  <a:srgbClr val="7F0055"/>
                </a:solidFill>
                <a:latin typeface="Consolas"/>
              </a:rPr>
              <a:t>if</a:t>
            </a:r>
            <a:r>
              <a:rPr lang="en-US" sz="1600" dirty="0">
                <a:solidFill>
                  <a:srgbClr val="000000"/>
                </a:solidFill>
                <a:latin typeface="Consolas"/>
              </a:rPr>
              <a:t> (</a:t>
            </a:r>
            <a:r>
              <a:rPr lang="en-US" sz="1600" dirty="0">
                <a:solidFill>
                  <a:srgbClr val="6A3E3E"/>
                </a:solidFill>
                <a:latin typeface="Consolas"/>
              </a:rPr>
              <a:t>index</a:t>
            </a:r>
            <a:r>
              <a:rPr lang="en-US" sz="1600" dirty="0">
                <a:solidFill>
                  <a:srgbClr val="000000"/>
                </a:solidFill>
                <a:latin typeface="Consolas"/>
              </a:rPr>
              <a:t> == </a:t>
            </a:r>
            <a:r>
              <a:rPr lang="en-US" sz="1600" dirty="0" err="1">
                <a:solidFill>
                  <a:srgbClr val="6A3E3E"/>
                </a:solidFill>
                <a:latin typeface="Consolas"/>
              </a:rPr>
              <a:t>board</a:t>
            </a:r>
            <a:r>
              <a:rPr lang="en-US" sz="1600" dirty="0" err="1">
                <a:solidFill>
                  <a:srgbClr val="000000"/>
                </a:solidFill>
                <a:latin typeface="Consolas"/>
              </a:rPr>
              <a:t>.size</a:t>
            </a:r>
            <a:r>
              <a:rPr lang="en-US" sz="1600" dirty="0">
                <a:solidFill>
                  <a:srgbClr val="000000"/>
                </a:solidFill>
                <a:latin typeface="Consolas"/>
              </a:rPr>
              <a:t>() - 1) {</a:t>
            </a:r>
          </a:p>
          <a:p>
            <a:r>
              <a:rPr lang="en-US" sz="1600" dirty="0">
                <a:solidFill>
                  <a:srgbClr val="000000"/>
                </a:solidFill>
                <a:latin typeface="Consolas"/>
              </a:rPr>
              <a:t>      </a:t>
            </a:r>
            <a:r>
              <a:rPr lang="en-US" sz="1600" dirty="0">
                <a:solidFill>
                  <a:srgbClr val="7F0055"/>
                </a:solidFill>
                <a:latin typeface="Consolas"/>
              </a:rPr>
              <a:t>return</a:t>
            </a:r>
            <a:r>
              <a:rPr lang="en-US" sz="1600" dirty="0">
                <a:solidFill>
                  <a:srgbClr val="000000"/>
                </a:solidFill>
                <a:latin typeface="Consolas"/>
              </a:rPr>
              <a:t> </a:t>
            </a:r>
            <a:r>
              <a:rPr lang="en-US" sz="1600" dirty="0">
                <a:solidFill>
                  <a:srgbClr val="7F0055"/>
                </a:solidFill>
                <a:latin typeface="Consolas"/>
              </a:rPr>
              <a:t>true</a:t>
            </a:r>
            <a:r>
              <a:rPr lang="en-US" sz="1600" dirty="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a:t>
            </a:r>
          </a:p>
          <a:p>
            <a:r>
              <a:rPr lang="en-US" sz="1600" dirty="0">
                <a:solidFill>
                  <a:srgbClr val="000000"/>
                </a:solidFill>
                <a:latin typeface="Consolas"/>
              </a:rPr>
              <a:t> </a:t>
            </a:r>
            <a:r>
              <a:rPr lang="en-US" sz="1600" dirty="0" smtClean="0">
                <a:solidFill>
                  <a:srgbClr val="000000"/>
                </a:solidFill>
                <a:latin typeface="Consolas"/>
              </a:rPr>
              <a:t>   </a:t>
            </a:r>
            <a:r>
              <a:rPr lang="en-US" sz="1600" dirty="0">
                <a:solidFill>
                  <a:srgbClr val="3F7F5F"/>
                </a:solidFill>
                <a:latin typeface="Consolas"/>
              </a:rPr>
              <a:t>// </a:t>
            </a:r>
            <a:r>
              <a:rPr lang="en-US" sz="1600" dirty="0" smtClean="0">
                <a:solidFill>
                  <a:srgbClr val="3F7F5F"/>
                </a:solidFill>
                <a:latin typeface="Consolas"/>
              </a:rPr>
              <a:t>recursive cases go here...</a:t>
            </a:r>
          </a:p>
          <a:p>
            <a:endParaRPr lang="en-US" sz="1600" dirty="0">
              <a:solidFill>
                <a:srgbClr val="3F7F5F"/>
              </a:solidFill>
              <a:latin typeface="Consolas"/>
            </a:endParaRPr>
          </a:p>
          <a:p>
            <a:endParaRPr lang="en-US" sz="1600" dirty="0" smtClean="0">
              <a:solidFill>
                <a:srgbClr val="3F7F5F"/>
              </a:solidFill>
              <a:latin typeface="Consolas"/>
            </a:endParaRPr>
          </a:p>
          <a:p>
            <a:endParaRPr lang="en-US" sz="1600" dirty="0">
              <a:solidFill>
                <a:srgbClr val="3F7F5F"/>
              </a:solidFill>
              <a:latin typeface="Consolas"/>
            </a:endParaRPr>
          </a:p>
          <a:p>
            <a:endParaRPr lang="en-US" sz="1600" dirty="0" smtClean="0">
              <a:solidFill>
                <a:srgbClr val="3F7F5F"/>
              </a:solidFill>
              <a:latin typeface="Consolas"/>
            </a:endParaRPr>
          </a:p>
          <a:p>
            <a:endParaRPr lang="en-US" sz="1600" dirty="0">
              <a:solidFill>
                <a:srgbClr val="3F7F5F"/>
              </a:solidFill>
              <a:latin typeface="Consolas"/>
            </a:endParaRPr>
          </a:p>
          <a:p>
            <a:endParaRPr lang="en-US" sz="1600" dirty="0" smtClean="0">
              <a:solidFill>
                <a:srgbClr val="3F7F5F"/>
              </a:solidFill>
              <a:latin typeface="Consolas"/>
            </a:endParaRPr>
          </a:p>
          <a:p>
            <a:endParaRPr lang="en-US" sz="1600" dirty="0">
              <a:solidFill>
                <a:srgbClr val="3F7F5F"/>
              </a:solidFill>
              <a:latin typeface="Consolas"/>
            </a:endParaRPr>
          </a:p>
          <a:p>
            <a:endParaRPr lang="en-US" sz="1600" dirty="0" smtClean="0">
              <a:solidFill>
                <a:srgbClr val="3F7F5F"/>
              </a:solidFill>
              <a:latin typeface="Consolas"/>
            </a:endParaRPr>
          </a:p>
          <a:p>
            <a:endParaRPr lang="en-US" sz="1600" dirty="0">
              <a:solidFill>
                <a:srgbClr val="3F7F5F"/>
              </a:solidFill>
              <a:latin typeface="Consolas"/>
            </a:endParaRPr>
          </a:p>
          <a:p>
            <a:r>
              <a:rPr lang="en-US" sz="1600" dirty="0" smtClean="0">
                <a:latin typeface="Consolas"/>
              </a:rPr>
              <a:t>}</a:t>
            </a:r>
            <a:endParaRPr lang="en-US" sz="1600" dirty="0">
              <a:latin typeface="Consolas"/>
            </a:endParaRPr>
          </a:p>
          <a:p>
            <a:endParaRPr lang="en-US" sz="1600" dirty="0"/>
          </a:p>
        </p:txBody>
      </p:sp>
    </p:spTree>
    <p:extLst>
      <p:ext uri="{BB962C8B-B14F-4D97-AF65-F5344CB8AC3E}">
        <p14:creationId xmlns:p14="http://schemas.microsoft.com/office/powerpoint/2010/main" val="34236333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dirty="0" smtClean="0"/>
              <a:t>Recursion: Computational Complexity</a:t>
            </a:r>
            <a:endParaRPr lang="en-US" sz="3200"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143</a:t>
            </a:fld>
            <a:endParaRPr lang="en-US"/>
          </a:p>
        </p:txBody>
      </p:sp>
    </p:spTree>
    <p:extLst>
      <p:ext uri="{BB962C8B-B14F-4D97-AF65-F5344CB8AC3E}">
        <p14:creationId xmlns:p14="http://schemas.microsoft.com/office/powerpoint/2010/main" val="498075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Move Smallest to Front</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p>
          <a:p>
            <a:r>
              <a:rPr lang="en-US" dirty="0">
                <a:solidFill>
                  <a:srgbClr val="000000"/>
                </a:solidFill>
                <a:latin typeface="Segoe UI"/>
              </a:rPr>
              <a:t>      </a:t>
            </a:r>
            <a:r>
              <a:rPr lang="en-US" dirty="0">
                <a:solidFill>
                  <a:srgbClr val="7F0055"/>
                </a:solidFill>
                <a:latin typeface="Segoe UI"/>
              </a:rPr>
              <a:t>return</a:t>
            </a:r>
            <a:r>
              <a:rPr lang="en-US" dirty="0">
                <a:solidFill>
                  <a:srgbClr val="000000"/>
                </a:solidFill>
                <a:latin typeface="Segoe UI"/>
              </a:rPr>
              <a:t>;</a:t>
            </a: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(second &lt; first) {</a:t>
            </a: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(0, second);</a:t>
            </a: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144</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6300210" y="1643183"/>
                <a:ext cx="2560381" cy="923330"/>
              </a:xfrm>
              <a:prstGeom prst="rect">
                <a:avLst/>
              </a:prstGeom>
              <a:noFill/>
            </p:spPr>
            <p:txBody>
              <a:bodyPr wrap="none" rtlCol="0">
                <a:spAutoFit/>
              </a:bodyPr>
              <a:lstStyle/>
              <a:p>
                <a:r>
                  <a:rPr lang="en-US" dirty="0" smtClean="0">
                    <a:latin typeface="+mn-lt"/>
                  </a:rPr>
                  <a:t>size of problem, </a:t>
                </a:r>
                <a14:m>
                  <m:oMath xmlns:m="http://schemas.openxmlformats.org/officeDocument/2006/math">
                    <m:r>
                      <a:rPr lang="en-US" b="0" i="1" smtClean="0">
                        <a:latin typeface="Cambria Math" panose="02040503050406030204" pitchFamily="18" charset="0"/>
                      </a:rPr>
                      <m:t>𝑛</m:t>
                    </m:r>
                  </m:oMath>
                </a14:m>
                <a:r>
                  <a:rPr lang="en-US" dirty="0" smtClean="0">
                    <a:latin typeface="+mn-lt"/>
                  </a:rPr>
                  <a:t>, is</a:t>
                </a:r>
              </a:p>
              <a:p>
                <a:r>
                  <a:rPr lang="en-US" dirty="0" smtClean="0">
                    <a:latin typeface="+mn-lt"/>
                  </a:rPr>
                  <a:t>the number of elements</a:t>
                </a:r>
              </a:p>
              <a:p>
                <a:r>
                  <a:rPr lang="en-US" dirty="0" smtClean="0">
                    <a:latin typeface="+mn-lt"/>
                  </a:rPr>
                  <a:t>in the list </a:t>
                </a:r>
                <a:r>
                  <a:rPr lang="en-US" b="1" dirty="0" smtClean="0">
                    <a:latin typeface="Consolas" panose="020B0609020204030204" pitchFamily="49" charset="0"/>
                  </a:rPr>
                  <a:t>t</a:t>
                </a:r>
                <a:r>
                  <a:rPr lang="en-US" dirty="0" smtClean="0">
                    <a:latin typeface="+mn-lt"/>
                  </a:rPr>
                  <a:t> </a:t>
                </a:r>
                <a:endParaRPr lang="en-US" dirty="0">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00210" y="1643183"/>
                <a:ext cx="2560381" cy="923330"/>
              </a:xfrm>
              <a:prstGeom prst="rect">
                <a:avLst/>
              </a:prstGeom>
              <a:blipFill rotWithShape="0">
                <a:blip r:embed="rId3"/>
                <a:stretch>
                  <a:fillRect l="-1900" t="-3974" r="-1188" b="-9934"/>
                </a:stretch>
              </a:blipFill>
            </p:spPr>
            <p:txBody>
              <a:bodyPr/>
              <a:lstStyle/>
              <a:p>
                <a:r>
                  <a:rPr lang="en-US">
                    <a:noFill/>
                  </a:rPr>
                  <a:t> </a:t>
                </a:r>
              </a:p>
            </p:txBody>
          </p:sp>
        </mc:Fallback>
      </mc:AlternateContent>
    </p:spTree>
    <p:extLst>
      <p:ext uri="{BB962C8B-B14F-4D97-AF65-F5344CB8AC3E}">
        <p14:creationId xmlns:p14="http://schemas.microsoft.com/office/powerpoint/2010/main" val="164060803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Estimating complexity</a:t>
            </a:r>
            <a:endParaRPr lang="en-US" dirty="0"/>
          </a:p>
        </p:txBody>
      </p:sp>
      <p:sp>
        <p:nvSpPr>
          <p:cNvPr id="6" name="Content Placeholder 5"/>
          <p:cNvSpPr>
            <a:spLocks noGrp="1"/>
          </p:cNvSpPr>
          <p:nvPr>
            <p:ph sz="quarter" idx="1"/>
          </p:nvPr>
        </p:nvSpPr>
        <p:spPr/>
        <p:txBody>
          <a:bodyPr/>
          <a:lstStyle/>
          <a:p>
            <a:r>
              <a:rPr lang="en-US" dirty="0" smtClean="0"/>
              <a:t>the basic strategy for estimating complexity:</a:t>
            </a:r>
          </a:p>
          <a:p>
            <a:pPr marL="731838" lvl="1" indent="-457200">
              <a:buFont typeface="+mj-lt"/>
              <a:buAutoNum type="arabicPeriod"/>
            </a:pPr>
            <a:r>
              <a:rPr lang="en-US" dirty="0" smtClean="0"/>
              <a:t>for </a:t>
            </a:r>
            <a:r>
              <a:rPr lang="en-US" dirty="0"/>
              <a:t>each line of code, estimate its number of </a:t>
            </a:r>
            <a:r>
              <a:rPr lang="en-US" dirty="0" smtClean="0"/>
              <a:t>elementary instructions</a:t>
            </a:r>
            <a:endParaRPr lang="en-US" dirty="0"/>
          </a:p>
          <a:p>
            <a:pPr marL="731838" lvl="1" indent="-457200">
              <a:buFont typeface="+mj-lt"/>
              <a:buAutoNum type="arabicPeriod"/>
            </a:pPr>
            <a:r>
              <a:rPr lang="en-US" dirty="0" smtClean="0"/>
              <a:t>for </a:t>
            </a:r>
            <a:r>
              <a:rPr lang="en-US" dirty="0"/>
              <a:t>each line of code, determine how often it is </a:t>
            </a:r>
            <a:r>
              <a:rPr lang="en-US" dirty="0" smtClean="0"/>
              <a:t>executed</a:t>
            </a:r>
            <a:endParaRPr lang="en-US" dirty="0"/>
          </a:p>
          <a:p>
            <a:pPr marL="731838" lvl="1" indent="-457200">
              <a:buFont typeface="+mj-lt"/>
              <a:buAutoNum type="arabicPeriod"/>
            </a:pPr>
            <a:r>
              <a:rPr lang="en-US" dirty="0" smtClean="0"/>
              <a:t>determine </a:t>
            </a:r>
            <a:r>
              <a:rPr lang="en-US" dirty="0"/>
              <a:t>the total number of elementary </a:t>
            </a:r>
            <a:r>
              <a:rPr lang="en-US" dirty="0" smtClean="0"/>
              <a:t>instructions</a:t>
            </a:r>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145</a:t>
            </a:fld>
            <a:endParaRPr lang="en-US"/>
          </a:p>
        </p:txBody>
      </p:sp>
    </p:spTree>
    <p:extLst>
      <p:ext uri="{BB962C8B-B14F-4D97-AF65-F5344CB8AC3E}">
        <p14:creationId xmlns:p14="http://schemas.microsoft.com/office/powerpoint/2010/main" val="34168728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Elementary instructions</a:t>
            </a:r>
            <a:endParaRPr lang="en-US" dirty="0"/>
          </a:p>
        </p:txBody>
      </p:sp>
      <p:sp>
        <p:nvSpPr>
          <p:cNvPr id="3" name="Content Placeholder 2"/>
          <p:cNvSpPr>
            <a:spLocks noGrp="1"/>
          </p:cNvSpPr>
          <p:nvPr>
            <p:ph sz="quarter" idx="1"/>
          </p:nvPr>
        </p:nvSpPr>
        <p:spPr/>
        <p:txBody>
          <a:bodyPr/>
          <a:lstStyle/>
          <a:p>
            <a:r>
              <a:rPr lang="en-US" dirty="0" smtClean="0"/>
              <a:t>what is an elementary instruction?</a:t>
            </a:r>
          </a:p>
          <a:p>
            <a:pPr lvl="1"/>
            <a:r>
              <a:rPr lang="en-US" dirty="0" smtClean="0"/>
              <a:t>for our purposes, any expression that can be computed in a constant amount of time</a:t>
            </a:r>
          </a:p>
          <a:p>
            <a:r>
              <a:rPr lang="en-US" dirty="0" smtClean="0"/>
              <a:t>examples:</a:t>
            </a:r>
          </a:p>
          <a:p>
            <a:pPr lvl="1"/>
            <a:r>
              <a:rPr lang="en-US" dirty="0" smtClean="0"/>
              <a:t>declaring a variable</a:t>
            </a:r>
          </a:p>
          <a:p>
            <a:pPr lvl="1"/>
            <a:r>
              <a:rPr lang="en-US" dirty="0" smtClean="0"/>
              <a:t>assignment (=)</a:t>
            </a:r>
          </a:p>
          <a:p>
            <a:pPr lvl="1"/>
            <a:r>
              <a:rPr lang="en-US" dirty="0" smtClean="0"/>
              <a:t>arithmetic (+, -, *, /, %)</a:t>
            </a:r>
          </a:p>
          <a:p>
            <a:pPr lvl="1"/>
            <a:r>
              <a:rPr lang="en-US" dirty="0" smtClean="0"/>
              <a:t>comparison (&lt;, &gt;, ==, !=)</a:t>
            </a:r>
          </a:p>
          <a:p>
            <a:pPr lvl="1"/>
            <a:r>
              <a:rPr lang="en-US" dirty="0" smtClean="0"/>
              <a:t>Boolean expressions (||, &amp;&amp;, !)</a:t>
            </a:r>
          </a:p>
          <a:p>
            <a:pPr lvl="1"/>
            <a:r>
              <a:rPr lang="en-US" dirty="0" smtClean="0"/>
              <a:t>if, else</a:t>
            </a:r>
          </a:p>
          <a:p>
            <a:pPr lvl="1"/>
            <a:r>
              <a:rPr lang="en-US" dirty="0" smtClean="0"/>
              <a:t>return statement</a:t>
            </a:r>
          </a:p>
          <a:p>
            <a:pPr lvl="1"/>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146</a:t>
            </a:fld>
            <a:endParaRPr lang="en-US"/>
          </a:p>
        </p:txBody>
      </p:sp>
    </p:spTree>
    <p:extLst>
      <p:ext uri="{BB962C8B-B14F-4D97-AF65-F5344CB8AC3E}">
        <p14:creationId xmlns:p14="http://schemas.microsoft.com/office/powerpoint/2010/main" val="282606780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complexity</a:t>
            </a:r>
          </a:p>
        </p:txBody>
      </p:sp>
      <p:sp>
        <p:nvSpPr>
          <p:cNvPr id="3" name="Content Placeholder 2"/>
          <p:cNvSpPr>
            <a:spLocks noGrp="1"/>
          </p:cNvSpPr>
          <p:nvPr>
            <p:ph sz="quarter" idx="1"/>
          </p:nvPr>
        </p:nvSpPr>
        <p:spPr/>
        <p:txBody>
          <a:bodyPr/>
          <a:lstStyle/>
          <a:p>
            <a:r>
              <a:rPr lang="en-US" dirty="0" smtClean="0"/>
              <a:t>count the number of elementary operations in each line of </a:t>
            </a:r>
            <a:r>
              <a:rPr lang="en-US" b="1" dirty="0" err="1" smtClean="0">
                <a:latin typeface="Consolas" panose="020B0609020204030204" pitchFamily="49" charset="0"/>
              </a:rPr>
              <a:t>minToFront</a:t>
            </a:r>
            <a:r>
              <a:rPr lang="en-US" dirty="0" smtClean="0"/>
              <a:t> </a:t>
            </a:r>
          </a:p>
          <a:p>
            <a:pPr lvl="1"/>
            <a:r>
              <a:rPr lang="en-US" dirty="0" smtClean="0"/>
              <a:t>assume that the following are all elementary operations:</a:t>
            </a:r>
          </a:p>
          <a:p>
            <a:pPr lvl="2"/>
            <a:r>
              <a:rPr lang="en-US" b="1" dirty="0" err="1" smtClean="0">
                <a:latin typeface="Consolas" panose="020B0609020204030204" pitchFamily="49" charset="0"/>
              </a:rPr>
              <a:t>t.size</a:t>
            </a:r>
            <a:r>
              <a:rPr lang="en-US" b="1" dirty="0" smtClean="0">
                <a:latin typeface="Consolas" panose="020B0609020204030204" pitchFamily="49" charset="0"/>
              </a:rPr>
              <a:t>()</a:t>
            </a:r>
          </a:p>
          <a:p>
            <a:pPr lvl="2"/>
            <a:r>
              <a:rPr lang="en-US" b="1" dirty="0" err="1" smtClean="0">
                <a:latin typeface="Consolas" panose="020B0609020204030204" pitchFamily="49" charset="0"/>
              </a:rPr>
              <a:t>t.get</a:t>
            </a:r>
            <a:r>
              <a:rPr lang="en-US" b="1" dirty="0" smtClean="0">
                <a:latin typeface="Consolas" panose="020B0609020204030204" pitchFamily="49" charset="0"/>
              </a:rPr>
              <a:t>(0)</a:t>
            </a:r>
          </a:p>
          <a:p>
            <a:pPr lvl="2"/>
            <a:r>
              <a:rPr lang="en-US" b="1" dirty="0" err="1" smtClean="0">
                <a:latin typeface="Consolas" panose="020B0609020204030204" pitchFamily="49" charset="0"/>
              </a:rPr>
              <a:t>t.get</a:t>
            </a:r>
            <a:r>
              <a:rPr lang="en-US" b="1" dirty="0" smtClean="0">
                <a:latin typeface="Consolas" panose="020B0609020204030204" pitchFamily="49" charset="0"/>
              </a:rPr>
              <a:t>(1)</a:t>
            </a:r>
          </a:p>
          <a:p>
            <a:pPr lvl="2"/>
            <a:r>
              <a:rPr lang="en-US" b="1" dirty="0" err="1" smtClean="0">
                <a:latin typeface="Consolas" panose="020B0609020204030204" pitchFamily="49" charset="0"/>
              </a:rPr>
              <a:t>t.set</a:t>
            </a:r>
            <a:r>
              <a:rPr lang="en-US" b="1" dirty="0" smtClean="0">
                <a:latin typeface="Consolas" panose="020B0609020204030204" pitchFamily="49" charset="0"/>
              </a:rPr>
              <a:t>(0, ...)</a:t>
            </a:r>
          </a:p>
          <a:p>
            <a:pPr lvl="2"/>
            <a:r>
              <a:rPr lang="en-US" b="1" dirty="0" err="1" smtClean="0">
                <a:latin typeface="Consolas" panose="020B0609020204030204" pitchFamily="49" charset="0"/>
              </a:rPr>
              <a:t>t.set</a:t>
            </a:r>
            <a:r>
              <a:rPr lang="en-US" b="1" dirty="0" smtClean="0">
                <a:latin typeface="Consolas" panose="020B0609020204030204" pitchFamily="49" charset="0"/>
              </a:rPr>
              <a:t>(1, ...)</a:t>
            </a:r>
          </a:p>
          <a:p>
            <a:pPr lvl="2"/>
            <a:r>
              <a:rPr lang="en-US" b="1" dirty="0" err="1" smtClean="0">
                <a:latin typeface="Consolas" panose="020B0609020204030204" pitchFamily="49" charset="0"/>
              </a:rPr>
              <a:t>t.subList</a:t>
            </a:r>
            <a:r>
              <a:rPr lang="en-US" b="1" dirty="0" smtClean="0">
                <a:latin typeface="Consolas" panose="020B0609020204030204" pitchFamily="49" charset="0"/>
              </a:rPr>
              <a:t>(x, y)</a:t>
            </a:r>
          </a:p>
          <a:p>
            <a:pPr lvl="1"/>
            <a:r>
              <a:rPr lang="en-US" dirty="0" smtClean="0"/>
              <a:t>leave the line with the recursive call blank for now</a:t>
            </a:r>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147</a:t>
            </a:fld>
            <a:endParaRPr lang="en-US"/>
          </a:p>
        </p:txBody>
      </p:sp>
    </p:spTree>
    <p:extLst>
      <p:ext uri="{BB962C8B-B14F-4D97-AF65-F5344CB8AC3E}">
        <p14:creationId xmlns:p14="http://schemas.microsoft.com/office/powerpoint/2010/main" val="14826294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3459" y="2161646"/>
            <a:ext cx="576070" cy="322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Recursively Move Smallest to Front</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r>
              <a:rPr lang="en-US" dirty="0" smtClean="0">
                <a:solidFill>
                  <a:srgbClr val="000000"/>
                </a:solidFill>
                <a:latin typeface="Segoe UI"/>
              </a:rPr>
              <a:t>{                                                                 </a:t>
            </a:r>
            <a:r>
              <a:rPr lang="en-US" dirty="0" smtClean="0">
                <a:solidFill>
                  <a:srgbClr val="FF0000"/>
                </a:solidFill>
                <a:latin typeface="Segoe UI"/>
              </a:rPr>
              <a:t>3</a:t>
            </a:r>
            <a:endParaRPr lang="en-US" dirty="0">
              <a:solidFill>
                <a:srgbClr val="FF0000"/>
              </a:solidFill>
              <a:latin typeface="Segoe UI"/>
            </a:endParaRPr>
          </a:p>
          <a:p>
            <a:r>
              <a:rPr lang="en-US" dirty="0">
                <a:solidFill>
                  <a:srgbClr val="000000"/>
                </a:solidFill>
                <a:latin typeface="Segoe UI"/>
              </a:rPr>
              <a:t>      </a:t>
            </a:r>
            <a:r>
              <a:rPr lang="en-US" dirty="0">
                <a:solidFill>
                  <a:srgbClr val="7F0055"/>
                </a:solidFill>
                <a:latin typeface="Segoe UI"/>
              </a:rPr>
              <a:t>return</a:t>
            </a:r>
            <a:r>
              <a:rPr lang="en-US" dirty="0" smtClean="0">
                <a:solidFill>
                  <a:srgbClr val="000000"/>
                </a:solidFill>
                <a:latin typeface="Segoe UI"/>
              </a:rPr>
              <a:t>;                                                                              </a:t>
            </a:r>
            <a:r>
              <a:rPr lang="en-US" dirty="0" smtClean="0">
                <a:solidFill>
                  <a:srgbClr val="FF0000"/>
                </a:solidFill>
                <a:latin typeface="Segoe UI"/>
              </a:rPr>
              <a:t>1</a:t>
            </a:r>
            <a:endParaRPr lang="en-US" dirty="0">
              <a:solidFill>
                <a:srgbClr val="FF000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r>
              <a:rPr lang="en-US" dirty="0" smtClean="0">
                <a:solidFill>
                  <a:srgbClr val="000000"/>
                </a:solidFill>
                <a:latin typeface="Segoe UI"/>
              </a:rPr>
              <a:t>);                                                             </a:t>
            </a:r>
            <a:r>
              <a:rPr lang="en-US" dirty="0" smtClean="0">
                <a:solidFill>
                  <a:srgbClr val="FF0000"/>
                </a:solidFill>
                <a:latin typeface="Segoe UI"/>
              </a:rPr>
              <a:t>3</a:t>
            </a:r>
            <a:endParaRPr lang="en-US" dirty="0">
              <a:solidFill>
                <a:srgbClr val="FF000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r>
              <a:rPr lang="en-US" dirty="0" smtClean="0">
                <a:solidFill>
                  <a:srgbClr val="000000"/>
                </a:solidFill>
                <a:latin typeface="Segoe UI"/>
              </a:rPr>
              <a:t>);                                                        </a:t>
            </a:r>
            <a:r>
              <a:rPr lang="en-US" dirty="0" smtClean="0">
                <a:solidFill>
                  <a:srgbClr val="FF0000"/>
                </a:solidFill>
                <a:latin typeface="Segoe UI"/>
              </a:rPr>
              <a:t>3</a:t>
            </a:r>
            <a:endParaRPr lang="en-US" dirty="0">
              <a:solidFill>
                <a:srgbClr val="FF0000"/>
              </a:solidFill>
              <a:latin typeface="Segoe UI"/>
            </a:endParaRP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(second &lt; first) </a:t>
            </a:r>
            <a:r>
              <a:rPr lang="en-US" dirty="0" smtClean="0">
                <a:solidFill>
                  <a:srgbClr val="000000"/>
                </a:solidFill>
                <a:latin typeface="Segoe UI"/>
              </a:rPr>
              <a:t>{                                                            </a:t>
            </a:r>
            <a:r>
              <a:rPr lang="en-US" dirty="0" smtClean="0">
                <a:solidFill>
                  <a:srgbClr val="FF0000"/>
                </a:solidFill>
                <a:latin typeface="Segoe UI"/>
              </a:rPr>
              <a:t>2</a:t>
            </a:r>
            <a:endParaRPr lang="en-US" dirty="0">
              <a:solidFill>
                <a:srgbClr val="FF000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(0, second</a:t>
            </a:r>
            <a:r>
              <a:rPr lang="en-US" dirty="0" smtClean="0">
                <a:solidFill>
                  <a:srgbClr val="000000"/>
                </a:solidFill>
                <a:latin typeface="Segoe UI"/>
              </a:rPr>
              <a:t>);                                                               </a:t>
            </a:r>
            <a:r>
              <a:rPr lang="en-US" dirty="0" smtClean="0">
                <a:solidFill>
                  <a:srgbClr val="FF0000"/>
                </a:solidFill>
                <a:latin typeface="Segoe UI"/>
              </a:rPr>
              <a:t>1</a:t>
            </a:r>
            <a:endParaRPr lang="en-US" dirty="0">
              <a:solidFill>
                <a:srgbClr val="FF000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r>
              <a:rPr lang="en-US" dirty="0" smtClean="0">
                <a:solidFill>
                  <a:srgbClr val="000000"/>
                </a:solidFill>
                <a:latin typeface="Segoe UI"/>
              </a:rPr>
              <a:t>);                                                                    </a:t>
            </a:r>
            <a:r>
              <a:rPr lang="en-US" dirty="0" smtClean="0">
                <a:solidFill>
                  <a:srgbClr val="FF0000"/>
                </a:solidFill>
                <a:latin typeface="Segoe UI"/>
              </a:rPr>
              <a:t>1</a:t>
            </a:r>
            <a:endParaRPr lang="en-US" dirty="0">
              <a:solidFill>
                <a:srgbClr val="FF000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148</a:t>
            </a:fld>
            <a:endParaRPr lang="en-US"/>
          </a:p>
        </p:txBody>
      </p:sp>
      <p:sp>
        <p:nvSpPr>
          <p:cNvPr id="6" name="TextBox 5"/>
          <p:cNvSpPr txBox="1"/>
          <p:nvPr/>
        </p:nvSpPr>
        <p:spPr>
          <a:xfrm>
            <a:off x="6069782" y="1412755"/>
            <a:ext cx="1762021" cy="646331"/>
          </a:xfrm>
          <a:prstGeom prst="rect">
            <a:avLst/>
          </a:prstGeom>
          <a:noFill/>
        </p:spPr>
        <p:txBody>
          <a:bodyPr wrap="none" rtlCol="0">
            <a:spAutoFit/>
          </a:bodyPr>
          <a:lstStyle/>
          <a:p>
            <a:pPr algn="ctr"/>
            <a:r>
              <a:rPr lang="en-US" dirty="0" smtClean="0">
                <a:solidFill>
                  <a:srgbClr val="FF0000"/>
                </a:solidFill>
                <a:latin typeface="+mn-lt"/>
              </a:rPr>
              <a:t>number of</a:t>
            </a:r>
            <a:br>
              <a:rPr lang="en-US" dirty="0" smtClean="0">
                <a:solidFill>
                  <a:srgbClr val="FF0000"/>
                </a:solidFill>
                <a:latin typeface="+mn-lt"/>
              </a:rPr>
            </a:br>
            <a:r>
              <a:rPr lang="en-US" dirty="0" smtClean="0">
                <a:solidFill>
                  <a:srgbClr val="FF0000"/>
                </a:solidFill>
                <a:latin typeface="+mn-lt"/>
              </a:rPr>
              <a:t>elementary ops</a:t>
            </a:r>
            <a:endParaRPr lang="en-US" dirty="0">
              <a:solidFill>
                <a:srgbClr val="FF0000"/>
              </a:solidFill>
              <a:latin typeface="+mn-lt"/>
            </a:endParaRPr>
          </a:p>
        </p:txBody>
      </p:sp>
    </p:spTree>
    <p:extLst>
      <p:ext uri="{BB962C8B-B14F-4D97-AF65-F5344CB8AC3E}">
        <p14:creationId xmlns:p14="http://schemas.microsoft.com/office/powerpoint/2010/main" val="176515553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complexity</a:t>
            </a:r>
            <a:endParaRPr lang="en-US" dirty="0"/>
          </a:p>
        </p:txBody>
      </p:sp>
      <p:sp>
        <p:nvSpPr>
          <p:cNvPr id="3" name="Content Placeholder 2"/>
          <p:cNvSpPr>
            <a:spLocks noGrp="1"/>
          </p:cNvSpPr>
          <p:nvPr>
            <p:ph sz="quarter" idx="1"/>
          </p:nvPr>
        </p:nvSpPr>
        <p:spPr/>
        <p:txBody>
          <a:bodyPr/>
          <a:lstStyle/>
          <a:p>
            <a:r>
              <a:rPr lang="en-US" dirty="0" smtClean="0"/>
              <a:t>for each line of code, determine how often it is executed</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149</a:t>
            </a:fld>
            <a:endParaRPr lang="en-US"/>
          </a:p>
        </p:txBody>
      </p:sp>
    </p:spTree>
    <p:extLst>
      <p:ext uri="{BB962C8B-B14F-4D97-AF65-F5344CB8AC3E}">
        <p14:creationId xmlns:p14="http://schemas.microsoft.com/office/powerpoint/2010/main" val="176576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B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15</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35108"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005070"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67720" y="452718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185377768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Move Smallest to Front</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r>
              <a:rPr lang="en-US" dirty="0" smtClean="0">
                <a:solidFill>
                  <a:srgbClr val="000000"/>
                </a:solidFill>
                <a:latin typeface="Segoe UI"/>
              </a:rPr>
              <a:t>{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a:solidFill>
                  <a:srgbClr val="7F0055"/>
                </a:solidFill>
                <a:latin typeface="Segoe UI"/>
              </a:rPr>
              <a:t>return</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(second &lt; first) </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(0, second</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r>
              <a:rPr lang="en-US" dirty="0" smtClean="0">
                <a:solidFill>
                  <a:srgbClr val="000000"/>
                </a:solidFill>
                <a:latin typeface="Segoe UI"/>
              </a:rPr>
              <a:t>);                                                                   </a:t>
            </a:r>
            <a:r>
              <a:rPr lang="en-US" dirty="0" smtClean="0">
                <a:solidFill>
                  <a:srgbClr val="00B0F0"/>
                </a:solidFill>
                <a:latin typeface="Segoe UI"/>
              </a:rPr>
              <a:t>1 or 0</a:t>
            </a:r>
            <a:endParaRPr lang="en-US" dirty="0">
              <a:solidFill>
                <a:srgbClr val="00B0F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150</a:t>
            </a:fld>
            <a:endParaRPr lang="en-US"/>
          </a:p>
        </p:txBody>
      </p:sp>
    </p:spTree>
    <p:extLst>
      <p:ext uri="{BB962C8B-B14F-4D97-AF65-F5344CB8AC3E}">
        <p14:creationId xmlns:p14="http://schemas.microsoft.com/office/powerpoint/2010/main" val="372067135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Total number of operations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before we can determine the total number of elementary operations, we need to count the number of elementary operations arising from the recursive call</a:t>
                </a:r>
              </a:p>
              <a:p>
                <a:r>
                  <a:rPr lang="en-US" dirty="0" smtClean="0"/>
                  <a:t>let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smtClean="0"/>
                  <a:t> be the total number of elementary operations required by </a:t>
                </a:r>
                <a:r>
                  <a:rPr lang="en-US" b="1" dirty="0" err="1" smtClean="0">
                    <a:solidFill>
                      <a:srgbClr val="000000"/>
                    </a:solidFill>
                    <a:latin typeface="Segoe UI"/>
                  </a:rPr>
                  <a:t>minToFront</a:t>
                </a:r>
                <a:r>
                  <a:rPr lang="en-US" b="1" dirty="0" smtClean="0">
                    <a:solidFill>
                      <a:srgbClr val="000000"/>
                    </a:solidFill>
                    <a:latin typeface="Segoe UI"/>
                  </a:rPr>
                  <a:t>(t)</a:t>
                </a:r>
                <a:r>
                  <a:rPr lang="en-US" dirty="0" smtClean="0">
                    <a:solidFill>
                      <a:srgbClr val="000000"/>
                    </a:solidFill>
                    <a:latin typeface="Segoe UI"/>
                  </a:rPr>
                  <a:t> </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3"/>
                <a:stretch>
                  <a:fillRect l="-667" t="-988"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151</a:t>
            </a:fld>
            <a:endParaRPr lang="en-US"/>
          </a:p>
        </p:txBody>
      </p:sp>
    </p:spTree>
    <p:extLst>
      <p:ext uri="{BB962C8B-B14F-4D97-AF65-F5344CB8AC3E}">
        <p14:creationId xmlns:p14="http://schemas.microsoft.com/office/powerpoint/2010/main" val="28773225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chemeClr val="bg1"/>
                </a:solidFill>
                <a:latin typeface="Segoe UI"/>
              </a:rPr>
              <a:t>if (</a:t>
            </a:r>
            <a:r>
              <a:rPr lang="en-US" dirty="0" err="1">
                <a:solidFill>
                  <a:schemeClr val="bg1"/>
                </a:solidFill>
                <a:latin typeface="Segoe UI"/>
              </a:rPr>
              <a:t>t.size</a:t>
            </a:r>
            <a:r>
              <a:rPr lang="en-US" dirty="0">
                <a:solidFill>
                  <a:schemeClr val="bg1"/>
                </a:solidFill>
                <a:latin typeface="Segoe UI"/>
              </a:rPr>
              <a:t>() &lt; 2) {</a:t>
            </a:r>
          </a:p>
          <a:p>
            <a:r>
              <a:rPr lang="en-US" dirty="0">
                <a:solidFill>
                  <a:schemeClr val="bg1"/>
                </a:solidFill>
                <a:latin typeface="Segoe UI"/>
              </a:rPr>
              <a:t>      return;</a:t>
            </a:r>
          </a:p>
          <a:p>
            <a:r>
              <a:rPr lang="en-US" dirty="0">
                <a:solidFill>
                  <a:schemeClr val="bg1"/>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chemeClr val="bg1"/>
                </a:solidFill>
                <a:latin typeface="Segoe UI"/>
              </a:rPr>
              <a:t>int</a:t>
            </a:r>
            <a:r>
              <a:rPr lang="en-US" dirty="0">
                <a:solidFill>
                  <a:schemeClr val="bg1"/>
                </a:solidFill>
                <a:latin typeface="Segoe UI"/>
              </a:rPr>
              <a:t> first = </a:t>
            </a:r>
            <a:r>
              <a:rPr lang="en-US" dirty="0" err="1">
                <a:solidFill>
                  <a:schemeClr val="bg1"/>
                </a:solidFill>
                <a:latin typeface="Segoe UI"/>
              </a:rPr>
              <a:t>t.get</a:t>
            </a:r>
            <a:r>
              <a:rPr lang="en-US" dirty="0">
                <a:solidFill>
                  <a:schemeClr val="bg1"/>
                </a:solidFill>
                <a:latin typeface="Segoe UI"/>
              </a:rPr>
              <a:t>(0);</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second = </a:t>
            </a:r>
            <a:r>
              <a:rPr lang="en-US" dirty="0" err="1">
                <a:solidFill>
                  <a:schemeClr val="bg1"/>
                </a:solidFill>
                <a:latin typeface="Segoe UI"/>
              </a:rPr>
              <a:t>t.get</a:t>
            </a:r>
            <a:r>
              <a:rPr lang="en-US" dirty="0">
                <a:solidFill>
                  <a:schemeClr val="bg1"/>
                </a:solidFill>
                <a:latin typeface="Segoe UI"/>
              </a:rPr>
              <a:t>(1);</a:t>
            </a:r>
          </a:p>
          <a:p>
            <a:r>
              <a:rPr lang="en-US" dirty="0">
                <a:solidFill>
                  <a:schemeClr val="bg1"/>
                </a:solidFill>
                <a:latin typeface="Segoe UI"/>
              </a:rPr>
              <a:t>    if (second &lt; first) {</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(0, second);</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(1, first);</a:t>
            </a:r>
          </a:p>
          <a:p>
            <a:r>
              <a:rPr lang="en-US" dirty="0">
                <a:solidFill>
                  <a:schemeClr val="bg1"/>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152</a:t>
            </a:fld>
            <a:endParaRPr lang="en-US"/>
          </a:p>
        </p:txBody>
      </p:sp>
      <p:sp>
        <p:nvSpPr>
          <p:cNvPr id="6" name="Right Brace 5"/>
          <p:cNvSpPr/>
          <p:nvPr/>
        </p:nvSpPr>
        <p:spPr>
          <a:xfrm rot="5400000">
            <a:off x="4802428" y="3313786"/>
            <a:ext cx="115214" cy="69128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587892" y="3762796"/>
            <a:ext cx="2544286" cy="369332"/>
          </a:xfrm>
          <a:prstGeom prst="rect">
            <a:avLst/>
          </a:prstGeom>
          <a:noFill/>
        </p:spPr>
        <p:txBody>
          <a:bodyPr wrap="none" rtlCol="0">
            <a:spAutoFit/>
          </a:bodyPr>
          <a:lstStyle/>
          <a:p>
            <a:r>
              <a:rPr lang="en-US" b="1" dirty="0" smtClean="0">
                <a:solidFill>
                  <a:srgbClr val="FF0000"/>
                </a:solidFill>
                <a:latin typeface="Segoe UI" panose="020B0502040204020203" pitchFamily="34" charset="0"/>
                <a:cs typeface="Segoe UI" panose="020B0502040204020203" pitchFamily="34" charset="0"/>
              </a:rPr>
              <a:t>1</a:t>
            </a:r>
            <a:r>
              <a:rPr lang="en-US" dirty="0" smtClean="0">
                <a:solidFill>
                  <a:srgbClr val="FF0000"/>
                </a:solidFill>
              </a:rPr>
              <a:t> </a:t>
            </a:r>
            <a:r>
              <a:rPr lang="en-US" dirty="0" smtClean="0">
                <a:solidFill>
                  <a:srgbClr val="FF0000"/>
                </a:solidFill>
                <a:latin typeface="+mn-lt"/>
              </a:rPr>
              <a:t>elementary operation</a:t>
            </a:r>
            <a:endParaRPr lang="en-US" dirty="0">
              <a:solidFill>
                <a:srgbClr val="FF0000"/>
              </a:solidFill>
              <a:latin typeface="+mn-lt"/>
            </a:endParaRPr>
          </a:p>
        </p:txBody>
      </p:sp>
    </p:spTree>
    <p:extLst>
      <p:ext uri="{BB962C8B-B14F-4D97-AF65-F5344CB8AC3E}">
        <p14:creationId xmlns:p14="http://schemas.microsoft.com/office/powerpoint/2010/main" val="43914150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chemeClr val="bg1"/>
                </a:solidFill>
                <a:latin typeface="Segoe UI"/>
              </a:rPr>
              <a:t>if (</a:t>
            </a:r>
            <a:r>
              <a:rPr lang="en-US" dirty="0" err="1">
                <a:solidFill>
                  <a:schemeClr val="bg1"/>
                </a:solidFill>
                <a:latin typeface="Segoe UI"/>
              </a:rPr>
              <a:t>t.size</a:t>
            </a:r>
            <a:r>
              <a:rPr lang="en-US" dirty="0">
                <a:solidFill>
                  <a:schemeClr val="bg1"/>
                </a:solidFill>
                <a:latin typeface="Segoe UI"/>
              </a:rPr>
              <a:t>() &lt; 2) {</a:t>
            </a:r>
          </a:p>
          <a:p>
            <a:r>
              <a:rPr lang="en-US" dirty="0">
                <a:solidFill>
                  <a:schemeClr val="bg1"/>
                </a:solidFill>
                <a:latin typeface="Segoe UI"/>
              </a:rPr>
              <a:t>      return;</a:t>
            </a:r>
          </a:p>
          <a:p>
            <a:r>
              <a:rPr lang="en-US" dirty="0">
                <a:solidFill>
                  <a:schemeClr val="bg1"/>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chemeClr val="bg1"/>
                </a:solidFill>
                <a:latin typeface="Segoe UI"/>
              </a:rPr>
              <a:t>int</a:t>
            </a:r>
            <a:r>
              <a:rPr lang="en-US" dirty="0">
                <a:solidFill>
                  <a:schemeClr val="bg1"/>
                </a:solidFill>
                <a:latin typeface="Segoe UI"/>
              </a:rPr>
              <a:t> first = </a:t>
            </a:r>
            <a:r>
              <a:rPr lang="en-US" dirty="0" err="1">
                <a:solidFill>
                  <a:schemeClr val="bg1"/>
                </a:solidFill>
                <a:latin typeface="Segoe UI"/>
              </a:rPr>
              <a:t>t.get</a:t>
            </a:r>
            <a:r>
              <a:rPr lang="en-US" dirty="0">
                <a:solidFill>
                  <a:schemeClr val="bg1"/>
                </a:solidFill>
                <a:latin typeface="Segoe UI"/>
              </a:rPr>
              <a:t>(0);</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second = </a:t>
            </a:r>
            <a:r>
              <a:rPr lang="en-US" dirty="0" err="1">
                <a:solidFill>
                  <a:schemeClr val="bg1"/>
                </a:solidFill>
                <a:latin typeface="Segoe UI"/>
              </a:rPr>
              <a:t>t.get</a:t>
            </a:r>
            <a:r>
              <a:rPr lang="en-US" dirty="0">
                <a:solidFill>
                  <a:schemeClr val="bg1"/>
                </a:solidFill>
                <a:latin typeface="Segoe UI"/>
              </a:rPr>
              <a:t>(1);</a:t>
            </a:r>
          </a:p>
          <a:p>
            <a:r>
              <a:rPr lang="en-US" dirty="0">
                <a:solidFill>
                  <a:schemeClr val="bg1"/>
                </a:solidFill>
                <a:latin typeface="Segoe UI"/>
              </a:rPr>
              <a:t>    if (second &lt; first) {</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(0, second);</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(1, first);</a:t>
            </a:r>
          </a:p>
          <a:p>
            <a:r>
              <a:rPr lang="en-US" dirty="0">
                <a:solidFill>
                  <a:schemeClr val="bg1"/>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153</a:t>
            </a:fld>
            <a:endParaRPr lang="en-US"/>
          </a:p>
        </p:txBody>
      </p:sp>
      <p:sp>
        <p:nvSpPr>
          <p:cNvPr id="7" name="Right Brace 6"/>
          <p:cNvSpPr/>
          <p:nvPr/>
        </p:nvSpPr>
        <p:spPr>
          <a:xfrm rot="5400000">
            <a:off x="4197554" y="2593699"/>
            <a:ext cx="115214" cy="2131459"/>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983018" y="3793235"/>
            <a:ext cx="2544286" cy="369332"/>
          </a:xfrm>
          <a:prstGeom prst="rect">
            <a:avLst/>
          </a:prstGeom>
          <a:noFill/>
        </p:spPr>
        <p:txBody>
          <a:bodyPr wrap="none" rtlCol="0">
            <a:spAutoFit/>
          </a:bodyPr>
          <a:lstStyle/>
          <a:p>
            <a:r>
              <a:rPr lang="en-US" b="1" dirty="0" smtClean="0">
                <a:solidFill>
                  <a:srgbClr val="00B0F0"/>
                </a:solidFill>
                <a:latin typeface="Segoe UI" panose="020B0502040204020203" pitchFamily="34" charset="0"/>
                <a:cs typeface="Segoe UI" panose="020B0502040204020203" pitchFamily="34" charset="0"/>
              </a:rPr>
              <a:t>1</a:t>
            </a:r>
            <a:r>
              <a:rPr lang="en-US" dirty="0" smtClean="0">
                <a:solidFill>
                  <a:srgbClr val="00B0F0"/>
                </a:solidFill>
              </a:rPr>
              <a:t> </a:t>
            </a:r>
            <a:r>
              <a:rPr lang="en-US" dirty="0" smtClean="0">
                <a:solidFill>
                  <a:srgbClr val="00B0F0"/>
                </a:solidFill>
                <a:latin typeface="+mn-lt"/>
              </a:rPr>
              <a:t>elementary operation</a:t>
            </a:r>
            <a:endParaRPr lang="en-US" dirty="0">
              <a:solidFill>
                <a:srgbClr val="00B0F0"/>
              </a:solidFill>
              <a:latin typeface="+mn-lt"/>
            </a:endParaRPr>
          </a:p>
        </p:txBody>
      </p:sp>
    </p:spTree>
    <p:extLst>
      <p:ext uri="{BB962C8B-B14F-4D97-AF65-F5344CB8AC3E}">
        <p14:creationId xmlns:p14="http://schemas.microsoft.com/office/powerpoint/2010/main" val="249648961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chemeClr val="bg1"/>
                </a:solidFill>
                <a:latin typeface="Segoe UI"/>
              </a:rPr>
              <a:t>if (</a:t>
            </a:r>
            <a:r>
              <a:rPr lang="en-US" dirty="0" err="1">
                <a:solidFill>
                  <a:schemeClr val="bg1"/>
                </a:solidFill>
                <a:latin typeface="Segoe UI"/>
              </a:rPr>
              <a:t>t.size</a:t>
            </a:r>
            <a:r>
              <a:rPr lang="en-US" dirty="0">
                <a:solidFill>
                  <a:schemeClr val="bg1"/>
                </a:solidFill>
                <a:latin typeface="Segoe UI"/>
              </a:rPr>
              <a:t>() &lt; 2) {</a:t>
            </a:r>
          </a:p>
          <a:p>
            <a:r>
              <a:rPr lang="en-US" dirty="0">
                <a:solidFill>
                  <a:schemeClr val="bg1"/>
                </a:solidFill>
                <a:latin typeface="Segoe UI"/>
              </a:rPr>
              <a:t>      return;</a:t>
            </a:r>
          </a:p>
          <a:p>
            <a:r>
              <a:rPr lang="en-US" dirty="0">
                <a:solidFill>
                  <a:schemeClr val="bg1"/>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chemeClr val="bg1"/>
                </a:solidFill>
                <a:latin typeface="Segoe UI"/>
              </a:rPr>
              <a:t>int</a:t>
            </a:r>
            <a:r>
              <a:rPr lang="en-US" dirty="0">
                <a:solidFill>
                  <a:schemeClr val="bg1"/>
                </a:solidFill>
                <a:latin typeface="Segoe UI"/>
              </a:rPr>
              <a:t> first = </a:t>
            </a:r>
            <a:r>
              <a:rPr lang="en-US" dirty="0" err="1">
                <a:solidFill>
                  <a:schemeClr val="bg1"/>
                </a:solidFill>
                <a:latin typeface="Segoe UI"/>
              </a:rPr>
              <a:t>t.get</a:t>
            </a:r>
            <a:r>
              <a:rPr lang="en-US" dirty="0">
                <a:solidFill>
                  <a:schemeClr val="bg1"/>
                </a:solidFill>
                <a:latin typeface="Segoe UI"/>
              </a:rPr>
              <a:t>(0);</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second = </a:t>
            </a:r>
            <a:r>
              <a:rPr lang="en-US" dirty="0" err="1">
                <a:solidFill>
                  <a:schemeClr val="bg1"/>
                </a:solidFill>
                <a:latin typeface="Segoe UI"/>
              </a:rPr>
              <a:t>t.get</a:t>
            </a:r>
            <a:r>
              <a:rPr lang="en-US" dirty="0">
                <a:solidFill>
                  <a:schemeClr val="bg1"/>
                </a:solidFill>
                <a:latin typeface="Segoe UI"/>
              </a:rPr>
              <a:t>(1);</a:t>
            </a:r>
          </a:p>
          <a:p>
            <a:r>
              <a:rPr lang="en-US" dirty="0">
                <a:solidFill>
                  <a:schemeClr val="bg1"/>
                </a:solidFill>
                <a:latin typeface="Segoe UI"/>
              </a:rPr>
              <a:t>    if (second &lt; first) {</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(0, second);</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(1, first);</a:t>
            </a:r>
          </a:p>
          <a:p>
            <a:r>
              <a:rPr lang="en-US" dirty="0">
                <a:solidFill>
                  <a:schemeClr val="bg1"/>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154</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891207" y="3774642"/>
                <a:ext cx="3345339" cy="369332"/>
              </a:xfrm>
              <a:prstGeom prst="rect">
                <a:avLst/>
              </a:prstGeom>
              <a:noFill/>
            </p:spPr>
            <p:txBody>
              <a:bodyPr wrap="none" rtlCol="0">
                <a:spAutoFit/>
              </a:bodyPr>
              <a:lstStyle/>
              <a:p>
                <a14:m>
                  <m:oMath xmlns:m="http://schemas.openxmlformats.org/officeDocument/2006/math">
                    <m:r>
                      <a:rPr lang="en-US" b="0" i="1" smtClean="0">
                        <a:solidFill>
                          <a:srgbClr val="FFC000"/>
                        </a:solidFill>
                        <a:latin typeface="Cambria Math" panose="02040503050406030204" pitchFamily="18" charset="0"/>
                      </a:rPr>
                      <m:t>𝑇</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𝑛</m:t>
                    </m:r>
                    <m:r>
                      <a:rPr lang="en-US" b="0" i="1" smtClean="0">
                        <a:solidFill>
                          <a:srgbClr val="FFC000"/>
                        </a:solidFill>
                        <a:latin typeface="Cambria Math" panose="02040503050406030204" pitchFamily="18" charset="0"/>
                      </a:rPr>
                      <m:t>−1)</m:t>
                    </m:r>
                  </m:oMath>
                </a14:m>
                <a:r>
                  <a:rPr lang="en-US" dirty="0" smtClean="0">
                    <a:solidFill>
                      <a:srgbClr val="FFC000"/>
                    </a:solidFill>
                    <a:latin typeface="+mn-lt"/>
                  </a:rPr>
                  <a:t> elementary operations</a:t>
                </a:r>
                <a:endParaRPr lang="en-US" dirty="0">
                  <a:solidFill>
                    <a:srgbClr val="FFC000"/>
                  </a:solidFill>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91207" y="3774642"/>
                <a:ext cx="3345339" cy="369332"/>
              </a:xfrm>
              <a:prstGeom prst="rect">
                <a:avLst/>
              </a:prstGeom>
              <a:blipFill rotWithShape="0">
                <a:blip r:embed="rId3"/>
                <a:stretch>
                  <a:fillRect t="-8197" r="-911" b="-24590"/>
                </a:stretch>
              </a:blipFill>
            </p:spPr>
            <p:txBody>
              <a:bodyPr/>
              <a:lstStyle/>
              <a:p>
                <a:r>
                  <a:rPr lang="en-US">
                    <a:noFill/>
                  </a:rPr>
                  <a:t> </a:t>
                </a:r>
              </a:p>
            </p:txBody>
          </p:sp>
        </mc:Fallback>
      </mc:AlternateContent>
      <p:sp>
        <p:nvSpPr>
          <p:cNvPr id="6" name="Right Brace 5"/>
          <p:cNvSpPr/>
          <p:nvPr/>
        </p:nvSpPr>
        <p:spPr>
          <a:xfrm rot="5400000">
            <a:off x="3515565" y="1893120"/>
            <a:ext cx="96623" cy="3514027"/>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731462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chemeClr val="bg1"/>
                </a:solidFill>
                <a:latin typeface="Segoe UI"/>
              </a:rPr>
              <a:t>if (</a:t>
            </a:r>
            <a:r>
              <a:rPr lang="en-US" dirty="0" err="1">
                <a:solidFill>
                  <a:schemeClr val="bg1"/>
                </a:solidFill>
                <a:latin typeface="Segoe UI"/>
              </a:rPr>
              <a:t>t.size</a:t>
            </a:r>
            <a:r>
              <a:rPr lang="en-US" dirty="0">
                <a:solidFill>
                  <a:schemeClr val="bg1"/>
                </a:solidFill>
                <a:latin typeface="Segoe UI"/>
              </a:rPr>
              <a:t>() &lt; 2) {</a:t>
            </a:r>
          </a:p>
          <a:p>
            <a:r>
              <a:rPr lang="en-US" dirty="0">
                <a:solidFill>
                  <a:schemeClr val="bg1"/>
                </a:solidFill>
                <a:latin typeface="Segoe UI"/>
              </a:rPr>
              <a:t>      return;</a:t>
            </a:r>
          </a:p>
          <a:p>
            <a:r>
              <a:rPr lang="en-US" dirty="0">
                <a:solidFill>
                  <a:schemeClr val="bg1"/>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chemeClr val="bg1"/>
                </a:solidFill>
                <a:latin typeface="Segoe UI"/>
              </a:rPr>
              <a:t>int</a:t>
            </a:r>
            <a:r>
              <a:rPr lang="en-US" dirty="0">
                <a:solidFill>
                  <a:schemeClr val="bg1"/>
                </a:solidFill>
                <a:latin typeface="Segoe UI"/>
              </a:rPr>
              <a:t> first = </a:t>
            </a:r>
            <a:r>
              <a:rPr lang="en-US" dirty="0" err="1">
                <a:solidFill>
                  <a:schemeClr val="bg1"/>
                </a:solidFill>
                <a:latin typeface="Segoe UI"/>
              </a:rPr>
              <a:t>t.get</a:t>
            </a:r>
            <a:r>
              <a:rPr lang="en-US" dirty="0">
                <a:solidFill>
                  <a:schemeClr val="bg1"/>
                </a:solidFill>
                <a:latin typeface="Segoe UI"/>
              </a:rPr>
              <a:t>(0);</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second = </a:t>
            </a:r>
            <a:r>
              <a:rPr lang="en-US" dirty="0" err="1">
                <a:solidFill>
                  <a:schemeClr val="bg1"/>
                </a:solidFill>
                <a:latin typeface="Segoe UI"/>
              </a:rPr>
              <a:t>t.get</a:t>
            </a:r>
            <a:r>
              <a:rPr lang="en-US" dirty="0">
                <a:solidFill>
                  <a:schemeClr val="bg1"/>
                </a:solidFill>
                <a:latin typeface="Segoe UI"/>
              </a:rPr>
              <a:t>(1);</a:t>
            </a:r>
          </a:p>
          <a:p>
            <a:r>
              <a:rPr lang="en-US" dirty="0">
                <a:solidFill>
                  <a:schemeClr val="bg1"/>
                </a:solidFill>
                <a:latin typeface="Segoe UI"/>
              </a:rPr>
              <a:t>    if (second &lt; first) {</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(0, second);</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(1, first);</a:t>
            </a:r>
          </a:p>
          <a:p>
            <a:r>
              <a:rPr lang="en-US" dirty="0">
                <a:solidFill>
                  <a:schemeClr val="bg1"/>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891207" y="3774642"/>
                <a:ext cx="3345339" cy="369332"/>
              </a:xfrm>
              <a:prstGeom prst="rect">
                <a:avLst/>
              </a:prstGeom>
              <a:noFill/>
            </p:spPr>
            <p:txBody>
              <a:bodyPr wrap="none" rtlCol="0">
                <a:spAutoFit/>
              </a:bodyPr>
              <a:lstStyle/>
              <a:p>
                <a14:m>
                  <m:oMath xmlns:m="http://schemas.openxmlformats.org/officeDocument/2006/math">
                    <m:r>
                      <a:rPr lang="en-US" b="0" i="1" smtClean="0">
                        <a:solidFill>
                          <a:srgbClr val="FFC000"/>
                        </a:solidFill>
                        <a:latin typeface="Cambria Math" panose="02040503050406030204" pitchFamily="18" charset="0"/>
                      </a:rPr>
                      <m:t>𝑇</m:t>
                    </m:r>
                    <m:r>
                      <a:rPr lang="en-US" b="0" i="1" smtClean="0">
                        <a:solidFill>
                          <a:srgbClr val="FFC000"/>
                        </a:solidFill>
                        <a:latin typeface="Cambria Math" panose="02040503050406030204" pitchFamily="18" charset="0"/>
                      </a:rPr>
                      <m:t>(</m:t>
                    </m:r>
                    <m:r>
                      <a:rPr lang="en-US" b="0" i="1" smtClean="0">
                        <a:solidFill>
                          <a:srgbClr val="FFC000"/>
                        </a:solidFill>
                        <a:latin typeface="Cambria Math" panose="02040503050406030204" pitchFamily="18" charset="0"/>
                      </a:rPr>
                      <m:t>𝑛</m:t>
                    </m:r>
                    <m:r>
                      <a:rPr lang="en-US" b="0" i="1" smtClean="0">
                        <a:solidFill>
                          <a:srgbClr val="FFC000"/>
                        </a:solidFill>
                        <a:latin typeface="Cambria Math" panose="02040503050406030204" pitchFamily="18" charset="0"/>
                      </a:rPr>
                      <m:t>−1)</m:t>
                    </m:r>
                  </m:oMath>
                </a14:m>
                <a:r>
                  <a:rPr lang="en-US" dirty="0" smtClean="0">
                    <a:solidFill>
                      <a:srgbClr val="FFC000"/>
                    </a:solidFill>
                    <a:latin typeface="+mn-lt"/>
                  </a:rPr>
                  <a:t> elementary operations</a:t>
                </a:r>
                <a:endParaRPr lang="en-US" dirty="0">
                  <a:solidFill>
                    <a:srgbClr val="FFC000"/>
                  </a:solidFill>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91207" y="3774642"/>
                <a:ext cx="3345339" cy="369332"/>
              </a:xfrm>
              <a:prstGeom prst="rect">
                <a:avLst/>
              </a:prstGeom>
              <a:blipFill rotWithShape="0">
                <a:blip r:embed="rId3"/>
                <a:stretch>
                  <a:fillRect t="-8197" r="-911" b="-24590"/>
                </a:stretch>
              </a:blipFill>
            </p:spPr>
            <p:txBody>
              <a:bodyPr/>
              <a:lstStyle/>
              <a:p>
                <a:r>
                  <a:rPr lang="en-US">
                    <a:noFill/>
                  </a:rPr>
                  <a:t> </a:t>
                </a:r>
              </a:p>
            </p:txBody>
          </p:sp>
        </mc:Fallback>
      </mc:AlternateContent>
      <p:sp>
        <p:nvSpPr>
          <p:cNvPr id="8" name="TextBox 7"/>
          <p:cNvSpPr txBox="1"/>
          <p:nvPr/>
        </p:nvSpPr>
        <p:spPr>
          <a:xfrm>
            <a:off x="2291733" y="4183289"/>
            <a:ext cx="2544286" cy="369332"/>
          </a:xfrm>
          <a:prstGeom prst="rect">
            <a:avLst/>
          </a:prstGeom>
          <a:noFill/>
        </p:spPr>
        <p:txBody>
          <a:bodyPr wrap="none" rtlCol="0">
            <a:spAutoFit/>
          </a:bodyPr>
          <a:lstStyle/>
          <a:p>
            <a:r>
              <a:rPr lang="en-US" b="1" dirty="0" smtClean="0">
                <a:solidFill>
                  <a:srgbClr val="00B0F0"/>
                </a:solidFill>
                <a:latin typeface="Segoe UI" panose="020B0502040204020203" pitchFamily="34" charset="0"/>
                <a:cs typeface="Segoe UI" panose="020B0502040204020203" pitchFamily="34" charset="0"/>
              </a:rPr>
              <a:t>1</a:t>
            </a:r>
            <a:r>
              <a:rPr lang="en-US" dirty="0" smtClean="0">
                <a:solidFill>
                  <a:srgbClr val="00B0F0"/>
                </a:solidFill>
              </a:rPr>
              <a:t> </a:t>
            </a:r>
            <a:r>
              <a:rPr lang="en-US" dirty="0" smtClean="0">
                <a:solidFill>
                  <a:srgbClr val="00B0F0"/>
                </a:solidFill>
                <a:latin typeface="+mn-lt"/>
              </a:rPr>
              <a:t>elementary operation</a:t>
            </a:r>
            <a:endParaRPr lang="en-US" dirty="0">
              <a:solidFill>
                <a:srgbClr val="00B0F0"/>
              </a:solidFill>
              <a:latin typeface="+mn-lt"/>
            </a:endParaRPr>
          </a:p>
        </p:txBody>
      </p:sp>
      <p:sp>
        <p:nvSpPr>
          <p:cNvPr id="10" name="TextBox 9"/>
          <p:cNvSpPr txBox="1"/>
          <p:nvPr/>
        </p:nvSpPr>
        <p:spPr>
          <a:xfrm>
            <a:off x="2291733" y="4590223"/>
            <a:ext cx="2544286" cy="369332"/>
          </a:xfrm>
          <a:prstGeom prst="rect">
            <a:avLst/>
          </a:prstGeom>
          <a:noFill/>
        </p:spPr>
        <p:txBody>
          <a:bodyPr wrap="none" rtlCol="0">
            <a:spAutoFit/>
          </a:bodyPr>
          <a:lstStyle/>
          <a:p>
            <a:r>
              <a:rPr lang="en-US" b="1" dirty="0" smtClean="0">
                <a:solidFill>
                  <a:srgbClr val="FF0000"/>
                </a:solidFill>
                <a:latin typeface="Segoe UI" panose="020B0502040204020203" pitchFamily="34" charset="0"/>
                <a:cs typeface="Segoe UI" panose="020B0502040204020203" pitchFamily="34" charset="0"/>
              </a:rPr>
              <a:t>1</a:t>
            </a:r>
            <a:r>
              <a:rPr lang="en-US" dirty="0" smtClean="0">
                <a:solidFill>
                  <a:srgbClr val="FF0000"/>
                </a:solidFill>
              </a:rPr>
              <a:t> </a:t>
            </a:r>
            <a:r>
              <a:rPr lang="en-US" dirty="0" smtClean="0">
                <a:solidFill>
                  <a:srgbClr val="FF0000"/>
                </a:solidFill>
                <a:latin typeface="+mn-lt"/>
              </a:rPr>
              <a:t>elementary operation</a:t>
            </a:r>
            <a:endParaRPr lang="en-US" dirty="0">
              <a:solidFill>
                <a:srgbClr val="FF0000"/>
              </a:solidFill>
              <a:latin typeface="+mn-lt"/>
            </a:endParaRPr>
          </a:p>
        </p:txBody>
      </p:sp>
      <p:sp>
        <p:nvSpPr>
          <p:cNvPr id="3" name="Right Brace 2"/>
          <p:cNvSpPr/>
          <p:nvPr/>
        </p:nvSpPr>
        <p:spPr>
          <a:xfrm>
            <a:off x="5236546" y="3889856"/>
            <a:ext cx="141952" cy="97931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666533" y="4194849"/>
                <a:ext cx="17590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+2</m:t>
                      </m:r>
                    </m:oMath>
                  </m:oMathPara>
                </a14:m>
                <a:endParaRPr lang="en-US"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666533" y="4194849"/>
                <a:ext cx="1759071"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656750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9938" y="2219254"/>
            <a:ext cx="7719338" cy="103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Total number of operations</a:t>
            </a:r>
            <a:endParaRPr lang="en-US" dirty="0"/>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r>
              <a:rPr lang="en-US" dirty="0" smtClean="0">
                <a:solidFill>
                  <a:srgbClr val="000000"/>
                </a:solidFill>
                <a:latin typeface="Segoe UI"/>
              </a:rPr>
              <a:t>{                                                                </a:t>
            </a:r>
          </a:p>
          <a:p>
            <a:r>
              <a:rPr lang="en-US" dirty="0" smtClean="0">
                <a:solidFill>
                  <a:srgbClr val="000000"/>
                </a:solidFill>
                <a:latin typeface="Segoe UI"/>
              </a:rPr>
              <a:t>      </a:t>
            </a:r>
            <a:r>
              <a:rPr lang="en-US" dirty="0" smtClean="0">
                <a:solidFill>
                  <a:srgbClr val="7F0055"/>
                </a:solidFill>
                <a:latin typeface="Segoe UI"/>
              </a:rPr>
              <a:t>return</a:t>
            </a:r>
            <a:r>
              <a:rPr lang="en-US" dirty="0" smtClean="0">
                <a:solidFill>
                  <a:srgbClr val="000000"/>
                </a:solidFill>
                <a:latin typeface="Segoe UI"/>
              </a:rPr>
              <a:t>;                                                                             </a:t>
            </a:r>
          </a:p>
          <a:p>
            <a:r>
              <a:rPr lang="en-US" dirty="0" smtClean="0">
                <a:solidFill>
                  <a:srgbClr val="000000"/>
                </a:solidFill>
                <a:latin typeface="Segoe UI"/>
              </a:rPr>
              <a:t>    }</a:t>
            </a:r>
          </a:p>
          <a:p>
            <a:r>
              <a:rPr lang="en-US" dirty="0" smtClean="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smtClean="0">
                <a:solidFill>
                  <a:srgbClr val="000000"/>
                </a:solidFill>
                <a:latin typeface="Segoe UI"/>
              </a:rPr>
              <a:t>()));                     </a:t>
            </a:r>
            <a:endParaRPr lang="en-US" dirty="0">
              <a:solidFill>
                <a:srgbClr val="00000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r>
              <a:rPr lang="en-US" dirty="0" smtClean="0">
                <a:solidFill>
                  <a:srgbClr val="000000"/>
                </a:solidFill>
                <a:latin typeface="Segoe UI"/>
              </a:rPr>
              <a:t>);                                                            </a:t>
            </a:r>
            <a:endParaRPr lang="en-US" dirty="0">
              <a:solidFill>
                <a:srgbClr val="FF000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r>
              <a:rPr lang="en-US" dirty="0" smtClean="0">
                <a:solidFill>
                  <a:srgbClr val="000000"/>
                </a:solidFill>
                <a:latin typeface="Segoe UI"/>
              </a:rPr>
              <a:t>);                                                       </a:t>
            </a:r>
            <a:endParaRPr lang="en-US" dirty="0" smtClean="0">
              <a:solidFill>
                <a:srgbClr val="FF0000"/>
              </a:solidFill>
              <a:latin typeface="Segoe UI"/>
            </a:endParaRPr>
          </a:p>
          <a:p>
            <a:r>
              <a:rPr lang="en-US" dirty="0" smtClean="0">
                <a:solidFill>
                  <a:srgbClr val="000000"/>
                </a:solidFill>
                <a:latin typeface="Segoe UI"/>
              </a:rPr>
              <a:t>    </a:t>
            </a:r>
            <a:r>
              <a:rPr lang="en-US" dirty="0" smtClean="0">
                <a:solidFill>
                  <a:srgbClr val="7F0055"/>
                </a:solidFill>
                <a:latin typeface="Segoe UI"/>
              </a:rPr>
              <a:t>if</a:t>
            </a:r>
            <a:r>
              <a:rPr lang="en-US" dirty="0" smtClean="0">
                <a:solidFill>
                  <a:srgbClr val="000000"/>
                </a:solidFill>
                <a:latin typeface="Segoe UI"/>
              </a:rPr>
              <a:t> (second &lt; first) {</a:t>
            </a:r>
          </a:p>
          <a:p>
            <a:r>
              <a:rPr lang="en-US" dirty="0">
                <a:solidFill>
                  <a:srgbClr val="000000"/>
                </a:solidFill>
                <a:latin typeface="Segoe UI"/>
              </a:rPr>
              <a:t> </a:t>
            </a:r>
            <a:r>
              <a:rPr lang="en-US" dirty="0" smtClean="0">
                <a:solidFill>
                  <a:srgbClr val="000000"/>
                </a:solidFill>
                <a:latin typeface="Segoe UI"/>
              </a:rPr>
              <a:t>     </a:t>
            </a:r>
            <a:r>
              <a:rPr lang="en-US" dirty="0" err="1" smtClean="0">
                <a:solidFill>
                  <a:srgbClr val="000000"/>
                </a:solidFill>
                <a:latin typeface="Segoe UI"/>
              </a:rPr>
              <a:t>t.set</a:t>
            </a:r>
            <a:r>
              <a:rPr lang="en-US" dirty="0" smtClean="0">
                <a:solidFill>
                  <a:srgbClr val="000000"/>
                </a:solidFill>
                <a:latin typeface="Segoe UI"/>
              </a:rPr>
              <a:t>(0, second);                                                              </a:t>
            </a:r>
            <a:endParaRPr lang="en-US" dirty="0" smtClean="0">
              <a:solidFill>
                <a:srgbClr val="FF0000"/>
              </a:solidFill>
              <a:latin typeface="Segoe UI"/>
            </a:endParaRPr>
          </a:p>
          <a:p>
            <a:r>
              <a:rPr lang="en-US" dirty="0" smtClean="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r>
              <a:rPr lang="en-US" dirty="0" smtClean="0">
                <a:solidFill>
                  <a:srgbClr val="000000"/>
                </a:solidFill>
                <a:latin typeface="Segoe UI"/>
              </a:rPr>
              <a:t>);                                                                   </a:t>
            </a:r>
            <a:endParaRPr lang="en-US" dirty="0">
              <a:solidFill>
                <a:srgbClr val="FF000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156</a:t>
            </a:fld>
            <a:endParaRPr lang="en-US"/>
          </a:p>
        </p:txBody>
      </p:sp>
      <p:sp>
        <p:nvSpPr>
          <p:cNvPr id="6" name="TextBox 5"/>
          <p:cNvSpPr txBox="1"/>
          <p:nvPr/>
        </p:nvSpPr>
        <p:spPr>
          <a:xfrm>
            <a:off x="6012175" y="2449681"/>
            <a:ext cx="2216569" cy="646331"/>
          </a:xfrm>
          <a:prstGeom prst="rect">
            <a:avLst/>
          </a:prstGeom>
          <a:noFill/>
        </p:spPr>
        <p:txBody>
          <a:bodyPr wrap="none" rtlCol="0">
            <a:spAutoFit/>
          </a:bodyPr>
          <a:lstStyle/>
          <a:p>
            <a:r>
              <a:rPr lang="en-US" dirty="0" smtClean="0">
                <a:latin typeface="+mn-lt"/>
              </a:rPr>
              <a:t>these lines run if the</a:t>
            </a:r>
          </a:p>
          <a:p>
            <a:r>
              <a:rPr lang="en-US" dirty="0" smtClean="0">
                <a:latin typeface="+mn-lt"/>
              </a:rPr>
              <a:t>base case is true</a:t>
            </a:r>
            <a:endParaRPr lang="en-US" dirty="0">
              <a:latin typeface="+mn-lt"/>
            </a:endParaRPr>
          </a:p>
        </p:txBody>
      </p:sp>
    </p:spTree>
    <p:extLst>
      <p:ext uri="{BB962C8B-B14F-4D97-AF65-F5344CB8AC3E}">
        <p14:creationId xmlns:p14="http://schemas.microsoft.com/office/powerpoint/2010/main" val="27901955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9938" y="2219254"/>
            <a:ext cx="7719338" cy="103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Total number of operations</a:t>
            </a:r>
            <a:endParaRPr lang="en-US" dirty="0"/>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r>
              <a:rPr lang="en-US" dirty="0" smtClean="0">
                <a:solidFill>
                  <a:srgbClr val="000000"/>
                </a:solidFill>
                <a:latin typeface="Segoe UI"/>
              </a:rPr>
              <a:t>{                                                                </a:t>
            </a:r>
            <a:r>
              <a:rPr lang="en-US" dirty="0" smtClean="0">
                <a:solidFill>
                  <a:srgbClr val="FF0000"/>
                </a:solidFill>
                <a:latin typeface="Segoe UI"/>
              </a:rPr>
              <a:t>3</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a:solidFill>
                  <a:srgbClr val="7F0055"/>
                </a:solidFill>
                <a:latin typeface="Segoe UI"/>
              </a:rPr>
              <a:t>return</a:t>
            </a:r>
            <a:r>
              <a:rPr lang="en-US" dirty="0" smtClean="0">
                <a:solidFill>
                  <a:srgbClr val="000000"/>
                </a:solidFill>
                <a:latin typeface="Segoe UI"/>
              </a:rPr>
              <a:t>;                                                                             </a:t>
            </a:r>
            <a:r>
              <a:rPr lang="en-US" dirty="0" smtClean="0">
                <a:solidFill>
                  <a:srgbClr val="FF0000"/>
                </a:solidFill>
                <a:latin typeface="Segoe UI"/>
              </a:rPr>
              <a:t>1</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smtClean="0">
                <a:solidFill>
                  <a:srgbClr val="000000"/>
                </a:solidFill>
                <a:latin typeface="Segoe UI"/>
              </a:rPr>
              <a:t>()));               </a:t>
            </a:r>
            <a:r>
              <a:rPr lang="en-US" dirty="0" smtClean="0">
                <a:solidFill>
                  <a:srgbClr val="FF0000"/>
                </a:solidFill>
                <a:latin typeface="Segoe UI"/>
              </a:rPr>
              <a:t>(T(n-1) + 2)</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r>
              <a:rPr lang="en-US" dirty="0" smtClean="0">
                <a:solidFill>
                  <a:srgbClr val="000000"/>
                </a:solidFill>
                <a:latin typeface="Segoe UI"/>
              </a:rPr>
              <a:t>);                                                            </a:t>
            </a:r>
            <a:r>
              <a:rPr lang="en-US" dirty="0" smtClean="0">
                <a:solidFill>
                  <a:srgbClr val="FF0000"/>
                </a:solidFill>
                <a:latin typeface="Segoe UI"/>
              </a:rPr>
              <a:t>3</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r>
              <a:rPr lang="en-US" dirty="0" smtClean="0">
                <a:solidFill>
                  <a:srgbClr val="000000"/>
                </a:solidFill>
                <a:latin typeface="Segoe UI"/>
              </a:rPr>
              <a:t>);                                                       </a:t>
            </a:r>
            <a:r>
              <a:rPr lang="en-US" dirty="0" smtClean="0">
                <a:solidFill>
                  <a:srgbClr val="FF0000"/>
                </a:solidFill>
                <a:latin typeface="Segoe UI"/>
              </a:rPr>
              <a:t>3</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(second &lt; first) </a:t>
            </a:r>
            <a:r>
              <a:rPr lang="en-US" dirty="0" smtClean="0">
                <a:solidFill>
                  <a:srgbClr val="000000"/>
                </a:solidFill>
                <a:latin typeface="Segoe UI"/>
              </a:rPr>
              <a:t>{                                                           </a:t>
            </a:r>
            <a:r>
              <a:rPr lang="en-US" dirty="0" smtClean="0">
                <a:solidFill>
                  <a:srgbClr val="FF0000"/>
                </a:solidFill>
                <a:latin typeface="Segoe UI"/>
              </a:rPr>
              <a:t>2</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(0, second</a:t>
            </a:r>
            <a:r>
              <a:rPr lang="en-US" dirty="0" smtClean="0">
                <a:solidFill>
                  <a:srgbClr val="000000"/>
                </a:solidFill>
                <a:latin typeface="Segoe UI"/>
              </a:rPr>
              <a:t>);                                                              </a:t>
            </a:r>
            <a:r>
              <a:rPr lang="en-US" dirty="0" smtClean="0">
                <a:solidFill>
                  <a:srgbClr val="FF0000"/>
                </a:solidFill>
                <a:latin typeface="Segoe UI"/>
              </a:rPr>
              <a:t>1</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r>
              <a:rPr lang="en-US" dirty="0" smtClean="0">
                <a:solidFill>
                  <a:srgbClr val="000000"/>
                </a:solidFill>
                <a:latin typeface="Segoe UI"/>
              </a:rPr>
              <a:t>);                                                                   </a:t>
            </a:r>
            <a:r>
              <a:rPr lang="en-US" dirty="0" smtClean="0">
                <a:solidFill>
                  <a:srgbClr val="FF0000"/>
                </a:solidFill>
                <a:latin typeface="Segoe UI"/>
              </a:rPr>
              <a:t>1</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157</a:t>
            </a:fld>
            <a:endParaRPr lang="en-US"/>
          </a:p>
        </p:txBody>
      </p:sp>
    </p:spTree>
    <p:extLst>
      <p:ext uri="{BB962C8B-B14F-4D97-AF65-F5344CB8AC3E}">
        <p14:creationId xmlns:p14="http://schemas.microsoft.com/office/powerpoint/2010/main" val="62288071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base cases</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=4</m:t>
                    </m:r>
                  </m:oMath>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t="-9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158</a:t>
            </a:fld>
            <a:endParaRPr lang="en-US"/>
          </a:p>
        </p:txBody>
      </p:sp>
    </p:spTree>
    <p:extLst>
      <p:ext uri="{BB962C8B-B14F-4D97-AF65-F5344CB8AC3E}">
        <p14:creationId xmlns:p14="http://schemas.microsoft.com/office/powerpoint/2010/main" val="177996256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9938" y="4581140"/>
            <a:ext cx="7719338" cy="69128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9938" y="3256179"/>
            <a:ext cx="7719338" cy="1324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769938" y="2219253"/>
            <a:ext cx="7719338" cy="34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t>Total number of operations</a:t>
            </a:r>
            <a:endParaRPr lang="en-US" dirty="0"/>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r>
              <a:rPr lang="en-US" dirty="0" smtClean="0">
                <a:solidFill>
                  <a:srgbClr val="000000"/>
                </a:solidFill>
                <a:latin typeface="Segoe UI"/>
              </a:rPr>
              <a:t>{                                                                </a:t>
            </a:r>
          </a:p>
          <a:p>
            <a:r>
              <a:rPr lang="en-US" dirty="0" smtClean="0">
                <a:solidFill>
                  <a:srgbClr val="000000"/>
                </a:solidFill>
                <a:latin typeface="Segoe UI"/>
              </a:rPr>
              <a:t>      </a:t>
            </a:r>
            <a:r>
              <a:rPr lang="en-US" dirty="0" smtClean="0">
                <a:solidFill>
                  <a:srgbClr val="7F0055"/>
                </a:solidFill>
                <a:latin typeface="Segoe UI"/>
              </a:rPr>
              <a:t>return</a:t>
            </a:r>
            <a:r>
              <a:rPr lang="en-US" dirty="0" smtClean="0">
                <a:solidFill>
                  <a:srgbClr val="000000"/>
                </a:solidFill>
                <a:latin typeface="Segoe UI"/>
              </a:rPr>
              <a:t>;                                                                             </a:t>
            </a:r>
          </a:p>
          <a:p>
            <a:r>
              <a:rPr lang="en-US" dirty="0" smtClean="0">
                <a:solidFill>
                  <a:srgbClr val="000000"/>
                </a:solidFill>
                <a:latin typeface="Segoe UI"/>
              </a:rPr>
              <a:t>    }</a:t>
            </a:r>
          </a:p>
          <a:p>
            <a:r>
              <a:rPr lang="en-US" dirty="0" smtClean="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smtClean="0">
                <a:solidFill>
                  <a:srgbClr val="000000"/>
                </a:solidFill>
                <a:latin typeface="Segoe UI"/>
              </a:rPr>
              <a:t>()));                     </a:t>
            </a:r>
            <a:endParaRPr lang="en-US" dirty="0">
              <a:solidFill>
                <a:srgbClr val="00000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r>
              <a:rPr lang="en-US" dirty="0" smtClean="0">
                <a:solidFill>
                  <a:srgbClr val="000000"/>
                </a:solidFill>
                <a:latin typeface="Segoe UI"/>
              </a:rPr>
              <a:t>);                                                            </a:t>
            </a:r>
            <a:endParaRPr lang="en-US" dirty="0">
              <a:solidFill>
                <a:srgbClr val="FF000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r>
              <a:rPr lang="en-US" dirty="0" smtClean="0">
                <a:solidFill>
                  <a:srgbClr val="000000"/>
                </a:solidFill>
                <a:latin typeface="Segoe UI"/>
              </a:rPr>
              <a:t>);                                                       </a:t>
            </a:r>
            <a:endParaRPr lang="en-US" dirty="0" smtClean="0">
              <a:solidFill>
                <a:srgbClr val="FF0000"/>
              </a:solidFill>
              <a:latin typeface="Segoe UI"/>
            </a:endParaRPr>
          </a:p>
          <a:p>
            <a:r>
              <a:rPr lang="en-US" dirty="0" smtClean="0">
                <a:solidFill>
                  <a:srgbClr val="000000"/>
                </a:solidFill>
                <a:latin typeface="Segoe UI"/>
              </a:rPr>
              <a:t>    </a:t>
            </a:r>
            <a:r>
              <a:rPr lang="en-US" dirty="0" smtClean="0">
                <a:solidFill>
                  <a:srgbClr val="7F0055"/>
                </a:solidFill>
                <a:latin typeface="Segoe UI"/>
              </a:rPr>
              <a:t>if</a:t>
            </a:r>
            <a:r>
              <a:rPr lang="en-US" dirty="0" smtClean="0">
                <a:solidFill>
                  <a:srgbClr val="000000"/>
                </a:solidFill>
                <a:latin typeface="Segoe UI"/>
              </a:rPr>
              <a:t> (second &lt; first) {</a:t>
            </a:r>
          </a:p>
          <a:p>
            <a:r>
              <a:rPr lang="en-US" dirty="0">
                <a:solidFill>
                  <a:srgbClr val="000000"/>
                </a:solidFill>
                <a:latin typeface="Segoe UI"/>
              </a:rPr>
              <a:t> </a:t>
            </a:r>
            <a:r>
              <a:rPr lang="en-US" dirty="0" smtClean="0">
                <a:solidFill>
                  <a:srgbClr val="000000"/>
                </a:solidFill>
                <a:latin typeface="Segoe UI"/>
              </a:rPr>
              <a:t>     </a:t>
            </a:r>
            <a:r>
              <a:rPr lang="en-US" dirty="0" err="1" smtClean="0">
                <a:solidFill>
                  <a:srgbClr val="000000"/>
                </a:solidFill>
                <a:latin typeface="Segoe UI"/>
              </a:rPr>
              <a:t>t.set</a:t>
            </a:r>
            <a:r>
              <a:rPr lang="en-US" dirty="0" smtClean="0">
                <a:solidFill>
                  <a:srgbClr val="000000"/>
                </a:solidFill>
                <a:latin typeface="Segoe UI"/>
              </a:rPr>
              <a:t>(0, second);                                                              </a:t>
            </a:r>
            <a:endParaRPr lang="en-US" dirty="0" smtClean="0">
              <a:solidFill>
                <a:srgbClr val="FF0000"/>
              </a:solidFill>
              <a:latin typeface="Segoe UI"/>
            </a:endParaRPr>
          </a:p>
          <a:p>
            <a:r>
              <a:rPr lang="en-US" dirty="0" smtClean="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r>
              <a:rPr lang="en-US" dirty="0" smtClean="0">
                <a:solidFill>
                  <a:srgbClr val="000000"/>
                </a:solidFill>
                <a:latin typeface="Segoe UI"/>
              </a:rPr>
              <a:t>);                                                                   </a:t>
            </a:r>
            <a:endParaRPr lang="en-US" dirty="0">
              <a:solidFill>
                <a:srgbClr val="FF000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159</a:t>
            </a:fld>
            <a:endParaRPr lang="en-US">
              <a:solidFill>
                <a:srgbClr val="000000"/>
              </a:solidFill>
            </a:endParaRPr>
          </a:p>
        </p:txBody>
      </p:sp>
      <p:sp>
        <p:nvSpPr>
          <p:cNvPr id="6" name="TextBox 5"/>
          <p:cNvSpPr txBox="1"/>
          <p:nvPr/>
        </p:nvSpPr>
        <p:spPr>
          <a:xfrm>
            <a:off x="6069782" y="3563724"/>
            <a:ext cx="2216569" cy="646331"/>
          </a:xfrm>
          <a:prstGeom prst="rect">
            <a:avLst/>
          </a:prstGeom>
          <a:noFill/>
        </p:spPr>
        <p:txBody>
          <a:bodyPr wrap="none" rtlCol="0">
            <a:spAutoFit/>
          </a:bodyPr>
          <a:lstStyle/>
          <a:p>
            <a:r>
              <a:rPr lang="en-US" dirty="0" smtClean="0">
                <a:solidFill>
                  <a:prstClr val="black"/>
                </a:solidFill>
                <a:latin typeface="Constantia"/>
              </a:rPr>
              <a:t>these lines run if the</a:t>
            </a:r>
          </a:p>
          <a:p>
            <a:r>
              <a:rPr lang="en-US" dirty="0" smtClean="0">
                <a:solidFill>
                  <a:prstClr val="black"/>
                </a:solidFill>
                <a:latin typeface="Constantia"/>
              </a:rPr>
              <a:t>base case is not true</a:t>
            </a:r>
            <a:endParaRPr lang="en-US" dirty="0">
              <a:solidFill>
                <a:prstClr val="black"/>
              </a:solidFill>
              <a:latin typeface="Constantia"/>
            </a:endParaRPr>
          </a:p>
        </p:txBody>
      </p:sp>
      <p:sp>
        <p:nvSpPr>
          <p:cNvPr id="8" name="TextBox 7"/>
          <p:cNvSpPr txBox="1"/>
          <p:nvPr/>
        </p:nvSpPr>
        <p:spPr>
          <a:xfrm>
            <a:off x="4246833" y="2214234"/>
            <a:ext cx="4088107" cy="369332"/>
          </a:xfrm>
          <a:prstGeom prst="rect">
            <a:avLst/>
          </a:prstGeom>
          <a:noFill/>
        </p:spPr>
        <p:txBody>
          <a:bodyPr wrap="none" rtlCol="0">
            <a:spAutoFit/>
          </a:bodyPr>
          <a:lstStyle/>
          <a:p>
            <a:r>
              <a:rPr lang="en-US" dirty="0" smtClean="0">
                <a:solidFill>
                  <a:prstClr val="black"/>
                </a:solidFill>
                <a:latin typeface="Constantia"/>
              </a:rPr>
              <a:t>this line runs if the base case is not true</a:t>
            </a:r>
            <a:endParaRPr lang="en-US" dirty="0">
              <a:solidFill>
                <a:prstClr val="black"/>
              </a:solidFill>
              <a:latin typeface="Constantia"/>
            </a:endParaRPr>
          </a:p>
        </p:txBody>
      </p:sp>
      <p:sp>
        <p:nvSpPr>
          <p:cNvPr id="10" name="TextBox 9"/>
          <p:cNvSpPr txBox="1"/>
          <p:nvPr/>
        </p:nvSpPr>
        <p:spPr>
          <a:xfrm>
            <a:off x="5394538" y="4581140"/>
            <a:ext cx="2864310" cy="646331"/>
          </a:xfrm>
          <a:prstGeom prst="rect">
            <a:avLst/>
          </a:prstGeom>
          <a:noFill/>
        </p:spPr>
        <p:txBody>
          <a:bodyPr wrap="none" rtlCol="0">
            <a:spAutoFit/>
          </a:bodyPr>
          <a:lstStyle/>
          <a:p>
            <a:r>
              <a:rPr lang="en-US" dirty="0" smtClean="0">
                <a:solidFill>
                  <a:prstClr val="black"/>
                </a:solidFill>
                <a:latin typeface="Constantia"/>
              </a:rPr>
              <a:t>these lines might run if the</a:t>
            </a:r>
          </a:p>
          <a:p>
            <a:r>
              <a:rPr lang="en-US" dirty="0" smtClean="0">
                <a:solidFill>
                  <a:prstClr val="black"/>
                </a:solidFill>
                <a:latin typeface="Constantia"/>
              </a:rPr>
              <a:t>base case is not true</a:t>
            </a:r>
            <a:endParaRPr lang="en-US" dirty="0">
              <a:solidFill>
                <a:prstClr val="black"/>
              </a:solidFill>
              <a:latin typeface="Constantia"/>
            </a:endParaRPr>
          </a:p>
        </p:txBody>
      </p:sp>
    </p:spTree>
    <p:extLst>
      <p:ext uri="{BB962C8B-B14F-4D97-AF65-F5344CB8AC3E}">
        <p14:creationId xmlns:p14="http://schemas.microsoft.com/office/powerpoint/2010/main" val="819536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16</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35108"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848494" y="4005070"/>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67720" y="452718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3810593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Total number of operations</a:t>
            </a:r>
          </a:p>
        </p:txBody>
      </p:sp>
      <p:sp>
        <p:nvSpPr>
          <p:cNvPr id="6" name="Content Placeholder 5"/>
          <p:cNvSpPr>
            <a:spLocks noGrp="1"/>
          </p:cNvSpPr>
          <p:nvPr>
            <p:ph sz="quarter" idx="1"/>
          </p:nvPr>
        </p:nvSpPr>
        <p:spPr/>
        <p:txBody>
          <a:bodyPr/>
          <a:lstStyle/>
          <a:p>
            <a:r>
              <a:rPr lang="en-US" dirty="0" smtClean="0"/>
              <a:t>when counting the total number of operations, we often consider the worst case scenario</a:t>
            </a:r>
          </a:p>
          <a:p>
            <a:pPr lvl="1"/>
            <a:r>
              <a:rPr lang="en-US" dirty="0" smtClean="0"/>
              <a:t>let’s assume that the lines that might run always run</a:t>
            </a:r>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160</a:t>
            </a:fld>
            <a:endParaRPr lang="en-US"/>
          </a:p>
        </p:txBody>
      </p:sp>
    </p:spTree>
    <p:extLst>
      <p:ext uri="{BB962C8B-B14F-4D97-AF65-F5344CB8AC3E}">
        <p14:creationId xmlns:p14="http://schemas.microsoft.com/office/powerpoint/2010/main" val="10996111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9938" y="4581140"/>
            <a:ext cx="7719338" cy="69128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9938" y="3256179"/>
            <a:ext cx="7719338" cy="1324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69938" y="2219253"/>
            <a:ext cx="7719338" cy="34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t>Total number of operations</a:t>
            </a:r>
            <a:endParaRPr lang="en-US" dirty="0"/>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r>
              <a:rPr lang="en-US" dirty="0" smtClean="0">
                <a:solidFill>
                  <a:srgbClr val="000000"/>
                </a:solidFill>
                <a:latin typeface="Segoe UI"/>
              </a:rPr>
              <a:t>{                                                                </a:t>
            </a:r>
            <a:r>
              <a:rPr lang="en-US" dirty="0" smtClean="0">
                <a:solidFill>
                  <a:srgbClr val="FF0000"/>
                </a:solidFill>
                <a:latin typeface="Segoe UI"/>
              </a:rPr>
              <a:t>3</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a:solidFill>
                  <a:srgbClr val="7F0055"/>
                </a:solidFill>
                <a:latin typeface="Segoe UI"/>
              </a:rPr>
              <a:t>return</a:t>
            </a:r>
            <a:r>
              <a:rPr lang="en-US" dirty="0" smtClean="0">
                <a:solidFill>
                  <a:srgbClr val="000000"/>
                </a:solidFill>
                <a:latin typeface="Segoe UI"/>
              </a:rPr>
              <a:t>;                                                                             </a:t>
            </a:r>
            <a:r>
              <a:rPr lang="en-US" dirty="0" smtClean="0">
                <a:solidFill>
                  <a:srgbClr val="FF0000"/>
                </a:solidFill>
                <a:latin typeface="Segoe UI"/>
              </a:rPr>
              <a:t>1</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smtClean="0">
                <a:solidFill>
                  <a:srgbClr val="000000"/>
                </a:solidFill>
                <a:latin typeface="Segoe UI"/>
              </a:rPr>
              <a:t>()));               </a:t>
            </a:r>
            <a:r>
              <a:rPr lang="en-US" dirty="0" smtClean="0">
                <a:solidFill>
                  <a:srgbClr val="FF0000"/>
                </a:solidFill>
                <a:latin typeface="Segoe UI"/>
              </a:rPr>
              <a:t>(T(n-1) + 2)</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r>
              <a:rPr lang="en-US" dirty="0" smtClean="0">
                <a:solidFill>
                  <a:srgbClr val="000000"/>
                </a:solidFill>
                <a:latin typeface="Segoe UI"/>
              </a:rPr>
              <a:t>);                                                            </a:t>
            </a:r>
            <a:r>
              <a:rPr lang="en-US" dirty="0" smtClean="0">
                <a:solidFill>
                  <a:srgbClr val="FF0000"/>
                </a:solidFill>
                <a:latin typeface="Segoe UI"/>
              </a:rPr>
              <a:t>3</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r>
              <a:rPr lang="en-US" dirty="0" smtClean="0">
                <a:solidFill>
                  <a:srgbClr val="000000"/>
                </a:solidFill>
                <a:latin typeface="Segoe UI"/>
              </a:rPr>
              <a:t>);                                                       </a:t>
            </a:r>
            <a:r>
              <a:rPr lang="en-US" dirty="0" smtClean="0">
                <a:solidFill>
                  <a:srgbClr val="FF0000"/>
                </a:solidFill>
                <a:latin typeface="Segoe UI"/>
              </a:rPr>
              <a:t>3</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(second &lt; first) </a:t>
            </a:r>
            <a:r>
              <a:rPr lang="en-US" dirty="0" smtClean="0">
                <a:solidFill>
                  <a:srgbClr val="000000"/>
                </a:solidFill>
                <a:latin typeface="Segoe UI"/>
              </a:rPr>
              <a:t>{                                                           </a:t>
            </a:r>
            <a:r>
              <a:rPr lang="en-US" dirty="0" smtClean="0">
                <a:solidFill>
                  <a:srgbClr val="FF0000"/>
                </a:solidFill>
                <a:latin typeface="Segoe UI"/>
              </a:rPr>
              <a:t>2</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(0, second</a:t>
            </a:r>
            <a:r>
              <a:rPr lang="en-US" dirty="0" smtClean="0">
                <a:solidFill>
                  <a:srgbClr val="000000"/>
                </a:solidFill>
                <a:latin typeface="Segoe UI"/>
              </a:rPr>
              <a:t>);                                                              </a:t>
            </a:r>
            <a:r>
              <a:rPr lang="en-US" dirty="0" smtClean="0">
                <a:solidFill>
                  <a:srgbClr val="FF0000"/>
                </a:solidFill>
                <a:latin typeface="Segoe UI"/>
              </a:rPr>
              <a:t>1</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r>
              <a:rPr lang="en-US" dirty="0" smtClean="0">
                <a:solidFill>
                  <a:srgbClr val="000000"/>
                </a:solidFill>
                <a:latin typeface="Segoe UI"/>
              </a:rPr>
              <a:t>);                                                                   </a:t>
            </a:r>
            <a:r>
              <a:rPr lang="en-US" dirty="0" smtClean="0">
                <a:solidFill>
                  <a:srgbClr val="FF0000"/>
                </a:solidFill>
                <a:latin typeface="Segoe UI"/>
              </a:rPr>
              <a:t>1</a:t>
            </a:r>
            <a:r>
              <a:rPr lang="en-US" dirty="0" smtClean="0">
                <a:solidFill>
                  <a:srgbClr val="000000"/>
                </a:solidFill>
                <a:latin typeface="Segoe UI"/>
              </a:rPr>
              <a:t> * </a:t>
            </a:r>
            <a:r>
              <a:rPr lang="en-US" dirty="0" smtClean="0">
                <a:solidFill>
                  <a:srgbClr val="00B0F0"/>
                </a:solidFill>
                <a:latin typeface="Segoe UI"/>
              </a:rPr>
              <a:t>1</a:t>
            </a:r>
            <a:endParaRPr lang="en-US" dirty="0">
              <a:solidFill>
                <a:srgbClr val="00B0F0"/>
              </a:solidFill>
              <a:latin typeface="Segoe UI"/>
            </a:endParaRP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161</a:t>
            </a:fld>
            <a:endParaRPr lang="en-US"/>
          </a:p>
        </p:txBody>
      </p:sp>
    </p:spTree>
    <p:extLst>
      <p:ext uri="{BB962C8B-B14F-4D97-AF65-F5344CB8AC3E}">
        <p14:creationId xmlns:p14="http://schemas.microsoft.com/office/powerpoint/2010/main" val="26904578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base cases</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=4</m:t>
                    </m:r>
                  </m:oMath>
                </a14:m>
                <a:endParaRPr lang="en-US" dirty="0" smtClean="0"/>
              </a:p>
              <a:p>
                <a:r>
                  <a:rPr lang="en-US" dirty="0" smtClean="0"/>
                  <a:t>recursive case</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+15</m:t>
                    </m:r>
                  </m:oMath>
                </a14:m>
                <a:endParaRPr lang="en-US" dirty="0" smtClean="0"/>
              </a:p>
              <a:p>
                <a:endParaRPr lang="en-US" dirty="0"/>
              </a:p>
              <a:p>
                <a:r>
                  <a:rPr lang="en-US" dirty="0" smtClean="0"/>
                  <a:t>the two equations above are called the </a:t>
                </a:r>
                <a:r>
                  <a:rPr lang="en-US" i="1" dirty="0" smtClean="0"/>
                  <a:t>recurrence relation</a:t>
                </a:r>
                <a:r>
                  <a:rPr lang="en-US" dirty="0" smtClean="0"/>
                  <a:t> for </a:t>
                </a:r>
                <a:r>
                  <a:rPr lang="en-US" b="1" dirty="0" err="1" smtClean="0">
                    <a:latin typeface="Segoe UI" panose="020B0502040204020203" pitchFamily="34" charset="0"/>
                    <a:cs typeface="Segoe UI" panose="020B0502040204020203" pitchFamily="34" charset="0"/>
                  </a:rPr>
                  <a:t>minToFront</a:t>
                </a:r>
                <a:r>
                  <a:rPr lang="en-US" dirty="0" smtClean="0"/>
                  <a:t>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t="-9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162</a:t>
            </a:fld>
            <a:endParaRPr lang="en-US"/>
          </a:p>
        </p:txBody>
      </p:sp>
    </p:spTree>
    <p:extLst>
      <p:ext uri="{BB962C8B-B14F-4D97-AF65-F5344CB8AC3E}">
        <p14:creationId xmlns:p14="http://schemas.microsoft.com/office/powerpoint/2010/main" val="12015729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5" name="Content Placeholder 4"/>
          <p:cNvSpPr>
            <a:spLocks noGrp="1"/>
          </p:cNvSpPr>
          <p:nvPr>
            <p:ph sz="quarter" idx="1"/>
          </p:nvPr>
        </p:nvSpPr>
        <p:spPr/>
        <p:txBody>
          <a:bodyPr>
            <a:normAutofit/>
          </a:bodyPr>
          <a:lstStyle/>
          <a:p>
            <a:pPr lvl="0">
              <a:buClr>
                <a:srgbClr val="DDDDDD"/>
              </a:buClr>
            </a:pPr>
            <a:r>
              <a:rPr lang="en-US" sz="1900" dirty="0">
                <a:solidFill>
                  <a:srgbClr val="7F0055"/>
                </a:solidFill>
                <a:latin typeface="Segoe UI"/>
              </a:rPr>
              <a:t>public</a:t>
            </a:r>
            <a:r>
              <a:rPr lang="en-US" sz="1900" dirty="0">
                <a:solidFill>
                  <a:srgbClr val="000000"/>
                </a:solidFill>
                <a:latin typeface="Segoe UI"/>
              </a:rPr>
              <a:t> </a:t>
            </a:r>
            <a:r>
              <a:rPr lang="en-US" sz="1900" dirty="0">
                <a:solidFill>
                  <a:srgbClr val="7F0055"/>
                </a:solidFill>
                <a:latin typeface="Segoe UI"/>
              </a:rPr>
              <a:t>class</a:t>
            </a:r>
            <a:r>
              <a:rPr lang="en-US" sz="1900" dirty="0">
                <a:solidFill>
                  <a:srgbClr val="000000"/>
                </a:solidFill>
                <a:latin typeface="Segoe UI"/>
              </a:rPr>
              <a:t> </a:t>
            </a:r>
            <a:r>
              <a:rPr lang="en-US" sz="1900" dirty="0" smtClean="0">
                <a:solidFill>
                  <a:srgbClr val="000000"/>
                </a:solidFill>
                <a:latin typeface="Segoe UI"/>
              </a:rPr>
              <a:t>Recursion {</a:t>
            </a:r>
          </a:p>
          <a:p>
            <a:pPr lvl="0">
              <a:buClr>
                <a:srgbClr val="DDDDDD"/>
              </a:buClr>
            </a:pPr>
            <a:endParaRPr lang="en-US" sz="1900" dirty="0">
              <a:solidFill>
                <a:srgbClr val="000000"/>
              </a:solidFill>
              <a:latin typeface="Segoe UI"/>
            </a:endParaRPr>
          </a:p>
          <a:p>
            <a:r>
              <a:rPr lang="en-US" sz="1800" dirty="0" smtClean="0">
                <a:solidFill>
                  <a:srgbClr val="3F7F5F"/>
                </a:solidFill>
                <a:latin typeface="Segoe UI"/>
              </a:rPr>
              <a:t>  // </a:t>
            </a:r>
            <a:r>
              <a:rPr lang="en-US" sz="1800" dirty="0" err="1">
                <a:solidFill>
                  <a:srgbClr val="3F7F5F"/>
                </a:solidFill>
                <a:latin typeface="Segoe UI"/>
              </a:rPr>
              <a:t>minToFront</a:t>
            </a:r>
            <a:r>
              <a:rPr lang="en-US" sz="1800" dirty="0">
                <a:solidFill>
                  <a:srgbClr val="3F7F5F"/>
                </a:solidFill>
                <a:latin typeface="Segoe UI"/>
              </a:rPr>
              <a:t> not shown</a:t>
            </a:r>
          </a:p>
          <a:p>
            <a:endParaRPr lang="en-US" sz="1800" dirty="0">
              <a:latin typeface="Segoe UI"/>
            </a:endParaRPr>
          </a:p>
          <a:p>
            <a:r>
              <a:rPr lang="en-US" sz="1800" dirty="0" smtClean="0">
                <a:solidFill>
                  <a:srgbClr val="7F0055"/>
                </a:solidFill>
                <a:latin typeface="Segoe UI"/>
              </a:rPr>
              <a:t>  public</a:t>
            </a:r>
            <a:r>
              <a:rPr lang="en-US" sz="1800" dirty="0" smtClean="0">
                <a:solidFill>
                  <a:srgbClr val="000000"/>
                </a:solidFill>
                <a:latin typeface="Segoe UI"/>
              </a:rPr>
              <a:t> </a:t>
            </a:r>
            <a:r>
              <a:rPr lang="en-US" sz="1800" dirty="0">
                <a:solidFill>
                  <a:srgbClr val="7F0055"/>
                </a:solidFill>
                <a:latin typeface="Segoe UI"/>
              </a:rPr>
              <a:t>static</a:t>
            </a:r>
            <a:r>
              <a:rPr lang="en-US" sz="1800" dirty="0">
                <a:solidFill>
                  <a:srgbClr val="000000"/>
                </a:solidFill>
                <a:latin typeface="Segoe UI"/>
              </a:rPr>
              <a:t> </a:t>
            </a:r>
            <a:r>
              <a:rPr lang="en-US" sz="1800" dirty="0">
                <a:solidFill>
                  <a:srgbClr val="7F0055"/>
                </a:solidFill>
                <a:latin typeface="Segoe UI"/>
              </a:rPr>
              <a:t>void</a:t>
            </a:r>
            <a:r>
              <a:rPr lang="en-US" sz="1800" dirty="0">
                <a:solidFill>
                  <a:srgbClr val="000000"/>
                </a:solidFill>
                <a:latin typeface="Segoe UI"/>
              </a:rPr>
              <a:t> </a:t>
            </a:r>
            <a:r>
              <a:rPr lang="en-US" sz="1800" dirty="0" err="1">
                <a:solidFill>
                  <a:srgbClr val="000000"/>
                </a:solidFill>
                <a:latin typeface="Segoe UI"/>
              </a:rPr>
              <a:t>selectionSort</a:t>
            </a:r>
            <a:r>
              <a:rPr lang="en-US" sz="1800" dirty="0">
                <a:solidFill>
                  <a:srgbClr val="000000"/>
                </a:solidFill>
                <a:latin typeface="Segoe UI"/>
              </a:rPr>
              <a:t>(List&lt;Integer&gt; t) {</a:t>
            </a:r>
          </a:p>
          <a:p>
            <a:r>
              <a:rPr lang="en-US" sz="1800" dirty="0" smtClean="0">
                <a:solidFill>
                  <a:srgbClr val="7F0055"/>
                </a:solidFill>
                <a:latin typeface="Segoe UI"/>
              </a:rPr>
              <a:t>    if</a:t>
            </a:r>
            <a:r>
              <a:rPr lang="en-US" sz="1800" dirty="0" smtClean="0">
                <a:solidFill>
                  <a:srgbClr val="000000"/>
                </a:solidFill>
                <a:latin typeface="Segoe UI"/>
              </a:rPr>
              <a:t> </a:t>
            </a:r>
            <a:r>
              <a:rPr lang="en-US" sz="1800" dirty="0">
                <a:solidFill>
                  <a:srgbClr val="000000"/>
                </a:solidFill>
                <a:latin typeface="Segoe UI"/>
              </a:rPr>
              <a:t>(</a:t>
            </a:r>
            <a:r>
              <a:rPr lang="en-US" sz="1800" dirty="0" err="1">
                <a:solidFill>
                  <a:srgbClr val="000000"/>
                </a:solidFill>
                <a:latin typeface="Segoe UI"/>
              </a:rPr>
              <a:t>t.size</a:t>
            </a:r>
            <a:r>
              <a:rPr lang="en-US" sz="1800" dirty="0">
                <a:solidFill>
                  <a:srgbClr val="000000"/>
                </a:solidFill>
                <a:latin typeface="Segoe UI"/>
              </a:rPr>
              <a:t>() &gt; 1) </a:t>
            </a:r>
            <a:r>
              <a:rPr lang="en-US" sz="1800" dirty="0" smtClean="0">
                <a:solidFill>
                  <a:srgbClr val="000000"/>
                </a:solidFill>
                <a:latin typeface="Segoe UI"/>
              </a:rPr>
              <a:t>{                                                                     </a:t>
            </a:r>
            <a:endParaRPr lang="en-US" sz="1800" dirty="0">
              <a:solidFill>
                <a:srgbClr val="FF0000"/>
              </a:solidFill>
              <a:latin typeface="Segoe UI"/>
            </a:endParaRPr>
          </a:p>
          <a:p>
            <a:r>
              <a:rPr lang="en-US" sz="1800" dirty="0">
                <a:solidFill>
                  <a:srgbClr val="000000"/>
                </a:solidFill>
                <a:latin typeface="Segoe UI"/>
              </a:rPr>
              <a:t> </a:t>
            </a:r>
            <a:r>
              <a:rPr lang="en-US" sz="1800" dirty="0" smtClean="0">
                <a:solidFill>
                  <a:srgbClr val="000000"/>
                </a:solidFill>
                <a:latin typeface="Segoe UI"/>
              </a:rPr>
              <a:t>     </a:t>
            </a:r>
            <a:r>
              <a:rPr lang="en-US" sz="1800" dirty="0" err="1" smtClean="0">
                <a:solidFill>
                  <a:srgbClr val="000000"/>
                </a:solidFill>
                <a:latin typeface="Segoe UI"/>
              </a:rPr>
              <a:t>Recursion.</a:t>
            </a:r>
            <a:r>
              <a:rPr lang="en-US" sz="1800" i="1" dirty="0" err="1" smtClean="0">
                <a:solidFill>
                  <a:srgbClr val="000000"/>
                </a:solidFill>
                <a:latin typeface="Segoe UI"/>
              </a:rPr>
              <a:t>minToFront</a:t>
            </a:r>
            <a:r>
              <a:rPr lang="en-US" sz="1800" dirty="0" smtClean="0">
                <a:solidFill>
                  <a:srgbClr val="000000"/>
                </a:solidFill>
                <a:latin typeface="Segoe UI"/>
              </a:rPr>
              <a:t>(t);                                                    </a:t>
            </a:r>
            <a:endParaRPr lang="en-US" sz="1800" dirty="0">
              <a:solidFill>
                <a:srgbClr val="FF0000"/>
              </a:solidFill>
              <a:latin typeface="Segoe UI"/>
            </a:endParaRPr>
          </a:p>
          <a:p>
            <a:r>
              <a:rPr lang="en-US" sz="1800" dirty="0" smtClean="0">
                <a:solidFill>
                  <a:srgbClr val="000000"/>
                </a:solidFill>
                <a:latin typeface="Segoe UI"/>
              </a:rPr>
              <a:t>      </a:t>
            </a:r>
            <a:r>
              <a:rPr lang="en-US" sz="1800" dirty="0" err="1" smtClean="0">
                <a:solidFill>
                  <a:srgbClr val="000000"/>
                </a:solidFill>
                <a:latin typeface="Segoe UI"/>
              </a:rPr>
              <a:t>Recursion.</a:t>
            </a:r>
            <a:r>
              <a:rPr lang="en-US" sz="1800" i="1" dirty="0" err="1" smtClean="0">
                <a:solidFill>
                  <a:srgbClr val="000000"/>
                </a:solidFill>
                <a:latin typeface="Segoe UI"/>
              </a:rPr>
              <a:t>selectionSort</a:t>
            </a:r>
            <a:r>
              <a:rPr lang="en-US" sz="1800" dirty="0" smtClean="0">
                <a:solidFill>
                  <a:srgbClr val="000000"/>
                </a:solidFill>
                <a:latin typeface="Segoe UI"/>
              </a:rPr>
              <a:t>(</a:t>
            </a:r>
            <a:r>
              <a:rPr lang="en-US" sz="1800" dirty="0" err="1" smtClean="0">
                <a:solidFill>
                  <a:srgbClr val="000000"/>
                </a:solidFill>
                <a:latin typeface="Segoe UI"/>
              </a:rPr>
              <a:t>t.subList</a:t>
            </a:r>
            <a:r>
              <a:rPr lang="en-US" sz="1800" dirty="0" smtClean="0">
                <a:solidFill>
                  <a:srgbClr val="000000"/>
                </a:solidFill>
                <a:latin typeface="Segoe UI"/>
              </a:rPr>
              <a:t>(1</a:t>
            </a:r>
            <a:r>
              <a:rPr lang="en-US" sz="1800" dirty="0">
                <a:solidFill>
                  <a:srgbClr val="000000"/>
                </a:solidFill>
                <a:latin typeface="Segoe UI"/>
              </a:rPr>
              <a:t>, </a:t>
            </a:r>
            <a:r>
              <a:rPr lang="en-US" sz="1800" dirty="0" err="1">
                <a:solidFill>
                  <a:srgbClr val="000000"/>
                </a:solidFill>
                <a:latin typeface="Segoe UI"/>
              </a:rPr>
              <a:t>t.size</a:t>
            </a:r>
            <a:r>
              <a:rPr lang="en-US" sz="1800" dirty="0" smtClean="0">
                <a:solidFill>
                  <a:srgbClr val="000000"/>
                </a:solidFill>
                <a:latin typeface="Segoe UI"/>
              </a:rPr>
              <a:t>()));                   </a:t>
            </a:r>
            <a:endParaRPr lang="en-US" sz="1800" dirty="0">
              <a:solidFill>
                <a:srgbClr val="FF0000"/>
              </a:solidFill>
              <a:latin typeface="Segoe UI"/>
            </a:endParaRPr>
          </a:p>
          <a:p>
            <a:r>
              <a:rPr lang="en-US" sz="1800" dirty="0" smtClean="0">
                <a:solidFill>
                  <a:srgbClr val="000000"/>
                </a:solidFill>
                <a:latin typeface="Segoe UI"/>
              </a:rPr>
              <a:t>    }</a:t>
            </a:r>
            <a:endParaRPr lang="en-US" sz="1800" dirty="0">
              <a:solidFill>
                <a:srgbClr val="000000"/>
              </a:solidFill>
              <a:latin typeface="Segoe UI"/>
            </a:endParaRPr>
          </a:p>
          <a:p>
            <a:r>
              <a:rPr lang="en-US" sz="1800" dirty="0" smtClean="0">
                <a:solidFill>
                  <a:srgbClr val="000000"/>
                </a:solidFill>
                <a:latin typeface="Segoe UI"/>
              </a:rPr>
              <a:t>  }</a:t>
            </a:r>
            <a:endParaRPr lang="en-US" sz="1800" dirty="0">
              <a:solidFill>
                <a:srgbClr val="000000"/>
              </a:solidFill>
              <a:latin typeface="Segoe UI"/>
            </a:endParaRPr>
          </a:p>
          <a:p>
            <a:pPr lvl="0">
              <a:buClr>
                <a:srgbClr val="DDDDDD"/>
              </a:buClr>
            </a:pPr>
            <a:endParaRPr lang="en-US" sz="1900" dirty="0" smtClean="0">
              <a:solidFill>
                <a:prstClr val="black"/>
              </a:solidFill>
              <a:latin typeface="Segoe UI"/>
            </a:endParaRPr>
          </a:p>
          <a:p>
            <a:pPr lvl="0">
              <a:buClr>
                <a:srgbClr val="DDDDDD"/>
              </a:buClr>
            </a:pPr>
            <a:r>
              <a:rPr lang="en-US" sz="1900" dirty="0">
                <a:solidFill>
                  <a:prstClr val="black"/>
                </a:solidFill>
                <a:latin typeface="Segoe UI"/>
              </a:rPr>
              <a:t> </a:t>
            </a:r>
            <a:r>
              <a:rPr lang="en-US" sz="1900" dirty="0" smtClean="0">
                <a:solidFill>
                  <a:prstClr val="black"/>
                </a:solidFill>
                <a:latin typeface="Segoe UI"/>
              </a:rPr>
              <a:t> </a:t>
            </a:r>
            <a:endParaRPr lang="en-US" sz="1900" dirty="0">
              <a:solidFill>
                <a:prstClr val="black"/>
              </a:solidFill>
              <a:latin typeface="Segoe UI"/>
            </a:endParaRPr>
          </a:p>
          <a:p>
            <a:pPr lvl="0">
              <a:buClr>
                <a:srgbClr val="DDDDDD"/>
              </a:buClr>
            </a:pPr>
            <a:r>
              <a:rPr lang="en-US" sz="1900" dirty="0" smtClean="0">
                <a:solidFill>
                  <a:srgbClr val="000000"/>
                </a:solidFill>
                <a:latin typeface="Segoe UI"/>
              </a:rPr>
              <a:t>}</a:t>
            </a:r>
            <a:endParaRPr lang="en-US" sz="19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163</a:t>
            </a:fld>
            <a:endParaRPr lang="en-US"/>
          </a:p>
        </p:txBody>
      </p:sp>
      <p:sp>
        <p:nvSpPr>
          <p:cNvPr id="6" name="TextBox 5"/>
          <p:cNvSpPr txBox="1"/>
          <p:nvPr/>
        </p:nvSpPr>
        <p:spPr>
          <a:xfrm>
            <a:off x="6048077" y="2264206"/>
            <a:ext cx="1805431" cy="646331"/>
          </a:xfrm>
          <a:prstGeom prst="rect">
            <a:avLst/>
          </a:prstGeom>
          <a:noFill/>
        </p:spPr>
        <p:txBody>
          <a:bodyPr wrap="none" rtlCol="0">
            <a:spAutoFit/>
          </a:bodyPr>
          <a:lstStyle/>
          <a:p>
            <a:pPr algn="ctr"/>
            <a:r>
              <a:rPr lang="en-US" dirty="0" smtClean="0">
                <a:solidFill>
                  <a:srgbClr val="FF0000"/>
                </a:solidFill>
                <a:latin typeface="+mn-lt"/>
              </a:rPr>
              <a:t>number of</a:t>
            </a:r>
            <a:br>
              <a:rPr lang="en-US" dirty="0" smtClean="0">
                <a:solidFill>
                  <a:srgbClr val="FF0000"/>
                </a:solidFill>
                <a:latin typeface="+mn-lt"/>
              </a:rPr>
            </a:br>
            <a:r>
              <a:rPr lang="en-US" dirty="0" smtClean="0">
                <a:solidFill>
                  <a:srgbClr val="FF0000"/>
                </a:solidFill>
                <a:latin typeface="+mn-lt"/>
              </a:rPr>
              <a:t>elementary ops?</a:t>
            </a:r>
            <a:endParaRPr lang="en-US" dirty="0">
              <a:solidFill>
                <a:srgbClr val="FF0000"/>
              </a:solidFill>
              <a:latin typeface="+mn-lt"/>
            </a:endParaRPr>
          </a:p>
        </p:txBody>
      </p:sp>
    </p:spTree>
    <p:extLst>
      <p:ext uri="{BB962C8B-B14F-4D97-AF65-F5344CB8AC3E}">
        <p14:creationId xmlns:p14="http://schemas.microsoft.com/office/powerpoint/2010/main" val="161445381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number of operations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base cases</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=4</m:t>
                    </m:r>
                  </m:oMath>
                </a14:m>
                <a:endParaRPr lang="en-US" dirty="0" smtClean="0"/>
              </a:p>
              <a:p>
                <a:r>
                  <a:rPr lang="en-US" dirty="0" smtClean="0"/>
                  <a:t>recursive case</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+15</m:t>
                    </m:r>
                  </m:oMath>
                </a14:m>
                <a:endParaRPr lang="en-US" dirty="0" smtClean="0"/>
              </a:p>
              <a:p>
                <a:endParaRPr lang="en-US" dirty="0"/>
              </a:p>
              <a:p>
                <a:r>
                  <a:rPr lang="en-US" dirty="0" smtClean="0"/>
                  <a:t>the two equations above are called the </a:t>
                </a:r>
                <a:r>
                  <a:rPr lang="en-US" i="1" dirty="0" smtClean="0"/>
                  <a:t>recurrence relation</a:t>
                </a:r>
                <a:r>
                  <a:rPr lang="en-US" dirty="0" smtClean="0"/>
                  <a:t> for </a:t>
                </a:r>
                <a:r>
                  <a:rPr lang="en-US" b="1" dirty="0" err="1" smtClean="0">
                    <a:latin typeface="Segoe UI" panose="020B0502040204020203" pitchFamily="34" charset="0"/>
                    <a:cs typeface="Segoe UI" panose="020B0502040204020203" pitchFamily="34" charset="0"/>
                  </a:rPr>
                  <a:t>minToFront</a:t>
                </a:r>
                <a:r>
                  <a:rPr lang="en-US" dirty="0" smtClean="0"/>
                  <a:t> </a:t>
                </a:r>
              </a:p>
              <a:p>
                <a:r>
                  <a:rPr lang="en-US" dirty="0" smtClean="0"/>
                  <a:t>let’s try to solve the recurrence relation</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t="-9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164</a:t>
            </a:fld>
            <a:endParaRPr lang="en-US"/>
          </a:p>
        </p:txBody>
      </p:sp>
    </p:spTree>
    <p:extLst>
      <p:ext uri="{BB962C8B-B14F-4D97-AF65-F5344CB8AC3E}">
        <p14:creationId xmlns:p14="http://schemas.microsoft.com/office/powerpoint/2010/main" val="31933134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recurrence 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r>
                  <a:rPr lang="en-US" dirty="0" smtClean="0"/>
                  <a:t>if we knew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we could solve for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712331" y="1326312"/>
                <a:ext cx="298004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Para>
                </a14:m>
                <a:endParaRPr lang="en-US" sz="24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12331" y="1326312"/>
                <a:ext cx="2980047" cy="1107996"/>
              </a:xfrm>
              <a:prstGeom prst="rect">
                <a:avLst/>
              </a:prstGeom>
              <a:blipFill rotWithShape="0">
                <a:blip r:embed="rId4"/>
                <a:stretch>
                  <a:fillRect l="-1840" r="-1840" b="-3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 y="3309991"/>
                <a:ext cx="4402836"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+15</m:t>
                          </m:r>
                        </m:e>
                      </m:d>
                      <m:r>
                        <a:rPr lang="en-US" sz="2400" b="0" i="1" smtClean="0">
                          <a:latin typeface="Cambria Math" panose="02040503050406030204" pitchFamily="18" charset="0"/>
                        </a:rPr>
                        <m:t>+15+15</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 y="3309991"/>
                <a:ext cx="4402836" cy="1107996"/>
              </a:xfrm>
              <a:prstGeom prst="rect">
                <a:avLst/>
              </a:prstGeom>
              <a:blipFill rotWithShape="0">
                <a:blip r:embed="rId5"/>
                <a:stretch>
                  <a:fillRect b="-2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46070" y="3318748"/>
                <a:ext cx="3516027"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+15</m:t>
                      </m:r>
                    </m:oMath>
                  </m:oMathPara>
                </a14:m>
                <a:r>
                  <a:rPr lang="en-US" sz="2400" b="0" dirty="0" smtClean="0"/>
                  <a:t/>
                </a:r>
                <a:br>
                  <a:rPr lang="en-US" sz="2400" b="0" dirty="0" smtClean="0"/>
                </a:b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146070" y="3318748"/>
                <a:ext cx="3516027" cy="369397"/>
              </a:xfrm>
              <a:prstGeom prst="rect">
                <a:avLst/>
              </a:prstGeom>
              <a:blipFill rotWithShape="0">
                <a:blip r:embed="rId6"/>
                <a:stretch>
                  <a:fillRect l="-1213" r="-1733" b="-11475"/>
                </a:stretch>
              </a:blipFill>
            </p:spPr>
            <p:txBody>
              <a:bodyPr/>
              <a:lstStyle/>
              <a:p>
                <a:r>
                  <a:rPr lang="en-US">
                    <a:noFill/>
                  </a:rPr>
                  <a:t> </a:t>
                </a:r>
              </a:p>
            </p:txBody>
          </p:sp>
        </mc:Fallback>
      </mc:AlternateContent>
    </p:spTree>
    <p:extLst>
      <p:ext uri="{BB962C8B-B14F-4D97-AF65-F5344CB8AC3E}">
        <p14:creationId xmlns:p14="http://schemas.microsoft.com/office/powerpoint/2010/main" val="28505673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recurrence 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r>
                  <a:rPr lang="en-US" dirty="0" smtClean="0"/>
                  <a:t>if we knew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smtClean="0"/>
                  <a:t> we could solve for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712331" y="1326312"/>
                <a:ext cx="298004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Para>
                </a14:m>
                <a:endParaRPr lang="en-US" sz="24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12331" y="1326312"/>
                <a:ext cx="2980047" cy="1107996"/>
              </a:xfrm>
              <a:prstGeom prst="rect">
                <a:avLst/>
              </a:prstGeom>
              <a:blipFill rotWithShape="0">
                <a:blip r:embed="rId4"/>
                <a:stretch>
                  <a:fillRect l="-1840" r="-1840" b="-3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3318748"/>
                <a:ext cx="5069416" cy="18466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+15</m:t>
                          </m:r>
                        </m:e>
                      </m:d>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a:rPr lang="en-US" sz="2400" b="0" i="1" smtClean="0">
                              <a:latin typeface="Cambria Math" panose="02040503050406030204" pitchFamily="18" charset="0"/>
                            </a:rPr>
                            <m:t>+15</m:t>
                          </m:r>
                        </m:e>
                      </m:d>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a:rPr lang="en-US" sz="2400" b="0" i="1" smtClean="0">
                          <a:latin typeface="Cambria Math" panose="02040503050406030204" pitchFamily="18" charset="0"/>
                        </a:rPr>
                        <m:t>+3(15)</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3318748"/>
                <a:ext cx="5069416" cy="1846659"/>
              </a:xfrm>
              <a:prstGeom prst="rect">
                <a:avLst/>
              </a:prstGeom>
              <a:blipFill rotWithShape="0">
                <a:blip r:embed="rId5"/>
                <a:stretch>
                  <a:fillRect b="-6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46070" y="3318748"/>
                <a:ext cx="3516027"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+15</m:t>
                      </m:r>
                    </m:oMath>
                  </m:oMathPara>
                </a14:m>
                <a:r>
                  <a:rPr lang="en-US" sz="2400" b="0" dirty="0" smtClean="0"/>
                  <a:t/>
                </a:r>
                <a:br>
                  <a:rPr lang="en-US" sz="2400" b="0" dirty="0" smtClean="0"/>
                </a:b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146070" y="3318748"/>
                <a:ext cx="3516027" cy="369397"/>
              </a:xfrm>
              <a:prstGeom prst="rect">
                <a:avLst/>
              </a:prstGeom>
              <a:blipFill rotWithShape="0">
                <a:blip r:embed="rId6"/>
                <a:stretch>
                  <a:fillRect l="-1213" r="-1733"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146070" y="4057378"/>
                <a:ext cx="3575018"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a:rPr lang="en-US" sz="2400" b="0" i="1" smtClean="0">
                          <a:latin typeface="Cambria Math" panose="02040503050406030204" pitchFamily="18" charset="0"/>
                        </a:rPr>
                        <m:t>+15</m:t>
                      </m:r>
                    </m:oMath>
                  </m:oMathPara>
                </a14:m>
                <a:r>
                  <a:rPr lang="en-US" sz="2400" b="0" dirty="0" smtClean="0"/>
                  <a:t/>
                </a:r>
                <a:br>
                  <a:rPr lang="en-US" sz="2400" b="0" dirty="0" smtClean="0"/>
                </a:b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146070" y="4057378"/>
                <a:ext cx="3575018" cy="369397"/>
              </a:xfrm>
              <a:prstGeom prst="rect">
                <a:avLst/>
              </a:prstGeom>
              <a:blipFill rotWithShape="0">
                <a:blip r:embed="rId7"/>
                <a:stretch>
                  <a:fillRect l="-511" r="-852" b="-11667"/>
                </a:stretch>
              </a:blipFill>
            </p:spPr>
            <p:txBody>
              <a:bodyPr/>
              <a:lstStyle/>
              <a:p>
                <a:r>
                  <a:rPr lang="en-US">
                    <a:noFill/>
                  </a:rPr>
                  <a:t> </a:t>
                </a:r>
              </a:p>
            </p:txBody>
          </p:sp>
        </mc:Fallback>
      </mc:AlternateContent>
    </p:spTree>
    <p:extLst>
      <p:ext uri="{BB962C8B-B14F-4D97-AF65-F5344CB8AC3E}">
        <p14:creationId xmlns:p14="http://schemas.microsoft.com/office/powerpoint/2010/main" val="27325186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recurrence 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r>
                  <a:rPr lang="en-US" dirty="0" smtClean="0"/>
                  <a:t>if we knew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smtClean="0"/>
                  <a:t> we could solve for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167</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712331" y="1326312"/>
                <a:ext cx="298004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Para>
                </a14:m>
                <a:endParaRPr lang="en-US" sz="24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12331" y="1326312"/>
                <a:ext cx="2980047" cy="1107996"/>
              </a:xfrm>
              <a:prstGeom prst="rect">
                <a:avLst/>
              </a:prstGeom>
              <a:blipFill rotWithShape="0">
                <a:blip r:embed="rId4"/>
                <a:stretch>
                  <a:fillRect l="-1840" r="-1840" b="-3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9938" y="3318748"/>
                <a:ext cx="5069416" cy="258532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+15</m:t>
                          </m:r>
                        </m:e>
                      </m:d>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a:rPr lang="en-US" sz="2400" b="0" i="1" smtClean="0">
                              <a:latin typeface="Cambria Math" panose="02040503050406030204" pitchFamily="18" charset="0"/>
                            </a:rPr>
                            <m:t>+15</m:t>
                          </m:r>
                        </m:e>
                      </m:d>
                      <m:r>
                        <a:rPr lang="en-US" sz="2400" b="0" i="1" smtClean="0">
                          <a:latin typeface="Cambria Math" panose="02040503050406030204" pitchFamily="18" charset="0"/>
                        </a:rPr>
                        <m:t>+2</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a:rPr lang="en-US" sz="2400" b="0" i="1" smtClean="0">
                          <a:latin typeface="Cambria Math" panose="02040503050406030204" pitchFamily="18" charset="0"/>
                        </a:rPr>
                        <m:t>+3</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−4</m:t>
                              </m:r>
                            </m:e>
                          </m:d>
                          <m:r>
                            <a:rPr lang="en-US" sz="2400" b="0" i="1" smtClean="0">
                              <a:latin typeface="Cambria Math" panose="02040503050406030204" pitchFamily="18" charset="0"/>
                            </a:rPr>
                            <m:t>+15</m:t>
                          </m:r>
                        </m:e>
                      </m:d>
                      <m:r>
                        <a:rPr lang="en-US" sz="2400" b="0" i="1" smtClean="0">
                          <a:latin typeface="Cambria Math" panose="02040503050406030204" pitchFamily="18" charset="0"/>
                        </a:rPr>
                        <m:t>+3</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−4</m:t>
                          </m:r>
                        </m:e>
                      </m:d>
                      <m:r>
                        <a:rPr lang="en-US" sz="2400" b="0" i="1" smtClean="0">
                          <a:latin typeface="Cambria Math" panose="02040503050406030204" pitchFamily="18" charset="0"/>
                        </a:rPr>
                        <m:t>+4(15)</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69938" y="3318748"/>
                <a:ext cx="5069416" cy="2585323"/>
              </a:xfrm>
              <a:prstGeom prst="rect">
                <a:avLst/>
              </a:prstGeom>
              <a:blipFill rotWithShape="0">
                <a:blip r:embed="rId5"/>
                <a:stretch>
                  <a:fillRect l="-2043" b="-4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17507" y="3318748"/>
                <a:ext cx="3516027"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a:rPr lang="en-US" sz="2400" b="0" i="1" smtClean="0">
                          <a:latin typeface="Cambria Math" panose="02040503050406030204" pitchFamily="18" charset="0"/>
                        </a:rPr>
                        <m:t>+15</m:t>
                      </m:r>
                    </m:oMath>
                  </m:oMathPara>
                </a14:m>
                <a:r>
                  <a:rPr lang="en-US" sz="2400" b="0" dirty="0" smtClean="0"/>
                  <a:t/>
                </a:r>
                <a:br>
                  <a:rPr lang="en-US" sz="2400" b="0" dirty="0" smtClean="0"/>
                </a:b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317507" y="3318748"/>
                <a:ext cx="3516027" cy="369397"/>
              </a:xfrm>
              <a:prstGeom prst="rect">
                <a:avLst/>
              </a:prstGeom>
              <a:blipFill rotWithShape="0">
                <a:blip r:embed="rId6"/>
                <a:stretch>
                  <a:fillRect l="-1213" r="-1733"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17507" y="4057378"/>
                <a:ext cx="3575018"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−2</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a:rPr lang="en-US" sz="2400" b="0" i="1" smtClean="0">
                          <a:latin typeface="Cambria Math" panose="02040503050406030204" pitchFamily="18" charset="0"/>
                        </a:rPr>
                        <m:t>+15</m:t>
                      </m:r>
                    </m:oMath>
                  </m:oMathPara>
                </a14:m>
                <a:r>
                  <a:rPr lang="en-US" sz="2400" b="0" dirty="0" smtClean="0"/>
                  <a:t/>
                </a:r>
                <a:br>
                  <a:rPr lang="en-US" sz="2400" b="0" dirty="0" smtClean="0"/>
                </a:b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317507" y="4057378"/>
                <a:ext cx="3575018" cy="369397"/>
              </a:xfrm>
              <a:prstGeom prst="rect">
                <a:avLst/>
              </a:prstGeom>
              <a:blipFill rotWithShape="0">
                <a:blip r:embed="rId7"/>
                <a:stretch>
                  <a:fillRect l="-511" r="-852"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20891" y="4730206"/>
                <a:ext cx="3575018"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−3</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−4</m:t>
                          </m:r>
                        </m:e>
                      </m:d>
                      <m:r>
                        <a:rPr lang="en-US" sz="2400" b="0" i="1" smtClean="0">
                          <a:latin typeface="Cambria Math" panose="02040503050406030204" pitchFamily="18" charset="0"/>
                        </a:rPr>
                        <m:t>+15</m:t>
                      </m:r>
                    </m:oMath>
                  </m:oMathPara>
                </a14:m>
                <a:r>
                  <a:rPr lang="en-US" sz="2400" b="0" dirty="0" smtClean="0"/>
                  <a:t/>
                </a:r>
                <a:br>
                  <a:rPr lang="en-US" sz="2400" b="0" dirty="0" smtClean="0"/>
                </a:b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320891" y="4730206"/>
                <a:ext cx="3575018" cy="369397"/>
              </a:xfrm>
              <a:prstGeom prst="rect">
                <a:avLst/>
              </a:prstGeom>
              <a:blipFill rotWithShape="0">
                <a:blip r:embed="rId8"/>
                <a:stretch>
                  <a:fillRect l="-683" r="-853" b="-9836"/>
                </a:stretch>
              </a:blipFill>
            </p:spPr>
            <p:txBody>
              <a:bodyPr/>
              <a:lstStyle/>
              <a:p>
                <a:r>
                  <a:rPr lang="en-US">
                    <a:noFill/>
                  </a:rPr>
                  <a:t> </a:t>
                </a:r>
              </a:p>
            </p:txBody>
          </p:sp>
        </mc:Fallback>
      </mc:AlternateContent>
    </p:spTree>
    <p:extLst>
      <p:ext uri="{BB962C8B-B14F-4D97-AF65-F5344CB8AC3E}">
        <p14:creationId xmlns:p14="http://schemas.microsoft.com/office/powerpoint/2010/main" val="24244329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recurrence relation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r>
              <a:rPr lang="en-US" dirty="0" smtClean="0"/>
              <a:t>there is clearly a pattern</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168</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712331" y="1326312"/>
                <a:ext cx="298004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Para>
                </a14:m>
                <a:endParaRPr lang="en-US" sz="24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12331" y="1326312"/>
                <a:ext cx="2980047" cy="1107996"/>
              </a:xfrm>
              <a:prstGeom prst="rect">
                <a:avLst/>
              </a:prstGeom>
              <a:blipFill rotWithShape="0">
                <a:blip r:embed="rId3"/>
                <a:stretch>
                  <a:fillRect l="-1840" r="-1840" b="-3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9938" y="3318748"/>
                <a:ext cx="5069416" cy="36933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(15)</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69938" y="3318748"/>
                <a:ext cx="5069416" cy="369332"/>
              </a:xfrm>
              <a:prstGeom prst="rect">
                <a:avLst/>
              </a:prstGeom>
              <a:blipFill rotWithShape="0">
                <a:blip r:embed="rId4"/>
                <a:stretch>
                  <a:fillRect l="-2043" b="-37705"/>
                </a:stretch>
              </a:blipFill>
            </p:spPr>
            <p:txBody>
              <a:bodyPr/>
              <a:lstStyle/>
              <a:p>
                <a:r>
                  <a:rPr lang="en-US">
                    <a:noFill/>
                  </a:rPr>
                  <a:t> </a:t>
                </a:r>
              </a:p>
            </p:txBody>
          </p:sp>
        </mc:Fallback>
      </mc:AlternateContent>
    </p:spTree>
    <p:extLst>
      <p:ext uri="{BB962C8B-B14F-4D97-AF65-F5344CB8AC3E}">
        <p14:creationId xmlns:p14="http://schemas.microsoft.com/office/powerpoint/2010/main" val="30763841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recurrence 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r>
                  <a:rPr lang="en-US" dirty="0" smtClean="0"/>
                  <a:t>substitute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so that we reach a base case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169</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712331" y="1326312"/>
                <a:ext cx="298004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=4</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+15</m:t>
                      </m:r>
                    </m:oMath>
                  </m:oMathPara>
                </a14:m>
                <a:endParaRPr lang="en-US" sz="24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712331" y="1326312"/>
                <a:ext cx="2980047" cy="1107996"/>
              </a:xfrm>
              <a:prstGeom prst="rect">
                <a:avLst/>
              </a:prstGeom>
              <a:blipFill rotWithShape="0">
                <a:blip r:embed="rId4"/>
                <a:stretch>
                  <a:fillRect l="-1840" r="-1840" b="-3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9938" y="3318748"/>
                <a:ext cx="5069416" cy="189417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0" i="1" smtClean="0">
                          <a:latin typeface="Cambria Math" panose="02040503050406030204" pitchFamily="18" charset="0"/>
                        </a:rPr>
                        <m:t>𝑘</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15</m:t>
                          </m:r>
                        </m:e>
                      </m:d>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4+15</m:t>
                      </m:r>
                      <m:r>
                        <a:rPr lang="en-US" sz="2400" b="0" i="1" smtClean="0">
                          <a:latin typeface="Cambria Math" panose="02040503050406030204" pitchFamily="18" charset="0"/>
                        </a:rPr>
                        <m:t>𝑛</m:t>
                      </m:r>
                      <m:r>
                        <a:rPr lang="en-US" sz="2400" b="0" i="1" smtClean="0">
                          <a:latin typeface="Cambria Math" panose="02040503050406030204" pitchFamily="18" charset="0"/>
                        </a:rPr>
                        <m:t>−15</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−11∈</m:t>
                      </m:r>
                      <m:r>
                        <a:rPr lang="en-US" sz="2400" b="0" i="1" smtClean="0">
                          <a:latin typeface="Cambria Math" panose="02040503050406030204" pitchFamily="18" charset="0"/>
                          <a:ea typeface="Cambria Math" panose="02040503050406030204" pitchFamily="18" charset="0"/>
                        </a:rPr>
                        <m:t>𝑂</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oMath>
                  </m:oMathPara>
                </a14:m>
                <a:endParaRPr lang="en-US" sz="2400" b="0" i="1" dirty="0" smtClean="0">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69938" y="3318748"/>
                <a:ext cx="5069416" cy="1894173"/>
              </a:xfrm>
              <a:prstGeom prst="rect">
                <a:avLst/>
              </a:prstGeom>
              <a:blipFill rotWithShape="0">
                <a:blip r:embed="rId5"/>
                <a:stretch>
                  <a:fillRect l="-2043" b="-6431"/>
                </a:stretch>
              </a:blipFill>
            </p:spPr>
            <p:txBody>
              <a:bodyPr/>
              <a:lstStyle/>
              <a:p>
                <a:r>
                  <a:rPr lang="en-US">
                    <a:noFill/>
                  </a:rPr>
                  <a:t> </a:t>
                </a:r>
              </a:p>
            </p:txBody>
          </p:sp>
        </mc:Fallback>
      </mc:AlternateContent>
    </p:spTree>
    <p:extLst>
      <p:ext uri="{BB962C8B-B14F-4D97-AF65-F5344CB8AC3E}">
        <p14:creationId xmlns:p14="http://schemas.microsoft.com/office/powerpoint/2010/main" val="306620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3</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17</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35108"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848494" y="4005070"/>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61880" y="3486607"/>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12744652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 notation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Proof: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=15</m:t>
                    </m:r>
                    <m:r>
                      <a:rPr lang="en-US" b="0" i="1" smtClean="0">
                        <a:latin typeface="Cambria Math" panose="02040503050406030204" pitchFamily="18" charset="0"/>
                      </a:rPr>
                      <m:t>𝑛</m:t>
                    </m:r>
                    <m:r>
                      <a:rPr lang="en-US" b="0" i="1" smtClean="0">
                        <a:latin typeface="Cambria Math" panose="02040503050406030204" pitchFamily="18" charset="0"/>
                      </a:rPr>
                      <m:t>−11, 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smtClean="0"/>
              </a:p>
              <a:p>
                <a:pPr marL="0" indent="0">
                  <a:buNone/>
                </a:pPr>
                <a:r>
                  <a:rPr lang="en-US" dirty="0" smtClean="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&gt;0</m:t>
                    </m:r>
                  </m:oMath>
                </a14:m>
                <a:r>
                  <a:rPr lang="en-US" dirty="0" smtClean="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≥0</m:t>
                    </m:r>
                  </m:oMath>
                </a14:m>
                <a:r>
                  <a:rPr lang="en-US" dirty="0" smtClean="0"/>
                  <a:t>; therefore, we do not need to consider the absolute values. We need to find </a:t>
                </a:r>
                <a14:m>
                  <m:oMath xmlns:m="http://schemas.openxmlformats.org/officeDocument/2006/math">
                    <m:r>
                      <a:rPr lang="en-US" b="0" i="1" smtClean="0">
                        <a:latin typeface="Cambria Math" panose="02040503050406030204" pitchFamily="18" charset="0"/>
                      </a:rPr>
                      <m:t>𝑀</m:t>
                    </m:r>
                  </m:oMath>
                </a14:m>
                <a:r>
                  <a:rPr lang="en-US" dirty="0" smtClean="0"/>
                  <a:t> and </a:t>
                </a:r>
                <a14:m>
                  <m:oMath xmlns:m="http://schemas.openxmlformats.org/officeDocument/2006/math">
                    <m:r>
                      <a:rPr lang="en-US" b="0" i="1" smtClean="0">
                        <a:latin typeface="Cambria Math" panose="02040503050406030204" pitchFamily="18" charset="0"/>
                      </a:rPr>
                      <m:t>𝑚</m:t>
                    </m:r>
                  </m:oMath>
                </a14:m>
                <a:r>
                  <a:rPr lang="en-US" dirty="0" smtClean="0"/>
                  <a:t> such that the following is true:</a:t>
                </a:r>
                <a:endParaRPr lang="en-US" dirty="0"/>
              </a:p>
              <a:p>
                <a:pPr marL="0" indent="0">
                  <a:buNone/>
                </a:pPr>
                <a:endParaRPr lang="en-US" dirty="0"/>
              </a:p>
              <a:p>
                <a:pPr marL="0" indent="0">
                  <a:buNone/>
                </a:pPr>
                <a:r>
                  <a:rPr lang="en-US" dirty="0" smtClean="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&gt;0</m:t>
                    </m:r>
                  </m:oMath>
                </a14:m>
                <a:r>
                  <a:rPr lang="en-US" dirty="0" smtClean="0"/>
                  <a:t> we have:</a:t>
                </a:r>
              </a:p>
              <a:p>
                <a:pPr marL="0" indent="0">
                  <a:buNone/>
                </a:pPr>
                <a:endParaRPr lang="en-US" dirty="0"/>
              </a:p>
              <a:p>
                <a:pPr marL="0" indent="0">
                  <a:buNone/>
                </a:pPr>
                <a:endParaRPr lang="en-US" dirty="0" smtClean="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15</m:t>
                    </m:r>
                    <m:r>
                      <a:rPr lang="en-US" i="1">
                        <a:latin typeface="Cambria Math" panose="02040503050406030204" pitchFamily="18" charset="0"/>
                      </a:rPr>
                      <m:t>𝑛</m:t>
                    </m:r>
                    <m:r>
                      <a:rPr lang="en-US" i="1">
                        <a:latin typeface="Cambria Math" panose="02040503050406030204" pitchFamily="18" charset="0"/>
                      </a:rPr>
                      <m:t>−11&lt;15</m:t>
                    </m:r>
                    <m:r>
                      <a:rPr lang="en-US" i="1">
                        <a:latin typeface="Cambria Math" panose="02040503050406030204" pitchFamily="18" charset="0"/>
                      </a:rPr>
                      <m:t>𝑛</m:t>
                    </m:r>
                  </m:oMath>
                </a14:m>
                <a:r>
                  <a:rPr lang="en-US" dirty="0"/>
                  <a:t> for 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&gt;0</m:t>
                    </m:r>
                  </m:oMath>
                </a14:m>
                <a:r>
                  <a:rPr lang="en-US" dirty="0" smtClean="0"/>
                  <a:t> and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1333" t="-9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170</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786183" y="3025751"/>
                <a:ext cx="3842014" cy="369332"/>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−11&lt;</m:t>
                    </m:r>
                    <m:r>
                      <a:rPr lang="en-US" sz="2400" b="0" i="1" smtClean="0">
                        <a:latin typeface="Cambria Math" panose="02040503050406030204" pitchFamily="18" charset="0"/>
                      </a:rPr>
                      <m:t>𝑀𝑛</m:t>
                    </m:r>
                  </m:oMath>
                </a14:m>
                <a:r>
                  <a:rPr lang="en-US" sz="2400" dirty="0" smtClean="0"/>
                  <a:t> </a:t>
                </a:r>
                <a:r>
                  <a:rPr lang="en-US" sz="2400" dirty="0" smtClean="0">
                    <a:latin typeface="+mn-lt"/>
                  </a:rPr>
                  <a:t>for all</a:t>
                </a:r>
                <a:r>
                  <a:rPr lang="en-US" sz="2400" dirty="0" smtClean="0"/>
                  <a:t>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&gt;</m:t>
                    </m:r>
                    <m:r>
                      <a:rPr lang="en-US" sz="2400" b="0" i="1" smtClean="0">
                        <a:latin typeface="Cambria Math" panose="02040503050406030204" pitchFamily="18" charset="0"/>
                      </a:rPr>
                      <m:t>𝑚</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786183" y="3025751"/>
                <a:ext cx="3842014" cy="369332"/>
              </a:xfrm>
              <a:prstGeom prst="rect">
                <a:avLst/>
              </a:prstGeom>
              <a:blipFill rotWithShape="0">
                <a:blip r:embed="rId4"/>
                <a:stretch>
                  <a:fillRect l="-2857" t="-24590" r="-1270"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83451" y="4005070"/>
                <a:ext cx="297549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−11</m:t>
                          </m:r>
                        </m:num>
                        <m:den>
                          <m:r>
                            <a:rPr lang="en-US" sz="2400" b="0" i="1" smtClean="0">
                              <a:latin typeface="Cambria Math" panose="02040503050406030204" pitchFamily="18" charset="0"/>
                            </a:rPr>
                            <m:t>𝑛</m:t>
                          </m:r>
                        </m:den>
                      </m:f>
                      <m:r>
                        <a:rPr lang="en-US" sz="2400" b="0" i="1" smtClean="0">
                          <a:latin typeface="Cambria Math" panose="02040503050406030204" pitchFamily="18" charset="0"/>
                        </a:rPr>
                        <m:t>&lt;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15</m:t>
                          </m:r>
                          <m:r>
                            <a:rPr lang="en-US" sz="2400" b="0" i="1" smtClean="0">
                              <a:latin typeface="Cambria Math" panose="02040503050406030204" pitchFamily="18" charset="0"/>
                            </a:rPr>
                            <m:t>𝑛</m:t>
                          </m:r>
                        </m:num>
                        <m:den>
                          <m:r>
                            <a:rPr lang="en-US" sz="2400" b="0" i="1" smtClean="0">
                              <a:latin typeface="Cambria Math" panose="02040503050406030204" pitchFamily="18" charset="0"/>
                            </a:rPr>
                            <m:t>𝑛</m:t>
                          </m:r>
                        </m:den>
                      </m:f>
                      <m:r>
                        <a:rPr lang="en-US" sz="2400" b="0" i="1" smtClean="0">
                          <a:latin typeface="Cambria Math" panose="02040503050406030204" pitchFamily="18" charset="0"/>
                        </a:rPr>
                        <m:t>=15</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083451" y="4005070"/>
                <a:ext cx="2975495" cy="70141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03917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Try to solve the recurrence relation</a:t>
            </a:r>
            <a:endParaRPr lang="en-US" dirty="0"/>
          </a:p>
        </p:txBody>
      </p:sp>
      <p:sp>
        <p:nvSpPr>
          <p:cNvPr id="6" name="Content Placeholder 5"/>
          <p:cNvSpPr>
            <a:spLocks noGrp="1"/>
          </p:cNvSpPr>
          <p:nvPr>
            <p:ph sz="quarter" idx="1"/>
          </p:nvPr>
        </p:nvSpPr>
        <p:spPr/>
        <p:txBody>
          <a:bodyPr/>
          <a:lstStyle/>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171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12331" y="1326312"/>
                <a:ext cx="2991716"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=1</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+3</m:t>
                      </m:r>
                      <m:r>
                        <a:rPr lang="en-US" sz="2400" b="0" i="1" smtClean="0">
                          <a:latin typeface="Cambria Math" panose="02040503050406030204" pitchFamily="18" charset="0"/>
                        </a:rPr>
                        <m:t>𝑛</m:t>
                      </m:r>
                    </m:oMath>
                  </m:oMathPara>
                </a14:m>
                <a:endParaRPr lang="en-US" sz="2400"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712331" y="1326312"/>
                <a:ext cx="2991716" cy="738664"/>
              </a:xfrm>
              <a:prstGeom prst="rect">
                <a:avLst/>
              </a:prstGeom>
              <a:blipFill rotWithShape="0">
                <a:blip r:embed="rId3"/>
                <a:stretch>
                  <a:fillRect l="-1833" r="-1426" b="-4132"/>
                </a:stretch>
              </a:blipFill>
            </p:spPr>
            <p:txBody>
              <a:bodyPr/>
              <a:lstStyle/>
              <a:p>
                <a:r>
                  <a:rPr lang="en-US">
                    <a:noFill/>
                  </a:rPr>
                  <a:t> </a:t>
                </a:r>
              </a:p>
            </p:txBody>
          </p:sp>
        </mc:Fallback>
      </mc:AlternateContent>
    </p:spTree>
    <p:extLst>
      <p:ext uri="{BB962C8B-B14F-4D97-AF65-F5344CB8AC3E}">
        <p14:creationId xmlns:p14="http://schemas.microsoft.com/office/powerpoint/2010/main" val="17278731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Try to solve the recurrence relation</a:t>
            </a:r>
            <a:endParaRPr lang="en-US" dirty="0"/>
          </a:p>
        </p:txBody>
      </p:sp>
      <p:sp>
        <p:nvSpPr>
          <p:cNvPr id="6" name="Content Placeholder 5"/>
          <p:cNvSpPr>
            <a:spLocks noGrp="1"/>
          </p:cNvSpPr>
          <p:nvPr>
            <p:ph sz="quarter" idx="1"/>
          </p:nvPr>
        </p:nvSpPr>
        <p:spPr/>
        <p:txBody>
          <a:bodyPr/>
          <a:lstStyle/>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172</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12331" y="1326312"/>
                <a:ext cx="2374176" cy="1022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=7</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r>
                        <a:rPr lang="en-US" sz="2400" b="0" i="1" smtClean="0">
                          <a:latin typeface="Cambria Math" panose="02040503050406030204" pitchFamily="18" charset="0"/>
                        </a:rPr>
                        <m:t>+1</m:t>
                      </m:r>
                    </m:oMath>
                  </m:oMathPara>
                </a14:m>
                <a:endParaRPr lang="en-US" sz="2400"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712331" y="1326312"/>
                <a:ext cx="2374176" cy="1022459"/>
              </a:xfrm>
              <a:prstGeom prst="rect">
                <a:avLst/>
              </a:prstGeom>
              <a:blipFill rotWithShape="0">
                <a:blip r:embed="rId3"/>
                <a:stretch>
                  <a:fillRect l="-2314"/>
                </a:stretch>
              </a:blipFill>
            </p:spPr>
            <p:txBody>
              <a:bodyPr/>
              <a:lstStyle/>
              <a:p>
                <a:r>
                  <a:rPr lang="en-US">
                    <a:noFill/>
                  </a:rPr>
                  <a:t> </a:t>
                </a:r>
              </a:p>
            </p:txBody>
          </p:sp>
        </mc:Fallback>
      </mc:AlternateContent>
    </p:spTree>
    <p:extLst>
      <p:ext uri="{BB962C8B-B14F-4D97-AF65-F5344CB8AC3E}">
        <p14:creationId xmlns:p14="http://schemas.microsoft.com/office/powerpoint/2010/main" val="37999588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Try to solve the recurrence relation</a:t>
            </a:r>
            <a:endParaRPr lang="en-US" dirty="0"/>
          </a:p>
        </p:txBody>
      </p:sp>
      <p:sp>
        <p:nvSpPr>
          <p:cNvPr id="6" name="Content Placeholder 5"/>
          <p:cNvSpPr>
            <a:spLocks noGrp="1"/>
          </p:cNvSpPr>
          <p:nvPr>
            <p:ph sz="quarter" idx="1"/>
          </p:nvPr>
        </p:nvSpPr>
        <p:spPr/>
        <p:txBody>
          <a:bodyPr/>
          <a:lstStyle/>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173</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12331" y="1326312"/>
                <a:ext cx="3619068"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=3</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=3</m:t>
                      </m:r>
                    </m:oMath>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b="0" i="1" smtClean="0">
                          <a:latin typeface="Cambria Math" panose="02040503050406030204" pitchFamily="18" charset="0"/>
                        </a:rPr>
                        <m:t>𝑀𝑛</m:t>
                      </m:r>
                      <m:r>
                        <a:rPr lang="en-US" sz="2400" b="0" i="1" smtClean="0">
                          <a:latin typeface="Cambria Math" panose="02040503050406030204" pitchFamily="18" charset="0"/>
                        </a:rPr>
                        <m:t>+5</m:t>
                      </m:r>
                    </m:oMath>
                  </m:oMathPara>
                </a14:m>
                <a:endParaRPr lang="en-US" sz="2400"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712331" y="1326312"/>
                <a:ext cx="3619068" cy="1107996"/>
              </a:xfrm>
              <a:prstGeom prst="rect">
                <a:avLst/>
              </a:prstGeom>
              <a:blipFill rotWithShape="0">
                <a:blip r:embed="rId3"/>
                <a:stretch>
                  <a:fillRect l="-1347" r="-1347" b="-3315"/>
                </a:stretch>
              </a:blipFill>
            </p:spPr>
            <p:txBody>
              <a:bodyPr/>
              <a:lstStyle/>
              <a:p>
                <a:r>
                  <a:rPr lang="en-US">
                    <a:noFill/>
                  </a:rPr>
                  <a:t> </a:t>
                </a:r>
              </a:p>
            </p:txBody>
          </p:sp>
        </mc:Fallback>
      </mc:AlternateContent>
    </p:spTree>
    <p:extLst>
      <p:ext uri="{BB962C8B-B14F-4D97-AF65-F5344CB8AC3E}">
        <p14:creationId xmlns:p14="http://schemas.microsoft.com/office/powerpoint/2010/main" val="7957573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CA" smtClean="0"/>
              <a:t>Divide and Conquer</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divide and conquer algorithms typically recursively divide a problem into several smaller sub-problems until the sub-problems are small enough that they can be solved directly</a:t>
            </a:r>
            <a:endParaRPr lang="en-US" dirty="0"/>
          </a:p>
        </p:txBody>
      </p:sp>
      <p:sp>
        <p:nvSpPr>
          <p:cNvPr id="4" name="Slide Number Placeholder 3"/>
          <p:cNvSpPr>
            <a:spLocks noGrp="1"/>
          </p:cNvSpPr>
          <p:nvPr>
            <p:ph type="sldNum" sz="quarter" idx="12"/>
          </p:nvPr>
        </p:nvSpPr>
        <p:spPr/>
        <p:txBody>
          <a:bodyPr/>
          <a:lstStyle/>
          <a:p>
            <a:pPr>
              <a:defRPr/>
            </a:pPr>
            <a:fld id="{AC2DE67D-BBC5-46BA-B956-E9593F759781}" type="slidenum">
              <a:rPr lang="en-US" smtClean="0"/>
              <a:pPr>
                <a:defRPr/>
              </a:pPr>
              <a:t>174</a:t>
            </a:fld>
            <a:endParaRPr lang="en-US"/>
          </a:p>
        </p:txBody>
      </p:sp>
    </p:spTree>
    <p:extLst>
      <p:ext uri="{BB962C8B-B14F-4D97-AF65-F5344CB8AC3E}">
        <p14:creationId xmlns:p14="http://schemas.microsoft.com/office/powerpoint/2010/main" val="8990983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mtClean="0"/>
              <a:t>Merge Sort</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merge sort is a divide and conquer algorithm that sorts a list of numbers by recursively splitting the list into two halves</a:t>
            </a:r>
            <a:endParaRPr lang="en-US" dirty="0"/>
          </a:p>
        </p:txBody>
      </p:sp>
      <p:sp>
        <p:nvSpPr>
          <p:cNvPr id="4" name="Slide Number Placeholder 3"/>
          <p:cNvSpPr>
            <a:spLocks noGrp="1"/>
          </p:cNvSpPr>
          <p:nvPr>
            <p:ph type="sldNum" sz="quarter" idx="12"/>
          </p:nvPr>
        </p:nvSpPr>
        <p:spPr/>
        <p:txBody>
          <a:bodyPr/>
          <a:lstStyle/>
          <a:p>
            <a:pPr>
              <a:defRPr/>
            </a:pPr>
            <a:fld id="{2A47EDCA-5F43-49D0-9439-463E11DD295C}" type="slidenum">
              <a:rPr lang="en-US" smtClean="0"/>
              <a:pPr>
                <a:defRPr/>
              </a:pPr>
              <a:t>175</a:t>
            </a:fld>
            <a:endParaRPr lang="en-US"/>
          </a:p>
        </p:txBody>
      </p:sp>
      <p:sp>
        <p:nvSpPr>
          <p:cNvPr id="17413" name="TextBox 4"/>
          <p:cNvSpPr txBox="1">
            <a:spLocks noChangeArrowheads="1"/>
          </p:cNvSpPr>
          <p:nvPr/>
        </p:nvSpPr>
        <p:spPr bwMode="auto">
          <a:xfrm>
            <a:off x="60007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7414" name="TextBox 5"/>
          <p:cNvSpPr txBox="1">
            <a:spLocks noChangeArrowheads="1"/>
          </p:cNvSpPr>
          <p:nvPr/>
        </p:nvSpPr>
        <p:spPr bwMode="auto">
          <a:xfrm>
            <a:off x="41719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7415" name="TextBox 6"/>
          <p:cNvSpPr txBox="1">
            <a:spLocks noChangeArrowheads="1"/>
          </p:cNvSpPr>
          <p:nvPr/>
        </p:nvSpPr>
        <p:spPr bwMode="auto">
          <a:xfrm>
            <a:off x="50863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7416" name="TextBox 7"/>
          <p:cNvSpPr txBox="1">
            <a:spLocks noChangeArrowheads="1"/>
          </p:cNvSpPr>
          <p:nvPr/>
        </p:nvSpPr>
        <p:spPr bwMode="auto">
          <a:xfrm>
            <a:off x="28003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7417" name="TextBox 8"/>
          <p:cNvSpPr txBox="1">
            <a:spLocks noChangeArrowheads="1"/>
          </p:cNvSpPr>
          <p:nvPr/>
        </p:nvSpPr>
        <p:spPr bwMode="auto">
          <a:xfrm>
            <a:off x="37147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7418" name="TextBox 9"/>
          <p:cNvSpPr txBox="1">
            <a:spLocks noChangeArrowheads="1"/>
          </p:cNvSpPr>
          <p:nvPr/>
        </p:nvSpPr>
        <p:spPr bwMode="auto">
          <a:xfrm>
            <a:off x="55435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7419" name="TextBox 10"/>
          <p:cNvSpPr txBox="1">
            <a:spLocks noChangeArrowheads="1"/>
          </p:cNvSpPr>
          <p:nvPr/>
        </p:nvSpPr>
        <p:spPr bwMode="auto">
          <a:xfrm>
            <a:off x="32575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7420" name="TextBox 11"/>
          <p:cNvSpPr txBox="1">
            <a:spLocks noChangeArrowheads="1"/>
          </p:cNvSpPr>
          <p:nvPr/>
        </p:nvSpPr>
        <p:spPr bwMode="auto">
          <a:xfrm>
            <a:off x="4629150" y="26225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7421" name="TextBox 12"/>
          <p:cNvSpPr txBox="1">
            <a:spLocks noChangeArrowheads="1"/>
          </p:cNvSpPr>
          <p:nvPr/>
        </p:nvSpPr>
        <p:spPr bwMode="auto">
          <a:xfrm>
            <a:off x="62293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7422" name="TextBox 13"/>
          <p:cNvSpPr txBox="1">
            <a:spLocks noChangeArrowheads="1"/>
          </p:cNvSpPr>
          <p:nvPr/>
        </p:nvSpPr>
        <p:spPr bwMode="auto">
          <a:xfrm>
            <a:off x="53149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7423" name="TextBox 14"/>
          <p:cNvSpPr txBox="1">
            <a:spLocks noChangeArrowheads="1"/>
          </p:cNvSpPr>
          <p:nvPr/>
        </p:nvSpPr>
        <p:spPr bwMode="auto">
          <a:xfrm>
            <a:off x="57721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7424" name="TextBox 15"/>
          <p:cNvSpPr txBox="1">
            <a:spLocks noChangeArrowheads="1"/>
          </p:cNvSpPr>
          <p:nvPr/>
        </p:nvSpPr>
        <p:spPr bwMode="auto">
          <a:xfrm>
            <a:off x="48577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7425" name="TextBox 16"/>
          <p:cNvSpPr txBox="1">
            <a:spLocks noChangeArrowheads="1"/>
          </p:cNvSpPr>
          <p:nvPr/>
        </p:nvSpPr>
        <p:spPr bwMode="auto">
          <a:xfrm>
            <a:off x="39433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7426" name="TextBox 17"/>
          <p:cNvSpPr txBox="1">
            <a:spLocks noChangeArrowheads="1"/>
          </p:cNvSpPr>
          <p:nvPr/>
        </p:nvSpPr>
        <p:spPr bwMode="auto">
          <a:xfrm>
            <a:off x="25717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7427" name="TextBox 18"/>
          <p:cNvSpPr txBox="1">
            <a:spLocks noChangeArrowheads="1"/>
          </p:cNvSpPr>
          <p:nvPr/>
        </p:nvSpPr>
        <p:spPr bwMode="auto">
          <a:xfrm>
            <a:off x="34861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7428" name="TextBox 19"/>
          <p:cNvSpPr txBox="1">
            <a:spLocks noChangeArrowheads="1"/>
          </p:cNvSpPr>
          <p:nvPr/>
        </p:nvSpPr>
        <p:spPr bwMode="auto">
          <a:xfrm>
            <a:off x="3028950" y="3429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7429" name="TextBox 20"/>
          <p:cNvSpPr txBox="1">
            <a:spLocks noChangeArrowheads="1"/>
          </p:cNvSpPr>
          <p:nvPr/>
        </p:nvSpPr>
        <p:spPr bwMode="auto">
          <a:xfrm>
            <a:off x="3714750" y="42592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7430" name="TextBox 21"/>
          <p:cNvSpPr txBox="1">
            <a:spLocks noChangeArrowheads="1"/>
          </p:cNvSpPr>
          <p:nvPr/>
        </p:nvSpPr>
        <p:spPr bwMode="auto">
          <a:xfrm>
            <a:off x="3257550" y="42592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7431" name="TextBox 22"/>
          <p:cNvSpPr txBox="1">
            <a:spLocks noChangeArrowheads="1"/>
          </p:cNvSpPr>
          <p:nvPr/>
        </p:nvSpPr>
        <p:spPr bwMode="auto">
          <a:xfrm>
            <a:off x="1885950" y="42592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7432" name="TextBox 23"/>
          <p:cNvSpPr txBox="1">
            <a:spLocks noChangeArrowheads="1"/>
          </p:cNvSpPr>
          <p:nvPr/>
        </p:nvSpPr>
        <p:spPr bwMode="auto">
          <a:xfrm>
            <a:off x="2343150" y="42592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7433" name="TextBox 24"/>
          <p:cNvSpPr txBox="1">
            <a:spLocks noChangeArrowheads="1"/>
          </p:cNvSpPr>
          <p:nvPr/>
        </p:nvSpPr>
        <p:spPr bwMode="auto">
          <a:xfrm>
            <a:off x="6858000" y="42592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7434" name="TextBox 25"/>
          <p:cNvSpPr txBox="1">
            <a:spLocks noChangeArrowheads="1"/>
          </p:cNvSpPr>
          <p:nvPr/>
        </p:nvSpPr>
        <p:spPr bwMode="auto">
          <a:xfrm>
            <a:off x="6400800" y="42592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7435" name="TextBox 26"/>
          <p:cNvSpPr txBox="1">
            <a:spLocks noChangeArrowheads="1"/>
          </p:cNvSpPr>
          <p:nvPr/>
        </p:nvSpPr>
        <p:spPr bwMode="auto">
          <a:xfrm>
            <a:off x="5543550" y="42862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7436" name="TextBox 27"/>
          <p:cNvSpPr txBox="1">
            <a:spLocks noChangeArrowheads="1"/>
          </p:cNvSpPr>
          <p:nvPr/>
        </p:nvSpPr>
        <p:spPr bwMode="auto">
          <a:xfrm>
            <a:off x="5086350" y="42862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7437" name="TextBox 28"/>
          <p:cNvSpPr txBox="1">
            <a:spLocks noChangeArrowheads="1"/>
          </p:cNvSpPr>
          <p:nvPr/>
        </p:nvSpPr>
        <p:spPr bwMode="auto">
          <a:xfrm>
            <a:off x="1200150" y="50863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7438" name="TextBox 29"/>
          <p:cNvSpPr txBox="1">
            <a:spLocks noChangeArrowheads="1"/>
          </p:cNvSpPr>
          <p:nvPr/>
        </p:nvSpPr>
        <p:spPr bwMode="auto">
          <a:xfrm>
            <a:off x="2114550" y="50863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7439" name="TextBox 30"/>
          <p:cNvSpPr txBox="1">
            <a:spLocks noChangeArrowheads="1"/>
          </p:cNvSpPr>
          <p:nvPr/>
        </p:nvSpPr>
        <p:spPr bwMode="auto">
          <a:xfrm>
            <a:off x="3943350" y="511651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7440" name="TextBox 31"/>
          <p:cNvSpPr txBox="1">
            <a:spLocks noChangeArrowheads="1"/>
          </p:cNvSpPr>
          <p:nvPr/>
        </p:nvSpPr>
        <p:spPr bwMode="auto">
          <a:xfrm>
            <a:off x="3028950" y="511651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7441" name="TextBox 32"/>
          <p:cNvSpPr txBox="1">
            <a:spLocks noChangeArrowheads="1"/>
          </p:cNvSpPr>
          <p:nvPr/>
        </p:nvSpPr>
        <p:spPr bwMode="auto">
          <a:xfrm>
            <a:off x="5772150" y="511651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7442" name="TextBox 33"/>
          <p:cNvSpPr txBox="1">
            <a:spLocks noChangeArrowheads="1"/>
          </p:cNvSpPr>
          <p:nvPr/>
        </p:nvSpPr>
        <p:spPr bwMode="auto">
          <a:xfrm>
            <a:off x="4857750" y="511651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7443" name="TextBox 34"/>
          <p:cNvSpPr txBox="1">
            <a:spLocks noChangeArrowheads="1"/>
          </p:cNvSpPr>
          <p:nvPr/>
        </p:nvSpPr>
        <p:spPr bwMode="auto">
          <a:xfrm>
            <a:off x="7543800" y="511651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7444" name="TextBox 35"/>
          <p:cNvSpPr txBox="1">
            <a:spLocks noChangeArrowheads="1"/>
          </p:cNvSpPr>
          <p:nvPr/>
        </p:nvSpPr>
        <p:spPr bwMode="auto">
          <a:xfrm>
            <a:off x="6629400" y="511651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cxnSp>
        <p:nvCxnSpPr>
          <p:cNvPr id="38" name="Straight Arrow Connector 37"/>
          <p:cNvCxnSpPr/>
          <p:nvPr/>
        </p:nvCxnSpPr>
        <p:spPr>
          <a:xfrm rot="10800000" flipV="1">
            <a:off x="3486150" y="3025775"/>
            <a:ext cx="1085850" cy="346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629150" y="3025775"/>
            <a:ext cx="1085850" cy="346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2343150" y="3832225"/>
            <a:ext cx="1076325" cy="339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3369469" y="3940969"/>
            <a:ext cx="396875" cy="1793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H="1" flipV="1">
            <a:off x="5781675" y="3832225"/>
            <a:ext cx="1076325" cy="339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5436394" y="3940969"/>
            <a:ext cx="396875" cy="1793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V="1">
            <a:off x="5086350" y="4695825"/>
            <a:ext cx="407988" cy="390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551488" y="4695825"/>
            <a:ext cx="392112" cy="390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6624638" y="4891088"/>
            <a:ext cx="38893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77050" y="4695825"/>
            <a:ext cx="895350" cy="333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708400" y="4695825"/>
            <a:ext cx="406400" cy="390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3257550" y="4695825"/>
            <a:ext cx="392113" cy="390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flipV="1">
            <a:off x="1428750" y="4695825"/>
            <a:ext cx="838200" cy="333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2159794" y="4861719"/>
            <a:ext cx="33337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10478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the split lists are then merged into sorted sub-lists</a:t>
            </a:r>
            <a:endParaRPr lang="en-US" dirty="0"/>
          </a:p>
        </p:txBody>
      </p:sp>
      <p:sp>
        <p:nvSpPr>
          <p:cNvPr id="4" name="Slide Number Placeholder 3"/>
          <p:cNvSpPr>
            <a:spLocks noGrp="1"/>
          </p:cNvSpPr>
          <p:nvPr>
            <p:ph type="sldNum" sz="quarter" idx="12"/>
          </p:nvPr>
        </p:nvSpPr>
        <p:spPr/>
        <p:txBody>
          <a:bodyPr/>
          <a:lstStyle/>
          <a:p>
            <a:pPr>
              <a:defRPr/>
            </a:pPr>
            <a:fld id="{74ADF146-A68F-466D-8A4E-F5C4C70B095E}" type="slidenum">
              <a:rPr lang="en-US" smtClean="0"/>
              <a:pPr>
                <a:defRPr/>
              </a:pPr>
              <a:t>176</a:t>
            </a:fld>
            <a:endParaRPr lang="en-US"/>
          </a:p>
        </p:txBody>
      </p:sp>
      <p:sp>
        <p:nvSpPr>
          <p:cNvPr id="18437" name="TextBox 4"/>
          <p:cNvSpPr txBox="1">
            <a:spLocks noChangeArrowheads="1"/>
          </p:cNvSpPr>
          <p:nvPr/>
        </p:nvSpPr>
        <p:spPr bwMode="auto">
          <a:xfrm>
            <a:off x="1200150" y="20574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8438" name="TextBox 5"/>
          <p:cNvSpPr txBox="1">
            <a:spLocks noChangeArrowheads="1"/>
          </p:cNvSpPr>
          <p:nvPr/>
        </p:nvSpPr>
        <p:spPr bwMode="auto">
          <a:xfrm>
            <a:off x="2114550" y="20574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8439" name="TextBox 6"/>
          <p:cNvSpPr txBox="1">
            <a:spLocks noChangeArrowheads="1"/>
          </p:cNvSpPr>
          <p:nvPr/>
        </p:nvSpPr>
        <p:spPr bwMode="auto">
          <a:xfrm>
            <a:off x="3943350" y="20875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8440" name="TextBox 7"/>
          <p:cNvSpPr txBox="1">
            <a:spLocks noChangeArrowheads="1"/>
          </p:cNvSpPr>
          <p:nvPr/>
        </p:nvSpPr>
        <p:spPr bwMode="auto">
          <a:xfrm>
            <a:off x="3028950" y="20875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8441" name="TextBox 8"/>
          <p:cNvSpPr txBox="1">
            <a:spLocks noChangeArrowheads="1"/>
          </p:cNvSpPr>
          <p:nvPr/>
        </p:nvSpPr>
        <p:spPr bwMode="auto">
          <a:xfrm>
            <a:off x="5772150" y="20875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8442" name="TextBox 9"/>
          <p:cNvSpPr txBox="1">
            <a:spLocks noChangeArrowheads="1"/>
          </p:cNvSpPr>
          <p:nvPr/>
        </p:nvSpPr>
        <p:spPr bwMode="auto">
          <a:xfrm>
            <a:off x="4857750" y="20875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8443" name="TextBox 10"/>
          <p:cNvSpPr txBox="1">
            <a:spLocks noChangeArrowheads="1"/>
          </p:cNvSpPr>
          <p:nvPr/>
        </p:nvSpPr>
        <p:spPr bwMode="auto">
          <a:xfrm>
            <a:off x="7543800" y="20875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8444" name="TextBox 11"/>
          <p:cNvSpPr txBox="1">
            <a:spLocks noChangeArrowheads="1"/>
          </p:cNvSpPr>
          <p:nvPr/>
        </p:nvSpPr>
        <p:spPr bwMode="auto">
          <a:xfrm>
            <a:off x="6629400" y="20875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8445" name="TextBox 12"/>
          <p:cNvSpPr txBox="1">
            <a:spLocks noChangeArrowheads="1"/>
          </p:cNvSpPr>
          <p:nvPr/>
        </p:nvSpPr>
        <p:spPr bwMode="auto">
          <a:xfrm>
            <a:off x="3714750" y="28575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8446" name="TextBox 13"/>
          <p:cNvSpPr txBox="1">
            <a:spLocks noChangeArrowheads="1"/>
          </p:cNvSpPr>
          <p:nvPr/>
        </p:nvSpPr>
        <p:spPr bwMode="auto">
          <a:xfrm>
            <a:off x="3257550" y="28575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8447" name="TextBox 14"/>
          <p:cNvSpPr txBox="1">
            <a:spLocks noChangeArrowheads="1"/>
          </p:cNvSpPr>
          <p:nvPr/>
        </p:nvSpPr>
        <p:spPr bwMode="auto">
          <a:xfrm>
            <a:off x="1885950" y="28575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8448" name="TextBox 15"/>
          <p:cNvSpPr txBox="1">
            <a:spLocks noChangeArrowheads="1"/>
          </p:cNvSpPr>
          <p:nvPr/>
        </p:nvSpPr>
        <p:spPr bwMode="auto">
          <a:xfrm>
            <a:off x="2343150" y="28575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8449" name="TextBox 16"/>
          <p:cNvSpPr txBox="1">
            <a:spLocks noChangeArrowheads="1"/>
          </p:cNvSpPr>
          <p:nvPr/>
        </p:nvSpPr>
        <p:spPr bwMode="auto">
          <a:xfrm>
            <a:off x="6858000" y="28575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8450" name="TextBox 17"/>
          <p:cNvSpPr txBox="1">
            <a:spLocks noChangeArrowheads="1"/>
          </p:cNvSpPr>
          <p:nvPr/>
        </p:nvSpPr>
        <p:spPr bwMode="auto">
          <a:xfrm>
            <a:off x="6400800" y="28575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8451" name="TextBox 18"/>
          <p:cNvSpPr txBox="1">
            <a:spLocks noChangeArrowheads="1"/>
          </p:cNvSpPr>
          <p:nvPr/>
        </p:nvSpPr>
        <p:spPr bwMode="auto">
          <a:xfrm>
            <a:off x="5543550" y="2884488"/>
            <a:ext cx="400050" cy="368300"/>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8452" name="TextBox 19"/>
          <p:cNvSpPr txBox="1">
            <a:spLocks noChangeArrowheads="1"/>
          </p:cNvSpPr>
          <p:nvPr/>
        </p:nvSpPr>
        <p:spPr bwMode="auto">
          <a:xfrm>
            <a:off x="5086350" y="2884488"/>
            <a:ext cx="400050" cy="368300"/>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8453" name="TextBox 24"/>
          <p:cNvSpPr txBox="1">
            <a:spLocks noChangeArrowheads="1"/>
          </p:cNvSpPr>
          <p:nvPr/>
        </p:nvSpPr>
        <p:spPr bwMode="auto">
          <a:xfrm>
            <a:off x="62293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8454" name="TextBox 25"/>
          <p:cNvSpPr txBox="1">
            <a:spLocks noChangeArrowheads="1"/>
          </p:cNvSpPr>
          <p:nvPr/>
        </p:nvSpPr>
        <p:spPr bwMode="auto">
          <a:xfrm>
            <a:off x="53149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8455" name="TextBox 26"/>
          <p:cNvSpPr txBox="1">
            <a:spLocks noChangeArrowheads="1"/>
          </p:cNvSpPr>
          <p:nvPr/>
        </p:nvSpPr>
        <p:spPr bwMode="auto">
          <a:xfrm>
            <a:off x="57721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8456" name="TextBox 27"/>
          <p:cNvSpPr txBox="1">
            <a:spLocks noChangeArrowheads="1"/>
          </p:cNvSpPr>
          <p:nvPr/>
        </p:nvSpPr>
        <p:spPr bwMode="auto">
          <a:xfrm>
            <a:off x="48577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8457" name="TextBox 28"/>
          <p:cNvSpPr txBox="1">
            <a:spLocks noChangeArrowheads="1"/>
          </p:cNvSpPr>
          <p:nvPr/>
        </p:nvSpPr>
        <p:spPr bwMode="auto">
          <a:xfrm>
            <a:off x="39433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8458" name="TextBox 29"/>
          <p:cNvSpPr txBox="1">
            <a:spLocks noChangeArrowheads="1"/>
          </p:cNvSpPr>
          <p:nvPr/>
        </p:nvSpPr>
        <p:spPr bwMode="auto">
          <a:xfrm>
            <a:off x="25717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8459" name="TextBox 30"/>
          <p:cNvSpPr txBox="1">
            <a:spLocks noChangeArrowheads="1"/>
          </p:cNvSpPr>
          <p:nvPr/>
        </p:nvSpPr>
        <p:spPr bwMode="auto">
          <a:xfrm>
            <a:off x="34861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8460" name="TextBox 31"/>
          <p:cNvSpPr txBox="1">
            <a:spLocks noChangeArrowheads="1"/>
          </p:cNvSpPr>
          <p:nvPr/>
        </p:nvSpPr>
        <p:spPr bwMode="auto">
          <a:xfrm>
            <a:off x="3028950" y="371475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8461" name="TextBox 32"/>
          <p:cNvSpPr txBox="1">
            <a:spLocks noChangeArrowheads="1"/>
          </p:cNvSpPr>
          <p:nvPr/>
        </p:nvSpPr>
        <p:spPr bwMode="auto">
          <a:xfrm>
            <a:off x="60007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8462" name="TextBox 33"/>
          <p:cNvSpPr txBox="1">
            <a:spLocks noChangeArrowheads="1"/>
          </p:cNvSpPr>
          <p:nvPr/>
        </p:nvSpPr>
        <p:spPr bwMode="auto">
          <a:xfrm>
            <a:off x="41719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8463" name="TextBox 34"/>
          <p:cNvSpPr txBox="1">
            <a:spLocks noChangeArrowheads="1"/>
          </p:cNvSpPr>
          <p:nvPr/>
        </p:nvSpPr>
        <p:spPr bwMode="auto">
          <a:xfrm>
            <a:off x="50863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8464" name="TextBox 35"/>
          <p:cNvSpPr txBox="1">
            <a:spLocks noChangeArrowheads="1"/>
          </p:cNvSpPr>
          <p:nvPr/>
        </p:nvSpPr>
        <p:spPr bwMode="auto">
          <a:xfrm>
            <a:off x="28003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18465" name="TextBox 36"/>
          <p:cNvSpPr txBox="1">
            <a:spLocks noChangeArrowheads="1"/>
          </p:cNvSpPr>
          <p:nvPr/>
        </p:nvSpPr>
        <p:spPr bwMode="auto">
          <a:xfrm>
            <a:off x="37147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8466" name="TextBox 37"/>
          <p:cNvSpPr txBox="1">
            <a:spLocks noChangeArrowheads="1"/>
          </p:cNvSpPr>
          <p:nvPr/>
        </p:nvSpPr>
        <p:spPr bwMode="auto">
          <a:xfrm>
            <a:off x="55435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18467" name="TextBox 38"/>
          <p:cNvSpPr txBox="1">
            <a:spLocks noChangeArrowheads="1"/>
          </p:cNvSpPr>
          <p:nvPr/>
        </p:nvSpPr>
        <p:spPr bwMode="auto">
          <a:xfrm>
            <a:off x="32575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8468" name="TextBox 39"/>
          <p:cNvSpPr txBox="1">
            <a:spLocks noChangeArrowheads="1"/>
          </p:cNvSpPr>
          <p:nvPr/>
        </p:nvSpPr>
        <p:spPr bwMode="auto">
          <a:xfrm>
            <a:off x="4629150" y="4602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cxnSp>
        <p:nvCxnSpPr>
          <p:cNvPr id="42" name="Straight Arrow Connector 41"/>
          <p:cNvCxnSpPr>
            <a:stCxn id="18437" idx="2"/>
          </p:cNvCxnSpPr>
          <p:nvPr/>
        </p:nvCxnSpPr>
        <p:spPr>
          <a:xfrm rot="16200000" flipH="1">
            <a:off x="1647032" y="2180431"/>
            <a:ext cx="373062" cy="866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438" idx="2"/>
          </p:cNvCxnSpPr>
          <p:nvPr/>
        </p:nvCxnSpPr>
        <p:spPr>
          <a:xfrm rot="16200000" flipH="1">
            <a:off x="2133601" y="2608262"/>
            <a:ext cx="373062" cy="11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8440" idx="2"/>
          </p:cNvCxnSpPr>
          <p:nvPr/>
        </p:nvCxnSpPr>
        <p:spPr>
          <a:xfrm rot="16200000" flipH="1">
            <a:off x="3271838" y="2414587"/>
            <a:ext cx="342900"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439" idx="2"/>
          </p:cNvCxnSpPr>
          <p:nvPr/>
        </p:nvCxnSpPr>
        <p:spPr>
          <a:xfrm rot="5400000">
            <a:off x="3757613" y="2414587"/>
            <a:ext cx="342900"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325688" y="3257550"/>
            <a:ext cx="1103312" cy="400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3371850" y="3371850"/>
            <a:ext cx="400050" cy="171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486150" y="4114800"/>
            <a:ext cx="1085850" cy="400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0800000" flipV="1">
            <a:off x="4629150" y="4114800"/>
            <a:ext cx="1085850" cy="400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flipH="1">
            <a:off x="5457825" y="3400425"/>
            <a:ext cx="342900" cy="171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5772150" y="3257550"/>
            <a:ext cx="1028700" cy="400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8442" idx="2"/>
          </p:cNvCxnSpPr>
          <p:nvPr/>
        </p:nvCxnSpPr>
        <p:spPr>
          <a:xfrm rot="16200000" flipH="1">
            <a:off x="5100638" y="2414587"/>
            <a:ext cx="342900"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8441" idx="2"/>
          </p:cNvCxnSpPr>
          <p:nvPr/>
        </p:nvCxnSpPr>
        <p:spPr>
          <a:xfrm rot="5400000">
            <a:off x="5586413" y="2414587"/>
            <a:ext cx="342900"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8444" idx="2"/>
          </p:cNvCxnSpPr>
          <p:nvPr/>
        </p:nvCxnSpPr>
        <p:spPr>
          <a:xfrm rot="5400000">
            <a:off x="6643688" y="2614612"/>
            <a:ext cx="342900" cy="285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8443" idx="2"/>
          </p:cNvCxnSpPr>
          <p:nvPr/>
        </p:nvCxnSpPr>
        <p:spPr>
          <a:xfrm rot="5400000">
            <a:off x="7129463" y="2185987"/>
            <a:ext cx="342900" cy="885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0822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CA" dirty="0" smtClean="0"/>
              <a:t>Merging Sorted Sub-lists</a:t>
            </a:r>
            <a:endParaRPr lang="en-US" dirty="0"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two sub-lists of length 1</a:t>
            </a:r>
            <a:endParaRPr lang="en-US" dirty="0"/>
          </a:p>
        </p:txBody>
      </p:sp>
      <p:sp>
        <p:nvSpPr>
          <p:cNvPr id="4" name="Slide Number Placeholder 3"/>
          <p:cNvSpPr>
            <a:spLocks noGrp="1"/>
          </p:cNvSpPr>
          <p:nvPr>
            <p:ph type="sldNum" sz="quarter" idx="12"/>
          </p:nvPr>
        </p:nvSpPr>
        <p:spPr/>
        <p:txBody>
          <a:bodyPr/>
          <a:lstStyle/>
          <a:p>
            <a:pPr>
              <a:defRPr/>
            </a:pPr>
            <a:fld id="{5B0DEE5E-EFE8-4B3E-8971-06352E06F880}" type="slidenum">
              <a:rPr lang="en-US" smtClean="0"/>
              <a:pPr>
                <a:defRPr/>
              </a:pPr>
              <a:t>177</a:t>
            </a:fld>
            <a:endParaRPr lang="en-US"/>
          </a:p>
        </p:txBody>
      </p:sp>
      <p:sp>
        <p:nvSpPr>
          <p:cNvPr id="1030" name="TextBox 4"/>
          <p:cNvSpPr txBox="1">
            <a:spLocks noChangeArrowheads="1"/>
          </p:cNvSpPr>
          <p:nvPr/>
        </p:nvSpPr>
        <p:spPr bwMode="auto">
          <a:xfrm>
            <a:off x="3718454" y="2316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031" name="TextBox 5"/>
          <p:cNvSpPr txBox="1">
            <a:spLocks noChangeArrowheads="1"/>
          </p:cNvSpPr>
          <p:nvPr/>
        </p:nvSpPr>
        <p:spPr bwMode="auto">
          <a:xfrm>
            <a:off x="5193242" y="2316163"/>
            <a:ext cx="400050" cy="369887"/>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032" name="TextBox 6"/>
          <p:cNvSpPr txBox="1">
            <a:spLocks noChangeArrowheads="1"/>
          </p:cNvSpPr>
          <p:nvPr/>
        </p:nvSpPr>
        <p:spPr bwMode="auto">
          <a:xfrm>
            <a:off x="3553354" y="1828800"/>
            <a:ext cx="736600" cy="369888"/>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left</a:t>
            </a:r>
            <a:endParaRPr lang="en-US" b="1">
              <a:latin typeface="Courier New" pitchFamily="49" charset="0"/>
              <a:cs typeface="Courier New" pitchFamily="49" charset="0"/>
            </a:endParaRPr>
          </a:p>
        </p:txBody>
      </p:sp>
      <p:sp>
        <p:nvSpPr>
          <p:cNvPr id="1033" name="TextBox 7"/>
          <p:cNvSpPr txBox="1">
            <a:spLocks noChangeArrowheads="1"/>
          </p:cNvSpPr>
          <p:nvPr/>
        </p:nvSpPr>
        <p:spPr bwMode="auto">
          <a:xfrm>
            <a:off x="4964642" y="1828800"/>
            <a:ext cx="874712" cy="369888"/>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right</a:t>
            </a:r>
            <a:endParaRPr lang="en-US" b="1">
              <a:latin typeface="Courier New" pitchFamily="49" charset="0"/>
              <a:cs typeface="Courier New" pitchFamily="49" charset="0"/>
            </a:endParaRPr>
          </a:p>
        </p:txBody>
      </p:sp>
      <p:sp>
        <p:nvSpPr>
          <p:cNvPr id="1034" name="TextBox 8"/>
          <p:cNvSpPr txBox="1">
            <a:spLocks noChangeArrowheads="1"/>
          </p:cNvSpPr>
          <p:nvPr/>
        </p:nvSpPr>
        <p:spPr bwMode="auto">
          <a:xfrm>
            <a:off x="4085167" y="3116263"/>
            <a:ext cx="1011237" cy="369887"/>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result</a:t>
            </a:r>
            <a:endParaRPr lang="en-US" b="1">
              <a:latin typeface="Courier New" pitchFamily="49" charset="0"/>
              <a:cs typeface="Courier New" pitchFamily="49" charset="0"/>
            </a:endParaRPr>
          </a:p>
        </p:txBody>
      </p:sp>
      <p:sp>
        <p:nvSpPr>
          <p:cNvPr id="1035" name="TextBox 9"/>
          <p:cNvSpPr txBox="1">
            <a:spLocks noChangeArrowheads="1"/>
          </p:cNvSpPr>
          <p:nvPr/>
        </p:nvSpPr>
        <p:spPr bwMode="auto">
          <a:xfrm>
            <a:off x="4162954"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036" name="TextBox 11"/>
          <p:cNvSpPr txBox="1">
            <a:spLocks noChangeArrowheads="1"/>
          </p:cNvSpPr>
          <p:nvPr/>
        </p:nvSpPr>
        <p:spPr bwMode="auto">
          <a:xfrm>
            <a:off x="4621742"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3" name="TextBox 12"/>
          <p:cNvSpPr txBox="1"/>
          <p:nvPr/>
        </p:nvSpPr>
        <p:spPr>
          <a:xfrm>
            <a:off x="2867554" y="4343400"/>
            <a:ext cx="1914525" cy="830263"/>
          </a:xfrm>
          <a:prstGeom prst="rect">
            <a:avLst/>
          </a:prstGeom>
          <a:noFill/>
        </p:spPr>
        <p:txBody>
          <a:bodyPr wrap="none">
            <a:spAutoFit/>
          </a:bodyPr>
          <a:lstStyle/>
          <a:p>
            <a:pPr>
              <a:defRPr/>
            </a:pPr>
            <a:r>
              <a:rPr lang="en-CA" sz="2400" dirty="0">
                <a:solidFill>
                  <a:srgbClr val="0070C0"/>
                </a:solidFill>
                <a:latin typeface="+mn-lt"/>
                <a:cs typeface="Courier New" pitchFamily="49" charset="0"/>
              </a:rPr>
              <a:t>1 comparison</a:t>
            </a:r>
          </a:p>
          <a:p>
            <a:pPr>
              <a:defRPr/>
            </a:pPr>
            <a:r>
              <a:rPr lang="en-CA" sz="2400" dirty="0">
                <a:solidFill>
                  <a:srgbClr val="0070C0"/>
                </a:solidFill>
                <a:latin typeface="+mn-lt"/>
                <a:cs typeface="Courier New" pitchFamily="49" charset="0"/>
              </a:rPr>
              <a:t>2 copies</a:t>
            </a:r>
            <a:endParaRPr lang="en-US" sz="2400" dirty="0">
              <a:solidFill>
                <a:srgbClr val="0070C0"/>
              </a:solidFill>
              <a:latin typeface="+mn-lt"/>
              <a:cs typeface="Courier New" pitchFamily="49" charset="0"/>
            </a:endParaRPr>
          </a:p>
        </p:txBody>
      </p:sp>
    </p:spTree>
    <p:extLst>
      <p:ext uri="{BB962C8B-B14F-4D97-AF65-F5344CB8AC3E}">
        <p14:creationId xmlns:p14="http://schemas.microsoft.com/office/powerpoint/2010/main" val="5116377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611ADE-A45B-4354-9DFE-C6F9F9A22C26}" type="slidenum">
              <a:rPr lang="en-US" smtClean="0"/>
              <a:pPr>
                <a:defRPr/>
              </a:pPr>
              <a:t>178</a:t>
            </a:fld>
            <a:endParaRPr lang="en-US"/>
          </a:p>
        </p:txBody>
      </p:sp>
      <p:sp>
        <p:nvSpPr>
          <p:cNvPr id="5" name="Content Placeholder 4"/>
          <p:cNvSpPr>
            <a:spLocks noGrp="1"/>
          </p:cNvSpPr>
          <p:nvPr>
            <p:ph sz="quarter" idx="1"/>
          </p:nvPr>
        </p:nvSpPr>
        <p:spPr/>
        <p:txBody>
          <a:bodyPr>
            <a:noAutofit/>
          </a:bodyPr>
          <a:lstStyle/>
          <a:p>
            <a:r>
              <a:rPr lang="en-US" sz="1600" dirty="0" err="1" smtClean="0"/>
              <a:t>LinkedList</a:t>
            </a:r>
            <a:r>
              <a:rPr lang="en-US" sz="1600" dirty="0" smtClean="0"/>
              <a:t>&lt;Integer&gt; result = new </a:t>
            </a:r>
            <a:r>
              <a:rPr lang="en-US" sz="1600" dirty="0" err="1" smtClean="0"/>
              <a:t>LinkedList</a:t>
            </a:r>
            <a:r>
              <a:rPr lang="en-US" sz="1600" dirty="0" smtClean="0"/>
              <a:t>&lt;Integer&gt;();</a:t>
            </a:r>
          </a:p>
          <a:p>
            <a:endParaRPr lang="en-US" sz="1600" dirty="0" smtClean="0"/>
          </a:p>
          <a:p>
            <a:r>
              <a:rPr lang="en-US" sz="1600" dirty="0" err="1" smtClean="0"/>
              <a:t>int</a:t>
            </a:r>
            <a:r>
              <a:rPr lang="en-US" sz="1600" dirty="0" smtClean="0"/>
              <a:t> </a:t>
            </a:r>
            <a:r>
              <a:rPr lang="en-US" sz="1600" dirty="0" err="1" smtClean="0"/>
              <a:t>fL</a:t>
            </a:r>
            <a:r>
              <a:rPr lang="en-US" sz="1600" dirty="0" smtClean="0"/>
              <a:t> = </a:t>
            </a:r>
            <a:r>
              <a:rPr lang="en-US" sz="1600" dirty="0" err="1" smtClean="0"/>
              <a:t>left.getFirst</a:t>
            </a:r>
            <a:r>
              <a:rPr lang="en-US" sz="1600" dirty="0" smtClean="0"/>
              <a:t>();</a:t>
            </a:r>
          </a:p>
          <a:p>
            <a:r>
              <a:rPr lang="en-US" sz="1600" dirty="0" err="1" smtClean="0"/>
              <a:t>int</a:t>
            </a:r>
            <a:r>
              <a:rPr lang="en-US" sz="1600" dirty="0" smtClean="0"/>
              <a:t> </a:t>
            </a:r>
            <a:r>
              <a:rPr lang="en-US" sz="1600" dirty="0" err="1" smtClean="0"/>
              <a:t>fR</a:t>
            </a:r>
            <a:r>
              <a:rPr lang="en-US" sz="1600" dirty="0" smtClean="0"/>
              <a:t> = </a:t>
            </a:r>
            <a:r>
              <a:rPr lang="en-US" sz="1600" dirty="0" err="1" smtClean="0"/>
              <a:t>right.getFirst</a:t>
            </a:r>
            <a:r>
              <a:rPr lang="en-US" sz="1600" dirty="0" smtClean="0"/>
              <a:t>();</a:t>
            </a:r>
          </a:p>
          <a:p>
            <a:r>
              <a:rPr lang="en-US" sz="1600" dirty="0" smtClean="0"/>
              <a:t>if (</a:t>
            </a:r>
            <a:r>
              <a:rPr lang="en-US" sz="1600" dirty="0" err="1" smtClean="0"/>
              <a:t>fL</a:t>
            </a:r>
            <a:r>
              <a:rPr lang="en-US" sz="1600" dirty="0" smtClean="0"/>
              <a:t> &lt; </a:t>
            </a:r>
            <a:r>
              <a:rPr lang="en-US" sz="1600" dirty="0" err="1" smtClean="0"/>
              <a:t>fR</a:t>
            </a:r>
            <a:r>
              <a:rPr lang="en-US" sz="1600" dirty="0" smtClean="0"/>
              <a:t>) {</a:t>
            </a:r>
          </a:p>
          <a:p>
            <a:r>
              <a:rPr lang="en-US" sz="1600" dirty="0" smtClean="0"/>
              <a:t>  </a:t>
            </a:r>
            <a:r>
              <a:rPr lang="en-US" sz="1600" dirty="0" err="1" smtClean="0"/>
              <a:t>result.add</a:t>
            </a:r>
            <a:r>
              <a:rPr lang="en-US" sz="1600" dirty="0" smtClean="0"/>
              <a:t>(</a:t>
            </a:r>
            <a:r>
              <a:rPr lang="en-US" sz="1600" dirty="0" err="1" smtClean="0"/>
              <a:t>fL</a:t>
            </a:r>
            <a:r>
              <a:rPr lang="en-US" sz="1600" dirty="0" smtClean="0"/>
              <a:t>);</a:t>
            </a:r>
          </a:p>
          <a:p>
            <a:r>
              <a:rPr lang="en-US" sz="1600" dirty="0" smtClean="0"/>
              <a:t>  </a:t>
            </a:r>
            <a:r>
              <a:rPr lang="en-US" sz="1600" dirty="0" err="1" smtClean="0"/>
              <a:t>left.removeFirst</a:t>
            </a:r>
            <a:r>
              <a:rPr lang="en-US" sz="1600" dirty="0" smtClean="0"/>
              <a:t>();</a:t>
            </a:r>
          </a:p>
          <a:p>
            <a:r>
              <a:rPr lang="en-US" sz="1600" dirty="0" smtClean="0"/>
              <a:t>}</a:t>
            </a:r>
          </a:p>
          <a:p>
            <a:r>
              <a:rPr lang="en-US" sz="1600" dirty="0" smtClean="0"/>
              <a:t>else {</a:t>
            </a:r>
          </a:p>
          <a:p>
            <a:r>
              <a:rPr lang="en-US" sz="1600" dirty="0" smtClean="0"/>
              <a:t>  </a:t>
            </a:r>
            <a:r>
              <a:rPr lang="en-US" sz="1600" dirty="0" err="1" smtClean="0"/>
              <a:t>result.add</a:t>
            </a:r>
            <a:r>
              <a:rPr lang="en-US" sz="1600" dirty="0" smtClean="0"/>
              <a:t>(</a:t>
            </a:r>
            <a:r>
              <a:rPr lang="en-US" sz="1600" dirty="0" err="1" smtClean="0"/>
              <a:t>fR</a:t>
            </a:r>
            <a:r>
              <a:rPr lang="en-US" sz="1600" dirty="0" smtClean="0"/>
              <a:t>);</a:t>
            </a:r>
          </a:p>
          <a:p>
            <a:r>
              <a:rPr lang="en-US" sz="1600" dirty="0" smtClean="0"/>
              <a:t>  </a:t>
            </a:r>
            <a:r>
              <a:rPr lang="en-US" sz="1600" dirty="0" err="1" smtClean="0"/>
              <a:t>right.removeFirst</a:t>
            </a:r>
            <a:r>
              <a:rPr lang="en-US" sz="1600" dirty="0" smtClean="0"/>
              <a:t>();</a:t>
            </a:r>
          </a:p>
          <a:p>
            <a:r>
              <a:rPr lang="en-US" sz="1600" dirty="0" smtClean="0"/>
              <a:t>}</a:t>
            </a:r>
          </a:p>
          <a:p>
            <a:r>
              <a:rPr lang="en-US" sz="1600" dirty="0" smtClean="0"/>
              <a:t>if (</a:t>
            </a:r>
            <a:r>
              <a:rPr lang="en-US" sz="1600" dirty="0" err="1" smtClean="0"/>
              <a:t>left.isEmpty</a:t>
            </a:r>
            <a:r>
              <a:rPr lang="en-US" sz="1600" dirty="0" smtClean="0"/>
              <a:t>()) {</a:t>
            </a:r>
          </a:p>
          <a:p>
            <a:r>
              <a:rPr lang="en-US" sz="1600" dirty="0" smtClean="0"/>
              <a:t>  </a:t>
            </a:r>
            <a:r>
              <a:rPr lang="en-US" sz="1600" dirty="0" err="1" smtClean="0"/>
              <a:t>result.addAll</a:t>
            </a:r>
            <a:r>
              <a:rPr lang="en-US" sz="1600" dirty="0" smtClean="0"/>
              <a:t>(right);</a:t>
            </a:r>
          </a:p>
          <a:p>
            <a:r>
              <a:rPr lang="en-US" sz="1600" dirty="0" smtClean="0"/>
              <a:t>}</a:t>
            </a:r>
          </a:p>
          <a:p>
            <a:r>
              <a:rPr lang="en-US" sz="1600" dirty="0" smtClean="0"/>
              <a:t>else {</a:t>
            </a:r>
          </a:p>
          <a:p>
            <a:r>
              <a:rPr lang="en-US" sz="1600" dirty="0" smtClean="0"/>
              <a:t>  </a:t>
            </a:r>
            <a:r>
              <a:rPr lang="en-US" sz="1600" dirty="0" err="1" smtClean="0"/>
              <a:t>result.addAll</a:t>
            </a:r>
            <a:r>
              <a:rPr lang="en-US" sz="1600" dirty="0" smtClean="0"/>
              <a:t>(left);</a:t>
            </a:r>
          </a:p>
          <a:p>
            <a:r>
              <a:rPr lang="en-US" sz="1600" dirty="0" smtClean="0"/>
              <a:t>}</a:t>
            </a:r>
          </a:p>
        </p:txBody>
      </p:sp>
    </p:spTree>
    <p:extLst>
      <p:ext uri="{BB962C8B-B14F-4D97-AF65-F5344CB8AC3E}">
        <p14:creationId xmlns:p14="http://schemas.microsoft.com/office/powerpoint/2010/main" val="529540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CA" smtClean="0"/>
              <a:t>Merging Sorted Sub-lists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two sub-lists of length 2</a:t>
            </a:r>
            <a:endParaRPr lang="en-US" dirty="0"/>
          </a:p>
        </p:txBody>
      </p:sp>
      <p:sp>
        <p:nvSpPr>
          <p:cNvPr id="4" name="Slide Number Placeholder 3"/>
          <p:cNvSpPr>
            <a:spLocks noGrp="1"/>
          </p:cNvSpPr>
          <p:nvPr>
            <p:ph type="sldNum" sz="quarter" idx="12"/>
          </p:nvPr>
        </p:nvSpPr>
        <p:spPr/>
        <p:txBody>
          <a:bodyPr/>
          <a:lstStyle/>
          <a:p>
            <a:pPr>
              <a:defRPr/>
            </a:pPr>
            <a:fld id="{124C381E-0CEE-422D-BB79-84E4AFB7CA4B}" type="slidenum">
              <a:rPr lang="en-US" smtClean="0"/>
              <a:pPr>
                <a:defRPr/>
              </a:pPr>
              <a:t>179</a:t>
            </a:fld>
            <a:endParaRPr lang="en-US"/>
          </a:p>
        </p:txBody>
      </p:sp>
      <p:sp>
        <p:nvSpPr>
          <p:cNvPr id="5" name="TextBox 4"/>
          <p:cNvSpPr txBox="1">
            <a:spLocks noChangeArrowheads="1"/>
          </p:cNvSpPr>
          <p:nvPr/>
        </p:nvSpPr>
        <p:spPr bwMode="auto">
          <a:xfrm>
            <a:off x="3896254"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6" name="TextBox 5"/>
          <p:cNvSpPr txBox="1">
            <a:spLocks noChangeArrowheads="1"/>
          </p:cNvSpPr>
          <p:nvPr/>
        </p:nvSpPr>
        <p:spPr bwMode="auto">
          <a:xfrm>
            <a:off x="3445404"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2056" name="TextBox 6"/>
          <p:cNvSpPr txBox="1">
            <a:spLocks noChangeArrowheads="1"/>
          </p:cNvSpPr>
          <p:nvPr/>
        </p:nvSpPr>
        <p:spPr bwMode="auto">
          <a:xfrm>
            <a:off x="3553354" y="1828800"/>
            <a:ext cx="736600" cy="369888"/>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left</a:t>
            </a:r>
            <a:endParaRPr lang="en-US" b="1">
              <a:latin typeface="Courier New" pitchFamily="49" charset="0"/>
              <a:cs typeface="Courier New" pitchFamily="49" charset="0"/>
            </a:endParaRPr>
          </a:p>
        </p:txBody>
      </p:sp>
      <p:sp>
        <p:nvSpPr>
          <p:cNvPr id="2057" name="TextBox 7"/>
          <p:cNvSpPr txBox="1">
            <a:spLocks noChangeArrowheads="1"/>
          </p:cNvSpPr>
          <p:nvPr/>
        </p:nvSpPr>
        <p:spPr bwMode="auto">
          <a:xfrm>
            <a:off x="4964642" y="1828800"/>
            <a:ext cx="874712" cy="369888"/>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right</a:t>
            </a:r>
            <a:endParaRPr lang="en-US" b="1">
              <a:latin typeface="Courier New" pitchFamily="49" charset="0"/>
              <a:cs typeface="Courier New" pitchFamily="49" charset="0"/>
            </a:endParaRPr>
          </a:p>
        </p:txBody>
      </p:sp>
      <p:sp>
        <p:nvSpPr>
          <p:cNvPr id="2058" name="TextBox 8"/>
          <p:cNvSpPr txBox="1">
            <a:spLocks noChangeArrowheads="1"/>
          </p:cNvSpPr>
          <p:nvPr/>
        </p:nvSpPr>
        <p:spPr bwMode="auto">
          <a:xfrm>
            <a:off x="4085167" y="3116263"/>
            <a:ext cx="1011237" cy="369887"/>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result</a:t>
            </a:r>
            <a:endParaRPr lang="en-US" b="1">
              <a:latin typeface="Courier New" pitchFamily="49" charset="0"/>
              <a:cs typeface="Courier New" pitchFamily="49" charset="0"/>
            </a:endParaRPr>
          </a:p>
        </p:txBody>
      </p:sp>
      <p:sp>
        <p:nvSpPr>
          <p:cNvPr id="10" name="TextBox 9"/>
          <p:cNvSpPr txBox="1">
            <a:spLocks noChangeArrowheads="1"/>
          </p:cNvSpPr>
          <p:nvPr/>
        </p:nvSpPr>
        <p:spPr bwMode="auto">
          <a:xfrm>
            <a:off x="4162954"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12" name="TextBox 11"/>
          <p:cNvSpPr txBox="1">
            <a:spLocks noChangeArrowheads="1"/>
          </p:cNvSpPr>
          <p:nvPr/>
        </p:nvSpPr>
        <p:spPr bwMode="auto">
          <a:xfrm>
            <a:off x="4621742"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13" name="TextBox 12"/>
          <p:cNvSpPr txBox="1"/>
          <p:nvPr/>
        </p:nvSpPr>
        <p:spPr>
          <a:xfrm>
            <a:off x="2867554" y="4343400"/>
            <a:ext cx="2084388" cy="830263"/>
          </a:xfrm>
          <a:prstGeom prst="rect">
            <a:avLst/>
          </a:prstGeom>
          <a:noFill/>
        </p:spPr>
        <p:txBody>
          <a:bodyPr wrap="none">
            <a:spAutoFit/>
          </a:bodyPr>
          <a:lstStyle/>
          <a:p>
            <a:pPr>
              <a:defRPr/>
            </a:pPr>
            <a:r>
              <a:rPr lang="en-CA" sz="2400" dirty="0">
                <a:solidFill>
                  <a:srgbClr val="0070C0"/>
                </a:solidFill>
                <a:latin typeface="+mn-lt"/>
                <a:cs typeface="Courier New" pitchFamily="49" charset="0"/>
              </a:rPr>
              <a:t>3 comparisons</a:t>
            </a:r>
          </a:p>
          <a:p>
            <a:pPr>
              <a:defRPr/>
            </a:pPr>
            <a:r>
              <a:rPr lang="en-CA" sz="2400" dirty="0">
                <a:solidFill>
                  <a:srgbClr val="0070C0"/>
                </a:solidFill>
                <a:latin typeface="+mn-lt"/>
                <a:cs typeface="Courier New" pitchFamily="49" charset="0"/>
              </a:rPr>
              <a:t>4 copies</a:t>
            </a:r>
            <a:endParaRPr lang="en-US" sz="2400" dirty="0">
              <a:solidFill>
                <a:srgbClr val="0070C0"/>
              </a:solidFill>
              <a:latin typeface="+mn-lt"/>
              <a:cs typeface="Courier New" pitchFamily="49" charset="0"/>
            </a:endParaRPr>
          </a:p>
        </p:txBody>
      </p:sp>
      <p:sp>
        <p:nvSpPr>
          <p:cNvPr id="14" name="TextBox 13"/>
          <p:cNvSpPr txBox="1">
            <a:spLocks noChangeArrowheads="1"/>
          </p:cNvSpPr>
          <p:nvPr/>
        </p:nvSpPr>
        <p:spPr bwMode="auto">
          <a:xfrm>
            <a:off x="5432954"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15" name="TextBox 14"/>
          <p:cNvSpPr txBox="1">
            <a:spLocks noChangeArrowheads="1"/>
          </p:cNvSpPr>
          <p:nvPr/>
        </p:nvSpPr>
        <p:spPr bwMode="auto">
          <a:xfrm>
            <a:off x="4982104"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6" name="TextBox 15"/>
          <p:cNvSpPr txBox="1">
            <a:spLocks noChangeArrowheads="1"/>
          </p:cNvSpPr>
          <p:nvPr/>
        </p:nvSpPr>
        <p:spPr bwMode="auto">
          <a:xfrm>
            <a:off x="3724804"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17" name="TextBox 16"/>
          <p:cNvSpPr txBox="1">
            <a:spLocks noChangeArrowheads="1"/>
          </p:cNvSpPr>
          <p:nvPr/>
        </p:nvSpPr>
        <p:spPr bwMode="auto">
          <a:xfrm>
            <a:off x="5096404"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Tree>
    <p:extLst>
      <p:ext uri="{BB962C8B-B14F-4D97-AF65-F5344CB8AC3E}">
        <p14:creationId xmlns:p14="http://schemas.microsoft.com/office/powerpoint/2010/main" val="37213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15"/>
                                        </p:tgtEl>
                                        <p:attrNameLst>
                                          <p:attrName>r</p:attrName>
                                        </p:attrNameLst>
                                      </p:cBhvr>
                                    </p:animRot>
                                  </p:childTnLst>
                                </p:cTn>
                              </p:par>
                              <p:par>
                                <p:cTn id="7" presetID="8" presetClass="emph" presetSubtype="0" fill="hold" grpId="1"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2000"/>
                                        <p:tgtEl>
                                          <p:spTgt spid="15"/>
                                        </p:tgtEl>
                                      </p:cBhvr>
                                    </p:animEffect>
                                    <p:set>
                                      <p:cBhvr>
                                        <p:cTn id="18" dur="1" fill="hold">
                                          <p:stCondLst>
                                            <p:cond delay="19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14"/>
                                        </p:tgtEl>
                                        <p:attrNameLst>
                                          <p:attrName>r</p:attrName>
                                        </p:attrNameLst>
                                      </p:cBhvr>
                                    </p:animRot>
                                  </p:childTnLst>
                                </p:cTn>
                              </p:par>
                              <p:par>
                                <p:cTn id="23" presetID="8" presetClass="emph" presetSubtype="0" fill="hold" grpId="2" nodeType="withEffect">
                                  <p:stCondLst>
                                    <p:cond delay="0"/>
                                  </p:stCondLst>
                                  <p:childTnLst>
                                    <p:animRot by="21600000">
                                      <p:cBhvr>
                                        <p:cTn id="24" dur="2000" fill="hold"/>
                                        <p:tgtEl>
                                          <p:spTgt spid="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1" nodeType="clickEffect">
                                  <p:stCondLst>
                                    <p:cond delay="0"/>
                                  </p:stCondLst>
                                  <p:childTnLst>
                                    <p:animRot by="21600000">
                                      <p:cBhvr>
                                        <p:cTn id="38" dur="2000" fill="hold"/>
                                        <p:tgtEl>
                                          <p:spTgt spid="5"/>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14"/>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10" grpId="0" animBg="1"/>
      <p:bldP spid="12" grpId="0" animBg="1"/>
      <p:bldP spid="14" grpId="0" animBg="1"/>
      <p:bldP spid="14" grpId="1" animBg="1"/>
      <p:bldP spid="15" grpId="0" animBg="1"/>
      <p:bldP spid="15" grpId="1"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write a loop-based method to solve the Tower of Hanoi problem</a:t>
            </a:r>
          </a:p>
          <a:p>
            <a:pPr lvl="1"/>
            <a:r>
              <a:rPr lang="en-US" dirty="0" smtClean="0"/>
              <a:t>discuss amongst yourselves now...</a:t>
            </a:r>
            <a:endParaRPr lang="en-US" dirty="0"/>
          </a:p>
        </p:txBody>
      </p:sp>
      <p:sp>
        <p:nvSpPr>
          <p:cNvPr id="4" name="Slide Number Placeholder 3"/>
          <p:cNvSpPr>
            <a:spLocks noGrp="1"/>
          </p:cNvSpPr>
          <p:nvPr>
            <p:ph type="sldNum" sz="quarter" idx="12"/>
          </p:nvPr>
        </p:nvSpPr>
        <p:spPr/>
        <p:txBody>
          <a:bodyPr/>
          <a:lstStyle/>
          <a:p>
            <a:pPr>
              <a:defRPr/>
            </a:pPr>
            <a:fld id="{4F134194-C141-41B8-B5B5-C8570DAC61C1}" type="slidenum">
              <a:rPr lang="en-US" smtClean="0"/>
              <a:pPr>
                <a:defRPr/>
              </a:pPr>
              <a:t>18</a:t>
            </a:fld>
            <a:endParaRPr lang="en-US"/>
          </a:p>
        </p:txBody>
      </p:sp>
    </p:spTree>
    <p:extLst>
      <p:ext uri="{BB962C8B-B14F-4D97-AF65-F5344CB8AC3E}">
        <p14:creationId xmlns:p14="http://schemas.microsoft.com/office/powerpoint/2010/main" val="1999452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611ADE-A45B-4354-9DFE-C6F9F9A22C26}" type="slidenum">
              <a:rPr lang="en-US" smtClean="0"/>
              <a:pPr>
                <a:defRPr/>
              </a:pPr>
              <a:t>180</a:t>
            </a:fld>
            <a:endParaRPr lang="en-US"/>
          </a:p>
        </p:txBody>
      </p:sp>
      <p:sp>
        <p:nvSpPr>
          <p:cNvPr id="6" name="Content Placeholder 5"/>
          <p:cNvSpPr>
            <a:spLocks noGrp="1"/>
          </p:cNvSpPr>
          <p:nvPr>
            <p:ph sz="quarter" idx="1"/>
          </p:nvPr>
        </p:nvSpPr>
        <p:spPr/>
        <p:txBody>
          <a:bodyPr>
            <a:noAutofit/>
          </a:bodyPr>
          <a:lstStyle/>
          <a:p>
            <a:r>
              <a:rPr lang="en-US" sz="1400" dirty="0" err="1" smtClean="0"/>
              <a:t>LinkedList</a:t>
            </a:r>
            <a:r>
              <a:rPr lang="en-US" sz="1400" dirty="0" smtClean="0"/>
              <a:t>&lt;Integer&gt; result = new </a:t>
            </a:r>
            <a:r>
              <a:rPr lang="en-US" sz="1400" dirty="0" err="1" smtClean="0"/>
              <a:t>LinkedList</a:t>
            </a:r>
            <a:r>
              <a:rPr lang="en-US" sz="1400" dirty="0" smtClean="0"/>
              <a:t>&lt;Integer&gt;();</a:t>
            </a:r>
          </a:p>
          <a:p>
            <a:endParaRPr lang="en-US" sz="1400" dirty="0" smtClean="0"/>
          </a:p>
          <a:p>
            <a:r>
              <a:rPr lang="en-US" sz="1400" dirty="0" smtClean="0">
                <a:solidFill>
                  <a:srgbClr val="FF0000"/>
                </a:solidFill>
              </a:rPr>
              <a:t>while (</a:t>
            </a:r>
            <a:r>
              <a:rPr lang="en-US" sz="1400" dirty="0" err="1" smtClean="0">
                <a:solidFill>
                  <a:srgbClr val="FF0000"/>
                </a:solidFill>
              </a:rPr>
              <a:t>left.size</a:t>
            </a:r>
            <a:r>
              <a:rPr lang="en-US" sz="1400" dirty="0" smtClean="0">
                <a:solidFill>
                  <a:srgbClr val="FF0000"/>
                </a:solidFill>
              </a:rPr>
              <a:t>() &gt; 0 &amp;&amp; </a:t>
            </a:r>
            <a:r>
              <a:rPr lang="en-US" sz="1400" dirty="0" err="1" smtClean="0">
                <a:solidFill>
                  <a:srgbClr val="FF0000"/>
                </a:solidFill>
              </a:rPr>
              <a:t>right.size</a:t>
            </a:r>
            <a:r>
              <a:rPr lang="en-US" sz="1400" dirty="0" smtClean="0">
                <a:solidFill>
                  <a:srgbClr val="FF0000"/>
                </a:solidFill>
              </a:rPr>
              <a:t>() &gt; 0 ) {</a:t>
            </a:r>
          </a:p>
          <a:p>
            <a:r>
              <a:rPr lang="en-US" sz="1400" dirty="0" smtClean="0"/>
              <a:t>  </a:t>
            </a:r>
            <a:r>
              <a:rPr lang="en-US" sz="1400" dirty="0" err="1" smtClean="0"/>
              <a:t>int</a:t>
            </a:r>
            <a:r>
              <a:rPr lang="en-US" sz="1400" dirty="0" smtClean="0"/>
              <a:t> </a:t>
            </a:r>
            <a:r>
              <a:rPr lang="en-US" sz="1400" dirty="0" err="1" smtClean="0"/>
              <a:t>fL</a:t>
            </a:r>
            <a:r>
              <a:rPr lang="en-US" sz="1400" dirty="0" smtClean="0"/>
              <a:t> = </a:t>
            </a:r>
            <a:r>
              <a:rPr lang="en-US" sz="1400" dirty="0" err="1" smtClean="0"/>
              <a:t>left.getFirst</a:t>
            </a:r>
            <a:r>
              <a:rPr lang="en-US" sz="1400" dirty="0" smtClean="0"/>
              <a:t>();</a:t>
            </a:r>
          </a:p>
          <a:p>
            <a:r>
              <a:rPr lang="en-US" sz="1400" dirty="0" smtClean="0"/>
              <a:t>  </a:t>
            </a:r>
            <a:r>
              <a:rPr lang="en-US" sz="1400" dirty="0" err="1" smtClean="0"/>
              <a:t>int</a:t>
            </a:r>
            <a:r>
              <a:rPr lang="en-US" sz="1400" dirty="0" smtClean="0"/>
              <a:t> </a:t>
            </a:r>
            <a:r>
              <a:rPr lang="en-US" sz="1400" dirty="0" err="1" smtClean="0"/>
              <a:t>fR</a:t>
            </a:r>
            <a:r>
              <a:rPr lang="en-US" sz="1400" dirty="0" smtClean="0"/>
              <a:t> = </a:t>
            </a:r>
            <a:r>
              <a:rPr lang="en-US" sz="1400" dirty="0" err="1" smtClean="0"/>
              <a:t>right.getFirst</a:t>
            </a:r>
            <a:r>
              <a:rPr lang="en-US" sz="1400" dirty="0" smtClean="0"/>
              <a:t>();</a:t>
            </a:r>
          </a:p>
          <a:p>
            <a:r>
              <a:rPr lang="en-US" sz="1400" dirty="0" smtClean="0"/>
              <a:t>  if (</a:t>
            </a:r>
            <a:r>
              <a:rPr lang="en-US" sz="1400" dirty="0" err="1" smtClean="0"/>
              <a:t>fL</a:t>
            </a:r>
            <a:r>
              <a:rPr lang="en-US" sz="1400" dirty="0" smtClean="0"/>
              <a:t> &lt; </a:t>
            </a:r>
            <a:r>
              <a:rPr lang="en-US" sz="1400" dirty="0" err="1" smtClean="0"/>
              <a:t>fR</a:t>
            </a:r>
            <a:r>
              <a:rPr lang="en-US" sz="1400" dirty="0" smtClean="0"/>
              <a:t>) {</a:t>
            </a:r>
          </a:p>
          <a:p>
            <a:r>
              <a:rPr lang="en-US" sz="1400" dirty="0" smtClean="0"/>
              <a:t>    </a:t>
            </a:r>
            <a:r>
              <a:rPr lang="en-US" sz="1400" dirty="0" err="1" smtClean="0"/>
              <a:t>result.add</a:t>
            </a:r>
            <a:r>
              <a:rPr lang="en-US" sz="1400" dirty="0" smtClean="0"/>
              <a:t>(</a:t>
            </a:r>
            <a:r>
              <a:rPr lang="en-US" sz="1400" dirty="0" err="1" smtClean="0"/>
              <a:t>fL</a:t>
            </a:r>
            <a:r>
              <a:rPr lang="en-US" sz="1400" dirty="0" smtClean="0"/>
              <a:t>);</a:t>
            </a:r>
          </a:p>
          <a:p>
            <a:r>
              <a:rPr lang="en-US" sz="1400" dirty="0" smtClean="0"/>
              <a:t>    </a:t>
            </a:r>
            <a:r>
              <a:rPr lang="en-US" sz="1400" dirty="0" err="1" smtClean="0"/>
              <a:t>left.removeFirst</a:t>
            </a:r>
            <a:r>
              <a:rPr lang="en-US" sz="1400" dirty="0" smtClean="0"/>
              <a:t>();</a:t>
            </a:r>
          </a:p>
          <a:p>
            <a:r>
              <a:rPr lang="en-US" sz="1400" dirty="0" smtClean="0"/>
              <a:t>  }</a:t>
            </a:r>
          </a:p>
          <a:p>
            <a:r>
              <a:rPr lang="en-US" sz="1400" dirty="0" smtClean="0"/>
              <a:t>  else {</a:t>
            </a:r>
          </a:p>
          <a:p>
            <a:r>
              <a:rPr lang="en-US" sz="1400" dirty="0" smtClean="0"/>
              <a:t>    </a:t>
            </a:r>
            <a:r>
              <a:rPr lang="en-US" sz="1400" dirty="0" err="1" smtClean="0"/>
              <a:t>result.add</a:t>
            </a:r>
            <a:r>
              <a:rPr lang="en-US" sz="1400" dirty="0" smtClean="0"/>
              <a:t>(</a:t>
            </a:r>
            <a:r>
              <a:rPr lang="en-US" sz="1400" dirty="0" err="1" smtClean="0"/>
              <a:t>fR</a:t>
            </a:r>
            <a:r>
              <a:rPr lang="en-US" sz="1400" dirty="0" smtClean="0"/>
              <a:t>);</a:t>
            </a:r>
          </a:p>
          <a:p>
            <a:r>
              <a:rPr lang="en-US" sz="1400" dirty="0" smtClean="0"/>
              <a:t>    </a:t>
            </a:r>
            <a:r>
              <a:rPr lang="en-US" sz="1400" dirty="0" err="1" smtClean="0"/>
              <a:t>right.removeFirst</a:t>
            </a:r>
            <a:r>
              <a:rPr lang="en-US" sz="1400" dirty="0" smtClean="0"/>
              <a:t>();</a:t>
            </a:r>
          </a:p>
          <a:p>
            <a:r>
              <a:rPr lang="en-US" sz="1400" dirty="0" smtClean="0"/>
              <a:t>  }</a:t>
            </a:r>
          </a:p>
          <a:p>
            <a:r>
              <a:rPr lang="en-US" sz="1400" dirty="0" smtClean="0">
                <a:solidFill>
                  <a:srgbClr val="FF0000"/>
                </a:solidFill>
              </a:rPr>
              <a:t>}</a:t>
            </a:r>
          </a:p>
          <a:p>
            <a:r>
              <a:rPr lang="en-US" sz="1400" dirty="0" smtClean="0"/>
              <a:t>if (</a:t>
            </a:r>
            <a:r>
              <a:rPr lang="en-US" sz="1400" dirty="0" err="1" smtClean="0"/>
              <a:t>left.isEmpty</a:t>
            </a:r>
            <a:r>
              <a:rPr lang="en-US" sz="1400" dirty="0" smtClean="0"/>
              <a:t>()) {</a:t>
            </a:r>
          </a:p>
          <a:p>
            <a:r>
              <a:rPr lang="en-US" sz="1400" dirty="0" smtClean="0"/>
              <a:t>  </a:t>
            </a:r>
            <a:r>
              <a:rPr lang="en-US" sz="1400" dirty="0" err="1" smtClean="0"/>
              <a:t>result.addAll</a:t>
            </a:r>
            <a:r>
              <a:rPr lang="en-US" sz="1400" dirty="0" smtClean="0"/>
              <a:t>(right);</a:t>
            </a:r>
          </a:p>
          <a:p>
            <a:r>
              <a:rPr lang="en-US" sz="1400" dirty="0" smtClean="0"/>
              <a:t>}</a:t>
            </a:r>
          </a:p>
          <a:p>
            <a:r>
              <a:rPr lang="en-US" sz="1400" dirty="0" smtClean="0"/>
              <a:t>else {</a:t>
            </a:r>
          </a:p>
          <a:p>
            <a:r>
              <a:rPr lang="en-US" sz="1400" dirty="0" smtClean="0"/>
              <a:t>  </a:t>
            </a:r>
            <a:r>
              <a:rPr lang="en-US" sz="1400" dirty="0" err="1" smtClean="0"/>
              <a:t>result.addAll</a:t>
            </a:r>
            <a:r>
              <a:rPr lang="en-US" sz="1400" dirty="0" smtClean="0"/>
              <a:t>(left);</a:t>
            </a:r>
          </a:p>
          <a:p>
            <a:r>
              <a:rPr lang="en-US" sz="1400" dirty="0" smtClean="0"/>
              <a:t>}</a:t>
            </a:r>
          </a:p>
          <a:p>
            <a:endParaRPr lang="en-US" sz="1400" dirty="0"/>
          </a:p>
        </p:txBody>
      </p:sp>
    </p:spTree>
    <p:extLst>
      <p:ext uri="{BB962C8B-B14F-4D97-AF65-F5344CB8AC3E}">
        <p14:creationId xmlns:p14="http://schemas.microsoft.com/office/powerpoint/2010/main" val="172978756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smtClean="0"/>
              <a:t>Merging Sorted Sub-lists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two sub-lists of length 4</a:t>
            </a:r>
            <a:endParaRPr lang="en-US" dirty="0"/>
          </a:p>
        </p:txBody>
      </p:sp>
      <p:sp>
        <p:nvSpPr>
          <p:cNvPr id="4" name="Slide Number Placeholder 3"/>
          <p:cNvSpPr>
            <a:spLocks noGrp="1"/>
          </p:cNvSpPr>
          <p:nvPr>
            <p:ph type="sldNum" sz="quarter" idx="12"/>
          </p:nvPr>
        </p:nvSpPr>
        <p:spPr/>
        <p:txBody>
          <a:bodyPr/>
          <a:lstStyle/>
          <a:p>
            <a:pPr>
              <a:defRPr/>
            </a:pPr>
            <a:fld id="{EE7DB621-FA7F-4AC7-A25F-853F9F6CCA92}" type="slidenum">
              <a:rPr lang="en-US" smtClean="0"/>
              <a:pPr>
                <a:defRPr/>
              </a:pPr>
              <a:t>181</a:t>
            </a:fld>
            <a:endParaRPr lang="en-US"/>
          </a:p>
        </p:txBody>
      </p:sp>
      <p:sp>
        <p:nvSpPr>
          <p:cNvPr id="19461" name="TextBox 6"/>
          <p:cNvSpPr txBox="1">
            <a:spLocks noChangeArrowheads="1"/>
          </p:cNvSpPr>
          <p:nvPr/>
        </p:nvSpPr>
        <p:spPr bwMode="auto">
          <a:xfrm>
            <a:off x="3092450" y="1828800"/>
            <a:ext cx="736600" cy="369888"/>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left</a:t>
            </a:r>
            <a:endParaRPr lang="en-US" b="1">
              <a:latin typeface="Courier New" pitchFamily="49" charset="0"/>
              <a:cs typeface="Courier New" pitchFamily="49" charset="0"/>
            </a:endParaRPr>
          </a:p>
        </p:txBody>
      </p:sp>
      <p:sp>
        <p:nvSpPr>
          <p:cNvPr id="19462" name="TextBox 7"/>
          <p:cNvSpPr txBox="1">
            <a:spLocks noChangeArrowheads="1"/>
          </p:cNvSpPr>
          <p:nvPr/>
        </p:nvSpPr>
        <p:spPr bwMode="auto">
          <a:xfrm>
            <a:off x="5297488" y="1828800"/>
            <a:ext cx="874712" cy="369888"/>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right</a:t>
            </a:r>
            <a:endParaRPr lang="en-US" b="1">
              <a:latin typeface="Courier New" pitchFamily="49" charset="0"/>
              <a:cs typeface="Courier New" pitchFamily="49" charset="0"/>
            </a:endParaRPr>
          </a:p>
        </p:txBody>
      </p:sp>
      <p:sp>
        <p:nvSpPr>
          <p:cNvPr id="19463" name="TextBox 8"/>
          <p:cNvSpPr txBox="1">
            <a:spLocks noChangeArrowheads="1"/>
          </p:cNvSpPr>
          <p:nvPr/>
        </p:nvSpPr>
        <p:spPr bwMode="auto">
          <a:xfrm>
            <a:off x="4114800" y="3116263"/>
            <a:ext cx="1011238" cy="369887"/>
          </a:xfrm>
          <a:prstGeom prst="rect">
            <a:avLst/>
          </a:prstGeom>
          <a:noFill/>
          <a:ln w="9525">
            <a:noFill/>
            <a:miter lim="800000"/>
            <a:headEnd/>
            <a:tailEnd/>
          </a:ln>
        </p:spPr>
        <p:txBody>
          <a:bodyPr wrap="none">
            <a:spAutoFit/>
          </a:bodyPr>
          <a:lstStyle/>
          <a:p>
            <a:r>
              <a:rPr lang="en-CA" b="1">
                <a:latin typeface="Courier New" pitchFamily="49" charset="0"/>
                <a:cs typeface="Courier New" pitchFamily="49" charset="0"/>
              </a:rPr>
              <a:t>result</a:t>
            </a:r>
            <a:endParaRPr lang="en-US" b="1">
              <a:latin typeface="Courier New" pitchFamily="49" charset="0"/>
              <a:cs typeface="Courier New" pitchFamily="49" charset="0"/>
            </a:endParaRPr>
          </a:p>
        </p:txBody>
      </p:sp>
      <p:sp>
        <p:nvSpPr>
          <p:cNvPr id="13" name="TextBox 12"/>
          <p:cNvSpPr txBox="1"/>
          <p:nvPr/>
        </p:nvSpPr>
        <p:spPr>
          <a:xfrm>
            <a:off x="3516313" y="4343400"/>
            <a:ext cx="2084387" cy="830263"/>
          </a:xfrm>
          <a:prstGeom prst="rect">
            <a:avLst/>
          </a:prstGeom>
          <a:noFill/>
        </p:spPr>
        <p:txBody>
          <a:bodyPr wrap="none">
            <a:spAutoFit/>
          </a:bodyPr>
          <a:lstStyle/>
          <a:p>
            <a:pPr>
              <a:defRPr/>
            </a:pPr>
            <a:r>
              <a:rPr lang="en-CA" sz="2400" dirty="0">
                <a:solidFill>
                  <a:srgbClr val="0070C0"/>
                </a:solidFill>
                <a:latin typeface="+mn-lt"/>
                <a:cs typeface="Courier New" pitchFamily="49" charset="0"/>
              </a:rPr>
              <a:t>5 comparisons</a:t>
            </a:r>
          </a:p>
          <a:p>
            <a:pPr>
              <a:defRPr/>
            </a:pPr>
            <a:r>
              <a:rPr lang="en-CA" sz="2400" dirty="0">
                <a:solidFill>
                  <a:srgbClr val="0070C0"/>
                </a:solidFill>
                <a:latin typeface="+mn-lt"/>
                <a:cs typeface="Courier New" pitchFamily="49" charset="0"/>
              </a:rPr>
              <a:t>8 copies</a:t>
            </a:r>
            <a:endParaRPr lang="en-US" sz="2400" dirty="0">
              <a:solidFill>
                <a:srgbClr val="0070C0"/>
              </a:solidFill>
              <a:latin typeface="+mn-lt"/>
              <a:cs typeface="Courier New" pitchFamily="49" charset="0"/>
            </a:endParaRPr>
          </a:p>
        </p:txBody>
      </p:sp>
      <p:sp>
        <p:nvSpPr>
          <p:cNvPr id="19465" name="TextBox 17"/>
          <p:cNvSpPr txBox="1">
            <a:spLocks noChangeArrowheads="1"/>
          </p:cNvSpPr>
          <p:nvPr/>
        </p:nvSpPr>
        <p:spPr bwMode="auto">
          <a:xfrm>
            <a:off x="62293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19" name="TextBox 18"/>
          <p:cNvSpPr txBox="1">
            <a:spLocks noChangeArrowheads="1"/>
          </p:cNvSpPr>
          <p:nvPr/>
        </p:nvSpPr>
        <p:spPr bwMode="auto">
          <a:xfrm>
            <a:off x="53149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19467" name="TextBox 19"/>
          <p:cNvSpPr txBox="1">
            <a:spLocks noChangeArrowheads="1"/>
          </p:cNvSpPr>
          <p:nvPr/>
        </p:nvSpPr>
        <p:spPr bwMode="auto">
          <a:xfrm>
            <a:off x="57721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21" name="TextBox 20"/>
          <p:cNvSpPr txBox="1">
            <a:spLocks noChangeArrowheads="1"/>
          </p:cNvSpPr>
          <p:nvPr/>
        </p:nvSpPr>
        <p:spPr bwMode="auto">
          <a:xfrm>
            <a:off x="48577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22" name="TextBox 21"/>
          <p:cNvSpPr txBox="1">
            <a:spLocks noChangeArrowheads="1"/>
          </p:cNvSpPr>
          <p:nvPr/>
        </p:nvSpPr>
        <p:spPr bwMode="auto">
          <a:xfrm>
            <a:off x="39433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
        <p:nvSpPr>
          <p:cNvPr id="23" name="TextBox 22"/>
          <p:cNvSpPr txBox="1">
            <a:spLocks noChangeArrowheads="1"/>
          </p:cNvSpPr>
          <p:nvPr/>
        </p:nvSpPr>
        <p:spPr bwMode="auto">
          <a:xfrm>
            <a:off x="25717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24" name="TextBox 23"/>
          <p:cNvSpPr txBox="1">
            <a:spLocks noChangeArrowheads="1"/>
          </p:cNvSpPr>
          <p:nvPr/>
        </p:nvSpPr>
        <p:spPr bwMode="auto">
          <a:xfrm>
            <a:off x="34861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25" name="TextBox 24"/>
          <p:cNvSpPr txBox="1">
            <a:spLocks noChangeArrowheads="1"/>
          </p:cNvSpPr>
          <p:nvPr/>
        </p:nvSpPr>
        <p:spPr bwMode="auto">
          <a:xfrm>
            <a:off x="3028950" y="22860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26" name="TextBox 25"/>
          <p:cNvSpPr txBox="1">
            <a:spLocks noChangeArrowheads="1"/>
          </p:cNvSpPr>
          <p:nvPr/>
        </p:nvSpPr>
        <p:spPr bwMode="auto">
          <a:xfrm>
            <a:off x="60007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8</a:t>
            </a:r>
            <a:endParaRPr lang="en-US" b="1">
              <a:latin typeface="Courier New" pitchFamily="49" charset="0"/>
              <a:cs typeface="Courier New" pitchFamily="49" charset="0"/>
            </a:endParaRPr>
          </a:p>
        </p:txBody>
      </p:sp>
      <p:sp>
        <p:nvSpPr>
          <p:cNvPr id="27" name="TextBox 26"/>
          <p:cNvSpPr txBox="1">
            <a:spLocks noChangeArrowheads="1"/>
          </p:cNvSpPr>
          <p:nvPr/>
        </p:nvSpPr>
        <p:spPr bwMode="auto">
          <a:xfrm>
            <a:off x="41719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4</a:t>
            </a:r>
            <a:endParaRPr lang="en-US" b="1">
              <a:latin typeface="Courier New" pitchFamily="49" charset="0"/>
              <a:cs typeface="Courier New" pitchFamily="49" charset="0"/>
            </a:endParaRPr>
          </a:p>
        </p:txBody>
      </p:sp>
      <p:sp>
        <p:nvSpPr>
          <p:cNvPr id="28" name="TextBox 27"/>
          <p:cNvSpPr txBox="1">
            <a:spLocks noChangeArrowheads="1"/>
          </p:cNvSpPr>
          <p:nvPr/>
        </p:nvSpPr>
        <p:spPr bwMode="auto">
          <a:xfrm>
            <a:off x="50863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6</a:t>
            </a:r>
            <a:endParaRPr lang="en-US" b="1">
              <a:latin typeface="Courier New" pitchFamily="49" charset="0"/>
              <a:cs typeface="Courier New" pitchFamily="49" charset="0"/>
            </a:endParaRPr>
          </a:p>
        </p:txBody>
      </p:sp>
      <p:sp>
        <p:nvSpPr>
          <p:cNvPr id="29" name="TextBox 28"/>
          <p:cNvSpPr txBox="1">
            <a:spLocks noChangeArrowheads="1"/>
          </p:cNvSpPr>
          <p:nvPr/>
        </p:nvSpPr>
        <p:spPr bwMode="auto">
          <a:xfrm>
            <a:off x="28003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1</a:t>
            </a:r>
            <a:endParaRPr lang="en-US" b="1">
              <a:latin typeface="Courier New" pitchFamily="49" charset="0"/>
              <a:cs typeface="Courier New" pitchFamily="49" charset="0"/>
            </a:endParaRPr>
          </a:p>
        </p:txBody>
      </p:sp>
      <p:sp>
        <p:nvSpPr>
          <p:cNvPr id="30" name="TextBox 29"/>
          <p:cNvSpPr txBox="1">
            <a:spLocks noChangeArrowheads="1"/>
          </p:cNvSpPr>
          <p:nvPr/>
        </p:nvSpPr>
        <p:spPr bwMode="auto">
          <a:xfrm>
            <a:off x="37147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3</a:t>
            </a:r>
            <a:endParaRPr lang="en-US" b="1">
              <a:latin typeface="Courier New" pitchFamily="49" charset="0"/>
              <a:cs typeface="Courier New" pitchFamily="49" charset="0"/>
            </a:endParaRPr>
          </a:p>
        </p:txBody>
      </p:sp>
      <p:sp>
        <p:nvSpPr>
          <p:cNvPr id="31" name="TextBox 30"/>
          <p:cNvSpPr txBox="1">
            <a:spLocks noChangeArrowheads="1"/>
          </p:cNvSpPr>
          <p:nvPr/>
        </p:nvSpPr>
        <p:spPr bwMode="auto">
          <a:xfrm>
            <a:off x="55435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7</a:t>
            </a:r>
            <a:endParaRPr lang="en-US" b="1">
              <a:latin typeface="Courier New" pitchFamily="49" charset="0"/>
              <a:cs typeface="Courier New" pitchFamily="49" charset="0"/>
            </a:endParaRPr>
          </a:p>
        </p:txBody>
      </p:sp>
      <p:sp>
        <p:nvSpPr>
          <p:cNvPr id="32" name="TextBox 31"/>
          <p:cNvSpPr txBox="1">
            <a:spLocks noChangeArrowheads="1"/>
          </p:cNvSpPr>
          <p:nvPr/>
        </p:nvSpPr>
        <p:spPr bwMode="auto">
          <a:xfrm>
            <a:off x="32575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2</a:t>
            </a:r>
            <a:endParaRPr lang="en-US" b="1">
              <a:latin typeface="Courier New" pitchFamily="49" charset="0"/>
              <a:cs typeface="Courier New" pitchFamily="49" charset="0"/>
            </a:endParaRPr>
          </a:p>
        </p:txBody>
      </p:sp>
      <p:sp>
        <p:nvSpPr>
          <p:cNvPr id="33" name="TextBox 32"/>
          <p:cNvSpPr txBox="1">
            <a:spLocks noChangeArrowheads="1"/>
          </p:cNvSpPr>
          <p:nvPr/>
        </p:nvSpPr>
        <p:spPr bwMode="auto">
          <a:xfrm>
            <a:off x="4629150" y="3543300"/>
            <a:ext cx="400050" cy="369888"/>
          </a:xfrm>
          <a:prstGeom prst="rect">
            <a:avLst/>
          </a:prstGeom>
          <a:noFill/>
          <a:ln w="28575">
            <a:solidFill>
              <a:schemeClr val="tx1"/>
            </a:solidFill>
            <a:miter lim="800000"/>
            <a:headEnd/>
            <a:tailEnd/>
          </a:ln>
        </p:spPr>
        <p:txBody>
          <a:bodyPr wrap="none"/>
          <a:lstStyle/>
          <a:p>
            <a:pPr algn="ctr"/>
            <a:r>
              <a:rPr lang="en-CA" b="1">
                <a:latin typeface="Courier New" pitchFamily="49" charset="0"/>
                <a:cs typeface="Courier New" pitchFamily="49" charset="0"/>
              </a:rPr>
              <a:t>5</a:t>
            </a:r>
            <a:endParaRPr lang="en-US" b="1">
              <a:latin typeface="Courier New" pitchFamily="49" charset="0"/>
              <a:cs typeface="Courier New" pitchFamily="49" charset="0"/>
            </a:endParaRPr>
          </a:p>
        </p:txBody>
      </p:sp>
    </p:spTree>
    <p:extLst>
      <p:ext uri="{BB962C8B-B14F-4D97-AF65-F5344CB8AC3E}">
        <p14:creationId xmlns:p14="http://schemas.microsoft.com/office/powerpoint/2010/main" val="37313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23"/>
                                        </p:tgtEl>
                                        <p:attrNameLst>
                                          <p:attrName>r</p:attrName>
                                        </p:attrNameLst>
                                      </p:cBhvr>
                                    </p:animRot>
                                  </p:childTnLst>
                                </p:cTn>
                              </p:par>
                              <p:par>
                                <p:cTn id="7" presetID="8" presetClass="emph" presetSubtype="0" fill="hold" grpId="1" nodeType="withEffect">
                                  <p:stCondLst>
                                    <p:cond delay="0"/>
                                  </p:stCondLst>
                                  <p:childTnLst>
                                    <p:animRot by="21600000">
                                      <p:cBhvr>
                                        <p:cTn id="8" dur="2000" fill="hold"/>
                                        <p:tgtEl>
                                          <p:spTgt spid="21"/>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2000"/>
                                        <p:tgtEl>
                                          <p:spTgt spid="21"/>
                                        </p:tgtEl>
                                      </p:cBhvr>
                                    </p:animEffect>
                                    <p:set>
                                      <p:cBhvr>
                                        <p:cTn id="18" dur="1" fill="hold">
                                          <p:stCondLst>
                                            <p:cond delay="19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2" nodeType="clickEffect">
                                  <p:stCondLst>
                                    <p:cond delay="0"/>
                                  </p:stCondLst>
                                  <p:childTnLst>
                                    <p:animRot by="21600000">
                                      <p:cBhvr>
                                        <p:cTn id="22" dur="2000" fill="hold"/>
                                        <p:tgtEl>
                                          <p:spTgt spid="23"/>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1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0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23"/>
                                        </p:tgtEl>
                                      </p:cBhvr>
                                    </p:animEffect>
                                    <p:set>
                                      <p:cBhvr>
                                        <p:cTn id="34" dur="1" fill="hold">
                                          <p:stCondLst>
                                            <p:cond delay="19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1" nodeType="clickEffect">
                                  <p:stCondLst>
                                    <p:cond delay="0"/>
                                  </p:stCondLst>
                                  <p:childTnLst>
                                    <p:animRot by="21600000">
                                      <p:cBhvr>
                                        <p:cTn id="38" dur="2000" fill="hold"/>
                                        <p:tgtEl>
                                          <p:spTgt spid="25"/>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1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2000"/>
                                        <p:tgtEl>
                                          <p:spTgt spid="25"/>
                                        </p:tgtEl>
                                      </p:cBhvr>
                                    </p:animEffect>
                                    <p:set>
                                      <p:cBhvr>
                                        <p:cTn id="50" dur="1" fill="hold">
                                          <p:stCondLst>
                                            <p:cond delay="19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grpId="1" nodeType="clickEffect">
                                  <p:stCondLst>
                                    <p:cond delay="0"/>
                                  </p:stCondLst>
                                  <p:childTnLst>
                                    <p:animRot by="21600000">
                                      <p:cBhvr>
                                        <p:cTn id="54" dur="2000" fill="hold"/>
                                        <p:tgtEl>
                                          <p:spTgt spid="24"/>
                                        </p:tgtEl>
                                        <p:attrNameLst>
                                          <p:attrName>r</p:attrName>
                                        </p:attrNameLst>
                                      </p:cBhvr>
                                    </p:animRot>
                                  </p:childTnLst>
                                </p:cTn>
                              </p:par>
                              <p:par>
                                <p:cTn id="55" presetID="8" presetClass="emph" presetSubtype="0" fill="hold" grpId="2" nodeType="withEffect">
                                  <p:stCondLst>
                                    <p:cond delay="0"/>
                                  </p:stCondLst>
                                  <p:childTnLst>
                                    <p:animRot by="21600000">
                                      <p:cBhvr>
                                        <p:cTn id="56" dur="2000" fill="hold"/>
                                        <p:tgtEl>
                                          <p:spTgt spid="19"/>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2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2000"/>
                                        <p:tgtEl>
                                          <p:spTgt spid="24"/>
                                        </p:tgtEl>
                                      </p:cBhvr>
                                    </p:animEffect>
                                    <p:set>
                                      <p:cBhvr>
                                        <p:cTn id="66" dur="1" fill="hold">
                                          <p:stCondLst>
                                            <p:cond delay="19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grpId="1" nodeType="clickEffect">
                                  <p:stCondLst>
                                    <p:cond delay="0"/>
                                  </p:stCondLst>
                                  <p:childTnLst>
                                    <p:animRot by="21600000">
                                      <p:cBhvr>
                                        <p:cTn id="70" dur="2000" fill="hold"/>
                                        <p:tgtEl>
                                          <p:spTgt spid="22"/>
                                        </p:tgtEl>
                                        <p:attrNameLst>
                                          <p:attrName>r</p:attrName>
                                        </p:attrNameLst>
                                      </p:cBhvr>
                                    </p:animRot>
                                  </p:childTnLst>
                                </p:cTn>
                              </p:par>
                              <p:par>
                                <p:cTn id="71" presetID="8" presetClass="emph" presetSubtype="0" fill="hold" grpId="3" nodeType="withEffect">
                                  <p:stCondLst>
                                    <p:cond delay="0"/>
                                  </p:stCondLst>
                                  <p:childTnLst>
                                    <p:animRot by="21600000">
                                      <p:cBhvr>
                                        <p:cTn id="72" dur="2000" fill="hold"/>
                                        <p:tgtEl>
                                          <p:spTgt spid="19"/>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2000"/>
                                        <p:tgtEl>
                                          <p:spTgt spid="22"/>
                                        </p:tgtEl>
                                      </p:cBhvr>
                                    </p:animEffect>
                                    <p:set>
                                      <p:cBhvr>
                                        <p:cTn id="82" dur="1" fill="hold">
                                          <p:stCondLst>
                                            <p:cond delay="19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2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20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9" grpId="3" animBg="1"/>
      <p:bldP spid="21" grpId="0" animBg="1"/>
      <p:bldP spid="21" grpId="1" animBg="1"/>
      <p:bldP spid="22" grpId="0" animBg="1"/>
      <p:bldP spid="22" grpId="1" animBg="1"/>
      <p:bldP spid="23" grpId="0" animBg="1"/>
      <p:bldP spid="23" grpId="1" animBg="1"/>
      <p:bldP spid="23" grpId="2"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Simplified Complexity Analysis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in the worst case merging a total of </a:t>
            </a:r>
            <a:r>
              <a:rPr lang="en-CA" b="1" dirty="0" smtClean="0">
                <a:latin typeface="Courier New" pitchFamily="49" charset="0"/>
                <a:cs typeface="Courier New" pitchFamily="49" charset="0"/>
              </a:rPr>
              <a:t>n</a:t>
            </a:r>
            <a:r>
              <a:rPr lang="en-CA" dirty="0" smtClean="0"/>
              <a:t> elements requires</a:t>
            </a:r>
          </a:p>
          <a:p>
            <a:pPr lvl="1">
              <a:buFont typeface="Wingdings 3" pitchFamily="18" charset="2"/>
              <a:buNone/>
              <a:defRPr/>
            </a:pPr>
            <a:r>
              <a:rPr lang="en-CA" b="1" dirty="0" smtClean="0">
                <a:latin typeface="Courier New" pitchFamily="49" charset="0"/>
                <a:cs typeface="Courier New" pitchFamily="49" charset="0"/>
              </a:rPr>
              <a:t>n – 1</a:t>
            </a:r>
            <a:r>
              <a:rPr lang="en-CA" dirty="0" smtClean="0"/>
              <a:t> 	comparisons  </a:t>
            </a:r>
            <a:r>
              <a:rPr lang="en-CA" b="1" dirty="0" smtClean="0">
                <a:latin typeface="Courier New" pitchFamily="49" charset="0"/>
                <a:cs typeface="Courier New" pitchFamily="49" charset="0"/>
              </a:rPr>
              <a:t>+</a:t>
            </a:r>
            <a:r>
              <a:rPr lang="en-CA" dirty="0" smtClean="0"/>
              <a:t> </a:t>
            </a:r>
          </a:p>
          <a:p>
            <a:pPr lvl="1">
              <a:buFont typeface="Wingdings 3" pitchFamily="18" charset="2"/>
              <a:buNone/>
              <a:defRPr/>
            </a:pPr>
            <a:r>
              <a:rPr lang="en-CA" b="1" dirty="0" smtClean="0">
                <a:latin typeface="Courier New" pitchFamily="49" charset="0"/>
                <a:cs typeface="Courier New" pitchFamily="49" charset="0"/>
              </a:rPr>
              <a:t>n</a:t>
            </a:r>
            <a:r>
              <a:rPr lang="en-CA" dirty="0" smtClean="0"/>
              <a:t> 			copies</a:t>
            </a:r>
          </a:p>
          <a:p>
            <a:pPr lvl="1">
              <a:buFont typeface="Wingdings 3" pitchFamily="18" charset="2"/>
              <a:buNone/>
              <a:defRPr/>
            </a:pPr>
            <a:r>
              <a:rPr lang="en-CA" b="1" dirty="0" smtClean="0">
                <a:latin typeface="Courier New" pitchFamily="49" charset="0"/>
                <a:cs typeface="Courier New" pitchFamily="49" charset="0"/>
              </a:rPr>
              <a:t>= 2n – 1</a:t>
            </a:r>
            <a:r>
              <a:rPr lang="en-CA" dirty="0" smtClean="0"/>
              <a:t> 	total operations</a:t>
            </a:r>
            <a:endParaRPr lang="en-US" dirty="0" smtClean="0"/>
          </a:p>
          <a:p>
            <a:pPr>
              <a:defRPr/>
            </a:pPr>
            <a:r>
              <a:rPr lang="en-CA" dirty="0" smtClean="0"/>
              <a:t>the worst-case complexity of merging is the order of </a:t>
            </a:r>
            <a:r>
              <a:rPr lang="en-CA" i="1" dirty="0" smtClean="0"/>
              <a:t>O(n)</a:t>
            </a:r>
          </a:p>
        </p:txBody>
      </p:sp>
      <p:sp>
        <p:nvSpPr>
          <p:cNvPr id="4" name="Slide Number Placeholder 3"/>
          <p:cNvSpPr>
            <a:spLocks noGrp="1"/>
          </p:cNvSpPr>
          <p:nvPr>
            <p:ph type="sldNum" sz="quarter" idx="12"/>
          </p:nvPr>
        </p:nvSpPr>
        <p:spPr/>
        <p:txBody>
          <a:bodyPr/>
          <a:lstStyle/>
          <a:p>
            <a:pPr>
              <a:defRPr/>
            </a:pPr>
            <a:fld id="{2F8ED233-3F5F-46E4-A93B-45A9F0EB1B69}" type="slidenum">
              <a:rPr lang="en-US" smtClean="0"/>
              <a:pPr>
                <a:defRPr/>
              </a:pPr>
              <a:t>182</a:t>
            </a:fld>
            <a:endParaRPr lang="en-US"/>
          </a:p>
        </p:txBody>
      </p:sp>
    </p:spTree>
    <p:extLst>
      <p:ext uri="{BB962C8B-B14F-4D97-AF65-F5344CB8AC3E}">
        <p14:creationId xmlns:p14="http://schemas.microsoft.com/office/powerpoint/2010/main" val="160799177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smtClean="0"/>
              <a:t>Informal Analysis of Merge Sort</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suppose the running time (the number of operations) of merge sort is a function of the number of elements to sort</a:t>
            </a:r>
          </a:p>
          <a:p>
            <a:pPr lvl="1">
              <a:defRPr/>
            </a:pPr>
            <a:r>
              <a:rPr lang="en-CA" dirty="0" smtClean="0"/>
              <a:t>let the function be </a:t>
            </a:r>
            <a:r>
              <a:rPr lang="en-CA" i="1" dirty="0" smtClean="0"/>
              <a:t>T(n)</a:t>
            </a:r>
            <a:r>
              <a:rPr lang="en-CA" dirty="0" smtClean="0"/>
              <a:t> </a:t>
            </a:r>
          </a:p>
          <a:p>
            <a:pPr>
              <a:defRPr/>
            </a:pPr>
            <a:r>
              <a:rPr lang="en-CA" dirty="0" smtClean="0"/>
              <a:t>merge sort works by splitting the list into two sub-lists (each about half the size of the original list) and sorting the sub-lists</a:t>
            </a:r>
          </a:p>
          <a:p>
            <a:pPr lvl="1">
              <a:defRPr/>
            </a:pPr>
            <a:r>
              <a:rPr lang="en-CA" dirty="0" smtClean="0"/>
              <a:t>this takes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2</a:t>
            </a:r>
            <a:r>
              <a:rPr lang="en-CA" i="1" dirty="0" smtClean="0"/>
              <a:t>)</a:t>
            </a:r>
            <a:r>
              <a:rPr lang="en-CA" dirty="0" smtClean="0"/>
              <a:t>  running time</a:t>
            </a:r>
          </a:p>
          <a:p>
            <a:pPr>
              <a:defRPr/>
            </a:pPr>
            <a:r>
              <a:rPr lang="en-CA" dirty="0" smtClean="0"/>
              <a:t>then the sub-lists are merged</a:t>
            </a:r>
          </a:p>
          <a:p>
            <a:pPr lvl="1">
              <a:defRPr/>
            </a:pPr>
            <a:r>
              <a:rPr lang="en-CA" dirty="0" smtClean="0"/>
              <a:t>this takes </a:t>
            </a:r>
            <a:r>
              <a:rPr lang="en-CA" i="1" dirty="0" smtClean="0"/>
              <a:t>O(n)</a:t>
            </a:r>
            <a:r>
              <a:rPr lang="en-CA" dirty="0" smtClean="0"/>
              <a:t> running time</a:t>
            </a:r>
          </a:p>
          <a:p>
            <a:pPr>
              <a:defRPr/>
            </a:pPr>
            <a:r>
              <a:rPr lang="en-CA" dirty="0" smtClean="0"/>
              <a:t>total running time </a:t>
            </a:r>
            <a:r>
              <a:rPr lang="en-CA" i="1" dirty="0" smtClean="0"/>
              <a:t>T(n)</a:t>
            </a:r>
            <a:r>
              <a:rPr lang="en-CA" dirty="0" smtClean="0"/>
              <a:t> =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2</a:t>
            </a:r>
            <a:r>
              <a:rPr lang="en-CA" i="1" dirty="0" smtClean="0"/>
              <a:t>)</a:t>
            </a:r>
            <a:r>
              <a:rPr lang="en-CA" dirty="0" smtClean="0"/>
              <a:t> + </a:t>
            </a:r>
            <a:r>
              <a:rPr lang="en-CA" i="1" dirty="0" smtClean="0"/>
              <a:t>O(n)</a:t>
            </a:r>
          </a:p>
          <a:p>
            <a:pPr>
              <a:defRPr/>
            </a:pPr>
            <a:endParaRPr lang="en-US" dirty="0"/>
          </a:p>
        </p:txBody>
      </p:sp>
      <p:sp>
        <p:nvSpPr>
          <p:cNvPr id="4" name="Slide Number Placeholder 3"/>
          <p:cNvSpPr>
            <a:spLocks noGrp="1"/>
          </p:cNvSpPr>
          <p:nvPr>
            <p:ph type="sldNum" sz="quarter" idx="12"/>
          </p:nvPr>
        </p:nvSpPr>
        <p:spPr/>
        <p:txBody>
          <a:bodyPr/>
          <a:lstStyle/>
          <a:p>
            <a:pPr>
              <a:defRPr/>
            </a:pPr>
            <a:fld id="{CAA4A4EC-F7C5-4423-9311-413E28CB9A73}" type="slidenum">
              <a:rPr lang="en-US" smtClean="0"/>
              <a:pPr>
                <a:defRPr/>
              </a:pPr>
              <a:t>183</a:t>
            </a:fld>
            <a:endParaRPr lang="en-US"/>
          </a:p>
        </p:txBody>
      </p:sp>
    </p:spTree>
    <p:extLst>
      <p:ext uri="{BB962C8B-B14F-4D97-AF65-F5344CB8AC3E}">
        <p14:creationId xmlns:p14="http://schemas.microsoft.com/office/powerpoint/2010/main" val="414006001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smtClean="0"/>
              <a:t>Solving the Recurrence Relation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buFont typeface="Wingdings 3" pitchFamily="18" charset="2"/>
              <a:buNone/>
              <a:defRPr/>
            </a:pPr>
            <a:r>
              <a:rPr lang="en-CA" i="1" dirty="0" smtClean="0"/>
              <a:t>T(n)</a:t>
            </a:r>
            <a:r>
              <a:rPr lang="en-CA" dirty="0" smtClean="0"/>
              <a:t>	</a:t>
            </a:r>
            <a:r>
              <a:rPr lang="en-CA" dirty="0" smtClean="0">
                <a:sym typeface="Symbol"/>
              </a:rPr>
              <a:t></a:t>
            </a:r>
            <a:r>
              <a:rPr lang="en-CA" dirty="0" smtClean="0"/>
              <a:t>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2</a:t>
            </a:r>
            <a:r>
              <a:rPr lang="en-CA" i="1" dirty="0" smtClean="0"/>
              <a:t>)</a:t>
            </a:r>
            <a:r>
              <a:rPr lang="en-CA" dirty="0" smtClean="0"/>
              <a:t> + </a:t>
            </a:r>
            <a:r>
              <a:rPr lang="en-CA" i="1" dirty="0" smtClean="0"/>
              <a:t>O(n)</a:t>
            </a:r>
            <a:r>
              <a:rPr lang="en-CA" dirty="0" smtClean="0"/>
              <a:t>                 </a:t>
            </a:r>
            <a:r>
              <a:rPr lang="en-CA" sz="2000" i="1" dirty="0" smtClean="0">
                <a:solidFill>
                  <a:srgbClr val="0070C0"/>
                </a:solidFill>
              </a:rPr>
              <a:t>T</a:t>
            </a:r>
            <a:r>
              <a:rPr lang="en-CA" sz="2000" dirty="0" smtClean="0">
                <a:solidFill>
                  <a:srgbClr val="0070C0"/>
                </a:solidFill>
              </a:rPr>
              <a:t>(</a:t>
            </a:r>
            <a:r>
              <a:rPr lang="en-CA" sz="2000" i="1" dirty="0" smtClean="0">
                <a:solidFill>
                  <a:srgbClr val="0070C0"/>
                </a:solidFill>
              </a:rPr>
              <a:t>n</a:t>
            </a:r>
            <a:r>
              <a:rPr lang="en-CA" sz="2000" dirty="0" smtClean="0">
                <a:solidFill>
                  <a:srgbClr val="0070C0"/>
                </a:solidFill>
              </a:rPr>
              <a:t>) approaches...</a:t>
            </a:r>
            <a:endParaRPr lang="en-CA" sz="2000" i="1" dirty="0" smtClean="0">
              <a:solidFill>
                <a:srgbClr val="0070C0"/>
              </a:solidFill>
            </a:endParaRPr>
          </a:p>
          <a:p>
            <a:pPr>
              <a:buFont typeface="Wingdings 3" pitchFamily="18" charset="2"/>
              <a:buNone/>
              <a:defRPr/>
            </a:pPr>
            <a:r>
              <a:rPr lang="en-CA" i="1" dirty="0" smtClean="0"/>
              <a:t>		</a:t>
            </a:r>
            <a:r>
              <a:rPr lang="en-CA" i="1" dirty="0" smtClean="0">
                <a:sym typeface="Symbol"/>
              </a:rPr>
              <a:t>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2</a:t>
            </a:r>
            <a:r>
              <a:rPr lang="en-CA" i="1" dirty="0" smtClean="0"/>
              <a:t>)</a:t>
            </a:r>
            <a:r>
              <a:rPr lang="en-CA" dirty="0" smtClean="0"/>
              <a:t> + </a:t>
            </a:r>
            <a:r>
              <a:rPr lang="en-CA" i="1" dirty="0" smtClean="0"/>
              <a:t>n</a:t>
            </a:r>
          </a:p>
          <a:p>
            <a:pPr>
              <a:buFont typeface="Wingdings 3" pitchFamily="18" charset="2"/>
              <a:buNone/>
              <a:defRPr/>
            </a:pPr>
            <a:r>
              <a:rPr lang="en-CA" i="1" dirty="0" smtClean="0"/>
              <a:t>		=	</a:t>
            </a:r>
            <a:r>
              <a:rPr lang="en-CA" b="1" dirty="0" smtClean="0">
                <a:latin typeface="Courier New" pitchFamily="49" charset="0"/>
                <a:cs typeface="Courier New" pitchFamily="49" charset="0"/>
              </a:rPr>
              <a:t>2</a:t>
            </a:r>
            <a:r>
              <a:rPr lang="en-CA" dirty="0" smtClean="0">
                <a:cs typeface="Courier New" pitchFamily="49" charset="0"/>
              </a:rPr>
              <a:t>[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4</a:t>
            </a:r>
            <a:r>
              <a:rPr lang="en-CA" i="1" dirty="0" smtClean="0"/>
              <a:t>) + n/</a:t>
            </a:r>
            <a:r>
              <a:rPr lang="en-CA" b="1" dirty="0" smtClean="0">
                <a:latin typeface="Courier New" pitchFamily="49" charset="0"/>
                <a:cs typeface="Courier New" pitchFamily="49" charset="0"/>
              </a:rPr>
              <a:t>2</a:t>
            </a:r>
            <a:r>
              <a:rPr lang="en-CA" dirty="0" smtClean="0">
                <a:cs typeface="Courier New" pitchFamily="49" charset="0"/>
              </a:rPr>
              <a:t> </a:t>
            </a:r>
            <a:r>
              <a:rPr lang="en-CA" dirty="0" smtClean="0"/>
              <a:t>] + </a:t>
            </a:r>
            <a:r>
              <a:rPr lang="en-CA" i="1" dirty="0" smtClean="0"/>
              <a:t>n</a:t>
            </a:r>
          </a:p>
          <a:p>
            <a:pPr>
              <a:buFont typeface="Wingdings 3" pitchFamily="18" charset="2"/>
              <a:buNone/>
              <a:defRPr/>
            </a:pPr>
            <a:r>
              <a:rPr lang="en-CA" i="1" dirty="0" smtClean="0"/>
              <a:t>		=	</a:t>
            </a:r>
            <a:r>
              <a:rPr lang="en-CA" b="1" dirty="0" smtClean="0">
                <a:latin typeface="Courier New" pitchFamily="49" charset="0"/>
                <a:cs typeface="Courier New" pitchFamily="49" charset="0"/>
              </a:rPr>
              <a:t>4</a:t>
            </a:r>
            <a:r>
              <a:rPr lang="en-CA" i="1" dirty="0" smtClean="0"/>
              <a:t>T(n/</a:t>
            </a:r>
            <a:r>
              <a:rPr lang="en-CA" b="1" dirty="0" smtClean="0">
                <a:latin typeface="Courier New" pitchFamily="49" charset="0"/>
                <a:cs typeface="Courier New" pitchFamily="49" charset="0"/>
              </a:rPr>
              <a:t>4</a:t>
            </a:r>
            <a:r>
              <a:rPr lang="en-CA" i="1" dirty="0" smtClean="0"/>
              <a:t>) + </a:t>
            </a:r>
            <a:r>
              <a:rPr lang="en-CA" b="1" dirty="0" smtClean="0">
                <a:latin typeface="Courier New" pitchFamily="49" charset="0"/>
                <a:cs typeface="Courier New" pitchFamily="49" charset="0"/>
              </a:rPr>
              <a:t>2</a:t>
            </a:r>
            <a:r>
              <a:rPr lang="en-CA" i="1" dirty="0" smtClean="0"/>
              <a:t>n</a:t>
            </a:r>
            <a:r>
              <a:rPr lang="en-CA" dirty="0" smtClean="0"/>
              <a:t> </a:t>
            </a:r>
          </a:p>
          <a:p>
            <a:pPr>
              <a:buFont typeface="Wingdings 3" pitchFamily="18" charset="2"/>
              <a:buNone/>
              <a:defRPr/>
            </a:pPr>
            <a:r>
              <a:rPr lang="en-CA" dirty="0" smtClean="0"/>
              <a:t>		=	</a:t>
            </a:r>
            <a:r>
              <a:rPr lang="en-CA" b="1" dirty="0" smtClean="0">
                <a:latin typeface="Courier New" pitchFamily="49" charset="0"/>
                <a:cs typeface="Courier New" pitchFamily="49" charset="0"/>
              </a:rPr>
              <a:t>4</a:t>
            </a:r>
            <a:r>
              <a:rPr lang="en-CA" dirty="0" smtClean="0">
                <a:cs typeface="Courier New" pitchFamily="49" charset="0"/>
              </a:rPr>
              <a:t>[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8</a:t>
            </a:r>
            <a:r>
              <a:rPr lang="en-CA" i="1" dirty="0" smtClean="0"/>
              <a:t>) + n/</a:t>
            </a:r>
            <a:r>
              <a:rPr lang="en-CA" b="1" dirty="0" smtClean="0">
                <a:latin typeface="Courier New" pitchFamily="49" charset="0"/>
                <a:cs typeface="Courier New" pitchFamily="49" charset="0"/>
              </a:rPr>
              <a:t>4</a:t>
            </a:r>
            <a:r>
              <a:rPr lang="en-CA" dirty="0" smtClean="0">
                <a:cs typeface="Courier New" pitchFamily="49" charset="0"/>
              </a:rPr>
              <a:t> </a:t>
            </a:r>
            <a:r>
              <a:rPr lang="en-CA" dirty="0" smtClean="0"/>
              <a:t>] + </a:t>
            </a:r>
            <a:r>
              <a:rPr lang="en-CA" b="1" dirty="0" smtClean="0">
                <a:latin typeface="Courier New" pitchFamily="49" charset="0"/>
                <a:cs typeface="Courier New" pitchFamily="49" charset="0"/>
              </a:rPr>
              <a:t>2</a:t>
            </a:r>
            <a:r>
              <a:rPr lang="en-CA" i="1" dirty="0" smtClean="0"/>
              <a:t>n</a:t>
            </a:r>
            <a:endParaRPr lang="en-CA" dirty="0" smtClean="0"/>
          </a:p>
          <a:p>
            <a:pPr>
              <a:buFont typeface="Wingdings 3" pitchFamily="18" charset="2"/>
              <a:buNone/>
              <a:defRPr/>
            </a:pPr>
            <a:r>
              <a:rPr lang="en-CA" dirty="0" smtClean="0"/>
              <a:t>		=	</a:t>
            </a:r>
            <a:r>
              <a:rPr lang="en-CA" b="1" dirty="0" smtClean="0">
                <a:latin typeface="Courier New" pitchFamily="49" charset="0"/>
                <a:cs typeface="Courier New" pitchFamily="49" charset="0"/>
              </a:rPr>
              <a:t>8</a:t>
            </a:r>
            <a:r>
              <a:rPr lang="en-CA" i="1" dirty="0" smtClean="0"/>
              <a:t>T(n/</a:t>
            </a:r>
            <a:r>
              <a:rPr lang="en-CA" b="1" dirty="0" smtClean="0">
                <a:latin typeface="Courier New" pitchFamily="49" charset="0"/>
                <a:cs typeface="Courier New" pitchFamily="49" charset="0"/>
              </a:rPr>
              <a:t>8</a:t>
            </a:r>
            <a:r>
              <a:rPr lang="en-CA" i="1" dirty="0" smtClean="0"/>
              <a:t>) + </a:t>
            </a:r>
            <a:r>
              <a:rPr lang="en-CA" b="1" dirty="0" smtClean="0">
                <a:latin typeface="Courier New" pitchFamily="49" charset="0"/>
                <a:cs typeface="Courier New" pitchFamily="49" charset="0"/>
              </a:rPr>
              <a:t>3</a:t>
            </a:r>
            <a:r>
              <a:rPr lang="en-CA" i="1" dirty="0" smtClean="0"/>
              <a:t>n</a:t>
            </a:r>
            <a:r>
              <a:rPr lang="en-CA" dirty="0" smtClean="0"/>
              <a:t> </a:t>
            </a:r>
          </a:p>
          <a:p>
            <a:pPr>
              <a:buFont typeface="Wingdings 3" pitchFamily="18" charset="2"/>
              <a:buNone/>
              <a:defRPr/>
            </a:pPr>
            <a:r>
              <a:rPr lang="en-CA" dirty="0" smtClean="0"/>
              <a:t>		=	</a:t>
            </a:r>
            <a:r>
              <a:rPr lang="en-CA" b="1" dirty="0" smtClean="0">
                <a:latin typeface="Courier New" pitchFamily="49" charset="0"/>
                <a:cs typeface="Courier New" pitchFamily="49" charset="0"/>
              </a:rPr>
              <a:t>8</a:t>
            </a:r>
            <a:r>
              <a:rPr lang="en-CA" dirty="0" smtClean="0">
                <a:cs typeface="Courier New" pitchFamily="49" charset="0"/>
              </a:rPr>
              <a:t>[ </a:t>
            </a:r>
            <a:r>
              <a:rPr lang="en-CA" b="1" dirty="0" smtClean="0">
                <a:latin typeface="Courier New" pitchFamily="49" charset="0"/>
                <a:cs typeface="Courier New" pitchFamily="49" charset="0"/>
              </a:rPr>
              <a:t>2</a:t>
            </a:r>
            <a:r>
              <a:rPr lang="en-CA" i="1" dirty="0" smtClean="0"/>
              <a:t>T(n/</a:t>
            </a:r>
            <a:r>
              <a:rPr lang="en-CA" b="1" dirty="0" smtClean="0">
                <a:latin typeface="Courier New" pitchFamily="49" charset="0"/>
                <a:cs typeface="Courier New" pitchFamily="49" charset="0"/>
              </a:rPr>
              <a:t>16</a:t>
            </a:r>
            <a:r>
              <a:rPr lang="en-CA" i="1" dirty="0" smtClean="0"/>
              <a:t>) + n/</a:t>
            </a:r>
            <a:r>
              <a:rPr lang="en-CA" b="1" dirty="0" smtClean="0">
                <a:latin typeface="Courier New" pitchFamily="49" charset="0"/>
                <a:cs typeface="Courier New" pitchFamily="49" charset="0"/>
              </a:rPr>
              <a:t>8</a:t>
            </a:r>
            <a:r>
              <a:rPr lang="en-CA" dirty="0" smtClean="0">
                <a:cs typeface="Courier New" pitchFamily="49" charset="0"/>
              </a:rPr>
              <a:t> </a:t>
            </a:r>
            <a:r>
              <a:rPr lang="en-CA" dirty="0" smtClean="0"/>
              <a:t>] + </a:t>
            </a:r>
            <a:r>
              <a:rPr lang="en-CA" b="1" dirty="0" smtClean="0">
                <a:latin typeface="Courier New" pitchFamily="49" charset="0"/>
                <a:cs typeface="Courier New" pitchFamily="49" charset="0"/>
              </a:rPr>
              <a:t>3</a:t>
            </a:r>
            <a:r>
              <a:rPr lang="en-CA" i="1" dirty="0" smtClean="0"/>
              <a:t>n</a:t>
            </a:r>
            <a:endParaRPr lang="en-CA" dirty="0" smtClean="0"/>
          </a:p>
          <a:p>
            <a:pPr>
              <a:buFont typeface="Wingdings 3" pitchFamily="18" charset="2"/>
              <a:buNone/>
              <a:defRPr/>
            </a:pPr>
            <a:r>
              <a:rPr lang="en-CA" dirty="0" smtClean="0"/>
              <a:t>		=	</a:t>
            </a:r>
            <a:r>
              <a:rPr lang="en-CA" b="1" dirty="0" smtClean="0">
                <a:latin typeface="Courier New" pitchFamily="49" charset="0"/>
                <a:cs typeface="Courier New" pitchFamily="49" charset="0"/>
              </a:rPr>
              <a:t>16</a:t>
            </a:r>
            <a:r>
              <a:rPr lang="en-CA" i="1" dirty="0" smtClean="0"/>
              <a:t>T(n/</a:t>
            </a:r>
            <a:r>
              <a:rPr lang="en-CA" b="1" dirty="0" smtClean="0">
                <a:latin typeface="Courier New" pitchFamily="49" charset="0"/>
                <a:cs typeface="Courier New" pitchFamily="49" charset="0"/>
              </a:rPr>
              <a:t>16</a:t>
            </a:r>
            <a:r>
              <a:rPr lang="en-CA" i="1" dirty="0" smtClean="0"/>
              <a:t>) + </a:t>
            </a:r>
            <a:r>
              <a:rPr lang="en-CA" b="1" dirty="0" smtClean="0">
                <a:latin typeface="Courier New" pitchFamily="49" charset="0"/>
                <a:cs typeface="Courier New" pitchFamily="49" charset="0"/>
              </a:rPr>
              <a:t>4</a:t>
            </a:r>
            <a:r>
              <a:rPr lang="en-CA" i="1" dirty="0" smtClean="0"/>
              <a:t>n</a:t>
            </a:r>
            <a:r>
              <a:rPr lang="en-CA" dirty="0" smtClean="0"/>
              <a:t> </a:t>
            </a:r>
          </a:p>
          <a:p>
            <a:pPr>
              <a:buFont typeface="Wingdings 3" pitchFamily="18" charset="2"/>
              <a:buNone/>
              <a:defRPr/>
            </a:pPr>
            <a:r>
              <a:rPr lang="en-CA" dirty="0" smtClean="0"/>
              <a:t>		=	</a:t>
            </a:r>
            <a:r>
              <a:rPr lang="en-CA" b="1" dirty="0" smtClean="0">
                <a:latin typeface="Courier New" pitchFamily="49" charset="0"/>
                <a:cs typeface="Courier New" pitchFamily="49" charset="0"/>
              </a:rPr>
              <a:t>2</a:t>
            </a:r>
            <a:r>
              <a:rPr lang="en-CA" sz="4000" i="1" baseline="30000" dirty="0" smtClean="0">
                <a:cs typeface="Courier New" pitchFamily="49" charset="0"/>
              </a:rPr>
              <a:t>k</a:t>
            </a:r>
            <a:r>
              <a:rPr lang="en-CA" i="1" dirty="0" smtClean="0"/>
              <a:t>T(n/</a:t>
            </a:r>
            <a:r>
              <a:rPr lang="en-CA" b="1" dirty="0" smtClean="0">
                <a:latin typeface="Courier New" pitchFamily="49" charset="0"/>
                <a:cs typeface="Courier New" pitchFamily="49" charset="0"/>
              </a:rPr>
              <a:t>2</a:t>
            </a:r>
            <a:r>
              <a:rPr lang="en-CA" sz="4000" i="1" baseline="30000" dirty="0" smtClean="0">
                <a:cs typeface="Courier New" pitchFamily="49" charset="0"/>
              </a:rPr>
              <a:t>k</a:t>
            </a:r>
            <a:r>
              <a:rPr lang="en-CA" i="1" dirty="0" smtClean="0"/>
              <a:t>) + </a:t>
            </a:r>
            <a:r>
              <a:rPr lang="en-CA" i="1" dirty="0" err="1" smtClean="0">
                <a:cs typeface="Courier New" pitchFamily="49" charset="0"/>
              </a:rPr>
              <a:t>k</a:t>
            </a:r>
            <a:r>
              <a:rPr lang="en-CA" i="1" dirty="0" err="1" smtClean="0"/>
              <a:t>n</a:t>
            </a:r>
            <a:r>
              <a:rPr lang="en-CA" dirty="0" smtClean="0"/>
              <a:t> </a:t>
            </a:r>
            <a:endParaRPr lang="en-US" dirty="0"/>
          </a:p>
        </p:txBody>
      </p:sp>
      <p:sp>
        <p:nvSpPr>
          <p:cNvPr id="4" name="Slide Number Placeholder 3"/>
          <p:cNvSpPr>
            <a:spLocks noGrp="1"/>
          </p:cNvSpPr>
          <p:nvPr>
            <p:ph type="sldNum" sz="quarter" idx="12"/>
          </p:nvPr>
        </p:nvSpPr>
        <p:spPr/>
        <p:txBody>
          <a:bodyPr/>
          <a:lstStyle/>
          <a:p>
            <a:pPr>
              <a:defRPr/>
            </a:pPr>
            <a:fld id="{E4F6A51D-9902-42E3-A174-5794066C1C98}" type="slidenum">
              <a:rPr lang="en-US" smtClean="0"/>
              <a:pPr>
                <a:defRPr/>
              </a:pPr>
              <a:t>184</a:t>
            </a:fld>
            <a:endParaRPr lang="en-US"/>
          </a:p>
        </p:txBody>
      </p:sp>
    </p:spTree>
    <p:extLst>
      <p:ext uri="{BB962C8B-B14F-4D97-AF65-F5344CB8AC3E}">
        <p14:creationId xmlns:p14="http://schemas.microsoft.com/office/powerpoint/2010/main" val="204317304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smtClean="0"/>
              <a:t>Solving the Recurrence Relation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buFont typeface="Wingdings 3" pitchFamily="18" charset="2"/>
              <a:buNone/>
              <a:defRPr/>
            </a:pPr>
            <a:r>
              <a:rPr lang="en-CA" i="1" dirty="0" smtClean="0"/>
              <a:t>T(n)</a:t>
            </a:r>
            <a:r>
              <a:rPr lang="en-CA" dirty="0" smtClean="0"/>
              <a:t>	=	</a:t>
            </a:r>
            <a:r>
              <a:rPr lang="en-CA" b="1" dirty="0" smtClean="0">
                <a:latin typeface="Courier New" pitchFamily="49" charset="0"/>
                <a:cs typeface="Courier New" pitchFamily="49" charset="0"/>
              </a:rPr>
              <a:t>2</a:t>
            </a:r>
            <a:r>
              <a:rPr lang="en-CA" sz="4000" i="1" baseline="30000" dirty="0" smtClean="0">
                <a:cs typeface="Courier New" pitchFamily="49" charset="0"/>
              </a:rPr>
              <a:t>k</a:t>
            </a:r>
            <a:r>
              <a:rPr lang="en-CA" i="1" dirty="0" smtClean="0"/>
              <a:t>T</a:t>
            </a:r>
            <a:r>
              <a:rPr lang="en-CA" dirty="0" smtClean="0"/>
              <a:t>(</a:t>
            </a:r>
            <a:r>
              <a:rPr lang="en-CA" i="1" dirty="0" smtClean="0"/>
              <a:t>n/</a:t>
            </a:r>
            <a:r>
              <a:rPr lang="en-CA" b="1" dirty="0" smtClean="0">
                <a:latin typeface="Courier New" pitchFamily="49" charset="0"/>
                <a:cs typeface="Courier New" pitchFamily="49" charset="0"/>
              </a:rPr>
              <a:t>2</a:t>
            </a:r>
            <a:r>
              <a:rPr lang="en-CA" sz="4000" i="1" baseline="30000" dirty="0" smtClean="0">
                <a:cs typeface="Courier New" pitchFamily="49" charset="0"/>
              </a:rPr>
              <a:t>k</a:t>
            </a:r>
            <a:r>
              <a:rPr lang="en-CA" dirty="0" smtClean="0"/>
              <a:t>)</a:t>
            </a:r>
            <a:r>
              <a:rPr lang="en-CA" i="1" dirty="0" smtClean="0"/>
              <a:t> + </a:t>
            </a:r>
            <a:r>
              <a:rPr lang="en-CA" i="1" dirty="0" err="1" smtClean="0">
                <a:cs typeface="Courier New" pitchFamily="49" charset="0"/>
              </a:rPr>
              <a:t>k</a:t>
            </a:r>
            <a:r>
              <a:rPr lang="en-CA" i="1" dirty="0" err="1" smtClean="0"/>
              <a:t>n</a:t>
            </a:r>
            <a:r>
              <a:rPr lang="en-CA" dirty="0" smtClean="0"/>
              <a:t> </a:t>
            </a:r>
          </a:p>
          <a:p>
            <a:pPr>
              <a:defRPr/>
            </a:pPr>
            <a:endParaRPr lang="en-CA" dirty="0" smtClean="0"/>
          </a:p>
          <a:p>
            <a:pPr>
              <a:defRPr/>
            </a:pPr>
            <a:r>
              <a:rPr lang="en-CA" dirty="0" smtClean="0"/>
              <a:t>for a list of length </a:t>
            </a:r>
            <a:r>
              <a:rPr lang="en-CA" b="1" dirty="0" smtClean="0">
                <a:latin typeface="Courier New" pitchFamily="49" charset="0"/>
                <a:cs typeface="Courier New" pitchFamily="49" charset="0"/>
              </a:rPr>
              <a:t>1</a:t>
            </a:r>
            <a:r>
              <a:rPr lang="en-CA" dirty="0" smtClean="0"/>
              <a:t> we know </a:t>
            </a:r>
            <a:r>
              <a:rPr lang="en-CA" i="1" dirty="0" smtClean="0"/>
              <a:t>T</a:t>
            </a:r>
            <a:r>
              <a:rPr lang="en-CA" dirty="0" smtClean="0"/>
              <a:t>(</a:t>
            </a:r>
            <a:r>
              <a:rPr lang="en-CA" b="1" dirty="0" smtClean="0">
                <a:latin typeface="Courier New" pitchFamily="49" charset="0"/>
                <a:cs typeface="Courier New" pitchFamily="49" charset="0"/>
              </a:rPr>
              <a:t>1</a:t>
            </a:r>
            <a:r>
              <a:rPr lang="en-CA" dirty="0" smtClean="0"/>
              <a:t>) = </a:t>
            </a:r>
            <a:r>
              <a:rPr lang="en-CA" b="1" dirty="0" smtClean="0">
                <a:latin typeface="Courier New" pitchFamily="49" charset="0"/>
                <a:cs typeface="Courier New" pitchFamily="49" charset="0"/>
              </a:rPr>
              <a:t>1</a:t>
            </a:r>
            <a:r>
              <a:rPr lang="en-CA" dirty="0" smtClean="0"/>
              <a:t> </a:t>
            </a:r>
            <a:endParaRPr lang="en-US" dirty="0" smtClean="0"/>
          </a:p>
          <a:p>
            <a:pPr lvl="1">
              <a:defRPr/>
            </a:pPr>
            <a:r>
              <a:rPr lang="en-CA" dirty="0" smtClean="0"/>
              <a:t>if we can substitute </a:t>
            </a:r>
            <a:r>
              <a:rPr lang="en-CA" i="1" dirty="0" smtClean="0"/>
              <a:t>T</a:t>
            </a:r>
            <a:r>
              <a:rPr lang="en-CA" dirty="0" smtClean="0"/>
              <a:t>(1) into the right-hand side of </a:t>
            </a:r>
            <a:r>
              <a:rPr lang="en-CA" i="1" dirty="0" smtClean="0"/>
              <a:t>T(n)</a:t>
            </a:r>
            <a:r>
              <a:rPr lang="en-CA" dirty="0" smtClean="0"/>
              <a:t> we might be able to solve the recurrence</a:t>
            </a:r>
          </a:p>
          <a:p>
            <a:pPr lvl="1">
              <a:defRPr/>
            </a:pPr>
            <a:r>
              <a:rPr lang="en-CA" dirty="0" smtClean="0"/>
              <a:t>we have </a:t>
            </a:r>
            <a:r>
              <a:rPr lang="en-CA" i="1" dirty="0"/>
              <a:t>T</a:t>
            </a:r>
            <a:r>
              <a:rPr lang="en-CA" dirty="0"/>
              <a:t>(</a:t>
            </a:r>
            <a:r>
              <a:rPr lang="en-CA" i="1" dirty="0"/>
              <a:t>n/</a:t>
            </a:r>
            <a:r>
              <a:rPr lang="en-CA" b="1" dirty="0">
                <a:latin typeface="Courier New" pitchFamily="49" charset="0"/>
                <a:cs typeface="Courier New" pitchFamily="49" charset="0"/>
              </a:rPr>
              <a:t>2</a:t>
            </a:r>
            <a:r>
              <a:rPr lang="en-CA" sz="3600" i="1" baseline="30000" dirty="0">
                <a:cs typeface="Courier New" pitchFamily="49" charset="0"/>
              </a:rPr>
              <a:t>k</a:t>
            </a:r>
            <a:r>
              <a:rPr lang="en-CA" dirty="0" smtClean="0"/>
              <a:t>) on the right-hand side, so we need to find some value of k such that</a:t>
            </a:r>
          </a:p>
          <a:p>
            <a:pPr lvl="1">
              <a:defRPr/>
            </a:pPr>
            <a:endParaRPr lang="en-CA" sz="2400" i="1" dirty="0" smtClean="0"/>
          </a:p>
          <a:p>
            <a:pPr lvl="1" algn="ctr">
              <a:buFont typeface="Wingdings 3" pitchFamily="18" charset="2"/>
              <a:buNone/>
              <a:defRPr/>
            </a:pPr>
            <a:r>
              <a:rPr lang="en-CA" sz="2400" i="1" dirty="0" smtClean="0"/>
              <a:t>n/</a:t>
            </a:r>
            <a:r>
              <a:rPr lang="en-CA" sz="2400" b="1" dirty="0" smtClean="0">
                <a:latin typeface="Courier New" pitchFamily="49" charset="0"/>
                <a:cs typeface="Courier New" pitchFamily="49" charset="0"/>
              </a:rPr>
              <a:t>2</a:t>
            </a:r>
            <a:r>
              <a:rPr lang="en-CA" sz="3600" i="1" baseline="30000" dirty="0" smtClean="0">
                <a:cs typeface="Courier New" pitchFamily="49" charset="0"/>
              </a:rPr>
              <a:t>k</a:t>
            </a:r>
            <a:r>
              <a:rPr lang="en-CA" sz="2400" i="1" dirty="0" smtClean="0">
                <a:cs typeface="Courier New" pitchFamily="49" charset="0"/>
              </a:rPr>
              <a:t> = </a:t>
            </a:r>
            <a:r>
              <a:rPr lang="en-CA" sz="2400" b="1" dirty="0" smtClean="0">
                <a:latin typeface="Courier New" pitchFamily="49" charset="0"/>
                <a:cs typeface="Courier New" pitchFamily="49" charset="0"/>
              </a:rPr>
              <a:t>1</a:t>
            </a:r>
            <a:r>
              <a:rPr lang="en-CA" sz="2400" i="1" dirty="0" smtClean="0">
                <a:cs typeface="Courier New" pitchFamily="49" charset="0"/>
              </a:rPr>
              <a:t>  </a:t>
            </a:r>
            <a:r>
              <a:rPr lang="en-CA" sz="2400" dirty="0" smtClean="0">
                <a:cs typeface="Courier New" pitchFamily="49" charset="0"/>
                <a:sym typeface="Symbol"/>
              </a:rPr>
              <a:t>  </a:t>
            </a:r>
            <a:r>
              <a:rPr lang="en-CA" sz="2400" b="1" dirty="0" smtClean="0">
                <a:latin typeface="Courier New" pitchFamily="49" charset="0"/>
                <a:cs typeface="Courier New" pitchFamily="49" charset="0"/>
              </a:rPr>
              <a:t>2</a:t>
            </a:r>
            <a:r>
              <a:rPr lang="en-CA" sz="3600" i="1" baseline="30000" dirty="0" smtClean="0">
                <a:cs typeface="Courier New" pitchFamily="49" charset="0"/>
              </a:rPr>
              <a:t>k</a:t>
            </a:r>
            <a:r>
              <a:rPr lang="en-CA" sz="2400" dirty="0" smtClean="0">
                <a:cs typeface="Courier New" pitchFamily="49" charset="0"/>
              </a:rPr>
              <a:t> = </a:t>
            </a:r>
            <a:r>
              <a:rPr lang="en-CA" sz="2400" i="1" dirty="0" smtClean="0">
                <a:cs typeface="Courier New" pitchFamily="49" charset="0"/>
              </a:rPr>
              <a:t>n</a:t>
            </a:r>
            <a:r>
              <a:rPr lang="en-CA" sz="2400" dirty="0" smtClean="0">
                <a:cs typeface="Courier New" pitchFamily="49" charset="0"/>
              </a:rPr>
              <a:t> </a:t>
            </a:r>
            <a:r>
              <a:rPr lang="en-CA" sz="2400" dirty="0" smtClean="0">
                <a:cs typeface="Courier New" pitchFamily="49" charset="0"/>
                <a:sym typeface="Symbol"/>
              </a:rPr>
              <a:t> </a:t>
            </a:r>
            <a:r>
              <a:rPr lang="en-CA" sz="2400" i="1" dirty="0" smtClean="0">
                <a:cs typeface="Courier New" pitchFamily="49" charset="0"/>
                <a:sym typeface="Symbol"/>
              </a:rPr>
              <a:t>k</a:t>
            </a:r>
            <a:r>
              <a:rPr lang="en-CA" sz="2400" dirty="0" smtClean="0">
                <a:cs typeface="Courier New" pitchFamily="49" charset="0"/>
                <a:sym typeface="Symbol"/>
              </a:rPr>
              <a:t> = log</a:t>
            </a:r>
            <a:r>
              <a:rPr lang="en-CA" sz="2400" baseline="-25000" dirty="0" smtClean="0">
                <a:cs typeface="Courier New" pitchFamily="49" charset="0"/>
                <a:sym typeface="Symbol"/>
              </a:rPr>
              <a:t>2</a:t>
            </a:r>
            <a:r>
              <a:rPr lang="en-CA" sz="2400" dirty="0" smtClean="0">
                <a:cs typeface="Courier New" pitchFamily="49" charset="0"/>
                <a:sym typeface="Symbol"/>
              </a:rPr>
              <a:t>(</a:t>
            </a:r>
            <a:r>
              <a:rPr lang="en-CA" sz="2400" i="1" dirty="0" smtClean="0">
                <a:cs typeface="Courier New" pitchFamily="49" charset="0"/>
                <a:sym typeface="Symbol"/>
              </a:rPr>
              <a:t>n</a:t>
            </a:r>
            <a:r>
              <a:rPr lang="en-CA" sz="2400" dirty="0" smtClean="0">
                <a:cs typeface="Courier New" pitchFamily="49" charset="0"/>
                <a:sym typeface="Symbol"/>
              </a:rPr>
              <a:t>)</a:t>
            </a:r>
          </a:p>
        </p:txBody>
      </p:sp>
      <p:sp>
        <p:nvSpPr>
          <p:cNvPr id="4" name="Slide Number Placeholder 3"/>
          <p:cNvSpPr>
            <a:spLocks noGrp="1"/>
          </p:cNvSpPr>
          <p:nvPr>
            <p:ph type="sldNum" sz="quarter" idx="12"/>
          </p:nvPr>
        </p:nvSpPr>
        <p:spPr/>
        <p:txBody>
          <a:bodyPr/>
          <a:lstStyle/>
          <a:p>
            <a:pPr>
              <a:defRPr/>
            </a:pPr>
            <a:fld id="{FBD73E47-ED59-409A-B09E-A22FA764C68C}" type="slidenum">
              <a:rPr lang="en-US" smtClean="0"/>
              <a:pPr>
                <a:defRPr/>
              </a:pPr>
              <a:t>185</a:t>
            </a:fld>
            <a:endParaRPr lang="en-US"/>
          </a:p>
        </p:txBody>
      </p:sp>
      <p:cxnSp>
        <p:nvCxnSpPr>
          <p:cNvPr id="6" name="Straight Connector 5"/>
          <p:cNvCxnSpPr/>
          <p:nvPr/>
        </p:nvCxnSpPr>
        <p:spPr>
          <a:xfrm>
            <a:off x="3028950" y="1714500"/>
            <a:ext cx="74295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57450" y="5098015"/>
            <a:ext cx="74295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5131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smtClean="0"/>
              <a:t>Solving the Recurrence Relation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buFont typeface="Wingdings 3" pitchFamily="18" charset="2"/>
              <a:buNone/>
              <a:defRPr/>
            </a:pPr>
            <a:endParaRPr lang="en-CA" sz="2800" i="1" dirty="0" smtClean="0"/>
          </a:p>
          <a:p>
            <a:pPr>
              <a:buFont typeface="Wingdings 3" pitchFamily="18" charset="2"/>
              <a:buNone/>
              <a:defRPr/>
            </a:pPr>
            <a:endParaRPr lang="en-CA" sz="2800" dirty="0"/>
          </a:p>
          <a:p>
            <a:pPr>
              <a:buFont typeface="Wingdings 3" pitchFamily="18" charset="2"/>
              <a:buNone/>
              <a:defRPr/>
            </a:pPr>
            <a:endParaRPr lang="en-CA" sz="2800" dirty="0" smtClean="0"/>
          </a:p>
        </p:txBody>
      </p:sp>
      <p:sp>
        <p:nvSpPr>
          <p:cNvPr id="4" name="Slide Number Placeholder 3"/>
          <p:cNvSpPr>
            <a:spLocks noGrp="1"/>
          </p:cNvSpPr>
          <p:nvPr>
            <p:ph type="sldNum" sz="quarter" idx="12"/>
          </p:nvPr>
        </p:nvSpPr>
        <p:spPr/>
        <p:txBody>
          <a:bodyPr/>
          <a:lstStyle/>
          <a:p>
            <a:pPr>
              <a:defRPr/>
            </a:pPr>
            <a:fld id="{CECC4164-4145-41BE-9B8D-B58240BDEAFA}" type="slidenum">
              <a:rPr lang="en-US" smtClean="0"/>
              <a:pPr>
                <a:defRPr/>
              </a:pPr>
              <a:t>186</a:t>
            </a:fld>
            <a:endParaRPr lang="en-US"/>
          </a:p>
        </p:txBody>
      </p:sp>
      <mc:AlternateContent xmlns:mc="http://schemas.openxmlformats.org/markup-compatibility/2006" xmlns:a14="http://schemas.microsoft.com/office/drawing/2010/main">
        <mc:Choice Requires="a14">
          <p:sp>
            <p:nvSpPr>
              <p:cNvPr id="2" name="TextBox 1"/>
              <p:cNvSpPr txBox="1"/>
              <p:nvPr/>
            </p:nvSpPr>
            <p:spPr>
              <a:xfrm>
                <a:off x="1576436" y="2449681"/>
                <a:ext cx="6084423" cy="1871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d>
                        <m:dPr>
                          <m:ctrlPr>
                            <a:rPr lang="en-US" sz="2800" b="0" i="1" smtClean="0">
                              <a:latin typeface="Cambria Math" panose="02040503050406030204" pitchFamily="18" charset="0"/>
                            </a:rPr>
                          </m:ctrlPr>
                        </m:dPr>
                        <m:e>
                          <m:r>
                            <a:rPr lang="en-US" sz="2800" b="0" i="1" smtClean="0">
                              <a:latin typeface="Cambria Math"/>
                            </a:rPr>
                            <m:t>𝑛</m:t>
                          </m:r>
                        </m:e>
                      </m:d>
                      <m:r>
                        <m:rPr>
                          <m:aln/>
                        </m:rP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2</m:t>
                          </m:r>
                        </m:e>
                        <m:sup>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a:rPr>
                                    <m:t>log</m:t>
                                  </m:r>
                                </m:e>
                                <m:sub>
                                  <m:r>
                                    <a:rPr lang="en-US" sz="2800" b="0" i="1" smtClean="0">
                                      <a:latin typeface="Cambria Math"/>
                                    </a:rPr>
                                    <m:t>2</m:t>
                                  </m:r>
                                </m:sub>
                              </m:sSub>
                            </m:fName>
                            <m:e>
                              <m:r>
                                <a:rPr lang="en-US" sz="2800" b="0" i="1" smtClean="0">
                                  <a:latin typeface="Cambria Math"/>
                                </a:rPr>
                                <m:t>𝑛</m:t>
                              </m:r>
                            </m:e>
                          </m:func>
                        </m:sup>
                      </m:sSup>
                      <m:r>
                        <a:rPr lang="en-US" sz="2800" b="0" i="1" smtClean="0">
                          <a:latin typeface="Cambria Math"/>
                        </a:rPr>
                        <m:t> </m:t>
                      </m:r>
                      <m:r>
                        <a:rPr lang="en-US" sz="2800" b="0" i="1" smtClean="0">
                          <a:latin typeface="Cambria Math"/>
                        </a:rPr>
                        <m:t>𝑇</m:t>
                      </m:r>
                      <m:d>
                        <m:dPr>
                          <m:ctrlPr>
                            <a:rPr lang="en-US" sz="2800" b="0" i="1" smtClean="0">
                              <a:latin typeface="Cambria Math" panose="02040503050406030204" pitchFamily="18" charset="0"/>
                            </a:rPr>
                          </m:ctrlPr>
                        </m:dPr>
                        <m:e>
                          <m:f>
                            <m:fPr>
                              <m:type m:val="lin"/>
                              <m:ctrlPr>
                                <a:rPr lang="en-US" sz="2800" b="0" i="1" smtClean="0">
                                  <a:latin typeface="Cambria Math" panose="02040503050406030204" pitchFamily="18" charset="0"/>
                                </a:rPr>
                              </m:ctrlPr>
                            </m:fPr>
                            <m:num>
                              <m:r>
                                <a:rPr lang="en-US" sz="2800" b="0" i="1" smtClean="0">
                                  <a:latin typeface="Cambria Math"/>
                                </a:rPr>
                                <m:t>𝑛</m:t>
                              </m:r>
                            </m:num>
                            <m:den>
                              <m:sSup>
                                <m:sSupPr>
                                  <m:ctrlPr>
                                    <a:rPr lang="en-US" sz="2800" i="1">
                                      <a:latin typeface="Cambria Math" panose="02040503050406030204" pitchFamily="18" charset="0"/>
                                    </a:rPr>
                                  </m:ctrlPr>
                                </m:sSupPr>
                                <m:e>
                                  <m:r>
                                    <a:rPr lang="en-US" sz="2800" i="1">
                                      <a:latin typeface="Cambria Math"/>
                                    </a:rPr>
                                    <m:t>2</m:t>
                                  </m:r>
                                </m:e>
                                <m:sup>
                                  <m:func>
                                    <m:funcPr>
                                      <m:ctrlPr>
                                        <a:rPr lang="en-US" sz="2800" i="1">
                                          <a:latin typeface="Cambria Math" panose="02040503050406030204" pitchFamily="18" charset="0"/>
                                        </a:rPr>
                                      </m:ctrlPr>
                                    </m:funcPr>
                                    <m:fName>
                                      <m:sSub>
                                        <m:sSubPr>
                                          <m:ctrlPr>
                                            <a:rPr lang="en-US" sz="2800" i="1">
                                              <a:latin typeface="Cambria Math" panose="02040503050406030204" pitchFamily="18" charset="0"/>
                                            </a:rPr>
                                          </m:ctrlPr>
                                        </m:sSubPr>
                                        <m:e>
                                          <m:r>
                                            <m:rPr>
                                              <m:sty m:val="p"/>
                                            </m:rPr>
                                            <a:rPr lang="en-US" sz="2800">
                                              <a:latin typeface="Cambria Math"/>
                                            </a:rPr>
                                            <m:t>log</m:t>
                                          </m:r>
                                        </m:e>
                                        <m:sub>
                                          <m:r>
                                            <a:rPr lang="en-US" sz="2800" i="1">
                                              <a:latin typeface="Cambria Math"/>
                                            </a:rPr>
                                            <m:t>2</m:t>
                                          </m:r>
                                        </m:sub>
                                      </m:sSub>
                                    </m:fName>
                                    <m:e>
                                      <m:r>
                                        <a:rPr lang="en-US" sz="2800" i="1">
                                          <a:latin typeface="Cambria Math"/>
                                        </a:rPr>
                                        <m:t>𝑛</m:t>
                                      </m:r>
                                    </m:e>
                                  </m:func>
                                </m:sup>
                              </m:sSup>
                            </m:den>
                          </m:f>
                        </m:e>
                      </m:d>
                      <m:r>
                        <a:rPr lang="en-US" sz="2800" b="0" i="1" smtClean="0">
                          <a:latin typeface="Cambria Math"/>
                        </a:rPr>
                        <m:t>+</m:t>
                      </m:r>
                      <m:r>
                        <a:rPr lang="en-US" sz="2800" b="0" i="1" smtClean="0">
                          <a:latin typeface="Cambria Math"/>
                        </a:rPr>
                        <m:t>𝑛</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a:rPr>
                                <m:t>log</m:t>
                              </m:r>
                            </m:e>
                            <m:sub>
                              <m:r>
                                <a:rPr lang="en-US" sz="2800" b="0" i="1" smtClean="0">
                                  <a:latin typeface="Cambria Math"/>
                                </a:rPr>
                                <m:t>2</m:t>
                              </m:r>
                            </m:sub>
                          </m:sSub>
                        </m:fName>
                        <m:e>
                          <m:r>
                            <a:rPr lang="en-US" sz="2800" b="0" i="1" smtClean="0">
                              <a:latin typeface="Cambria Math"/>
                            </a:rPr>
                            <m:t>𝑛</m:t>
                          </m:r>
                        </m:e>
                      </m:func>
                    </m:oMath>
                    <m:oMath xmlns:m="http://schemas.openxmlformats.org/officeDocument/2006/math">
                      <m:r>
                        <m:rPr>
                          <m:aln/>
                        </m:rPr>
                        <a:rPr lang="en-US" sz="2800" b="0" i="1" smtClean="0">
                          <a:latin typeface="Cambria Math"/>
                        </a:rPr>
                        <m:t>=</m:t>
                      </m:r>
                      <m:r>
                        <a:rPr lang="en-US" sz="2800" b="0" i="1" smtClean="0">
                          <a:latin typeface="Cambria Math"/>
                        </a:rPr>
                        <m:t>𝑛</m:t>
                      </m:r>
                      <m:r>
                        <a:rPr lang="en-US" sz="2800" b="0" i="1" smtClean="0">
                          <a:latin typeface="Cambria Math"/>
                        </a:rPr>
                        <m:t> </m:t>
                      </m:r>
                      <m:r>
                        <a:rPr lang="en-US" sz="2800" b="0" i="1" smtClean="0">
                          <a:latin typeface="Cambria Math"/>
                        </a:rPr>
                        <m:t>𝑇</m:t>
                      </m:r>
                      <m:d>
                        <m:dPr>
                          <m:ctrlPr>
                            <a:rPr lang="en-US" sz="2800" b="0" i="1" smtClean="0">
                              <a:latin typeface="Cambria Math" panose="02040503050406030204" pitchFamily="18" charset="0"/>
                            </a:rPr>
                          </m:ctrlPr>
                        </m:dPr>
                        <m:e>
                          <m:r>
                            <a:rPr lang="en-US" sz="2800" b="0" i="1" smtClean="0">
                              <a:latin typeface="Cambria Math"/>
                            </a:rPr>
                            <m:t>1</m:t>
                          </m:r>
                        </m:e>
                      </m:d>
                      <m:r>
                        <a:rPr lang="en-US" sz="2800" b="0" i="1" smtClean="0">
                          <a:latin typeface="Cambria Math"/>
                        </a:rPr>
                        <m:t>+</m:t>
                      </m:r>
                      <m:r>
                        <a:rPr lang="en-US" sz="2800" b="0" i="1" smtClean="0">
                          <a:latin typeface="Cambria Math"/>
                        </a:rPr>
                        <m:t>𝑛</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a:rPr>
                                <m:t>log</m:t>
                              </m:r>
                            </m:e>
                            <m:sub>
                              <m:r>
                                <a:rPr lang="en-US" sz="2800" b="0" i="1" smtClean="0">
                                  <a:latin typeface="Cambria Math"/>
                                </a:rPr>
                                <m:t>2</m:t>
                              </m:r>
                            </m:sub>
                          </m:sSub>
                        </m:fName>
                        <m:e>
                          <m:r>
                            <a:rPr lang="en-US" sz="2800" b="0" i="1" smtClean="0">
                              <a:latin typeface="Cambria Math"/>
                            </a:rPr>
                            <m:t>𝑛</m:t>
                          </m:r>
                        </m:e>
                      </m:func>
                    </m:oMath>
                    <m:oMath xmlns:m="http://schemas.openxmlformats.org/officeDocument/2006/math">
                      <m:r>
                        <m:rPr>
                          <m:aln/>
                        </m:rPr>
                        <a:rPr lang="en-US" sz="2800" b="0" i="1" smtClean="0">
                          <a:latin typeface="Cambria Math"/>
                        </a:rPr>
                        <m:t>=</m:t>
                      </m:r>
                      <m:r>
                        <a:rPr lang="en-US" sz="2800" b="0" i="1" smtClean="0">
                          <a:latin typeface="Cambria Math"/>
                        </a:rPr>
                        <m:t>𝑛</m:t>
                      </m:r>
                      <m:r>
                        <a:rPr lang="en-US" sz="2800" b="0" i="1" smtClean="0">
                          <a:latin typeface="Cambria Math"/>
                        </a:rPr>
                        <m:t>+</m:t>
                      </m:r>
                      <m:r>
                        <a:rPr lang="en-US" sz="2800" b="0" i="1" smtClean="0">
                          <a:latin typeface="Cambria Math"/>
                        </a:rPr>
                        <m:t>𝑛</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a:rPr>
                                <m:t>log</m:t>
                              </m:r>
                            </m:e>
                            <m:sub>
                              <m:r>
                                <a:rPr lang="en-US" sz="2800" b="0" i="1" smtClean="0">
                                  <a:latin typeface="Cambria Math"/>
                                </a:rPr>
                                <m:t>2</m:t>
                              </m:r>
                            </m:sub>
                          </m:sSub>
                        </m:fName>
                        <m:e>
                          <m:r>
                            <a:rPr lang="en-US" sz="2800" b="0" i="1" smtClean="0">
                              <a:latin typeface="Cambria Math"/>
                            </a:rPr>
                            <m:t>𝑛</m:t>
                          </m:r>
                        </m:e>
                      </m:func>
                    </m:oMath>
                    <m:oMath xmlns:m="http://schemas.openxmlformats.org/officeDocument/2006/math">
                      <m:r>
                        <m:rPr>
                          <m:aln/>
                        </m:rPr>
                        <a:rPr lang="en-US" sz="2800" b="0" i="1" smtClean="0">
                          <a:latin typeface="Cambria Math"/>
                          <a:ea typeface="Cambria Math"/>
                        </a:rPr>
                        <m:t>∈</m:t>
                      </m:r>
                      <m:r>
                        <a:rPr lang="en-CA" sz="2800" b="0" i="1" smtClean="0">
                          <a:latin typeface="Cambria Math" panose="02040503050406030204" pitchFamily="18" charset="0"/>
                          <a:ea typeface="Cambria Math"/>
                        </a:rPr>
                        <m:t>𝑂</m:t>
                      </m:r>
                      <m:r>
                        <a:rPr lang="en-CA" sz="2800" b="0" i="1" smtClean="0">
                          <a:latin typeface="Cambria Math" panose="02040503050406030204" pitchFamily="18" charset="0"/>
                          <a:ea typeface="Cambria Math"/>
                        </a:rPr>
                        <m:t>(</m:t>
                      </m:r>
                      <m:r>
                        <a:rPr lang="en-US" sz="2800" b="0" i="1" smtClean="0">
                          <a:latin typeface="Cambria Math"/>
                          <a:ea typeface="Cambria Math"/>
                        </a:rPr>
                        <m:t>𝑛</m:t>
                      </m:r>
                      <m:func>
                        <m:funcPr>
                          <m:ctrlPr>
                            <a:rPr lang="en-US" sz="2800" b="0" i="1" smtClean="0">
                              <a:latin typeface="Cambria Math" panose="02040503050406030204" pitchFamily="18" charset="0"/>
                              <a:ea typeface="Cambria Math"/>
                            </a:rPr>
                          </m:ctrlPr>
                        </m:funcPr>
                        <m:fName>
                          <m:sSub>
                            <m:sSubPr>
                              <m:ctrlPr>
                                <a:rPr lang="en-US" sz="2800" b="0" i="1" smtClean="0">
                                  <a:latin typeface="Cambria Math" panose="02040503050406030204" pitchFamily="18" charset="0"/>
                                  <a:ea typeface="Cambria Math"/>
                                </a:rPr>
                              </m:ctrlPr>
                            </m:sSubPr>
                            <m:e>
                              <m:r>
                                <m:rPr>
                                  <m:sty m:val="p"/>
                                </m:rPr>
                                <a:rPr lang="en-US" sz="2800" b="0" i="0" smtClean="0">
                                  <a:latin typeface="Cambria Math"/>
                                  <a:ea typeface="Cambria Math"/>
                                </a:rPr>
                                <m:t>log</m:t>
                              </m:r>
                            </m:e>
                            <m:sub>
                              <m:r>
                                <a:rPr lang="en-US" sz="2800" b="0" i="1" smtClean="0">
                                  <a:latin typeface="Cambria Math"/>
                                  <a:ea typeface="Cambria Math"/>
                                </a:rPr>
                                <m:t>2</m:t>
                              </m:r>
                            </m:sub>
                          </m:sSub>
                        </m:fName>
                        <m:e>
                          <m:r>
                            <a:rPr lang="en-US" sz="2800" b="0" i="1" smtClean="0">
                              <a:latin typeface="Cambria Math"/>
                              <a:ea typeface="Cambria Math"/>
                            </a:rPr>
                            <m:t>𝑛</m:t>
                          </m:r>
                          <m:r>
                            <a:rPr lang="en-CA" sz="2800" b="0" i="1" smtClean="0">
                              <a:latin typeface="Cambria Math" panose="02040503050406030204" pitchFamily="18" charset="0"/>
                              <a:ea typeface="Cambria Math"/>
                            </a:rPr>
                            <m:t>)</m:t>
                          </m:r>
                        </m:e>
                      </m:func>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576436" y="2449681"/>
                <a:ext cx="6084423" cy="1871346"/>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28819410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Quicksort</a:t>
            </a:r>
            <a:endParaRPr lang="en-US" dirty="0"/>
          </a:p>
        </p:txBody>
      </p:sp>
      <p:sp>
        <p:nvSpPr>
          <p:cNvPr id="6" name="Content Placeholder 5"/>
          <p:cNvSpPr>
            <a:spLocks noGrp="1"/>
          </p:cNvSpPr>
          <p:nvPr>
            <p:ph sz="quarter" idx="1"/>
          </p:nvPr>
        </p:nvSpPr>
        <p:spPr/>
        <p:txBody>
          <a:bodyPr/>
          <a:lstStyle/>
          <a:p>
            <a:r>
              <a:rPr lang="en-US" dirty="0" smtClean="0"/>
              <a:t>quicksort, like </a:t>
            </a:r>
            <a:r>
              <a:rPr lang="en-US" dirty="0" err="1" smtClean="0"/>
              <a:t>mergesort</a:t>
            </a:r>
            <a:r>
              <a:rPr lang="en-US" dirty="0" smtClean="0"/>
              <a:t>, is a divide and conquer algorithm for sorting a list or array</a:t>
            </a:r>
          </a:p>
          <a:p>
            <a:r>
              <a:rPr lang="en-US" dirty="0" smtClean="0"/>
              <a:t>it can be described recursively as follows:</a:t>
            </a:r>
          </a:p>
          <a:p>
            <a:pPr marL="731838" lvl="1" indent="-457200">
              <a:buFont typeface="+mj-lt"/>
              <a:buAutoNum type="arabicPeriod"/>
            </a:pPr>
            <a:r>
              <a:rPr lang="en-US" dirty="0" smtClean="0"/>
              <a:t>choose an element, called the </a:t>
            </a:r>
            <a:r>
              <a:rPr lang="en-US" i="1" dirty="0" smtClean="0"/>
              <a:t>pivot</a:t>
            </a:r>
            <a:r>
              <a:rPr lang="en-US" dirty="0" smtClean="0"/>
              <a:t>, from the list</a:t>
            </a:r>
          </a:p>
          <a:p>
            <a:pPr marL="731838" lvl="1" indent="-457200">
              <a:buFont typeface="+mj-lt"/>
              <a:buAutoNum type="arabicPeriod"/>
            </a:pPr>
            <a:r>
              <a:rPr lang="en-US" dirty="0" smtClean="0"/>
              <a:t>reorder the list so that:</a:t>
            </a:r>
          </a:p>
          <a:p>
            <a:pPr marL="1006475" lvl="2" indent="-457200"/>
            <a:r>
              <a:rPr lang="en-US" dirty="0" smtClean="0"/>
              <a:t>values less than the pivot are located before the pivot</a:t>
            </a:r>
          </a:p>
          <a:p>
            <a:pPr marL="1006475" lvl="2" indent="-457200"/>
            <a:r>
              <a:rPr lang="en-US" dirty="0" smtClean="0"/>
              <a:t>values greater than the pivot are located after the pivot</a:t>
            </a:r>
          </a:p>
          <a:p>
            <a:pPr marL="731838" lvl="1" indent="-457200">
              <a:buFont typeface="+mj-lt"/>
              <a:buAutoNum type="arabicPeriod"/>
            </a:pPr>
            <a:r>
              <a:rPr lang="en-US" dirty="0" smtClean="0"/>
              <a:t>quicksort the </a:t>
            </a:r>
            <a:r>
              <a:rPr lang="en-US" dirty="0" err="1" smtClean="0"/>
              <a:t>sublist</a:t>
            </a:r>
            <a:r>
              <a:rPr lang="en-US" dirty="0" smtClean="0"/>
              <a:t> of elements before the pivot</a:t>
            </a:r>
          </a:p>
          <a:p>
            <a:pPr marL="731838" lvl="1" indent="-457200">
              <a:buFont typeface="+mj-lt"/>
              <a:buAutoNum type="arabicPeriod"/>
            </a:pPr>
            <a:r>
              <a:rPr lang="en-US" dirty="0" smtClean="0"/>
              <a:t>quicksort the </a:t>
            </a:r>
            <a:r>
              <a:rPr lang="en-US" dirty="0" err="1" smtClean="0"/>
              <a:t>sublist</a:t>
            </a:r>
            <a:r>
              <a:rPr lang="en-US" dirty="0" smtClean="0"/>
              <a:t> of elements after the pivot</a:t>
            </a:r>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187</a:t>
            </a:fld>
            <a:endParaRPr lang="en-US"/>
          </a:p>
        </p:txBody>
      </p:sp>
    </p:spTree>
    <p:extLst>
      <p:ext uri="{BB962C8B-B14F-4D97-AF65-F5344CB8AC3E}">
        <p14:creationId xmlns:p14="http://schemas.microsoft.com/office/powerpoint/2010/main" val="31328061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p:sp>
        <p:nvSpPr>
          <p:cNvPr id="3" name="Content Placeholder 2"/>
          <p:cNvSpPr>
            <a:spLocks noGrp="1"/>
          </p:cNvSpPr>
          <p:nvPr>
            <p:ph sz="quarter" idx="1"/>
          </p:nvPr>
        </p:nvSpPr>
        <p:spPr/>
        <p:txBody>
          <a:bodyPr/>
          <a:lstStyle/>
          <a:p>
            <a:r>
              <a:rPr lang="en-US" dirty="0" smtClean="0"/>
              <a:t>step 2 is called the </a:t>
            </a:r>
            <a:r>
              <a:rPr lang="en-US" i="1" dirty="0" smtClean="0"/>
              <a:t>partition</a:t>
            </a:r>
            <a:r>
              <a:rPr lang="en-US" dirty="0" smtClean="0"/>
              <a:t> step</a:t>
            </a:r>
          </a:p>
          <a:p>
            <a:r>
              <a:rPr lang="en-US" dirty="0" smtClean="0"/>
              <a:t>consider the following list of unique elements</a:t>
            </a:r>
          </a:p>
          <a:p>
            <a:endParaRPr lang="en-US" dirty="0" smtClean="0"/>
          </a:p>
          <a:p>
            <a:endParaRPr lang="en-US" dirty="0"/>
          </a:p>
          <a:p>
            <a:pPr marL="0" indent="0">
              <a:buNone/>
            </a:pPr>
            <a:endParaRPr lang="en-US" dirty="0"/>
          </a:p>
          <a:p>
            <a:r>
              <a:rPr lang="en-US" dirty="0" smtClean="0"/>
              <a:t>assume that the pivot is 6</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188</a:t>
            </a:fld>
            <a:endParaRPr lang="en-US"/>
          </a:p>
        </p:txBody>
      </p:sp>
      <p:graphicFrame>
        <p:nvGraphicFramePr>
          <p:cNvPr id="5" name="Table 4"/>
          <p:cNvGraphicFramePr>
            <a:graphicFrameLocks noGrp="1"/>
          </p:cNvGraphicFramePr>
          <p:nvPr>
            <p:extLst/>
          </p:nvPr>
        </p:nvGraphicFramePr>
        <p:xfrm>
          <a:off x="1461222" y="2449681"/>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96467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p:sp>
        <p:nvSpPr>
          <p:cNvPr id="3" name="Content Placeholder 2"/>
          <p:cNvSpPr>
            <a:spLocks noGrp="1"/>
          </p:cNvSpPr>
          <p:nvPr>
            <p:ph sz="quarter" idx="1"/>
          </p:nvPr>
        </p:nvSpPr>
        <p:spPr/>
        <p:txBody>
          <a:bodyPr/>
          <a:lstStyle/>
          <a:p>
            <a:r>
              <a:rPr lang="en-US" dirty="0" smtClean="0"/>
              <a:t>the partition step reorders the list so that:</a:t>
            </a:r>
          </a:p>
          <a:p>
            <a:pPr lvl="1"/>
            <a:r>
              <a:rPr lang="en-US" dirty="0"/>
              <a:t>values less than the pivot are located before the </a:t>
            </a:r>
            <a:r>
              <a:rPr lang="en-US" dirty="0" smtClean="0"/>
              <a:t>pivot</a:t>
            </a:r>
          </a:p>
          <a:p>
            <a:pPr lvl="2"/>
            <a:r>
              <a:rPr lang="en-US" dirty="0" smtClean="0"/>
              <a:t>we need to move the cyan elements before the pivot</a:t>
            </a:r>
          </a:p>
          <a:p>
            <a:pPr lvl="1"/>
            <a:endParaRPr lang="en-US" dirty="0" smtClean="0"/>
          </a:p>
          <a:p>
            <a:endParaRPr lang="en-US" dirty="0" smtClean="0"/>
          </a:p>
          <a:p>
            <a:pPr marL="0" indent="0">
              <a:buNone/>
            </a:pPr>
            <a:endParaRPr lang="en-US" dirty="0"/>
          </a:p>
          <a:p>
            <a:pPr lvl="1"/>
            <a:r>
              <a:rPr lang="en-US" dirty="0"/>
              <a:t>values greater than the pivot are located after the </a:t>
            </a:r>
            <a:r>
              <a:rPr lang="en-US" dirty="0" smtClean="0"/>
              <a:t>pivot</a:t>
            </a:r>
          </a:p>
          <a:p>
            <a:pPr lvl="2"/>
            <a:r>
              <a:rPr lang="en-US" dirty="0" smtClean="0"/>
              <a:t>we need to move the red elements after the pivot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189</a:t>
            </a:fld>
            <a:endParaRPr lang="en-US"/>
          </a:p>
        </p:txBody>
      </p:sp>
      <p:graphicFrame>
        <p:nvGraphicFramePr>
          <p:cNvPr id="5" name="Table 4"/>
          <p:cNvGraphicFramePr>
            <a:graphicFrameLocks noGrp="1"/>
          </p:cNvGraphicFramePr>
          <p:nvPr>
            <p:extLst/>
          </p:nvPr>
        </p:nvGraphicFramePr>
        <p:xfrm>
          <a:off x="1461222" y="2795323"/>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nvPr>
        </p:nvGraphicFramePr>
        <p:xfrm>
          <a:off x="1461222" y="4926782"/>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3206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imagine that you had the following method (see next slide)</a:t>
            </a:r>
          </a:p>
          <a:p>
            <a:pPr lvl="1"/>
            <a:r>
              <a:rPr lang="en-US" dirty="0" smtClean="0"/>
              <a:t>how would you use the method to solve the Tower of Hanoi problem?</a:t>
            </a:r>
          </a:p>
          <a:p>
            <a:pPr lvl="2"/>
            <a:r>
              <a:rPr lang="en-US" dirty="0" smtClean="0"/>
              <a:t>discuss amongst yourselves now...</a:t>
            </a:r>
            <a:endParaRPr lang="en-US" dirty="0"/>
          </a:p>
        </p:txBody>
      </p:sp>
      <p:sp>
        <p:nvSpPr>
          <p:cNvPr id="4" name="Slide Number Placeholder 3"/>
          <p:cNvSpPr>
            <a:spLocks noGrp="1"/>
          </p:cNvSpPr>
          <p:nvPr>
            <p:ph type="sldNum" sz="quarter" idx="12"/>
          </p:nvPr>
        </p:nvSpPr>
        <p:spPr/>
        <p:txBody>
          <a:bodyPr/>
          <a:lstStyle/>
          <a:p>
            <a:pPr>
              <a:defRPr/>
            </a:pPr>
            <a:fld id="{4F134194-C141-41B8-B5B5-C8570DAC61C1}" type="slidenum">
              <a:rPr lang="en-US" smtClean="0"/>
              <a:pPr>
                <a:defRPr/>
              </a:pPr>
              <a:t>19</a:t>
            </a:fld>
            <a:endParaRPr lang="en-US"/>
          </a:p>
        </p:txBody>
      </p:sp>
    </p:spTree>
    <p:extLst>
      <p:ext uri="{BB962C8B-B14F-4D97-AF65-F5344CB8AC3E}">
        <p14:creationId xmlns:p14="http://schemas.microsoft.com/office/powerpoint/2010/main" val="345007549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Quicksort</a:t>
            </a:r>
            <a:endParaRPr lang="en-CA" dirty="0"/>
          </a:p>
        </p:txBody>
      </p:sp>
      <p:sp>
        <p:nvSpPr>
          <p:cNvPr id="3" name="Content Placeholder 2"/>
          <p:cNvSpPr>
            <a:spLocks noGrp="1"/>
          </p:cNvSpPr>
          <p:nvPr>
            <p:ph sz="quarter" idx="1"/>
          </p:nvPr>
        </p:nvSpPr>
        <p:spPr/>
        <p:txBody>
          <a:bodyPr/>
          <a:lstStyle/>
          <a:p>
            <a:r>
              <a:rPr lang="en-CA" dirty="0" smtClean="0"/>
              <a:t>can you describe an algorithm to perform the partitioning step?</a:t>
            </a:r>
          </a:p>
          <a:p>
            <a:pPr lvl="1"/>
            <a:r>
              <a:rPr lang="en-CA" dirty="0" smtClean="0"/>
              <a:t>talk amongst yourselves here</a:t>
            </a:r>
            <a:endParaRPr lang="en-CA"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190</a:t>
            </a:fld>
            <a:endParaRPr lang="en-US"/>
          </a:p>
        </p:txBody>
      </p:sp>
    </p:spTree>
    <p:extLst>
      <p:ext uri="{BB962C8B-B14F-4D97-AF65-F5344CB8AC3E}">
        <p14:creationId xmlns:p14="http://schemas.microsoft.com/office/powerpoint/2010/main" val="180252183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p:sp>
        <p:nvSpPr>
          <p:cNvPr id="3" name="Content Placeholder 2"/>
          <p:cNvSpPr>
            <a:spLocks noGrp="1"/>
          </p:cNvSpPr>
          <p:nvPr>
            <p:ph sz="quarter" idx="1"/>
          </p:nvPr>
        </p:nvSpPr>
        <p:spPr/>
        <p:txBody>
          <a:bodyPr/>
          <a:lstStyle/>
          <a:p>
            <a:r>
              <a:rPr lang="en-US" dirty="0" smtClean="0"/>
              <a:t>after partitioning the list looks like:</a:t>
            </a:r>
          </a:p>
          <a:p>
            <a:endParaRPr lang="en-US" dirty="0"/>
          </a:p>
          <a:p>
            <a:endParaRPr lang="en-US" dirty="0" smtClean="0"/>
          </a:p>
          <a:p>
            <a:endParaRPr lang="en-US" dirty="0"/>
          </a:p>
          <a:p>
            <a:r>
              <a:rPr lang="en-US" dirty="0" err="1" smtClean="0"/>
              <a:t>partioning</a:t>
            </a:r>
            <a:r>
              <a:rPr lang="en-US" dirty="0" smtClean="0"/>
              <a:t> has 3 results:</a:t>
            </a:r>
          </a:p>
          <a:p>
            <a:pPr lvl="1"/>
            <a:r>
              <a:rPr lang="en-US" dirty="0" smtClean="0"/>
              <a:t>the pivot is in its correct final sorted location</a:t>
            </a:r>
          </a:p>
          <a:p>
            <a:pPr lvl="1"/>
            <a:r>
              <a:rPr lang="en-US" dirty="0" smtClean="0"/>
              <a:t>the </a:t>
            </a:r>
            <a:r>
              <a:rPr lang="en-US" dirty="0" smtClean="0">
                <a:solidFill>
                  <a:srgbClr val="00FFFF"/>
                </a:solidFill>
              </a:rPr>
              <a:t>left</a:t>
            </a:r>
            <a:r>
              <a:rPr lang="en-US" dirty="0" smtClean="0"/>
              <a:t> </a:t>
            </a:r>
            <a:r>
              <a:rPr lang="en-US" dirty="0" err="1" smtClean="0"/>
              <a:t>sublist</a:t>
            </a:r>
            <a:r>
              <a:rPr lang="en-US" dirty="0" smtClean="0"/>
              <a:t> contains only elements less than the pivot</a:t>
            </a:r>
          </a:p>
          <a:p>
            <a:pPr lvl="1"/>
            <a:r>
              <a:rPr lang="en-US" dirty="0" smtClean="0"/>
              <a:t>the </a:t>
            </a:r>
            <a:r>
              <a:rPr lang="en-US" dirty="0" smtClean="0">
                <a:solidFill>
                  <a:srgbClr val="FF0000"/>
                </a:solidFill>
              </a:rPr>
              <a:t>right</a:t>
            </a:r>
            <a:r>
              <a:rPr lang="en-US" dirty="0" smtClean="0"/>
              <a:t> </a:t>
            </a:r>
            <a:r>
              <a:rPr lang="en-US" dirty="0" err="1" smtClean="0"/>
              <a:t>sublist</a:t>
            </a:r>
            <a:r>
              <a:rPr lang="en-US" dirty="0" smtClean="0"/>
              <a:t> contains only elements greater than the pivot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191</a:t>
            </a:fld>
            <a:endParaRPr lang="en-US"/>
          </a:p>
        </p:txBody>
      </p:sp>
      <p:graphicFrame>
        <p:nvGraphicFramePr>
          <p:cNvPr id="6" name="Table 5"/>
          <p:cNvGraphicFramePr>
            <a:graphicFrameLocks noGrp="1"/>
          </p:cNvGraphicFramePr>
          <p:nvPr>
            <p:extLst/>
          </p:nvPr>
        </p:nvGraphicFramePr>
        <p:xfrm>
          <a:off x="1461222" y="1988825"/>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42472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p:sp>
        <p:nvSpPr>
          <p:cNvPr id="3" name="Content Placeholder 2"/>
          <p:cNvSpPr>
            <a:spLocks noGrp="1"/>
          </p:cNvSpPr>
          <p:nvPr>
            <p:ph sz="quarter" idx="1"/>
          </p:nvPr>
        </p:nvSpPr>
        <p:spPr/>
        <p:txBody>
          <a:bodyPr/>
          <a:lstStyle/>
          <a:p>
            <a:r>
              <a:rPr lang="en-US" dirty="0" smtClean="0"/>
              <a:t>after partitioning we recursively quicksort the left </a:t>
            </a:r>
            <a:r>
              <a:rPr lang="en-US" dirty="0" err="1" smtClean="0"/>
              <a:t>sublist</a:t>
            </a:r>
            <a:endParaRPr lang="en-US" dirty="0" smtClean="0"/>
          </a:p>
          <a:p>
            <a:r>
              <a:rPr lang="en-US" dirty="0" smtClean="0"/>
              <a:t>for the left </a:t>
            </a:r>
            <a:r>
              <a:rPr lang="en-US" dirty="0" err="1" smtClean="0"/>
              <a:t>sublist</a:t>
            </a:r>
            <a:r>
              <a:rPr lang="en-US" dirty="0" smtClean="0"/>
              <a:t>, let's assume that we choose 4 as the pivot</a:t>
            </a:r>
          </a:p>
          <a:p>
            <a:pPr lvl="1"/>
            <a:r>
              <a:rPr lang="en-US" dirty="0" smtClean="0"/>
              <a:t>after partitioning the left </a:t>
            </a:r>
            <a:r>
              <a:rPr lang="en-US" dirty="0" err="1" smtClean="0"/>
              <a:t>sublist</a:t>
            </a:r>
            <a:r>
              <a:rPr lang="en-US" dirty="0" smtClean="0"/>
              <a:t> we get:</a:t>
            </a:r>
          </a:p>
          <a:p>
            <a:pPr lvl="1"/>
            <a:endParaRPr lang="en-US" dirty="0"/>
          </a:p>
          <a:p>
            <a:pPr lvl="1"/>
            <a:endParaRPr lang="en-US" dirty="0" smtClean="0"/>
          </a:p>
          <a:p>
            <a:pPr lvl="1"/>
            <a:endParaRPr lang="en-US" dirty="0"/>
          </a:p>
          <a:p>
            <a:pPr lvl="2"/>
            <a:r>
              <a:rPr lang="en-US" dirty="0" smtClean="0"/>
              <a:t>we then recursively quicksort the </a:t>
            </a:r>
            <a:r>
              <a:rPr lang="en-US" dirty="0" smtClean="0">
                <a:solidFill>
                  <a:srgbClr val="00FFFF"/>
                </a:solidFill>
              </a:rPr>
              <a:t>left</a:t>
            </a:r>
            <a:r>
              <a:rPr lang="en-US" dirty="0" smtClean="0"/>
              <a:t> and </a:t>
            </a:r>
            <a:r>
              <a:rPr lang="en-US" dirty="0" smtClean="0">
                <a:solidFill>
                  <a:srgbClr val="FF0000"/>
                </a:solidFill>
              </a:rPr>
              <a:t>right</a:t>
            </a:r>
            <a:r>
              <a:rPr lang="en-US" dirty="0" smtClean="0"/>
              <a:t> </a:t>
            </a:r>
            <a:r>
              <a:rPr lang="en-US" dirty="0" err="1" smtClean="0"/>
              <a:t>sublists</a:t>
            </a:r>
            <a:endParaRPr lang="en-US" dirty="0" smtClean="0"/>
          </a:p>
          <a:p>
            <a:pPr lvl="3"/>
            <a:r>
              <a:rPr lang="en-US" dirty="0" smtClean="0"/>
              <a:t>and so on...</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192</a:t>
            </a:fld>
            <a:endParaRPr lang="en-US"/>
          </a:p>
        </p:txBody>
      </p:sp>
      <p:graphicFrame>
        <p:nvGraphicFramePr>
          <p:cNvPr id="5" name="Table 4"/>
          <p:cNvGraphicFramePr>
            <a:graphicFrameLocks noGrp="1"/>
          </p:cNvGraphicFramePr>
          <p:nvPr>
            <p:extLst/>
          </p:nvPr>
        </p:nvGraphicFramePr>
        <p:xfrm>
          <a:off x="1461222" y="3659428"/>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59545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p:sp>
        <p:nvSpPr>
          <p:cNvPr id="3" name="Content Placeholder 2"/>
          <p:cNvSpPr>
            <a:spLocks noGrp="1"/>
          </p:cNvSpPr>
          <p:nvPr>
            <p:ph sz="quarter" idx="1"/>
          </p:nvPr>
        </p:nvSpPr>
        <p:spPr/>
        <p:txBody>
          <a:bodyPr/>
          <a:lstStyle/>
          <a:p>
            <a:r>
              <a:rPr lang="en-US" dirty="0" smtClean="0"/>
              <a:t>eventually, the left </a:t>
            </a:r>
            <a:r>
              <a:rPr lang="en-US" dirty="0" err="1" smtClean="0"/>
              <a:t>sublist</a:t>
            </a:r>
            <a:r>
              <a:rPr lang="en-US" dirty="0" smtClean="0"/>
              <a:t> from the first pivoting operation will be sorted; we then recursively quicksort the right </a:t>
            </a:r>
            <a:r>
              <a:rPr lang="en-US" dirty="0" err="1" smtClean="0"/>
              <a:t>sublist</a:t>
            </a:r>
            <a:r>
              <a:rPr lang="en-US" dirty="0" smtClean="0"/>
              <a:t>:</a:t>
            </a:r>
          </a:p>
          <a:p>
            <a:endParaRPr lang="en-US" dirty="0"/>
          </a:p>
          <a:p>
            <a:endParaRPr lang="en-US" dirty="0" smtClean="0"/>
          </a:p>
          <a:p>
            <a:r>
              <a:rPr lang="en-US" dirty="0" smtClean="0"/>
              <a:t>if we choose 8 as the pivot and partition we get:</a:t>
            </a:r>
          </a:p>
          <a:p>
            <a:endParaRPr lang="en-US" dirty="0"/>
          </a:p>
          <a:p>
            <a:endParaRPr lang="en-US" dirty="0" smtClean="0"/>
          </a:p>
          <a:p>
            <a:r>
              <a:rPr lang="en-US" dirty="0" smtClean="0"/>
              <a:t>the left and right </a:t>
            </a:r>
            <a:r>
              <a:rPr lang="en-US" dirty="0" err="1" smtClean="0"/>
              <a:t>sublists</a:t>
            </a:r>
            <a:r>
              <a:rPr lang="en-US" dirty="0" smtClean="0"/>
              <a:t> have size 1 so there is nothing left to do</a:t>
            </a:r>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193</a:t>
            </a:fld>
            <a:endParaRPr lang="en-US"/>
          </a:p>
        </p:txBody>
      </p:sp>
      <p:graphicFrame>
        <p:nvGraphicFramePr>
          <p:cNvPr id="5" name="Table 4"/>
          <p:cNvGraphicFramePr>
            <a:graphicFrameLocks noGrp="1"/>
          </p:cNvGraphicFramePr>
          <p:nvPr>
            <p:extLst/>
          </p:nvPr>
        </p:nvGraphicFramePr>
        <p:xfrm>
          <a:off x="1461222" y="2680109"/>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nvPr>
        </p:nvGraphicFramePr>
        <p:xfrm>
          <a:off x="1461222" y="4062677"/>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462442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the computational complexity of quicksort depends on:</a:t>
                </a:r>
              </a:p>
              <a:p>
                <a:pPr lvl="1"/>
                <a:r>
                  <a:rPr lang="en-US" dirty="0" smtClean="0"/>
                  <a:t>the computational complexity of the partition operation</a:t>
                </a:r>
              </a:p>
              <a:p>
                <a:pPr lvl="2"/>
                <a:r>
                  <a:rPr lang="en-US" dirty="0" smtClean="0"/>
                  <a:t>without proof I claim that this is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a14:m>
                <a:r>
                  <a:rPr lang="en-US" dirty="0" smtClean="0"/>
                  <a:t> for a list of size </a:t>
                </a:r>
                <a14:m>
                  <m:oMath xmlns:m="http://schemas.openxmlformats.org/officeDocument/2006/math">
                    <m:r>
                      <a:rPr lang="en-US" b="0" i="1" smtClean="0">
                        <a:latin typeface="Cambria Math"/>
                      </a:rPr>
                      <m:t>𝑛</m:t>
                    </m:r>
                  </m:oMath>
                </a14:m>
                <a:endParaRPr lang="en-US" dirty="0" smtClean="0"/>
              </a:p>
              <a:p>
                <a:pPr lvl="1"/>
                <a:r>
                  <a:rPr lang="en-US" dirty="0" smtClean="0"/>
                  <a:t>how the pivot is chosen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194</a:t>
            </a:fld>
            <a:endParaRPr lang="en-US"/>
          </a:p>
        </p:txBody>
      </p:sp>
    </p:spTree>
    <p:extLst>
      <p:ext uri="{BB962C8B-B14F-4D97-AF65-F5344CB8AC3E}">
        <p14:creationId xmlns:p14="http://schemas.microsoft.com/office/powerpoint/2010/main" val="16646665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57200" y="1219200"/>
                <a:ext cx="8377718" cy="4937760"/>
              </a:xfrm>
            </p:spPr>
            <p:txBody>
              <a:bodyPr>
                <a:normAutofit/>
              </a:bodyPr>
              <a:lstStyle/>
              <a:p>
                <a:r>
                  <a:rPr lang="en-US" dirty="0" smtClean="0"/>
                  <a:t>let's assume that when we choose a pivot we always choose the smallest (or largest) value in the </a:t>
                </a:r>
                <a:r>
                  <a:rPr lang="en-US" dirty="0" err="1"/>
                  <a:t>sublist</a:t>
                </a:r>
                <a:endParaRPr lang="en-US" dirty="0"/>
              </a:p>
              <a:p>
                <a:pPr lvl="1"/>
                <a:r>
                  <a:rPr lang="en-US" dirty="0" smtClean="0"/>
                  <a:t>yields a </a:t>
                </a:r>
                <a:r>
                  <a:rPr lang="en-US" dirty="0" err="1"/>
                  <a:t>sublist</a:t>
                </a:r>
                <a:r>
                  <a:rPr lang="en-US" dirty="0"/>
                  <a:t> of size </a:t>
                </a:r>
                <a14:m>
                  <m:oMath xmlns:m="http://schemas.openxmlformats.org/officeDocument/2006/math">
                    <m:r>
                      <a:rPr lang="en-US" i="1">
                        <a:latin typeface="Cambria Math"/>
                      </a:rPr>
                      <m:t>(</m:t>
                    </m:r>
                    <m:r>
                      <a:rPr lang="en-US" i="1">
                        <a:latin typeface="Cambria Math"/>
                      </a:rPr>
                      <m:t>𝑛</m:t>
                    </m:r>
                    <m:r>
                      <a:rPr lang="en-US" i="1">
                        <a:latin typeface="Cambria Math"/>
                      </a:rPr>
                      <m:t>−1)</m:t>
                    </m:r>
                  </m:oMath>
                </a14:m>
                <a:r>
                  <a:rPr lang="en-US" dirty="0"/>
                  <a:t> which we recursively quicksort</a:t>
                </a:r>
                <a:endParaRPr lang="en-US" dirty="0" smtClean="0"/>
              </a:p>
              <a:p>
                <a:r>
                  <a:rPr lang="en-US" dirty="0" smtClean="0"/>
                  <a:t>let </a:t>
                </a:r>
                <a14:m>
                  <m:oMath xmlns:m="http://schemas.openxmlformats.org/officeDocument/2006/math">
                    <m:r>
                      <a:rPr lang="en-US" b="0" i="1" smtClean="0">
                        <a:latin typeface="Cambria Math"/>
                      </a:rPr>
                      <m:t>𝑇</m:t>
                    </m:r>
                    <m:r>
                      <a:rPr lang="en-US" b="0" i="1" smtClean="0">
                        <a:latin typeface="Cambria Math"/>
                      </a:rPr>
                      <m:t>(</m:t>
                    </m:r>
                    <m:r>
                      <a:rPr lang="en-US" b="0" i="1" smtClean="0">
                        <a:latin typeface="Cambria Math"/>
                      </a:rPr>
                      <m:t>𝑛</m:t>
                    </m:r>
                    <m:r>
                      <a:rPr lang="en-US" b="0" i="1" smtClean="0">
                        <a:latin typeface="Cambria Math"/>
                      </a:rPr>
                      <m:t>)</m:t>
                    </m:r>
                  </m:oMath>
                </a14:m>
                <a:r>
                  <a:rPr lang="en-US" dirty="0" smtClean="0"/>
                  <a:t> be the number of operations needed to quicksort a list of size </a:t>
                </a:r>
                <a14:m>
                  <m:oMath xmlns:m="http://schemas.openxmlformats.org/officeDocument/2006/math">
                    <m:r>
                      <a:rPr lang="en-US" b="0" i="1" smtClean="0">
                        <a:latin typeface="Cambria Math"/>
                      </a:rPr>
                      <m:t>𝑛</m:t>
                    </m:r>
                  </m:oMath>
                </a14:m>
                <a:r>
                  <a:rPr lang="en-US" dirty="0" smtClean="0"/>
                  <a:t> when choosing a pivot as described above</a:t>
                </a:r>
              </a:p>
              <a:p>
                <a:pPr lvl="1"/>
                <a:r>
                  <a:rPr lang="en-US" dirty="0" smtClean="0"/>
                  <a:t>then the recurrence relation is:</a:t>
                </a:r>
              </a:p>
              <a:p>
                <a:pPr lvl="1"/>
                <a:endParaRPr lang="en-US" dirty="0"/>
              </a:p>
              <a:p>
                <a:pPr lvl="1"/>
                <a:endParaRPr lang="en-US" dirty="0" smtClean="0"/>
              </a:p>
              <a:p>
                <a:pPr lvl="1"/>
                <a:r>
                  <a:rPr lang="en-US" dirty="0" smtClean="0"/>
                  <a:t>solving the recurrence results in</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57200" y="1219200"/>
                <a:ext cx="8377718" cy="4937760"/>
              </a:xfrm>
              <a:blipFill rotWithShape="1">
                <a:blip r:embed="rId3"/>
                <a:stretch>
                  <a:fillRect l="-582" t="-988" r="-2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195</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3240289" y="4427703"/>
                <a:ext cx="26634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r>
                        <a:rPr lang="en-US" b="0" i="1" smtClean="0">
                          <a:latin typeface="Cambria Math"/>
                        </a:rPr>
                        <m:t>𝑇</m:t>
                      </m:r>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−1</m:t>
                          </m:r>
                        </m:e>
                      </m:d>
                      <m:r>
                        <a:rPr lang="en-US" b="0" i="1" smtClean="0">
                          <a:latin typeface="Cambria Math"/>
                        </a:rPr>
                        <m:t>+</m:t>
                      </m:r>
                      <m:r>
                        <a:rPr lang="en-CA" b="0" i="1" smtClean="0">
                          <a:latin typeface="Cambria Math" panose="02040503050406030204" pitchFamily="18" charset="0"/>
                        </a:rPr>
                        <m:t>𝑂</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240289" y="4427703"/>
                <a:ext cx="2663421" cy="369332"/>
              </a:xfrm>
              <a:prstGeom prst="rect">
                <a:avLst/>
              </a:prstGeom>
              <a:blipFill>
                <a:blip r:embed="rId4"/>
                <a:stretch>
                  <a:fillRect b="-1475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62227" y="5594376"/>
                <a:ext cx="1619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r>
                        <a:rPr lang="en-US" b="0" i="1" smtClean="0">
                          <a:latin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762227" y="5594376"/>
                <a:ext cx="1619546" cy="369332"/>
              </a:xfrm>
              <a:prstGeom prst="rect">
                <a:avLst/>
              </a:prstGeom>
              <a:blipFill rotWithShape="1">
                <a:blip r:embed="rId5"/>
                <a:stretch>
                  <a:fillRect b="-15000"/>
                </a:stretch>
              </a:blipFill>
            </p:spPr>
            <p:txBody>
              <a:bodyPr/>
              <a:lstStyle/>
              <a:p>
                <a:r>
                  <a:rPr lang="en-US">
                    <a:noFill/>
                  </a:rPr>
                  <a:t> </a:t>
                </a:r>
              </a:p>
            </p:txBody>
          </p:sp>
        </mc:Fallback>
      </mc:AlternateContent>
      <p:sp>
        <p:nvSpPr>
          <p:cNvPr id="7" name="TextBox 6"/>
          <p:cNvSpPr txBox="1"/>
          <p:nvPr/>
        </p:nvSpPr>
        <p:spPr>
          <a:xfrm>
            <a:off x="6184996" y="4427703"/>
            <a:ext cx="2326984" cy="369332"/>
          </a:xfrm>
          <a:prstGeom prst="rect">
            <a:avLst/>
          </a:prstGeom>
          <a:noFill/>
        </p:spPr>
        <p:txBody>
          <a:bodyPr wrap="none" rtlCol="0">
            <a:spAutoFit/>
          </a:bodyPr>
          <a:lstStyle/>
          <a:p>
            <a:r>
              <a:rPr lang="en-US" dirty="0" smtClean="0">
                <a:latin typeface="+mn-lt"/>
              </a:rPr>
              <a:t>same as selection sort</a:t>
            </a:r>
            <a:endParaRPr lang="en-US" dirty="0">
              <a:latin typeface="+mn-lt"/>
            </a:endParaRPr>
          </a:p>
        </p:txBody>
      </p:sp>
    </p:spTree>
    <p:extLst>
      <p:ext uri="{BB962C8B-B14F-4D97-AF65-F5344CB8AC3E}">
        <p14:creationId xmlns:p14="http://schemas.microsoft.com/office/powerpoint/2010/main" val="130667933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57200" y="1219200"/>
                <a:ext cx="8377718" cy="4937760"/>
              </a:xfrm>
            </p:spPr>
            <p:txBody>
              <a:bodyPr>
                <a:normAutofit/>
              </a:bodyPr>
              <a:lstStyle/>
              <a:p>
                <a:r>
                  <a:rPr lang="en-US" dirty="0" smtClean="0"/>
                  <a:t>let's assume that when we choose a pivot we always choose the median value in the </a:t>
                </a:r>
                <a:r>
                  <a:rPr lang="en-US" dirty="0" err="1"/>
                  <a:t>sublist</a:t>
                </a:r>
                <a:endParaRPr lang="en-US" dirty="0"/>
              </a:p>
              <a:p>
                <a:pPr lvl="1"/>
                <a:r>
                  <a:rPr lang="en-US" dirty="0" smtClean="0"/>
                  <a:t>yields 2 </a:t>
                </a:r>
                <a:r>
                  <a:rPr lang="en-US" dirty="0" err="1" smtClean="0"/>
                  <a:t>sublists</a:t>
                </a:r>
                <a:r>
                  <a:rPr lang="en-US" dirty="0" smtClean="0"/>
                  <a:t> </a:t>
                </a:r>
                <a:r>
                  <a:rPr lang="en-US" dirty="0"/>
                  <a:t>of size </a:t>
                </a:r>
                <a14:m>
                  <m:oMath xmlns:m="http://schemas.openxmlformats.org/officeDocument/2006/math">
                    <m:d>
                      <m:dPr>
                        <m:ctrlPr>
                          <a:rPr lang="en-US" i="1" smtClean="0">
                            <a:latin typeface="Cambria Math" panose="02040503050406030204" pitchFamily="18" charset="0"/>
                          </a:rPr>
                        </m:ctrlPr>
                      </m:dP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a:rPr>
                                  <m:t>𝑛</m:t>
                                </m:r>
                              </m:num>
                              <m:den>
                                <m:r>
                                  <a:rPr lang="en-US" b="0" i="1" smtClean="0">
                                    <a:latin typeface="Cambria Math"/>
                                  </a:rPr>
                                  <m:t>2</m:t>
                                </m:r>
                              </m:den>
                            </m:f>
                          </m:e>
                        </m:box>
                      </m:e>
                    </m:d>
                  </m:oMath>
                </a14:m>
                <a:r>
                  <a:rPr lang="en-US" dirty="0"/>
                  <a:t> which we recursively quicksort</a:t>
                </a:r>
                <a:endParaRPr lang="en-US" dirty="0" smtClean="0"/>
              </a:p>
              <a:p>
                <a:r>
                  <a:rPr lang="en-US" dirty="0" smtClean="0"/>
                  <a:t>let </a:t>
                </a:r>
                <a14:m>
                  <m:oMath xmlns:m="http://schemas.openxmlformats.org/officeDocument/2006/math">
                    <m:r>
                      <a:rPr lang="en-US" b="0" i="1" smtClean="0">
                        <a:latin typeface="Cambria Math"/>
                      </a:rPr>
                      <m:t>𝑇</m:t>
                    </m:r>
                    <m:r>
                      <a:rPr lang="en-US" b="0" i="1" smtClean="0">
                        <a:latin typeface="Cambria Math"/>
                      </a:rPr>
                      <m:t>(</m:t>
                    </m:r>
                    <m:r>
                      <a:rPr lang="en-US" b="0" i="1" smtClean="0">
                        <a:latin typeface="Cambria Math"/>
                      </a:rPr>
                      <m:t>𝑛</m:t>
                    </m:r>
                    <m:r>
                      <a:rPr lang="en-US" b="0" i="1" smtClean="0">
                        <a:latin typeface="Cambria Math"/>
                      </a:rPr>
                      <m:t>)</m:t>
                    </m:r>
                  </m:oMath>
                </a14:m>
                <a:r>
                  <a:rPr lang="en-US" dirty="0" smtClean="0"/>
                  <a:t> be the number of operations needed to quicksort a list of size </a:t>
                </a:r>
                <a14:m>
                  <m:oMath xmlns:m="http://schemas.openxmlformats.org/officeDocument/2006/math">
                    <m:r>
                      <a:rPr lang="en-US" b="0" i="1" smtClean="0">
                        <a:latin typeface="Cambria Math"/>
                      </a:rPr>
                      <m:t>𝑛</m:t>
                    </m:r>
                  </m:oMath>
                </a14:m>
                <a:r>
                  <a:rPr lang="en-US" dirty="0" smtClean="0"/>
                  <a:t> when choosing a pivot as described above</a:t>
                </a:r>
              </a:p>
              <a:p>
                <a:pPr lvl="1"/>
                <a:r>
                  <a:rPr lang="en-US" dirty="0" smtClean="0"/>
                  <a:t>then the recurrence relation is:</a:t>
                </a:r>
              </a:p>
              <a:p>
                <a:pPr lvl="1"/>
                <a:endParaRPr lang="en-US" dirty="0"/>
              </a:p>
              <a:p>
                <a:pPr lvl="1"/>
                <a:endParaRPr lang="en-US" dirty="0" smtClean="0"/>
              </a:p>
              <a:p>
                <a:pPr lvl="1"/>
                <a:r>
                  <a:rPr lang="en-US" dirty="0" smtClean="0"/>
                  <a:t>solving the recurrence results in</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57200" y="1219200"/>
                <a:ext cx="8377718" cy="4937760"/>
              </a:xfrm>
              <a:blipFill rotWithShape="1">
                <a:blip r:embed="rId3"/>
                <a:stretch>
                  <a:fillRect l="-582" t="-9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3361027" y="4427703"/>
                <a:ext cx="242194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=2</m:t>
                      </m:r>
                      <m:r>
                        <a:rPr lang="en-US" b="0" i="1" smtClean="0">
                          <a:latin typeface="Cambria Math"/>
                        </a:rPr>
                        <m:t>𝑇</m:t>
                      </m:r>
                      <m:d>
                        <m:dPr>
                          <m:ctrlPr>
                            <a:rPr lang="en-US" b="0" i="1" smtClean="0">
                              <a:latin typeface="Cambria Math" panose="02040503050406030204" pitchFamily="18" charset="0"/>
                            </a:rPr>
                          </m:ctrlPr>
                        </m:dP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a:rPr>
                                    <m:t>𝑛</m:t>
                                  </m:r>
                                </m:num>
                                <m:den>
                                  <m:r>
                                    <a:rPr lang="en-US" b="0" i="1" smtClean="0">
                                      <a:latin typeface="Cambria Math"/>
                                    </a:rPr>
                                    <m:t>2</m:t>
                                  </m:r>
                                </m:den>
                              </m:f>
                            </m:e>
                          </m:box>
                        </m:e>
                      </m:d>
                      <m:r>
                        <a:rPr lang="en-US" b="0" i="1" smtClean="0">
                          <a:latin typeface="Cambria Math"/>
                        </a:rPr>
                        <m:t>+</m:t>
                      </m:r>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361027" y="4427703"/>
                <a:ext cx="2421945" cy="430887"/>
              </a:xfrm>
              <a:prstGeom prst="rect">
                <a:avLst/>
              </a:prstGeom>
              <a:blipFill rotWithShape="1">
                <a:blip r:embed="rId4"/>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25176" y="5612367"/>
                <a:ext cx="21407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𝑇</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r>
                        <a:rPr lang="en-US" b="0" i="1" smtClean="0">
                          <a:latin typeface="Cambria Math"/>
                        </a:rPr>
                        <m:t>𝑂</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a:rPr>
                                <m:t>log</m:t>
                              </m:r>
                            </m:e>
                            <m:sub>
                              <m:r>
                                <a:rPr lang="en-US" b="0" i="1" smtClean="0">
                                  <a:latin typeface="Cambria Math"/>
                                </a:rPr>
                                <m:t>2</m:t>
                              </m:r>
                            </m:sub>
                          </m:sSub>
                        </m:fName>
                        <m:e>
                          <m:r>
                            <a:rPr lang="en-US" b="0" i="1" smtClean="0">
                              <a:latin typeface="Cambria Math"/>
                            </a:rPr>
                            <m:t>𝑛</m:t>
                          </m:r>
                        </m:e>
                      </m:func>
                      <m:r>
                        <a:rPr lang="en-US" b="0" i="1" smtClean="0">
                          <a:latin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525176" y="5612367"/>
                <a:ext cx="2140714" cy="369332"/>
              </a:xfrm>
              <a:prstGeom prst="rect">
                <a:avLst/>
              </a:prstGeom>
              <a:blipFill rotWithShape="1">
                <a:blip r:embed="rId5"/>
                <a:stretch>
                  <a:fillRect b="-15000"/>
                </a:stretch>
              </a:blipFill>
            </p:spPr>
            <p:txBody>
              <a:bodyPr/>
              <a:lstStyle/>
              <a:p>
                <a:r>
                  <a:rPr lang="en-US">
                    <a:noFill/>
                  </a:rPr>
                  <a:t> </a:t>
                </a:r>
              </a:p>
            </p:txBody>
          </p:sp>
        </mc:Fallback>
      </mc:AlternateContent>
      <p:sp>
        <p:nvSpPr>
          <p:cNvPr id="7" name="TextBox 6"/>
          <p:cNvSpPr txBox="1"/>
          <p:nvPr/>
        </p:nvSpPr>
        <p:spPr>
          <a:xfrm>
            <a:off x="6184996" y="4427703"/>
            <a:ext cx="2055691" cy="369332"/>
          </a:xfrm>
          <a:prstGeom prst="rect">
            <a:avLst/>
          </a:prstGeom>
          <a:noFill/>
        </p:spPr>
        <p:txBody>
          <a:bodyPr wrap="none" rtlCol="0">
            <a:spAutoFit/>
          </a:bodyPr>
          <a:lstStyle/>
          <a:p>
            <a:r>
              <a:rPr lang="en-US" dirty="0" smtClean="0">
                <a:latin typeface="+mn-lt"/>
              </a:rPr>
              <a:t>same as merge sort</a:t>
            </a:r>
            <a:endParaRPr lang="en-US" dirty="0">
              <a:latin typeface="+mn-lt"/>
            </a:endParaRPr>
          </a:p>
        </p:txBody>
      </p:sp>
    </p:spTree>
    <p:extLst>
      <p:ext uri="{BB962C8B-B14F-4D97-AF65-F5344CB8AC3E}">
        <p14:creationId xmlns:p14="http://schemas.microsoft.com/office/powerpoint/2010/main" val="315668401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r>
              <a:rPr lang="en-CA" dirty="0" smtClean="0"/>
              <a:t>what is the fastest way to sort a deck of playing cards?</a:t>
            </a:r>
          </a:p>
          <a:p>
            <a:r>
              <a:rPr lang="en-CA" dirty="0" smtClean="0"/>
              <a:t>what is the big-O complexity?</a:t>
            </a:r>
          </a:p>
          <a:p>
            <a:r>
              <a:rPr lang="en-CA" dirty="0" smtClean="0"/>
              <a:t>talk amongst ourselves here….</a:t>
            </a:r>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197</a:t>
            </a:fld>
            <a:endParaRPr lang="en-US"/>
          </a:p>
        </p:txBody>
      </p:sp>
    </p:spTree>
    <p:extLst>
      <p:ext uri="{BB962C8B-B14F-4D97-AF65-F5344CB8AC3E}">
        <p14:creationId xmlns:p14="http://schemas.microsoft.com/office/powerpoint/2010/main" val="56243336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Proving correctness and </a:t>
            </a:r>
            <a:r>
              <a:rPr lang="en-US" sz="3600" dirty="0" err="1" smtClean="0"/>
              <a:t>terminaton</a:t>
            </a:r>
            <a:endParaRPr lang="en-US" sz="3600"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198</a:t>
            </a:fld>
            <a:endParaRPr lang="en-US"/>
          </a:p>
        </p:txBody>
      </p:sp>
    </p:spTree>
    <p:extLst>
      <p:ext uri="{BB962C8B-B14F-4D97-AF65-F5344CB8AC3E}">
        <p14:creationId xmlns:p14="http://schemas.microsoft.com/office/powerpoint/2010/main" val="76780299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CA" dirty="0" smtClean="0"/>
              <a:t>Proving Correctness and Termination</a:t>
            </a:r>
            <a:endParaRPr lang="en-US" dirty="0" smtClean="0"/>
          </a:p>
        </p:txBody>
      </p:sp>
      <p:sp>
        <p:nvSpPr>
          <p:cNvPr id="5" name="Content Placeholder 4"/>
          <p:cNvSpPr>
            <a:spLocks noGrp="1"/>
          </p:cNvSpPr>
          <p:nvPr>
            <p:ph sz="quarter" idx="1"/>
          </p:nvPr>
        </p:nvSpPr>
        <p:spPr>
          <a:xfrm>
            <a:off x="457200" y="1219200"/>
            <a:ext cx="8229600" cy="4937125"/>
          </a:xfrm>
        </p:spPr>
        <p:txBody>
          <a:bodyPr/>
          <a:lstStyle/>
          <a:p>
            <a:pPr>
              <a:defRPr/>
            </a:pPr>
            <a:r>
              <a:rPr lang="en-CA" dirty="0" smtClean="0"/>
              <a:t>to show that a recursive method accomplishes its goal you must prove:</a:t>
            </a:r>
          </a:p>
          <a:p>
            <a:pPr marL="731838" lvl="1" indent="-457200">
              <a:buFont typeface="+mj-lt"/>
              <a:buAutoNum type="arabicPeriod"/>
              <a:defRPr/>
            </a:pPr>
            <a:r>
              <a:rPr lang="en-CA" dirty="0" smtClean="0"/>
              <a:t>that the base case(s) and the recursive calls are correct</a:t>
            </a:r>
          </a:p>
          <a:p>
            <a:pPr marL="731838" lvl="1" indent="-457200">
              <a:buFont typeface="+mj-lt"/>
              <a:buAutoNum type="arabicPeriod"/>
              <a:defRPr/>
            </a:pPr>
            <a:r>
              <a:rPr lang="en-CA" dirty="0" smtClean="0"/>
              <a:t>that the method terminates</a:t>
            </a:r>
            <a:endParaRPr lang="en-US" dirty="0"/>
          </a:p>
        </p:txBody>
      </p:sp>
      <p:sp>
        <p:nvSpPr>
          <p:cNvPr id="3" name="Slide Number Placeholder 2"/>
          <p:cNvSpPr>
            <a:spLocks noGrp="1"/>
          </p:cNvSpPr>
          <p:nvPr>
            <p:ph type="sldNum" sz="quarter" idx="12"/>
          </p:nvPr>
        </p:nvSpPr>
        <p:spPr/>
        <p:txBody>
          <a:bodyPr/>
          <a:lstStyle/>
          <a:p>
            <a:pPr>
              <a:defRPr/>
            </a:pPr>
            <a:fld id="{6E15130A-2186-477B-BBE9-71ED937736E3}" type="slidenum">
              <a:rPr lang="en-US" smtClean="0"/>
              <a:pPr>
                <a:defRPr/>
              </a:pPr>
              <a:t>199</a:t>
            </a:fld>
            <a:endParaRPr lang="en-US"/>
          </a:p>
        </p:txBody>
      </p:sp>
    </p:spTree>
    <p:extLst>
      <p:ext uri="{BB962C8B-B14F-4D97-AF65-F5344CB8AC3E}">
        <p14:creationId xmlns:p14="http://schemas.microsoft.com/office/powerpoint/2010/main" val="384546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dirty="0" smtClean="0"/>
              <a:t>Tower of Hanoi</a:t>
            </a:r>
          </a:p>
        </p:txBody>
      </p:sp>
      <p:sp>
        <p:nvSpPr>
          <p:cNvPr id="5" name="Content Placeholder 4"/>
          <p:cNvSpPr>
            <a:spLocks noGrp="1"/>
          </p:cNvSpPr>
          <p:nvPr>
            <p:ph sz="quarter" idx="1"/>
          </p:nvPr>
        </p:nvSpPr>
        <p:spPr>
          <a:xfrm>
            <a:off x="457200" y="1219200"/>
            <a:ext cx="8229600" cy="4937125"/>
          </a:xfrm>
        </p:spPr>
        <p:txBody>
          <a:bodyPr/>
          <a:lstStyle/>
          <a:p>
            <a:pPr>
              <a:defRPr/>
            </a:pPr>
            <a:endParaRPr lang="en-CA" dirty="0" smtClean="0"/>
          </a:p>
          <a:p>
            <a:pPr marL="514350" indent="-514350">
              <a:buFont typeface="+mj-lt"/>
              <a:buAutoNum type="arabicPeriod" startAt="3"/>
              <a:defRPr/>
            </a:pPr>
            <a:endParaRPr lang="en-CA" dirty="0" smtClean="0"/>
          </a:p>
          <a:p>
            <a:pPr marL="514350" indent="-514350">
              <a:buFont typeface="+mj-lt"/>
              <a:buAutoNum type="arabicPeriod" startAt="3"/>
              <a:defRPr/>
            </a:pPr>
            <a:endParaRPr lang="en-CA" dirty="0" smtClean="0"/>
          </a:p>
          <a:p>
            <a:pPr marL="514350" indent="-514350">
              <a:buFont typeface="+mj-lt"/>
              <a:buAutoNum type="arabicPeriod" startAt="3"/>
              <a:defRPr/>
            </a:pPr>
            <a:endParaRPr lang="en-CA" dirty="0" smtClean="0"/>
          </a:p>
          <a:p>
            <a:pPr marL="514350" indent="-514350">
              <a:buFont typeface="+mj-lt"/>
              <a:buAutoNum type="arabicPeriod" startAt="3"/>
              <a:defRPr/>
            </a:pPr>
            <a:endParaRPr lang="en-CA" dirty="0" smtClean="0"/>
          </a:p>
          <a:p>
            <a:pPr marL="514350" indent="-514350">
              <a:buFont typeface="+mj-lt"/>
              <a:buAutoNum type="arabicPeriod" startAt="3"/>
              <a:defRPr/>
            </a:pPr>
            <a:endParaRPr lang="en-CA" dirty="0" smtClean="0"/>
          </a:p>
          <a:p>
            <a:pPr marL="514350" indent="-514350">
              <a:buFont typeface="+mj-lt"/>
              <a:buAutoNum type="arabicPeriod" startAt="3"/>
              <a:defRPr/>
            </a:pPr>
            <a:endParaRPr lang="en-CA" dirty="0" smtClean="0"/>
          </a:p>
          <a:p>
            <a:pPr marL="571500" lvl="1" indent="-296863">
              <a:defRPr/>
            </a:pPr>
            <a:r>
              <a:rPr lang="en-CA" dirty="0" smtClean="0"/>
              <a:t>move the stack of </a:t>
            </a:r>
            <a:r>
              <a:rPr lang="en-CA" i="1" dirty="0" smtClean="0"/>
              <a:t>n</a:t>
            </a:r>
            <a:r>
              <a:rPr lang="en-CA" dirty="0" smtClean="0"/>
              <a:t> disks from A to C</a:t>
            </a:r>
          </a:p>
          <a:p>
            <a:pPr marL="846137" lvl="2" indent="-296863">
              <a:defRPr/>
            </a:pPr>
            <a:r>
              <a:rPr lang="en-CA" dirty="0" smtClean="0"/>
              <a:t>can move one disk at a time from the top of one stack onto another stack</a:t>
            </a:r>
          </a:p>
          <a:p>
            <a:pPr marL="846137" lvl="2" indent="-296863">
              <a:defRPr/>
            </a:pPr>
            <a:r>
              <a:rPr lang="en-CA" dirty="0" smtClean="0"/>
              <a:t>cannot move a larger disk onto a smaller disk</a:t>
            </a:r>
          </a:p>
          <a:p>
            <a:pPr marL="846137" lvl="2" indent="-296863">
              <a:defRPr/>
            </a:pPr>
            <a:endParaRPr lang="en-US" dirty="0"/>
          </a:p>
        </p:txBody>
      </p:sp>
      <p:sp>
        <p:nvSpPr>
          <p:cNvPr id="3" name="Slide Number Placeholder 2"/>
          <p:cNvSpPr>
            <a:spLocks noGrp="1"/>
          </p:cNvSpPr>
          <p:nvPr>
            <p:ph type="sldNum" sz="quarter" idx="12"/>
          </p:nvPr>
        </p:nvSpPr>
        <p:spPr/>
        <p:txBody>
          <a:bodyPr/>
          <a:lstStyle/>
          <a:p>
            <a:pPr>
              <a:defRPr/>
            </a:pPr>
            <a:fld id="{C9326024-AD68-4B59-B462-3B2AAEC58F88}" type="slidenum">
              <a:rPr lang="en-US" smtClean="0"/>
              <a:pPr>
                <a:defRPr/>
              </a:pPr>
              <a:t>2</a:t>
            </a:fld>
            <a:endParaRPr lang="en-US"/>
          </a:p>
        </p:txBody>
      </p:sp>
      <p:sp>
        <p:nvSpPr>
          <p:cNvPr id="9" name="Rectangle 8"/>
          <p:cNvSpPr/>
          <p:nvPr/>
        </p:nvSpPr>
        <p:spPr>
          <a:xfrm>
            <a:off x="2614613" y="1835150"/>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300788" y="1835150"/>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457700" y="1828800"/>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043113" y="3196696"/>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157413" y="2675996"/>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271713" y="2161646"/>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9" name="TextBox 11"/>
          <p:cNvSpPr txBox="1">
            <a:spLocks noChangeArrowheads="1"/>
          </p:cNvSpPr>
          <p:nvPr/>
        </p:nvSpPr>
        <p:spPr bwMode="auto">
          <a:xfrm>
            <a:off x="2228850" y="1828800"/>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7420" name="TextBox 12"/>
          <p:cNvSpPr txBox="1">
            <a:spLocks noChangeArrowheads="1"/>
          </p:cNvSpPr>
          <p:nvPr/>
        </p:nvSpPr>
        <p:spPr bwMode="auto">
          <a:xfrm>
            <a:off x="4057650" y="1828800"/>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7421" name="TextBox 13"/>
          <p:cNvSpPr txBox="1">
            <a:spLocks noChangeArrowheads="1"/>
          </p:cNvSpPr>
          <p:nvPr/>
        </p:nvSpPr>
        <p:spPr bwMode="auto">
          <a:xfrm>
            <a:off x="5886450" y="1828800"/>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
        <p:nvSpPr>
          <p:cNvPr id="14" name="Rectangle 13"/>
          <p:cNvSpPr/>
          <p:nvPr/>
        </p:nvSpPr>
        <p:spPr>
          <a:xfrm>
            <a:off x="1922078" y="3720691"/>
            <a:ext cx="1612995" cy="4572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14961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Tower of Hanoi</a:t>
            </a:r>
            <a:endParaRPr lang="en-US" dirty="0"/>
          </a:p>
        </p:txBody>
      </p:sp>
      <p:sp>
        <p:nvSpPr>
          <p:cNvPr id="6" name="Content Placeholder 5"/>
          <p:cNvSpPr>
            <a:spLocks noGrp="1"/>
          </p:cNvSpPr>
          <p:nvPr>
            <p:ph sz="quarter" idx="1"/>
          </p:nvPr>
        </p:nvSpPr>
        <p:spPr/>
        <p:txBody>
          <a:bodyPr>
            <a:normAutofit lnSpcReduction="10000"/>
          </a:bodyPr>
          <a:lstStyle/>
          <a:p>
            <a:r>
              <a:rPr lang="en-US" sz="1600" dirty="0" smtClean="0">
                <a:solidFill>
                  <a:srgbClr val="3F5FBF"/>
                </a:solidFill>
                <a:latin typeface="Consolas" panose="020B0609020204030204" pitchFamily="49" charset="0"/>
              </a:rPr>
              <a:t>/**</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Prints the sequence of moves required to move n disks from </a:t>
            </a:r>
            <a:r>
              <a:rPr lang="en-US" sz="1600" dirty="0" smtClean="0">
                <a:solidFill>
                  <a:srgbClr val="3F5FBF"/>
                </a:solidFill>
                <a:latin typeface="Consolas" panose="020B0609020204030204" pitchFamily="49" charset="0"/>
              </a:rPr>
              <a:t>the</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starting pole </a:t>
            </a:r>
            <a:r>
              <a:rPr lang="en-US" sz="1600" dirty="0">
                <a:solidFill>
                  <a:srgbClr val="3F5FBF"/>
                </a:solidFill>
                <a:latin typeface="Consolas" panose="020B0609020204030204" pitchFamily="49" charset="0"/>
              </a:rPr>
              <a:t>(from) to the goal pole (to) using a third </a:t>
            </a:r>
            <a:r>
              <a:rPr lang="en-US" sz="1600" dirty="0" smtClean="0">
                <a:solidFill>
                  <a:srgbClr val="3F5FBF"/>
                </a:solidFill>
                <a:latin typeface="Consolas" panose="020B0609020204030204" pitchFamily="49" charset="0"/>
              </a:rPr>
              <a:t>pole</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(using).</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n</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the number of disks to move</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from</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the starting pole</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to</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the goal pole</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using</a:t>
            </a: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          a third </a:t>
            </a:r>
            <a:r>
              <a:rPr lang="en-US" sz="1600" dirty="0" smtClean="0">
                <a:solidFill>
                  <a:srgbClr val="3F5FBF"/>
                </a:solidFill>
                <a:latin typeface="Consolas" panose="020B0609020204030204" pitchFamily="49" charset="0"/>
              </a:rPr>
              <a:t>pole</a:t>
            </a:r>
          </a:p>
          <a:p>
            <a:r>
              <a:rPr lang="en-US" sz="1600" dirty="0">
                <a:solidFill>
                  <a:srgbClr val="3F5FBF"/>
                </a:solidFill>
              </a:rPr>
              <a:t> </a:t>
            </a:r>
            <a:r>
              <a:rPr lang="en-US" sz="1600" dirty="0" smtClean="0">
                <a:solidFill>
                  <a:srgbClr val="3F5FBF"/>
                </a:solidFill>
              </a:rPr>
              <a:t>* </a:t>
            </a:r>
            <a:r>
              <a:rPr lang="en-US" sz="1600" dirty="0">
                <a:solidFill>
                  <a:srgbClr val="7F9FBF"/>
                </a:solidFill>
              </a:rPr>
              <a:t>@</a:t>
            </a:r>
            <a:r>
              <a:rPr lang="en-US" sz="1600" dirty="0" smtClean="0">
                <a:solidFill>
                  <a:srgbClr val="7F9FBF"/>
                </a:solidFill>
              </a:rPr>
              <a:t>pre. </a:t>
            </a:r>
            <a:r>
              <a:rPr lang="en-US" sz="1600" dirty="0" smtClean="0">
                <a:solidFill>
                  <a:srgbClr val="3F5FBF"/>
                </a:solidFill>
              </a:rPr>
              <a:t>n is greater than 0 </a:t>
            </a:r>
            <a:endParaRPr lang="en-US" sz="1600" dirty="0">
              <a:solidFill>
                <a:srgbClr val="3F5FBF"/>
              </a:solidFill>
              <a:latin typeface="Consolas" panose="020B0609020204030204" pitchFamily="49" charset="0"/>
            </a:endParaRPr>
          </a:p>
          <a:p>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a:t>
            </a:r>
          </a:p>
          <a:p>
            <a:r>
              <a:rPr lang="en-US" sz="1600" dirty="0" smtClean="0">
                <a:solidFill>
                  <a:srgbClr val="7F0055"/>
                </a:solidFill>
                <a:latin typeface="Consolas" panose="020B0609020204030204" pitchFamily="49" charset="0"/>
              </a:rPr>
              <a:t>public</a:t>
            </a:r>
            <a:r>
              <a:rPr lang="en-US" sz="1600" dirty="0" smtClean="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static</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void</a:t>
            </a:r>
            <a:r>
              <a:rPr lang="en-US" sz="1600" dirty="0">
                <a:solidFill>
                  <a:srgbClr val="000000"/>
                </a:solidFill>
                <a:latin typeface="Consolas" panose="020B0609020204030204" pitchFamily="49" charset="0"/>
              </a:rPr>
              <a:t> move(</a:t>
            </a:r>
            <a:r>
              <a:rPr lang="en-US" sz="1600" dirty="0" err="1">
                <a:solidFill>
                  <a:srgbClr val="7F0055"/>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a:solidFill>
                  <a:srgbClr val="6A3E3E"/>
                </a:solidFill>
                <a:latin typeface="Consolas" panose="020B0609020204030204" pitchFamily="49" charset="0"/>
              </a:rPr>
              <a:t>n</a:t>
            </a:r>
            <a:r>
              <a:rPr lang="en-US" sz="1600" dirty="0">
                <a:solidFill>
                  <a:srgbClr val="000000"/>
                </a:solidFill>
                <a:latin typeface="Consolas" panose="020B0609020204030204" pitchFamily="49" charset="0"/>
              </a:rPr>
              <a:t>, String </a:t>
            </a:r>
            <a:r>
              <a:rPr lang="en-US" sz="1600" dirty="0">
                <a:solidFill>
                  <a:srgbClr val="6A3E3E"/>
                </a:solidFill>
                <a:latin typeface="Consolas" panose="020B0609020204030204" pitchFamily="49" charset="0"/>
              </a:rPr>
              <a:t>from</a:t>
            </a:r>
            <a:r>
              <a:rPr lang="en-US" sz="1600" dirty="0">
                <a:solidFill>
                  <a:srgbClr val="000000"/>
                </a:solidFill>
                <a:latin typeface="Consolas" panose="020B0609020204030204" pitchFamily="49" charset="0"/>
              </a:rPr>
              <a:t>, String </a:t>
            </a:r>
            <a:r>
              <a:rPr lang="en-US" sz="1600" dirty="0">
                <a:solidFill>
                  <a:srgbClr val="6A3E3E"/>
                </a:solidFill>
                <a:latin typeface="Consolas" panose="020B0609020204030204" pitchFamily="49" charset="0"/>
              </a:rPr>
              <a:t>to</a:t>
            </a:r>
            <a:r>
              <a:rPr lang="en-US" sz="1600" dirty="0">
                <a:solidFill>
                  <a:srgbClr val="000000"/>
                </a:solidFill>
                <a:latin typeface="Consolas" panose="020B0609020204030204" pitchFamily="49" charset="0"/>
              </a:rPr>
              <a:t>, String </a:t>
            </a:r>
            <a:r>
              <a:rPr lang="en-US" sz="1600" dirty="0">
                <a:solidFill>
                  <a:srgbClr val="6A3E3E"/>
                </a:solidFill>
                <a:latin typeface="Consolas" panose="020B0609020204030204" pitchFamily="49" charset="0"/>
              </a:rPr>
              <a:t>using</a:t>
            </a:r>
            <a:r>
              <a:rPr lang="en-US" sz="1600" dirty="0">
                <a:solidFill>
                  <a:srgbClr val="000000"/>
                </a:solidFill>
                <a:latin typeface="Consolas" panose="020B0609020204030204" pitchFamily="49" charset="0"/>
              </a:rPr>
              <a:t>)</a:t>
            </a:r>
            <a:endParaRPr lang="en-US" sz="1600" dirty="0" smtClean="0"/>
          </a:p>
        </p:txBody>
      </p:sp>
      <p:sp>
        <p:nvSpPr>
          <p:cNvPr id="4" name="Slide Number Placeholder 3"/>
          <p:cNvSpPr>
            <a:spLocks noGrp="1"/>
          </p:cNvSpPr>
          <p:nvPr>
            <p:ph type="sldNum" sz="quarter" idx="12"/>
          </p:nvPr>
        </p:nvSpPr>
        <p:spPr/>
        <p:txBody>
          <a:bodyPr/>
          <a:lstStyle/>
          <a:p>
            <a:pPr>
              <a:defRPr/>
            </a:pPr>
            <a:fld id="{70730C77-55B5-49A6-9F7C-C23091BDBC5F}" type="slidenum">
              <a:rPr lang="en-US" smtClean="0"/>
              <a:pPr>
                <a:defRPr/>
              </a:pPr>
              <a:t>20</a:t>
            </a:fld>
            <a:endParaRPr lang="en-US"/>
          </a:p>
        </p:txBody>
      </p:sp>
    </p:spTree>
    <p:extLst>
      <p:ext uri="{BB962C8B-B14F-4D97-AF65-F5344CB8AC3E}">
        <p14:creationId xmlns:p14="http://schemas.microsoft.com/office/powerpoint/2010/main" val="359438414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smtClean="0"/>
              <a:t>Proving Correctness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to prove correctness:</a:t>
            </a:r>
          </a:p>
          <a:p>
            <a:pPr marL="731838" lvl="1" indent="-457200">
              <a:buFont typeface="+mj-lt"/>
              <a:buAutoNum type="arabicPeriod"/>
              <a:defRPr/>
            </a:pPr>
            <a:r>
              <a:rPr lang="en-CA" dirty="0" smtClean="0"/>
              <a:t>prove that each base case is correct</a:t>
            </a:r>
          </a:p>
          <a:p>
            <a:pPr marL="731838" lvl="1" indent="-457200">
              <a:buFont typeface="+mj-lt"/>
              <a:buAutoNum type="arabicPeriod"/>
              <a:defRPr/>
            </a:pPr>
            <a:r>
              <a:rPr lang="en-CA" dirty="0" smtClean="0"/>
              <a:t>assume that the recursive invocation is correct and then prove that each recursive case is correct</a:t>
            </a:r>
            <a:endParaRPr lang="en-US" dirty="0"/>
          </a:p>
        </p:txBody>
      </p:sp>
      <p:sp>
        <p:nvSpPr>
          <p:cNvPr id="4" name="Slide Number Placeholder 3"/>
          <p:cNvSpPr>
            <a:spLocks noGrp="1"/>
          </p:cNvSpPr>
          <p:nvPr>
            <p:ph type="sldNum" sz="quarter" idx="12"/>
          </p:nvPr>
        </p:nvSpPr>
        <p:spPr/>
        <p:txBody>
          <a:bodyPr/>
          <a:lstStyle/>
          <a:p>
            <a:pPr>
              <a:defRPr/>
            </a:pPr>
            <a:fld id="{D0F087F6-AF63-4069-A48A-ABC3214121C0}" type="slidenum">
              <a:rPr lang="en-US" smtClean="0"/>
              <a:pPr>
                <a:defRPr/>
              </a:pPr>
              <a:t>200</a:t>
            </a:fld>
            <a:endParaRPr lang="en-US"/>
          </a:p>
        </p:txBody>
      </p:sp>
    </p:spTree>
    <p:extLst>
      <p:ext uri="{BB962C8B-B14F-4D97-AF65-F5344CB8AC3E}">
        <p14:creationId xmlns:p14="http://schemas.microsoft.com/office/powerpoint/2010/main" val="236962298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printItToo</a:t>
            </a:r>
            <a:endParaRPr lang="en-US" dirty="0"/>
          </a:p>
        </p:txBody>
      </p:sp>
      <p:sp>
        <p:nvSpPr>
          <p:cNvPr id="6" name="Content Placeholder 5"/>
          <p:cNvSpPr>
            <a:spLocks noGrp="1"/>
          </p:cNvSpPr>
          <p:nvPr>
            <p:ph sz="quarter" idx="1"/>
          </p:nvPr>
        </p:nvSpPr>
        <p:spPr/>
        <p:txBody>
          <a:bodyPr/>
          <a:lstStyle/>
          <a:p>
            <a:pPr marL="514350" indent="-514350">
              <a:defRPr/>
            </a:pPr>
            <a:endParaRPr lang="en-CA" dirty="0" smtClean="0"/>
          </a:p>
          <a:p>
            <a:pPr marL="514350" indent="-514350">
              <a:defRPr/>
            </a:pPr>
            <a:endParaRPr lang="en-CA" dirty="0" smtClean="0"/>
          </a:p>
          <a:p>
            <a:pPr marL="514350" indent="-514350">
              <a:defRPr/>
            </a:pPr>
            <a:r>
              <a:rPr lang="en-CA" dirty="0" smtClean="0"/>
              <a:t>public static void </a:t>
            </a:r>
            <a:r>
              <a:rPr lang="en-CA" dirty="0" err="1" smtClean="0"/>
              <a:t>printItToo</a:t>
            </a:r>
            <a:r>
              <a:rPr lang="en-CA" dirty="0" smtClean="0"/>
              <a:t>(String s, </a:t>
            </a:r>
            <a:r>
              <a:rPr lang="en-CA" dirty="0" err="1" smtClean="0"/>
              <a:t>int</a:t>
            </a:r>
            <a:r>
              <a:rPr lang="en-CA" dirty="0" smtClean="0"/>
              <a:t> n) {</a:t>
            </a:r>
          </a:p>
          <a:p>
            <a:pPr marL="514350" indent="-514350">
              <a:defRPr/>
            </a:pPr>
            <a:r>
              <a:rPr lang="en-CA" dirty="0" smtClean="0"/>
              <a:t>  if (n == 0) {</a:t>
            </a:r>
          </a:p>
          <a:p>
            <a:pPr marL="514350" indent="-514350">
              <a:defRPr/>
            </a:pPr>
            <a:r>
              <a:rPr lang="en-CA" dirty="0" smtClean="0"/>
              <a:t>    return;</a:t>
            </a:r>
          </a:p>
          <a:p>
            <a:pPr marL="514350" indent="-514350">
              <a:defRPr/>
            </a:pPr>
            <a:r>
              <a:rPr lang="en-CA" dirty="0" smtClean="0"/>
              <a:t>  }</a:t>
            </a:r>
          </a:p>
          <a:p>
            <a:pPr marL="514350" indent="-514350">
              <a:defRPr/>
            </a:pPr>
            <a:r>
              <a:rPr lang="en-CA" dirty="0" smtClean="0"/>
              <a:t>  else {</a:t>
            </a:r>
          </a:p>
          <a:p>
            <a:pPr marL="514350" indent="-514350">
              <a:defRPr/>
            </a:pPr>
            <a:r>
              <a:rPr lang="en-CA" dirty="0" smtClean="0"/>
              <a:t>    </a:t>
            </a:r>
            <a:r>
              <a:rPr lang="en-CA" dirty="0" err="1" smtClean="0"/>
              <a:t>System.out.print</a:t>
            </a:r>
            <a:r>
              <a:rPr lang="en-CA" dirty="0" smtClean="0"/>
              <a:t>(s);</a:t>
            </a:r>
          </a:p>
          <a:p>
            <a:pPr marL="514350" indent="-514350">
              <a:defRPr/>
            </a:pPr>
            <a:r>
              <a:rPr lang="en-CA" dirty="0" smtClean="0"/>
              <a:t>    </a:t>
            </a:r>
            <a:r>
              <a:rPr lang="en-CA" dirty="0" err="1" smtClean="0"/>
              <a:t>printItToo</a:t>
            </a:r>
            <a:r>
              <a:rPr lang="en-CA" dirty="0" smtClean="0"/>
              <a:t>(s, n - 1);</a:t>
            </a:r>
            <a:endParaRPr lang="en-CA" dirty="0" smtClean="0">
              <a:solidFill>
                <a:srgbClr val="FF0000"/>
              </a:solidFill>
            </a:endParaRPr>
          </a:p>
          <a:p>
            <a:pPr marL="514350" indent="-514350">
              <a:defRPr/>
            </a:pPr>
            <a:r>
              <a:rPr lang="en-CA" dirty="0" smtClean="0"/>
              <a:t>  }</a:t>
            </a:r>
          </a:p>
          <a:p>
            <a:pPr marL="514350" indent="-514350">
              <a:defRPr/>
            </a:pPr>
            <a:r>
              <a:rPr lang="en-CA" dirty="0" smtClean="0"/>
              <a:t>}</a:t>
            </a: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201</a:t>
            </a:fld>
            <a:endParaRPr lang="en-US"/>
          </a:p>
        </p:txBody>
      </p:sp>
    </p:spTree>
    <p:extLst>
      <p:ext uri="{BB962C8B-B14F-4D97-AF65-F5344CB8AC3E}">
        <p14:creationId xmlns:p14="http://schemas.microsoft.com/office/powerpoint/2010/main" val="72798661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CA" dirty="0" smtClean="0"/>
              <a:t>Correctness of </a:t>
            </a:r>
            <a:r>
              <a:rPr lang="en-CA" dirty="0" err="1" smtClean="0"/>
              <a:t>printItToo</a:t>
            </a:r>
            <a:endParaRPr lang="en-US" dirty="0" smtClean="0"/>
          </a:p>
        </p:txBody>
      </p:sp>
      <p:sp>
        <p:nvSpPr>
          <p:cNvPr id="3" name="Content Placeholder 2"/>
          <p:cNvSpPr>
            <a:spLocks noGrp="1"/>
          </p:cNvSpPr>
          <p:nvPr>
            <p:ph sz="quarter" idx="1"/>
          </p:nvPr>
        </p:nvSpPr>
        <p:spPr>
          <a:xfrm>
            <a:off x="457200" y="1219200"/>
            <a:ext cx="8229600" cy="4937125"/>
          </a:xfrm>
        </p:spPr>
        <p:txBody>
          <a:bodyPr/>
          <a:lstStyle/>
          <a:p>
            <a:pPr marL="514350" indent="-514350">
              <a:buFont typeface="+mj-lt"/>
              <a:buAutoNum type="arabicPeriod"/>
              <a:defRPr/>
            </a:pPr>
            <a:r>
              <a:rPr lang="en-CA" dirty="0" smtClean="0"/>
              <a:t>(prove the base case) If </a:t>
            </a:r>
            <a:r>
              <a:rPr lang="en-CA" sz="2400" b="1" dirty="0" smtClean="0">
                <a:latin typeface="Courier New" pitchFamily="49" charset="0"/>
                <a:cs typeface="Courier New" pitchFamily="49" charset="0"/>
              </a:rPr>
              <a:t>n == 0</a:t>
            </a:r>
            <a:r>
              <a:rPr lang="en-CA" dirty="0" smtClean="0"/>
              <a:t> nothing is printed; thus the base case is correct.</a:t>
            </a:r>
          </a:p>
          <a:p>
            <a:pPr marL="514350" indent="-514350">
              <a:buFont typeface="+mj-lt"/>
              <a:buAutoNum type="arabicPeriod"/>
              <a:defRPr/>
            </a:pPr>
            <a:r>
              <a:rPr lang="en-CA" dirty="0" smtClean="0"/>
              <a:t>Assume that </a:t>
            </a:r>
            <a:r>
              <a:rPr lang="en-CA" sz="2400" b="1" dirty="0" err="1" smtClean="0">
                <a:latin typeface="Courier New" pitchFamily="49" charset="0"/>
                <a:cs typeface="Courier New" pitchFamily="49" charset="0"/>
              </a:rPr>
              <a:t>printItToo</a:t>
            </a:r>
            <a:r>
              <a:rPr lang="en-CA" sz="2400" b="1" dirty="0" smtClean="0">
                <a:latin typeface="Courier New" pitchFamily="49" charset="0"/>
                <a:cs typeface="Courier New" pitchFamily="49" charset="0"/>
              </a:rPr>
              <a:t>(s, n-1)</a:t>
            </a:r>
            <a:r>
              <a:rPr lang="en-CA" dirty="0" smtClean="0"/>
              <a:t> prints the string </a:t>
            </a:r>
            <a:r>
              <a:rPr lang="en-CA" sz="2400" b="1" dirty="0" smtClean="0">
                <a:latin typeface="Courier New" pitchFamily="49" charset="0"/>
                <a:cs typeface="Courier New" pitchFamily="49" charset="0"/>
              </a:rPr>
              <a:t>s</a:t>
            </a:r>
            <a:r>
              <a:rPr lang="en-CA" dirty="0" smtClean="0"/>
              <a:t> exactly</a:t>
            </a:r>
            <a:r>
              <a:rPr lang="en-CA" sz="2400" b="1" dirty="0" smtClean="0">
                <a:latin typeface="Courier New" pitchFamily="49" charset="0"/>
                <a:cs typeface="Courier New" pitchFamily="49" charset="0"/>
              </a:rPr>
              <a:t>(n – 1)</a:t>
            </a:r>
            <a:r>
              <a:rPr lang="en-CA" dirty="0" smtClean="0"/>
              <a:t> times. Then the recursive case prints the string </a:t>
            </a:r>
            <a:r>
              <a:rPr lang="en-CA" sz="2400" b="1" dirty="0" smtClean="0">
                <a:latin typeface="Courier New" pitchFamily="49" charset="0"/>
                <a:cs typeface="Courier New" pitchFamily="49" charset="0"/>
              </a:rPr>
              <a:t>s</a:t>
            </a:r>
            <a:r>
              <a:rPr lang="en-CA" dirty="0" smtClean="0"/>
              <a:t> exactly</a:t>
            </a:r>
            <a:r>
              <a:rPr lang="en-CA" sz="2400" b="1" dirty="0" smtClean="0">
                <a:latin typeface="Courier New" pitchFamily="49" charset="0"/>
                <a:cs typeface="Courier New" pitchFamily="49" charset="0"/>
              </a:rPr>
              <a:t>(n – 1)+1 = n</a:t>
            </a:r>
            <a:r>
              <a:rPr lang="en-CA" dirty="0" smtClean="0"/>
              <a:t> times; thus the recursive case is correct.</a:t>
            </a:r>
            <a:endParaRPr lang="en-US" dirty="0"/>
          </a:p>
        </p:txBody>
      </p:sp>
      <p:sp>
        <p:nvSpPr>
          <p:cNvPr id="4" name="Slide Number Placeholder 3"/>
          <p:cNvSpPr>
            <a:spLocks noGrp="1"/>
          </p:cNvSpPr>
          <p:nvPr>
            <p:ph type="sldNum" sz="quarter" idx="12"/>
          </p:nvPr>
        </p:nvSpPr>
        <p:spPr/>
        <p:txBody>
          <a:bodyPr/>
          <a:lstStyle/>
          <a:p>
            <a:pPr>
              <a:defRPr/>
            </a:pPr>
            <a:fld id="{C6A67163-20C5-4809-91BC-A6D4F0B9F432}" type="slidenum">
              <a:rPr lang="en-US" smtClean="0"/>
              <a:pPr>
                <a:defRPr/>
              </a:pPr>
              <a:t>202</a:t>
            </a:fld>
            <a:endParaRPr lang="en-US"/>
          </a:p>
        </p:txBody>
      </p:sp>
    </p:spTree>
    <p:extLst>
      <p:ext uri="{BB962C8B-B14F-4D97-AF65-F5344CB8AC3E}">
        <p14:creationId xmlns:p14="http://schemas.microsoft.com/office/powerpoint/2010/main" val="13781153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smtClean="0"/>
              <a:t>Proving Termination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to prove that a recursive method terminates:</a:t>
            </a:r>
          </a:p>
          <a:p>
            <a:pPr marL="731838" lvl="1" indent="-457200">
              <a:buFont typeface="+mj-lt"/>
              <a:buAutoNum type="arabicPeriod"/>
              <a:defRPr/>
            </a:pPr>
            <a:r>
              <a:rPr lang="en-CA" dirty="0" smtClean="0"/>
              <a:t>define the size of a method invocation; the size must be a non-negative integer number</a:t>
            </a:r>
          </a:p>
          <a:p>
            <a:pPr marL="731838" lvl="1" indent="-457200">
              <a:buFont typeface="+mj-lt"/>
              <a:buAutoNum type="arabicPeriod"/>
              <a:defRPr/>
            </a:pPr>
            <a:r>
              <a:rPr lang="en-CA" dirty="0" smtClean="0"/>
              <a:t>prove that each recursive invocation has a smaller size than the original invocation</a:t>
            </a:r>
            <a:endParaRPr lang="en-US" dirty="0"/>
          </a:p>
        </p:txBody>
      </p:sp>
      <p:sp>
        <p:nvSpPr>
          <p:cNvPr id="4" name="Slide Number Placeholder 3"/>
          <p:cNvSpPr>
            <a:spLocks noGrp="1"/>
          </p:cNvSpPr>
          <p:nvPr>
            <p:ph type="sldNum" sz="quarter" idx="12"/>
          </p:nvPr>
        </p:nvSpPr>
        <p:spPr/>
        <p:txBody>
          <a:bodyPr/>
          <a:lstStyle/>
          <a:p>
            <a:pPr>
              <a:defRPr/>
            </a:pPr>
            <a:fld id="{575284FA-6384-4CC3-BD67-1D33B19A4E16}" type="slidenum">
              <a:rPr lang="en-US" smtClean="0"/>
              <a:pPr>
                <a:defRPr/>
              </a:pPr>
              <a:t>203</a:t>
            </a:fld>
            <a:endParaRPr lang="en-US"/>
          </a:p>
        </p:txBody>
      </p:sp>
    </p:spTree>
    <p:extLst>
      <p:ext uri="{BB962C8B-B14F-4D97-AF65-F5344CB8AC3E}">
        <p14:creationId xmlns:p14="http://schemas.microsoft.com/office/powerpoint/2010/main" val="22357155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dirty="0" smtClean="0"/>
              <a:t>Termination of </a:t>
            </a:r>
            <a:r>
              <a:rPr lang="en-CA" dirty="0" err="1" smtClean="0"/>
              <a:t>printItToo</a:t>
            </a:r>
            <a:endParaRPr lang="en-US" dirty="0" smtClean="0"/>
          </a:p>
        </p:txBody>
      </p:sp>
      <p:sp>
        <p:nvSpPr>
          <p:cNvPr id="3" name="Content Placeholder 2"/>
          <p:cNvSpPr>
            <a:spLocks noGrp="1"/>
          </p:cNvSpPr>
          <p:nvPr>
            <p:ph sz="quarter" idx="1"/>
          </p:nvPr>
        </p:nvSpPr>
        <p:spPr>
          <a:xfrm>
            <a:off x="457200" y="1219200"/>
            <a:ext cx="8229600" cy="4937125"/>
          </a:xfrm>
        </p:spPr>
        <p:txBody>
          <a:bodyPr/>
          <a:lstStyle/>
          <a:p>
            <a:pPr marL="514350" indent="-514350">
              <a:buFont typeface="+mj-lt"/>
              <a:buAutoNum type="arabicPeriod"/>
              <a:defRPr/>
            </a:pPr>
            <a:r>
              <a:rPr lang="en-CA" b="1" dirty="0" err="1" smtClean="0">
                <a:latin typeface="Courier New" pitchFamily="49" charset="0"/>
                <a:cs typeface="Courier New" pitchFamily="49" charset="0"/>
              </a:rPr>
              <a:t>printItToo</a:t>
            </a:r>
            <a:r>
              <a:rPr lang="en-CA" b="1" dirty="0" smtClean="0">
                <a:latin typeface="Courier New" pitchFamily="49" charset="0"/>
                <a:cs typeface="Courier New" pitchFamily="49" charset="0"/>
              </a:rPr>
              <a:t>(s, n)</a:t>
            </a:r>
            <a:r>
              <a:rPr lang="en-CA" dirty="0" smtClean="0"/>
              <a:t> prints </a:t>
            </a:r>
            <a:r>
              <a:rPr lang="en-CA" b="1" dirty="0" smtClean="0">
                <a:latin typeface="Courier New" pitchFamily="49" charset="0"/>
                <a:cs typeface="Courier New" pitchFamily="49" charset="0"/>
              </a:rPr>
              <a:t>n</a:t>
            </a:r>
            <a:r>
              <a:rPr lang="en-CA" dirty="0" smtClean="0"/>
              <a:t> copies of the string </a:t>
            </a:r>
            <a:r>
              <a:rPr lang="en-CA" b="1" dirty="0" smtClean="0">
                <a:latin typeface="Courier New" pitchFamily="49" charset="0"/>
                <a:cs typeface="Courier New" pitchFamily="49" charset="0"/>
              </a:rPr>
              <a:t>s</a:t>
            </a:r>
            <a:r>
              <a:rPr lang="en-CA" dirty="0" smtClean="0"/>
              <a:t>; define the size of </a:t>
            </a:r>
            <a:r>
              <a:rPr lang="en-CA" b="1" dirty="0" err="1" smtClean="0">
                <a:latin typeface="Courier New" pitchFamily="49" charset="0"/>
                <a:cs typeface="Courier New" pitchFamily="49" charset="0"/>
              </a:rPr>
              <a:t>printItToo</a:t>
            </a:r>
            <a:r>
              <a:rPr lang="en-CA" b="1" dirty="0" smtClean="0">
                <a:latin typeface="Courier New" pitchFamily="49" charset="0"/>
                <a:cs typeface="Courier New" pitchFamily="49" charset="0"/>
              </a:rPr>
              <a:t>(s, n)</a:t>
            </a:r>
            <a:r>
              <a:rPr lang="en-CA" dirty="0" smtClean="0"/>
              <a:t> to be </a:t>
            </a:r>
            <a:r>
              <a:rPr lang="en-CA" b="1" dirty="0" smtClean="0">
                <a:latin typeface="Courier New" pitchFamily="49" charset="0"/>
                <a:cs typeface="Courier New" pitchFamily="49" charset="0"/>
              </a:rPr>
              <a:t>n</a:t>
            </a:r>
            <a:r>
              <a:rPr lang="en-CA" dirty="0" smtClean="0"/>
              <a:t> </a:t>
            </a:r>
          </a:p>
          <a:p>
            <a:pPr marL="514350" indent="-514350">
              <a:buFont typeface="+mj-lt"/>
              <a:buAutoNum type="arabicPeriod"/>
              <a:defRPr/>
            </a:pPr>
            <a:r>
              <a:rPr lang="en-CA" dirty="0" smtClean="0"/>
              <a:t>The size of the recursive invocation</a:t>
            </a:r>
            <a:br>
              <a:rPr lang="en-CA" dirty="0" smtClean="0"/>
            </a:br>
            <a:r>
              <a:rPr lang="en-CA" dirty="0" smtClean="0"/>
              <a:t> </a:t>
            </a:r>
            <a:r>
              <a:rPr lang="en-CA" b="1" dirty="0" err="1" smtClean="0">
                <a:latin typeface="Courier New" pitchFamily="49" charset="0"/>
                <a:cs typeface="Courier New" pitchFamily="49" charset="0"/>
              </a:rPr>
              <a:t>printItToo</a:t>
            </a:r>
            <a:r>
              <a:rPr lang="en-CA" b="1" dirty="0" smtClean="0">
                <a:latin typeface="Courier New" pitchFamily="49" charset="0"/>
                <a:cs typeface="Courier New" pitchFamily="49" charset="0"/>
              </a:rPr>
              <a:t>(s, n-1)</a:t>
            </a:r>
            <a:r>
              <a:rPr lang="en-CA" dirty="0" smtClean="0"/>
              <a:t> is </a:t>
            </a:r>
            <a:r>
              <a:rPr lang="en-CA" b="1" dirty="0" smtClean="0">
                <a:latin typeface="Courier New" pitchFamily="49" charset="0"/>
                <a:cs typeface="Courier New" pitchFamily="49" charset="0"/>
              </a:rPr>
              <a:t>n-1</a:t>
            </a:r>
            <a:r>
              <a:rPr lang="en-CA" dirty="0" smtClean="0"/>
              <a:t> (by definition) which is smaller than the original size </a:t>
            </a:r>
            <a:r>
              <a:rPr lang="en-CA" b="1" dirty="0" smtClean="0"/>
              <a:t>n</a:t>
            </a:r>
            <a:r>
              <a:rPr lang="en-CA" dirty="0" smtClean="0"/>
              <a:t>.</a:t>
            </a:r>
            <a:endParaRPr lang="en-US" dirty="0"/>
          </a:p>
        </p:txBody>
      </p:sp>
      <p:sp>
        <p:nvSpPr>
          <p:cNvPr id="4" name="Slide Number Placeholder 3"/>
          <p:cNvSpPr>
            <a:spLocks noGrp="1"/>
          </p:cNvSpPr>
          <p:nvPr>
            <p:ph type="sldNum" sz="quarter" idx="12"/>
          </p:nvPr>
        </p:nvSpPr>
        <p:spPr/>
        <p:txBody>
          <a:bodyPr/>
          <a:lstStyle/>
          <a:p>
            <a:pPr>
              <a:defRPr/>
            </a:pPr>
            <a:fld id="{814DFA49-4057-45AE-8DE6-5A9E053E4415}" type="slidenum">
              <a:rPr lang="en-US" smtClean="0"/>
              <a:pPr>
                <a:defRPr/>
              </a:pPr>
              <a:t>204</a:t>
            </a:fld>
            <a:endParaRPr lang="en-US"/>
          </a:p>
        </p:txBody>
      </p:sp>
    </p:spTree>
    <p:extLst>
      <p:ext uri="{BB962C8B-B14F-4D97-AF65-F5344CB8AC3E}">
        <p14:creationId xmlns:p14="http://schemas.microsoft.com/office/powerpoint/2010/main" val="31055165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countZeros</a:t>
            </a:r>
            <a:endParaRPr lang="en-US" dirty="0"/>
          </a:p>
        </p:txBody>
      </p:sp>
      <p:sp>
        <p:nvSpPr>
          <p:cNvPr id="6" name="Content Placeholder 5"/>
          <p:cNvSpPr>
            <a:spLocks noGrp="1"/>
          </p:cNvSpPr>
          <p:nvPr>
            <p:ph sz="quarter" idx="1"/>
          </p:nvPr>
        </p:nvSpPr>
        <p:spPr/>
        <p:txBody>
          <a:bodyPr>
            <a:normAutofit fontScale="77500" lnSpcReduction="20000"/>
          </a:bodyPr>
          <a:lstStyle/>
          <a:p>
            <a:r>
              <a:rPr lang="en-US" dirty="0" smtClean="0"/>
              <a:t>public static </a:t>
            </a:r>
            <a:r>
              <a:rPr lang="en-US" dirty="0" err="1" smtClean="0"/>
              <a:t>int</a:t>
            </a:r>
            <a:r>
              <a:rPr lang="en-US" dirty="0" smtClean="0"/>
              <a:t> </a:t>
            </a:r>
            <a:r>
              <a:rPr lang="en-US" dirty="0" err="1" smtClean="0"/>
              <a:t>countZeros</a:t>
            </a:r>
            <a:r>
              <a:rPr lang="en-US" dirty="0" smtClean="0"/>
              <a:t>(long n) {</a:t>
            </a:r>
          </a:p>
          <a:p>
            <a:r>
              <a:rPr lang="en-US" dirty="0" smtClean="0"/>
              <a:t>  </a:t>
            </a:r>
          </a:p>
          <a:p>
            <a:r>
              <a:rPr lang="en-US" dirty="0" smtClean="0"/>
              <a:t>  if(n == 0L) {  // base case 1</a:t>
            </a:r>
          </a:p>
          <a:p>
            <a:r>
              <a:rPr lang="en-US" dirty="0" smtClean="0"/>
              <a:t>    return 1;</a:t>
            </a:r>
          </a:p>
          <a:p>
            <a:r>
              <a:rPr lang="en-US" dirty="0" smtClean="0"/>
              <a:t>  }</a:t>
            </a:r>
          </a:p>
          <a:p>
            <a:r>
              <a:rPr lang="en-US" dirty="0" smtClean="0"/>
              <a:t>  else if(n &lt; 10L) {  // base case 2</a:t>
            </a:r>
          </a:p>
          <a:p>
            <a:r>
              <a:rPr lang="en-US" dirty="0" smtClean="0"/>
              <a:t>    return 0;</a:t>
            </a:r>
          </a:p>
          <a:p>
            <a:r>
              <a:rPr lang="en-US" dirty="0" smtClean="0"/>
              <a:t>  }</a:t>
            </a:r>
          </a:p>
          <a:p>
            <a:r>
              <a:rPr lang="en-US" dirty="0" smtClean="0"/>
              <a:t>  </a:t>
            </a:r>
          </a:p>
          <a:p>
            <a:r>
              <a:rPr lang="en-US" dirty="0" smtClean="0"/>
              <a:t>  </a:t>
            </a:r>
            <a:r>
              <a:rPr lang="en-US" dirty="0" err="1" smtClean="0"/>
              <a:t>boolean</a:t>
            </a:r>
            <a:r>
              <a:rPr lang="en-US" dirty="0" smtClean="0"/>
              <a:t> </a:t>
            </a:r>
            <a:r>
              <a:rPr lang="en-US" dirty="0" err="1" smtClean="0"/>
              <a:t>lastDigitIsZero</a:t>
            </a:r>
            <a:r>
              <a:rPr lang="en-US" dirty="0" smtClean="0"/>
              <a:t> = (n % 10L == 0);</a:t>
            </a:r>
          </a:p>
          <a:p>
            <a:r>
              <a:rPr lang="en-US" dirty="0" smtClean="0"/>
              <a:t>  final long m = n / 10L;</a:t>
            </a:r>
          </a:p>
          <a:p>
            <a:r>
              <a:rPr lang="en-US" dirty="0" smtClean="0"/>
              <a:t>  if(</a:t>
            </a:r>
            <a:r>
              <a:rPr lang="en-US" dirty="0" err="1" smtClean="0"/>
              <a:t>lastDigitIsZero</a:t>
            </a:r>
            <a:r>
              <a:rPr lang="en-US" dirty="0" smtClean="0"/>
              <a:t>) {</a:t>
            </a:r>
          </a:p>
          <a:p>
            <a:r>
              <a:rPr lang="en-US" dirty="0" smtClean="0"/>
              <a:t>    return 1 + </a:t>
            </a:r>
            <a:r>
              <a:rPr lang="en-US" dirty="0" err="1" smtClean="0"/>
              <a:t>countZeros</a:t>
            </a:r>
            <a:r>
              <a:rPr lang="en-US" dirty="0" smtClean="0"/>
              <a:t>(m);</a:t>
            </a:r>
          </a:p>
          <a:p>
            <a:r>
              <a:rPr lang="en-US" dirty="0" smtClean="0"/>
              <a:t>  }</a:t>
            </a:r>
          </a:p>
          <a:p>
            <a:r>
              <a:rPr lang="en-US" dirty="0" smtClean="0"/>
              <a:t>  else {</a:t>
            </a:r>
          </a:p>
          <a:p>
            <a:r>
              <a:rPr lang="en-US" dirty="0" smtClean="0"/>
              <a:t>    return </a:t>
            </a:r>
            <a:r>
              <a:rPr lang="en-US" dirty="0" err="1" smtClean="0"/>
              <a:t>countZeros</a:t>
            </a:r>
            <a:r>
              <a:rPr lang="en-US" dirty="0" smtClean="0"/>
              <a:t>(m);</a:t>
            </a:r>
          </a:p>
          <a:p>
            <a:r>
              <a:rPr lang="en-US" dirty="0" smtClean="0"/>
              <a:t>  }</a:t>
            </a:r>
          </a:p>
          <a:p>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92CA309A-1502-4A1C-8B44-C539637C75FE}" type="slidenum">
              <a:rPr lang="en-US" smtClean="0"/>
              <a:pPr>
                <a:defRPr/>
              </a:pPr>
              <a:t>205</a:t>
            </a:fld>
            <a:endParaRPr lang="en-US"/>
          </a:p>
        </p:txBody>
      </p:sp>
    </p:spTree>
    <p:extLst>
      <p:ext uri="{BB962C8B-B14F-4D97-AF65-F5344CB8AC3E}">
        <p14:creationId xmlns:p14="http://schemas.microsoft.com/office/powerpoint/2010/main" val="103756670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CA" smtClean="0"/>
              <a:t>Correctness of countZeros</a:t>
            </a:r>
            <a:endParaRPr lang="en-US" smtClean="0"/>
          </a:p>
        </p:txBody>
      </p:sp>
      <p:sp>
        <p:nvSpPr>
          <p:cNvPr id="5" name="Content Placeholder 4"/>
          <p:cNvSpPr>
            <a:spLocks noGrp="1"/>
          </p:cNvSpPr>
          <p:nvPr>
            <p:ph sz="quarter" idx="1"/>
          </p:nvPr>
        </p:nvSpPr>
        <p:spPr>
          <a:xfrm>
            <a:off x="457200" y="1219200"/>
            <a:ext cx="8229600" cy="4937125"/>
          </a:xfrm>
        </p:spPr>
        <p:txBody>
          <a:bodyPr/>
          <a:lstStyle/>
          <a:p>
            <a:pPr marL="514350" indent="-514350">
              <a:buFont typeface="+mj-lt"/>
              <a:buAutoNum type="arabicPeriod"/>
              <a:defRPr/>
            </a:pPr>
            <a:r>
              <a:rPr lang="en-CA" dirty="0" smtClean="0"/>
              <a:t>(base cases) If the number has only one digit then the method returns </a:t>
            </a:r>
            <a:r>
              <a:rPr lang="en-CA" b="1" dirty="0" smtClean="0">
                <a:latin typeface="Courier New" pitchFamily="49" charset="0"/>
                <a:cs typeface="Courier New" pitchFamily="49" charset="0"/>
              </a:rPr>
              <a:t>1</a:t>
            </a:r>
            <a:r>
              <a:rPr lang="en-CA" dirty="0" smtClean="0"/>
              <a:t> if the digit is zero and </a:t>
            </a:r>
            <a:r>
              <a:rPr lang="en-CA" b="1" dirty="0" smtClean="0">
                <a:latin typeface="Courier New" pitchFamily="49" charset="0"/>
                <a:cs typeface="Courier New" pitchFamily="49" charset="0"/>
              </a:rPr>
              <a:t>0</a:t>
            </a:r>
            <a:r>
              <a:rPr lang="en-CA" dirty="0" smtClean="0"/>
              <a:t> if the digit is not zero; therefore, the base case is correct.</a:t>
            </a:r>
          </a:p>
          <a:p>
            <a:pPr marL="514350" indent="-514350">
              <a:buFont typeface="+mj-lt"/>
              <a:buAutoNum type="arabicPeriod"/>
              <a:defRPr/>
            </a:pPr>
            <a:r>
              <a:rPr lang="en-CA" dirty="0" smtClean="0"/>
              <a:t>(recursive cases)  Assume that </a:t>
            </a:r>
            <a:r>
              <a:rPr lang="en-CA" b="1" dirty="0" err="1" smtClean="0">
                <a:latin typeface="Courier New" pitchFamily="49" charset="0"/>
                <a:cs typeface="Courier New" pitchFamily="49" charset="0"/>
              </a:rPr>
              <a:t>countZeros</a:t>
            </a:r>
            <a:r>
              <a:rPr lang="en-CA" b="1" dirty="0" smtClean="0">
                <a:latin typeface="Courier New" pitchFamily="49" charset="0"/>
                <a:cs typeface="Courier New" pitchFamily="49" charset="0"/>
              </a:rPr>
              <a:t>(n/10L)</a:t>
            </a:r>
            <a:r>
              <a:rPr lang="en-CA" dirty="0" smtClean="0"/>
              <a:t> is correct (it returns the number of zeros in the first </a:t>
            </a:r>
            <a:r>
              <a:rPr lang="en-CA" b="1" dirty="0" smtClean="0">
                <a:latin typeface="Courier New" pitchFamily="49" charset="0"/>
                <a:cs typeface="Courier New" pitchFamily="49" charset="0"/>
              </a:rPr>
              <a:t>(d – 1)</a:t>
            </a:r>
            <a:r>
              <a:rPr lang="en-CA" dirty="0" smtClean="0"/>
              <a:t> digits of </a:t>
            </a:r>
            <a:r>
              <a:rPr lang="en-CA" b="1" dirty="0" smtClean="0">
                <a:latin typeface="Courier New" pitchFamily="49" charset="0"/>
                <a:cs typeface="Courier New" pitchFamily="49" charset="0"/>
              </a:rPr>
              <a:t>n</a:t>
            </a:r>
            <a:r>
              <a:rPr lang="en-CA" dirty="0" smtClean="0"/>
              <a:t>). </a:t>
            </a:r>
            <a:r>
              <a:rPr lang="en-US" dirty="0"/>
              <a:t/>
            </a:r>
            <a:br>
              <a:rPr lang="en-US" dirty="0"/>
            </a:br>
            <a:r>
              <a:rPr lang="en-US" dirty="0" smtClean="0"/>
              <a:t/>
            </a:r>
            <a:br>
              <a:rPr lang="en-US" dirty="0" smtClean="0"/>
            </a:br>
            <a:r>
              <a:rPr lang="en-US" dirty="0" smtClean="0"/>
              <a:t>There are two recursive cases:</a:t>
            </a:r>
            <a:endParaRPr lang="en-CA" dirty="0" smtClean="0"/>
          </a:p>
        </p:txBody>
      </p:sp>
      <p:sp>
        <p:nvSpPr>
          <p:cNvPr id="3" name="Slide Number Placeholder 2"/>
          <p:cNvSpPr>
            <a:spLocks noGrp="1"/>
          </p:cNvSpPr>
          <p:nvPr>
            <p:ph type="sldNum" sz="quarter" idx="12"/>
          </p:nvPr>
        </p:nvSpPr>
        <p:spPr/>
        <p:txBody>
          <a:bodyPr/>
          <a:lstStyle/>
          <a:p>
            <a:pPr>
              <a:defRPr/>
            </a:pPr>
            <a:fld id="{C773BC1E-5EF7-4DB2-B687-CB3837FD0B1E}" type="slidenum">
              <a:rPr lang="en-US" smtClean="0"/>
              <a:pPr>
                <a:defRPr/>
              </a:pPr>
              <a:t>206</a:t>
            </a:fld>
            <a:endParaRPr lang="en-US"/>
          </a:p>
        </p:txBody>
      </p:sp>
    </p:spTree>
    <p:extLst>
      <p:ext uri="{BB962C8B-B14F-4D97-AF65-F5344CB8AC3E}">
        <p14:creationId xmlns:p14="http://schemas.microsoft.com/office/powerpoint/2010/main" val="21414964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CA" smtClean="0"/>
              <a:t>Correctness of countZeros</a:t>
            </a:r>
            <a:endParaRPr lang="en-US" smtClean="0"/>
          </a:p>
        </p:txBody>
      </p:sp>
      <p:sp>
        <p:nvSpPr>
          <p:cNvPr id="5" name="Content Placeholder 4"/>
          <p:cNvSpPr>
            <a:spLocks noGrp="1"/>
          </p:cNvSpPr>
          <p:nvPr>
            <p:ph sz="quarter" idx="1"/>
          </p:nvPr>
        </p:nvSpPr>
        <p:spPr>
          <a:xfrm>
            <a:off x="457200" y="1219200"/>
            <a:ext cx="8229600" cy="4937125"/>
          </a:xfrm>
        </p:spPr>
        <p:txBody>
          <a:bodyPr/>
          <a:lstStyle/>
          <a:p>
            <a:pPr marL="514350" indent="-514350">
              <a:buFont typeface="+mj-lt"/>
              <a:buAutoNum type="alphaLcPeriod"/>
              <a:defRPr/>
            </a:pPr>
            <a:r>
              <a:rPr lang="en-CA" dirty="0" smtClean="0"/>
              <a:t>If the last digit in the number is zero, then the recursive case returns </a:t>
            </a:r>
            <a:r>
              <a:rPr lang="en-CA" b="1" dirty="0" smtClean="0">
                <a:latin typeface="Courier New" pitchFamily="49" charset="0"/>
                <a:cs typeface="Courier New" pitchFamily="49" charset="0"/>
              </a:rPr>
              <a:t>1 +</a:t>
            </a:r>
            <a:r>
              <a:rPr lang="en-CA" dirty="0" smtClean="0"/>
              <a:t> the number of zeros in the first </a:t>
            </a:r>
            <a:r>
              <a:rPr lang="en-CA" b="1" dirty="0" smtClean="0">
                <a:latin typeface="Courier New" pitchFamily="49" charset="0"/>
                <a:cs typeface="Courier New" pitchFamily="49" charset="0"/>
              </a:rPr>
              <a:t>(d – 1)</a:t>
            </a:r>
            <a:r>
              <a:rPr lang="en-CA" dirty="0" smtClean="0"/>
              <a:t> digits of </a:t>
            </a:r>
            <a:r>
              <a:rPr lang="en-CA" b="1" dirty="0" smtClean="0">
                <a:latin typeface="Courier New" pitchFamily="49" charset="0"/>
                <a:cs typeface="Courier New" pitchFamily="49" charset="0"/>
              </a:rPr>
              <a:t>n</a:t>
            </a:r>
            <a:r>
              <a:rPr lang="en-CA" dirty="0" smtClean="0">
                <a:cs typeface="Courier New" pitchFamily="49" charset="0"/>
              </a:rPr>
              <a:t>, which is correct.</a:t>
            </a:r>
            <a:endParaRPr lang="en-CA" dirty="0">
              <a:cs typeface="Courier New" pitchFamily="49" charset="0"/>
            </a:endParaRPr>
          </a:p>
          <a:p>
            <a:pPr marL="514350" indent="-514350">
              <a:buFont typeface="+mj-lt"/>
              <a:buAutoNum type="alphaLcPeriod"/>
              <a:defRPr/>
            </a:pPr>
            <a:r>
              <a:rPr lang="en-CA" dirty="0" smtClean="0">
                <a:cs typeface="Courier New" pitchFamily="49" charset="0"/>
              </a:rPr>
              <a:t>If the last digit in the number is one, then the recursive case returns </a:t>
            </a:r>
            <a:r>
              <a:rPr lang="en-CA" dirty="0" smtClean="0"/>
              <a:t>the number of zeros in the first </a:t>
            </a:r>
            <a:r>
              <a:rPr lang="en-CA" b="1" dirty="0" smtClean="0">
                <a:latin typeface="Courier New" pitchFamily="49" charset="0"/>
                <a:cs typeface="Courier New" pitchFamily="49" charset="0"/>
              </a:rPr>
              <a:t>(d – 1)</a:t>
            </a:r>
            <a:r>
              <a:rPr lang="en-CA" dirty="0" smtClean="0"/>
              <a:t> digits of </a:t>
            </a:r>
            <a:r>
              <a:rPr lang="en-CA" b="1" dirty="0" smtClean="0">
                <a:latin typeface="Courier New" pitchFamily="49" charset="0"/>
                <a:cs typeface="Courier New" pitchFamily="49" charset="0"/>
              </a:rPr>
              <a:t>n</a:t>
            </a:r>
            <a:r>
              <a:rPr lang="en-CA" dirty="0" smtClean="0">
                <a:cs typeface="Courier New" pitchFamily="49" charset="0"/>
              </a:rPr>
              <a:t>, which is correct.</a:t>
            </a:r>
            <a:endParaRPr lang="en-US" dirty="0"/>
          </a:p>
        </p:txBody>
      </p:sp>
      <p:sp>
        <p:nvSpPr>
          <p:cNvPr id="3" name="Slide Number Placeholder 2"/>
          <p:cNvSpPr>
            <a:spLocks noGrp="1"/>
          </p:cNvSpPr>
          <p:nvPr>
            <p:ph type="sldNum" sz="quarter" idx="12"/>
          </p:nvPr>
        </p:nvSpPr>
        <p:spPr/>
        <p:txBody>
          <a:bodyPr/>
          <a:lstStyle/>
          <a:p>
            <a:pPr>
              <a:defRPr/>
            </a:pPr>
            <a:fld id="{C773BC1E-5EF7-4DB2-B687-CB3837FD0B1E}" type="slidenum">
              <a:rPr lang="en-US" smtClean="0"/>
              <a:pPr>
                <a:defRPr/>
              </a:pPr>
              <a:t>207</a:t>
            </a:fld>
            <a:endParaRPr lang="en-US"/>
          </a:p>
        </p:txBody>
      </p:sp>
    </p:spTree>
    <p:extLst>
      <p:ext uri="{BB962C8B-B14F-4D97-AF65-F5344CB8AC3E}">
        <p14:creationId xmlns:p14="http://schemas.microsoft.com/office/powerpoint/2010/main" val="24935962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smtClean="0"/>
              <a:t>Termination of countZeros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marL="514350" indent="-514350">
              <a:buFont typeface="+mj-lt"/>
              <a:buAutoNum type="arabicPeriod"/>
              <a:defRPr/>
            </a:pPr>
            <a:r>
              <a:rPr lang="en-CA" dirty="0" smtClean="0"/>
              <a:t>Let the size of </a:t>
            </a:r>
            <a:r>
              <a:rPr lang="en-CA" b="1" dirty="0" err="1" smtClean="0">
                <a:latin typeface="Courier New" pitchFamily="49" charset="0"/>
                <a:cs typeface="Courier New" pitchFamily="49" charset="0"/>
              </a:rPr>
              <a:t>countZeros</a:t>
            </a:r>
            <a:r>
              <a:rPr lang="en-CA" b="1" dirty="0" smtClean="0">
                <a:latin typeface="Courier New" pitchFamily="49" charset="0"/>
                <a:cs typeface="Courier New" pitchFamily="49" charset="0"/>
              </a:rPr>
              <a:t>(n)</a:t>
            </a:r>
            <a:r>
              <a:rPr lang="en-CA" dirty="0" smtClean="0"/>
              <a:t> be </a:t>
            </a:r>
            <a:r>
              <a:rPr lang="en-CA" b="1" dirty="0" smtClean="0">
                <a:latin typeface="Courier New" pitchFamily="49" charset="0"/>
                <a:cs typeface="Courier New" pitchFamily="49" charset="0"/>
              </a:rPr>
              <a:t>d</a:t>
            </a:r>
            <a:r>
              <a:rPr lang="en-CA" dirty="0" smtClean="0"/>
              <a:t> the number of digits in the number </a:t>
            </a:r>
            <a:r>
              <a:rPr lang="en-CA" b="1" dirty="0" smtClean="0">
                <a:latin typeface="Courier New" pitchFamily="49" charset="0"/>
                <a:cs typeface="Courier New" pitchFamily="49" charset="0"/>
              </a:rPr>
              <a:t>n</a:t>
            </a:r>
            <a:r>
              <a:rPr lang="en-CA" dirty="0" smtClean="0"/>
              <a:t>.</a:t>
            </a:r>
          </a:p>
          <a:p>
            <a:pPr marL="514350" indent="-514350">
              <a:buFont typeface="+mj-lt"/>
              <a:buAutoNum type="arabicPeriod"/>
              <a:defRPr/>
            </a:pPr>
            <a:r>
              <a:rPr lang="en-CA" dirty="0" smtClean="0"/>
              <a:t>The size of the recursive invocation </a:t>
            </a:r>
            <a:r>
              <a:rPr lang="en-CA" b="1" dirty="0" err="1" smtClean="0">
                <a:latin typeface="Courier New" pitchFamily="49" charset="0"/>
                <a:cs typeface="Courier New" pitchFamily="49" charset="0"/>
              </a:rPr>
              <a:t>countZeros</a:t>
            </a:r>
            <a:r>
              <a:rPr lang="en-CA" b="1" dirty="0" smtClean="0">
                <a:latin typeface="Courier New" pitchFamily="49" charset="0"/>
                <a:cs typeface="Courier New" pitchFamily="49" charset="0"/>
              </a:rPr>
              <a:t>(n/10L)</a:t>
            </a:r>
            <a:r>
              <a:rPr lang="en-CA" dirty="0" smtClean="0"/>
              <a:t> is </a:t>
            </a:r>
            <a:r>
              <a:rPr lang="en-CA" b="1" dirty="0" smtClean="0">
                <a:latin typeface="Courier New" pitchFamily="49" charset="0"/>
                <a:cs typeface="Courier New" pitchFamily="49" charset="0"/>
              </a:rPr>
              <a:t>d-1</a:t>
            </a:r>
            <a:r>
              <a:rPr lang="en-CA" dirty="0" smtClean="0"/>
              <a:t>, which is smaller than the size of the original invocation.</a:t>
            </a:r>
            <a:endParaRPr lang="en-US" dirty="0"/>
          </a:p>
        </p:txBody>
      </p:sp>
      <p:sp>
        <p:nvSpPr>
          <p:cNvPr id="4" name="Slide Number Placeholder 3"/>
          <p:cNvSpPr>
            <a:spLocks noGrp="1"/>
          </p:cNvSpPr>
          <p:nvPr>
            <p:ph type="sldNum" sz="quarter" idx="12"/>
          </p:nvPr>
        </p:nvSpPr>
        <p:spPr/>
        <p:txBody>
          <a:bodyPr/>
          <a:lstStyle/>
          <a:p>
            <a:pPr>
              <a:defRPr/>
            </a:pPr>
            <a:fld id="{041C6E1D-48B6-44EE-8EC7-DDF694DA5DFE}" type="slidenum">
              <a:rPr lang="en-US" smtClean="0"/>
              <a:pPr>
                <a:defRPr/>
              </a:pPr>
              <a:t>208</a:t>
            </a:fld>
            <a:endParaRPr lang="en-US"/>
          </a:p>
        </p:txBody>
      </p:sp>
    </p:spTree>
    <p:extLst>
      <p:ext uri="{BB962C8B-B14F-4D97-AF65-F5344CB8AC3E}">
        <p14:creationId xmlns:p14="http://schemas.microsoft.com/office/powerpoint/2010/main" val="289397593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Sort</a:t>
            </a:r>
            <a:endParaRPr lang="en-US" dirty="0"/>
          </a:p>
        </p:txBody>
      </p:sp>
      <p:sp>
        <p:nvSpPr>
          <p:cNvPr id="5" name="Content Placeholder 4"/>
          <p:cNvSpPr>
            <a:spLocks noGrp="1"/>
          </p:cNvSpPr>
          <p:nvPr>
            <p:ph sz="quarter" idx="1"/>
          </p:nvPr>
        </p:nvSpPr>
        <p:spPr/>
        <p:txBody>
          <a:bodyPr>
            <a:normAutofit/>
          </a:bodyPr>
          <a:lstStyle/>
          <a:p>
            <a:pPr lvl="0">
              <a:buClr>
                <a:srgbClr val="DDDDDD"/>
              </a:buClr>
            </a:pPr>
            <a:r>
              <a:rPr lang="en-US" sz="1900" dirty="0">
                <a:solidFill>
                  <a:srgbClr val="7F0055"/>
                </a:solidFill>
                <a:latin typeface="Segoe UI"/>
              </a:rPr>
              <a:t>public</a:t>
            </a:r>
            <a:r>
              <a:rPr lang="en-US" sz="1900" dirty="0">
                <a:solidFill>
                  <a:srgbClr val="000000"/>
                </a:solidFill>
                <a:latin typeface="Segoe UI"/>
              </a:rPr>
              <a:t> </a:t>
            </a:r>
            <a:r>
              <a:rPr lang="en-US" sz="1900" dirty="0">
                <a:solidFill>
                  <a:srgbClr val="7F0055"/>
                </a:solidFill>
                <a:latin typeface="Segoe UI"/>
              </a:rPr>
              <a:t>class</a:t>
            </a:r>
            <a:r>
              <a:rPr lang="en-US" sz="1900" dirty="0">
                <a:solidFill>
                  <a:srgbClr val="000000"/>
                </a:solidFill>
                <a:latin typeface="Segoe UI"/>
              </a:rPr>
              <a:t> </a:t>
            </a:r>
            <a:r>
              <a:rPr lang="en-US" sz="1900" dirty="0" smtClean="0">
                <a:solidFill>
                  <a:srgbClr val="000000"/>
                </a:solidFill>
                <a:latin typeface="Segoe UI"/>
              </a:rPr>
              <a:t>Recursion {</a:t>
            </a:r>
          </a:p>
          <a:p>
            <a:pPr lvl="0">
              <a:buClr>
                <a:srgbClr val="DDDDDD"/>
              </a:buClr>
            </a:pPr>
            <a:endParaRPr lang="en-US" sz="1900" dirty="0">
              <a:solidFill>
                <a:srgbClr val="000000"/>
              </a:solidFill>
              <a:latin typeface="Segoe UI"/>
            </a:endParaRPr>
          </a:p>
          <a:p>
            <a:r>
              <a:rPr lang="en-US" sz="1800" dirty="0" smtClean="0">
                <a:solidFill>
                  <a:srgbClr val="3F7F5F"/>
                </a:solidFill>
                <a:latin typeface="Segoe UI"/>
              </a:rPr>
              <a:t>  // </a:t>
            </a:r>
            <a:r>
              <a:rPr lang="en-US" sz="1800" dirty="0" err="1">
                <a:solidFill>
                  <a:srgbClr val="3F7F5F"/>
                </a:solidFill>
                <a:latin typeface="Segoe UI"/>
              </a:rPr>
              <a:t>minToFront</a:t>
            </a:r>
            <a:r>
              <a:rPr lang="en-US" sz="1800" dirty="0">
                <a:solidFill>
                  <a:srgbClr val="3F7F5F"/>
                </a:solidFill>
                <a:latin typeface="Segoe UI"/>
              </a:rPr>
              <a:t> not shown</a:t>
            </a:r>
          </a:p>
          <a:p>
            <a:endParaRPr lang="en-US" sz="1800" dirty="0">
              <a:latin typeface="Segoe UI"/>
            </a:endParaRPr>
          </a:p>
          <a:p>
            <a:r>
              <a:rPr lang="en-US" sz="1800" dirty="0" smtClean="0">
                <a:solidFill>
                  <a:srgbClr val="7F0055"/>
                </a:solidFill>
                <a:latin typeface="Segoe UI"/>
              </a:rPr>
              <a:t>  public</a:t>
            </a:r>
            <a:r>
              <a:rPr lang="en-US" sz="1800" dirty="0" smtClean="0">
                <a:solidFill>
                  <a:srgbClr val="000000"/>
                </a:solidFill>
                <a:latin typeface="Segoe UI"/>
              </a:rPr>
              <a:t> </a:t>
            </a:r>
            <a:r>
              <a:rPr lang="en-US" sz="1800" dirty="0">
                <a:solidFill>
                  <a:srgbClr val="7F0055"/>
                </a:solidFill>
                <a:latin typeface="Segoe UI"/>
              </a:rPr>
              <a:t>static</a:t>
            </a:r>
            <a:r>
              <a:rPr lang="en-US" sz="1800" dirty="0">
                <a:solidFill>
                  <a:srgbClr val="000000"/>
                </a:solidFill>
                <a:latin typeface="Segoe UI"/>
              </a:rPr>
              <a:t> </a:t>
            </a:r>
            <a:r>
              <a:rPr lang="en-US" sz="1800" dirty="0">
                <a:solidFill>
                  <a:srgbClr val="7F0055"/>
                </a:solidFill>
                <a:latin typeface="Segoe UI"/>
              </a:rPr>
              <a:t>void</a:t>
            </a:r>
            <a:r>
              <a:rPr lang="en-US" sz="1800" dirty="0">
                <a:solidFill>
                  <a:srgbClr val="000000"/>
                </a:solidFill>
                <a:latin typeface="Segoe UI"/>
              </a:rPr>
              <a:t> </a:t>
            </a:r>
            <a:r>
              <a:rPr lang="en-US" sz="1800" dirty="0" err="1">
                <a:solidFill>
                  <a:srgbClr val="000000"/>
                </a:solidFill>
                <a:latin typeface="Segoe UI"/>
              </a:rPr>
              <a:t>selectionSort</a:t>
            </a:r>
            <a:r>
              <a:rPr lang="en-US" sz="1800" dirty="0">
                <a:solidFill>
                  <a:srgbClr val="000000"/>
                </a:solidFill>
                <a:latin typeface="Segoe UI"/>
              </a:rPr>
              <a:t>(List&lt;Integer&gt; t) {</a:t>
            </a:r>
          </a:p>
          <a:p>
            <a:r>
              <a:rPr lang="en-US" sz="1800" dirty="0" smtClean="0">
                <a:solidFill>
                  <a:srgbClr val="7F0055"/>
                </a:solidFill>
                <a:latin typeface="Segoe UI"/>
              </a:rPr>
              <a:t>    if</a:t>
            </a:r>
            <a:r>
              <a:rPr lang="en-US" sz="1800" dirty="0" smtClean="0">
                <a:solidFill>
                  <a:srgbClr val="000000"/>
                </a:solidFill>
                <a:latin typeface="Segoe UI"/>
              </a:rPr>
              <a:t> </a:t>
            </a:r>
            <a:r>
              <a:rPr lang="en-US" sz="1800" dirty="0">
                <a:solidFill>
                  <a:srgbClr val="000000"/>
                </a:solidFill>
                <a:latin typeface="Segoe UI"/>
              </a:rPr>
              <a:t>(</a:t>
            </a:r>
            <a:r>
              <a:rPr lang="en-US" sz="1800" dirty="0" err="1">
                <a:solidFill>
                  <a:srgbClr val="000000"/>
                </a:solidFill>
                <a:latin typeface="Segoe UI"/>
              </a:rPr>
              <a:t>t.size</a:t>
            </a:r>
            <a:r>
              <a:rPr lang="en-US" sz="1800" dirty="0">
                <a:solidFill>
                  <a:srgbClr val="000000"/>
                </a:solidFill>
                <a:latin typeface="Segoe UI"/>
              </a:rPr>
              <a:t>() &gt; 1) </a:t>
            </a:r>
            <a:r>
              <a:rPr lang="en-US" sz="1800" dirty="0" smtClean="0">
                <a:solidFill>
                  <a:srgbClr val="000000"/>
                </a:solidFill>
                <a:latin typeface="Segoe UI"/>
              </a:rPr>
              <a:t>{                                                                     </a:t>
            </a:r>
            <a:endParaRPr lang="en-US" sz="1800" dirty="0">
              <a:solidFill>
                <a:srgbClr val="FF0000"/>
              </a:solidFill>
              <a:latin typeface="Segoe UI"/>
            </a:endParaRPr>
          </a:p>
          <a:p>
            <a:r>
              <a:rPr lang="en-US" sz="1800" dirty="0">
                <a:solidFill>
                  <a:srgbClr val="000000"/>
                </a:solidFill>
                <a:latin typeface="Segoe UI"/>
              </a:rPr>
              <a:t> </a:t>
            </a:r>
            <a:r>
              <a:rPr lang="en-US" sz="1800" dirty="0" smtClean="0">
                <a:solidFill>
                  <a:srgbClr val="000000"/>
                </a:solidFill>
                <a:latin typeface="Segoe UI"/>
              </a:rPr>
              <a:t>     </a:t>
            </a:r>
            <a:r>
              <a:rPr lang="en-US" sz="1800" dirty="0" err="1" smtClean="0">
                <a:solidFill>
                  <a:srgbClr val="000000"/>
                </a:solidFill>
                <a:latin typeface="Segoe UI"/>
              </a:rPr>
              <a:t>Recursion.</a:t>
            </a:r>
            <a:r>
              <a:rPr lang="en-US" sz="1800" i="1" dirty="0" err="1" smtClean="0">
                <a:solidFill>
                  <a:srgbClr val="000000"/>
                </a:solidFill>
                <a:latin typeface="Segoe UI"/>
              </a:rPr>
              <a:t>minToFront</a:t>
            </a:r>
            <a:r>
              <a:rPr lang="en-US" sz="1800" dirty="0" smtClean="0">
                <a:solidFill>
                  <a:srgbClr val="000000"/>
                </a:solidFill>
                <a:latin typeface="Segoe UI"/>
              </a:rPr>
              <a:t>(t);                                                    </a:t>
            </a:r>
            <a:endParaRPr lang="en-US" sz="1800" dirty="0">
              <a:solidFill>
                <a:srgbClr val="FF0000"/>
              </a:solidFill>
              <a:latin typeface="Segoe UI"/>
            </a:endParaRPr>
          </a:p>
          <a:p>
            <a:r>
              <a:rPr lang="en-US" sz="1800" dirty="0" smtClean="0">
                <a:solidFill>
                  <a:srgbClr val="000000"/>
                </a:solidFill>
                <a:latin typeface="Segoe UI"/>
              </a:rPr>
              <a:t>      </a:t>
            </a:r>
            <a:r>
              <a:rPr lang="en-US" sz="1800" dirty="0" err="1" smtClean="0">
                <a:solidFill>
                  <a:srgbClr val="000000"/>
                </a:solidFill>
                <a:latin typeface="Segoe UI"/>
              </a:rPr>
              <a:t>Recursion.</a:t>
            </a:r>
            <a:r>
              <a:rPr lang="en-US" sz="1800" i="1" dirty="0" err="1" smtClean="0">
                <a:solidFill>
                  <a:srgbClr val="000000"/>
                </a:solidFill>
                <a:latin typeface="Segoe UI"/>
              </a:rPr>
              <a:t>selectionSort</a:t>
            </a:r>
            <a:r>
              <a:rPr lang="en-US" sz="1800" dirty="0" smtClean="0">
                <a:solidFill>
                  <a:srgbClr val="000000"/>
                </a:solidFill>
                <a:latin typeface="Segoe UI"/>
              </a:rPr>
              <a:t>(</a:t>
            </a:r>
            <a:r>
              <a:rPr lang="en-US" sz="1800" dirty="0" err="1" smtClean="0">
                <a:solidFill>
                  <a:srgbClr val="000000"/>
                </a:solidFill>
                <a:latin typeface="Segoe UI"/>
              </a:rPr>
              <a:t>t.subList</a:t>
            </a:r>
            <a:r>
              <a:rPr lang="en-US" sz="1800" dirty="0" smtClean="0">
                <a:solidFill>
                  <a:srgbClr val="000000"/>
                </a:solidFill>
                <a:latin typeface="Segoe UI"/>
              </a:rPr>
              <a:t>(1</a:t>
            </a:r>
            <a:r>
              <a:rPr lang="en-US" sz="1800" dirty="0">
                <a:solidFill>
                  <a:srgbClr val="000000"/>
                </a:solidFill>
                <a:latin typeface="Segoe UI"/>
              </a:rPr>
              <a:t>, </a:t>
            </a:r>
            <a:r>
              <a:rPr lang="en-US" sz="1800" dirty="0" err="1">
                <a:solidFill>
                  <a:srgbClr val="000000"/>
                </a:solidFill>
                <a:latin typeface="Segoe UI"/>
              </a:rPr>
              <a:t>t.size</a:t>
            </a:r>
            <a:r>
              <a:rPr lang="en-US" sz="1800" dirty="0" smtClean="0">
                <a:solidFill>
                  <a:srgbClr val="000000"/>
                </a:solidFill>
                <a:latin typeface="Segoe UI"/>
              </a:rPr>
              <a:t>()));                   </a:t>
            </a:r>
            <a:endParaRPr lang="en-US" sz="1800" dirty="0">
              <a:solidFill>
                <a:srgbClr val="FF0000"/>
              </a:solidFill>
              <a:latin typeface="Segoe UI"/>
            </a:endParaRPr>
          </a:p>
          <a:p>
            <a:r>
              <a:rPr lang="en-US" sz="1800" dirty="0" smtClean="0">
                <a:solidFill>
                  <a:srgbClr val="000000"/>
                </a:solidFill>
                <a:latin typeface="Segoe UI"/>
              </a:rPr>
              <a:t>    }</a:t>
            </a:r>
            <a:endParaRPr lang="en-US" sz="1800" dirty="0">
              <a:solidFill>
                <a:srgbClr val="000000"/>
              </a:solidFill>
              <a:latin typeface="Segoe UI"/>
            </a:endParaRPr>
          </a:p>
          <a:p>
            <a:r>
              <a:rPr lang="en-US" sz="1800" dirty="0" smtClean="0">
                <a:solidFill>
                  <a:srgbClr val="000000"/>
                </a:solidFill>
                <a:latin typeface="Segoe UI"/>
              </a:rPr>
              <a:t>  }</a:t>
            </a:r>
            <a:endParaRPr lang="en-US" sz="1800" dirty="0">
              <a:solidFill>
                <a:srgbClr val="000000"/>
              </a:solidFill>
              <a:latin typeface="Segoe UI"/>
            </a:endParaRPr>
          </a:p>
          <a:p>
            <a:pPr lvl="0">
              <a:buClr>
                <a:srgbClr val="DDDDDD"/>
              </a:buClr>
            </a:pPr>
            <a:endParaRPr lang="en-US" sz="1900" dirty="0" smtClean="0">
              <a:solidFill>
                <a:prstClr val="black"/>
              </a:solidFill>
              <a:latin typeface="Segoe UI"/>
            </a:endParaRPr>
          </a:p>
          <a:p>
            <a:pPr lvl="0">
              <a:buClr>
                <a:srgbClr val="DDDDDD"/>
              </a:buClr>
            </a:pPr>
            <a:r>
              <a:rPr lang="en-US" sz="1900" dirty="0">
                <a:solidFill>
                  <a:prstClr val="black"/>
                </a:solidFill>
                <a:latin typeface="Segoe UI"/>
              </a:rPr>
              <a:t> </a:t>
            </a:r>
            <a:r>
              <a:rPr lang="en-US" sz="1900" dirty="0" smtClean="0">
                <a:solidFill>
                  <a:prstClr val="black"/>
                </a:solidFill>
                <a:latin typeface="Segoe UI"/>
              </a:rPr>
              <a:t> </a:t>
            </a:r>
            <a:endParaRPr lang="en-US" sz="1900" dirty="0">
              <a:solidFill>
                <a:prstClr val="black"/>
              </a:solidFill>
              <a:latin typeface="Segoe UI"/>
            </a:endParaRPr>
          </a:p>
          <a:p>
            <a:pPr lvl="0">
              <a:buClr>
                <a:srgbClr val="DDDDDD"/>
              </a:buClr>
            </a:pPr>
            <a:r>
              <a:rPr lang="en-US" sz="1900" dirty="0" smtClean="0">
                <a:solidFill>
                  <a:srgbClr val="000000"/>
                </a:solidFill>
                <a:latin typeface="Segoe UI"/>
              </a:rPr>
              <a:t>}</a:t>
            </a:r>
            <a:endParaRPr lang="en-US" sz="19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209</a:t>
            </a:fld>
            <a:endParaRPr lang="en-US"/>
          </a:p>
        </p:txBody>
      </p:sp>
      <p:sp>
        <p:nvSpPr>
          <p:cNvPr id="6" name="TextBox 5"/>
          <p:cNvSpPr txBox="1"/>
          <p:nvPr/>
        </p:nvSpPr>
        <p:spPr>
          <a:xfrm>
            <a:off x="2901397" y="4984389"/>
            <a:ext cx="5137176" cy="369332"/>
          </a:xfrm>
          <a:prstGeom prst="rect">
            <a:avLst/>
          </a:prstGeom>
          <a:noFill/>
        </p:spPr>
        <p:txBody>
          <a:bodyPr wrap="none" rtlCol="0">
            <a:spAutoFit/>
          </a:bodyPr>
          <a:lstStyle/>
          <a:p>
            <a:pPr algn="ctr"/>
            <a:r>
              <a:rPr lang="en-US" dirty="0" smtClean="0">
                <a:solidFill>
                  <a:srgbClr val="FF0000"/>
                </a:solidFill>
                <a:latin typeface="+mn-lt"/>
              </a:rPr>
              <a:t>Prove that selection sort is correct and terminates.</a:t>
            </a:r>
            <a:endParaRPr lang="en-US" dirty="0">
              <a:solidFill>
                <a:srgbClr val="FF0000"/>
              </a:solidFill>
              <a:latin typeface="+mn-lt"/>
            </a:endParaRPr>
          </a:p>
        </p:txBody>
      </p:sp>
    </p:spTree>
    <p:extLst>
      <p:ext uri="{BB962C8B-B14F-4D97-AF65-F5344CB8AC3E}">
        <p14:creationId xmlns:p14="http://schemas.microsoft.com/office/powerpoint/2010/main" val="336076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you eventually end up at (see next slide)...</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21</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043113" y="4002785"/>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157413" y="3482085"/>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71713" y="2967735"/>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
        <p:nvSpPr>
          <p:cNvPr id="14" name="Rectangle 13"/>
          <p:cNvSpPr/>
          <p:nvPr/>
        </p:nvSpPr>
        <p:spPr>
          <a:xfrm>
            <a:off x="1922078" y="4526780"/>
            <a:ext cx="1612995" cy="4572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2178855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Proving </a:t>
            </a:r>
            <a:r>
              <a:rPr lang="en-CA" dirty="0" smtClean="0"/>
              <a:t>Termination</a:t>
            </a:r>
            <a:endParaRPr lang="en-US" dirty="0"/>
          </a:p>
        </p:txBody>
      </p:sp>
      <p:sp>
        <p:nvSpPr>
          <p:cNvPr id="3" name="Content Placeholder 2"/>
          <p:cNvSpPr>
            <a:spLocks noGrp="1"/>
          </p:cNvSpPr>
          <p:nvPr>
            <p:ph sz="quarter" idx="1"/>
          </p:nvPr>
        </p:nvSpPr>
        <p:spPr/>
        <p:txBody>
          <a:bodyPr/>
          <a:lstStyle/>
          <a:p>
            <a:r>
              <a:rPr lang="en-US" dirty="0" smtClean="0"/>
              <a:t>prove that the algorithm on the next slide terminates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210</a:t>
            </a:fld>
            <a:endParaRPr lang="en-US"/>
          </a:p>
        </p:txBody>
      </p:sp>
    </p:spTree>
    <p:extLst>
      <p:ext uri="{BB962C8B-B14F-4D97-AF65-F5344CB8AC3E}">
        <p14:creationId xmlns:p14="http://schemas.microsoft.com/office/powerpoint/2010/main" val="356221996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211</a:t>
            </a:fld>
            <a:endParaRPr lang="en-US"/>
          </a:p>
        </p:txBody>
      </p:sp>
      <p:sp>
        <p:nvSpPr>
          <p:cNvPr id="5" name="Content Placeholder 4"/>
          <p:cNvSpPr>
            <a:spLocks noGrp="1"/>
          </p:cNvSpPr>
          <p:nvPr>
            <p:ph sz="quarter" idx="1"/>
          </p:nvPr>
        </p:nvSpPr>
        <p:spPr/>
        <p:txBody>
          <a:bodyPr>
            <a:normAutofit fontScale="92500" lnSpcReduction="2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Print {</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done(</a:t>
            </a:r>
            <a:r>
              <a:rPr lang="en-US" dirty="0" err="1">
                <a:solidFill>
                  <a:srgbClr val="7F0055"/>
                </a:solidFill>
                <a:latin typeface="Segoe UI"/>
              </a:rPr>
              <a:t>int</a:t>
            </a:r>
            <a:r>
              <a:rPr lang="en-US" dirty="0">
                <a:solidFill>
                  <a:srgbClr val="000000"/>
                </a:solidFill>
                <a:latin typeface="Segoe UI"/>
              </a:rPr>
              <a:t> n) {</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(n == 1) {</a:t>
            </a:r>
          </a:p>
          <a:p>
            <a:r>
              <a:rPr lang="en-US" dirty="0" smtClean="0">
                <a:solidFill>
                  <a:srgbClr val="000000"/>
                </a:solidFill>
                <a:latin typeface="Segoe UI"/>
              </a:rPr>
              <a:t>      </a:t>
            </a:r>
            <a:r>
              <a:rPr lang="en-US" dirty="0" err="1" smtClean="0">
                <a:solidFill>
                  <a:srgbClr val="000000"/>
                </a:solidFill>
                <a:latin typeface="Segoe UI"/>
              </a:rPr>
              <a:t>System.</a:t>
            </a:r>
            <a:r>
              <a:rPr lang="en-US" i="1" dirty="0" err="1" smtClean="0">
                <a:solidFill>
                  <a:srgbClr val="0000C0"/>
                </a:solidFill>
                <a:latin typeface="Segoe UI"/>
              </a:rPr>
              <a:t>out</a:t>
            </a:r>
            <a:r>
              <a:rPr lang="en-US" i="1" dirty="0" err="1" smtClean="0">
                <a:solidFill>
                  <a:srgbClr val="000000"/>
                </a:solidFill>
                <a:latin typeface="Segoe UI"/>
              </a:rPr>
              <a:t>.</a:t>
            </a:r>
            <a:r>
              <a:rPr lang="en-US" dirty="0" err="1" smtClean="0">
                <a:solidFill>
                  <a:srgbClr val="000000"/>
                </a:solidFill>
                <a:latin typeface="Segoe UI"/>
              </a:rPr>
              <a:t>println</a:t>
            </a:r>
            <a:r>
              <a:rPr lang="en-US" dirty="0">
                <a:solidFill>
                  <a:srgbClr val="000000"/>
                </a:solidFill>
                <a:latin typeface="Segoe UI"/>
              </a:rPr>
              <a:t>(</a:t>
            </a:r>
            <a:r>
              <a:rPr lang="en-US" dirty="0">
                <a:solidFill>
                  <a:srgbClr val="2A00FF"/>
                </a:solidFill>
                <a:latin typeface="Segoe UI"/>
              </a:rPr>
              <a:t>"done"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(n % 2 == 0) {</a:t>
            </a:r>
          </a:p>
          <a:p>
            <a:r>
              <a:rPr lang="en-US" dirty="0" smtClean="0">
                <a:solidFill>
                  <a:srgbClr val="000000"/>
                </a:solidFill>
                <a:latin typeface="Segoe UI"/>
              </a:rPr>
              <a:t>      </a:t>
            </a:r>
            <a:r>
              <a:rPr lang="en-US" dirty="0" err="1" smtClean="0">
                <a:solidFill>
                  <a:srgbClr val="000000"/>
                </a:solidFill>
                <a:latin typeface="Segoe UI"/>
              </a:rPr>
              <a:t>System.</a:t>
            </a:r>
            <a:r>
              <a:rPr lang="en-US" i="1" dirty="0" err="1" smtClean="0">
                <a:solidFill>
                  <a:srgbClr val="0000C0"/>
                </a:solidFill>
                <a:latin typeface="Segoe UI"/>
              </a:rPr>
              <a:t>out</a:t>
            </a:r>
            <a:r>
              <a:rPr lang="en-US" i="1" dirty="0" err="1" smtClean="0">
                <a:solidFill>
                  <a:srgbClr val="000000"/>
                </a:solidFill>
                <a:latin typeface="Segoe UI"/>
              </a:rPr>
              <a:t>.</a:t>
            </a:r>
            <a:r>
              <a:rPr lang="en-US" dirty="0" err="1" smtClean="0">
                <a:solidFill>
                  <a:srgbClr val="000000"/>
                </a:solidFill>
                <a:latin typeface="Segoe UI"/>
              </a:rPr>
              <a:t>println</a:t>
            </a:r>
            <a:r>
              <a:rPr lang="en-US" dirty="0">
                <a:solidFill>
                  <a:srgbClr val="000000"/>
                </a:solidFill>
                <a:latin typeface="Segoe UI"/>
              </a:rPr>
              <a:t>(</a:t>
            </a:r>
            <a:r>
              <a:rPr lang="en-US" dirty="0">
                <a:solidFill>
                  <a:srgbClr val="2A00FF"/>
                </a:solidFill>
                <a:latin typeface="Segoe UI"/>
              </a:rPr>
              <a:t>"not done"</a:t>
            </a:r>
            <a:r>
              <a:rPr lang="en-US" dirty="0">
                <a:solidFill>
                  <a:srgbClr val="000000"/>
                </a:solidFill>
                <a:latin typeface="Segoe UI"/>
              </a:rPr>
              <a:t>);</a:t>
            </a:r>
          </a:p>
          <a:p>
            <a:r>
              <a:rPr lang="en-US" dirty="0" smtClean="0">
                <a:solidFill>
                  <a:srgbClr val="000000"/>
                </a:solidFill>
                <a:latin typeface="Segoe UI"/>
              </a:rPr>
              <a:t>      </a:t>
            </a:r>
            <a:r>
              <a:rPr lang="en-US" dirty="0" err="1" smtClean="0">
                <a:solidFill>
                  <a:srgbClr val="000000"/>
                </a:solidFill>
                <a:latin typeface="Segoe UI"/>
              </a:rPr>
              <a:t>Print.</a:t>
            </a:r>
            <a:r>
              <a:rPr lang="en-US" i="1" dirty="0" err="1" smtClean="0">
                <a:solidFill>
                  <a:srgbClr val="000000"/>
                </a:solidFill>
                <a:latin typeface="Segoe UI"/>
              </a:rPr>
              <a:t>done</a:t>
            </a:r>
            <a:r>
              <a:rPr lang="en-US" dirty="0" smtClean="0">
                <a:solidFill>
                  <a:srgbClr val="000000"/>
                </a:solidFill>
                <a:latin typeface="Segoe UI"/>
              </a:rPr>
              <a:t>(n </a:t>
            </a:r>
            <a:r>
              <a:rPr lang="en-US" dirty="0">
                <a:solidFill>
                  <a:srgbClr val="000000"/>
                </a:solidFill>
                <a:latin typeface="Segoe UI"/>
              </a:rPr>
              <a:t>/ 2);</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000000"/>
                </a:solidFill>
                <a:latin typeface="Segoe UI"/>
              </a:rPr>
              <a:t>{</a:t>
            </a:r>
          </a:p>
          <a:p>
            <a:r>
              <a:rPr lang="en-US" dirty="0" smtClean="0">
                <a:solidFill>
                  <a:srgbClr val="000000"/>
                </a:solidFill>
                <a:latin typeface="Segoe UI"/>
              </a:rPr>
              <a:t>      </a:t>
            </a:r>
            <a:r>
              <a:rPr lang="en-US" dirty="0" err="1" smtClean="0">
                <a:solidFill>
                  <a:srgbClr val="000000"/>
                </a:solidFill>
                <a:latin typeface="Segoe UI"/>
              </a:rPr>
              <a:t>System.</a:t>
            </a:r>
            <a:r>
              <a:rPr lang="en-US" i="1" dirty="0" err="1" smtClean="0">
                <a:solidFill>
                  <a:srgbClr val="0000C0"/>
                </a:solidFill>
                <a:latin typeface="Segoe UI"/>
              </a:rPr>
              <a:t>out</a:t>
            </a:r>
            <a:r>
              <a:rPr lang="en-US" i="1" dirty="0" err="1" smtClean="0">
                <a:solidFill>
                  <a:srgbClr val="000000"/>
                </a:solidFill>
                <a:latin typeface="Segoe UI"/>
              </a:rPr>
              <a:t>.</a:t>
            </a:r>
            <a:r>
              <a:rPr lang="en-US" dirty="0" err="1" smtClean="0">
                <a:solidFill>
                  <a:srgbClr val="000000"/>
                </a:solidFill>
                <a:latin typeface="Segoe UI"/>
              </a:rPr>
              <a:t>println</a:t>
            </a:r>
            <a:r>
              <a:rPr lang="en-US" dirty="0">
                <a:solidFill>
                  <a:srgbClr val="000000"/>
                </a:solidFill>
                <a:latin typeface="Segoe UI"/>
              </a:rPr>
              <a:t>(</a:t>
            </a:r>
            <a:r>
              <a:rPr lang="en-US" dirty="0">
                <a:solidFill>
                  <a:srgbClr val="2A00FF"/>
                </a:solidFill>
                <a:latin typeface="Segoe UI"/>
              </a:rPr>
              <a:t>"not done"</a:t>
            </a:r>
            <a:r>
              <a:rPr lang="en-US" dirty="0">
                <a:solidFill>
                  <a:srgbClr val="000000"/>
                </a:solidFill>
                <a:latin typeface="Segoe UI"/>
              </a:rPr>
              <a:t>);</a:t>
            </a:r>
          </a:p>
          <a:p>
            <a:r>
              <a:rPr lang="en-US" dirty="0" smtClean="0">
                <a:solidFill>
                  <a:srgbClr val="000000"/>
                </a:solidFill>
                <a:latin typeface="Segoe UI"/>
              </a:rPr>
              <a:t>      </a:t>
            </a:r>
            <a:r>
              <a:rPr lang="en-US" dirty="0" err="1" smtClean="0">
                <a:solidFill>
                  <a:srgbClr val="000000"/>
                </a:solidFill>
                <a:latin typeface="Segoe UI"/>
              </a:rPr>
              <a:t>Print.</a:t>
            </a:r>
            <a:r>
              <a:rPr lang="en-US" i="1" dirty="0" err="1" smtClean="0">
                <a:solidFill>
                  <a:srgbClr val="000000"/>
                </a:solidFill>
                <a:latin typeface="Segoe UI"/>
              </a:rPr>
              <a:t>done</a:t>
            </a:r>
            <a:r>
              <a:rPr lang="en-US" dirty="0" smtClean="0">
                <a:solidFill>
                  <a:srgbClr val="000000"/>
                </a:solidFill>
                <a:latin typeface="Segoe UI"/>
              </a:rPr>
              <a:t>(3 </a:t>
            </a:r>
            <a:r>
              <a:rPr lang="en-US" dirty="0">
                <a:solidFill>
                  <a:srgbClr val="000000"/>
                </a:solidFill>
                <a:latin typeface="Segoe UI"/>
              </a:rPr>
              <a:t>* n + 1);</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000000"/>
                </a:solidFill>
                <a:latin typeface="Segoe UI"/>
              </a:rPr>
              <a:t>  }</a:t>
            </a:r>
            <a:endParaRPr lang="en-US" dirty="0">
              <a:solidFill>
                <a:srgbClr val="000000"/>
              </a:solidFill>
              <a:latin typeface="Segoe UI"/>
            </a:endParaRPr>
          </a:p>
          <a:p>
            <a:endParaRPr lang="en-US" dirty="0">
              <a:latin typeface="Segoe UI"/>
            </a:endParaRPr>
          </a:p>
          <a:p>
            <a:r>
              <a:rPr lang="en-US" dirty="0">
                <a:solidFill>
                  <a:srgbClr val="000000"/>
                </a:solidFill>
                <a:latin typeface="Segoe UI"/>
              </a:rPr>
              <a:t>}</a:t>
            </a:r>
            <a:endParaRPr lang="en-US" dirty="0"/>
          </a:p>
        </p:txBody>
      </p:sp>
    </p:spTree>
    <p:extLst>
      <p:ext uri="{BB962C8B-B14F-4D97-AF65-F5344CB8AC3E}">
        <p14:creationId xmlns:p14="http://schemas.microsoft.com/office/powerpoint/2010/main" val="28454059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one reason that we care about sorting is that it is much faster to search a sorted list compared to sorting an unsorted list</a:t>
                </a:r>
              </a:p>
              <a:p>
                <a:r>
                  <a:rPr lang="en-US" dirty="0" smtClean="0"/>
                  <a:t>the classic algorithm for searching a sorted list is called </a:t>
                </a:r>
                <a:r>
                  <a:rPr lang="en-US" i="1" dirty="0" smtClean="0"/>
                  <a:t>binary search</a:t>
                </a:r>
                <a:r>
                  <a:rPr lang="en-US" dirty="0" smtClean="0"/>
                  <a:t> </a:t>
                </a:r>
              </a:p>
              <a:p>
                <a:r>
                  <a:rPr lang="en-US" dirty="0" smtClean="0"/>
                  <a:t>to search a list of size </a:t>
                </a:r>
                <a14:m>
                  <m:oMath xmlns:m="http://schemas.openxmlformats.org/officeDocument/2006/math">
                    <m:r>
                      <a:rPr lang="en-US" b="0" i="1" smtClean="0">
                        <a:latin typeface="Cambria Math"/>
                      </a:rPr>
                      <m:t>𝑛</m:t>
                    </m:r>
                  </m:oMath>
                </a14:m>
                <a:r>
                  <a:rPr lang="en-US" dirty="0" smtClean="0"/>
                  <a:t> for a value </a:t>
                </a:r>
                <a14:m>
                  <m:oMath xmlns:m="http://schemas.openxmlformats.org/officeDocument/2006/math">
                    <m:r>
                      <a:rPr lang="en-US" b="0" i="1" smtClean="0">
                        <a:latin typeface="Cambria Math"/>
                      </a:rPr>
                      <m:t>𝑣</m:t>
                    </m:r>
                  </m:oMath>
                </a14:m>
                <a:r>
                  <a:rPr lang="en-US" dirty="0" smtClean="0"/>
                  <a:t>:</a:t>
                </a:r>
              </a:p>
              <a:p>
                <a:pPr lvl="1"/>
                <a:r>
                  <a:rPr lang="en-US" dirty="0" smtClean="0"/>
                  <a:t>look at the element </a:t>
                </a:r>
                <a14:m>
                  <m:oMath xmlns:m="http://schemas.openxmlformats.org/officeDocument/2006/math">
                    <m:r>
                      <a:rPr lang="en-US" b="0" i="1" smtClean="0">
                        <a:latin typeface="Cambria Math"/>
                      </a:rPr>
                      <m:t>𝑒</m:t>
                    </m:r>
                  </m:oMath>
                </a14:m>
                <a:r>
                  <a:rPr lang="en-US" dirty="0" smtClean="0"/>
                  <a:t> at index </a:t>
                </a:r>
                <a14:m>
                  <m:oMath xmlns:m="http://schemas.openxmlformats.org/officeDocument/2006/math">
                    <m:d>
                      <m:dPr>
                        <m:ctrlPr>
                          <a:rPr lang="en-US" i="1" smtClean="0">
                            <a:latin typeface="Cambria Math" panose="02040503050406030204" pitchFamily="18" charset="0"/>
                          </a:rPr>
                        </m:ctrlPr>
                      </m:dPr>
                      <m:e>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a:rPr>
                                  <m:t>𝑛</m:t>
                                </m:r>
                              </m:num>
                              <m:den>
                                <m:r>
                                  <a:rPr lang="en-US" b="0" i="1" smtClean="0">
                                    <a:latin typeface="Cambria Math"/>
                                  </a:rPr>
                                  <m:t>2</m:t>
                                </m:r>
                              </m:den>
                            </m:f>
                          </m:e>
                        </m:box>
                      </m:e>
                    </m:d>
                  </m:oMath>
                </a14:m>
                <a:endParaRPr lang="en-US" dirty="0" smtClean="0"/>
              </a:p>
              <a:p>
                <a:pPr lvl="1"/>
                <a:r>
                  <a:rPr lang="en-US" dirty="0" smtClean="0"/>
                  <a:t>if </a:t>
                </a:r>
                <a14:m>
                  <m:oMath xmlns:m="http://schemas.openxmlformats.org/officeDocument/2006/math">
                    <m:r>
                      <a:rPr lang="en-US" b="0" i="1" smtClean="0">
                        <a:latin typeface="Cambria Math"/>
                      </a:rPr>
                      <m:t>𝑒</m:t>
                    </m:r>
                    <m:r>
                      <a:rPr lang="en-US" b="0" i="1" smtClean="0">
                        <a:latin typeface="Cambria Math"/>
                      </a:rPr>
                      <m:t>&gt;</m:t>
                    </m:r>
                    <m:r>
                      <a:rPr lang="en-US" b="0" i="1" smtClean="0">
                        <a:latin typeface="Cambria Math"/>
                        <a:ea typeface="Cambria Math"/>
                      </a:rPr>
                      <m:t>𝑣</m:t>
                    </m:r>
                  </m:oMath>
                </a14:m>
                <a:r>
                  <a:rPr lang="en-US" dirty="0" smtClean="0"/>
                  <a:t> recursively search the </a:t>
                </a:r>
                <a:r>
                  <a:rPr lang="en-US" dirty="0" err="1" smtClean="0"/>
                  <a:t>sublist</a:t>
                </a:r>
                <a:r>
                  <a:rPr lang="en-US" dirty="0" smtClean="0"/>
                  <a:t> to the left</a:t>
                </a:r>
              </a:p>
              <a:p>
                <a:pPr lvl="1"/>
                <a:r>
                  <a:rPr lang="en-US" dirty="0" smtClean="0"/>
                  <a:t>if </a:t>
                </a:r>
                <a14:m>
                  <m:oMath xmlns:m="http://schemas.openxmlformats.org/officeDocument/2006/math">
                    <m:r>
                      <a:rPr lang="en-US" b="0" i="1" smtClean="0">
                        <a:latin typeface="Cambria Math"/>
                      </a:rPr>
                      <m:t>𝑒</m:t>
                    </m:r>
                    <m:r>
                      <a:rPr lang="en-US" b="0" i="1" smtClean="0">
                        <a:latin typeface="Cambria Math"/>
                      </a:rPr>
                      <m:t>&lt;</m:t>
                    </m:r>
                    <m:r>
                      <a:rPr lang="en-US" b="0" i="1" smtClean="0">
                        <a:latin typeface="Cambria Math"/>
                      </a:rPr>
                      <m:t>𝑣</m:t>
                    </m:r>
                  </m:oMath>
                </a14:m>
                <a:r>
                  <a:rPr lang="en-US" dirty="0" smtClean="0"/>
                  <a:t> recursively search the </a:t>
                </a:r>
                <a:r>
                  <a:rPr lang="en-US" dirty="0" err="1" smtClean="0"/>
                  <a:t>sublist</a:t>
                </a:r>
                <a:r>
                  <a:rPr lang="en-US" dirty="0" smtClean="0"/>
                  <a:t> to the right</a:t>
                </a:r>
              </a:p>
              <a:p>
                <a:pPr lvl="1"/>
                <a:r>
                  <a:rPr lang="en-US" dirty="0" smtClean="0"/>
                  <a:t>if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𝑣</m:t>
                    </m:r>
                  </m:oMath>
                </a14:m>
                <a:r>
                  <a:rPr lang="en-US" dirty="0" smtClean="0"/>
                  <a:t> then done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593" t="-988" r="-2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212</a:t>
            </a:fld>
            <a:endParaRPr lang="en-US"/>
          </a:p>
        </p:txBody>
      </p:sp>
    </p:spTree>
    <p:extLst>
      <p:ext uri="{BB962C8B-B14F-4D97-AF65-F5344CB8AC3E}">
        <p14:creationId xmlns:p14="http://schemas.microsoft.com/office/powerpoint/2010/main" val="161470110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213</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consider the sorted list of size </a:t>
                </a:r>
                <a14:m>
                  <m:oMath xmlns:m="http://schemas.openxmlformats.org/officeDocument/2006/math">
                    <m:r>
                      <a:rPr lang="en-US" b="0" i="1" smtClean="0">
                        <a:latin typeface="Cambria Math"/>
                      </a:rPr>
                      <m:t>𝑛</m:t>
                    </m:r>
                    <m:r>
                      <a:rPr lang="en-US" b="0" i="1" smtClean="0">
                        <a:latin typeface="Cambria Math"/>
                      </a:rPr>
                      <m:t>=9</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170495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214</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=3</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777695">
                <a:tc>
                  <a:txBody>
                    <a:bodyPr/>
                    <a:lstStyle/>
                    <a:p>
                      <a:pPr algn="ctr"/>
                      <a:r>
                        <a:rPr lang="en-US" sz="1600" dirty="0" smtClean="0">
                          <a:solidFill>
                            <a:schemeClr val="tx1"/>
                          </a:solidFill>
                          <a:latin typeface="Segoe UI Semibold" panose="020B0702040204020203" pitchFamily="34" charset="0"/>
                        </a:rPr>
                        <a: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226358"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9</m:t>
                          </m:r>
                        </m:num>
                        <m:den>
                          <m:r>
                            <a:rPr lang="en-US" b="0" i="1" smtClean="0">
                              <a:latin typeface="Cambria Math"/>
                            </a:rPr>
                            <m:t>2</m:t>
                          </m:r>
                        </m:den>
                      </m:f>
                      <m:r>
                        <a:rPr lang="en-US" b="0" i="1" smtClean="0">
                          <a:latin typeface="Cambria Math"/>
                        </a:rPr>
                        <m:t>=4</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226358"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87214"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=6</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87214"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44821" y="5363948"/>
                <a:ext cx="4064126"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&lt;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left </a:t>
                </a:r>
                <a:r>
                  <a:rPr lang="en-US" dirty="0" err="1" smtClean="0">
                    <a:latin typeface="+mn-lt"/>
                  </a:rPr>
                  <a:t>sublist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744821" y="5363948"/>
                <a:ext cx="4064126" cy="369332"/>
              </a:xfrm>
              <a:prstGeom prst="rect">
                <a:avLst/>
              </a:prstGeom>
              <a:blipFill rotWithShape="1">
                <a:blip r:embed="rId6"/>
                <a:stretch>
                  <a:fillRect t="-8333" r="-450" b="-26667"/>
                </a:stretch>
              </a:blipFill>
            </p:spPr>
            <p:txBody>
              <a:bodyPr/>
              <a:lstStyle/>
              <a:p>
                <a:r>
                  <a:rPr lang="en-US">
                    <a:noFill/>
                  </a:rPr>
                  <a:t> </a:t>
                </a:r>
              </a:p>
            </p:txBody>
          </p:sp>
        </mc:Fallback>
      </mc:AlternateContent>
    </p:spTree>
    <p:extLst>
      <p:ext uri="{BB962C8B-B14F-4D97-AF65-F5344CB8AC3E}">
        <p14:creationId xmlns:p14="http://schemas.microsoft.com/office/powerpoint/2010/main" val="403536275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215</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=3</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581726"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2</m:t>
                          </m:r>
                        </m:den>
                      </m:f>
                      <m:r>
                        <a:rPr lang="en-US" b="0" i="1" smtClean="0">
                          <a:latin typeface="Cambria Math"/>
                        </a:rPr>
                        <m:t>=2</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581726"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042582"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=4</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2582"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00189" y="5363948"/>
                <a:ext cx="4064126"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&lt;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left </a:t>
                </a:r>
                <a:r>
                  <a:rPr lang="en-US" dirty="0" err="1" smtClean="0">
                    <a:latin typeface="+mn-lt"/>
                  </a:rPr>
                  <a:t>sublist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100189" y="5363948"/>
                <a:ext cx="4064126" cy="369332"/>
              </a:xfrm>
              <a:prstGeom prst="rect">
                <a:avLst/>
              </a:prstGeom>
              <a:blipFill rotWithShape="1">
                <a:blip r:embed="rId6"/>
                <a:stretch>
                  <a:fillRect t="-8333" r="-450" b="-26667"/>
                </a:stretch>
              </a:blipFill>
            </p:spPr>
            <p:txBody>
              <a:bodyPr/>
              <a:lstStyle/>
              <a:p>
                <a:r>
                  <a:rPr lang="en-US">
                    <a:noFill/>
                  </a:rPr>
                  <a:t> </a:t>
                </a:r>
              </a:p>
            </p:txBody>
          </p:sp>
        </mc:Fallback>
      </mc:AlternateContent>
      <p:sp>
        <p:nvSpPr>
          <p:cNvPr id="10" name="Right Brace 9"/>
          <p:cNvSpPr/>
          <p:nvPr/>
        </p:nvSpPr>
        <p:spPr>
          <a:xfrm rot="16200000">
            <a:off x="6511251" y="414313"/>
            <a:ext cx="230692" cy="407099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495037" y="1873611"/>
            <a:ext cx="2263120" cy="369332"/>
          </a:xfrm>
          <a:prstGeom prst="rect">
            <a:avLst/>
          </a:prstGeom>
          <a:noFill/>
        </p:spPr>
        <p:txBody>
          <a:bodyPr wrap="none" rtlCol="0">
            <a:spAutoFit/>
          </a:bodyPr>
          <a:lstStyle/>
          <a:p>
            <a:r>
              <a:rPr lang="en-US" dirty="0" smtClean="0">
                <a:latin typeface="+mn-lt"/>
              </a:rPr>
              <a:t>no longer considered</a:t>
            </a:r>
            <a:endParaRPr lang="en-US" dirty="0">
              <a:latin typeface="+mn-lt"/>
            </a:endParaRPr>
          </a:p>
        </p:txBody>
      </p:sp>
    </p:spTree>
    <p:extLst>
      <p:ext uri="{BB962C8B-B14F-4D97-AF65-F5344CB8AC3E}">
        <p14:creationId xmlns:p14="http://schemas.microsoft.com/office/powerpoint/2010/main" val="250875379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216</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=3</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1749257"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2</m:t>
                          </m:r>
                        </m:den>
                      </m:f>
                      <m:r>
                        <a:rPr lang="en-US" b="0" i="1" smtClean="0">
                          <a:latin typeface="Cambria Math"/>
                        </a:rPr>
                        <m:t>=1</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749257"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10113"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=3</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10113"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67720" y="5363948"/>
                <a:ext cx="1523750"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𝑒</m:t>
                    </m:r>
                    <m:r>
                      <a:rPr lang="en-US" b="0" i="1" smtClean="0">
                        <a:latin typeface="Cambria Math"/>
                      </a:rPr>
                      <m:t>,</m:t>
                    </m:r>
                  </m:oMath>
                </a14:m>
                <a:r>
                  <a:rPr lang="en-US" dirty="0" smtClean="0"/>
                  <a:t> </a:t>
                </a:r>
                <a:r>
                  <a:rPr lang="en-US" dirty="0" smtClean="0">
                    <a:latin typeface="+mn-lt"/>
                  </a:rPr>
                  <a:t>done</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267720" y="5363948"/>
                <a:ext cx="1523750" cy="369332"/>
              </a:xfrm>
              <a:prstGeom prst="rect">
                <a:avLst/>
              </a:prstGeom>
              <a:blipFill rotWithShape="1">
                <a:blip r:embed="rId6"/>
                <a:stretch>
                  <a:fillRect t="-8333" r="-3200" b="-26667"/>
                </a:stretch>
              </a:blipFill>
            </p:spPr>
            <p:txBody>
              <a:bodyPr/>
              <a:lstStyle/>
              <a:p>
                <a:r>
                  <a:rPr lang="en-US">
                    <a:noFill/>
                  </a:rPr>
                  <a:t> </a:t>
                </a:r>
              </a:p>
            </p:txBody>
          </p:sp>
        </mc:Fallback>
      </mc:AlternateContent>
      <p:sp>
        <p:nvSpPr>
          <p:cNvPr id="10" name="Right Brace 9"/>
          <p:cNvSpPr/>
          <p:nvPr/>
        </p:nvSpPr>
        <p:spPr>
          <a:xfrm rot="16200000">
            <a:off x="5695206" y="-401734"/>
            <a:ext cx="230692" cy="570309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687214" y="1873611"/>
            <a:ext cx="2263120" cy="369332"/>
          </a:xfrm>
          <a:prstGeom prst="rect">
            <a:avLst/>
          </a:prstGeom>
          <a:noFill/>
        </p:spPr>
        <p:txBody>
          <a:bodyPr wrap="none" rtlCol="0">
            <a:spAutoFit/>
          </a:bodyPr>
          <a:lstStyle/>
          <a:p>
            <a:r>
              <a:rPr lang="en-US" dirty="0" smtClean="0">
                <a:latin typeface="+mn-lt"/>
              </a:rPr>
              <a:t>no longer considered</a:t>
            </a:r>
            <a:endParaRPr lang="en-US" dirty="0">
              <a:latin typeface="+mn-lt"/>
            </a:endParaRPr>
          </a:p>
        </p:txBody>
      </p:sp>
    </p:spTree>
    <p:extLst>
      <p:ext uri="{BB962C8B-B14F-4D97-AF65-F5344CB8AC3E}">
        <p14:creationId xmlns:p14="http://schemas.microsoft.com/office/powerpoint/2010/main" val="319621854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217</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=2</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226358"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9</m:t>
                          </m:r>
                        </m:num>
                        <m:den>
                          <m:r>
                            <a:rPr lang="en-US" b="0" i="1" smtClean="0">
                              <a:latin typeface="Cambria Math"/>
                            </a:rPr>
                            <m:t>2</m:t>
                          </m:r>
                        </m:den>
                      </m:f>
                      <m:r>
                        <a:rPr lang="en-US" b="0" i="1" smtClean="0">
                          <a:latin typeface="Cambria Math"/>
                        </a:rPr>
                        <m:t>=4</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226358"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87214"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=6</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87214"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44821" y="5363948"/>
                <a:ext cx="4064126"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&lt;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left </a:t>
                </a:r>
                <a:r>
                  <a:rPr lang="en-US" dirty="0" err="1" smtClean="0">
                    <a:latin typeface="+mn-lt"/>
                  </a:rPr>
                  <a:t>sublist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744821" y="5363948"/>
                <a:ext cx="4064126" cy="369332"/>
              </a:xfrm>
              <a:prstGeom prst="rect">
                <a:avLst/>
              </a:prstGeom>
              <a:blipFill rotWithShape="1">
                <a:blip r:embed="rId6"/>
                <a:stretch>
                  <a:fillRect t="-8333" r="-450" b="-26667"/>
                </a:stretch>
              </a:blipFill>
            </p:spPr>
            <p:txBody>
              <a:bodyPr/>
              <a:lstStyle/>
              <a:p>
                <a:r>
                  <a:rPr lang="en-US">
                    <a:noFill/>
                  </a:rPr>
                  <a:t> </a:t>
                </a:r>
              </a:p>
            </p:txBody>
          </p:sp>
        </mc:Fallback>
      </mc:AlternateContent>
    </p:spTree>
    <p:extLst>
      <p:ext uri="{BB962C8B-B14F-4D97-AF65-F5344CB8AC3E}">
        <p14:creationId xmlns:p14="http://schemas.microsoft.com/office/powerpoint/2010/main" val="2212310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218</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=2</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581726"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2</m:t>
                          </m:r>
                        </m:den>
                      </m:f>
                      <m:r>
                        <a:rPr lang="en-US" b="0" i="1" smtClean="0">
                          <a:latin typeface="Cambria Math"/>
                        </a:rPr>
                        <m:t>=2</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581726"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042582"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=4</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2582"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00189" y="5363948"/>
                <a:ext cx="4064126"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&lt;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left </a:t>
                </a:r>
                <a:r>
                  <a:rPr lang="en-US" dirty="0" err="1" smtClean="0">
                    <a:latin typeface="+mn-lt"/>
                  </a:rPr>
                  <a:t>sublist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100189" y="5363948"/>
                <a:ext cx="4064126" cy="369332"/>
              </a:xfrm>
              <a:prstGeom prst="rect">
                <a:avLst/>
              </a:prstGeom>
              <a:blipFill rotWithShape="1">
                <a:blip r:embed="rId6"/>
                <a:stretch>
                  <a:fillRect t="-8333" r="-450" b="-26667"/>
                </a:stretch>
              </a:blipFill>
            </p:spPr>
            <p:txBody>
              <a:bodyPr/>
              <a:lstStyle/>
              <a:p>
                <a:r>
                  <a:rPr lang="en-US">
                    <a:noFill/>
                  </a:rPr>
                  <a:t> </a:t>
                </a:r>
              </a:p>
            </p:txBody>
          </p:sp>
        </mc:Fallback>
      </mc:AlternateContent>
      <p:sp>
        <p:nvSpPr>
          <p:cNvPr id="7" name="Right Brace 6"/>
          <p:cNvSpPr/>
          <p:nvPr/>
        </p:nvSpPr>
        <p:spPr>
          <a:xfrm rot="16200000">
            <a:off x="6511251" y="414313"/>
            <a:ext cx="230692" cy="407099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495037" y="1873611"/>
            <a:ext cx="2263120" cy="369332"/>
          </a:xfrm>
          <a:prstGeom prst="rect">
            <a:avLst/>
          </a:prstGeom>
          <a:noFill/>
        </p:spPr>
        <p:txBody>
          <a:bodyPr wrap="none" rtlCol="0">
            <a:spAutoFit/>
          </a:bodyPr>
          <a:lstStyle/>
          <a:p>
            <a:r>
              <a:rPr lang="en-US" dirty="0" smtClean="0">
                <a:latin typeface="+mn-lt"/>
              </a:rPr>
              <a:t>no longer considered</a:t>
            </a:r>
            <a:endParaRPr lang="en-US" dirty="0">
              <a:latin typeface="+mn-lt"/>
            </a:endParaRPr>
          </a:p>
        </p:txBody>
      </p:sp>
    </p:spTree>
    <p:extLst>
      <p:ext uri="{BB962C8B-B14F-4D97-AF65-F5344CB8AC3E}">
        <p14:creationId xmlns:p14="http://schemas.microsoft.com/office/powerpoint/2010/main" val="160071226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219</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=2</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1749257"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m:t>
                          </m:r>
                        </m:num>
                        <m:den>
                          <m:r>
                            <a:rPr lang="en-US" b="0" i="1" smtClean="0">
                              <a:latin typeface="Cambria Math"/>
                            </a:rPr>
                            <m:t>2</m:t>
                          </m:r>
                        </m:den>
                      </m:f>
                      <m:r>
                        <a:rPr lang="en-US" b="0" i="1" smtClean="0">
                          <a:latin typeface="Cambria Math"/>
                        </a:rPr>
                        <m:t>=1</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749257"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10113"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=3</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10113"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36084" y="5363948"/>
                <a:ext cx="4064126"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&lt;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left </a:t>
                </a:r>
                <a:r>
                  <a:rPr lang="en-US" dirty="0" err="1" smtClean="0">
                    <a:latin typeface="+mn-lt"/>
                  </a:rPr>
                  <a:t>sublist</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236084" y="5363948"/>
                <a:ext cx="4064126" cy="369332"/>
              </a:xfrm>
              <a:prstGeom prst="rect">
                <a:avLst/>
              </a:prstGeom>
              <a:blipFill rotWithShape="1">
                <a:blip r:embed="rId6"/>
                <a:stretch>
                  <a:fillRect t="-8333" r="-450" b="-26667"/>
                </a:stretch>
              </a:blipFill>
            </p:spPr>
            <p:txBody>
              <a:bodyPr/>
              <a:lstStyle/>
              <a:p>
                <a:r>
                  <a:rPr lang="en-US">
                    <a:noFill/>
                  </a:rPr>
                  <a:t> </a:t>
                </a:r>
              </a:p>
            </p:txBody>
          </p:sp>
        </mc:Fallback>
      </mc:AlternateContent>
      <p:sp>
        <p:nvSpPr>
          <p:cNvPr id="11" name="Right Brace 10"/>
          <p:cNvSpPr/>
          <p:nvPr/>
        </p:nvSpPr>
        <p:spPr>
          <a:xfrm rot="16200000">
            <a:off x="5695204" y="-401734"/>
            <a:ext cx="230692" cy="570309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670767" y="1873611"/>
            <a:ext cx="2263120" cy="369332"/>
          </a:xfrm>
          <a:prstGeom prst="rect">
            <a:avLst/>
          </a:prstGeom>
          <a:noFill/>
        </p:spPr>
        <p:txBody>
          <a:bodyPr wrap="none" rtlCol="0">
            <a:spAutoFit/>
          </a:bodyPr>
          <a:lstStyle/>
          <a:p>
            <a:r>
              <a:rPr lang="en-US" dirty="0" smtClean="0">
                <a:latin typeface="+mn-lt"/>
              </a:rPr>
              <a:t>no longer considered</a:t>
            </a:r>
            <a:endParaRPr lang="en-US" dirty="0">
              <a:latin typeface="+mn-lt"/>
            </a:endParaRPr>
          </a:p>
        </p:txBody>
      </p:sp>
    </p:spTree>
    <p:extLst>
      <p:ext uri="{BB962C8B-B14F-4D97-AF65-F5344CB8AC3E}">
        <p14:creationId xmlns:p14="http://schemas.microsoft.com/office/powerpoint/2010/main" val="295017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22</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891684"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005984" y="40064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120284" y="349213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
        <p:nvSpPr>
          <p:cNvPr id="14" name="Rectangle 13"/>
          <p:cNvSpPr/>
          <p:nvPr/>
        </p:nvSpPr>
        <p:spPr>
          <a:xfrm>
            <a:off x="1922078" y="4526780"/>
            <a:ext cx="1612995" cy="4572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014407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220</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=2</m:t>
                    </m:r>
                  </m:oMath>
                </a14:m>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942759"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=0</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42759"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03615"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=1</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403615"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429586" y="5363948"/>
                <a:ext cx="7001853"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&gt;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right </a:t>
                </a:r>
                <a:r>
                  <a:rPr lang="en-US" dirty="0" err="1" smtClean="0">
                    <a:latin typeface="+mn-lt"/>
                  </a:rPr>
                  <a:t>sublist</a:t>
                </a:r>
                <a:r>
                  <a:rPr lang="en-US" dirty="0" smtClean="0">
                    <a:latin typeface="+mn-lt"/>
                  </a:rPr>
                  <a:t>; right </a:t>
                </a:r>
                <a:r>
                  <a:rPr lang="en-US" dirty="0" err="1" smtClean="0">
                    <a:latin typeface="+mn-lt"/>
                  </a:rPr>
                  <a:t>sublist</a:t>
                </a:r>
                <a:r>
                  <a:rPr lang="en-US" dirty="0" smtClean="0">
                    <a:latin typeface="+mn-lt"/>
                  </a:rPr>
                  <a:t> is empty, done</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429586" y="5363948"/>
                <a:ext cx="7001853" cy="369332"/>
              </a:xfrm>
              <a:prstGeom prst="rect">
                <a:avLst/>
              </a:prstGeom>
              <a:blipFill rotWithShape="1">
                <a:blip r:embed="rId6"/>
                <a:stretch>
                  <a:fillRect t="-8333" b="-26667"/>
                </a:stretch>
              </a:blipFill>
            </p:spPr>
            <p:txBody>
              <a:bodyPr/>
              <a:lstStyle/>
              <a:p>
                <a:r>
                  <a:rPr lang="en-US">
                    <a:noFill/>
                  </a:rPr>
                  <a:t> </a:t>
                </a:r>
              </a:p>
            </p:txBody>
          </p:sp>
        </mc:Fallback>
      </mc:AlternateContent>
      <p:sp>
        <p:nvSpPr>
          <p:cNvPr id="11" name="Right Brace 10"/>
          <p:cNvSpPr/>
          <p:nvPr/>
        </p:nvSpPr>
        <p:spPr>
          <a:xfrm rot="16200000">
            <a:off x="5272702" y="-824238"/>
            <a:ext cx="230692" cy="654810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267518" y="1873611"/>
            <a:ext cx="2263120" cy="369332"/>
          </a:xfrm>
          <a:prstGeom prst="rect">
            <a:avLst/>
          </a:prstGeom>
          <a:noFill/>
        </p:spPr>
        <p:txBody>
          <a:bodyPr wrap="none" rtlCol="0">
            <a:spAutoFit/>
          </a:bodyPr>
          <a:lstStyle/>
          <a:p>
            <a:r>
              <a:rPr lang="en-US" dirty="0" smtClean="0">
                <a:latin typeface="+mn-lt"/>
              </a:rPr>
              <a:t>no longer considered</a:t>
            </a:r>
            <a:endParaRPr lang="en-US" dirty="0">
              <a:latin typeface="+mn-lt"/>
            </a:endParaRPr>
          </a:p>
        </p:txBody>
      </p:sp>
    </p:spTree>
    <p:extLst>
      <p:ext uri="{BB962C8B-B14F-4D97-AF65-F5344CB8AC3E}">
        <p14:creationId xmlns:p14="http://schemas.microsoft.com/office/powerpoint/2010/main" val="112344415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221</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m:t>
                    </m:r>
                  </m:oMath>
                </a14:m>
                <a:r>
                  <a:rPr lang="en-US" dirty="0" smtClean="0"/>
                  <a:t>9</a:t>
                </a: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4226358"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9</m:t>
                          </m:r>
                        </m:num>
                        <m:den>
                          <m:r>
                            <a:rPr lang="en-US" b="0" i="1" smtClean="0">
                              <a:latin typeface="Cambria Math"/>
                            </a:rPr>
                            <m:t>2</m:t>
                          </m:r>
                        </m:den>
                      </m:f>
                      <m:r>
                        <a:rPr lang="en-US" b="0" i="1" smtClean="0">
                          <a:latin typeface="Cambria Math"/>
                        </a:rPr>
                        <m:t>=4</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226358"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87214"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=6</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87214"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44821" y="5363948"/>
                <a:ext cx="4215578"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&gt;</m:t>
                    </m:r>
                    <m:r>
                      <a:rPr lang="en-US" b="0" i="1" smtClean="0">
                        <a:latin typeface="Cambria Math"/>
                      </a:rPr>
                      <m:t>𝑒</m:t>
                    </m:r>
                    <m:r>
                      <a:rPr lang="en-US" b="0" i="1" smtClean="0">
                        <a:latin typeface="Cambria Math"/>
                      </a:rPr>
                      <m:t>,</m:t>
                    </m:r>
                  </m:oMath>
                </a14:m>
                <a:r>
                  <a:rPr lang="en-US" dirty="0" smtClean="0"/>
                  <a:t> </a:t>
                </a:r>
                <a:r>
                  <a:rPr lang="en-US" dirty="0" smtClean="0">
                    <a:latin typeface="+mn-lt"/>
                  </a:rPr>
                  <a:t>recursively search the right </a:t>
                </a:r>
                <a:r>
                  <a:rPr lang="en-US" dirty="0" err="1" smtClean="0">
                    <a:latin typeface="+mn-lt"/>
                  </a:rPr>
                  <a:t>sublist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744821" y="5363948"/>
                <a:ext cx="4215578" cy="369332"/>
              </a:xfrm>
              <a:prstGeom prst="rect">
                <a:avLst/>
              </a:prstGeom>
              <a:blipFill rotWithShape="1">
                <a:blip r:embed="rId6"/>
                <a:stretch>
                  <a:fillRect t="-8333" r="-434" b="-26667"/>
                </a:stretch>
              </a:blipFill>
            </p:spPr>
            <p:txBody>
              <a:bodyPr/>
              <a:lstStyle/>
              <a:p>
                <a:r>
                  <a:rPr lang="en-US">
                    <a:noFill/>
                  </a:rPr>
                  <a:t> </a:t>
                </a:r>
              </a:p>
            </p:txBody>
          </p:sp>
        </mc:Fallback>
      </mc:AlternateContent>
    </p:spTree>
    <p:extLst>
      <p:ext uri="{BB962C8B-B14F-4D97-AF65-F5344CB8AC3E}">
        <p14:creationId xmlns:p14="http://schemas.microsoft.com/office/powerpoint/2010/main" val="41028651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222</a:t>
            </a:fld>
            <a:endParaRPr lang="en-US"/>
          </a:p>
        </p:txBody>
      </p:sp>
      <mc:AlternateContent xmlns:mc="http://schemas.openxmlformats.org/markup-compatibility/2006" xmlns:a14="http://schemas.microsoft.com/office/drawing/2010/main">
        <mc:Choice Requires="a14">
          <p:sp>
            <p:nvSpPr>
              <p:cNvPr id="8" name="Content Placeholder 7"/>
              <p:cNvSpPr>
                <a:spLocks noGrp="1"/>
              </p:cNvSpPr>
              <p:nvPr>
                <p:ph sz="quarter" idx="1"/>
              </p:nvPr>
            </p:nvSpPr>
            <p:spPr/>
            <p:txBody>
              <a:bodyPr/>
              <a:lstStyle/>
              <a:p>
                <a:r>
                  <a:rPr lang="en-US" dirty="0" smtClean="0"/>
                  <a:t>search for </a:t>
                </a:r>
                <a14:m>
                  <m:oMath xmlns:m="http://schemas.openxmlformats.org/officeDocument/2006/math">
                    <m:r>
                      <a:rPr lang="en-US" b="0" i="1" smtClean="0">
                        <a:latin typeface="Cambria Math"/>
                      </a:rPr>
                      <m:t>𝑣</m:t>
                    </m:r>
                    <m:r>
                      <a:rPr lang="en-US" b="0" i="1" smtClean="0">
                        <a:latin typeface="Cambria Math"/>
                      </a:rPr>
                      <m:t>=</m:t>
                    </m:r>
                  </m:oMath>
                </a14:m>
                <a:r>
                  <a:rPr lang="en-US" dirty="0" smtClean="0"/>
                  <a:t>9</a:t>
                </a: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sz="quarter" idx="1"/>
              </p:nvPr>
            </p:nvSpPr>
            <p:spPr>
              <a:blipFill rotWithShape="1">
                <a:blip r:embed="rId3"/>
                <a:stretch>
                  <a:fillRect l="-593" t="-988"/>
                </a:stretch>
              </a:blipFill>
            </p:spPr>
            <p:txBody>
              <a:bodyPr/>
              <a:lstStyle/>
              <a:p>
                <a:r>
                  <a:rPr lang="en-US">
                    <a:noFill/>
                  </a:rPr>
                  <a:t> </a:t>
                </a:r>
              </a:p>
            </p:txBody>
          </p:sp>
        </mc:Fallback>
      </mc:AlternateContent>
      <p:graphicFrame>
        <p:nvGraphicFramePr>
          <p:cNvPr id="9" name="Content Placeholder 4"/>
          <p:cNvGraphicFramePr>
            <a:graphicFrameLocks/>
          </p:cNvGraphicFramePr>
          <p:nvPr>
            <p:extLst/>
          </p:nvPr>
        </p:nvGraphicFramePr>
        <p:xfrm>
          <a:off x="457200" y="2737715"/>
          <a:ext cx="8230660" cy="1555390"/>
        </p:xfrm>
        <a:graphic>
          <a:graphicData uri="http://schemas.openxmlformats.org/drawingml/2006/table">
            <a:tbl>
              <a:tblPr firstRow="1" bandRow="1">
                <a:tableStyleId>{5C22544A-7EE6-4342-B048-85BDC9FD1C3A}</a:tableStyleId>
              </a:tblPr>
              <a:tblGrid>
                <a:gridCol w="823066">
                  <a:extLst>
                    <a:ext uri="{9D8B030D-6E8A-4147-A177-3AD203B41FA5}">
                      <a16:colId xmlns:a16="http://schemas.microsoft.com/office/drawing/2014/main" val="20000"/>
                    </a:ext>
                  </a:extLst>
                </a:gridCol>
                <a:gridCol w="823066">
                  <a:extLst>
                    <a:ext uri="{9D8B030D-6E8A-4147-A177-3AD203B41FA5}">
                      <a16:colId xmlns:a16="http://schemas.microsoft.com/office/drawing/2014/main" val="20001"/>
                    </a:ext>
                  </a:extLst>
                </a:gridCol>
                <a:gridCol w="823066">
                  <a:extLst>
                    <a:ext uri="{9D8B030D-6E8A-4147-A177-3AD203B41FA5}">
                      <a16:colId xmlns:a16="http://schemas.microsoft.com/office/drawing/2014/main" val="20002"/>
                    </a:ext>
                  </a:extLst>
                </a:gridCol>
                <a:gridCol w="823066">
                  <a:extLst>
                    <a:ext uri="{9D8B030D-6E8A-4147-A177-3AD203B41FA5}">
                      <a16:colId xmlns:a16="http://schemas.microsoft.com/office/drawing/2014/main" val="20003"/>
                    </a:ext>
                  </a:extLst>
                </a:gridCol>
                <a:gridCol w="823066">
                  <a:extLst>
                    <a:ext uri="{9D8B030D-6E8A-4147-A177-3AD203B41FA5}">
                      <a16:colId xmlns:a16="http://schemas.microsoft.com/office/drawing/2014/main" val="20004"/>
                    </a:ext>
                  </a:extLst>
                </a:gridCol>
                <a:gridCol w="823066">
                  <a:extLst>
                    <a:ext uri="{9D8B030D-6E8A-4147-A177-3AD203B41FA5}">
                      <a16:colId xmlns:a16="http://schemas.microsoft.com/office/drawing/2014/main" val="20005"/>
                    </a:ext>
                  </a:extLst>
                </a:gridCol>
                <a:gridCol w="823066">
                  <a:extLst>
                    <a:ext uri="{9D8B030D-6E8A-4147-A177-3AD203B41FA5}">
                      <a16:colId xmlns:a16="http://schemas.microsoft.com/office/drawing/2014/main" val="20006"/>
                    </a:ext>
                  </a:extLst>
                </a:gridCol>
                <a:gridCol w="823066">
                  <a:extLst>
                    <a:ext uri="{9D8B030D-6E8A-4147-A177-3AD203B41FA5}">
                      <a16:colId xmlns:a16="http://schemas.microsoft.com/office/drawing/2014/main" val="20007"/>
                    </a:ext>
                  </a:extLst>
                </a:gridCol>
                <a:gridCol w="823066">
                  <a:extLst>
                    <a:ext uri="{9D8B030D-6E8A-4147-A177-3AD203B41FA5}">
                      <a16:colId xmlns:a16="http://schemas.microsoft.com/office/drawing/2014/main" val="20008"/>
                    </a:ext>
                  </a:extLst>
                </a:gridCol>
                <a:gridCol w="823066">
                  <a:extLst>
                    <a:ext uri="{9D8B030D-6E8A-4147-A177-3AD203B41FA5}">
                      <a16:colId xmlns:a16="http://schemas.microsoft.com/office/drawing/2014/main" val="20009"/>
                    </a:ext>
                  </a:extLst>
                </a:gridCol>
              </a:tblGrid>
              <a:tr h="777695">
                <a:tc>
                  <a:txBody>
                    <a:bodyPr/>
                    <a:lstStyle/>
                    <a:p>
                      <a:pPr algn="ctr"/>
                      <a:endParaRPr lang="en-US" dirty="0">
                        <a:solidFill>
                          <a:schemeClr val="tx1"/>
                        </a:solidFill>
                        <a:latin typeface="Segoe UI Semibold" panose="020B0702040204020203" pitchFamily="34" charset="0"/>
                      </a:endParaRPr>
                    </a:p>
                  </a:txBody>
                  <a:tcPr marL="101613" marR="10161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4</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5</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6</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tc>
                  <a:txBody>
                    <a:bodyPr/>
                    <a:lstStyle/>
                    <a:p>
                      <a:pPr algn="ctr"/>
                      <a:r>
                        <a:rPr lang="en-US" dirty="0" smtClean="0">
                          <a:solidFill>
                            <a:schemeClr val="tx1"/>
                          </a:solidFill>
                          <a:latin typeface="Segoe UI Semibold" panose="020B0702040204020203" pitchFamily="34" charset="0"/>
                        </a:rPr>
                        <a:t>7</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8</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dirty="0" smtClean="0">
                          <a:solidFill>
                            <a:schemeClr val="tx1"/>
                          </a:solidFill>
                          <a:latin typeface="Segoe UI Semibold" panose="020B0702040204020203" pitchFamily="34" charset="0"/>
                        </a:rPr>
                        <a:t>9</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dirty="0" smtClean="0">
                          <a:solidFill>
                            <a:schemeClr val="tx1"/>
                          </a:solidFill>
                          <a:latin typeface="Segoe UI Semibold" panose="020B0702040204020203" pitchFamily="34" charset="0"/>
                        </a:rPr>
                        <a:t>10</a:t>
                      </a:r>
                      <a:endParaRPr lang="en-US" dirty="0">
                        <a:solidFill>
                          <a:schemeClr val="tx1"/>
                        </a:solidFill>
                        <a:latin typeface="Segoe UI Semibold" panose="020B0702040204020203" pitchFamily="34" charset="0"/>
                      </a:endParaRPr>
                    </a:p>
                  </a:txBody>
                  <a:tcPr marL="101613" marR="1016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777695">
                <a:tc>
                  <a:txBody>
                    <a:bodyPr/>
                    <a:lstStyle/>
                    <a:p>
                      <a:pPr algn="ctr"/>
                      <a:r>
                        <a:rPr lang="en-US" sz="1600" dirty="0" err="1" smtClean="0">
                          <a:solidFill>
                            <a:schemeClr val="tx1"/>
                          </a:solidFill>
                          <a:latin typeface="Segoe UI Semibold" panose="020B0702040204020203" pitchFamily="34" charset="0"/>
                        </a:rPr>
                        <a:t>sublistindex</a:t>
                      </a:r>
                      <a:endParaRPr lang="en-US" sz="1600" dirty="0">
                        <a:solidFill>
                          <a:schemeClr val="tx1"/>
                        </a:solidFill>
                        <a:latin typeface="Segoe UI Semibold" panose="020B0702040204020203" pitchFamily="34" charset="0"/>
                      </a:endParaRPr>
                    </a:p>
                  </a:txBody>
                  <a:tcPr marL="101613" marR="101613" anchor="ctr">
                    <a:lnT w="28575" cap="flat" cmpd="sng" algn="ctr">
                      <a:no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0</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1</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2</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tc>
                  <a:txBody>
                    <a:bodyPr/>
                    <a:lstStyle/>
                    <a:p>
                      <a:pPr algn="ctr"/>
                      <a:r>
                        <a:rPr lang="en-US" dirty="0" smtClean="0">
                          <a:solidFill>
                            <a:schemeClr val="tx1"/>
                          </a:solidFill>
                          <a:latin typeface="Segoe UI Semibold" panose="020B0702040204020203" pitchFamily="34" charset="0"/>
                        </a:rPr>
                        <a:t>3</a:t>
                      </a:r>
                      <a:endParaRPr lang="en-US" dirty="0">
                        <a:solidFill>
                          <a:schemeClr val="tx1"/>
                        </a:solidFill>
                        <a:latin typeface="Segoe UI Semibold" panose="020B0702040204020203" pitchFamily="34" charset="0"/>
                      </a:endParaRPr>
                    </a:p>
                  </a:txBody>
                  <a:tcPr marL="101613" marR="101613" anchor="ct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6703459" y="4350712"/>
                <a:ext cx="151605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𝑚𝑖𝑑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m:t>
                          </m:r>
                        </m:num>
                        <m:den>
                          <m:r>
                            <a:rPr lang="en-US" b="0" i="1" smtClean="0">
                              <a:latin typeface="Cambria Math"/>
                            </a:rPr>
                            <m:t>2</m:t>
                          </m:r>
                        </m:den>
                      </m:f>
                      <m:r>
                        <a:rPr lang="en-US" b="0" i="1" smtClean="0">
                          <a:latin typeface="Cambria Math"/>
                        </a:rPr>
                        <m:t>=2</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703459" y="4350712"/>
                <a:ext cx="1516056" cy="610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164315" y="4969612"/>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=9</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164315" y="4969612"/>
                <a:ext cx="79727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221922" y="5363948"/>
                <a:ext cx="1523750" cy="369332"/>
              </a:xfrm>
              <a:prstGeom prst="rect">
                <a:avLst/>
              </a:prstGeom>
              <a:noFill/>
            </p:spPr>
            <p:txBody>
              <a:bodyPr wrap="none" rtlCol="0">
                <a:spAutoFit/>
              </a:bodyPr>
              <a:lstStyle/>
              <a:p>
                <a14:m>
                  <m:oMath xmlns:m="http://schemas.openxmlformats.org/officeDocument/2006/math">
                    <m:r>
                      <a:rPr lang="en-US" b="0" i="1" smtClean="0">
                        <a:latin typeface="Cambria Math"/>
                      </a:rPr>
                      <m:t>𝑣</m:t>
                    </m:r>
                    <m:r>
                      <a:rPr lang="en-US" b="0" i="1" smtClean="0">
                        <a:latin typeface="Cambria Math"/>
                      </a:rPr>
                      <m:t>==</m:t>
                    </m:r>
                    <m:r>
                      <a:rPr lang="en-US" b="0" i="1" smtClean="0">
                        <a:latin typeface="Cambria Math"/>
                      </a:rPr>
                      <m:t>𝑒</m:t>
                    </m:r>
                    <m:r>
                      <a:rPr lang="en-US" b="0" i="1" smtClean="0">
                        <a:latin typeface="Cambria Math"/>
                      </a:rPr>
                      <m:t>,</m:t>
                    </m:r>
                  </m:oMath>
                </a14:m>
                <a:r>
                  <a:rPr lang="en-US" dirty="0" smtClean="0"/>
                  <a:t> </a:t>
                </a:r>
                <a:r>
                  <a:rPr lang="en-US" dirty="0" smtClean="0">
                    <a:latin typeface="+mn-lt"/>
                  </a:rPr>
                  <a:t>done</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221922" y="5363948"/>
                <a:ext cx="1523750" cy="369332"/>
              </a:xfrm>
              <a:prstGeom prst="rect">
                <a:avLst/>
              </a:prstGeom>
              <a:blipFill rotWithShape="1">
                <a:blip r:embed="rId6"/>
                <a:stretch>
                  <a:fillRect t="-8333" r="-2800" b="-26667"/>
                </a:stretch>
              </a:blipFill>
            </p:spPr>
            <p:txBody>
              <a:bodyPr/>
              <a:lstStyle/>
              <a:p>
                <a:r>
                  <a:rPr lang="en-US">
                    <a:noFill/>
                  </a:rPr>
                  <a:t> </a:t>
                </a:r>
              </a:p>
            </p:txBody>
          </p:sp>
        </mc:Fallback>
      </mc:AlternateContent>
    </p:spTree>
    <p:extLst>
      <p:ext uri="{BB962C8B-B14F-4D97-AF65-F5344CB8AC3E}">
        <p14:creationId xmlns:p14="http://schemas.microsoft.com/office/powerpoint/2010/main" val="40081246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223</a:t>
            </a:fld>
            <a:endParaRPr lang="en-US"/>
          </a:p>
        </p:txBody>
      </p:sp>
      <p:sp>
        <p:nvSpPr>
          <p:cNvPr id="5" name="Content Placeholder 4"/>
          <p:cNvSpPr>
            <a:spLocks noGrp="1"/>
          </p:cNvSpPr>
          <p:nvPr>
            <p:ph sz="quarter" idx="1"/>
          </p:nvPr>
        </p:nvSpPr>
        <p:spPr>
          <a:xfrm>
            <a:off x="457200" y="318222"/>
            <a:ext cx="8229600" cy="5991128"/>
          </a:xfrm>
        </p:spPr>
        <p:txBody>
          <a:bodyPr>
            <a:normAutofit fontScale="70000" lnSpcReduction="20000"/>
          </a:bodyPr>
          <a:lstStyle/>
          <a:p>
            <a:r>
              <a:rPr lang="en-US" dirty="0" smtClean="0">
                <a:solidFill>
                  <a:srgbClr val="3F5FBF"/>
                </a:solidFill>
                <a:latin typeface="Segoe UI"/>
              </a:rPr>
              <a:t>/**</a:t>
            </a:r>
            <a:endParaRPr lang="en-US" dirty="0">
              <a:solidFill>
                <a:srgbClr val="3F5FBF"/>
              </a:solidFill>
              <a:latin typeface="Segoe UI"/>
            </a:endParaRPr>
          </a:p>
          <a:p>
            <a:r>
              <a:rPr lang="en-US" dirty="0">
                <a:solidFill>
                  <a:srgbClr val="3F5FBF"/>
                </a:solidFill>
                <a:latin typeface="Segoe UI"/>
              </a:rPr>
              <a:t> * Searches </a:t>
            </a:r>
            <a:r>
              <a:rPr lang="en-US" dirty="0" smtClean="0">
                <a:solidFill>
                  <a:srgbClr val="3F5FBF"/>
                </a:solidFill>
                <a:latin typeface="Segoe UI"/>
              </a:rPr>
              <a:t>a sorted </a:t>
            </a:r>
            <a:r>
              <a:rPr lang="en-US" dirty="0">
                <a:solidFill>
                  <a:srgbClr val="3F5FBF"/>
                </a:solidFill>
                <a:latin typeface="Segoe UI"/>
              </a:rPr>
              <a:t>list of integers for a given </a:t>
            </a:r>
            <a:r>
              <a:rPr lang="en-US" dirty="0" smtClean="0">
                <a:solidFill>
                  <a:srgbClr val="3F5FBF"/>
                </a:solidFill>
                <a:latin typeface="Segoe UI"/>
              </a:rPr>
              <a:t>value using binary search.</a:t>
            </a:r>
            <a:endParaRPr lang="en-US" dirty="0">
              <a:solidFill>
                <a:srgbClr val="3F5FBF"/>
              </a:solidFill>
              <a:latin typeface="Segoe UI"/>
            </a:endParaRPr>
          </a:p>
          <a:p>
            <a:r>
              <a:rPr lang="en-US" dirty="0">
                <a:solidFill>
                  <a:srgbClr val="3F5FBF"/>
                </a:solidFill>
                <a:latin typeface="Segoe UI"/>
              </a:rPr>
              <a:t> * </a:t>
            </a:r>
          </a:p>
          <a:p>
            <a:r>
              <a:rPr lang="en-US" dirty="0">
                <a:solidFill>
                  <a:srgbClr val="3F5FBF"/>
                </a:solidFill>
                <a:latin typeface="Segoe UI"/>
              </a:rPr>
              <a:t> * </a:t>
            </a:r>
            <a:r>
              <a:rPr lang="en-US" dirty="0">
                <a:solidFill>
                  <a:srgbClr val="7F9FBF"/>
                </a:solidFill>
                <a:latin typeface="Segoe UI"/>
              </a:rPr>
              <a:t>@</a:t>
            </a:r>
            <a:r>
              <a:rPr lang="en-US" dirty="0" err="1">
                <a:solidFill>
                  <a:srgbClr val="7F9FBF"/>
                </a:solidFill>
                <a:latin typeface="Segoe UI"/>
              </a:rPr>
              <a:t>param</a:t>
            </a:r>
            <a:r>
              <a:rPr lang="en-US" dirty="0">
                <a:solidFill>
                  <a:srgbClr val="3F5FBF"/>
                </a:solidFill>
                <a:latin typeface="Segoe UI"/>
              </a:rPr>
              <a:t> v the value to search for</a:t>
            </a:r>
          </a:p>
          <a:p>
            <a:r>
              <a:rPr lang="en-US" dirty="0">
                <a:solidFill>
                  <a:srgbClr val="3F5FBF"/>
                </a:solidFill>
                <a:latin typeface="Segoe UI"/>
              </a:rPr>
              <a:t> * </a:t>
            </a:r>
            <a:r>
              <a:rPr lang="en-US" dirty="0">
                <a:solidFill>
                  <a:srgbClr val="7F9FBF"/>
                </a:solidFill>
                <a:latin typeface="Segoe UI"/>
              </a:rPr>
              <a:t>@</a:t>
            </a:r>
            <a:r>
              <a:rPr lang="en-US" dirty="0" err="1">
                <a:solidFill>
                  <a:srgbClr val="7F9FBF"/>
                </a:solidFill>
                <a:latin typeface="Segoe UI"/>
              </a:rPr>
              <a:t>param</a:t>
            </a:r>
            <a:r>
              <a:rPr lang="en-US" dirty="0">
                <a:solidFill>
                  <a:srgbClr val="3F5FBF"/>
                </a:solidFill>
                <a:latin typeface="Segoe UI"/>
              </a:rPr>
              <a:t> t the list to search</a:t>
            </a:r>
          </a:p>
          <a:p>
            <a:r>
              <a:rPr lang="en-US" dirty="0">
                <a:solidFill>
                  <a:srgbClr val="3F5FBF"/>
                </a:solidFill>
                <a:latin typeface="Segoe UI"/>
              </a:rPr>
              <a:t> * </a:t>
            </a:r>
            <a:r>
              <a:rPr lang="en-US" dirty="0">
                <a:solidFill>
                  <a:srgbClr val="7F9FBF"/>
                </a:solidFill>
                <a:latin typeface="Segoe UI"/>
              </a:rPr>
              <a:t>@return</a:t>
            </a:r>
            <a:r>
              <a:rPr lang="en-US" dirty="0">
                <a:solidFill>
                  <a:srgbClr val="3F5FBF"/>
                </a:solidFill>
                <a:latin typeface="Segoe UI"/>
              </a:rPr>
              <a:t> true if v is in t, false otherwise</a:t>
            </a:r>
          </a:p>
          <a:p>
            <a:r>
              <a:rPr lang="en-US" dirty="0">
                <a:solidFill>
                  <a:srgbClr val="3F5FBF"/>
                </a:solidFill>
                <a:latin typeface="Segoe UI"/>
              </a:rPr>
              <a:t> */</a:t>
            </a:r>
          </a:p>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err="1">
                <a:solidFill>
                  <a:srgbClr val="7F0055"/>
                </a:solidFill>
                <a:latin typeface="Segoe UI"/>
              </a:rPr>
              <a:t>boolean</a:t>
            </a:r>
            <a:r>
              <a:rPr lang="en-US" dirty="0">
                <a:solidFill>
                  <a:srgbClr val="000000"/>
                </a:solidFill>
                <a:latin typeface="Segoe UI"/>
              </a:rPr>
              <a:t> contains(</a:t>
            </a:r>
            <a:r>
              <a:rPr lang="en-US" dirty="0" err="1">
                <a:solidFill>
                  <a:srgbClr val="7F0055"/>
                </a:solidFill>
                <a:latin typeface="Segoe UI"/>
              </a:rPr>
              <a:t>int</a:t>
            </a:r>
            <a:r>
              <a:rPr lang="en-US" dirty="0">
                <a:solidFill>
                  <a:srgbClr val="000000"/>
                </a:solidFill>
                <a:latin typeface="Segoe UI"/>
              </a:rPr>
              <a:t> v, List&lt;Integer&gt; t) {</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a:t>
            </a:r>
            <a:r>
              <a:rPr lang="en-US" dirty="0" err="1">
                <a:solidFill>
                  <a:srgbClr val="000000"/>
                </a:solidFill>
                <a:latin typeface="Segoe UI"/>
              </a:rPr>
              <a:t>t.isEmpty</a:t>
            </a:r>
            <a:r>
              <a:rPr lang="en-US" dirty="0">
                <a:solidFill>
                  <a:srgbClr val="000000"/>
                </a:solidFill>
                <a:latin typeface="Segoe UI"/>
              </a:rPr>
              <a:t>()) {</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7F0055"/>
                </a:solidFill>
                <a:latin typeface="Segoe UI"/>
              </a:rPr>
              <a:t>false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a:t>
            </a:r>
            <a:r>
              <a:rPr lang="en-US" dirty="0" err="1" smtClean="0">
                <a:solidFill>
                  <a:srgbClr val="7F0055"/>
                </a:solidFill>
                <a:latin typeface="Segoe UI"/>
              </a:rPr>
              <a:t>int</a:t>
            </a:r>
            <a:r>
              <a:rPr lang="en-US" dirty="0" smtClean="0">
                <a:solidFill>
                  <a:srgbClr val="000000"/>
                </a:solidFill>
                <a:latin typeface="Segoe UI"/>
              </a:rPr>
              <a:t> </a:t>
            </a:r>
            <a:r>
              <a:rPr lang="en-US" dirty="0">
                <a:solidFill>
                  <a:srgbClr val="000000"/>
                </a:solidFill>
                <a:latin typeface="Segoe UI"/>
              </a:rPr>
              <a:t>mid = </a:t>
            </a:r>
            <a:r>
              <a:rPr lang="en-US" dirty="0" err="1">
                <a:solidFill>
                  <a:srgbClr val="000000"/>
                </a:solidFill>
                <a:latin typeface="Segoe UI"/>
              </a:rPr>
              <a:t>t.size</a:t>
            </a:r>
            <a:r>
              <a:rPr lang="en-US" dirty="0">
                <a:solidFill>
                  <a:srgbClr val="000000"/>
                </a:solidFill>
                <a:latin typeface="Segoe UI"/>
              </a:rPr>
              <a:t>() / 2;</a:t>
            </a:r>
          </a:p>
          <a:p>
            <a:r>
              <a:rPr lang="en-US" dirty="0" smtClean="0">
                <a:solidFill>
                  <a:srgbClr val="7F0055"/>
                </a:solidFill>
                <a:latin typeface="Segoe UI"/>
              </a:rPr>
              <a:t>  </a:t>
            </a:r>
            <a:r>
              <a:rPr lang="en-US" dirty="0" err="1" smtClean="0">
                <a:solidFill>
                  <a:srgbClr val="7F0055"/>
                </a:solidFill>
                <a:latin typeface="Segoe UI"/>
              </a:rPr>
              <a:t>int</a:t>
            </a:r>
            <a:r>
              <a:rPr lang="en-US" dirty="0" smtClean="0">
                <a:solidFill>
                  <a:srgbClr val="000000"/>
                </a:solidFill>
                <a:latin typeface="Segoe UI"/>
              </a:rPr>
              <a:t> </a:t>
            </a:r>
            <a:r>
              <a:rPr lang="en-US" dirty="0">
                <a:solidFill>
                  <a:srgbClr val="000000"/>
                </a:solidFill>
                <a:latin typeface="Segoe UI"/>
              </a:rPr>
              <a:t>e = </a:t>
            </a:r>
            <a:r>
              <a:rPr lang="en-US" dirty="0" err="1">
                <a:solidFill>
                  <a:srgbClr val="000000"/>
                </a:solidFill>
                <a:latin typeface="Segoe UI"/>
              </a:rPr>
              <a:t>t.get</a:t>
            </a:r>
            <a:r>
              <a:rPr lang="en-US" dirty="0">
                <a:solidFill>
                  <a:srgbClr val="000000"/>
                </a:solidFill>
                <a:latin typeface="Segoe UI"/>
              </a:rPr>
              <a:t>(mid);</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(e == v) {</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7F0055"/>
                </a:solidFill>
                <a:latin typeface="Segoe UI"/>
              </a:rPr>
              <a:t>true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(v &lt; e) {</a:t>
            </a:r>
          </a:p>
          <a:p>
            <a:r>
              <a:rPr lang="en-US" dirty="0" smtClean="0">
                <a:solidFill>
                  <a:srgbClr val="7F0055"/>
                </a:solidFill>
                <a:latin typeface="Segoe UI"/>
              </a:rPr>
              <a:t>    return</a:t>
            </a:r>
            <a:r>
              <a:rPr lang="en-US" dirty="0" smtClean="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contains</a:t>
            </a:r>
            <a:r>
              <a:rPr lang="en-US" dirty="0" smtClean="0">
                <a:solidFill>
                  <a:srgbClr val="000000"/>
                </a:solidFill>
                <a:latin typeface="Segoe UI"/>
              </a:rPr>
              <a:t>(v</a:t>
            </a:r>
            <a:r>
              <a:rPr lang="en-US" dirty="0">
                <a:solidFill>
                  <a:srgbClr val="000000"/>
                </a:solidFill>
                <a:latin typeface="Segoe UI"/>
              </a:rPr>
              <a:t>, </a:t>
            </a:r>
            <a:r>
              <a:rPr lang="en-US" dirty="0" err="1">
                <a:solidFill>
                  <a:srgbClr val="000000"/>
                </a:solidFill>
                <a:latin typeface="Segoe UI"/>
              </a:rPr>
              <a:t>t.subList</a:t>
            </a:r>
            <a:r>
              <a:rPr lang="en-US" dirty="0">
                <a:solidFill>
                  <a:srgbClr val="000000"/>
                </a:solidFill>
                <a:latin typeface="Segoe UI"/>
              </a:rPr>
              <a:t>(0, mid));</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000000"/>
                </a:solidFill>
                <a:latin typeface="Segoe UI"/>
              </a:rPr>
              <a:t>{</a:t>
            </a:r>
          </a:p>
          <a:p>
            <a:r>
              <a:rPr lang="en-US" dirty="0" smtClean="0">
                <a:solidFill>
                  <a:srgbClr val="7F0055"/>
                </a:solidFill>
                <a:latin typeface="Segoe UI"/>
              </a:rPr>
              <a:t>    return</a:t>
            </a:r>
            <a:r>
              <a:rPr lang="en-US" dirty="0" smtClean="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contains</a:t>
            </a:r>
            <a:r>
              <a:rPr lang="en-US" dirty="0" smtClean="0">
                <a:solidFill>
                  <a:srgbClr val="000000"/>
                </a:solidFill>
                <a:latin typeface="Segoe UI"/>
              </a:rPr>
              <a:t>(v</a:t>
            </a:r>
            <a:r>
              <a:rPr lang="en-US" dirty="0">
                <a:solidFill>
                  <a:srgbClr val="000000"/>
                </a:solidFill>
                <a:latin typeface="Segoe UI"/>
              </a:rPr>
              <a:t>, </a:t>
            </a:r>
            <a:r>
              <a:rPr lang="en-US" dirty="0" err="1">
                <a:solidFill>
                  <a:srgbClr val="000000"/>
                </a:solidFill>
                <a:latin typeface="Segoe UI"/>
              </a:rPr>
              <a:t>t.subList</a:t>
            </a:r>
            <a:r>
              <a:rPr lang="en-US" dirty="0">
                <a:solidFill>
                  <a:srgbClr val="000000"/>
                </a:solidFill>
                <a:latin typeface="Segoe UI"/>
              </a:rPr>
              <a:t>(mid + 1, </a:t>
            </a:r>
            <a:r>
              <a:rPr lang="en-US" dirty="0" err="1">
                <a:solidFill>
                  <a:srgbClr val="000000"/>
                </a:solidFill>
                <a:latin typeface="Segoe UI"/>
              </a:rPr>
              <a:t>t.size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000000"/>
                </a:solidFill>
                <a:latin typeface="Segoe UI"/>
              </a:rPr>
              <a:t>}</a:t>
            </a:r>
            <a:endParaRPr lang="en-US" dirty="0">
              <a:solidFill>
                <a:srgbClr val="000000"/>
              </a:solidFill>
              <a:latin typeface="Segoe UI"/>
            </a:endParaRPr>
          </a:p>
        </p:txBody>
      </p:sp>
    </p:spTree>
    <p:extLst>
      <p:ext uri="{BB962C8B-B14F-4D97-AF65-F5344CB8AC3E}">
        <p14:creationId xmlns:p14="http://schemas.microsoft.com/office/powerpoint/2010/main" val="12374761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Binary Search</a:t>
            </a:r>
            <a:endParaRPr lang="en-US" dirty="0"/>
          </a:p>
        </p:txBody>
      </p:sp>
      <p:sp>
        <p:nvSpPr>
          <p:cNvPr id="5" name="Content Placeholder 4"/>
          <p:cNvSpPr>
            <a:spLocks noGrp="1"/>
          </p:cNvSpPr>
          <p:nvPr>
            <p:ph sz="quarter" idx="1"/>
          </p:nvPr>
        </p:nvSpPr>
        <p:spPr/>
        <p:txBody>
          <a:bodyPr/>
          <a:lstStyle/>
          <a:p>
            <a:r>
              <a:rPr lang="en-US" dirty="0" smtClean="0"/>
              <a:t>what is the recurrence relation?</a:t>
            </a:r>
          </a:p>
          <a:p>
            <a:r>
              <a:rPr lang="en-US" dirty="0" smtClean="0"/>
              <a:t>what is the big-O complexity?</a:t>
            </a:r>
            <a:endParaRPr lang="en-US" dirty="0"/>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224</a:t>
            </a:fld>
            <a:endParaRPr lang="en-US"/>
          </a:p>
        </p:txBody>
      </p:sp>
    </p:spTree>
    <p:extLst>
      <p:ext uri="{BB962C8B-B14F-4D97-AF65-F5344CB8AC3E}">
        <p14:creationId xmlns:p14="http://schemas.microsoft.com/office/powerpoint/2010/main" val="28325277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Revisiting Linked List</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225</a:t>
            </a:fld>
            <a:endParaRPr lang="en-US"/>
          </a:p>
        </p:txBody>
      </p:sp>
    </p:spTree>
    <p:extLst>
      <p:ext uri="{BB962C8B-B14F-4D97-AF65-F5344CB8AC3E}">
        <p14:creationId xmlns:p14="http://schemas.microsoft.com/office/powerpoint/2010/main" val="323428118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CA" smtClean="0"/>
              <a:t>Recursive Objects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an object that holds a reference to its own type is a recursive object</a:t>
            </a:r>
          </a:p>
          <a:p>
            <a:pPr lvl="1">
              <a:defRPr/>
            </a:pPr>
            <a:r>
              <a:rPr lang="en-CA" dirty="0" smtClean="0"/>
              <a:t>linked lists and trees are classic examples in computer science of objects that can be implemented recursively</a:t>
            </a:r>
            <a:endParaRPr lang="en-US" dirty="0"/>
          </a:p>
        </p:txBody>
      </p:sp>
      <p:sp>
        <p:nvSpPr>
          <p:cNvPr id="4" name="Slide Number Placeholder 3"/>
          <p:cNvSpPr>
            <a:spLocks noGrp="1"/>
          </p:cNvSpPr>
          <p:nvPr>
            <p:ph type="sldNum" sz="quarter" idx="12"/>
          </p:nvPr>
        </p:nvSpPr>
        <p:spPr/>
        <p:txBody>
          <a:bodyPr/>
          <a:lstStyle/>
          <a:p>
            <a:pPr>
              <a:defRPr/>
            </a:pPr>
            <a:fld id="{B397C104-F9E3-421E-A763-254F457E2BA5}" type="slidenum">
              <a:rPr lang="en-US" smtClean="0"/>
              <a:pPr>
                <a:defRPr/>
              </a:pPr>
              <a:t>226</a:t>
            </a:fld>
            <a:endParaRPr lang="en-US"/>
          </a:p>
        </p:txBody>
      </p:sp>
    </p:spTree>
    <p:extLst>
      <p:ext uri="{BB962C8B-B14F-4D97-AF65-F5344CB8AC3E}">
        <p14:creationId xmlns:p14="http://schemas.microsoft.com/office/powerpoint/2010/main" val="139131069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dirty="0" smtClean="0"/>
              <a:t>Singly Linked List</a:t>
            </a:r>
            <a:endParaRPr lang="en-US" dirty="0"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a data structure made up of a sequence of nodes</a:t>
            </a:r>
          </a:p>
          <a:p>
            <a:pPr>
              <a:defRPr/>
            </a:pPr>
            <a:r>
              <a:rPr lang="en-CA" dirty="0" smtClean="0"/>
              <a:t>each node has </a:t>
            </a:r>
          </a:p>
          <a:p>
            <a:pPr lvl="1">
              <a:defRPr/>
            </a:pPr>
            <a:r>
              <a:rPr lang="en-CA" dirty="0" smtClean="0"/>
              <a:t>some data</a:t>
            </a:r>
          </a:p>
          <a:p>
            <a:pPr lvl="1">
              <a:defRPr/>
            </a:pPr>
            <a:r>
              <a:rPr lang="en-CA" dirty="0" smtClean="0"/>
              <a:t>a field that contains a reference (a </a:t>
            </a:r>
            <a:r>
              <a:rPr lang="en-CA" i="1" dirty="0" smtClean="0"/>
              <a:t>link</a:t>
            </a:r>
            <a:r>
              <a:rPr lang="en-CA" dirty="0" smtClean="0"/>
              <a:t>) to the </a:t>
            </a:r>
            <a:r>
              <a:rPr lang="en-CA" b="1" dirty="0" smtClean="0"/>
              <a:t>next</a:t>
            </a:r>
            <a:r>
              <a:rPr lang="en-CA" dirty="0" smtClean="0"/>
              <a:t> node in the sequence</a:t>
            </a:r>
          </a:p>
          <a:p>
            <a:pPr>
              <a:defRPr/>
            </a:pPr>
            <a:r>
              <a:rPr lang="en-CA" dirty="0" smtClean="0"/>
              <a:t>suppose we have a linked list that holds characters; a picture of our linked list would be:</a:t>
            </a:r>
            <a:endParaRPr lang="en-US" dirty="0"/>
          </a:p>
        </p:txBody>
      </p:sp>
      <p:sp>
        <p:nvSpPr>
          <p:cNvPr id="4" name="Slide Number Placeholder 3"/>
          <p:cNvSpPr>
            <a:spLocks noGrp="1"/>
          </p:cNvSpPr>
          <p:nvPr>
            <p:ph type="sldNum" sz="quarter" idx="12"/>
          </p:nvPr>
        </p:nvSpPr>
        <p:spPr/>
        <p:txBody>
          <a:bodyPr/>
          <a:lstStyle/>
          <a:p>
            <a:pPr>
              <a:defRPr/>
            </a:pPr>
            <a:fld id="{4A9EC515-8DE5-4B4C-B869-A6C912E60BCD}" type="slidenum">
              <a:rPr lang="en-US" smtClean="0"/>
              <a:pPr>
                <a:defRPr/>
              </a:pPr>
              <a:t>227</a:t>
            </a:fld>
            <a:endParaRPr lang="en-US"/>
          </a:p>
        </p:txBody>
      </p:sp>
      <p:sp>
        <p:nvSpPr>
          <p:cNvPr id="17413" name="TextBox 4"/>
          <p:cNvSpPr txBox="1">
            <a:spLocks noChangeArrowheads="1"/>
          </p:cNvSpPr>
          <p:nvPr/>
        </p:nvSpPr>
        <p:spPr bwMode="auto">
          <a:xfrm>
            <a:off x="1576436" y="4909869"/>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a:solidFill>
                  <a:srgbClr val="FF0000"/>
                </a:solidFill>
                <a:latin typeface="Courier New" pitchFamily="49" charset="0"/>
                <a:cs typeface="Courier New" pitchFamily="49" charset="0"/>
              </a:rPr>
              <a:t>'a</a:t>
            </a:r>
            <a:r>
              <a:rPr lang="en-CA" b="1" dirty="0" smtClean="0">
                <a:solidFill>
                  <a:srgbClr val="FF0000"/>
                </a:solidFill>
                <a:latin typeface="Courier New" pitchFamily="49" charset="0"/>
                <a:cs typeface="Courier New" pitchFamily="49" charset="0"/>
              </a:rPr>
              <a:t>'</a:t>
            </a:r>
            <a:endParaRPr lang="en-CA" b="1" dirty="0">
              <a:solidFill>
                <a:srgbClr val="FF0000"/>
              </a:solidFill>
              <a:latin typeface="Courier New" pitchFamily="49" charset="0"/>
              <a:cs typeface="Courier New" pitchFamily="49" charset="0"/>
            </a:endParaRPr>
          </a:p>
        </p:txBody>
      </p:sp>
      <p:cxnSp>
        <p:nvCxnSpPr>
          <p:cNvPr id="15" name="Straight Arrow Connector 14"/>
          <p:cNvCxnSpPr/>
          <p:nvPr/>
        </p:nvCxnSpPr>
        <p:spPr>
          <a:xfrm>
            <a:off x="3484600" y="5789516"/>
            <a:ext cx="4572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41800" y="5618066"/>
            <a:ext cx="572593" cy="369332"/>
          </a:xfrm>
          <a:prstGeom prst="rect">
            <a:avLst/>
          </a:prstGeom>
          <a:noFill/>
        </p:spPr>
        <p:txBody>
          <a:bodyPr wrap="none">
            <a:spAutoFit/>
          </a:bodyPr>
          <a:lstStyle/>
          <a:p>
            <a:pPr>
              <a:defRPr/>
            </a:pPr>
            <a:r>
              <a:rPr lang="en-CA" dirty="0" smtClean="0">
                <a:solidFill>
                  <a:srgbClr val="0070C0"/>
                </a:solidFill>
                <a:latin typeface="+mn-lt"/>
              </a:rPr>
              <a:t>link</a:t>
            </a:r>
            <a:endParaRPr lang="en-US" dirty="0">
              <a:solidFill>
                <a:srgbClr val="0070C0"/>
              </a:solidFill>
              <a:latin typeface="+mn-lt"/>
            </a:endParaRPr>
          </a:p>
        </p:txBody>
      </p:sp>
      <p:sp>
        <p:nvSpPr>
          <p:cNvPr id="16" name="TextBox 4"/>
          <p:cNvSpPr txBox="1">
            <a:spLocks noChangeArrowheads="1"/>
          </p:cNvSpPr>
          <p:nvPr/>
        </p:nvSpPr>
        <p:spPr bwMode="auto">
          <a:xfrm>
            <a:off x="2946918" y="4914154"/>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'x'</a:t>
            </a:r>
            <a:endParaRPr lang="en-CA" b="1" dirty="0">
              <a:solidFill>
                <a:srgbClr val="FF0000"/>
              </a:solidFill>
              <a:latin typeface="Courier New" pitchFamily="49" charset="0"/>
              <a:cs typeface="Courier New" pitchFamily="49" charset="0"/>
            </a:endParaRPr>
          </a:p>
        </p:txBody>
      </p:sp>
      <p:sp>
        <p:nvSpPr>
          <p:cNvPr id="18" name="TextBox 4"/>
          <p:cNvSpPr txBox="1">
            <a:spLocks noChangeArrowheads="1"/>
          </p:cNvSpPr>
          <p:nvPr/>
        </p:nvSpPr>
        <p:spPr bwMode="auto">
          <a:xfrm>
            <a:off x="4329486" y="4914154"/>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'r'</a:t>
            </a:r>
            <a:endParaRPr lang="en-CA" b="1" dirty="0">
              <a:solidFill>
                <a:srgbClr val="FF0000"/>
              </a:solidFill>
              <a:latin typeface="Courier New" pitchFamily="49" charset="0"/>
              <a:cs typeface="Courier New" pitchFamily="49" charset="0"/>
            </a:endParaRPr>
          </a:p>
        </p:txBody>
      </p:sp>
      <p:sp>
        <p:nvSpPr>
          <p:cNvPr id="19" name="TextBox 4"/>
          <p:cNvSpPr txBox="1">
            <a:spLocks noChangeArrowheads="1"/>
          </p:cNvSpPr>
          <p:nvPr/>
        </p:nvSpPr>
        <p:spPr bwMode="auto">
          <a:xfrm>
            <a:off x="5712054" y="4914154"/>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'a'</a:t>
            </a:r>
            <a:endParaRPr lang="en-CA" b="1" dirty="0">
              <a:solidFill>
                <a:srgbClr val="FF0000"/>
              </a:solidFill>
              <a:latin typeface="Courier New" pitchFamily="49" charset="0"/>
              <a:cs typeface="Courier New" pitchFamily="49" charset="0"/>
            </a:endParaRPr>
          </a:p>
        </p:txBody>
      </p:sp>
      <p:sp>
        <p:nvSpPr>
          <p:cNvPr id="20" name="TextBox 4"/>
          <p:cNvSpPr txBox="1">
            <a:spLocks noChangeArrowheads="1"/>
          </p:cNvSpPr>
          <p:nvPr/>
        </p:nvSpPr>
        <p:spPr bwMode="auto">
          <a:xfrm>
            <a:off x="7094622" y="4921408"/>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's'</a:t>
            </a:r>
            <a:endParaRPr lang="en-CA" b="1" dirty="0">
              <a:solidFill>
                <a:srgbClr val="FF0000"/>
              </a:solidFill>
              <a:latin typeface="Courier New" pitchFamily="49" charset="0"/>
              <a:cs typeface="Courier New" pitchFamily="49" charset="0"/>
            </a:endParaRPr>
          </a:p>
        </p:txBody>
      </p:sp>
      <p:cxnSp>
        <p:nvCxnSpPr>
          <p:cNvPr id="21" name="Straight Arrow Connector 20"/>
          <p:cNvCxnSpPr/>
          <p:nvPr/>
        </p:nvCxnSpPr>
        <p:spPr>
          <a:xfrm flipV="1">
            <a:off x="2211941" y="5106074"/>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594509" y="5108917"/>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7076" y="5086006"/>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59645" y="5088849"/>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154334" y="505415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3536902" y="505415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4919469" y="505415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6302038" y="5028399"/>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7728299" y="5036928"/>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417856" y="5390295"/>
            <a:ext cx="736099" cy="369332"/>
          </a:xfrm>
          <a:prstGeom prst="rect">
            <a:avLst/>
          </a:prstGeom>
          <a:noFill/>
        </p:spPr>
        <p:txBody>
          <a:bodyPr wrap="none" rtlCol="0">
            <a:spAutoFit/>
          </a:bodyPr>
          <a:lstStyle/>
          <a:p>
            <a:r>
              <a:rPr lang="en-CA" b="1" dirty="0" smtClean="0">
                <a:solidFill>
                  <a:srgbClr val="0070C0"/>
                </a:solidFill>
                <a:latin typeface="Courier New" pitchFamily="49" charset="0"/>
                <a:cs typeface="Courier New" pitchFamily="49" charset="0"/>
              </a:rPr>
              <a:t>null</a:t>
            </a:r>
            <a:endParaRPr lang="en-CA" b="1" dirty="0">
              <a:solidFill>
                <a:srgbClr val="0070C0"/>
              </a:solidFill>
              <a:latin typeface="Courier New" pitchFamily="49" charset="0"/>
              <a:cs typeface="Courier New" pitchFamily="49" charset="0"/>
            </a:endParaRPr>
          </a:p>
        </p:txBody>
      </p:sp>
      <p:sp>
        <p:nvSpPr>
          <p:cNvPr id="25" name="TextBox 24"/>
          <p:cNvSpPr txBox="1"/>
          <p:nvPr/>
        </p:nvSpPr>
        <p:spPr>
          <a:xfrm>
            <a:off x="1692275" y="4293105"/>
            <a:ext cx="686406" cy="369332"/>
          </a:xfrm>
          <a:prstGeom prst="rect">
            <a:avLst/>
          </a:prstGeom>
          <a:noFill/>
        </p:spPr>
        <p:txBody>
          <a:bodyPr wrap="none" rtlCol="0">
            <a:spAutoFit/>
          </a:bodyPr>
          <a:lstStyle/>
          <a:p>
            <a:r>
              <a:rPr lang="en-CA" dirty="0" smtClean="0">
                <a:latin typeface="+mn-lt"/>
                <a:cs typeface="Courier New" pitchFamily="49" charset="0"/>
              </a:rPr>
              <a:t>node</a:t>
            </a:r>
            <a:endParaRPr lang="en-CA" dirty="0">
              <a:latin typeface="+mn-lt"/>
              <a:cs typeface="Courier New" pitchFamily="49" charset="0"/>
            </a:endParaRPr>
          </a:p>
        </p:txBody>
      </p:sp>
      <p:sp>
        <p:nvSpPr>
          <p:cNvPr id="30" name="TextBox 29"/>
          <p:cNvSpPr txBox="1"/>
          <p:nvPr/>
        </p:nvSpPr>
        <p:spPr>
          <a:xfrm>
            <a:off x="1576436" y="5363948"/>
            <a:ext cx="619080" cy="369332"/>
          </a:xfrm>
          <a:prstGeom prst="rect">
            <a:avLst/>
          </a:prstGeom>
          <a:noFill/>
        </p:spPr>
        <p:txBody>
          <a:bodyPr wrap="none" rtlCol="0">
            <a:spAutoFit/>
          </a:bodyPr>
          <a:lstStyle/>
          <a:p>
            <a:r>
              <a:rPr lang="en-CA" dirty="0" smtClean="0">
                <a:solidFill>
                  <a:srgbClr val="FF0000"/>
                </a:solidFill>
                <a:latin typeface="+mn-lt"/>
                <a:cs typeface="Courier New" pitchFamily="49" charset="0"/>
              </a:rPr>
              <a:t>data</a:t>
            </a:r>
            <a:endParaRPr lang="en-CA" dirty="0">
              <a:solidFill>
                <a:srgbClr val="FF0000"/>
              </a:solidFill>
              <a:latin typeface="+mn-lt"/>
              <a:cs typeface="Courier New" pitchFamily="49" charset="0"/>
            </a:endParaRPr>
          </a:p>
        </p:txBody>
      </p:sp>
      <p:sp>
        <p:nvSpPr>
          <p:cNvPr id="31" name="Right Brace 30"/>
          <p:cNvSpPr/>
          <p:nvPr/>
        </p:nvSpPr>
        <p:spPr>
          <a:xfrm rot="16200000">
            <a:off x="1922079" y="4350712"/>
            <a:ext cx="172821" cy="74889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665079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dirty="0" smtClean="0"/>
              <a:t>Singly Linked List</a:t>
            </a:r>
            <a:endParaRPr lang="en-US" dirty="0" smtClean="0"/>
          </a:p>
        </p:txBody>
      </p:sp>
      <p:sp>
        <p:nvSpPr>
          <p:cNvPr id="3" name="Content Placeholder 2"/>
          <p:cNvSpPr>
            <a:spLocks noGrp="1"/>
          </p:cNvSpPr>
          <p:nvPr>
            <p:ph sz="quarter" idx="1"/>
          </p:nvPr>
        </p:nvSpPr>
        <p:spPr>
          <a:xfrm>
            <a:off x="457200" y="1219200"/>
            <a:ext cx="8229600" cy="4937125"/>
          </a:xfrm>
        </p:spPr>
        <p:txBody>
          <a:bodyPr/>
          <a:lstStyle/>
          <a:p>
            <a:pPr>
              <a:defRPr/>
            </a:pPr>
            <a:endParaRPr lang="en-CA" dirty="0" smtClean="0"/>
          </a:p>
          <a:p>
            <a:pPr>
              <a:defRPr/>
            </a:pPr>
            <a:endParaRPr lang="en-CA" dirty="0"/>
          </a:p>
          <a:p>
            <a:pPr>
              <a:defRPr/>
            </a:pPr>
            <a:endParaRPr lang="en-CA" dirty="0" smtClean="0"/>
          </a:p>
          <a:p>
            <a:pPr>
              <a:defRPr/>
            </a:pPr>
            <a:endParaRPr lang="en-CA" dirty="0" smtClean="0"/>
          </a:p>
          <a:p>
            <a:pPr>
              <a:defRPr/>
            </a:pPr>
            <a:r>
              <a:rPr lang="en-US" dirty="0" smtClean="0"/>
              <a:t>the first node of the list is called the </a:t>
            </a:r>
            <a:r>
              <a:rPr lang="en-US" i="1" dirty="0" smtClean="0"/>
              <a:t>head</a:t>
            </a:r>
            <a:r>
              <a:rPr lang="en-US" dirty="0" smtClean="0"/>
              <a:t> node </a:t>
            </a:r>
            <a:endParaRPr lang="en-US" dirty="0"/>
          </a:p>
        </p:txBody>
      </p:sp>
      <p:sp>
        <p:nvSpPr>
          <p:cNvPr id="4" name="Slide Number Placeholder 3"/>
          <p:cNvSpPr>
            <a:spLocks noGrp="1"/>
          </p:cNvSpPr>
          <p:nvPr>
            <p:ph type="sldNum" sz="quarter" idx="12"/>
          </p:nvPr>
        </p:nvSpPr>
        <p:spPr/>
        <p:txBody>
          <a:bodyPr/>
          <a:lstStyle/>
          <a:p>
            <a:pPr>
              <a:defRPr/>
            </a:pPr>
            <a:fld id="{4A9EC515-8DE5-4B4C-B869-A6C912E60BCD}" type="slidenum">
              <a:rPr lang="en-US" smtClean="0"/>
              <a:pPr>
                <a:defRPr/>
              </a:pPr>
              <a:t>228</a:t>
            </a:fld>
            <a:endParaRPr lang="en-US"/>
          </a:p>
        </p:txBody>
      </p:sp>
      <p:sp>
        <p:nvSpPr>
          <p:cNvPr id="17413" name="TextBox 4"/>
          <p:cNvSpPr txBox="1">
            <a:spLocks noChangeArrowheads="1"/>
          </p:cNvSpPr>
          <p:nvPr/>
        </p:nvSpPr>
        <p:spPr bwMode="auto">
          <a:xfrm>
            <a:off x="1576436" y="1856698"/>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a:solidFill>
                  <a:srgbClr val="FF0000"/>
                </a:solidFill>
                <a:latin typeface="Courier New" pitchFamily="49" charset="0"/>
                <a:cs typeface="Courier New" pitchFamily="49" charset="0"/>
              </a:rPr>
              <a:t>'a</a:t>
            </a:r>
            <a:r>
              <a:rPr lang="en-CA" b="1" dirty="0" smtClean="0">
                <a:solidFill>
                  <a:srgbClr val="FF0000"/>
                </a:solidFill>
                <a:latin typeface="Courier New" pitchFamily="49" charset="0"/>
                <a:cs typeface="Courier New" pitchFamily="49" charset="0"/>
              </a:rPr>
              <a:t>'</a:t>
            </a:r>
            <a:endParaRPr lang="en-CA" b="1" dirty="0">
              <a:solidFill>
                <a:srgbClr val="FF0000"/>
              </a:solidFill>
              <a:latin typeface="Courier New" pitchFamily="49" charset="0"/>
              <a:cs typeface="Courier New" pitchFamily="49" charset="0"/>
            </a:endParaRPr>
          </a:p>
        </p:txBody>
      </p:sp>
      <p:cxnSp>
        <p:nvCxnSpPr>
          <p:cNvPr id="15" name="Straight Arrow Connector 14"/>
          <p:cNvCxnSpPr/>
          <p:nvPr/>
        </p:nvCxnSpPr>
        <p:spPr>
          <a:xfrm>
            <a:off x="3484600" y="2736345"/>
            <a:ext cx="4572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41800" y="2564895"/>
            <a:ext cx="572593" cy="369332"/>
          </a:xfrm>
          <a:prstGeom prst="rect">
            <a:avLst/>
          </a:prstGeom>
          <a:noFill/>
        </p:spPr>
        <p:txBody>
          <a:bodyPr wrap="none">
            <a:spAutoFit/>
          </a:bodyPr>
          <a:lstStyle/>
          <a:p>
            <a:pPr>
              <a:defRPr/>
            </a:pPr>
            <a:r>
              <a:rPr lang="en-CA" dirty="0" smtClean="0">
                <a:solidFill>
                  <a:srgbClr val="0070C0"/>
                </a:solidFill>
                <a:latin typeface="+mn-lt"/>
              </a:rPr>
              <a:t>link</a:t>
            </a:r>
            <a:endParaRPr lang="en-US" dirty="0">
              <a:solidFill>
                <a:srgbClr val="0070C0"/>
              </a:solidFill>
              <a:latin typeface="+mn-lt"/>
            </a:endParaRPr>
          </a:p>
        </p:txBody>
      </p:sp>
      <p:sp>
        <p:nvSpPr>
          <p:cNvPr id="16" name="TextBox 4"/>
          <p:cNvSpPr txBox="1">
            <a:spLocks noChangeArrowheads="1"/>
          </p:cNvSpPr>
          <p:nvPr/>
        </p:nvSpPr>
        <p:spPr bwMode="auto">
          <a:xfrm>
            <a:off x="2946918" y="1860983"/>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'x'</a:t>
            </a:r>
            <a:endParaRPr lang="en-CA" b="1" dirty="0">
              <a:solidFill>
                <a:srgbClr val="FF0000"/>
              </a:solidFill>
              <a:latin typeface="Courier New" pitchFamily="49" charset="0"/>
              <a:cs typeface="Courier New" pitchFamily="49" charset="0"/>
            </a:endParaRPr>
          </a:p>
        </p:txBody>
      </p:sp>
      <p:sp>
        <p:nvSpPr>
          <p:cNvPr id="18" name="TextBox 4"/>
          <p:cNvSpPr txBox="1">
            <a:spLocks noChangeArrowheads="1"/>
          </p:cNvSpPr>
          <p:nvPr/>
        </p:nvSpPr>
        <p:spPr bwMode="auto">
          <a:xfrm>
            <a:off x="4329486" y="1860983"/>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'r'</a:t>
            </a:r>
            <a:endParaRPr lang="en-CA" b="1" dirty="0">
              <a:solidFill>
                <a:srgbClr val="FF0000"/>
              </a:solidFill>
              <a:latin typeface="Courier New" pitchFamily="49" charset="0"/>
              <a:cs typeface="Courier New" pitchFamily="49" charset="0"/>
            </a:endParaRPr>
          </a:p>
        </p:txBody>
      </p:sp>
      <p:sp>
        <p:nvSpPr>
          <p:cNvPr id="19" name="TextBox 4"/>
          <p:cNvSpPr txBox="1">
            <a:spLocks noChangeArrowheads="1"/>
          </p:cNvSpPr>
          <p:nvPr/>
        </p:nvSpPr>
        <p:spPr bwMode="auto">
          <a:xfrm>
            <a:off x="5712054" y="1860983"/>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'a'</a:t>
            </a:r>
            <a:endParaRPr lang="en-CA" b="1" dirty="0">
              <a:solidFill>
                <a:srgbClr val="FF0000"/>
              </a:solidFill>
              <a:latin typeface="Courier New" pitchFamily="49" charset="0"/>
              <a:cs typeface="Courier New" pitchFamily="49" charset="0"/>
            </a:endParaRPr>
          </a:p>
        </p:txBody>
      </p:sp>
      <p:cxnSp>
        <p:nvCxnSpPr>
          <p:cNvPr id="21" name="Straight Arrow Connector 20"/>
          <p:cNvCxnSpPr/>
          <p:nvPr/>
        </p:nvCxnSpPr>
        <p:spPr>
          <a:xfrm flipV="1">
            <a:off x="2211941" y="2052903"/>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594509" y="2055746"/>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7076" y="2056289"/>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154334" y="2000982"/>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3536902" y="2000982"/>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4919469" y="2000982"/>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6302038" y="1975228"/>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6639186" y="1847714"/>
            <a:ext cx="736099" cy="369332"/>
          </a:xfrm>
          <a:prstGeom prst="rect">
            <a:avLst/>
          </a:prstGeom>
          <a:noFill/>
        </p:spPr>
        <p:txBody>
          <a:bodyPr wrap="none" rtlCol="0">
            <a:spAutoFit/>
          </a:bodyPr>
          <a:lstStyle/>
          <a:p>
            <a:r>
              <a:rPr lang="en-CA" b="1" dirty="0" smtClean="0">
                <a:solidFill>
                  <a:srgbClr val="0070C0"/>
                </a:solidFill>
                <a:latin typeface="Courier New" pitchFamily="49" charset="0"/>
                <a:cs typeface="Courier New" pitchFamily="49" charset="0"/>
              </a:rPr>
              <a:t>null</a:t>
            </a:r>
            <a:endParaRPr lang="en-CA" b="1" dirty="0">
              <a:solidFill>
                <a:srgbClr val="0070C0"/>
              </a:solidFill>
              <a:latin typeface="Courier New" pitchFamily="49" charset="0"/>
              <a:cs typeface="Courier New" pitchFamily="49" charset="0"/>
            </a:endParaRPr>
          </a:p>
        </p:txBody>
      </p:sp>
      <p:sp>
        <p:nvSpPr>
          <p:cNvPr id="25" name="TextBox 24"/>
          <p:cNvSpPr txBox="1"/>
          <p:nvPr/>
        </p:nvSpPr>
        <p:spPr>
          <a:xfrm>
            <a:off x="1403615" y="1239934"/>
            <a:ext cx="1229824" cy="369332"/>
          </a:xfrm>
          <a:prstGeom prst="rect">
            <a:avLst/>
          </a:prstGeom>
          <a:noFill/>
        </p:spPr>
        <p:txBody>
          <a:bodyPr wrap="none" rtlCol="0">
            <a:spAutoFit/>
          </a:bodyPr>
          <a:lstStyle/>
          <a:p>
            <a:r>
              <a:rPr lang="en-CA" dirty="0" smtClean="0">
                <a:latin typeface="+mn-lt"/>
                <a:cs typeface="Courier New" pitchFamily="49" charset="0"/>
              </a:rPr>
              <a:t>head node</a:t>
            </a:r>
            <a:endParaRPr lang="en-CA" dirty="0">
              <a:latin typeface="+mn-lt"/>
              <a:cs typeface="Courier New" pitchFamily="49" charset="0"/>
            </a:endParaRPr>
          </a:p>
        </p:txBody>
      </p:sp>
      <p:sp>
        <p:nvSpPr>
          <p:cNvPr id="30" name="TextBox 29"/>
          <p:cNvSpPr txBox="1"/>
          <p:nvPr/>
        </p:nvSpPr>
        <p:spPr>
          <a:xfrm>
            <a:off x="1576436" y="2310777"/>
            <a:ext cx="619080" cy="369332"/>
          </a:xfrm>
          <a:prstGeom prst="rect">
            <a:avLst/>
          </a:prstGeom>
          <a:noFill/>
        </p:spPr>
        <p:txBody>
          <a:bodyPr wrap="none" rtlCol="0">
            <a:spAutoFit/>
          </a:bodyPr>
          <a:lstStyle/>
          <a:p>
            <a:r>
              <a:rPr lang="en-CA" dirty="0" smtClean="0">
                <a:solidFill>
                  <a:srgbClr val="FF0000"/>
                </a:solidFill>
                <a:latin typeface="+mn-lt"/>
                <a:cs typeface="Courier New" pitchFamily="49" charset="0"/>
              </a:rPr>
              <a:t>data</a:t>
            </a:r>
            <a:endParaRPr lang="en-CA" dirty="0">
              <a:solidFill>
                <a:srgbClr val="FF0000"/>
              </a:solidFill>
              <a:latin typeface="+mn-lt"/>
              <a:cs typeface="Courier New" pitchFamily="49" charset="0"/>
            </a:endParaRPr>
          </a:p>
        </p:txBody>
      </p:sp>
      <p:sp>
        <p:nvSpPr>
          <p:cNvPr id="31" name="Right Brace 30"/>
          <p:cNvSpPr/>
          <p:nvPr/>
        </p:nvSpPr>
        <p:spPr>
          <a:xfrm rot="16200000">
            <a:off x="1922079" y="1297541"/>
            <a:ext cx="172821" cy="74889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093926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Linked List</a:t>
            </a:r>
            <a:endParaRPr lang="en-US" dirty="0"/>
          </a:p>
        </p:txBody>
      </p:sp>
      <p:sp>
        <p:nvSpPr>
          <p:cNvPr id="6" name="Content Placeholder 5"/>
          <p:cNvSpPr>
            <a:spLocks noGrp="1"/>
          </p:cNvSpPr>
          <p:nvPr>
            <p:ph sz="quarter" idx="1"/>
          </p:nvPr>
        </p:nvSpPr>
        <p:spPr/>
        <p:txBody>
          <a:bodyPr/>
          <a:lstStyle/>
          <a:p>
            <a:r>
              <a:rPr lang="en-US" dirty="0" smtClean="0"/>
              <a:t>each node can be thought of as the head of a smaller list</a:t>
            </a:r>
          </a:p>
          <a:p>
            <a:endParaRPr lang="en-US" dirty="0"/>
          </a:p>
        </p:txBody>
      </p:sp>
      <p:sp>
        <p:nvSpPr>
          <p:cNvPr id="4" name="Slide Number Placeholder 3"/>
          <p:cNvSpPr>
            <a:spLocks noGrp="1"/>
          </p:cNvSpPr>
          <p:nvPr>
            <p:ph type="sldNum" sz="quarter" idx="12"/>
          </p:nvPr>
        </p:nvSpPr>
        <p:spPr/>
        <p:txBody>
          <a:bodyPr/>
          <a:lstStyle/>
          <a:p>
            <a:pPr>
              <a:defRPr/>
            </a:pPr>
            <a:fld id="{C9C62C08-682E-43F6-B2C1-8599D21120B6}" type="slidenum">
              <a:rPr lang="en-US" smtClean="0"/>
              <a:pPr>
                <a:defRPr/>
              </a:pPr>
              <a:t>229</a:t>
            </a:fld>
            <a:endParaRPr lang="en-US"/>
          </a:p>
        </p:txBody>
      </p:sp>
      <p:sp>
        <p:nvSpPr>
          <p:cNvPr id="7" name="TextBox 6"/>
          <p:cNvSpPr txBox="1">
            <a:spLocks noChangeArrowheads="1"/>
          </p:cNvSpPr>
          <p:nvPr/>
        </p:nvSpPr>
        <p:spPr bwMode="auto">
          <a:xfrm>
            <a:off x="2337413" y="3905347"/>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a:latin typeface="Courier New" pitchFamily="49" charset="0"/>
                <a:cs typeface="Courier New" pitchFamily="49" charset="0"/>
              </a:rPr>
              <a:t>'a</a:t>
            </a:r>
            <a:r>
              <a:rPr lang="en-CA" b="1" dirty="0" smtClean="0">
                <a:latin typeface="Courier New" pitchFamily="49" charset="0"/>
                <a:cs typeface="Courier New" pitchFamily="49" charset="0"/>
              </a:rPr>
              <a:t>'</a:t>
            </a:r>
            <a:endParaRPr lang="en-CA" b="1" dirty="0">
              <a:latin typeface="Courier New" pitchFamily="49" charset="0"/>
              <a:cs typeface="Courier New" pitchFamily="49" charset="0"/>
            </a:endParaRPr>
          </a:p>
        </p:txBody>
      </p:sp>
      <p:sp>
        <p:nvSpPr>
          <p:cNvPr id="8" name="TextBox 4"/>
          <p:cNvSpPr txBox="1">
            <a:spLocks noChangeArrowheads="1"/>
          </p:cNvSpPr>
          <p:nvPr/>
        </p:nvSpPr>
        <p:spPr bwMode="auto">
          <a:xfrm>
            <a:off x="3707895" y="3909632"/>
            <a:ext cx="864105" cy="36933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0070C0"/>
                </a:solidFill>
                <a:latin typeface="Courier New" pitchFamily="49" charset="0"/>
                <a:cs typeface="Courier New" pitchFamily="49" charset="0"/>
              </a:rPr>
              <a:t>'x'</a:t>
            </a:r>
            <a:endParaRPr lang="en-CA" b="1" dirty="0">
              <a:solidFill>
                <a:srgbClr val="0070C0"/>
              </a:solidFill>
              <a:latin typeface="Courier New" pitchFamily="49" charset="0"/>
              <a:cs typeface="Courier New" pitchFamily="49" charset="0"/>
            </a:endParaRPr>
          </a:p>
        </p:txBody>
      </p:sp>
      <p:cxnSp>
        <p:nvCxnSpPr>
          <p:cNvPr id="9" name="Straight Arrow Connector 8"/>
          <p:cNvCxnSpPr/>
          <p:nvPr/>
        </p:nvCxnSpPr>
        <p:spPr>
          <a:xfrm flipV="1">
            <a:off x="2972918" y="4101552"/>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55486" y="4104395"/>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15311"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297879"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4"/>
          <p:cNvSpPr txBox="1">
            <a:spLocks noChangeArrowheads="1"/>
          </p:cNvSpPr>
          <p:nvPr/>
        </p:nvSpPr>
        <p:spPr bwMode="auto">
          <a:xfrm>
            <a:off x="5090463" y="3923268"/>
            <a:ext cx="864105"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'r'</a:t>
            </a:r>
            <a:endParaRPr lang="en-CA" b="1" dirty="0">
              <a:solidFill>
                <a:srgbClr val="FF0000"/>
              </a:solidFill>
              <a:latin typeface="Courier New" pitchFamily="49" charset="0"/>
              <a:cs typeface="Courier New" pitchFamily="49" charset="0"/>
            </a:endParaRPr>
          </a:p>
        </p:txBody>
      </p:sp>
      <p:sp>
        <p:nvSpPr>
          <p:cNvPr id="18" name="TextBox 4"/>
          <p:cNvSpPr txBox="1">
            <a:spLocks noChangeArrowheads="1"/>
          </p:cNvSpPr>
          <p:nvPr/>
        </p:nvSpPr>
        <p:spPr bwMode="auto">
          <a:xfrm>
            <a:off x="6530638" y="3923268"/>
            <a:ext cx="864105" cy="36933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92D050"/>
                </a:solidFill>
                <a:latin typeface="Courier New" pitchFamily="49" charset="0"/>
                <a:cs typeface="Courier New" pitchFamily="49" charset="0"/>
              </a:rPr>
              <a:t>'a'</a:t>
            </a:r>
            <a:endParaRPr lang="en-CA" b="1" dirty="0">
              <a:solidFill>
                <a:srgbClr val="92D050"/>
              </a:solidFill>
              <a:latin typeface="Courier New" pitchFamily="49" charset="0"/>
              <a:cs typeface="Courier New" pitchFamily="49" charset="0"/>
            </a:endParaRPr>
          </a:p>
        </p:txBody>
      </p:sp>
      <p:cxnSp>
        <p:nvCxnSpPr>
          <p:cNvPr id="19" name="Straight Arrow Connector 18"/>
          <p:cNvCxnSpPr/>
          <p:nvPr/>
        </p:nvCxnSpPr>
        <p:spPr>
          <a:xfrm flipV="1">
            <a:off x="5795660" y="4122381"/>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20622" y="403751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724140" y="4062677"/>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284426" y="4408319"/>
            <a:ext cx="2999539" cy="646331"/>
          </a:xfrm>
          <a:prstGeom prst="rect">
            <a:avLst/>
          </a:prstGeom>
          <a:noFill/>
        </p:spPr>
        <p:txBody>
          <a:bodyPr wrap="none" rtlCol="0">
            <a:spAutoFit/>
          </a:bodyPr>
          <a:lstStyle/>
          <a:p>
            <a:pPr algn="ctr"/>
            <a:r>
              <a:rPr lang="en-US" dirty="0" smtClean="0">
                <a:latin typeface="+mn-lt"/>
              </a:rPr>
              <a:t>head of</a:t>
            </a:r>
          </a:p>
          <a:p>
            <a:pPr algn="ctr"/>
            <a:r>
              <a:rPr lang="en-US" b="1" dirty="0" smtClean="0">
                <a:latin typeface="Courier New" pitchFamily="49" charset="0"/>
                <a:cs typeface="Courier New" pitchFamily="49" charset="0"/>
              </a:rPr>
              <a:t>['a', 'x', 'r', 'a']</a:t>
            </a:r>
            <a:r>
              <a:rPr lang="en-US" dirty="0" smtClean="0">
                <a:latin typeface="+mn-lt"/>
              </a:rPr>
              <a:t> </a:t>
            </a:r>
            <a:endParaRPr lang="en-US" dirty="0">
              <a:latin typeface="+mn-lt"/>
            </a:endParaRPr>
          </a:p>
        </p:txBody>
      </p:sp>
    </p:spTree>
    <p:extLst>
      <p:ext uri="{BB962C8B-B14F-4D97-AF65-F5344CB8AC3E}">
        <p14:creationId xmlns:p14="http://schemas.microsoft.com/office/powerpoint/2010/main" val="355529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4</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(n – 1) disks from B to C using A</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23</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891684" y="4527189"/>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005984" y="40064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120284" y="349213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
        <p:nvSpPr>
          <p:cNvPr id="14" name="Rectangle 13"/>
          <p:cNvSpPr/>
          <p:nvPr/>
        </p:nvSpPr>
        <p:spPr>
          <a:xfrm>
            <a:off x="5608927" y="4526780"/>
            <a:ext cx="1612995" cy="4572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2118040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Linked List</a:t>
            </a:r>
            <a:endParaRPr lang="en-US" dirty="0"/>
          </a:p>
        </p:txBody>
      </p:sp>
      <p:sp>
        <p:nvSpPr>
          <p:cNvPr id="6" name="Content Placeholder 5"/>
          <p:cNvSpPr>
            <a:spLocks noGrp="1"/>
          </p:cNvSpPr>
          <p:nvPr>
            <p:ph sz="quarter" idx="1"/>
          </p:nvPr>
        </p:nvSpPr>
        <p:spPr/>
        <p:txBody>
          <a:bodyPr/>
          <a:lstStyle/>
          <a:p>
            <a:r>
              <a:rPr lang="en-US" dirty="0" smtClean="0"/>
              <a:t>each node can be thought of as the head of a smaller list</a:t>
            </a:r>
          </a:p>
          <a:p>
            <a:endParaRPr lang="en-US" dirty="0"/>
          </a:p>
        </p:txBody>
      </p:sp>
      <p:sp>
        <p:nvSpPr>
          <p:cNvPr id="4" name="Slide Number Placeholder 3"/>
          <p:cNvSpPr>
            <a:spLocks noGrp="1"/>
          </p:cNvSpPr>
          <p:nvPr>
            <p:ph type="sldNum" sz="quarter" idx="12"/>
          </p:nvPr>
        </p:nvSpPr>
        <p:spPr/>
        <p:txBody>
          <a:bodyPr/>
          <a:lstStyle/>
          <a:p>
            <a:pPr>
              <a:defRPr/>
            </a:pPr>
            <a:fld id="{C9C62C08-682E-43F6-B2C1-8599D21120B6}" type="slidenum">
              <a:rPr lang="en-US" smtClean="0"/>
              <a:pPr>
                <a:defRPr/>
              </a:pPr>
              <a:t>230</a:t>
            </a:fld>
            <a:endParaRPr lang="en-US"/>
          </a:p>
        </p:txBody>
      </p:sp>
      <p:sp>
        <p:nvSpPr>
          <p:cNvPr id="7" name="TextBox 6"/>
          <p:cNvSpPr txBox="1">
            <a:spLocks noChangeArrowheads="1"/>
          </p:cNvSpPr>
          <p:nvPr/>
        </p:nvSpPr>
        <p:spPr bwMode="auto">
          <a:xfrm>
            <a:off x="2337413" y="3905347"/>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a:latin typeface="Courier New" pitchFamily="49" charset="0"/>
                <a:cs typeface="Courier New" pitchFamily="49" charset="0"/>
              </a:rPr>
              <a:t>'a</a:t>
            </a:r>
            <a:r>
              <a:rPr lang="en-CA" b="1" dirty="0" smtClean="0">
                <a:latin typeface="Courier New" pitchFamily="49" charset="0"/>
                <a:cs typeface="Courier New" pitchFamily="49" charset="0"/>
              </a:rPr>
              <a:t>'</a:t>
            </a:r>
            <a:endParaRPr lang="en-CA" b="1" dirty="0">
              <a:latin typeface="Courier New" pitchFamily="49" charset="0"/>
              <a:cs typeface="Courier New" pitchFamily="49" charset="0"/>
            </a:endParaRPr>
          </a:p>
        </p:txBody>
      </p:sp>
      <p:sp>
        <p:nvSpPr>
          <p:cNvPr id="8" name="TextBox 4"/>
          <p:cNvSpPr txBox="1">
            <a:spLocks noChangeArrowheads="1"/>
          </p:cNvSpPr>
          <p:nvPr/>
        </p:nvSpPr>
        <p:spPr bwMode="auto">
          <a:xfrm>
            <a:off x="3707895" y="3909632"/>
            <a:ext cx="864105" cy="36933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0070C0"/>
                </a:solidFill>
                <a:latin typeface="Courier New" pitchFamily="49" charset="0"/>
                <a:cs typeface="Courier New" pitchFamily="49" charset="0"/>
              </a:rPr>
              <a:t>'x'</a:t>
            </a:r>
            <a:endParaRPr lang="en-CA" b="1" dirty="0">
              <a:solidFill>
                <a:srgbClr val="0070C0"/>
              </a:solidFill>
              <a:latin typeface="Courier New" pitchFamily="49" charset="0"/>
              <a:cs typeface="Courier New" pitchFamily="49" charset="0"/>
            </a:endParaRPr>
          </a:p>
        </p:txBody>
      </p:sp>
      <p:cxnSp>
        <p:nvCxnSpPr>
          <p:cNvPr id="9" name="Straight Arrow Connector 8"/>
          <p:cNvCxnSpPr/>
          <p:nvPr/>
        </p:nvCxnSpPr>
        <p:spPr>
          <a:xfrm flipV="1">
            <a:off x="2972918" y="4101552"/>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55486" y="4104395"/>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15311"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297879"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4"/>
          <p:cNvSpPr txBox="1">
            <a:spLocks noChangeArrowheads="1"/>
          </p:cNvSpPr>
          <p:nvPr/>
        </p:nvSpPr>
        <p:spPr bwMode="auto">
          <a:xfrm>
            <a:off x="5090463" y="3923268"/>
            <a:ext cx="864105"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'r'</a:t>
            </a:r>
            <a:endParaRPr lang="en-CA" b="1" dirty="0">
              <a:solidFill>
                <a:srgbClr val="FF0000"/>
              </a:solidFill>
              <a:latin typeface="Courier New" pitchFamily="49" charset="0"/>
              <a:cs typeface="Courier New" pitchFamily="49" charset="0"/>
            </a:endParaRPr>
          </a:p>
        </p:txBody>
      </p:sp>
      <p:sp>
        <p:nvSpPr>
          <p:cNvPr id="18" name="TextBox 4"/>
          <p:cNvSpPr txBox="1">
            <a:spLocks noChangeArrowheads="1"/>
          </p:cNvSpPr>
          <p:nvPr/>
        </p:nvSpPr>
        <p:spPr bwMode="auto">
          <a:xfrm>
            <a:off x="6530638" y="3923268"/>
            <a:ext cx="864105" cy="36933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92D050"/>
                </a:solidFill>
                <a:latin typeface="Courier New" pitchFamily="49" charset="0"/>
                <a:cs typeface="Courier New" pitchFamily="49" charset="0"/>
              </a:rPr>
              <a:t>'a'</a:t>
            </a:r>
            <a:endParaRPr lang="en-CA" b="1" dirty="0">
              <a:solidFill>
                <a:srgbClr val="92D050"/>
              </a:solidFill>
              <a:latin typeface="Courier New" pitchFamily="49" charset="0"/>
              <a:cs typeface="Courier New" pitchFamily="49" charset="0"/>
            </a:endParaRPr>
          </a:p>
        </p:txBody>
      </p:sp>
      <p:cxnSp>
        <p:nvCxnSpPr>
          <p:cNvPr id="19" name="Straight Arrow Connector 18"/>
          <p:cNvCxnSpPr/>
          <p:nvPr/>
        </p:nvCxnSpPr>
        <p:spPr>
          <a:xfrm flipV="1">
            <a:off x="5795660" y="4122381"/>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20622" y="403751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724140" y="4062677"/>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016611" y="4408319"/>
            <a:ext cx="2310248" cy="646331"/>
          </a:xfrm>
          <a:prstGeom prst="rect">
            <a:avLst/>
          </a:prstGeom>
          <a:noFill/>
        </p:spPr>
        <p:txBody>
          <a:bodyPr wrap="none" rtlCol="0">
            <a:spAutoFit/>
          </a:bodyPr>
          <a:lstStyle/>
          <a:p>
            <a:pPr algn="ctr"/>
            <a:r>
              <a:rPr lang="en-US" dirty="0" smtClean="0">
                <a:solidFill>
                  <a:srgbClr val="0070C0"/>
                </a:solidFill>
                <a:latin typeface="+mn-lt"/>
              </a:rPr>
              <a:t>head of </a:t>
            </a:r>
          </a:p>
          <a:p>
            <a:pPr algn="ctr"/>
            <a:r>
              <a:rPr lang="en-US" b="1" dirty="0" smtClean="0">
                <a:solidFill>
                  <a:srgbClr val="0070C0"/>
                </a:solidFill>
                <a:latin typeface="Courier New" pitchFamily="49" charset="0"/>
                <a:cs typeface="Courier New" pitchFamily="49" charset="0"/>
              </a:rPr>
              <a:t>['x', 'r', 'a']</a:t>
            </a:r>
            <a:r>
              <a:rPr lang="en-US" dirty="0" smtClean="0">
                <a:solidFill>
                  <a:srgbClr val="0070C0"/>
                </a:solidFill>
                <a:latin typeface="+mn-lt"/>
              </a:rPr>
              <a:t> </a:t>
            </a:r>
            <a:endParaRPr lang="en-US" dirty="0">
              <a:solidFill>
                <a:srgbClr val="0070C0"/>
              </a:solidFill>
              <a:latin typeface="+mn-lt"/>
            </a:endParaRPr>
          </a:p>
        </p:txBody>
      </p:sp>
    </p:spTree>
    <p:extLst>
      <p:ext uri="{BB962C8B-B14F-4D97-AF65-F5344CB8AC3E}">
        <p14:creationId xmlns:p14="http://schemas.microsoft.com/office/powerpoint/2010/main" val="58536201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Linked List</a:t>
            </a:r>
            <a:endParaRPr lang="en-US" dirty="0"/>
          </a:p>
        </p:txBody>
      </p:sp>
      <p:sp>
        <p:nvSpPr>
          <p:cNvPr id="6" name="Content Placeholder 5"/>
          <p:cNvSpPr>
            <a:spLocks noGrp="1"/>
          </p:cNvSpPr>
          <p:nvPr>
            <p:ph sz="quarter" idx="1"/>
          </p:nvPr>
        </p:nvSpPr>
        <p:spPr/>
        <p:txBody>
          <a:bodyPr/>
          <a:lstStyle/>
          <a:p>
            <a:r>
              <a:rPr lang="en-US" dirty="0" smtClean="0"/>
              <a:t>each node can be thought of as the head of a smaller list</a:t>
            </a:r>
          </a:p>
          <a:p>
            <a:endParaRPr lang="en-US" dirty="0"/>
          </a:p>
        </p:txBody>
      </p:sp>
      <p:sp>
        <p:nvSpPr>
          <p:cNvPr id="4" name="Slide Number Placeholder 3"/>
          <p:cNvSpPr>
            <a:spLocks noGrp="1"/>
          </p:cNvSpPr>
          <p:nvPr>
            <p:ph type="sldNum" sz="quarter" idx="12"/>
          </p:nvPr>
        </p:nvSpPr>
        <p:spPr/>
        <p:txBody>
          <a:bodyPr/>
          <a:lstStyle/>
          <a:p>
            <a:pPr>
              <a:defRPr/>
            </a:pPr>
            <a:fld id="{C9C62C08-682E-43F6-B2C1-8599D21120B6}" type="slidenum">
              <a:rPr lang="en-US" smtClean="0"/>
              <a:pPr>
                <a:defRPr/>
              </a:pPr>
              <a:t>231</a:t>
            </a:fld>
            <a:endParaRPr lang="en-US"/>
          </a:p>
        </p:txBody>
      </p:sp>
      <p:sp>
        <p:nvSpPr>
          <p:cNvPr id="7" name="TextBox 6"/>
          <p:cNvSpPr txBox="1">
            <a:spLocks noChangeArrowheads="1"/>
          </p:cNvSpPr>
          <p:nvPr/>
        </p:nvSpPr>
        <p:spPr bwMode="auto">
          <a:xfrm>
            <a:off x="2337413" y="3905347"/>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a:latin typeface="Courier New" pitchFamily="49" charset="0"/>
                <a:cs typeface="Courier New" pitchFamily="49" charset="0"/>
              </a:rPr>
              <a:t>'a</a:t>
            </a:r>
            <a:r>
              <a:rPr lang="en-CA" b="1" dirty="0" smtClean="0">
                <a:latin typeface="Courier New" pitchFamily="49" charset="0"/>
                <a:cs typeface="Courier New" pitchFamily="49" charset="0"/>
              </a:rPr>
              <a:t>'</a:t>
            </a:r>
            <a:endParaRPr lang="en-CA" b="1" dirty="0">
              <a:latin typeface="Courier New" pitchFamily="49" charset="0"/>
              <a:cs typeface="Courier New" pitchFamily="49" charset="0"/>
            </a:endParaRPr>
          </a:p>
        </p:txBody>
      </p:sp>
      <p:sp>
        <p:nvSpPr>
          <p:cNvPr id="8" name="TextBox 4"/>
          <p:cNvSpPr txBox="1">
            <a:spLocks noChangeArrowheads="1"/>
          </p:cNvSpPr>
          <p:nvPr/>
        </p:nvSpPr>
        <p:spPr bwMode="auto">
          <a:xfrm>
            <a:off x="3707895" y="3909632"/>
            <a:ext cx="864105" cy="36933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0070C0"/>
                </a:solidFill>
                <a:latin typeface="Courier New" pitchFamily="49" charset="0"/>
                <a:cs typeface="Courier New" pitchFamily="49" charset="0"/>
              </a:rPr>
              <a:t>'x'</a:t>
            </a:r>
            <a:endParaRPr lang="en-CA" b="1" dirty="0">
              <a:solidFill>
                <a:srgbClr val="0070C0"/>
              </a:solidFill>
              <a:latin typeface="Courier New" pitchFamily="49" charset="0"/>
              <a:cs typeface="Courier New" pitchFamily="49" charset="0"/>
            </a:endParaRPr>
          </a:p>
        </p:txBody>
      </p:sp>
      <p:cxnSp>
        <p:nvCxnSpPr>
          <p:cNvPr id="9" name="Straight Arrow Connector 8"/>
          <p:cNvCxnSpPr/>
          <p:nvPr/>
        </p:nvCxnSpPr>
        <p:spPr>
          <a:xfrm flipV="1">
            <a:off x="2972918" y="4101552"/>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55486" y="4104395"/>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15311"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297879"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4"/>
          <p:cNvSpPr txBox="1">
            <a:spLocks noChangeArrowheads="1"/>
          </p:cNvSpPr>
          <p:nvPr/>
        </p:nvSpPr>
        <p:spPr bwMode="auto">
          <a:xfrm>
            <a:off x="5090463" y="3923268"/>
            <a:ext cx="864105"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'r'</a:t>
            </a:r>
            <a:endParaRPr lang="en-CA" b="1" dirty="0">
              <a:solidFill>
                <a:srgbClr val="FF0000"/>
              </a:solidFill>
              <a:latin typeface="Courier New" pitchFamily="49" charset="0"/>
              <a:cs typeface="Courier New" pitchFamily="49" charset="0"/>
            </a:endParaRPr>
          </a:p>
        </p:txBody>
      </p:sp>
      <p:sp>
        <p:nvSpPr>
          <p:cNvPr id="18" name="TextBox 4"/>
          <p:cNvSpPr txBox="1">
            <a:spLocks noChangeArrowheads="1"/>
          </p:cNvSpPr>
          <p:nvPr/>
        </p:nvSpPr>
        <p:spPr bwMode="auto">
          <a:xfrm>
            <a:off x="6530638" y="3923268"/>
            <a:ext cx="864105" cy="36933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92D050"/>
                </a:solidFill>
                <a:latin typeface="Courier New" pitchFamily="49" charset="0"/>
                <a:cs typeface="Courier New" pitchFamily="49" charset="0"/>
              </a:rPr>
              <a:t>'a'</a:t>
            </a:r>
            <a:endParaRPr lang="en-CA" b="1" dirty="0">
              <a:solidFill>
                <a:srgbClr val="92D050"/>
              </a:solidFill>
              <a:latin typeface="Courier New" pitchFamily="49" charset="0"/>
              <a:cs typeface="Courier New" pitchFamily="49" charset="0"/>
            </a:endParaRPr>
          </a:p>
        </p:txBody>
      </p:sp>
      <p:cxnSp>
        <p:nvCxnSpPr>
          <p:cNvPr id="19" name="Straight Arrow Connector 18"/>
          <p:cNvCxnSpPr/>
          <p:nvPr/>
        </p:nvCxnSpPr>
        <p:spPr>
          <a:xfrm flipV="1">
            <a:off x="5795660" y="4122381"/>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20622" y="403751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724140" y="4062677"/>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4744821" y="4392828"/>
            <a:ext cx="1620957" cy="646331"/>
          </a:xfrm>
          <a:prstGeom prst="rect">
            <a:avLst/>
          </a:prstGeom>
          <a:noFill/>
        </p:spPr>
        <p:txBody>
          <a:bodyPr wrap="none" rtlCol="0">
            <a:spAutoFit/>
          </a:bodyPr>
          <a:lstStyle/>
          <a:p>
            <a:pPr algn="ctr"/>
            <a:r>
              <a:rPr lang="en-US" dirty="0" smtClean="0">
                <a:solidFill>
                  <a:srgbClr val="FF0000"/>
                </a:solidFill>
                <a:latin typeface="+mn-lt"/>
              </a:rPr>
              <a:t>head of </a:t>
            </a:r>
          </a:p>
          <a:p>
            <a:pPr algn="ctr"/>
            <a:r>
              <a:rPr lang="en-US" b="1" dirty="0" smtClean="0">
                <a:solidFill>
                  <a:srgbClr val="FF0000"/>
                </a:solidFill>
                <a:latin typeface="Courier New" pitchFamily="49" charset="0"/>
                <a:cs typeface="Courier New" pitchFamily="49" charset="0"/>
              </a:rPr>
              <a:t>['r', 'a']</a:t>
            </a:r>
            <a:r>
              <a:rPr lang="en-US" dirty="0" smtClean="0">
                <a:solidFill>
                  <a:srgbClr val="FF0000"/>
                </a:solidFill>
                <a:latin typeface="+mn-lt"/>
              </a:rPr>
              <a:t> </a:t>
            </a:r>
            <a:endParaRPr lang="en-US" dirty="0">
              <a:solidFill>
                <a:srgbClr val="FF0000"/>
              </a:solidFill>
              <a:latin typeface="+mn-lt"/>
            </a:endParaRPr>
          </a:p>
        </p:txBody>
      </p:sp>
    </p:spTree>
    <p:extLst>
      <p:ext uri="{BB962C8B-B14F-4D97-AF65-F5344CB8AC3E}">
        <p14:creationId xmlns:p14="http://schemas.microsoft.com/office/powerpoint/2010/main" val="248417591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Linked List</a:t>
            </a:r>
            <a:endParaRPr lang="en-US" dirty="0"/>
          </a:p>
        </p:txBody>
      </p:sp>
      <p:sp>
        <p:nvSpPr>
          <p:cNvPr id="6" name="Content Placeholder 5"/>
          <p:cNvSpPr>
            <a:spLocks noGrp="1"/>
          </p:cNvSpPr>
          <p:nvPr>
            <p:ph sz="quarter" idx="1"/>
          </p:nvPr>
        </p:nvSpPr>
        <p:spPr/>
        <p:txBody>
          <a:bodyPr/>
          <a:lstStyle/>
          <a:p>
            <a:r>
              <a:rPr lang="en-US" dirty="0" smtClean="0"/>
              <a:t>each node can be thought of as the head of a smaller list</a:t>
            </a:r>
          </a:p>
          <a:p>
            <a:endParaRPr lang="en-US" dirty="0"/>
          </a:p>
        </p:txBody>
      </p:sp>
      <p:sp>
        <p:nvSpPr>
          <p:cNvPr id="4" name="Slide Number Placeholder 3"/>
          <p:cNvSpPr>
            <a:spLocks noGrp="1"/>
          </p:cNvSpPr>
          <p:nvPr>
            <p:ph type="sldNum" sz="quarter" idx="12"/>
          </p:nvPr>
        </p:nvSpPr>
        <p:spPr/>
        <p:txBody>
          <a:bodyPr/>
          <a:lstStyle/>
          <a:p>
            <a:pPr>
              <a:defRPr/>
            </a:pPr>
            <a:fld id="{C9C62C08-682E-43F6-B2C1-8599D21120B6}" type="slidenum">
              <a:rPr lang="en-US" smtClean="0"/>
              <a:pPr>
                <a:defRPr/>
              </a:pPr>
              <a:t>232</a:t>
            </a:fld>
            <a:endParaRPr lang="en-US"/>
          </a:p>
        </p:txBody>
      </p:sp>
      <p:sp>
        <p:nvSpPr>
          <p:cNvPr id="7" name="TextBox 6"/>
          <p:cNvSpPr txBox="1">
            <a:spLocks noChangeArrowheads="1"/>
          </p:cNvSpPr>
          <p:nvPr/>
        </p:nvSpPr>
        <p:spPr bwMode="auto">
          <a:xfrm>
            <a:off x="2337413" y="3905347"/>
            <a:ext cx="864105" cy="3693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a:latin typeface="Courier New" pitchFamily="49" charset="0"/>
                <a:cs typeface="Courier New" pitchFamily="49" charset="0"/>
              </a:rPr>
              <a:t>'a</a:t>
            </a:r>
            <a:r>
              <a:rPr lang="en-CA" b="1" dirty="0" smtClean="0">
                <a:latin typeface="Courier New" pitchFamily="49" charset="0"/>
                <a:cs typeface="Courier New" pitchFamily="49" charset="0"/>
              </a:rPr>
              <a:t>'</a:t>
            </a:r>
            <a:endParaRPr lang="en-CA" b="1" dirty="0">
              <a:latin typeface="Courier New" pitchFamily="49" charset="0"/>
              <a:cs typeface="Courier New" pitchFamily="49" charset="0"/>
            </a:endParaRPr>
          </a:p>
        </p:txBody>
      </p:sp>
      <p:sp>
        <p:nvSpPr>
          <p:cNvPr id="8" name="TextBox 4"/>
          <p:cNvSpPr txBox="1">
            <a:spLocks noChangeArrowheads="1"/>
          </p:cNvSpPr>
          <p:nvPr/>
        </p:nvSpPr>
        <p:spPr bwMode="auto">
          <a:xfrm>
            <a:off x="3707895" y="3909632"/>
            <a:ext cx="864105" cy="36933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0070C0"/>
                </a:solidFill>
                <a:latin typeface="Courier New" pitchFamily="49" charset="0"/>
                <a:cs typeface="Courier New" pitchFamily="49" charset="0"/>
              </a:rPr>
              <a:t>'x'</a:t>
            </a:r>
            <a:endParaRPr lang="en-CA" b="1" dirty="0">
              <a:solidFill>
                <a:srgbClr val="0070C0"/>
              </a:solidFill>
              <a:latin typeface="Courier New" pitchFamily="49" charset="0"/>
              <a:cs typeface="Courier New" pitchFamily="49" charset="0"/>
            </a:endParaRPr>
          </a:p>
        </p:txBody>
      </p:sp>
      <p:cxnSp>
        <p:nvCxnSpPr>
          <p:cNvPr id="9" name="Straight Arrow Connector 8"/>
          <p:cNvCxnSpPr/>
          <p:nvPr/>
        </p:nvCxnSpPr>
        <p:spPr>
          <a:xfrm flipV="1">
            <a:off x="2972918" y="4101552"/>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55486" y="4104395"/>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15311"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297879" y="4049631"/>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4"/>
          <p:cNvSpPr txBox="1">
            <a:spLocks noChangeArrowheads="1"/>
          </p:cNvSpPr>
          <p:nvPr/>
        </p:nvSpPr>
        <p:spPr bwMode="auto">
          <a:xfrm>
            <a:off x="5090463" y="3923268"/>
            <a:ext cx="864105"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FF0000"/>
                </a:solidFill>
                <a:latin typeface="Courier New" pitchFamily="49" charset="0"/>
                <a:cs typeface="Courier New" pitchFamily="49" charset="0"/>
              </a:rPr>
              <a:t>'r'</a:t>
            </a:r>
            <a:endParaRPr lang="en-CA" b="1" dirty="0">
              <a:solidFill>
                <a:srgbClr val="FF0000"/>
              </a:solidFill>
              <a:latin typeface="Courier New" pitchFamily="49" charset="0"/>
              <a:cs typeface="Courier New" pitchFamily="49" charset="0"/>
            </a:endParaRPr>
          </a:p>
        </p:txBody>
      </p:sp>
      <p:sp>
        <p:nvSpPr>
          <p:cNvPr id="18" name="TextBox 4"/>
          <p:cNvSpPr txBox="1">
            <a:spLocks noChangeArrowheads="1"/>
          </p:cNvSpPr>
          <p:nvPr/>
        </p:nvSpPr>
        <p:spPr bwMode="auto">
          <a:xfrm>
            <a:off x="6530638" y="3923268"/>
            <a:ext cx="864105" cy="369332"/>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b="1" dirty="0" smtClean="0">
                <a:solidFill>
                  <a:srgbClr val="92D050"/>
                </a:solidFill>
                <a:latin typeface="Courier New" pitchFamily="49" charset="0"/>
                <a:cs typeface="Courier New" pitchFamily="49" charset="0"/>
              </a:rPr>
              <a:t>'a'</a:t>
            </a:r>
            <a:endParaRPr lang="en-CA" b="1" dirty="0">
              <a:solidFill>
                <a:srgbClr val="92D050"/>
              </a:solidFill>
              <a:latin typeface="Courier New" pitchFamily="49" charset="0"/>
              <a:cs typeface="Courier New" pitchFamily="49" charset="0"/>
            </a:endParaRPr>
          </a:p>
        </p:txBody>
      </p:sp>
      <p:cxnSp>
        <p:nvCxnSpPr>
          <p:cNvPr id="19" name="Straight Arrow Connector 18"/>
          <p:cNvCxnSpPr/>
          <p:nvPr/>
        </p:nvCxnSpPr>
        <p:spPr>
          <a:xfrm flipV="1">
            <a:off x="5795660" y="4122381"/>
            <a:ext cx="734977" cy="28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20622" y="4037513"/>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724140" y="4062677"/>
            <a:ext cx="115214" cy="11521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469389" y="4408319"/>
            <a:ext cx="982961" cy="646331"/>
          </a:xfrm>
          <a:prstGeom prst="rect">
            <a:avLst/>
          </a:prstGeom>
          <a:noFill/>
        </p:spPr>
        <p:txBody>
          <a:bodyPr wrap="none" rtlCol="0">
            <a:spAutoFit/>
          </a:bodyPr>
          <a:lstStyle/>
          <a:p>
            <a:pPr algn="ctr"/>
            <a:r>
              <a:rPr lang="en-US" dirty="0" smtClean="0">
                <a:solidFill>
                  <a:srgbClr val="92D050"/>
                </a:solidFill>
                <a:latin typeface="+mn-lt"/>
              </a:rPr>
              <a:t>head of </a:t>
            </a:r>
          </a:p>
          <a:p>
            <a:pPr algn="ctr"/>
            <a:r>
              <a:rPr lang="en-US" b="1" dirty="0" smtClean="0">
                <a:solidFill>
                  <a:srgbClr val="92D050"/>
                </a:solidFill>
                <a:latin typeface="Courier New" pitchFamily="49" charset="0"/>
                <a:cs typeface="Courier New" pitchFamily="49" charset="0"/>
              </a:rPr>
              <a:t>['a']</a:t>
            </a:r>
            <a:r>
              <a:rPr lang="en-US" dirty="0" smtClean="0">
                <a:solidFill>
                  <a:srgbClr val="92D050"/>
                </a:solidFill>
                <a:latin typeface="+mn-lt"/>
              </a:rPr>
              <a:t> </a:t>
            </a:r>
            <a:endParaRPr lang="en-US" dirty="0">
              <a:solidFill>
                <a:srgbClr val="92D050"/>
              </a:solidFill>
              <a:latin typeface="+mn-lt"/>
            </a:endParaRPr>
          </a:p>
        </p:txBody>
      </p:sp>
    </p:spTree>
    <p:extLst>
      <p:ext uri="{BB962C8B-B14F-4D97-AF65-F5344CB8AC3E}">
        <p14:creationId xmlns:p14="http://schemas.microsoft.com/office/powerpoint/2010/main" val="102036848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List</a:t>
            </a:r>
            <a:endParaRPr lang="en-US" dirty="0"/>
          </a:p>
        </p:txBody>
      </p:sp>
      <p:sp>
        <p:nvSpPr>
          <p:cNvPr id="3" name="Content Placeholder 2"/>
          <p:cNvSpPr>
            <a:spLocks noGrp="1"/>
          </p:cNvSpPr>
          <p:nvPr>
            <p:ph sz="quarter" idx="1"/>
          </p:nvPr>
        </p:nvSpPr>
        <p:spPr/>
        <p:txBody>
          <a:bodyPr/>
          <a:lstStyle/>
          <a:p>
            <a:r>
              <a:rPr lang="en-US" dirty="0" smtClean="0"/>
              <a:t>the recursive structure of the linked list suggests that algorithms that operate on a linked list can be implemented recursively</a:t>
            </a:r>
          </a:p>
          <a:p>
            <a:pPr lvl="1"/>
            <a:r>
              <a:rPr lang="en-US" dirty="0" smtClean="0"/>
              <a:t>e.g., </a:t>
            </a:r>
            <a:r>
              <a:rPr lang="en-US" b="1" dirty="0" err="1" smtClean="0">
                <a:latin typeface="Consolas" panose="020B0609020204030204" pitchFamily="49" charset="0"/>
              </a:rPr>
              <a:t>getNode</a:t>
            </a:r>
            <a:r>
              <a:rPr lang="en-US" b="1" dirty="0" smtClean="0">
                <a:latin typeface="Consolas" panose="020B0609020204030204" pitchFamily="49" charset="0"/>
              </a:rPr>
              <a:t>(</a:t>
            </a:r>
            <a:r>
              <a:rPr lang="en-US" b="1" dirty="0" err="1" smtClean="0">
                <a:latin typeface="Consolas" panose="020B0609020204030204" pitchFamily="49" charset="0"/>
              </a:rPr>
              <a:t>int</a:t>
            </a:r>
            <a:r>
              <a:rPr lang="en-US" b="1" dirty="0" smtClean="0">
                <a:latin typeface="Consolas" panose="020B0609020204030204" pitchFamily="49" charset="0"/>
              </a:rPr>
              <a:t> index)</a:t>
            </a:r>
            <a:r>
              <a:rPr lang="en-US" dirty="0" smtClean="0"/>
              <a:t> from Lab 5</a:t>
            </a:r>
          </a:p>
        </p:txBody>
      </p:sp>
      <p:sp>
        <p:nvSpPr>
          <p:cNvPr id="4" name="Slide Number Placeholder 3"/>
          <p:cNvSpPr>
            <a:spLocks noGrp="1"/>
          </p:cNvSpPr>
          <p:nvPr>
            <p:ph type="sldNum" sz="quarter" idx="12"/>
          </p:nvPr>
        </p:nvSpPr>
        <p:spPr/>
        <p:txBody>
          <a:bodyPr/>
          <a:lstStyle/>
          <a:p>
            <a:pPr>
              <a:defRPr/>
            </a:pPr>
            <a:fld id="{65E24378-2BDF-4197-888D-42F063AC2A4A}" type="slidenum">
              <a:rPr lang="en-US" smtClean="0"/>
              <a:pPr>
                <a:defRPr/>
              </a:pPr>
              <a:t>233</a:t>
            </a:fld>
            <a:endParaRPr lang="en-US"/>
          </a:p>
        </p:txBody>
      </p:sp>
    </p:spTree>
    <p:extLst>
      <p:ext uri="{BB962C8B-B14F-4D97-AF65-F5344CB8AC3E}">
        <p14:creationId xmlns:p14="http://schemas.microsoft.com/office/powerpoint/2010/main" val="124496023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234</a:t>
            </a:fld>
            <a:endParaRPr lang="en-US"/>
          </a:p>
        </p:txBody>
      </p:sp>
      <p:sp>
        <p:nvSpPr>
          <p:cNvPr id="5" name="Content Placeholder 4"/>
          <p:cNvSpPr>
            <a:spLocks noGrp="1"/>
          </p:cNvSpPr>
          <p:nvPr>
            <p:ph sz="quarter" idx="1"/>
          </p:nvPr>
        </p:nvSpPr>
        <p:spPr/>
        <p:txBody>
          <a:bodyPr>
            <a:normAutofit fontScale="70000" lnSpcReduction="20000"/>
          </a:bodyPr>
          <a:lstStyle/>
          <a:p>
            <a:r>
              <a:rPr lang="en-US" dirty="0">
                <a:solidFill>
                  <a:srgbClr val="3F5FBF"/>
                </a:solidFill>
                <a:latin typeface="Consolas" panose="020B0609020204030204" pitchFamily="49" charset="0"/>
              </a:rPr>
              <a:t>/**</a:t>
            </a:r>
          </a:p>
          <a:p>
            <a:r>
              <a:rPr lang="en-US" dirty="0">
                <a:solidFill>
                  <a:srgbClr val="3F5FBF"/>
                </a:solidFill>
                <a:latin typeface="Consolas" panose="020B0609020204030204" pitchFamily="49" charset="0"/>
              </a:rPr>
              <a:t> * Returns the node at the given index.</a:t>
            </a:r>
          </a:p>
          <a:p>
            <a:r>
              <a:rPr lang="en-US" dirty="0">
                <a:solidFill>
                  <a:srgbClr val="3F5FBF"/>
                </a:solidFill>
                <a:latin typeface="Consolas" panose="020B0609020204030204" pitchFamily="49" charset="0"/>
              </a:rPr>
              <a:t> * </a:t>
            </a:r>
          </a:p>
          <a:p>
            <a:r>
              <a:rPr lang="en-US" dirty="0">
                <a:solidFill>
                  <a:srgbClr val="3F5FBF"/>
                </a:solidFill>
                <a:latin typeface="Consolas" panose="020B0609020204030204" pitchFamily="49" charset="0"/>
              </a:rPr>
              <a:t> * </a:t>
            </a:r>
            <a:r>
              <a:rPr lang="en-US" dirty="0">
                <a:solidFill>
                  <a:srgbClr val="7F7F9F"/>
                </a:solidFill>
                <a:latin typeface="Consolas" panose="020B0609020204030204" pitchFamily="49" charset="0"/>
              </a:rPr>
              <a:t>&lt;p&gt;</a:t>
            </a:r>
          </a:p>
          <a:p>
            <a:r>
              <a:rPr lang="en-US" dirty="0">
                <a:solidFill>
                  <a:srgbClr val="3F5FBF"/>
                </a:solidFill>
                <a:latin typeface="Consolas" panose="020B0609020204030204" pitchFamily="49" charset="0"/>
              </a:rPr>
              <a:t> * NOTE: This method is extremely useful for implementing many of the methods</a:t>
            </a:r>
          </a:p>
          <a:p>
            <a:r>
              <a:rPr lang="en-US" dirty="0">
                <a:solidFill>
                  <a:srgbClr val="3F5FBF"/>
                </a:solidFill>
                <a:latin typeface="Consolas" panose="020B0609020204030204" pitchFamily="49" charset="0"/>
              </a:rPr>
              <a:t> * of this class, but students should try to use this method only once in each</a:t>
            </a:r>
          </a:p>
          <a:p>
            <a:r>
              <a:rPr lang="en-US" dirty="0">
                <a:solidFill>
                  <a:srgbClr val="3F5FBF"/>
                </a:solidFill>
                <a:latin typeface="Consolas" panose="020B0609020204030204" pitchFamily="49" charset="0"/>
              </a:rPr>
              <a:t> * method.</a:t>
            </a:r>
          </a:p>
          <a:p>
            <a:r>
              <a:rPr lang="en-US" dirty="0">
                <a:solidFill>
                  <a:srgbClr val="3F5FBF"/>
                </a:solidFill>
                <a:latin typeface="Consolas" panose="020B0609020204030204" pitchFamily="49" charset="0"/>
              </a:rPr>
              <a:t> * </a:t>
            </a:r>
          </a:p>
          <a:p>
            <a:r>
              <a:rPr lang="en-US" dirty="0">
                <a:solidFill>
                  <a:srgbClr val="3F5FBF"/>
                </a:solidFill>
                <a:latin typeface="Consolas" panose="020B0609020204030204" pitchFamily="49" charset="0"/>
              </a:rPr>
              <a:t> * </a:t>
            </a:r>
            <a:r>
              <a:rPr lang="en-US" dirty="0">
                <a:solidFill>
                  <a:srgbClr val="7F7F9F"/>
                </a:solidFill>
                <a:latin typeface="Consolas" panose="020B0609020204030204" pitchFamily="49" charset="0"/>
              </a:rPr>
              <a:t>&lt;p&gt;</a:t>
            </a:r>
          </a:p>
          <a:p>
            <a:r>
              <a:rPr lang="en-US" dirty="0">
                <a:solidFill>
                  <a:srgbClr val="3F5FBF"/>
                </a:solidFill>
                <a:latin typeface="Consolas" panose="020B0609020204030204" pitchFamily="49" charset="0"/>
              </a:rPr>
              <a:t> * NOTE: This method causes a privacy leak and would not normally be</a:t>
            </a:r>
          </a:p>
          <a:p>
            <a:r>
              <a:rPr lang="en-US" dirty="0">
                <a:solidFill>
                  <a:srgbClr val="3F5FBF"/>
                </a:solidFill>
                <a:latin typeface="Consolas" panose="020B0609020204030204" pitchFamily="49" charset="0"/>
              </a:rPr>
              <a:t> * part of the public API; however, it is useful for testing purposes.</a:t>
            </a:r>
          </a:p>
          <a:p>
            <a:r>
              <a:rPr lang="en-US" dirty="0">
                <a:solidFill>
                  <a:srgbClr val="3F5FBF"/>
                </a:solidFill>
                <a:latin typeface="Consolas" panose="020B0609020204030204" pitchFamily="49" charset="0"/>
              </a:rPr>
              <a:t> * </a:t>
            </a:r>
          </a:p>
          <a:p>
            <a:r>
              <a:rPr lang="en-US" dirty="0">
                <a:solidFill>
                  <a:srgbClr val="3F5FBF"/>
                </a:solidFill>
                <a:latin typeface="Consolas" panose="020B0609020204030204" pitchFamily="49" charset="0"/>
              </a:rPr>
              <a:t> * </a:t>
            </a:r>
            <a:r>
              <a:rPr lang="en-US" dirty="0">
                <a:solidFill>
                  <a:srgbClr val="7F9FBF"/>
                </a:solidFill>
                <a:latin typeface="Consolas" panose="020B0609020204030204" pitchFamily="49" charset="0"/>
              </a:rPr>
              <a:t>@</a:t>
            </a:r>
            <a:r>
              <a:rPr lang="en-US" dirty="0" err="1">
                <a:solidFill>
                  <a:srgbClr val="7F9FBF"/>
                </a:solidFill>
                <a:latin typeface="Consolas" panose="020B0609020204030204" pitchFamily="49" charset="0"/>
              </a:rPr>
              <a:t>param</a:t>
            </a:r>
            <a:r>
              <a:rPr lang="en-US" dirty="0">
                <a:solidFill>
                  <a:srgbClr val="3F5FBF"/>
                </a:solidFill>
                <a:latin typeface="Consolas" panose="020B0609020204030204" pitchFamily="49" charset="0"/>
              </a:rPr>
              <a:t> index</a:t>
            </a:r>
          </a:p>
          <a:p>
            <a:r>
              <a:rPr lang="en-US" dirty="0">
                <a:solidFill>
                  <a:srgbClr val="3F5FBF"/>
                </a:solidFill>
                <a:latin typeface="Consolas" panose="020B0609020204030204" pitchFamily="49" charset="0"/>
              </a:rPr>
              <a:t> *            the index of the node</a:t>
            </a:r>
          </a:p>
          <a:p>
            <a:r>
              <a:rPr lang="en-US" dirty="0">
                <a:solidFill>
                  <a:srgbClr val="3F5FBF"/>
                </a:solidFill>
                <a:latin typeface="Consolas" panose="020B0609020204030204" pitchFamily="49" charset="0"/>
              </a:rPr>
              <a:t> * </a:t>
            </a:r>
            <a:r>
              <a:rPr lang="en-US" dirty="0">
                <a:solidFill>
                  <a:srgbClr val="7F9FBF"/>
                </a:solidFill>
                <a:latin typeface="Consolas" panose="020B0609020204030204" pitchFamily="49" charset="0"/>
              </a:rPr>
              <a:t>@return</a:t>
            </a:r>
            <a:r>
              <a:rPr lang="en-US" dirty="0">
                <a:solidFill>
                  <a:srgbClr val="3F5FBF"/>
                </a:solidFill>
                <a:latin typeface="Consolas" panose="020B0609020204030204" pitchFamily="49" charset="0"/>
              </a:rPr>
              <a:t> the node at the given index</a:t>
            </a:r>
          </a:p>
          <a:p>
            <a:r>
              <a:rPr lang="en-US" dirty="0">
                <a:solidFill>
                  <a:srgbClr val="3F5FBF"/>
                </a:solidFill>
                <a:latin typeface="Consolas" panose="020B0609020204030204" pitchFamily="49" charset="0"/>
              </a:rPr>
              <a:t> * </a:t>
            </a:r>
            <a:r>
              <a:rPr lang="en-US" dirty="0">
                <a:solidFill>
                  <a:srgbClr val="7F9FBF"/>
                </a:solidFill>
                <a:latin typeface="Consolas" panose="020B0609020204030204" pitchFamily="49" charset="0"/>
              </a:rPr>
              <a:t>@throws</a:t>
            </a:r>
            <a:r>
              <a:rPr lang="en-US" dirty="0">
                <a:solidFill>
                  <a:srgbClr val="3F5FBF"/>
                </a:solidFill>
                <a:latin typeface="Consolas" panose="020B0609020204030204" pitchFamily="49" charset="0"/>
              </a:rPr>
              <a:t> </a:t>
            </a:r>
            <a:r>
              <a:rPr lang="en-US" dirty="0" err="1">
                <a:solidFill>
                  <a:srgbClr val="3F5FBF"/>
                </a:solidFill>
                <a:latin typeface="Consolas" panose="020B0609020204030204" pitchFamily="49" charset="0"/>
              </a:rPr>
              <a:t>IndexOutOfBoundsException</a:t>
            </a:r>
            <a:endParaRPr lang="en-US" dirty="0">
              <a:solidFill>
                <a:srgbClr val="3F5FBF"/>
              </a:solidFill>
              <a:latin typeface="Consolas" panose="020B0609020204030204" pitchFamily="49" charset="0"/>
            </a:endParaRPr>
          </a:p>
          <a:p>
            <a:r>
              <a:rPr lang="en-US" dirty="0">
                <a:solidFill>
                  <a:srgbClr val="3F5FBF"/>
                </a:solidFill>
                <a:latin typeface="Consolas" panose="020B0609020204030204" pitchFamily="49" charset="0"/>
              </a:rPr>
              <a:t> *             if index is less than 0 or greater than or equal the size of this</a:t>
            </a:r>
          </a:p>
          <a:p>
            <a:r>
              <a:rPr lang="en-US" dirty="0">
                <a:solidFill>
                  <a:srgbClr val="3F5FBF"/>
                </a:solidFill>
                <a:latin typeface="Consolas" panose="020B0609020204030204" pitchFamily="49" charset="0"/>
              </a:rPr>
              <a:t> *             list</a:t>
            </a:r>
          </a:p>
          <a:p>
            <a:r>
              <a:rPr lang="en-US" dirty="0">
                <a:solidFill>
                  <a:srgbClr val="3F5FBF"/>
                </a:solidFill>
                <a:latin typeface="Consolas" panose="020B0609020204030204" pitchFamily="49" charset="0"/>
              </a:rPr>
              <a:t> */</a:t>
            </a:r>
          </a:p>
          <a:p>
            <a:r>
              <a:rPr lang="en-US" dirty="0">
                <a:solidFill>
                  <a:srgbClr val="7F0055"/>
                </a:solidFill>
                <a:latin typeface="Consolas" panose="020B0609020204030204" pitchFamily="49" charset="0"/>
              </a:rPr>
              <a:t>public</a:t>
            </a:r>
            <a:r>
              <a:rPr lang="en-US" dirty="0">
                <a:solidFill>
                  <a:srgbClr val="000000"/>
                </a:solidFill>
                <a:latin typeface="Consolas" panose="020B0609020204030204" pitchFamily="49" charset="0"/>
              </a:rPr>
              <a:t> Node </a:t>
            </a:r>
            <a:r>
              <a:rPr lang="en-US" dirty="0" err="1">
                <a:solidFill>
                  <a:srgbClr val="000000"/>
                </a:solidFill>
                <a:latin typeface="Consolas" panose="020B0609020204030204" pitchFamily="49" charset="0"/>
              </a:rPr>
              <a:t>getNode</a:t>
            </a:r>
            <a:r>
              <a:rPr lang="en-US" dirty="0">
                <a:solidFill>
                  <a:srgbClr val="000000"/>
                </a:solidFill>
                <a:latin typeface="Consolas" panose="020B0609020204030204" pitchFamily="49" charset="0"/>
              </a:rPr>
              <a:t>(</a:t>
            </a:r>
            <a:r>
              <a:rPr lang="en-US" dirty="0" err="1">
                <a:solidFill>
                  <a:srgbClr val="7F0055"/>
                </a:solidFill>
                <a:latin typeface="Consolas" panose="020B0609020204030204" pitchFamily="49" charset="0"/>
              </a:rPr>
              <a:t>int</a:t>
            </a:r>
            <a:r>
              <a:rPr lang="en-US" dirty="0">
                <a:solidFill>
                  <a:srgbClr val="000000"/>
                </a:solidFill>
                <a:latin typeface="Consolas" panose="020B0609020204030204" pitchFamily="49" charset="0"/>
              </a:rPr>
              <a:t> </a:t>
            </a:r>
            <a:r>
              <a:rPr lang="en-US" dirty="0">
                <a:solidFill>
                  <a:srgbClr val="6A3E3E"/>
                </a:solidFill>
                <a:latin typeface="Consolas" panose="020B0609020204030204" pitchFamily="49" charset="0"/>
              </a:rPr>
              <a:t>index</a:t>
            </a:r>
            <a:r>
              <a:rPr lang="en-US" dirty="0">
                <a:solidFill>
                  <a:srgbClr val="000000"/>
                </a:solidFill>
                <a:latin typeface="Consolas" panose="020B0609020204030204" pitchFamily="49" charset="0"/>
              </a:rPr>
              <a:t>) {</a:t>
            </a:r>
          </a:p>
          <a:p>
            <a:r>
              <a:rPr lang="en-US" dirty="0" smtClean="0">
                <a:solidFill>
                  <a:srgbClr val="7F0055"/>
                </a:solidFill>
                <a:latin typeface="Consolas" panose="020B0609020204030204" pitchFamily="49" charset="0"/>
              </a:rPr>
              <a:t>    </a:t>
            </a:r>
            <a:r>
              <a:rPr lang="en-US" dirty="0" err="1" smtClean="0">
                <a:solidFill>
                  <a:srgbClr val="7F0055"/>
                </a:solidFill>
                <a:latin typeface="Consolas" panose="020B0609020204030204" pitchFamily="49" charset="0"/>
              </a:rPr>
              <a:t>this</a:t>
            </a:r>
            <a:r>
              <a:rPr lang="en-US" dirty="0" err="1" smtClean="0">
                <a:solidFill>
                  <a:srgbClr val="000000"/>
                </a:solidFill>
                <a:latin typeface="Consolas" panose="020B0609020204030204" pitchFamily="49" charset="0"/>
              </a:rPr>
              <a:t>.checkIndex</a:t>
            </a:r>
            <a:r>
              <a:rPr lang="en-US" dirty="0" smtClean="0">
                <a:solidFill>
                  <a:srgbClr val="000000"/>
                </a:solidFill>
                <a:latin typeface="Consolas" panose="020B0609020204030204" pitchFamily="49" charset="0"/>
              </a:rPr>
              <a:t>(</a:t>
            </a:r>
            <a:r>
              <a:rPr lang="en-US" dirty="0" smtClean="0">
                <a:solidFill>
                  <a:srgbClr val="6A3E3E"/>
                </a:solidFill>
                <a:latin typeface="Consolas" panose="020B0609020204030204" pitchFamily="49" charset="0"/>
              </a:rPr>
              <a:t>index</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7F0055"/>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LinkedIntList.</a:t>
            </a:r>
            <a:r>
              <a:rPr lang="en-US" i="1" dirty="0" err="1">
                <a:solidFill>
                  <a:srgbClr val="000000"/>
                </a:solidFill>
                <a:latin typeface="Consolas" panose="020B0609020204030204" pitchFamily="49" charset="0"/>
              </a:rPr>
              <a:t>getNodeImpl</a:t>
            </a:r>
            <a:r>
              <a:rPr lang="en-US" i="1" dirty="0">
                <a:solidFill>
                  <a:srgbClr val="000000"/>
                </a:solidFill>
                <a:latin typeface="Consolas" panose="020B0609020204030204" pitchFamily="49" charset="0"/>
              </a:rPr>
              <a:t>(</a:t>
            </a:r>
            <a:r>
              <a:rPr lang="en-US" i="1" dirty="0" err="1">
                <a:solidFill>
                  <a:srgbClr val="7F0055"/>
                </a:solidFill>
                <a:latin typeface="Consolas" panose="020B0609020204030204" pitchFamily="49" charset="0"/>
              </a:rPr>
              <a:t>this</a:t>
            </a:r>
            <a:r>
              <a:rPr lang="en-US" i="1" dirty="0" err="1">
                <a:solidFill>
                  <a:srgbClr val="000000"/>
                </a:solidFill>
                <a:latin typeface="Consolas" panose="020B0609020204030204" pitchFamily="49" charset="0"/>
              </a:rPr>
              <a:t>.</a:t>
            </a:r>
            <a:r>
              <a:rPr lang="en-US" i="1" dirty="0" err="1">
                <a:solidFill>
                  <a:srgbClr val="0000C0"/>
                </a:solidFill>
                <a:latin typeface="Consolas" panose="020B0609020204030204" pitchFamily="49" charset="0"/>
              </a:rPr>
              <a:t>head</a:t>
            </a:r>
            <a:r>
              <a:rPr lang="en-US" i="1" dirty="0">
                <a:solidFill>
                  <a:srgbClr val="000000"/>
                </a:solidFill>
                <a:latin typeface="Consolas" panose="020B0609020204030204" pitchFamily="49" charset="0"/>
              </a:rPr>
              <a:t>, </a:t>
            </a:r>
            <a:r>
              <a:rPr lang="en-US" i="1" dirty="0">
                <a:solidFill>
                  <a:srgbClr val="6A3E3E"/>
                </a:solidFill>
                <a:latin typeface="Consolas" panose="020B0609020204030204" pitchFamily="49" charset="0"/>
              </a:rPr>
              <a:t>index</a:t>
            </a:r>
            <a:r>
              <a:rPr lang="en-US" i="1" dirty="0">
                <a:solidFill>
                  <a:srgbClr val="000000"/>
                </a:solidFill>
                <a:latin typeface="Consolas" panose="020B0609020204030204" pitchFamily="49" charset="0"/>
              </a:rPr>
              <a:t>); </a:t>
            </a:r>
            <a:r>
              <a:rPr lang="en-US" i="1"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 private static method</a:t>
            </a:r>
            <a:endParaRPr lang="en-US" i="1"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t>
            </a:r>
          </a:p>
          <a:p>
            <a:endParaRPr lang="en-US" dirty="0"/>
          </a:p>
        </p:txBody>
      </p:sp>
    </p:spTree>
    <p:extLst>
      <p:ext uri="{BB962C8B-B14F-4D97-AF65-F5344CB8AC3E}">
        <p14:creationId xmlns:p14="http://schemas.microsoft.com/office/powerpoint/2010/main" val="376726215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235</a:t>
            </a:fld>
            <a:endParaRPr lang="en-US"/>
          </a:p>
        </p:txBody>
      </p:sp>
      <p:sp>
        <p:nvSpPr>
          <p:cNvPr id="3" name="Content Placeholder 2"/>
          <p:cNvSpPr>
            <a:spLocks noGrp="1"/>
          </p:cNvSpPr>
          <p:nvPr>
            <p:ph sz="quarter" idx="1"/>
          </p:nvPr>
        </p:nvSpPr>
        <p:spPr/>
        <p:txBody>
          <a:bodyPr>
            <a:normAutofit/>
          </a:bodyPr>
          <a:lstStyle/>
          <a:p>
            <a:endParaRPr lang="en-US" dirty="0">
              <a:latin typeface="Consolas" panose="020B0609020204030204" pitchFamily="49" charset="0"/>
            </a:endParaRPr>
          </a:p>
          <a:p>
            <a:r>
              <a:rPr lang="en-US" sz="1600" dirty="0">
                <a:solidFill>
                  <a:srgbClr val="3F5FBF"/>
                </a:solidFill>
                <a:latin typeface="Consolas" panose="020B0609020204030204" pitchFamily="49" charset="0"/>
              </a:rPr>
              <a:t>/**</a:t>
            </a:r>
          </a:p>
          <a:p>
            <a:r>
              <a:rPr lang="en-US" sz="1600" dirty="0">
                <a:solidFill>
                  <a:srgbClr val="3F5FBF"/>
                </a:solidFill>
                <a:latin typeface="Consolas" panose="020B0609020204030204" pitchFamily="49" charset="0"/>
              </a:rPr>
              <a:t> * Returns the node </a:t>
            </a:r>
            <a:r>
              <a:rPr lang="en-US" sz="1600" dirty="0" smtClean="0">
                <a:solidFill>
                  <a:srgbClr val="3F5FBF"/>
                </a:solidFill>
                <a:latin typeface="Consolas" panose="020B0609020204030204" pitchFamily="49" charset="0"/>
              </a:rPr>
              <a:t>located at the specified index in the</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list with specified head node.</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 </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head the head node of a linked list</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index the index of the </a:t>
            </a:r>
            <a:r>
              <a:rPr lang="en-US" sz="1600" dirty="0" smtClean="0">
                <a:solidFill>
                  <a:srgbClr val="3F5FBF"/>
                </a:solidFill>
                <a:latin typeface="Consolas" panose="020B0609020204030204" pitchFamily="49" charset="0"/>
              </a:rPr>
              <a:t>element</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@return</a:t>
            </a:r>
            <a:r>
              <a:rPr lang="en-US" sz="1600" dirty="0">
                <a:solidFill>
                  <a:srgbClr val="3F5FBF"/>
                </a:solidFill>
                <a:latin typeface="Consolas" panose="020B0609020204030204" pitchFamily="49" charset="0"/>
              </a:rPr>
              <a:t> the node located index elements from the specified node</a:t>
            </a:r>
          </a:p>
          <a:p>
            <a:r>
              <a:rPr lang="en-US" sz="1600" dirty="0">
                <a:solidFill>
                  <a:srgbClr val="3F5FBF"/>
                </a:solidFill>
                <a:latin typeface="Consolas" panose="020B0609020204030204" pitchFamily="49" charset="0"/>
              </a:rPr>
              <a:t> */</a:t>
            </a:r>
          </a:p>
          <a:p>
            <a:r>
              <a:rPr lang="en-US" sz="1600" dirty="0">
                <a:solidFill>
                  <a:srgbClr val="7F0055"/>
                </a:solidFill>
                <a:latin typeface="Consolas" panose="020B0609020204030204" pitchFamily="49" charset="0"/>
              </a:rPr>
              <a:t>private</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static</a:t>
            </a:r>
            <a:r>
              <a:rPr lang="en-US" sz="1600" dirty="0">
                <a:solidFill>
                  <a:srgbClr val="000000"/>
                </a:solidFill>
                <a:latin typeface="Consolas" panose="020B0609020204030204" pitchFamily="49" charset="0"/>
              </a:rPr>
              <a:t> Node </a:t>
            </a:r>
            <a:r>
              <a:rPr lang="en-US" sz="1600" dirty="0" err="1">
                <a:solidFill>
                  <a:srgbClr val="000000"/>
                </a:solidFill>
                <a:latin typeface="Consolas" panose="020B0609020204030204" pitchFamily="49" charset="0"/>
              </a:rPr>
              <a:t>getNodeImpl</a:t>
            </a:r>
            <a:r>
              <a:rPr lang="en-US" sz="1600" dirty="0">
                <a:solidFill>
                  <a:srgbClr val="000000"/>
                </a:solidFill>
                <a:latin typeface="Consolas" panose="020B0609020204030204" pitchFamily="49" charset="0"/>
              </a:rPr>
              <a:t>(Node </a:t>
            </a:r>
            <a:r>
              <a:rPr lang="en-US" sz="1600" dirty="0" smtClean="0">
                <a:solidFill>
                  <a:srgbClr val="6A3E3E"/>
                </a:solidFill>
                <a:latin typeface="Consolas" panose="020B0609020204030204" pitchFamily="49" charset="0"/>
              </a:rPr>
              <a:t>head</a:t>
            </a:r>
            <a:r>
              <a:rPr lang="en-US" sz="1600" dirty="0" smtClean="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a:solidFill>
                  <a:srgbClr val="6A3E3E"/>
                </a:solidFill>
                <a:latin typeface="Consolas" panose="020B0609020204030204" pitchFamily="49" charset="0"/>
              </a:rPr>
              <a:t>index</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chemeClr val="bg1"/>
                </a:solidFill>
                <a:latin typeface="Consolas" panose="020B0609020204030204" pitchFamily="49" charset="0"/>
              </a:rPr>
              <a:t>if (index == 0) {</a:t>
            </a:r>
          </a:p>
          <a:p>
            <a:r>
              <a:rPr lang="en-US" sz="1600" dirty="0">
                <a:solidFill>
                  <a:schemeClr val="bg1"/>
                </a:solidFill>
                <a:latin typeface="Consolas" panose="020B0609020204030204" pitchFamily="49" charset="0"/>
              </a:rPr>
              <a:t>    return </a:t>
            </a:r>
            <a:r>
              <a:rPr lang="en-US" sz="1600" dirty="0" smtClean="0">
                <a:solidFill>
                  <a:schemeClr val="bg1"/>
                </a:solidFill>
                <a:latin typeface="Consolas" panose="020B0609020204030204" pitchFamily="49" charset="0"/>
              </a:rPr>
              <a:t>head;</a:t>
            </a:r>
            <a:endParaRPr lang="en-US" sz="1600" dirty="0">
              <a:solidFill>
                <a:schemeClr val="bg1"/>
              </a:solidFill>
              <a:latin typeface="Consolas" panose="020B0609020204030204" pitchFamily="49" charset="0"/>
            </a:endParaRPr>
          </a:p>
          <a:p>
            <a:r>
              <a:rPr lang="en-US" sz="1600" dirty="0">
                <a:solidFill>
                  <a:schemeClr val="bg1"/>
                </a:solidFill>
                <a:latin typeface="Consolas" panose="020B0609020204030204" pitchFamily="49" charset="0"/>
              </a:rPr>
              <a:t>  }</a:t>
            </a:r>
          </a:p>
          <a:p>
            <a:r>
              <a:rPr lang="en-US" sz="1600" dirty="0">
                <a:solidFill>
                  <a:schemeClr val="bg1"/>
                </a:solidFill>
                <a:latin typeface="Consolas" panose="020B0609020204030204" pitchFamily="49" charset="0"/>
              </a:rPr>
              <a:t>  return </a:t>
            </a:r>
            <a:r>
              <a:rPr lang="en-US" sz="1600" dirty="0" err="1" smtClean="0">
                <a:solidFill>
                  <a:schemeClr val="bg1"/>
                </a:solidFill>
                <a:latin typeface="Consolas" panose="020B0609020204030204" pitchFamily="49" charset="0"/>
              </a:rPr>
              <a:t>LinkedIntList.</a:t>
            </a:r>
            <a:r>
              <a:rPr lang="en-US" sz="1600" i="1" dirty="0" err="1" smtClean="0">
                <a:solidFill>
                  <a:schemeClr val="bg1"/>
                </a:solidFill>
                <a:latin typeface="Consolas" panose="020B0609020204030204" pitchFamily="49" charset="0"/>
              </a:rPr>
              <a:t>getNodeImpl</a:t>
            </a:r>
            <a:r>
              <a:rPr lang="en-US" sz="1600" i="1" dirty="0" smtClean="0">
                <a:solidFill>
                  <a:schemeClr val="bg1"/>
                </a:solidFill>
                <a:latin typeface="Consolas" panose="020B0609020204030204" pitchFamily="49" charset="0"/>
              </a:rPr>
              <a:t>(</a:t>
            </a:r>
            <a:r>
              <a:rPr lang="en-US" sz="1600" i="1" dirty="0" err="1" smtClean="0">
                <a:solidFill>
                  <a:schemeClr val="bg1"/>
                </a:solidFill>
                <a:latin typeface="Consolas" panose="020B0609020204030204" pitchFamily="49" charset="0"/>
              </a:rPr>
              <a:t>head.getNext</a:t>
            </a:r>
            <a:r>
              <a:rPr lang="en-US" sz="1600" i="1" dirty="0">
                <a:solidFill>
                  <a:schemeClr val="bg1"/>
                </a:solidFill>
                <a:latin typeface="Consolas" panose="020B0609020204030204" pitchFamily="49" charset="0"/>
              </a:rPr>
              <a:t>(), index - 1);</a:t>
            </a:r>
          </a:p>
          <a:p>
            <a:r>
              <a:rPr lang="en-US" sz="1600" dirty="0">
                <a:solidFill>
                  <a:srgbClr val="000000"/>
                </a:solidFill>
                <a:latin typeface="Consolas" panose="020B0609020204030204" pitchFamily="49" charset="0"/>
              </a:rPr>
              <a:t>}</a:t>
            </a:r>
          </a:p>
          <a:p>
            <a:endParaRPr lang="en-US" dirty="0"/>
          </a:p>
        </p:txBody>
      </p:sp>
      <p:sp>
        <p:nvSpPr>
          <p:cNvPr id="4" name="TextBox 3"/>
          <p:cNvSpPr txBox="1"/>
          <p:nvPr/>
        </p:nvSpPr>
        <p:spPr>
          <a:xfrm>
            <a:off x="769938" y="3832249"/>
            <a:ext cx="2127634"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mn-lt"/>
              </a:rPr>
              <a:t>base case(s)?</a:t>
            </a:r>
          </a:p>
          <a:p>
            <a:pPr marL="285750" indent="-285750">
              <a:buFont typeface="Arial" panose="020B0604020202020204" pitchFamily="34" charset="0"/>
              <a:buChar char="•"/>
            </a:pPr>
            <a:r>
              <a:rPr lang="en-US" dirty="0" smtClean="0">
                <a:latin typeface="+mn-lt"/>
              </a:rPr>
              <a:t>recursive case?</a:t>
            </a:r>
          </a:p>
          <a:p>
            <a:pPr marL="285750" indent="-285750">
              <a:buFont typeface="Arial" panose="020B0604020202020204" pitchFamily="34" charset="0"/>
              <a:buChar char="•"/>
            </a:pPr>
            <a:r>
              <a:rPr lang="en-US" dirty="0" smtClean="0">
                <a:latin typeface="+mn-lt"/>
              </a:rPr>
              <a:t>precondition(s)?</a:t>
            </a:r>
            <a:endParaRPr lang="en-US" dirty="0">
              <a:latin typeface="+mn-lt"/>
            </a:endParaRPr>
          </a:p>
        </p:txBody>
      </p:sp>
    </p:spTree>
    <p:extLst>
      <p:ext uri="{BB962C8B-B14F-4D97-AF65-F5344CB8AC3E}">
        <p14:creationId xmlns:p14="http://schemas.microsoft.com/office/powerpoint/2010/main" val="427694829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236</a:t>
            </a:fld>
            <a:endParaRPr lang="en-US"/>
          </a:p>
        </p:txBody>
      </p:sp>
      <p:sp>
        <p:nvSpPr>
          <p:cNvPr id="3" name="Content Placeholder 2"/>
          <p:cNvSpPr>
            <a:spLocks noGrp="1"/>
          </p:cNvSpPr>
          <p:nvPr>
            <p:ph sz="quarter" idx="1"/>
          </p:nvPr>
        </p:nvSpPr>
        <p:spPr/>
        <p:txBody>
          <a:bodyPr>
            <a:normAutofit/>
          </a:bodyPr>
          <a:lstStyle/>
          <a:p>
            <a:endParaRPr lang="en-US" dirty="0">
              <a:latin typeface="Consolas" panose="020B0609020204030204" pitchFamily="49" charset="0"/>
            </a:endParaRPr>
          </a:p>
          <a:p>
            <a:r>
              <a:rPr lang="en-US" sz="1600" dirty="0">
                <a:solidFill>
                  <a:srgbClr val="3F5FBF"/>
                </a:solidFill>
                <a:latin typeface="Consolas" panose="020B0609020204030204" pitchFamily="49" charset="0"/>
              </a:rPr>
              <a:t>/**</a:t>
            </a:r>
          </a:p>
          <a:p>
            <a:r>
              <a:rPr lang="en-US" sz="1600" dirty="0">
                <a:solidFill>
                  <a:srgbClr val="3F5FBF"/>
                </a:solidFill>
                <a:latin typeface="Consolas" panose="020B0609020204030204" pitchFamily="49" charset="0"/>
              </a:rPr>
              <a:t> * Returns the node </a:t>
            </a:r>
            <a:r>
              <a:rPr lang="en-US" sz="1600" dirty="0" smtClean="0">
                <a:solidFill>
                  <a:srgbClr val="3F5FBF"/>
                </a:solidFill>
                <a:latin typeface="Consolas" panose="020B0609020204030204" pitchFamily="49" charset="0"/>
              </a:rPr>
              <a:t>located at the specified index in the</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list with specified head node.</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 </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head the head node of a linked list</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index the index of the </a:t>
            </a:r>
            <a:r>
              <a:rPr lang="en-US" sz="1600" dirty="0" smtClean="0">
                <a:solidFill>
                  <a:srgbClr val="3F5FBF"/>
                </a:solidFill>
                <a:latin typeface="Consolas" panose="020B0609020204030204" pitchFamily="49" charset="0"/>
              </a:rPr>
              <a:t>element</a:t>
            </a:r>
            <a:endParaRPr lang="en-US" sz="1600" dirty="0">
              <a:solidFill>
                <a:srgbClr val="3F5FBF"/>
              </a:solidFill>
              <a:latin typeface="Consolas" panose="020B0609020204030204" pitchFamily="49" charset="0"/>
            </a:endParaRP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@return</a:t>
            </a:r>
            <a:r>
              <a:rPr lang="en-US" sz="1600" dirty="0">
                <a:solidFill>
                  <a:srgbClr val="3F5FBF"/>
                </a:solidFill>
                <a:latin typeface="Consolas" panose="020B0609020204030204" pitchFamily="49" charset="0"/>
              </a:rPr>
              <a:t> the node located index elements from the specified node</a:t>
            </a:r>
          </a:p>
          <a:p>
            <a:r>
              <a:rPr lang="en-US" sz="1600" dirty="0">
                <a:solidFill>
                  <a:srgbClr val="3F5FBF"/>
                </a:solidFill>
                <a:latin typeface="Consolas" panose="020B0609020204030204" pitchFamily="49" charset="0"/>
              </a:rPr>
              <a:t> */</a:t>
            </a:r>
          </a:p>
          <a:p>
            <a:r>
              <a:rPr lang="en-US" sz="1600" dirty="0">
                <a:solidFill>
                  <a:srgbClr val="7F0055"/>
                </a:solidFill>
                <a:latin typeface="Consolas" panose="020B0609020204030204" pitchFamily="49" charset="0"/>
              </a:rPr>
              <a:t>private</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static</a:t>
            </a:r>
            <a:r>
              <a:rPr lang="en-US" sz="1600" dirty="0">
                <a:solidFill>
                  <a:srgbClr val="000000"/>
                </a:solidFill>
                <a:latin typeface="Consolas" panose="020B0609020204030204" pitchFamily="49" charset="0"/>
              </a:rPr>
              <a:t> Node </a:t>
            </a:r>
            <a:r>
              <a:rPr lang="en-US" sz="1600" dirty="0" err="1">
                <a:solidFill>
                  <a:srgbClr val="000000"/>
                </a:solidFill>
                <a:latin typeface="Consolas" panose="020B0609020204030204" pitchFamily="49" charset="0"/>
              </a:rPr>
              <a:t>getNodeImpl</a:t>
            </a:r>
            <a:r>
              <a:rPr lang="en-US" sz="1600" dirty="0">
                <a:solidFill>
                  <a:srgbClr val="000000"/>
                </a:solidFill>
                <a:latin typeface="Consolas" panose="020B0609020204030204" pitchFamily="49" charset="0"/>
              </a:rPr>
              <a:t>(Node </a:t>
            </a:r>
            <a:r>
              <a:rPr lang="en-US" sz="1600" dirty="0" smtClean="0">
                <a:solidFill>
                  <a:srgbClr val="6A3E3E"/>
                </a:solidFill>
                <a:latin typeface="Consolas" panose="020B0609020204030204" pitchFamily="49" charset="0"/>
              </a:rPr>
              <a:t>head</a:t>
            </a:r>
            <a:r>
              <a:rPr lang="en-US" sz="1600" dirty="0" smtClean="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a:solidFill>
                  <a:srgbClr val="6A3E3E"/>
                </a:solidFill>
                <a:latin typeface="Consolas" panose="020B0609020204030204" pitchFamily="49" charset="0"/>
              </a:rPr>
              <a:t>index</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if</a:t>
            </a:r>
            <a:r>
              <a:rPr lang="en-US" sz="1600" dirty="0">
                <a:solidFill>
                  <a:srgbClr val="000000"/>
                </a:solidFill>
                <a:latin typeface="Consolas" panose="020B0609020204030204" pitchFamily="49" charset="0"/>
              </a:rPr>
              <a:t> (</a:t>
            </a:r>
            <a:r>
              <a:rPr lang="en-US" sz="1600" dirty="0">
                <a:solidFill>
                  <a:srgbClr val="6A3E3E"/>
                </a:solidFill>
                <a:latin typeface="Consolas" panose="020B0609020204030204" pitchFamily="49" charset="0"/>
              </a:rPr>
              <a:t>index</a:t>
            </a:r>
            <a:r>
              <a:rPr lang="en-US" sz="1600" dirty="0">
                <a:solidFill>
                  <a:srgbClr val="000000"/>
                </a:solidFill>
                <a:latin typeface="Consolas" panose="020B0609020204030204" pitchFamily="49" charset="0"/>
              </a:rPr>
              <a:t> == 0)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smtClean="0">
                <a:solidFill>
                  <a:srgbClr val="6A3E3E"/>
                </a:solidFill>
                <a:latin typeface="Consolas" panose="020B0609020204030204" pitchFamily="49" charset="0"/>
              </a:rPr>
              <a:t>head</a:t>
            </a:r>
            <a:r>
              <a:rPr lang="en-US" sz="1600" dirty="0" smtClean="0">
                <a:solidFill>
                  <a:srgbClr val="000000"/>
                </a:solidFill>
                <a:latin typeface="Consolas" panose="020B0609020204030204" pitchFamily="49" charset="0"/>
              </a:rPr>
              <a:t>;</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LinkedIntList.</a:t>
            </a:r>
            <a:r>
              <a:rPr lang="en-US" sz="1600" i="1" dirty="0" err="1" smtClean="0">
                <a:solidFill>
                  <a:srgbClr val="000000"/>
                </a:solidFill>
                <a:latin typeface="Consolas" panose="020B0609020204030204" pitchFamily="49" charset="0"/>
              </a:rPr>
              <a:t>getNodeImpl</a:t>
            </a:r>
            <a:r>
              <a:rPr lang="en-US" sz="1600" i="1" dirty="0" smtClean="0">
                <a:solidFill>
                  <a:srgbClr val="000000"/>
                </a:solidFill>
                <a:latin typeface="Consolas" panose="020B0609020204030204" pitchFamily="49" charset="0"/>
              </a:rPr>
              <a:t>(</a:t>
            </a:r>
            <a:r>
              <a:rPr lang="en-US" sz="1600" i="1" dirty="0" err="1" smtClean="0">
                <a:solidFill>
                  <a:srgbClr val="6A3E3E"/>
                </a:solidFill>
                <a:latin typeface="Consolas" panose="020B0609020204030204" pitchFamily="49" charset="0"/>
              </a:rPr>
              <a:t>head</a:t>
            </a:r>
            <a:r>
              <a:rPr lang="en-US" sz="1600" i="1" dirty="0" err="1" smtClean="0">
                <a:solidFill>
                  <a:srgbClr val="000000"/>
                </a:solidFill>
                <a:latin typeface="Consolas" panose="020B0609020204030204" pitchFamily="49" charset="0"/>
              </a:rPr>
              <a:t>.getNext</a:t>
            </a:r>
            <a:r>
              <a:rPr lang="en-US" sz="1600" i="1" dirty="0">
                <a:solidFill>
                  <a:srgbClr val="000000"/>
                </a:solidFill>
                <a:latin typeface="Consolas" panose="020B0609020204030204" pitchFamily="49" charset="0"/>
              </a:rPr>
              <a:t>(), </a:t>
            </a:r>
            <a:r>
              <a:rPr lang="en-US" sz="1600" i="1" dirty="0">
                <a:solidFill>
                  <a:srgbClr val="6A3E3E"/>
                </a:solidFill>
                <a:latin typeface="Consolas" panose="020B0609020204030204" pitchFamily="49" charset="0"/>
              </a:rPr>
              <a:t>index</a:t>
            </a:r>
            <a:r>
              <a:rPr lang="en-US" sz="1600" i="1" dirty="0">
                <a:solidFill>
                  <a:srgbClr val="000000"/>
                </a:solidFill>
                <a:latin typeface="Consolas" panose="020B0609020204030204" pitchFamily="49" charset="0"/>
              </a:rPr>
              <a:t> - 1);</a:t>
            </a:r>
          </a:p>
          <a:p>
            <a:r>
              <a:rPr lang="en-US" sz="1600" dirty="0">
                <a:solidFill>
                  <a:srgbClr val="000000"/>
                </a:solidFill>
                <a:latin typeface="Consolas" panose="020B0609020204030204" pitchFamily="49" charset="0"/>
              </a:rPr>
              <a:t>}</a:t>
            </a:r>
          </a:p>
          <a:p>
            <a:endParaRPr lang="en-US" dirty="0"/>
          </a:p>
        </p:txBody>
      </p:sp>
    </p:spTree>
    <p:extLst>
      <p:ext uri="{BB962C8B-B14F-4D97-AF65-F5344CB8AC3E}">
        <p14:creationId xmlns:p14="http://schemas.microsoft.com/office/powerpoint/2010/main" val="89569188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Linked List</a:t>
            </a:r>
            <a:endParaRPr lang="en-US" dirty="0"/>
          </a:p>
        </p:txBody>
      </p:sp>
      <p:sp>
        <p:nvSpPr>
          <p:cNvPr id="5" name="Content Placeholder 4"/>
          <p:cNvSpPr>
            <a:spLocks noGrp="1"/>
          </p:cNvSpPr>
          <p:nvPr>
            <p:ph sz="quarter" idx="1"/>
          </p:nvPr>
        </p:nvSpPr>
        <p:spPr/>
        <p:txBody>
          <a:bodyPr/>
          <a:lstStyle/>
          <a:p>
            <a:r>
              <a:rPr lang="en-US" dirty="0" smtClean="0"/>
              <a:t>recursive version of </a:t>
            </a:r>
            <a:r>
              <a:rPr lang="en-US" b="1" dirty="0" smtClean="0">
                <a:latin typeface="Consolas" panose="020B0609020204030204" pitchFamily="49" charset="0"/>
              </a:rPr>
              <a:t>contains</a:t>
            </a: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237</a:t>
            </a:fld>
            <a:endParaRPr lang="en-US"/>
          </a:p>
        </p:txBody>
      </p:sp>
    </p:spTree>
    <p:extLst>
      <p:ext uri="{BB962C8B-B14F-4D97-AF65-F5344CB8AC3E}">
        <p14:creationId xmlns:p14="http://schemas.microsoft.com/office/powerpoint/2010/main" val="18070023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238</a:t>
            </a:fld>
            <a:endParaRPr lang="en-US"/>
          </a:p>
        </p:txBody>
      </p:sp>
      <p:sp>
        <p:nvSpPr>
          <p:cNvPr id="5" name="Content Placeholder 4"/>
          <p:cNvSpPr>
            <a:spLocks noGrp="1"/>
          </p:cNvSpPr>
          <p:nvPr>
            <p:ph sz="quarter" idx="1"/>
          </p:nvPr>
        </p:nvSpPr>
        <p:spPr/>
        <p:txBody>
          <a:bodyPr>
            <a:normAutofit/>
          </a:bodyPr>
          <a:lstStyle/>
          <a:p>
            <a:r>
              <a:rPr lang="en-US" sz="1600" dirty="0">
                <a:solidFill>
                  <a:srgbClr val="3F5FBF"/>
                </a:solidFill>
                <a:latin typeface="Consolas" panose="020B0609020204030204" pitchFamily="49" charset="0"/>
              </a:rPr>
              <a:t>/**</a:t>
            </a:r>
          </a:p>
          <a:p>
            <a:r>
              <a:rPr lang="en-US" sz="1600" dirty="0">
                <a:solidFill>
                  <a:srgbClr val="3F5FBF"/>
                </a:solidFill>
                <a:latin typeface="Consolas" panose="020B0609020204030204" pitchFamily="49" charset="0"/>
              </a:rPr>
              <a:t> * Returns true if this list contains the specified element,</a:t>
            </a:r>
          </a:p>
          <a:p>
            <a:r>
              <a:rPr lang="en-US" sz="1600" dirty="0">
                <a:solidFill>
                  <a:srgbClr val="3F5FBF"/>
                </a:solidFill>
                <a:latin typeface="Consolas" panose="020B0609020204030204" pitchFamily="49" charset="0"/>
              </a:rPr>
              <a:t> * and false otherwise.</a:t>
            </a:r>
          </a:p>
          <a:p>
            <a:r>
              <a:rPr lang="en-US" sz="1600" dirty="0">
                <a:solidFill>
                  <a:srgbClr val="3F5FBF"/>
                </a:solidFill>
                <a:latin typeface="Consolas" panose="020B0609020204030204" pitchFamily="49" charset="0"/>
              </a:rPr>
              <a:t> * </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a:t>
            </a:r>
            <a:r>
              <a:rPr lang="en-US" sz="1600" dirty="0" err="1">
                <a:solidFill>
                  <a:srgbClr val="3F5FBF"/>
                </a:solidFill>
                <a:latin typeface="Consolas" panose="020B0609020204030204" pitchFamily="49" charset="0"/>
              </a:rPr>
              <a:t>elem</a:t>
            </a:r>
            <a:r>
              <a:rPr lang="en-US" sz="1600" dirty="0">
                <a:solidFill>
                  <a:srgbClr val="3F5FBF"/>
                </a:solidFill>
                <a:latin typeface="Consolas" panose="020B0609020204030204" pitchFamily="49" charset="0"/>
              </a:rPr>
              <a:t> the element to search for</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@return</a:t>
            </a:r>
            <a:r>
              <a:rPr lang="en-US" sz="1600" dirty="0">
                <a:solidFill>
                  <a:srgbClr val="3F5FBF"/>
                </a:solidFill>
                <a:latin typeface="Consolas" panose="020B0609020204030204" pitchFamily="49" charset="0"/>
              </a:rPr>
              <a:t> true if this list contains the specified element,</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and false otherwise</a:t>
            </a:r>
          </a:p>
          <a:p>
            <a:r>
              <a:rPr lang="en-US" sz="1600" dirty="0">
                <a:solidFill>
                  <a:srgbClr val="3F5FBF"/>
                </a:solidFill>
                <a:latin typeface="Consolas" panose="020B0609020204030204" pitchFamily="49" charset="0"/>
              </a:rPr>
              <a:t> */</a:t>
            </a:r>
          </a:p>
          <a:p>
            <a:r>
              <a:rPr lang="en-US" sz="1600" dirty="0">
                <a:solidFill>
                  <a:srgbClr val="7F0055"/>
                </a:solidFill>
                <a:latin typeface="Consolas" panose="020B0609020204030204" pitchFamily="49" charset="0"/>
              </a:rPr>
              <a:t>public</a:t>
            </a:r>
            <a:r>
              <a:rPr lang="en-US" sz="1600" dirty="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boolean</a:t>
            </a:r>
            <a:r>
              <a:rPr lang="en-US" sz="1600" dirty="0">
                <a:solidFill>
                  <a:srgbClr val="000000"/>
                </a:solidFill>
                <a:latin typeface="Consolas" panose="020B0609020204030204" pitchFamily="49" charset="0"/>
              </a:rPr>
              <a:t> contains(</a:t>
            </a:r>
            <a:r>
              <a:rPr lang="en-US" sz="1600" dirty="0" err="1">
                <a:solidFill>
                  <a:srgbClr val="7F0055"/>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err="1">
                <a:solidFill>
                  <a:srgbClr val="6A3E3E"/>
                </a:solidFill>
                <a:latin typeface="Consolas" panose="020B0609020204030204" pitchFamily="49" charset="0"/>
              </a:rPr>
              <a:t>elem</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if</a:t>
            </a:r>
            <a:r>
              <a:rPr lang="en-US" sz="1600" dirty="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this</a:t>
            </a:r>
            <a:r>
              <a:rPr lang="en-US" sz="1600" dirty="0" err="1">
                <a:solidFill>
                  <a:srgbClr val="000000"/>
                </a:solidFill>
                <a:latin typeface="Consolas" panose="020B0609020204030204" pitchFamily="49" charset="0"/>
              </a:rPr>
              <a:t>.</a:t>
            </a:r>
            <a:r>
              <a:rPr lang="en-US" sz="1600" dirty="0" err="1">
                <a:solidFill>
                  <a:srgbClr val="0000C0"/>
                </a:solidFill>
                <a:latin typeface="Consolas" panose="020B0609020204030204" pitchFamily="49" charset="0"/>
              </a:rPr>
              <a:t>size</a:t>
            </a:r>
            <a:r>
              <a:rPr lang="en-US" sz="1600" dirty="0">
                <a:solidFill>
                  <a:srgbClr val="000000"/>
                </a:solidFill>
                <a:latin typeface="Consolas" panose="020B0609020204030204" pitchFamily="49" charset="0"/>
              </a:rPr>
              <a:t> == 0)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false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LinkedIntList.</a:t>
            </a:r>
            <a:r>
              <a:rPr lang="en-US" sz="1600" i="1" dirty="0" err="1">
                <a:solidFill>
                  <a:srgbClr val="000000"/>
                </a:solidFill>
                <a:latin typeface="Consolas" panose="020B0609020204030204" pitchFamily="49" charset="0"/>
              </a:rPr>
              <a:t>contains</a:t>
            </a:r>
            <a:r>
              <a:rPr lang="en-US" sz="1600" i="1" dirty="0">
                <a:solidFill>
                  <a:srgbClr val="000000"/>
                </a:solidFill>
                <a:latin typeface="Consolas" panose="020B0609020204030204" pitchFamily="49" charset="0"/>
              </a:rPr>
              <a:t>(</a:t>
            </a:r>
            <a:r>
              <a:rPr lang="en-US" sz="1600" i="1" dirty="0" err="1">
                <a:solidFill>
                  <a:srgbClr val="7F0055"/>
                </a:solidFill>
                <a:latin typeface="Consolas" panose="020B0609020204030204" pitchFamily="49" charset="0"/>
              </a:rPr>
              <a:t>this</a:t>
            </a:r>
            <a:r>
              <a:rPr lang="en-US" sz="1600" i="1" dirty="0" err="1">
                <a:solidFill>
                  <a:srgbClr val="000000"/>
                </a:solidFill>
                <a:latin typeface="Consolas" panose="020B0609020204030204" pitchFamily="49" charset="0"/>
              </a:rPr>
              <a:t>.</a:t>
            </a:r>
            <a:r>
              <a:rPr lang="en-US" sz="1600" i="1" dirty="0" err="1">
                <a:solidFill>
                  <a:srgbClr val="0000C0"/>
                </a:solidFill>
                <a:latin typeface="Consolas" panose="020B0609020204030204" pitchFamily="49" charset="0"/>
              </a:rPr>
              <a:t>head</a:t>
            </a:r>
            <a:r>
              <a:rPr lang="en-US" sz="1600" i="1" dirty="0">
                <a:solidFill>
                  <a:srgbClr val="000000"/>
                </a:solidFill>
                <a:latin typeface="Consolas" panose="020B0609020204030204" pitchFamily="49" charset="0"/>
              </a:rPr>
              <a:t>, </a:t>
            </a:r>
            <a:r>
              <a:rPr lang="en-US" sz="1600" i="1" dirty="0" err="1">
                <a:solidFill>
                  <a:srgbClr val="6A3E3E"/>
                </a:solidFill>
                <a:latin typeface="Consolas" panose="020B0609020204030204" pitchFamily="49" charset="0"/>
              </a:rPr>
              <a:t>elem</a:t>
            </a:r>
            <a:r>
              <a:rPr lang="en-US" sz="1600" i="1"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endParaRPr lang="en-US" sz="1600" dirty="0"/>
          </a:p>
        </p:txBody>
      </p:sp>
    </p:spTree>
    <p:extLst>
      <p:ext uri="{BB962C8B-B14F-4D97-AF65-F5344CB8AC3E}">
        <p14:creationId xmlns:p14="http://schemas.microsoft.com/office/powerpoint/2010/main" val="7667027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239</a:t>
            </a:fld>
            <a:endParaRPr lang="en-US"/>
          </a:p>
        </p:txBody>
      </p:sp>
      <p:sp>
        <p:nvSpPr>
          <p:cNvPr id="3" name="Content Placeholder 2"/>
          <p:cNvSpPr>
            <a:spLocks noGrp="1"/>
          </p:cNvSpPr>
          <p:nvPr>
            <p:ph sz="quarter" idx="1"/>
          </p:nvPr>
        </p:nvSpPr>
        <p:spPr/>
        <p:txBody>
          <a:bodyPr>
            <a:normAutofit lnSpcReduction="10000"/>
          </a:bodyPr>
          <a:lstStyle/>
          <a:p>
            <a:r>
              <a:rPr lang="en-US" sz="1600" dirty="0">
                <a:solidFill>
                  <a:srgbClr val="3F5FBF"/>
                </a:solidFill>
                <a:latin typeface="Consolas" panose="020B0609020204030204" pitchFamily="49" charset="0"/>
              </a:rPr>
              <a:t>/**</a:t>
            </a:r>
          </a:p>
          <a:p>
            <a:r>
              <a:rPr lang="en-US" sz="1600" dirty="0">
                <a:solidFill>
                  <a:srgbClr val="3F5FBF"/>
                </a:solidFill>
                <a:latin typeface="Consolas" panose="020B0609020204030204" pitchFamily="49" charset="0"/>
              </a:rPr>
              <a:t> * Returns true if the linked list with the </a:t>
            </a:r>
            <a:r>
              <a:rPr lang="en-US" sz="1600" dirty="0" smtClean="0">
                <a:solidFill>
                  <a:srgbClr val="3F5FBF"/>
                </a:solidFill>
                <a:latin typeface="Consolas" panose="020B0609020204030204" pitchFamily="49" charset="0"/>
              </a:rPr>
              <a:t>specified head </a:t>
            </a:r>
            <a:r>
              <a:rPr lang="en-US" sz="1600" dirty="0">
                <a:solidFill>
                  <a:srgbClr val="3F5FBF"/>
                </a:solidFill>
                <a:latin typeface="Consolas" panose="020B0609020204030204" pitchFamily="49" charset="0"/>
              </a:rPr>
              <a:t>node </a:t>
            </a:r>
            <a:r>
              <a:rPr lang="en-US" sz="1600" dirty="0" smtClean="0">
                <a:solidFill>
                  <a:srgbClr val="3F5FBF"/>
                </a:solidFill>
                <a:latin typeface="Consolas" panose="020B0609020204030204" pitchFamily="49" charset="0"/>
              </a:rPr>
              <a:t>contains</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the </a:t>
            </a:r>
            <a:r>
              <a:rPr lang="en-US" sz="1600" dirty="0">
                <a:solidFill>
                  <a:srgbClr val="3F5FBF"/>
                </a:solidFill>
                <a:latin typeface="Consolas" panose="020B0609020204030204" pitchFamily="49" charset="0"/>
              </a:rPr>
              <a:t>specified element, and </a:t>
            </a:r>
            <a:r>
              <a:rPr lang="en-US" sz="1600" dirty="0" smtClean="0">
                <a:solidFill>
                  <a:srgbClr val="3F5FBF"/>
                </a:solidFill>
                <a:latin typeface="Consolas" panose="020B0609020204030204" pitchFamily="49" charset="0"/>
              </a:rPr>
              <a:t>false </a:t>
            </a:r>
            <a:r>
              <a:rPr lang="en-US" sz="1600" dirty="0">
                <a:solidFill>
                  <a:srgbClr val="3F5FBF"/>
                </a:solidFill>
                <a:latin typeface="Consolas" panose="020B0609020204030204" pitchFamily="49" charset="0"/>
              </a:rPr>
              <a:t>otherwise.</a:t>
            </a:r>
          </a:p>
          <a:p>
            <a:r>
              <a:rPr lang="en-US" sz="1600" dirty="0">
                <a:solidFill>
                  <a:srgbClr val="3F5FBF"/>
                </a:solidFill>
                <a:latin typeface="Consolas" panose="020B0609020204030204" pitchFamily="49" charset="0"/>
              </a:rPr>
              <a:t> * </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head the head node</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a:t>
            </a:r>
            <a:r>
              <a:rPr lang="en-US" sz="1600" dirty="0" err="1">
                <a:solidFill>
                  <a:srgbClr val="3F5FBF"/>
                </a:solidFill>
                <a:latin typeface="Consolas" panose="020B0609020204030204" pitchFamily="49" charset="0"/>
              </a:rPr>
              <a:t>elem</a:t>
            </a:r>
            <a:r>
              <a:rPr lang="en-US" sz="1600" dirty="0">
                <a:solidFill>
                  <a:srgbClr val="3F5FBF"/>
                </a:solidFill>
                <a:latin typeface="Consolas" panose="020B0609020204030204" pitchFamily="49" charset="0"/>
              </a:rPr>
              <a:t> the element to search for</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@return</a:t>
            </a:r>
            <a:r>
              <a:rPr lang="en-US" sz="1600" dirty="0">
                <a:solidFill>
                  <a:srgbClr val="3F5FBF"/>
                </a:solidFill>
                <a:latin typeface="Consolas" panose="020B0609020204030204" pitchFamily="49" charset="0"/>
              </a:rPr>
              <a:t> true if the linked list with the </a:t>
            </a:r>
            <a:r>
              <a:rPr lang="en-US" sz="1600" dirty="0" smtClean="0">
                <a:solidFill>
                  <a:srgbClr val="3F5FBF"/>
                </a:solidFill>
                <a:latin typeface="Consolas" panose="020B0609020204030204" pitchFamily="49" charset="0"/>
              </a:rPr>
              <a:t>specified </a:t>
            </a:r>
            <a:r>
              <a:rPr lang="en-US" sz="1600" dirty="0">
                <a:solidFill>
                  <a:srgbClr val="3F5FBF"/>
                </a:solidFill>
                <a:latin typeface="Consolas" panose="020B0609020204030204" pitchFamily="49" charset="0"/>
              </a:rPr>
              <a:t>head node </a:t>
            </a:r>
            <a:r>
              <a:rPr lang="en-US" sz="1600" dirty="0" smtClean="0">
                <a:solidFill>
                  <a:srgbClr val="3F5FBF"/>
                </a:solidFill>
                <a:latin typeface="Consolas" panose="020B0609020204030204" pitchFamily="49" charset="0"/>
              </a:rPr>
              <a:t>contains</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the specified element, and </a:t>
            </a:r>
            <a:r>
              <a:rPr lang="en-US" sz="1600" dirty="0" smtClean="0">
                <a:solidFill>
                  <a:srgbClr val="3F5FBF"/>
                </a:solidFill>
                <a:latin typeface="Consolas" panose="020B0609020204030204" pitchFamily="49" charset="0"/>
              </a:rPr>
              <a:t>false </a:t>
            </a:r>
            <a:r>
              <a:rPr lang="en-US" sz="1600" dirty="0">
                <a:solidFill>
                  <a:srgbClr val="3F5FBF"/>
                </a:solidFill>
                <a:latin typeface="Consolas" panose="020B0609020204030204" pitchFamily="49" charset="0"/>
              </a:rPr>
              <a:t>otherwise</a:t>
            </a:r>
          </a:p>
          <a:p>
            <a:r>
              <a:rPr lang="en-US" sz="1600" dirty="0">
                <a:solidFill>
                  <a:srgbClr val="3F5FBF"/>
                </a:solidFill>
                <a:latin typeface="Consolas" panose="020B0609020204030204" pitchFamily="49" charset="0"/>
              </a:rPr>
              <a:t> */</a:t>
            </a:r>
          </a:p>
          <a:p>
            <a:r>
              <a:rPr lang="en-US" sz="1600" dirty="0">
                <a:solidFill>
                  <a:srgbClr val="7F0055"/>
                </a:solidFill>
                <a:latin typeface="Consolas" panose="020B0609020204030204" pitchFamily="49" charset="0"/>
              </a:rPr>
              <a:t>private</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static</a:t>
            </a:r>
            <a:r>
              <a:rPr lang="en-US" sz="1600" dirty="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boolean</a:t>
            </a:r>
            <a:r>
              <a:rPr lang="en-US" sz="1600" dirty="0">
                <a:solidFill>
                  <a:srgbClr val="000000"/>
                </a:solidFill>
                <a:latin typeface="Consolas" panose="020B0609020204030204" pitchFamily="49" charset="0"/>
              </a:rPr>
              <a:t> contains(Node </a:t>
            </a:r>
            <a:r>
              <a:rPr lang="en-US" sz="1600" dirty="0">
                <a:solidFill>
                  <a:srgbClr val="6A3E3E"/>
                </a:solidFill>
                <a:latin typeface="Consolas" panose="020B0609020204030204" pitchFamily="49" charset="0"/>
              </a:rPr>
              <a:t>head</a:t>
            </a:r>
            <a:r>
              <a:rPr lang="en-US" sz="1600" dirty="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err="1">
                <a:solidFill>
                  <a:srgbClr val="6A3E3E"/>
                </a:solidFill>
                <a:latin typeface="Consolas" panose="020B0609020204030204" pitchFamily="49" charset="0"/>
              </a:rPr>
              <a:t>elem</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chemeClr val="bg1"/>
                </a:solidFill>
                <a:latin typeface="Consolas" panose="020B0609020204030204" pitchFamily="49" charset="0"/>
              </a:rPr>
              <a:t>if (</a:t>
            </a:r>
            <a:r>
              <a:rPr lang="en-US" sz="1600" dirty="0" err="1">
                <a:solidFill>
                  <a:schemeClr val="bg1"/>
                </a:solidFill>
                <a:latin typeface="Consolas" panose="020B0609020204030204" pitchFamily="49" charset="0"/>
              </a:rPr>
              <a:t>head.getData</a:t>
            </a:r>
            <a:r>
              <a:rPr lang="en-US" sz="1600" dirty="0">
                <a:solidFill>
                  <a:schemeClr val="bg1"/>
                </a:solidFill>
                <a:latin typeface="Consolas" panose="020B0609020204030204" pitchFamily="49" charset="0"/>
              </a:rPr>
              <a:t>() == </a:t>
            </a:r>
            <a:r>
              <a:rPr lang="en-US" sz="1600" dirty="0" err="1">
                <a:solidFill>
                  <a:schemeClr val="bg1"/>
                </a:solidFill>
                <a:latin typeface="Consolas" panose="020B0609020204030204" pitchFamily="49" charset="0"/>
              </a:rPr>
              <a:t>elem</a:t>
            </a:r>
            <a:r>
              <a:rPr lang="en-US" sz="1600" dirty="0">
                <a:solidFill>
                  <a:schemeClr val="bg1"/>
                </a:solidFill>
                <a:latin typeface="Consolas" panose="020B0609020204030204" pitchFamily="49" charset="0"/>
              </a:rPr>
              <a:t>) {</a:t>
            </a:r>
          </a:p>
          <a:p>
            <a:r>
              <a:rPr lang="en-US" sz="1600" dirty="0">
                <a:solidFill>
                  <a:schemeClr val="bg1"/>
                </a:solidFill>
                <a:latin typeface="Consolas" panose="020B0609020204030204" pitchFamily="49" charset="0"/>
              </a:rPr>
              <a:t>    return true;</a:t>
            </a:r>
          </a:p>
          <a:p>
            <a:r>
              <a:rPr lang="en-US" sz="1600" dirty="0">
                <a:solidFill>
                  <a:schemeClr val="bg1"/>
                </a:solidFill>
                <a:latin typeface="Consolas" panose="020B0609020204030204" pitchFamily="49" charset="0"/>
              </a:rPr>
              <a:t>  }</a:t>
            </a:r>
          </a:p>
          <a:p>
            <a:r>
              <a:rPr lang="en-US" sz="1600" dirty="0">
                <a:solidFill>
                  <a:schemeClr val="bg1"/>
                </a:solidFill>
                <a:latin typeface="Consolas" panose="020B0609020204030204" pitchFamily="49" charset="0"/>
              </a:rPr>
              <a:t>  if (</a:t>
            </a:r>
            <a:r>
              <a:rPr lang="en-US" sz="1600" dirty="0" err="1">
                <a:solidFill>
                  <a:schemeClr val="bg1"/>
                </a:solidFill>
                <a:latin typeface="Consolas" panose="020B0609020204030204" pitchFamily="49" charset="0"/>
              </a:rPr>
              <a:t>head.getNext</a:t>
            </a:r>
            <a:r>
              <a:rPr lang="en-US" sz="1600" dirty="0">
                <a:solidFill>
                  <a:schemeClr val="bg1"/>
                </a:solidFill>
                <a:latin typeface="Consolas" panose="020B0609020204030204" pitchFamily="49" charset="0"/>
              </a:rPr>
              <a:t>() == null) {</a:t>
            </a:r>
          </a:p>
          <a:p>
            <a:r>
              <a:rPr lang="en-US" sz="1600" dirty="0">
                <a:solidFill>
                  <a:schemeClr val="bg1"/>
                </a:solidFill>
                <a:latin typeface="Consolas" panose="020B0609020204030204" pitchFamily="49" charset="0"/>
              </a:rPr>
              <a:t>    return false;</a:t>
            </a:r>
          </a:p>
          <a:p>
            <a:r>
              <a:rPr lang="en-US" sz="1600" dirty="0">
                <a:solidFill>
                  <a:schemeClr val="bg1"/>
                </a:solidFill>
                <a:latin typeface="Consolas" panose="020B0609020204030204" pitchFamily="49" charset="0"/>
              </a:rPr>
              <a:t>  }</a:t>
            </a:r>
          </a:p>
          <a:p>
            <a:r>
              <a:rPr lang="en-US" sz="1600" dirty="0">
                <a:solidFill>
                  <a:schemeClr val="bg1"/>
                </a:solidFill>
                <a:latin typeface="Consolas" panose="020B0609020204030204" pitchFamily="49" charset="0"/>
              </a:rPr>
              <a:t>  return </a:t>
            </a:r>
            <a:r>
              <a:rPr lang="en-US" sz="1600" dirty="0" err="1">
                <a:solidFill>
                  <a:schemeClr val="bg1"/>
                </a:solidFill>
                <a:latin typeface="Consolas" panose="020B0609020204030204" pitchFamily="49" charset="0"/>
              </a:rPr>
              <a:t>LinkedIntList.</a:t>
            </a:r>
            <a:r>
              <a:rPr lang="en-US" sz="1600" i="1" dirty="0" err="1">
                <a:solidFill>
                  <a:schemeClr val="bg1"/>
                </a:solidFill>
                <a:latin typeface="Consolas" panose="020B0609020204030204" pitchFamily="49" charset="0"/>
              </a:rPr>
              <a:t>contains</a:t>
            </a:r>
            <a:r>
              <a:rPr lang="en-US" sz="1600" i="1" dirty="0">
                <a:solidFill>
                  <a:schemeClr val="bg1"/>
                </a:solidFill>
                <a:latin typeface="Consolas" panose="020B0609020204030204" pitchFamily="49" charset="0"/>
              </a:rPr>
              <a:t>(</a:t>
            </a:r>
            <a:r>
              <a:rPr lang="en-US" sz="1600" i="1" dirty="0" err="1">
                <a:solidFill>
                  <a:schemeClr val="bg1"/>
                </a:solidFill>
                <a:latin typeface="Consolas" panose="020B0609020204030204" pitchFamily="49" charset="0"/>
              </a:rPr>
              <a:t>head.getNext</a:t>
            </a:r>
            <a:r>
              <a:rPr lang="en-US" sz="1600" i="1" dirty="0">
                <a:solidFill>
                  <a:schemeClr val="bg1"/>
                </a:solidFill>
                <a:latin typeface="Consolas" panose="020B0609020204030204" pitchFamily="49" charset="0"/>
              </a:rPr>
              <a:t>(), </a:t>
            </a:r>
            <a:r>
              <a:rPr lang="en-US" sz="1600" i="1" dirty="0" err="1">
                <a:solidFill>
                  <a:schemeClr val="bg1"/>
                </a:solidFill>
                <a:latin typeface="Consolas" panose="020B0609020204030204" pitchFamily="49" charset="0"/>
              </a:rPr>
              <a:t>elem</a:t>
            </a:r>
            <a:r>
              <a:rPr lang="en-US" sz="1600" i="1" dirty="0">
                <a:solidFill>
                  <a:schemeClr val="bg1"/>
                </a:solidFill>
                <a:latin typeface="Consolas" panose="020B0609020204030204" pitchFamily="49" charset="0"/>
              </a:rPr>
              <a:t>);</a:t>
            </a:r>
          </a:p>
          <a:p>
            <a:r>
              <a:rPr lang="en-US" sz="1600" dirty="0">
                <a:solidFill>
                  <a:srgbClr val="000000"/>
                </a:solidFill>
                <a:latin typeface="Consolas" panose="020B0609020204030204" pitchFamily="49" charset="0"/>
              </a:rPr>
              <a:t>}</a:t>
            </a:r>
            <a:endParaRPr lang="en-US" sz="1600" dirty="0"/>
          </a:p>
        </p:txBody>
      </p:sp>
      <p:sp>
        <p:nvSpPr>
          <p:cNvPr id="4" name="TextBox 3"/>
          <p:cNvSpPr txBox="1"/>
          <p:nvPr/>
        </p:nvSpPr>
        <p:spPr>
          <a:xfrm>
            <a:off x="769938" y="4291487"/>
            <a:ext cx="2127634"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mn-lt"/>
              </a:rPr>
              <a:t>base case(s)?</a:t>
            </a:r>
          </a:p>
          <a:p>
            <a:pPr marL="285750" indent="-285750">
              <a:buFont typeface="Arial" panose="020B0604020202020204" pitchFamily="34" charset="0"/>
              <a:buChar char="•"/>
            </a:pPr>
            <a:r>
              <a:rPr lang="en-US" dirty="0" smtClean="0">
                <a:latin typeface="+mn-lt"/>
              </a:rPr>
              <a:t>recursive case?</a:t>
            </a:r>
          </a:p>
          <a:p>
            <a:pPr marL="285750" indent="-285750">
              <a:buFont typeface="Arial" panose="020B0604020202020204" pitchFamily="34" charset="0"/>
              <a:buChar char="•"/>
            </a:pPr>
            <a:r>
              <a:rPr lang="en-US" dirty="0" smtClean="0">
                <a:latin typeface="+mn-lt"/>
              </a:rPr>
              <a:t>precondition(s)?</a:t>
            </a:r>
            <a:endParaRPr lang="en-US" dirty="0">
              <a:latin typeface="+mn-lt"/>
            </a:endParaRPr>
          </a:p>
        </p:txBody>
      </p:sp>
    </p:spTree>
    <p:extLst>
      <p:ext uri="{BB962C8B-B14F-4D97-AF65-F5344CB8AC3E}">
        <p14:creationId xmlns:p14="http://schemas.microsoft.com/office/powerpoint/2010/main" val="359811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4</a:t>
            </a:r>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24</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35108" y="4008726"/>
            <a:ext cx="1371600" cy="4572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849408" y="3488026"/>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63708" y="2973676"/>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
        <p:nvSpPr>
          <p:cNvPr id="14" name="Rectangle 13"/>
          <p:cNvSpPr/>
          <p:nvPr/>
        </p:nvSpPr>
        <p:spPr>
          <a:xfrm>
            <a:off x="5608927" y="4526780"/>
            <a:ext cx="1612995" cy="457200"/>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758636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240</a:t>
            </a:fld>
            <a:endParaRPr lang="en-US"/>
          </a:p>
        </p:txBody>
      </p:sp>
      <p:sp>
        <p:nvSpPr>
          <p:cNvPr id="3" name="Content Placeholder 2"/>
          <p:cNvSpPr>
            <a:spLocks noGrp="1"/>
          </p:cNvSpPr>
          <p:nvPr>
            <p:ph sz="quarter" idx="1"/>
          </p:nvPr>
        </p:nvSpPr>
        <p:spPr/>
        <p:txBody>
          <a:bodyPr>
            <a:normAutofit lnSpcReduction="10000"/>
          </a:bodyPr>
          <a:lstStyle/>
          <a:p>
            <a:r>
              <a:rPr lang="en-US" sz="1600" dirty="0">
                <a:solidFill>
                  <a:srgbClr val="3F5FBF"/>
                </a:solidFill>
                <a:latin typeface="Consolas" panose="020B0609020204030204" pitchFamily="49" charset="0"/>
              </a:rPr>
              <a:t>/**</a:t>
            </a:r>
          </a:p>
          <a:p>
            <a:r>
              <a:rPr lang="en-US" sz="1600" dirty="0">
                <a:solidFill>
                  <a:srgbClr val="3F5FBF"/>
                </a:solidFill>
                <a:latin typeface="Consolas" panose="020B0609020204030204" pitchFamily="49" charset="0"/>
              </a:rPr>
              <a:t> * Returns true if the linked list with the </a:t>
            </a:r>
            <a:r>
              <a:rPr lang="en-US" sz="1600" dirty="0" smtClean="0">
                <a:solidFill>
                  <a:srgbClr val="3F5FBF"/>
                </a:solidFill>
                <a:latin typeface="Consolas" panose="020B0609020204030204" pitchFamily="49" charset="0"/>
              </a:rPr>
              <a:t>specified head </a:t>
            </a:r>
            <a:r>
              <a:rPr lang="en-US" sz="1600" dirty="0">
                <a:solidFill>
                  <a:srgbClr val="3F5FBF"/>
                </a:solidFill>
                <a:latin typeface="Consolas" panose="020B0609020204030204" pitchFamily="49" charset="0"/>
              </a:rPr>
              <a:t>node </a:t>
            </a:r>
            <a:r>
              <a:rPr lang="en-US" sz="1600" dirty="0" smtClean="0">
                <a:solidFill>
                  <a:srgbClr val="3F5FBF"/>
                </a:solidFill>
                <a:latin typeface="Consolas" panose="020B0609020204030204" pitchFamily="49" charset="0"/>
              </a:rPr>
              <a:t>contains</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the </a:t>
            </a:r>
            <a:r>
              <a:rPr lang="en-US" sz="1600" dirty="0">
                <a:solidFill>
                  <a:srgbClr val="3F5FBF"/>
                </a:solidFill>
                <a:latin typeface="Consolas" panose="020B0609020204030204" pitchFamily="49" charset="0"/>
              </a:rPr>
              <a:t>specified element, and </a:t>
            </a:r>
            <a:r>
              <a:rPr lang="en-US" sz="1600" dirty="0" smtClean="0">
                <a:solidFill>
                  <a:srgbClr val="3F5FBF"/>
                </a:solidFill>
                <a:latin typeface="Consolas" panose="020B0609020204030204" pitchFamily="49" charset="0"/>
              </a:rPr>
              <a:t>false </a:t>
            </a:r>
            <a:r>
              <a:rPr lang="en-US" sz="1600" dirty="0">
                <a:solidFill>
                  <a:srgbClr val="3F5FBF"/>
                </a:solidFill>
                <a:latin typeface="Consolas" panose="020B0609020204030204" pitchFamily="49" charset="0"/>
              </a:rPr>
              <a:t>otherwise.</a:t>
            </a:r>
          </a:p>
          <a:p>
            <a:r>
              <a:rPr lang="en-US" sz="1600" dirty="0">
                <a:solidFill>
                  <a:srgbClr val="3F5FBF"/>
                </a:solidFill>
                <a:latin typeface="Consolas" panose="020B0609020204030204" pitchFamily="49" charset="0"/>
              </a:rPr>
              <a:t> * </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head the head node</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a:t>
            </a:r>
            <a:r>
              <a:rPr lang="en-US" sz="1600" dirty="0" err="1">
                <a:solidFill>
                  <a:srgbClr val="7F9FBF"/>
                </a:solidFill>
                <a:latin typeface="Consolas" panose="020B0609020204030204" pitchFamily="49" charset="0"/>
              </a:rPr>
              <a:t>param</a:t>
            </a:r>
            <a:r>
              <a:rPr lang="en-US" sz="1600" dirty="0">
                <a:solidFill>
                  <a:srgbClr val="3F5FBF"/>
                </a:solidFill>
                <a:latin typeface="Consolas" panose="020B0609020204030204" pitchFamily="49" charset="0"/>
              </a:rPr>
              <a:t> </a:t>
            </a:r>
            <a:r>
              <a:rPr lang="en-US" sz="1600" dirty="0" err="1">
                <a:solidFill>
                  <a:srgbClr val="3F5FBF"/>
                </a:solidFill>
                <a:latin typeface="Consolas" panose="020B0609020204030204" pitchFamily="49" charset="0"/>
              </a:rPr>
              <a:t>elem</a:t>
            </a:r>
            <a:r>
              <a:rPr lang="en-US" sz="1600" dirty="0">
                <a:solidFill>
                  <a:srgbClr val="3F5FBF"/>
                </a:solidFill>
                <a:latin typeface="Consolas" panose="020B0609020204030204" pitchFamily="49" charset="0"/>
              </a:rPr>
              <a:t> the element to search for</a:t>
            </a:r>
          </a:p>
          <a:p>
            <a:r>
              <a:rPr lang="en-US" sz="1600" dirty="0">
                <a:solidFill>
                  <a:srgbClr val="3F5FBF"/>
                </a:solidFill>
                <a:latin typeface="Consolas" panose="020B0609020204030204" pitchFamily="49" charset="0"/>
              </a:rPr>
              <a:t> * </a:t>
            </a:r>
            <a:r>
              <a:rPr lang="en-US" sz="1600" dirty="0">
                <a:solidFill>
                  <a:srgbClr val="7F9FBF"/>
                </a:solidFill>
                <a:latin typeface="Consolas" panose="020B0609020204030204" pitchFamily="49" charset="0"/>
              </a:rPr>
              <a:t>@return</a:t>
            </a:r>
            <a:r>
              <a:rPr lang="en-US" sz="1600" dirty="0">
                <a:solidFill>
                  <a:srgbClr val="3F5FBF"/>
                </a:solidFill>
                <a:latin typeface="Consolas" panose="020B0609020204030204" pitchFamily="49" charset="0"/>
              </a:rPr>
              <a:t> true if the linked list with the </a:t>
            </a:r>
            <a:r>
              <a:rPr lang="en-US" sz="1600" dirty="0" smtClean="0">
                <a:solidFill>
                  <a:srgbClr val="3F5FBF"/>
                </a:solidFill>
                <a:latin typeface="Consolas" panose="020B0609020204030204" pitchFamily="49" charset="0"/>
              </a:rPr>
              <a:t>specified </a:t>
            </a:r>
            <a:r>
              <a:rPr lang="en-US" sz="1600" dirty="0">
                <a:solidFill>
                  <a:srgbClr val="3F5FBF"/>
                </a:solidFill>
                <a:latin typeface="Consolas" panose="020B0609020204030204" pitchFamily="49" charset="0"/>
              </a:rPr>
              <a:t>head node </a:t>
            </a:r>
            <a:r>
              <a:rPr lang="en-US" sz="1600" dirty="0" smtClean="0">
                <a:solidFill>
                  <a:srgbClr val="3F5FBF"/>
                </a:solidFill>
                <a:latin typeface="Consolas" panose="020B0609020204030204" pitchFamily="49" charset="0"/>
              </a:rPr>
              <a:t>contains</a:t>
            </a:r>
          </a:p>
          <a:p>
            <a:r>
              <a:rPr lang="en-US" sz="1600" dirty="0">
                <a:solidFill>
                  <a:srgbClr val="3F5FBF"/>
                </a:solidFill>
                <a:latin typeface="Consolas" panose="020B0609020204030204" pitchFamily="49" charset="0"/>
              </a:rPr>
              <a:t> </a:t>
            </a:r>
            <a:r>
              <a:rPr lang="en-US" sz="1600" dirty="0" smtClean="0">
                <a:solidFill>
                  <a:srgbClr val="3F5FBF"/>
                </a:solidFill>
                <a:latin typeface="Consolas" panose="020B0609020204030204" pitchFamily="49" charset="0"/>
              </a:rPr>
              <a:t>* </a:t>
            </a:r>
            <a:r>
              <a:rPr lang="en-US" sz="1600" dirty="0">
                <a:solidFill>
                  <a:srgbClr val="3F5FBF"/>
                </a:solidFill>
                <a:latin typeface="Consolas" panose="020B0609020204030204" pitchFamily="49" charset="0"/>
              </a:rPr>
              <a:t>the specified element, and </a:t>
            </a:r>
            <a:r>
              <a:rPr lang="en-US" sz="1600" dirty="0" smtClean="0">
                <a:solidFill>
                  <a:srgbClr val="3F5FBF"/>
                </a:solidFill>
                <a:latin typeface="Consolas" panose="020B0609020204030204" pitchFamily="49" charset="0"/>
              </a:rPr>
              <a:t>false </a:t>
            </a:r>
            <a:r>
              <a:rPr lang="en-US" sz="1600" dirty="0">
                <a:solidFill>
                  <a:srgbClr val="3F5FBF"/>
                </a:solidFill>
                <a:latin typeface="Consolas" panose="020B0609020204030204" pitchFamily="49" charset="0"/>
              </a:rPr>
              <a:t>otherwise</a:t>
            </a:r>
          </a:p>
          <a:p>
            <a:r>
              <a:rPr lang="en-US" sz="1600" dirty="0">
                <a:solidFill>
                  <a:srgbClr val="3F5FBF"/>
                </a:solidFill>
                <a:latin typeface="Consolas" panose="020B0609020204030204" pitchFamily="49" charset="0"/>
              </a:rPr>
              <a:t> */</a:t>
            </a:r>
          </a:p>
          <a:p>
            <a:r>
              <a:rPr lang="en-US" sz="1600" dirty="0">
                <a:solidFill>
                  <a:srgbClr val="7F0055"/>
                </a:solidFill>
                <a:latin typeface="Consolas" panose="020B0609020204030204" pitchFamily="49" charset="0"/>
              </a:rPr>
              <a:t>private</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static</a:t>
            </a:r>
            <a:r>
              <a:rPr lang="en-US" sz="1600" dirty="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boolean</a:t>
            </a:r>
            <a:r>
              <a:rPr lang="en-US" sz="1600" dirty="0">
                <a:solidFill>
                  <a:srgbClr val="000000"/>
                </a:solidFill>
                <a:latin typeface="Consolas" panose="020B0609020204030204" pitchFamily="49" charset="0"/>
              </a:rPr>
              <a:t> contains(Node </a:t>
            </a:r>
            <a:r>
              <a:rPr lang="en-US" sz="1600" dirty="0">
                <a:solidFill>
                  <a:srgbClr val="6A3E3E"/>
                </a:solidFill>
                <a:latin typeface="Consolas" panose="020B0609020204030204" pitchFamily="49" charset="0"/>
              </a:rPr>
              <a:t>head</a:t>
            </a:r>
            <a:r>
              <a:rPr lang="en-US" sz="1600" dirty="0">
                <a:solidFill>
                  <a:srgbClr val="000000"/>
                </a:solidFill>
                <a:latin typeface="Consolas" panose="020B0609020204030204" pitchFamily="49" charset="0"/>
              </a:rPr>
              <a:t>, </a:t>
            </a:r>
            <a:r>
              <a:rPr lang="en-US" sz="1600" dirty="0" err="1">
                <a:solidFill>
                  <a:srgbClr val="7F0055"/>
                </a:solidFill>
                <a:latin typeface="Consolas" panose="020B0609020204030204" pitchFamily="49" charset="0"/>
              </a:rPr>
              <a:t>int</a:t>
            </a:r>
            <a:r>
              <a:rPr lang="en-US" sz="1600" dirty="0">
                <a:solidFill>
                  <a:srgbClr val="000000"/>
                </a:solidFill>
                <a:latin typeface="Consolas" panose="020B0609020204030204" pitchFamily="49" charset="0"/>
              </a:rPr>
              <a:t> </a:t>
            </a:r>
            <a:r>
              <a:rPr lang="en-US" sz="1600" dirty="0" err="1">
                <a:solidFill>
                  <a:srgbClr val="6A3E3E"/>
                </a:solidFill>
                <a:latin typeface="Consolas" panose="020B0609020204030204" pitchFamily="49" charset="0"/>
              </a:rPr>
              <a:t>elem</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if</a:t>
            </a:r>
            <a:r>
              <a:rPr lang="en-US" sz="1600" dirty="0">
                <a:solidFill>
                  <a:srgbClr val="000000"/>
                </a:solidFill>
                <a:latin typeface="Consolas" panose="020B0609020204030204" pitchFamily="49" charset="0"/>
              </a:rPr>
              <a:t> (</a:t>
            </a:r>
            <a:r>
              <a:rPr lang="en-US" sz="1600" dirty="0" err="1">
                <a:solidFill>
                  <a:srgbClr val="6A3E3E"/>
                </a:solidFill>
                <a:latin typeface="Consolas" panose="020B0609020204030204" pitchFamily="49" charset="0"/>
              </a:rPr>
              <a:t>head</a:t>
            </a:r>
            <a:r>
              <a:rPr lang="en-US" sz="1600" dirty="0" err="1">
                <a:solidFill>
                  <a:srgbClr val="000000"/>
                </a:solidFill>
                <a:latin typeface="Consolas" panose="020B0609020204030204" pitchFamily="49" charset="0"/>
              </a:rPr>
              <a:t>.getData</a:t>
            </a:r>
            <a:r>
              <a:rPr lang="en-US" sz="1600" dirty="0">
                <a:solidFill>
                  <a:srgbClr val="000000"/>
                </a:solidFill>
                <a:latin typeface="Consolas" panose="020B0609020204030204" pitchFamily="49" charset="0"/>
              </a:rPr>
              <a:t>() == </a:t>
            </a:r>
            <a:r>
              <a:rPr lang="en-US" sz="1600" dirty="0" err="1">
                <a:solidFill>
                  <a:srgbClr val="6A3E3E"/>
                </a:solidFill>
                <a:latin typeface="Consolas" panose="020B0609020204030204" pitchFamily="49" charset="0"/>
              </a:rPr>
              <a:t>elem</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true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if</a:t>
            </a:r>
            <a:r>
              <a:rPr lang="en-US" sz="1600" dirty="0">
                <a:solidFill>
                  <a:srgbClr val="000000"/>
                </a:solidFill>
                <a:latin typeface="Consolas" panose="020B0609020204030204" pitchFamily="49" charset="0"/>
              </a:rPr>
              <a:t> (</a:t>
            </a:r>
            <a:r>
              <a:rPr lang="en-US" sz="1600" dirty="0" err="1">
                <a:solidFill>
                  <a:srgbClr val="6A3E3E"/>
                </a:solidFill>
                <a:latin typeface="Consolas" panose="020B0609020204030204" pitchFamily="49" charset="0"/>
              </a:rPr>
              <a:t>head</a:t>
            </a:r>
            <a:r>
              <a:rPr lang="en-US" sz="1600" dirty="0" err="1">
                <a:solidFill>
                  <a:srgbClr val="000000"/>
                </a:solidFill>
                <a:latin typeface="Consolas" panose="020B0609020204030204" pitchFamily="49" charset="0"/>
              </a:rPr>
              <a:t>.getNext</a:t>
            </a:r>
            <a:r>
              <a:rPr lang="en-US" sz="1600" dirty="0">
                <a:solidFill>
                  <a:srgbClr val="000000"/>
                </a:solidFill>
                <a:latin typeface="Consolas" panose="020B0609020204030204" pitchFamily="49" charset="0"/>
              </a:rPr>
              <a:t>() == </a:t>
            </a:r>
            <a:r>
              <a:rPr lang="en-US" sz="1600" dirty="0">
                <a:solidFill>
                  <a:srgbClr val="7F0055"/>
                </a:solidFill>
                <a:latin typeface="Consolas" panose="020B0609020204030204" pitchFamily="49" charset="0"/>
              </a:rPr>
              <a:t>null</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false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7F0055"/>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LinkedIntList.</a:t>
            </a:r>
            <a:r>
              <a:rPr lang="en-US" sz="1600" i="1" dirty="0" err="1">
                <a:solidFill>
                  <a:srgbClr val="000000"/>
                </a:solidFill>
                <a:latin typeface="Consolas" panose="020B0609020204030204" pitchFamily="49" charset="0"/>
              </a:rPr>
              <a:t>contains</a:t>
            </a:r>
            <a:r>
              <a:rPr lang="en-US" sz="1600" i="1" dirty="0">
                <a:solidFill>
                  <a:srgbClr val="000000"/>
                </a:solidFill>
                <a:latin typeface="Consolas" panose="020B0609020204030204" pitchFamily="49" charset="0"/>
              </a:rPr>
              <a:t>(</a:t>
            </a:r>
            <a:r>
              <a:rPr lang="en-US" sz="1600" i="1" dirty="0" err="1">
                <a:solidFill>
                  <a:srgbClr val="6A3E3E"/>
                </a:solidFill>
                <a:latin typeface="Consolas" panose="020B0609020204030204" pitchFamily="49" charset="0"/>
              </a:rPr>
              <a:t>head</a:t>
            </a:r>
            <a:r>
              <a:rPr lang="en-US" sz="1600" i="1" dirty="0" err="1">
                <a:solidFill>
                  <a:srgbClr val="000000"/>
                </a:solidFill>
                <a:latin typeface="Consolas" panose="020B0609020204030204" pitchFamily="49" charset="0"/>
              </a:rPr>
              <a:t>.getNext</a:t>
            </a:r>
            <a:r>
              <a:rPr lang="en-US" sz="1600" i="1" dirty="0">
                <a:solidFill>
                  <a:srgbClr val="000000"/>
                </a:solidFill>
                <a:latin typeface="Consolas" panose="020B0609020204030204" pitchFamily="49" charset="0"/>
              </a:rPr>
              <a:t>(), </a:t>
            </a:r>
            <a:r>
              <a:rPr lang="en-US" sz="1600" i="1" dirty="0" err="1">
                <a:solidFill>
                  <a:srgbClr val="6A3E3E"/>
                </a:solidFill>
                <a:latin typeface="Consolas" panose="020B0609020204030204" pitchFamily="49" charset="0"/>
              </a:rPr>
              <a:t>elem</a:t>
            </a:r>
            <a:r>
              <a:rPr lang="en-US" sz="1600" i="1"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endParaRPr lang="en-US" sz="1600" dirty="0"/>
          </a:p>
        </p:txBody>
      </p:sp>
    </p:spTree>
    <p:extLst>
      <p:ext uri="{BB962C8B-B14F-4D97-AF65-F5344CB8AC3E}">
        <p14:creationId xmlns:p14="http://schemas.microsoft.com/office/powerpoint/2010/main" val="248094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notice that to solve the n = 4 size problem, you have to solve a variation of the n = 3 size problem twice and a variation of the n = 1 size problem once</a:t>
            </a:r>
          </a:p>
          <a:p>
            <a:r>
              <a:rPr lang="en-US" dirty="0" smtClean="0"/>
              <a:t>we can use the </a:t>
            </a:r>
            <a:r>
              <a:rPr lang="en-US" b="1" dirty="0" smtClean="0">
                <a:latin typeface="Calibri" panose="020F0502020204030204" pitchFamily="34" charset="0"/>
                <a:cs typeface="Calibri" panose="020F0502020204030204" pitchFamily="34" charset="0"/>
              </a:rPr>
              <a:t>move</a:t>
            </a:r>
            <a:r>
              <a:rPr lang="en-US" dirty="0" smtClean="0"/>
              <a:t> method to solve these 3 sub-problems</a:t>
            </a:r>
            <a:endParaRPr lang="en-US" dirty="0"/>
          </a:p>
        </p:txBody>
      </p:sp>
      <p:sp>
        <p:nvSpPr>
          <p:cNvPr id="4" name="Slide Number Placeholder 3"/>
          <p:cNvSpPr>
            <a:spLocks noGrp="1"/>
          </p:cNvSpPr>
          <p:nvPr>
            <p:ph type="sldNum" sz="quarter" idx="12"/>
          </p:nvPr>
        </p:nvSpPr>
        <p:spPr/>
        <p:txBody>
          <a:bodyPr/>
          <a:lstStyle/>
          <a:p>
            <a:pPr>
              <a:defRPr/>
            </a:pPr>
            <a:fld id="{4F134194-C141-41B8-B5B5-C8570DAC61C1}" type="slidenum">
              <a:rPr lang="en-US" smtClean="0"/>
              <a:pPr>
                <a:defRPr/>
              </a:pPr>
              <a:t>25</a:t>
            </a:fld>
            <a:endParaRPr lang="en-US"/>
          </a:p>
        </p:txBody>
      </p:sp>
    </p:spTree>
    <p:extLst>
      <p:ext uri="{BB962C8B-B14F-4D97-AF65-F5344CB8AC3E}">
        <p14:creationId xmlns:p14="http://schemas.microsoft.com/office/powerpoint/2010/main" val="330988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the basic solution can be described as follows:</a:t>
            </a:r>
          </a:p>
          <a:p>
            <a:pPr marL="731838" lvl="1" indent="-457200">
              <a:buFont typeface="+mj-lt"/>
              <a:buAutoNum type="arabicPeriod"/>
              <a:defRPr/>
            </a:pPr>
            <a:r>
              <a:rPr lang="en-CA" dirty="0"/>
              <a:t>move (</a:t>
            </a:r>
            <a:r>
              <a:rPr lang="en-CA" i="1" dirty="0"/>
              <a:t>n</a:t>
            </a:r>
            <a:r>
              <a:rPr lang="en-CA" dirty="0"/>
              <a:t> – </a:t>
            </a:r>
            <a:r>
              <a:rPr lang="en-CA" dirty="0">
                <a:latin typeface="Times New Roman" pitchFamily="18" charset="0"/>
                <a:cs typeface="Times New Roman" pitchFamily="18" charset="0"/>
              </a:rPr>
              <a:t>1</a:t>
            </a:r>
            <a:r>
              <a:rPr lang="en-CA" dirty="0"/>
              <a:t>) disks from A to B</a:t>
            </a:r>
          </a:p>
          <a:p>
            <a:pPr marL="731838" lvl="1" indent="-457200">
              <a:buFont typeface="+mj-lt"/>
              <a:buAutoNum type="arabicPeriod"/>
              <a:defRPr/>
            </a:pPr>
            <a:r>
              <a:rPr lang="en-CA" dirty="0"/>
              <a:t>move 1 disk from A to C</a:t>
            </a:r>
          </a:p>
          <a:p>
            <a:pPr marL="731838" lvl="1" indent="-457200">
              <a:buFont typeface="+mj-lt"/>
              <a:buAutoNum type="arabicPeriod"/>
              <a:defRPr/>
            </a:pPr>
            <a:r>
              <a:rPr lang="en-CA" dirty="0"/>
              <a:t>move (</a:t>
            </a:r>
            <a:r>
              <a:rPr lang="en-CA" i="1" dirty="0"/>
              <a:t>n</a:t>
            </a:r>
            <a:r>
              <a:rPr lang="en-CA" dirty="0"/>
              <a:t> – </a:t>
            </a:r>
            <a:r>
              <a:rPr lang="en-CA" dirty="0">
                <a:latin typeface="Times New Roman" pitchFamily="18" charset="0"/>
                <a:cs typeface="Times New Roman" pitchFamily="18" charset="0"/>
              </a:rPr>
              <a:t>1</a:t>
            </a:r>
            <a:r>
              <a:rPr lang="en-CA" dirty="0"/>
              <a:t>) disks from B to </a:t>
            </a:r>
            <a:r>
              <a:rPr lang="en-CA" dirty="0" smtClean="0"/>
              <a:t>C</a:t>
            </a:r>
          </a:p>
          <a:p>
            <a:pPr marL="731838" lvl="1" indent="-457200">
              <a:buFont typeface="+mj-lt"/>
              <a:buAutoNum type="arabicPeriod"/>
              <a:defRPr/>
            </a:pPr>
            <a:endParaRPr lang="en-CA" dirty="0"/>
          </a:p>
          <a:p>
            <a:pPr>
              <a:defRPr/>
            </a:pPr>
            <a:r>
              <a:rPr lang="en-CA" dirty="0" smtClean="0"/>
              <a:t>furthermore:</a:t>
            </a:r>
          </a:p>
          <a:p>
            <a:pPr lvl="1">
              <a:defRPr/>
            </a:pPr>
            <a:r>
              <a:rPr lang="en-CA" dirty="0" smtClean="0"/>
              <a:t>if exactly n == 1 disk is moved, print out the starting pole and the goal pole for the move</a:t>
            </a:r>
            <a:endParaRPr lang="en-US" dirty="0"/>
          </a:p>
        </p:txBody>
      </p:sp>
      <p:sp>
        <p:nvSpPr>
          <p:cNvPr id="4" name="Slide Number Placeholder 3"/>
          <p:cNvSpPr>
            <a:spLocks noGrp="1"/>
          </p:cNvSpPr>
          <p:nvPr>
            <p:ph type="sldNum" sz="quarter" idx="12"/>
          </p:nvPr>
        </p:nvSpPr>
        <p:spPr/>
        <p:txBody>
          <a:bodyPr/>
          <a:lstStyle/>
          <a:p>
            <a:pPr>
              <a:defRPr/>
            </a:pPr>
            <a:fld id="{4F134194-C141-41B8-B5B5-C8570DAC61C1}" type="slidenum">
              <a:rPr lang="en-US" smtClean="0"/>
              <a:pPr>
                <a:defRPr/>
              </a:pPr>
              <a:t>26</a:t>
            </a:fld>
            <a:endParaRPr lang="en-US"/>
          </a:p>
        </p:txBody>
      </p:sp>
    </p:spTree>
    <p:extLst>
      <p:ext uri="{BB962C8B-B14F-4D97-AF65-F5344CB8AC3E}">
        <p14:creationId xmlns:p14="http://schemas.microsoft.com/office/powerpoint/2010/main" val="7196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Tower of Hanoi</a:t>
            </a:r>
            <a:endParaRPr lang="en-US" dirty="0"/>
          </a:p>
        </p:txBody>
      </p:sp>
      <p:sp>
        <p:nvSpPr>
          <p:cNvPr id="6" name="Content Placeholder 5"/>
          <p:cNvSpPr>
            <a:spLocks noGrp="1"/>
          </p:cNvSpPr>
          <p:nvPr>
            <p:ph sz="quarter" idx="1"/>
          </p:nvPr>
        </p:nvSpPr>
        <p:spPr/>
        <p:txBody>
          <a:bodyPr>
            <a:normAutofit/>
          </a:bodyPr>
          <a:lstStyle/>
          <a:p>
            <a:endParaRPr lang="en-US" sz="1600" dirty="0" smtClean="0"/>
          </a:p>
          <a:p>
            <a:endParaRPr lang="en-US" sz="1600" dirty="0" smtClean="0"/>
          </a:p>
          <a:p>
            <a:r>
              <a:rPr lang="en-US" sz="1600" dirty="0" smtClean="0">
                <a:solidFill>
                  <a:srgbClr val="7F0055"/>
                </a:solidFill>
              </a:rPr>
              <a:t>  public</a:t>
            </a:r>
            <a:r>
              <a:rPr lang="en-US" sz="1600" dirty="0" smtClean="0">
                <a:solidFill>
                  <a:srgbClr val="000000"/>
                </a:solidFill>
              </a:rPr>
              <a:t> </a:t>
            </a:r>
            <a:r>
              <a:rPr lang="en-US" sz="1600" dirty="0">
                <a:solidFill>
                  <a:srgbClr val="7F0055"/>
                </a:solidFill>
              </a:rPr>
              <a:t>static</a:t>
            </a:r>
            <a:r>
              <a:rPr lang="en-US" sz="1600" dirty="0">
                <a:solidFill>
                  <a:srgbClr val="000000"/>
                </a:solidFill>
              </a:rPr>
              <a:t> </a:t>
            </a:r>
            <a:r>
              <a:rPr lang="en-US" sz="1600" dirty="0">
                <a:solidFill>
                  <a:srgbClr val="7F0055"/>
                </a:solidFill>
              </a:rPr>
              <a:t>void</a:t>
            </a:r>
            <a:r>
              <a:rPr lang="en-US" sz="1600" dirty="0">
                <a:solidFill>
                  <a:srgbClr val="000000"/>
                </a:solidFill>
              </a:rPr>
              <a:t> move(</a:t>
            </a:r>
            <a:r>
              <a:rPr lang="en-US" sz="1600" dirty="0" err="1">
                <a:solidFill>
                  <a:srgbClr val="7F0055"/>
                </a:solidFill>
              </a:rPr>
              <a:t>int</a:t>
            </a:r>
            <a:r>
              <a:rPr lang="en-US" sz="1600" dirty="0">
                <a:solidFill>
                  <a:srgbClr val="000000"/>
                </a:solidFill>
              </a:rPr>
              <a:t> </a:t>
            </a:r>
            <a:r>
              <a:rPr lang="en-US" sz="1600" dirty="0">
                <a:solidFill>
                  <a:srgbClr val="6A3E3E"/>
                </a:solidFill>
              </a:rPr>
              <a:t>n</a:t>
            </a:r>
            <a:r>
              <a:rPr lang="en-US" sz="1600" dirty="0">
                <a:solidFill>
                  <a:srgbClr val="000000"/>
                </a:solidFill>
              </a:rPr>
              <a:t>, String </a:t>
            </a:r>
            <a:r>
              <a:rPr lang="en-US" sz="1600" dirty="0">
                <a:solidFill>
                  <a:srgbClr val="6A3E3E"/>
                </a:solidFill>
              </a:rPr>
              <a:t>from</a:t>
            </a:r>
            <a:r>
              <a:rPr lang="en-US" sz="1600" dirty="0">
                <a:solidFill>
                  <a:srgbClr val="000000"/>
                </a:solidFill>
              </a:rPr>
              <a:t>, String </a:t>
            </a:r>
            <a:r>
              <a:rPr lang="en-US" sz="1600" dirty="0">
                <a:solidFill>
                  <a:srgbClr val="6A3E3E"/>
                </a:solidFill>
              </a:rPr>
              <a:t>to</a:t>
            </a:r>
            <a:r>
              <a:rPr lang="en-US" sz="1600" dirty="0">
                <a:solidFill>
                  <a:srgbClr val="000000"/>
                </a:solidFill>
              </a:rPr>
              <a:t>, String </a:t>
            </a:r>
            <a:r>
              <a:rPr lang="en-US" sz="1600" dirty="0">
                <a:solidFill>
                  <a:srgbClr val="6A3E3E"/>
                </a:solidFill>
              </a:rPr>
              <a:t>using</a:t>
            </a:r>
            <a:r>
              <a:rPr lang="en-US" sz="1600" dirty="0">
                <a:solidFill>
                  <a:srgbClr val="000000"/>
                </a:solidFill>
              </a:rPr>
              <a:t>) {</a:t>
            </a:r>
          </a:p>
          <a:p>
            <a:r>
              <a:rPr lang="en-US" sz="1600" dirty="0">
                <a:solidFill>
                  <a:srgbClr val="000000"/>
                </a:solidFill>
              </a:rPr>
              <a:t>    </a:t>
            </a:r>
            <a:r>
              <a:rPr lang="en-US" sz="1600" dirty="0">
                <a:solidFill>
                  <a:srgbClr val="7F0055"/>
                </a:solidFill>
              </a:rPr>
              <a:t>if</a:t>
            </a:r>
            <a:r>
              <a:rPr lang="en-US" sz="1600" dirty="0">
                <a:solidFill>
                  <a:srgbClr val="000000"/>
                </a:solidFill>
              </a:rPr>
              <a:t> (</a:t>
            </a:r>
            <a:r>
              <a:rPr lang="en-US" sz="1600" dirty="0">
                <a:solidFill>
                  <a:srgbClr val="6A3E3E"/>
                </a:solidFill>
              </a:rPr>
              <a:t>n</a:t>
            </a:r>
            <a:r>
              <a:rPr lang="en-US" sz="1600" dirty="0">
                <a:solidFill>
                  <a:srgbClr val="000000"/>
                </a:solidFill>
              </a:rPr>
              <a:t> == 1) {</a:t>
            </a:r>
          </a:p>
          <a:p>
            <a:r>
              <a:rPr lang="en-US" sz="1600" dirty="0">
                <a:solidFill>
                  <a:srgbClr val="000000"/>
                </a:solidFill>
              </a:rPr>
              <a:t>      </a:t>
            </a:r>
            <a:r>
              <a:rPr lang="en-US" sz="1600" dirty="0" err="1">
                <a:solidFill>
                  <a:srgbClr val="000000"/>
                </a:solidFill>
              </a:rPr>
              <a:t>System.</a:t>
            </a:r>
            <a:r>
              <a:rPr lang="en-US" sz="1600" i="1" dirty="0" err="1">
                <a:solidFill>
                  <a:srgbClr val="0000C0"/>
                </a:solidFill>
              </a:rPr>
              <a:t>out</a:t>
            </a:r>
            <a:r>
              <a:rPr lang="en-US" sz="1600" i="1" dirty="0" err="1">
                <a:solidFill>
                  <a:srgbClr val="000000"/>
                </a:solidFill>
              </a:rPr>
              <a:t>.println</a:t>
            </a:r>
            <a:r>
              <a:rPr lang="en-US" sz="1600" i="1" dirty="0">
                <a:solidFill>
                  <a:srgbClr val="000000"/>
                </a:solidFill>
              </a:rPr>
              <a:t>(</a:t>
            </a:r>
            <a:r>
              <a:rPr lang="en-US" sz="1600" i="1" dirty="0">
                <a:solidFill>
                  <a:srgbClr val="2A00FF"/>
                </a:solidFill>
              </a:rPr>
              <a:t>"move disk from "</a:t>
            </a:r>
            <a:r>
              <a:rPr lang="en-US" sz="1600" i="1" dirty="0">
                <a:solidFill>
                  <a:srgbClr val="000000"/>
                </a:solidFill>
              </a:rPr>
              <a:t> + </a:t>
            </a:r>
            <a:r>
              <a:rPr lang="en-US" sz="1600" i="1" dirty="0">
                <a:solidFill>
                  <a:srgbClr val="6A3E3E"/>
                </a:solidFill>
              </a:rPr>
              <a:t>from</a:t>
            </a:r>
            <a:r>
              <a:rPr lang="en-US" sz="1600" i="1" dirty="0">
                <a:solidFill>
                  <a:srgbClr val="000000"/>
                </a:solidFill>
              </a:rPr>
              <a:t> + </a:t>
            </a:r>
            <a:r>
              <a:rPr lang="en-US" sz="1600" i="1" dirty="0">
                <a:solidFill>
                  <a:srgbClr val="2A00FF"/>
                </a:solidFill>
              </a:rPr>
              <a:t>" to "</a:t>
            </a:r>
            <a:r>
              <a:rPr lang="en-US" sz="1600" i="1" dirty="0">
                <a:solidFill>
                  <a:srgbClr val="000000"/>
                </a:solidFill>
              </a:rPr>
              <a:t> + </a:t>
            </a:r>
            <a:r>
              <a:rPr lang="en-US" sz="1600" i="1" dirty="0">
                <a:solidFill>
                  <a:srgbClr val="6A3E3E"/>
                </a:solidFill>
              </a:rPr>
              <a:t>to</a:t>
            </a:r>
            <a:r>
              <a:rPr lang="en-US" sz="1600" i="1" dirty="0">
                <a:solidFill>
                  <a:srgbClr val="000000"/>
                </a:solidFill>
              </a:rPr>
              <a:t>);</a:t>
            </a:r>
          </a:p>
          <a:p>
            <a:r>
              <a:rPr lang="en-US" sz="1600" dirty="0">
                <a:solidFill>
                  <a:srgbClr val="000000"/>
                </a:solidFill>
              </a:rPr>
              <a:t>    } </a:t>
            </a:r>
            <a:endParaRPr lang="en-US" sz="1600" dirty="0" smtClean="0">
              <a:solidFill>
                <a:srgbClr val="000000"/>
              </a:solidFill>
            </a:endParaRPr>
          </a:p>
          <a:p>
            <a:r>
              <a:rPr lang="en-US" sz="1600" dirty="0">
                <a:solidFill>
                  <a:srgbClr val="000000"/>
                </a:solidFill>
              </a:rPr>
              <a:t> </a:t>
            </a:r>
            <a:r>
              <a:rPr lang="en-US" sz="1600" dirty="0" smtClean="0">
                <a:solidFill>
                  <a:srgbClr val="000000"/>
                </a:solidFill>
              </a:rPr>
              <a:t>   </a:t>
            </a:r>
            <a:r>
              <a:rPr lang="en-US" sz="1600" dirty="0" smtClean="0">
                <a:solidFill>
                  <a:srgbClr val="7F0055"/>
                </a:solidFill>
              </a:rPr>
              <a:t>else</a:t>
            </a:r>
            <a:r>
              <a:rPr lang="en-US" sz="1600" dirty="0" smtClean="0">
                <a:solidFill>
                  <a:srgbClr val="000000"/>
                </a:solidFill>
              </a:rPr>
              <a:t> </a:t>
            </a:r>
            <a:r>
              <a:rPr lang="en-US" sz="1600" dirty="0">
                <a:solidFill>
                  <a:srgbClr val="000000"/>
                </a:solidFill>
              </a:rPr>
              <a:t>{</a:t>
            </a:r>
          </a:p>
          <a:p>
            <a:r>
              <a:rPr lang="en-US" sz="1600" dirty="0">
                <a:solidFill>
                  <a:srgbClr val="000000"/>
                </a:solidFill>
              </a:rPr>
              <a:t>      </a:t>
            </a:r>
            <a:r>
              <a:rPr lang="en-US" sz="1600" i="1" dirty="0">
                <a:solidFill>
                  <a:srgbClr val="000000"/>
                </a:solidFill>
              </a:rPr>
              <a:t>move(</a:t>
            </a:r>
            <a:r>
              <a:rPr lang="en-US" sz="1600" i="1" dirty="0">
                <a:solidFill>
                  <a:srgbClr val="6A3E3E"/>
                </a:solidFill>
              </a:rPr>
              <a:t>n</a:t>
            </a:r>
            <a:r>
              <a:rPr lang="en-US" sz="1600" i="1" dirty="0">
                <a:solidFill>
                  <a:srgbClr val="000000"/>
                </a:solidFill>
              </a:rPr>
              <a:t> - 1, </a:t>
            </a:r>
            <a:r>
              <a:rPr lang="en-US" sz="1600" i="1" dirty="0">
                <a:solidFill>
                  <a:srgbClr val="6A3E3E"/>
                </a:solidFill>
              </a:rPr>
              <a:t>from</a:t>
            </a:r>
            <a:r>
              <a:rPr lang="en-US" sz="1600" i="1" dirty="0">
                <a:solidFill>
                  <a:srgbClr val="000000"/>
                </a:solidFill>
              </a:rPr>
              <a:t>, </a:t>
            </a:r>
            <a:r>
              <a:rPr lang="en-US" sz="1600" i="1" dirty="0">
                <a:solidFill>
                  <a:srgbClr val="6A3E3E"/>
                </a:solidFill>
              </a:rPr>
              <a:t>using</a:t>
            </a:r>
            <a:r>
              <a:rPr lang="en-US" sz="1600" i="1" dirty="0">
                <a:solidFill>
                  <a:srgbClr val="000000"/>
                </a:solidFill>
              </a:rPr>
              <a:t>, </a:t>
            </a:r>
            <a:r>
              <a:rPr lang="en-US" sz="1600" i="1" dirty="0">
                <a:solidFill>
                  <a:srgbClr val="6A3E3E"/>
                </a:solidFill>
              </a:rPr>
              <a:t>to</a:t>
            </a:r>
            <a:r>
              <a:rPr lang="en-US" sz="1600" i="1" dirty="0">
                <a:solidFill>
                  <a:srgbClr val="000000"/>
                </a:solidFill>
              </a:rPr>
              <a:t>);</a:t>
            </a:r>
          </a:p>
          <a:p>
            <a:r>
              <a:rPr lang="en-US" sz="1600" dirty="0">
                <a:solidFill>
                  <a:srgbClr val="000000"/>
                </a:solidFill>
              </a:rPr>
              <a:t>      </a:t>
            </a:r>
            <a:r>
              <a:rPr lang="en-US" sz="1600" i="1" dirty="0">
                <a:solidFill>
                  <a:srgbClr val="000000"/>
                </a:solidFill>
              </a:rPr>
              <a:t>move(1, </a:t>
            </a:r>
            <a:r>
              <a:rPr lang="en-US" sz="1600" i="1" dirty="0">
                <a:solidFill>
                  <a:srgbClr val="6A3E3E"/>
                </a:solidFill>
              </a:rPr>
              <a:t>from</a:t>
            </a:r>
            <a:r>
              <a:rPr lang="en-US" sz="1600" i="1" dirty="0">
                <a:solidFill>
                  <a:srgbClr val="000000"/>
                </a:solidFill>
              </a:rPr>
              <a:t>, </a:t>
            </a:r>
            <a:r>
              <a:rPr lang="en-US" sz="1600" i="1" dirty="0">
                <a:solidFill>
                  <a:srgbClr val="6A3E3E"/>
                </a:solidFill>
              </a:rPr>
              <a:t>to</a:t>
            </a:r>
            <a:r>
              <a:rPr lang="en-US" sz="1600" i="1" dirty="0">
                <a:solidFill>
                  <a:srgbClr val="000000"/>
                </a:solidFill>
              </a:rPr>
              <a:t>, </a:t>
            </a:r>
            <a:r>
              <a:rPr lang="en-US" sz="1600" i="1" dirty="0">
                <a:solidFill>
                  <a:srgbClr val="6A3E3E"/>
                </a:solidFill>
              </a:rPr>
              <a:t>using</a:t>
            </a:r>
            <a:r>
              <a:rPr lang="en-US" sz="1600" i="1" dirty="0">
                <a:solidFill>
                  <a:srgbClr val="000000"/>
                </a:solidFill>
              </a:rPr>
              <a:t>);</a:t>
            </a:r>
          </a:p>
          <a:p>
            <a:r>
              <a:rPr lang="en-US" sz="1600" dirty="0">
                <a:solidFill>
                  <a:srgbClr val="000000"/>
                </a:solidFill>
              </a:rPr>
              <a:t>      </a:t>
            </a:r>
            <a:r>
              <a:rPr lang="en-US" sz="1600" i="1" dirty="0">
                <a:solidFill>
                  <a:srgbClr val="000000"/>
                </a:solidFill>
              </a:rPr>
              <a:t>move(</a:t>
            </a:r>
            <a:r>
              <a:rPr lang="en-US" sz="1600" i="1" dirty="0">
                <a:solidFill>
                  <a:srgbClr val="6A3E3E"/>
                </a:solidFill>
              </a:rPr>
              <a:t>n</a:t>
            </a:r>
            <a:r>
              <a:rPr lang="en-US" sz="1600" i="1" dirty="0">
                <a:solidFill>
                  <a:srgbClr val="000000"/>
                </a:solidFill>
              </a:rPr>
              <a:t> - 1, </a:t>
            </a:r>
            <a:r>
              <a:rPr lang="en-US" sz="1600" i="1" dirty="0">
                <a:solidFill>
                  <a:srgbClr val="6A3E3E"/>
                </a:solidFill>
              </a:rPr>
              <a:t>using</a:t>
            </a:r>
            <a:r>
              <a:rPr lang="en-US" sz="1600" i="1" dirty="0">
                <a:solidFill>
                  <a:srgbClr val="000000"/>
                </a:solidFill>
              </a:rPr>
              <a:t>, </a:t>
            </a:r>
            <a:r>
              <a:rPr lang="en-US" sz="1600" i="1" dirty="0">
                <a:solidFill>
                  <a:srgbClr val="6A3E3E"/>
                </a:solidFill>
              </a:rPr>
              <a:t>to</a:t>
            </a:r>
            <a:r>
              <a:rPr lang="en-US" sz="1600" i="1" dirty="0">
                <a:solidFill>
                  <a:srgbClr val="000000"/>
                </a:solidFill>
              </a:rPr>
              <a:t>, </a:t>
            </a:r>
            <a:r>
              <a:rPr lang="en-US" sz="1600" i="1" dirty="0">
                <a:solidFill>
                  <a:srgbClr val="6A3E3E"/>
                </a:solidFill>
              </a:rPr>
              <a:t>from</a:t>
            </a:r>
            <a:r>
              <a:rPr lang="en-US" sz="1600" i="1" dirty="0">
                <a:solidFill>
                  <a:srgbClr val="000000"/>
                </a:solidFill>
              </a:rPr>
              <a:t>);</a:t>
            </a:r>
          </a:p>
          <a:p>
            <a:r>
              <a:rPr lang="en-US" sz="1600" dirty="0">
                <a:solidFill>
                  <a:srgbClr val="000000"/>
                </a:solidFill>
              </a:rPr>
              <a:t>    }</a:t>
            </a:r>
          </a:p>
          <a:p>
            <a:r>
              <a:rPr lang="en-US" sz="1600" dirty="0">
                <a:solidFill>
                  <a:srgbClr val="000000"/>
                </a:solidFill>
              </a:rPr>
              <a:t>  }</a:t>
            </a:r>
            <a:endParaRPr lang="en-US" sz="1600" dirty="0" smtClean="0"/>
          </a:p>
        </p:txBody>
      </p:sp>
      <p:sp>
        <p:nvSpPr>
          <p:cNvPr id="4" name="Slide Number Placeholder 3"/>
          <p:cNvSpPr>
            <a:spLocks noGrp="1"/>
          </p:cNvSpPr>
          <p:nvPr>
            <p:ph type="sldNum" sz="quarter" idx="12"/>
          </p:nvPr>
        </p:nvSpPr>
        <p:spPr/>
        <p:txBody>
          <a:bodyPr/>
          <a:lstStyle/>
          <a:p>
            <a:pPr>
              <a:defRPr/>
            </a:pPr>
            <a:fld id="{70730C77-55B5-49A6-9F7C-C23091BDBC5F}" type="slidenum">
              <a:rPr lang="en-US" smtClean="0"/>
              <a:pPr>
                <a:defRPr/>
              </a:pPr>
              <a:t>27</a:t>
            </a:fld>
            <a:endParaRPr lang="en-US"/>
          </a:p>
        </p:txBody>
      </p:sp>
    </p:spTree>
    <p:extLst>
      <p:ext uri="{BB962C8B-B14F-4D97-AF65-F5344CB8AC3E}">
        <p14:creationId xmlns:p14="http://schemas.microsoft.com/office/powerpoint/2010/main" val="2132974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CA" smtClean="0"/>
              <a:t>Printing n of Something</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suppose you want to implement a method that prints out n copies of a string</a:t>
            </a:r>
          </a:p>
          <a:p>
            <a:pPr>
              <a:defRPr/>
            </a:pPr>
            <a:endParaRPr lang="en-CA" dirty="0" smtClean="0"/>
          </a:p>
          <a:p>
            <a:pPr>
              <a:defRPr/>
            </a:pPr>
            <a:endParaRPr lang="en-CA" dirty="0" smtClean="0"/>
          </a:p>
          <a:p>
            <a:pPr>
              <a:buNone/>
              <a:defRPr/>
            </a:pPr>
            <a:r>
              <a:rPr lang="en-US" sz="1800" b="1" dirty="0" smtClean="0">
                <a:latin typeface="Consolas" panose="020B0609020204030204" pitchFamily="49" charset="0"/>
                <a:cs typeface="Courier New" pitchFamily="49" charset="0"/>
              </a:rPr>
              <a:t>public static void </a:t>
            </a:r>
            <a:r>
              <a:rPr lang="en-US" sz="1800" b="1" dirty="0" err="1" smtClean="0">
                <a:latin typeface="Consolas" panose="020B0609020204030204" pitchFamily="49" charset="0"/>
                <a:cs typeface="Courier New" pitchFamily="49" charset="0"/>
              </a:rPr>
              <a:t>printIt</a:t>
            </a:r>
            <a:r>
              <a:rPr lang="en-US" sz="1800" b="1" dirty="0" smtClean="0">
                <a:latin typeface="Consolas" panose="020B0609020204030204" pitchFamily="49" charset="0"/>
                <a:cs typeface="Courier New" pitchFamily="49" charset="0"/>
              </a:rPr>
              <a:t>(String s, </a:t>
            </a:r>
            <a:r>
              <a:rPr lang="en-US" sz="1800" b="1" dirty="0" err="1" smtClean="0">
                <a:latin typeface="Consolas" panose="020B0609020204030204" pitchFamily="49" charset="0"/>
                <a:cs typeface="Courier New" pitchFamily="49" charset="0"/>
              </a:rPr>
              <a:t>int</a:t>
            </a:r>
            <a:r>
              <a:rPr lang="en-US" sz="1800" b="1" dirty="0" smtClean="0">
                <a:latin typeface="Consolas" panose="020B0609020204030204" pitchFamily="49" charset="0"/>
                <a:cs typeface="Courier New" pitchFamily="49" charset="0"/>
              </a:rPr>
              <a:t> n) {</a:t>
            </a:r>
          </a:p>
          <a:p>
            <a:pPr>
              <a:buNone/>
              <a:defRPr/>
            </a:pPr>
            <a:r>
              <a:rPr lang="en-US" sz="1800" b="1" dirty="0" smtClean="0">
                <a:latin typeface="Consolas" panose="020B0609020204030204" pitchFamily="49" charset="0"/>
                <a:cs typeface="Courier New" pitchFamily="49" charset="0"/>
              </a:rPr>
              <a:t>  for(</a:t>
            </a:r>
            <a:r>
              <a:rPr lang="en-US" sz="1800" b="1" dirty="0" err="1" smtClean="0">
                <a:latin typeface="Consolas" panose="020B0609020204030204" pitchFamily="49" charset="0"/>
                <a:cs typeface="Courier New" pitchFamily="49" charset="0"/>
              </a:rPr>
              <a:t>int</a:t>
            </a:r>
            <a:r>
              <a:rPr lang="en-US" sz="1800" b="1" dirty="0" smtClean="0">
                <a:latin typeface="Consolas" panose="020B0609020204030204" pitchFamily="49" charset="0"/>
                <a:cs typeface="Courier New" pitchFamily="49" charset="0"/>
              </a:rPr>
              <a:t> </a:t>
            </a:r>
            <a:r>
              <a:rPr lang="en-US" sz="1800" b="1" dirty="0" err="1" smtClean="0">
                <a:latin typeface="Consolas" panose="020B0609020204030204" pitchFamily="49" charset="0"/>
                <a:cs typeface="Courier New" pitchFamily="49" charset="0"/>
              </a:rPr>
              <a:t>i</a:t>
            </a:r>
            <a:r>
              <a:rPr lang="en-US" sz="1800" b="1" dirty="0" smtClean="0">
                <a:latin typeface="Consolas" panose="020B0609020204030204" pitchFamily="49" charset="0"/>
                <a:cs typeface="Courier New" pitchFamily="49" charset="0"/>
              </a:rPr>
              <a:t> = 0; </a:t>
            </a:r>
            <a:r>
              <a:rPr lang="en-US" sz="1800" b="1" dirty="0" err="1" smtClean="0">
                <a:latin typeface="Consolas" panose="020B0609020204030204" pitchFamily="49" charset="0"/>
                <a:cs typeface="Courier New" pitchFamily="49" charset="0"/>
              </a:rPr>
              <a:t>i</a:t>
            </a:r>
            <a:r>
              <a:rPr lang="en-US" sz="1800" b="1" dirty="0" smtClean="0">
                <a:latin typeface="Consolas" panose="020B0609020204030204" pitchFamily="49" charset="0"/>
                <a:cs typeface="Courier New" pitchFamily="49" charset="0"/>
              </a:rPr>
              <a:t> &lt; n; </a:t>
            </a:r>
            <a:r>
              <a:rPr lang="en-US" sz="1800" b="1" dirty="0" err="1" smtClean="0">
                <a:latin typeface="Consolas" panose="020B0609020204030204" pitchFamily="49" charset="0"/>
                <a:cs typeface="Courier New" pitchFamily="49" charset="0"/>
              </a:rPr>
              <a:t>i</a:t>
            </a:r>
            <a:r>
              <a:rPr lang="en-US" sz="1800" b="1" dirty="0" smtClean="0">
                <a:latin typeface="Consolas" panose="020B0609020204030204" pitchFamily="49" charset="0"/>
                <a:cs typeface="Courier New" pitchFamily="49" charset="0"/>
              </a:rPr>
              <a:t>++) {</a:t>
            </a:r>
          </a:p>
          <a:p>
            <a:pPr>
              <a:buNone/>
              <a:defRPr/>
            </a:pPr>
            <a:r>
              <a:rPr lang="en-US" sz="1800" b="1" dirty="0" smtClean="0">
                <a:latin typeface="Consolas" panose="020B0609020204030204" pitchFamily="49" charset="0"/>
                <a:cs typeface="Courier New" pitchFamily="49" charset="0"/>
              </a:rPr>
              <a:t>    </a:t>
            </a:r>
            <a:r>
              <a:rPr lang="en-US" sz="1800" b="1" dirty="0" err="1" smtClean="0">
                <a:latin typeface="Consolas" panose="020B0609020204030204" pitchFamily="49" charset="0"/>
                <a:cs typeface="Courier New" pitchFamily="49" charset="0"/>
              </a:rPr>
              <a:t>System.out.print</a:t>
            </a:r>
            <a:r>
              <a:rPr lang="en-US" sz="1800" b="1" dirty="0" smtClean="0">
                <a:latin typeface="Consolas" panose="020B0609020204030204" pitchFamily="49" charset="0"/>
                <a:cs typeface="Courier New" pitchFamily="49" charset="0"/>
              </a:rPr>
              <a:t>(s);</a:t>
            </a:r>
          </a:p>
          <a:p>
            <a:pPr>
              <a:buNone/>
              <a:defRPr/>
            </a:pPr>
            <a:r>
              <a:rPr lang="en-US" sz="1800" b="1" dirty="0" smtClean="0">
                <a:latin typeface="Consolas" panose="020B0609020204030204" pitchFamily="49" charset="0"/>
                <a:cs typeface="Courier New" pitchFamily="49" charset="0"/>
              </a:rPr>
              <a:t>  }</a:t>
            </a:r>
          </a:p>
          <a:p>
            <a:pPr>
              <a:buNone/>
              <a:defRPr/>
            </a:pPr>
            <a:r>
              <a:rPr lang="en-US" sz="1800" b="1" dirty="0" smtClean="0">
                <a:latin typeface="Consolas" panose="020B0609020204030204" pitchFamily="49" charset="0"/>
                <a:cs typeface="Courier New" pitchFamily="49" charset="0"/>
              </a:rPr>
              <a:t>}</a:t>
            </a:r>
            <a:endParaRPr lang="en-US" sz="18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1DAFA4D2-8694-49F4-BD80-E7F363993B3F}" type="slidenum">
              <a:rPr lang="en-US" smtClean="0"/>
              <a:pPr>
                <a:defRPr/>
              </a:pPr>
              <a:t>28</a:t>
            </a:fld>
            <a:endParaRPr lang="en-US"/>
          </a:p>
        </p:txBody>
      </p:sp>
    </p:spTree>
    <p:extLst>
      <p:ext uri="{BB962C8B-B14F-4D97-AF65-F5344CB8AC3E}">
        <p14:creationId xmlns:p14="http://schemas.microsoft.com/office/powerpoint/2010/main" val="1364896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CA" smtClean="0"/>
              <a:t>A Different Solution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alternatively we can use the following algorithm:</a:t>
            </a:r>
          </a:p>
          <a:p>
            <a:pPr marL="731838" lvl="1" indent="-457200">
              <a:buFont typeface="+mj-lt"/>
              <a:buAutoNum type="arabicPeriod"/>
              <a:defRPr/>
            </a:pPr>
            <a:r>
              <a:rPr lang="en-CA" dirty="0" smtClean="0"/>
              <a:t>if n == 0 done</a:t>
            </a:r>
            <a:r>
              <a:rPr lang="en-US" dirty="0" smtClean="0"/>
              <a:t>, otherwise</a:t>
            </a:r>
          </a:p>
          <a:p>
            <a:pPr marL="1063625" lvl="2" indent="-514350">
              <a:buFont typeface="+mj-lt"/>
              <a:buAutoNum type="romanUcPeriod"/>
              <a:defRPr/>
            </a:pPr>
            <a:r>
              <a:rPr lang="en-CA" dirty="0" smtClean="0"/>
              <a:t>print the string once</a:t>
            </a:r>
          </a:p>
          <a:p>
            <a:pPr marL="1063625" lvl="2" indent="-514350">
              <a:buFont typeface="+mj-lt"/>
              <a:buAutoNum type="romanUcPeriod"/>
              <a:defRPr/>
            </a:pPr>
            <a:r>
              <a:rPr lang="en-CA" dirty="0" smtClean="0"/>
              <a:t>print the string (n – 1) more times</a:t>
            </a:r>
          </a:p>
          <a:p>
            <a:pPr marL="514350" indent="-514350">
              <a:buNone/>
              <a:defRPr/>
            </a:pPr>
            <a:endParaRPr lang="en-CA" sz="1600" b="1" dirty="0" smtClean="0">
              <a:latin typeface="Consolas" panose="020B0609020204030204" pitchFamily="49" charset="0"/>
              <a:cs typeface="Courier New" pitchFamily="49" charset="0"/>
            </a:endParaRPr>
          </a:p>
          <a:p>
            <a:pPr marL="514350" indent="-514350">
              <a:buNone/>
              <a:defRPr/>
            </a:pPr>
            <a:r>
              <a:rPr lang="en-CA" sz="1800" b="1" dirty="0" smtClean="0">
                <a:latin typeface="Consolas" panose="020B0609020204030204" pitchFamily="49" charset="0"/>
                <a:cs typeface="Courier New" pitchFamily="49" charset="0"/>
              </a:rPr>
              <a:t>public static void </a:t>
            </a:r>
            <a:r>
              <a:rPr lang="en-CA" sz="1800" b="1" dirty="0" err="1" smtClean="0">
                <a:latin typeface="Consolas" panose="020B0609020204030204" pitchFamily="49" charset="0"/>
                <a:cs typeface="Courier New" pitchFamily="49" charset="0"/>
              </a:rPr>
              <a:t>printItToo</a:t>
            </a:r>
            <a:r>
              <a:rPr lang="en-CA" sz="1800" b="1" dirty="0" smtClean="0">
                <a:latin typeface="Consolas" panose="020B0609020204030204" pitchFamily="49" charset="0"/>
                <a:cs typeface="Courier New" pitchFamily="49" charset="0"/>
              </a:rPr>
              <a:t>(String s, </a:t>
            </a:r>
            <a:r>
              <a:rPr lang="en-CA" sz="1800" b="1" dirty="0" err="1" smtClean="0">
                <a:latin typeface="Consolas" panose="020B0609020204030204" pitchFamily="49" charset="0"/>
                <a:cs typeface="Courier New" pitchFamily="49" charset="0"/>
              </a:rPr>
              <a:t>int</a:t>
            </a:r>
            <a:r>
              <a:rPr lang="en-CA" sz="1800" b="1" dirty="0" smtClean="0">
                <a:latin typeface="Consolas" panose="020B0609020204030204" pitchFamily="49" charset="0"/>
                <a:cs typeface="Courier New" pitchFamily="49" charset="0"/>
              </a:rPr>
              <a:t> n) {</a:t>
            </a:r>
          </a:p>
          <a:p>
            <a:pPr marL="514350" indent="-514350">
              <a:buNone/>
              <a:defRPr/>
            </a:pPr>
            <a:r>
              <a:rPr lang="en-CA" sz="1800" b="1" dirty="0" smtClean="0">
                <a:latin typeface="Consolas" panose="020B0609020204030204" pitchFamily="49" charset="0"/>
                <a:cs typeface="Courier New" pitchFamily="49" charset="0"/>
              </a:rPr>
              <a:t>  if (n == 0) {</a:t>
            </a:r>
          </a:p>
          <a:p>
            <a:pPr marL="514350" indent="-514350">
              <a:buNone/>
              <a:defRPr/>
            </a:pPr>
            <a:r>
              <a:rPr lang="en-CA" sz="1800" b="1" dirty="0" smtClean="0">
                <a:latin typeface="Consolas" panose="020B0609020204030204" pitchFamily="49" charset="0"/>
                <a:cs typeface="Courier New" pitchFamily="49" charset="0"/>
              </a:rPr>
              <a:t>    return;</a:t>
            </a:r>
          </a:p>
          <a:p>
            <a:pPr marL="514350" indent="-514350">
              <a:buNone/>
              <a:defRPr/>
            </a:pPr>
            <a:r>
              <a:rPr lang="en-CA" sz="1800" b="1" dirty="0" smtClean="0">
                <a:latin typeface="Consolas" panose="020B0609020204030204" pitchFamily="49" charset="0"/>
                <a:cs typeface="Courier New" pitchFamily="49" charset="0"/>
              </a:rPr>
              <a:t>  }</a:t>
            </a:r>
          </a:p>
          <a:p>
            <a:pPr marL="514350" indent="-514350">
              <a:buNone/>
              <a:defRPr/>
            </a:pPr>
            <a:r>
              <a:rPr lang="en-CA" sz="1800" b="1" dirty="0" smtClean="0">
                <a:latin typeface="Consolas" panose="020B0609020204030204" pitchFamily="49" charset="0"/>
                <a:cs typeface="Courier New" pitchFamily="49" charset="0"/>
              </a:rPr>
              <a:t>  else {</a:t>
            </a:r>
          </a:p>
          <a:p>
            <a:pPr marL="514350" indent="-514350">
              <a:buNone/>
              <a:defRPr/>
            </a:pPr>
            <a:r>
              <a:rPr lang="en-CA" sz="1800" b="1" dirty="0" smtClean="0">
                <a:latin typeface="Consolas" panose="020B0609020204030204" pitchFamily="49" charset="0"/>
                <a:cs typeface="Courier New" pitchFamily="49" charset="0"/>
              </a:rPr>
              <a:t>    </a:t>
            </a:r>
            <a:r>
              <a:rPr lang="en-CA" sz="1800" b="1" dirty="0" err="1" smtClean="0">
                <a:latin typeface="Consolas" panose="020B0609020204030204" pitchFamily="49" charset="0"/>
                <a:cs typeface="Courier New" pitchFamily="49" charset="0"/>
              </a:rPr>
              <a:t>System.out.print</a:t>
            </a:r>
            <a:r>
              <a:rPr lang="en-CA" sz="1800" b="1" dirty="0" smtClean="0">
                <a:latin typeface="Consolas" panose="020B0609020204030204" pitchFamily="49" charset="0"/>
                <a:cs typeface="Courier New" pitchFamily="49" charset="0"/>
              </a:rPr>
              <a:t>(s);</a:t>
            </a:r>
          </a:p>
          <a:p>
            <a:pPr marL="514350" indent="-514350">
              <a:buNone/>
              <a:defRPr/>
            </a:pPr>
            <a:r>
              <a:rPr lang="en-CA" sz="1800" b="1" dirty="0" smtClean="0">
                <a:latin typeface="Consolas" panose="020B0609020204030204" pitchFamily="49" charset="0"/>
                <a:cs typeface="Courier New" pitchFamily="49" charset="0"/>
              </a:rPr>
              <a:t>    </a:t>
            </a:r>
            <a:r>
              <a:rPr lang="en-CA" sz="1800" b="1" dirty="0" err="1" smtClean="0">
                <a:solidFill>
                  <a:srgbClr val="FF0000"/>
                </a:solidFill>
                <a:latin typeface="Consolas" panose="020B0609020204030204" pitchFamily="49" charset="0"/>
                <a:cs typeface="Courier New" pitchFamily="49" charset="0"/>
              </a:rPr>
              <a:t>printItToo</a:t>
            </a:r>
            <a:r>
              <a:rPr lang="en-CA" sz="1800" b="1" dirty="0" smtClean="0">
                <a:latin typeface="Consolas" panose="020B0609020204030204" pitchFamily="49" charset="0"/>
                <a:cs typeface="Courier New" pitchFamily="49" charset="0"/>
              </a:rPr>
              <a:t>(s, n - 1);    </a:t>
            </a:r>
            <a:r>
              <a:rPr lang="en-CA" sz="1800" b="1" dirty="0" smtClean="0">
                <a:solidFill>
                  <a:srgbClr val="FF0000"/>
                </a:solidFill>
                <a:latin typeface="Consolas" panose="020B0609020204030204" pitchFamily="49" charset="0"/>
                <a:cs typeface="Courier New" pitchFamily="49" charset="0"/>
              </a:rPr>
              <a:t>// method invokes itself</a:t>
            </a:r>
          </a:p>
          <a:p>
            <a:pPr marL="514350" indent="-514350">
              <a:buNone/>
              <a:defRPr/>
            </a:pPr>
            <a:r>
              <a:rPr lang="en-CA" sz="1800" b="1" dirty="0" smtClean="0">
                <a:latin typeface="Consolas" panose="020B0609020204030204" pitchFamily="49" charset="0"/>
                <a:cs typeface="Courier New" pitchFamily="49" charset="0"/>
              </a:rPr>
              <a:t>  }</a:t>
            </a:r>
          </a:p>
          <a:p>
            <a:pPr marL="514350" indent="-514350">
              <a:buNone/>
              <a:defRPr/>
            </a:pPr>
            <a:r>
              <a:rPr lang="en-CA" sz="1800" b="1" dirty="0" smtClean="0">
                <a:latin typeface="Consolas" panose="020B0609020204030204" pitchFamily="49" charset="0"/>
                <a:cs typeface="Courier New" pitchFamily="49" charset="0"/>
              </a:rPr>
              <a:t>}</a:t>
            </a:r>
          </a:p>
        </p:txBody>
      </p:sp>
      <p:sp>
        <p:nvSpPr>
          <p:cNvPr id="4" name="Slide Number Placeholder 3"/>
          <p:cNvSpPr>
            <a:spLocks noGrp="1"/>
          </p:cNvSpPr>
          <p:nvPr>
            <p:ph type="sldNum" sz="quarter" idx="12"/>
          </p:nvPr>
        </p:nvSpPr>
        <p:spPr/>
        <p:txBody>
          <a:bodyPr/>
          <a:lstStyle/>
          <a:p>
            <a:pPr>
              <a:defRPr/>
            </a:pPr>
            <a:fld id="{3D8A6734-FE96-4959-8A61-A7F17BC96EC0}" type="slidenum">
              <a:rPr lang="en-US" smtClean="0"/>
              <a:pPr>
                <a:defRPr/>
              </a:pPr>
              <a:t>29</a:t>
            </a:fld>
            <a:endParaRPr lang="en-US"/>
          </a:p>
        </p:txBody>
      </p:sp>
    </p:spTree>
    <p:extLst>
      <p:ext uri="{BB962C8B-B14F-4D97-AF65-F5344CB8AC3E}">
        <p14:creationId xmlns:p14="http://schemas.microsoft.com/office/powerpoint/2010/main" val="3146924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legend says that the world will end when a 64 disk version of the puzzle is solved</a:t>
            </a:r>
          </a:p>
          <a:p>
            <a:r>
              <a:rPr lang="en-US" dirty="0" smtClean="0"/>
              <a:t>several appearances in pop culture</a:t>
            </a:r>
          </a:p>
          <a:p>
            <a:pPr lvl="1"/>
            <a:r>
              <a:rPr lang="en-US" dirty="0" smtClean="0"/>
              <a:t>Doctor Who</a:t>
            </a:r>
          </a:p>
          <a:p>
            <a:pPr lvl="1"/>
            <a:r>
              <a:rPr lang="en-US" dirty="0" smtClean="0"/>
              <a:t>Rise of the Planet of the Apes</a:t>
            </a:r>
          </a:p>
          <a:p>
            <a:pPr lvl="1"/>
            <a:r>
              <a:rPr lang="en-US" dirty="0" err="1" smtClean="0"/>
              <a:t>Survior</a:t>
            </a:r>
            <a:r>
              <a:rPr lang="en-US" dirty="0" smtClean="0"/>
              <a:t>: South Pacific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3</a:t>
            </a:fld>
            <a:endParaRPr lang="en-US"/>
          </a:p>
        </p:txBody>
      </p:sp>
    </p:spTree>
    <p:extLst>
      <p:ext uri="{BB962C8B-B14F-4D97-AF65-F5344CB8AC3E}">
        <p14:creationId xmlns:p14="http://schemas.microsoft.com/office/powerpoint/2010/main" val="2402078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mtClean="0"/>
              <a:t>Recursion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a method that calls itself is called a </a:t>
            </a:r>
            <a:r>
              <a:rPr lang="en-CA" i="1" dirty="0" smtClean="0"/>
              <a:t>recursive</a:t>
            </a:r>
            <a:r>
              <a:rPr lang="en-CA" dirty="0" smtClean="0"/>
              <a:t> method</a:t>
            </a:r>
          </a:p>
          <a:p>
            <a:pPr>
              <a:defRPr/>
            </a:pPr>
            <a:r>
              <a:rPr lang="en-CA" dirty="0" smtClean="0"/>
              <a:t>a recursive method solves a problem by repeatedly reducing the problem so that a base case can be reached</a:t>
            </a:r>
          </a:p>
          <a:p>
            <a:pPr>
              <a:defRPr/>
            </a:pPr>
            <a:endParaRPr lang="en-CA" dirty="0" smtClean="0"/>
          </a:p>
          <a:p>
            <a:pPr marL="342900" indent="-342900">
              <a:buFont typeface="Wingdings 3" pitchFamily="18" charset="2"/>
              <a:buNone/>
              <a:defRPr/>
            </a:pPr>
            <a:r>
              <a:rPr lang="en-CA" sz="1800" dirty="0" smtClean="0">
                <a:latin typeface="Consolas" panose="020B0609020204030204" pitchFamily="49" charset="0"/>
                <a:cs typeface="Courier New" pitchFamily="49" charset="0"/>
              </a:rPr>
              <a:t>	</a:t>
            </a:r>
            <a:r>
              <a:rPr lang="en-CA" sz="1800" b="1" dirty="0" err="1" smtClean="0">
                <a:latin typeface="Consolas" panose="020B0609020204030204" pitchFamily="49" charset="0"/>
                <a:cs typeface="Courier New" pitchFamily="49" charset="0"/>
              </a:rPr>
              <a:t>printItToo</a:t>
            </a:r>
            <a:r>
              <a:rPr lang="en-CA" sz="1800" b="1" dirty="0" smtClean="0">
                <a:latin typeface="Consolas" panose="020B0609020204030204" pitchFamily="49" charset="0"/>
                <a:cs typeface="Courier New" pitchFamily="49" charset="0"/>
              </a:rPr>
              <a:t>("*", </a:t>
            </a:r>
            <a:r>
              <a:rPr lang="en-CA" sz="1800" b="1" dirty="0" smtClean="0">
                <a:solidFill>
                  <a:srgbClr val="FF0000"/>
                </a:solidFill>
                <a:latin typeface="Consolas" panose="020B0609020204030204" pitchFamily="49" charset="0"/>
                <a:cs typeface="Courier New" pitchFamily="49" charset="0"/>
              </a:rPr>
              <a:t>5</a:t>
            </a:r>
            <a:r>
              <a:rPr lang="en-CA" sz="1800" b="1" dirty="0" smtClean="0">
                <a:latin typeface="Consolas" panose="020B0609020204030204" pitchFamily="49" charset="0"/>
                <a:cs typeface="Courier New" pitchFamily="49" charset="0"/>
              </a:rPr>
              <a:t>)</a:t>
            </a:r>
          </a:p>
          <a:p>
            <a:pPr marL="342900" indent="-342900">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a:t>
            </a:r>
            <a:r>
              <a:rPr lang="en-CA" sz="1800" b="1" dirty="0" err="1">
                <a:latin typeface="Consolas" panose="020B0609020204030204" pitchFamily="49" charset="0"/>
                <a:cs typeface="Courier New" pitchFamily="49" charset="0"/>
              </a:rPr>
              <a:t>printItToo</a:t>
            </a:r>
            <a:r>
              <a:rPr lang="en-CA" sz="1800" b="1" dirty="0">
                <a:latin typeface="Consolas" panose="020B0609020204030204" pitchFamily="49" charset="0"/>
                <a:cs typeface="Courier New" pitchFamily="49" charset="0"/>
              </a:rPr>
              <a:t> ("*", </a:t>
            </a:r>
            <a:r>
              <a:rPr lang="en-CA" sz="1800" b="1" dirty="0" smtClean="0">
                <a:solidFill>
                  <a:srgbClr val="FF0000"/>
                </a:solidFill>
                <a:latin typeface="Consolas" panose="020B0609020204030204" pitchFamily="49" charset="0"/>
                <a:cs typeface="Courier New" pitchFamily="49" charset="0"/>
              </a:rPr>
              <a:t>4</a:t>
            </a:r>
            <a:r>
              <a:rPr lang="en-CA" sz="1800" b="1" dirty="0" smtClean="0">
                <a:latin typeface="Consolas" panose="020B0609020204030204" pitchFamily="49" charset="0"/>
                <a:cs typeface="Courier New" pitchFamily="49" charset="0"/>
              </a:rPr>
              <a:t>)</a:t>
            </a:r>
          </a:p>
          <a:p>
            <a:pPr marL="342900" indent="-342900">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a:t>
            </a:r>
            <a:r>
              <a:rPr lang="en-CA" sz="1800" b="1" dirty="0" err="1">
                <a:latin typeface="Consolas" panose="020B0609020204030204" pitchFamily="49" charset="0"/>
                <a:cs typeface="Courier New" pitchFamily="49" charset="0"/>
              </a:rPr>
              <a:t>printItToo</a:t>
            </a:r>
            <a:r>
              <a:rPr lang="en-CA" sz="1800" b="1" dirty="0">
                <a:latin typeface="Consolas" panose="020B0609020204030204" pitchFamily="49" charset="0"/>
                <a:cs typeface="Courier New" pitchFamily="49" charset="0"/>
              </a:rPr>
              <a:t> ("*", </a:t>
            </a:r>
            <a:r>
              <a:rPr lang="en-CA" sz="1800" b="1" dirty="0" smtClean="0">
                <a:solidFill>
                  <a:srgbClr val="FF0000"/>
                </a:solidFill>
                <a:latin typeface="Consolas" panose="020B0609020204030204" pitchFamily="49" charset="0"/>
                <a:cs typeface="Courier New" pitchFamily="49" charset="0"/>
              </a:rPr>
              <a:t>3</a:t>
            </a:r>
            <a:r>
              <a:rPr lang="en-CA" sz="1800" b="1" dirty="0" smtClean="0">
                <a:latin typeface="Consolas" panose="020B0609020204030204" pitchFamily="49" charset="0"/>
                <a:cs typeface="Courier New" pitchFamily="49" charset="0"/>
              </a:rPr>
              <a:t>)</a:t>
            </a:r>
          </a:p>
          <a:p>
            <a:pPr marL="342900" indent="-342900">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a:t>
            </a:r>
            <a:r>
              <a:rPr lang="en-CA" sz="1800" b="1" dirty="0" err="1">
                <a:latin typeface="Consolas" panose="020B0609020204030204" pitchFamily="49" charset="0"/>
                <a:cs typeface="Courier New" pitchFamily="49" charset="0"/>
              </a:rPr>
              <a:t>printItToo</a:t>
            </a:r>
            <a:r>
              <a:rPr lang="en-CA" sz="1800" b="1" dirty="0">
                <a:latin typeface="Consolas" panose="020B0609020204030204" pitchFamily="49" charset="0"/>
                <a:cs typeface="Courier New" pitchFamily="49" charset="0"/>
              </a:rPr>
              <a:t> ("*", </a:t>
            </a:r>
            <a:r>
              <a:rPr lang="en-CA" sz="1800" b="1" dirty="0" smtClean="0">
                <a:solidFill>
                  <a:srgbClr val="FF0000"/>
                </a:solidFill>
                <a:latin typeface="Consolas" panose="020B0609020204030204" pitchFamily="49" charset="0"/>
                <a:cs typeface="Courier New" pitchFamily="49" charset="0"/>
              </a:rPr>
              <a:t>2</a:t>
            </a:r>
            <a:r>
              <a:rPr lang="en-CA" sz="1800" b="1" dirty="0" smtClean="0">
                <a:latin typeface="Consolas" panose="020B0609020204030204" pitchFamily="49" charset="0"/>
                <a:cs typeface="Courier New" pitchFamily="49" charset="0"/>
              </a:rPr>
              <a:t>)</a:t>
            </a:r>
          </a:p>
          <a:p>
            <a:pPr marL="342900" indent="-342900">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a:t>
            </a:r>
            <a:r>
              <a:rPr lang="en-CA" sz="1800" b="1" dirty="0" err="1">
                <a:latin typeface="Consolas" panose="020B0609020204030204" pitchFamily="49" charset="0"/>
                <a:cs typeface="Courier New" pitchFamily="49" charset="0"/>
              </a:rPr>
              <a:t>printItToo</a:t>
            </a:r>
            <a:r>
              <a:rPr lang="en-CA" sz="1800" b="1" dirty="0">
                <a:latin typeface="Consolas" panose="020B0609020204030204" pitchFamily="49" charset="0"/>
                <a:cs typeface="Courier New" pitchFamily="49" charset="0"/>
              </a:rPr>
              <a:t> ("*", </a:t>
            </a:r>
            <a:r>
              <a:rPr lang="en-CA" sz="1800" b="1" dirty="0" smtClean="0">
                <a:solidFill>
                  <a:srgbClr val="FF0000"/>
                </a:solidFill>
                <a:latin typeface="Consolas" panose="020B0609020204030204" pitchFamily="49" charset="0"/>
                <a:cs typeface="Courier New" pitchFamily="49" charset="0"/>
              </a:rPr>
              <a:t>1</a:t>
            </a:r>
            <a:r>
              <a:rPr lang="en-CA" sz="1800" b="1" dirty="0" smtClean="0">
                <a:latin typeface="Consolas" panose="020B0609020204030204" pitchFamily="49" charset="0"/>
                <a:cs typeface="Courier New" pitchFamily="49" charset="0"/>
              </a:rPr>
              <a:t>)</a:t>
            </a:r>
          </a:p>
          <a:p>
            <a:pPr marL="342900" indent="-342900">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a:t>
            </a:r>
            <a:r>
              <a:rPr lang="en-CA" sz="1800" b="1" dirty="0" err="1">
                <a:latin typeface="Consolas" panose="020B0609020204030204" pitchFamily="49" charset="0"/>
                <a:cs typeface="Courier New" pitchFamily="49" charset="0"/>
              </a:rPr>
              <a:t>printItToo</a:t>
            </a:r>
            <a:r>
              <a:rPr lang="en-CA" sz="1800" b="1" dirty="0">
                <a:latin typeface="Consolas" panose="020B0609020204030204" pitchFamily="49" charset="0"/>
                <a:cs typeface="Courier New" pitchFamily="49" charset="0"/>
              </a:rPr>
              <a:t> ("*", </a:t>
            </a:r>
            <a:r>
              <a:rPr lang="en-CA" sz="1800" b="1" dirty="0" smtClean="0">
                <a:solidFill>
                  <a:srgbClr val="FF0000"/>
                </a:solidFill>
                <a:latin typeface="Consolas" panose="020B0609020204030204" pitchFamily="49" charset="0"/>
                <a:cs typeface="Courier New" pitchFamily="49" charset="0"/>
              </a:rPr>
              <a:t>0</a:t>
            </a:r>
            <a:r>
              <a:rPr lang="en-CA" sz="1800" b="1" dirty="0" smtClean="0">
                <a:latin typeface="Consolas" panose="020B0609020204030204" pitchFamily="49" charset="0"/>
                <a:cs typeface="Courier New" pitchFamily="49" charset="0"/>
              </a:rPr>
              <a:t>) base case</a:t>
            </a:r>
          </a:p>
          <a:p>
            <a:pPr marL="342900" indent="-342900">
              <a:buFont typeface="Wingdings 3" pitchFamily="18" charset="2"/>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a:t>
            </a:r>
            <a:endParaRPr lang="en-US" sz="1800" dirty="0">
              <a:solidFill>
                <a:srgbClr val="0070C0"/>
              </a:solidFill>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F009B6C9-0E27-4EAB-851F-17615844734D}" type="slidenum">
              <a:rPr lang="en-US" smtClean="0"/>
              <a:pPr>
                <a:defRPr/>
              </a:pPr>
              <a:t>30</a:t>
            </a:fld>
            <a:endParaRPr lang="en-US"/>
          </a:p>
        </p:txBody>
      </p:sp>
      <p:sp>
        <p:nvSpPr>
          <p:cNvPr id="5" name="TextBox 4"/>
          <p:cNvSpPr txBox="1"/>
          <p:nvPr/>
        </p:nvSpPr>
        <p:spPr>
          <a:xfrm>
            <a:off x="4000500" y="3886200"/>
            <a:ext cx="3448050" cy="923925"/>
          </a:xfrm>
          <a:prstGeom prst="rect">
            <a:avLst/>
          </a:prstGeom>
          <a:noFill/>
        </p:spPr>
        <p:txBody>
          <a:bodyPr wrap="none">
            <a:spAutoFit/>
          </a:bodyPr>
          <a:lstStyle/>
          <a:p>
            <a:pPr>
              <a:defRPr/>
            </a:pPr>
            <a:r>
              <a:rPr lang="en-CA" dirty="0">
                <a:solidFill>
                  <a:srgbClr val="FF0000"/>
                </a:solidFill>
                <a:latin typeface="+mn-lt"/>
              </a:rPr>
              <a:t>Notice that the number of times</a:t>
            </a:r>
          </a:p>
          <a:p>
            <a:pPr>
              <a:defRPr/>
            </a:pPr>
            <a:r>
              <a:rPr lang="en-CA" dirty="0">
                <a:solidFill>
                  <a:srgbClr val="FF0000"/>
                </a:solidFill>
                <a:latin typeface="+mn-lt"/>
              </a:rPr>
              <a:t>the string is printed decreases</a:t>
            </a:r>
          </a:p>
          <a:p>
            <a:pPr>
              <a:defRPr/>
            </a:pPr>
            <a:r>
              <a:rPr lang="en-CA" dirty="0">
                <a:solidFill>
                  <a:srgbClr val="FF0000"/>
                </a:solidFill>
                <a:latin typeface="+mn-lt"/>
              </a:rPr>
              <a:t>after each recursive call to </a:t>
            </a:r>
            <a:r>
              <a:rPr lang="en-CA" dirty="0" err="1">
                <a:solidFill>
                  <a:srgbClr val="FF0000"/>
                </a:solidFill>
                <a:latin typeface="+mn-lt"/>
              </a:rPr>
              <a:t>printIt</a:t>
            </a:r>
            <a:endParaRPr lang="en-US" dirty="0">
              <a:solidFill>
                <a:srgbClr val="FF0000"/>
              </a:solidFill>
              <a:latin typeface="+mn-lt"/>
            </a:endParaRPr>
          </a:p>
        </p:txBody>
      </p:sp>
      <p:sp>
        <p:nvSpPr>
          <p:cNvPr id="6" name="TextBox 5"/>
          <p:cNvSpPr txBox="1"/>
          <p:nvPr/>
        </p:nvSpPr>
        <p:spPr>
          <a:xfrm>
            <a:off x="5818884" y="5157210"/>
            <a:ext cx="2843213" cy="647700"/>
          </a:xfrm>
          <a:prstGeom prst="rect">
            <a:avLst/>
          </a:prstGeom>
          <a:noFill/>
        </p:spPr>
        <p:txBody>
          <a:bodyPr wrap="none">
            <a:spAutoFit/>
          </a:bodyPr>
          <a:lstStyle/>
          <a:p>
            <a:pPr>
              <a:defRPr/>
            </a:pPr>
            <a:r>
              <a:rPr lang="en-CA" dirty="0">
                <a:solidFill>
                  <a:srgbClr val="FF0000"/>
                </a:solidFill>
                <a:latin typeface="+mn-lt"/>
              </a:rPr>
              <a:t>Notice that the base case is</a:t>
            </a:r>
          </a:p>
          <a:p>
            <a:pPr>
              <a:defRPr/>
            </a:pPr>
            <a:r>
              <a:rPr lang="en-CA" dirty="0">
                <a:solidFill>
                  <a:srgbClr val="FF0000"/>
                </a:solidFill>
                <a:latin typeface="+mn-lt"/>
              </a:rPr>
              <a:t>eventually reached.</a:t>
            </a:r>
            <a:endParaRPr lang="en-US" dirty="0">
              <a:solidFill>
                <a:srgbClr val="FF0000"/>
              </a:solidFill>
              <a:latin typeface="+mn-lt"/>
            </a:endParaRPr>
          </a:p>
        </p:txBody>
      </p:sp>
    </p:spTree>
    <p:extLst>
      <p:ext uri="{BB962C8B-B14F-4D97-AF65-F5344CB8AC3E}">
        <p14:creationId xmlns:p14="http://schemas.microsoft.com/office/powerpoint/2010/main" val="25848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CA" smtClean="0"/>
              <a:t>Infinite Recursion</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if the base case(s) is missing, or never reached, a recursive method will run forever (or until the computer runs out of resources)</a:t>
            </a:r>
          </a:p>
          <a:p>
            <a:pPr>
              <a:defRPr/>
            </a:pPr>
            <a:endParaRPr lang="en-CA" dirty="0" smtClean="0"/>
          </a:p>
          <a:p>
            <a:pPr>
              <a:buNone/>
              <a:defRPr/>
            </a:pPr>
            <a:r>
              <a:rPr lang="en-CA" sz="1600" b="1" dirty="0" smtClean="0">
                <a:latin typeface="Consolas" panose="020B0609020204030204" pitchFamily="49" charset="0"/>
                <a:cs typeface="Courier New" pitchFamily="49" charset="0"/>
              </a:rPr>
              <a:t>public static void </a:t>
            </a:r>
            <a:r>
              <a:rPr lang="en-CA" sz="1600" b="1" dirty="0" err="1" smtClean="0">
                <a:latin typeface="Consolas" panose="020B0609020204030204" pitchFamily="49" charset="0"/>
                <a:cs typeface="Courier New" pitchFamily="49" charset="0"/>
              </a:rPr>
              <a:t>printItForever</a:t>
            </a:r>
            <a:r>
              <a:rPr lang="en-CA" sz="1600" b="1" dirty="0" smtClean="0">
                <a:latin typeface="Consolas" panose="020B0609020204030204" pitchFamily="49" charset="0"/>
                <a:cs typeface="Courier New" pitchFamily="49" charset="0"/>
              </a:rPr>
              <a:t>(String s, </a:t>
            </a:r>
            <a:r>
              <a:rPr lang="en-CA" sz="1600" b="1" dirty="0" err="1" smtClean="0">
                <a:latin typeface="Consolas" panose="020B0609020204030204" pitchFamily="49" charset="0"/>
                <a:cs typeface="Courier New" pitchFamily="49" charset="0"/>
              </a:rPr>
              <a:t>int</a:t>
            </a:r>
            <a:r>
              <a:rPr lang="en-CA" sz="1600" b="1" dirty="0" smtClean="0">
                <a:latin typeface="Consolas" panose="020B0609020204030204" pitchFamily="49" charset="0"/>
                <a:cs typeface="Courier New" pitchFamily="49" charset="0"/>
              </a:rPr>
              <a:t> n) {</a:t>
            </a:r>
          </a:p>
          <a:p>
            <a:pPr>
              <a:buNone/>
              <a:defRPr/>
            </a:pPr>
            <a:r>
              <a:rPr lang="en-CA" sz="1600" b="1" dirty="0" smtClean="0">
                <a:latin typeface="Consolas" panose="020B0609020204030204" pitchFamily="49" charset="0"/>
                <a:cs typeface="Courier New" pitchFamily="49" charset="0"/>
              </a:rPr>
              <a:t>  // missing base case; infinite recursion</a:t>
            </a:r>
          </a:p>
          <a:p>
            <a:pPr>
              <a:buNone/>
              <a:defRPr/>
            </a:pPr>
            <a:r>
              <a:rPr lang="en-CA" sz="1600" b="1" dirty="0" smtClean="0">
                <a:latin typeface="Consolas" panose="020B0609020204030204" pitchFamily="49" charset="0"/>
                <a:cs typeface="Courier New" pitchFamily="49" charset="0"/>
              </a:rPr>
              <a:t>  </a:t>
            </a:r>
            <a:r>
              <a:rPr lang="en-CA" sz="1600" b="1" dirty="0" err="1" smtClean="0">
                <a:latin typeface="Consolas" panose="020B0609020204030204" pitchFamily="49" charset="0"/>
                <a:cs typeface="Courier New" pitchFamily="49" charset="0"/>
              </a:rPr>
              <a:t>System.out.print</a:t>
            </a:r>
            <a:r>
              <a:rPr lang="en-CA" sz="1600" b="1" dirty="0" smtClean="0">
                <a:latin typeface="Consolas" panose="020B0609020204030204" pitchFamily="49" charset="0"/>
                <a:cs typeface="Courier New" pitchFamily="49" charset="0"/>
              </a:rPr>
              <a:t>(s);</a:t>
            </a:r>
          </a:p>
          <a:p>
            <a:pPr>
              <a:buNone/>
              <a:defRPr/>
            </a:pPr>
            <a:r>
              <a:rPr lang="en-CA" sz="1600" b="1" dirty="0" smtClean="0">
                <a:latin typeface="Consolas" panose="020B0609020204030204" pitchFamily="49" charset="0"/>
                <a:cs typeface="Courier New" pitchFamily="49" charset="0"/>
              </a:rPr>
              <a:t>  </a:t>
            </a:r>
            <a:r>
              <a:rPr lang="en-CA" sz="1600" b="1" dirty="0" err="1" smtClean="0">
                <a:latin typeface="Consolas" panose="020B0609020204030204" pitchFamily="49" charset="0"/>
                <a:cs typeface="Courier New" pitchFamily="49" charset="0"/>
              </a:rPr>
              <a:t>printItForever</a:t>
            </a:r>
            <a:r>
              <a:rPr lang="en-CA" sz="1600" b="1" dirty="0" smtClean="0">
                <a:latin typeface="Consolas" panose="020B0609020204030204" pitchFamily="49" charset="0"/>
                <a:cs typeface="Courier New" pitchFamily="49" charset="0"/>
              </a:rPr>
              <a:t>(s, n - 1);</a:t>
            </a:r>
          </a:p>
          <a:p>
            <a:pPr>
              <a:buNone/>
              <a:defRPr/>
            </a:pPr>
            <a:r>
              <a:rPr lang="en-CA" sz="1600" b="1" dirty="0" smtClean="0">
                <a:latin typeface="Consolas" panose="020B0609020204030204" pitchFamily="49" charset="0"/>
                <a:cs typeface="Courier New" pitchFamily="49" charset="0"/>
              </a:rPr>
              <a:t>}</a:t>
            </a:r>
          </a:p>
          <a:p>
            <a:pPr>
              <a:buNone/>
              <a:defRPr/>
            </a:pPr>
            <a:endParaRPr lang="en-CA" sz="1600" b="1" dirty="0" smtClean="0">
              <a:latin typeface="Consolas" panose="020B0609020204030204" pitchFamily="49" charset="0"/>
              <a:cs typeface="Courier New" pitchFamily="49" charset="0"/>
            </a:endParaRPr>
          </a:p>
          <a:p>
            <a:pPr>
              <a:buFont typeface="Wingdings 3" pitchFamily="18" charset="2"/>
              <a:buNone/>
              <a:defRPr/>
            </a:pPr>
            <a:r>
              <a:rPr lang="en-CA" sz="1800" b="1" dirty="0" smtClean="0">
                <a:latin typeface="Consolas" panose="020B0609020204030204" pitchFamily="49" charset="0"/>
                <a:cs typeface="Courier New" pitchFamily="49" charset="0"/>
              </a:rPr>
              <a:t>	</a:t>
            </a:r>
            <a:r>
              <a:rPr lang="en-CA" sz="1800" b="1" dirty="0" err="1" smtClean="0">
                <a:latin typeface="Consolas" panose="020B0609020204030204" pitchFamily="49" charset="0"/>
                <a:cs typeface="Courier New" pitchFamily="49" charset="0"/>
              </a:rPr>
              <a:t>printItForever</a:t>
            </a:r>
            <a:r>
              <a:rPr lang="en-CA" sz="1800" b="1" dirty="0" smtClean="0">
                <a:latin typeface="Consolas" panose="020B0609020204030204" pitchFamily="49" charset="0"/>
                <a:cs typeface="Courier New" pitchFamily="49" charset="0"/>
              </a:rPr>
              <a:t>("*", 1)</a:t>
            </a:r>
          </a:p>
          <a:p>
            <a:pPr>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 </a:t>
            </a:r>
            <a:r>
              <a:rPr lang="en-CA" sz="1800" b="1" dirty="0" err="1" smtClean="0">
                <a:latin typeface="Consolas" panose="020B0609020204030204" pitchFamily="49" charset="0"/>
                <a:cs typeface="Courier New" pitchFamily="49" charset="0"/>
              </a:rPr>
              <a:t>printItForever</a:t>
            </a:r>
            <a:r>
              <a:rPr lang="en-CA" sz="1800" b="1" dirty="0" smtClean="0">
                <a:latin typeface="Consolas" panose="020B0609020204030204" pitchFamily="49" charset="0"/>
                <a:cs typeface="Courier New" pitchFamily="49" charset="0"/>
              </a:rPr>
              <a:t>("*", </a:t>
            </a:r>
            <a:r>
              <a:rPr lang="en-CA" sz="1800" b="1" dirty="0" smtClean="0">
                <a:solidFill>
                  <a:srgbClr val="FF0000"/>
                </a:solidFill>
                <a:latin typeface="Consolas" panose="020B0609020204030204" pitchFamily="49" charset="0"/>
                <a:cs typeface="Courier New" pitchFamily="49" charset="0"/>
              </a:rPr>
              <a:t>0</a:t>
            </a:r>
            <a:r>
              <a:rPr lang="en-CA" sz="1800" b="1" dirty="0" smtClean="0">
                <a:latin typeface="Consolas" panose="020B0609020204030204" pitchFamily="49" charset="0"/>
                <a:cs typeface="Courier New" pitchFamily="49" charset="0"/>
              </a:rPr>
              <a:t>)</a:t>
            </a:r>
          </a:p>
          <a:p>
            <a:pPr>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 </a:t>
            </a:r>
            <a:r>
              <a:rPr lang="en-CA" sz="1800" b="1" dirty="0" err="1" smtClean="0">
                <a:latin typeface="Consolas" panose="020B0609020204030204" pitchFamily="49" charset="0"/>
                <a:cs typeface="Courier New" pitchFamily="49" charset="0"/>
              </a:rPr>
              <a:t>printItForever</a:t>
            </a:r>
            <a:r>
              <a:rPr lang="en-CA" sz="1800" b="1" dirty="0" smtClean="0">
                <a:latin typeface="Consolas" panose="020B0609020204030204" pitchFamily="49" charset="0"/>
                <a:cs typeface="Courier New" pitchFamily="49" charset="0"/>
              </a:rPr>
              <a:t>("*", </a:t>
            </a:r>
            <a:r>
              <a:rPr lang="en-CA" sz="1800" b="1" dirty="0" smtClean="0">
                <a:solidFill>
                  <a:srgbClr val="FF0000"/>
                </a:solidFill>
                <a:latin typeface="Consolas" panose="020B0609020204030204" pitchFamily="49" charset="0"/>
                <a:cs typeface="Courier New" pitchFamily="49" charset="0"/>
              </a:rPr>
              <a:t>-1</a:t>
            </a:r>
            <a:r>
              <a:rPr lang="en-CA" sz="1800" b="1" dirty="0" smtClean="0">
                <a:latin typeface="Consolas" panose="020B0609020204030204" pitchFamily="49" charset="0"/>
                <a:cs typeface="Courier New" pitchFamily="49" charset="0"/>
              </a:rPr>
              <a:t>)</a:t>
            </a:r>
          </a:p>
          <a:p>
            <a:pPr>
              <a:buNone/>
              <a:defRPr/>
            </a:pPr>
            <a:r>
              <a:rPr lang="en-CA" sz="1800" b="1" dirty="0" smtClean="0">
                <a:latin typeface="Consolas" panose="020B0609020204030204" pitchFamily="49" charset="0"/>
                <a:cs typeface="Courier New" pitchFamily="49" charset="0"/>
              </a:rPr>
              <a:t>	</a:t>
            </a:r>
            <a:r>
              <a:rPr lang="en-CA" sz="1800" b="1" dirty="0" smtClean="0">
                <a:solidFill>
                  <a:srgbClr val="0070C0"/>
                </a:solidFill>
                <a:latin typeface="Consolas" panose="020B0609020204030204" pitchFamily="49" charset="0"/>
                <a:cs typeface="Courier New" pitchFamily="49" charset="0"/>
              </a:rPr>
              <a:t>*** </a:t>
            </a:r>
            <a:r>
              <a:rPr lang="en-CA" sz="1800" b="1" dirty="0" err="1" smtClean="0">
                <a:latin typeface="Consolas" panose="020B0609020204030204" pitchFamily="49" charset="0"/>
                <a:cs typeface="Courier New" pitchFamily="49" charset="0"/>
              </a:rPr>
              <a:t>printItForever</a:t>
            </a:r>
            <a:r>
              <a:rPr lang="en-CA" sz="1800" b="1" dirty="0" smtClean="0">
                <a:latin typeface="Consolas" panose="020B0609020204030204" pitchFamily="49" charset="0"/>
                <a:cs typeface="Courier New" pitchFamily="49" charset="0"/>
              </a:rPr>
              <a:t>("*", </a:t>
            </a:r>
            <a:r>
              <a:rPr lang="en-CA" sz="1800" b="1" dirty="0" smtClean="0">
                <a:solidFill>
                  <a:srgbClr val="FF0000"/>
                </a:solidFill>
                <a:latin typeface="Consolas" panose="020B0609020204030204" pitchFamily="49" charset="0"/>
                <a:cs typeface="Courier New" pitchFamily="49" charset="0"/>
              </a:rPr>
              <a:t>-2</a:t>
            </a:r>
            <a:r>
              <a:rPr lang="en-CA" sz="1800" b="1" dirty="0" smtClean="0">
                <a:latin typeface="Consolas" panose="020B0609020204030204" pitchFamily="49" charset="0"/>
                <a:cs typeface="Courier New" pitchFamily="49" charset="0"/>
              </a:rPr>
              <a:t>) ...........</a:t>
            </a:r>
            <a:endParaRPr lang="en-US" sz="18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374CA99-F20A-4404-8F38-C8AEE369D9CA}" type="slidenum">
              <a:rPr lang="en-US" smtClean="0"/>
              <a:pPr>
                <a:defRPr/>
              </a:pPr>
              <a:t>31</a:t>
            </a:fld>
            <a:endParaRPr lang="en-US"/>
          </a:p>
        </p:txBody>
      </p:sp>
    </p:spTree>
    <p:extLst>
      <p:ext uri="{BB962C8B-B14F-4D97-AF65-F5344CB8AC3E}">
        <p14:creationId xmlns:p14="http://schemas.microsoft.com/office/powerpoint/2010/main" val="1233093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Climbing a Flight of n Stairs</a:t>
            </a:r>
            <a:endParaRPr lang="en-US" dirty="0"/>
          </a:p>
        </p:txBody>
      </p:sp>
      <p:sp>
        <p:nvSpPr>
          <p:cNvPr id="5" name="Content Placeholder 4"/>
          <p:cNvSpPr>
            <a:spLocks noGrp="1"/>
          </p:cNvSpPr>
          <p:nvPr>
            <p:ph sz="quarter" idx="1"/>
          </p:nvPr>
        </p:nvSpPr>
        <p:spPr/>
        <p:txBody>
          <a:bodyPr/>
          <a:lstStyle/>
          <a:p>
            <a:r>
              <a:rPr lang="en-US" dirty="0" smtClean="0"/>
              <a:t>not Java</a:t>
            </a:r>
          </a:p>
          <a:p>
            <a:endParaRPr lang="en-US" dirty="0" smtClean="0"/>
          </a:p>
          <a:p>
            <a:pPr>
              <a:buNone/>
            </a:pPr>
            <a:r>
              <a:rPr lang="en-US" sz="2000" b="1" dirty="0" smtClean="0">
                <a:latin typeface="Consolas" panose="020B0609020204030204" pitchFamily="49" charset="0"/>
                <a:cs typeface="Courier New" pitchFamily="49" charset="0"/>
              </a:rPr>
              <a:t>/** </a:t>
            </a:r>
          </a:p>
          <a:p>
            <a:pPr>
              <a:buNone/>
            </a:pPr>
            <a:r>
              <a:rPr lang="en-US" sz="2000" b="1" dirty="0">
                <a:latin typeface="Consolas" panose="020B0609020204030204" pitchFamily="49" charset="0"/>
                <a:cs typeface="Courier New" pitchFamily="49" charset="0"/>
              </a:rPr>
              <a:t> </a:t>
            </a:r>
            <a:r>
              <a:rPr lang="en-US" sz="2000" b="1" dirty="0" smtClean="0">
                <a:latin typeface="Consolas" panose="020B0609020204030204" pitchFamily="49" charset="0"/>
                <a:cs typeface="Courier New" pitchFamily="49" charset="0"/>
              </a:rPr>
              <a:t> * method to climb n stairs</a:t>
            </a:r>
          </a:p>
          <a:p>
            <a:pPr>
              <a:buNone/>
            </a:pPr>
            <a:r>
              <a:rPr lang="en-US" sz="2000" b="1" dirty="0" smtClean="0">
                <a:latin typeface="Consolas" panose="020B0609020204030204" pitchFamily="49" charset="0"/>
                <a:cs typeface="Courier New" pitchFamily="49" charset="0"/>
              </a:rPr>
              <a:t>  */</a:t>
            </a:r>
          </a:p>
          <a:p>
            <a:pPr>
              <a:buNone/>
            </a:pPr>
            <a:r>
              <a:rPr lang="en-US" sz="2000" b="1" dirty="0" smtClean="0">
                <a:latin typeface="Consolas" panose="020B0609020204030204" pitchFamily="49" charset="0"/>
                <a:cs typeface="Courier New" pitchFamily="49" charset="0"/>
              </a:rPr>
              <a:t>climb(n) :</a:t>
            </a:r>
          </a:p>
          <a:p>
            <a:pPr>
              <a:buNone/>
            </a:pPr>
            <a:r>
              <a:rPr lang="en-US" sz="2000" b="1" dirty="0" smtClean="0">
                <a:latin typeface="Consolas" panose="020B0609020204030204" pitchFamily="49" charset="0"/>
                <a:cs typeface="Courier New" pitchFamily="49" charset="0"/>
              </a:rPr>
              <a:t>if n == 0</a:t>
            </a:r>
          </a:p>
          <a:p>
            <a:pPr>
              <a:buNone/>
            </a:pPr>
            <a:r>
              <a:rPr lang="en-US" sz="2000" b="1" dirty="0" smtClean="0">
                <a:latin typeface="Consolas" panose="020B0609020204030204" pitchFamily="49" charset="0"/>
                <a:cs typeface="Courier New" pitchFamily="49" charset="0"/>
              </a:rPr>
              <a:t>  done</a:t>
            </a:r>
          </a:p>
          <a:p>
            <a:pPr>
              <a:buNone/>
            </a:pPr>
            <a:r>
              <a:rPr lang="en-US" sz="2000" b="1" dirty="0" smtClean="0">
                <a:latin typeface="Consolas" panose="020B0609020204030204" pitchFamily="49" charset="0"/>
                <a:cs typeface="Courier New" pitchFamily="49" charset="0"/>
              </a:rPr>
              <a:t>else</a:t>
            </a:r>
          </a:p>
          <a:p>
            <a:pPr>
              <a:buNone/>
            </a:pPr>
            <a:r>
              <a:rPr lang="en-US" sz="2000" b="1" dirty="0" smtClean="0">
                <a:latin typeface="Consolas" panose="020B0609020204030204" pitchFamily="49" charset="0"/>
                <a:cs typeface="Courier New" pitchFamily="49" charset="0"/>
              </a:rPr>
              <a:t>  step up 1 stair</a:t>
            </a:r>
          </a:p>
          <a:p>
            <a:pPr>
              <a:buNone/>
            </a:pPr>
            <a:r>
              <a:rPr lang="en-US" sz="2000" b="1" dirty="0" smtClean="0">
                <a:latin typeface="Consolas" panose="020B0609020204030204" pitchFamily="49" charset="0"/>
                <a:cs typeface="Courier New" pitchFamily="49" charset="0"/>
              </a:rPr>
              <a:t>  climb(n – 1);</a:t>
            </a:r>
          </a:p>
          <a:p>
            <a:pPr>
              <a:buNone/>
            </a:pPr>
            <a:r>
              <a:rPr lang="en-US" sz="2000" b="1" dirty="0" smtClean="0">
                <a:latin typeface="Consolas" panose="020B0609020204030204" pitchFamily="49" charset="0"/>
                <a:cs typeface="Courier New" pitchFamily="49" charset="0"/>
              </a:rPr>
              <a:t>end</a:t>
            </a:r>
            <a:endParaRPr lang="en-US" sz="20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32</a:t>
            </a:fld>
            <a:endParaRPr lang="en-US"/>
          </a:p>
        </p:txBody>
      </p:sp>
    </p:spTree>
    <p:extLst>
      <p:ext uri="{BB962C8B-B14F-4D97-AF65-F5344CB8AC3E}">
        <p14:creationId xmlns:p14="http://schemas.microsoft.com/office/powerpoint/2010/main" val="4081873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smtClean="0"/>
              <a:t>Rabbits</a:t>
            </a:r>
            <a:endParaRPr lang="en-US" smtClean="0"/>
          </a:p>
        </p:txBody>
      </p:sp>
      <p:sp>
        <p:nvSpPr>
          <p:cNvPr id="4" name="Slide Number Placeholder 3"/>
          <p:cNvSpPr>
            <a:spLocks noGrp="1"/>
          </p:cNvSpPr>
          <p:nvPr>
            <p:ph type="sldNum" sz="quarter" idx="12"/>
          </p:nvPr>
        </p:nvSpPr>
        <p:spPr/>
        <p:txBody>
          <a:bodyPr/>
          <a:lstStyle/>
          <a:p>
            <a:pPr>
              <a:defRPr/>
            </a:pPr>
            <a:fld id="{B61AF027-02B9-4ED5-BDF7-BD88635F68A8}" type="slidenum">
              <a:rPr lang="en-US" smtClean="0"/>
              <a:pPr>
                <a:defRPr/>
              </a:pPr>
              <a:t>33</a:t>
            </a:fld>
            <a:endParaRPr lang="en-US"/>
          </a:p>
        </p:txBody>
      </p:sp>
      <p:grpSp>
        <p:nvGrpSpPr>
          <p:cNvPr id="18436" name="Group 22"/>
          <p:cNvGrpSpPr>
            <a:grpSpLocks/>
          </p:cNvGrpSpPr>
          <p:nvPr/>
        </p:nvGrpSpPr>
        <p:grpSpPr bwMode="auto">
          <a:xfrm>
            <a:off x="536575" y="1714500"/>
            <a:ext cx="1019175" cy="760413"/>
            <a:chOff x="1084724" y="1543050"/>
            <a:chExt cx="1020183" cy="760413"/>
          </a:xfrm>
        </p:grpSpPr>
        <p:pic>
          <p:nvPicPr>
            <p:cNvPr id="18481"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82"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5" name="Group 23"/>
          <p:cNvGrpSpPr>
            <a:grpSpLocks/>
          </p:cNvGrpSpPr>
          <p:nvPr/>
        </p:nvGrpSpPr>
        <p:grpSpPr bwMode="auto">
          <a:xfrm>
            <a:off x="546100" y="2668588"/>
            <a:ext cx="1019175" cy="760412"/>
            <a:chOff x="1084724" y="1543050"/>
            <a:chExt cx="1020183" cy="760413"/>
          </a:xfrm>
        </p:grpSpPr>
        <p:pic>
          <p:nvPicPr>
            <p:cNvPr id="18479"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80"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7" name="Group 26"/>
          <p:cNvGrpSpPr>
            <a:grpSpLocks/>
          </p:cNvGrpSpPr>
          <p:nvPr/>
        </p:nvGrpSpPr>
        <p:grpSpPr bwMode="auto">
          <a:xfrm>
            <a:off x="1565275" y="2686050"/>
            <a:ext cx="1020763" cy="760413"/>
            <a:chOff x="1084724" y="1543050"/>
            <a:chExt cx="1020183" cy="760413"/>
          </a:xfrm>
        </p:grpSpPr>
        <p:pic>
          <p:nvPicPr>
            <p:cNvPr id="18477"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78"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8" name="Group 29"/>
          <p:cNvGrpSpPr>
            <a:grpSpLocks/>
          </p:cNvGrpSpPr>
          <p:nvPr/>
        </p:nvGrpSpPr>
        <p:grpSpPr bwMode="auto">
          <a:xfrm>
            <a:off x="554038" y="3679825"/>
            <a:ext cx="1020762" cy="760413"/>
            <a:chOff x="1084724" y="1543050"/>
            <a:chExt cx="1020183" cy="760413"/>
          </a:xfrm>
        </p:grpSpPr>
        <p:pic>
          <p:nvPicPr>
            <p:cNvPr id="18475"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76"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9" name="Group 32"/>
          <p:cNvGrpSpPr>
            <a:grpSpLocks/>
          </p:cNvGrpSpPr>
          <p:nvPr/>
        </p:nvGrpSpPr>
        <p:grpSpPr bwMode="auto">
          <a:xfrm>
            <a:off x="1574800" y="3697288"/>
            <a:ext cx="1019175" cy="760412"/>
            <a:chOff x="1084724" y="1543050"/>
            <a:chExt cx="1020183" cy="760413"/>
          </a:xfrm>
        </p:grpSpPr>
        <p:pic>
          <p:nvPicPr>
            <p:cNvPr id="18473"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74"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0" name="Group 35"/>
          <p:cNvGrpSpPr>
            <a:grpSpLocks/>
          </p:cNvGrpSpPr>
          <p:nvPr/>
        </p:nvGrpSpPr>
        <p:grpSpPr bwMode="auto">
          <a:xfrm>
            <a:off x="2668588" y="3679825"/>
            <a:ext cx="1020762" cy="760413"/>
            <a:chOff x="1084724" y="1543050"/>
            <a:chExt cx="1020183" cy="760413"/>
          </a:xfrm>
        </p:grpSpPr>
        <p:pic>
          <p:nvPicPr>
            <p:cNvPr id="18471"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72"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1" name="Group 38"/>
          <p:cNvGrpSpPr>
            <a:grpSpLocks/>
          </p:cNvGrpSpPr>
          <p:nvPr/>
        </p:nvGrpSpPr>
        <p:grpSpPr bwMode="auto">
          <a:xfrm>
            <a:off x="3689350" y="3697288"/>
            <a:ext cx="1019175" cy="760412"/>
            <a:chOff x="1084724" y="1543050"/>
            <a:chExt cx="1020183" cy="760413"/>
          </a:xfrm>
        </p:grpSpPr>
        <p:pic>
          <p:nvPicPr>
            <p:cNvPr id="18469"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70"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2" name="Group 41"/>
          <p:cNvGrpSpPr>
            <a:grpSpLocks/>
          </p:cNvGrpSpPr>
          <p:nvPr/>
        </p:nvGrpSpPr>
        <p:grpSpPr bwMode="auto">
          <a:xfrm>
            <a:off x="554038" y="4743450"/>
            <a:ext cx="1020762" cy="760413"/>
            <a:chOff x="1084724" y="1543050"/>
            <a:chExt cx="1020183" cy="760413"/>
          </a:xfrm>
        </p:grpSpPr>
        <p:pic>
          <p:nvPicPr>
            <p:cNvPr id="18467"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68"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3" name="Group 44"/>
          <p:cNvGrpSpPr>
            <a:grpSpLocks/>
          </p:cNvGrpSpPr>
          <p:nvPr/>
        </p:nvGrpSpPr>
        <p:grpSpPr bwMode="auto">
          <a:xfrm>
            <a:off x="1574800" y="4760913"/>
            <a:ext cx="1019175" cy="760412"/>
            <a:chOff x="1084724" y="1543050"/>
            <a:chExt cx="1020183" cy="760413"/>
          </a:xfrm>
        </p:grpSpPr>
        <p:pic>
          <p:nvPicPr>
            <p:cNvPr id="18465"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66"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4" name="Group 47"/>
          <p:cNvGrpSpPr>
            <a:grpSpLocks/>
          </p:cNvGrpSpPr>
          <p:nvPr/>
        </p:nvGrpSpPr>
        <p:grpSpPr bwMode="auto">
          <a:xfrm>
            <a:off x="2668588" y="4743450"/>
            <a:ext cx="1020762" cy="760413"/>
            <a:chOff x="1084724" y="1543050"/>
            <a:chExt cx="1020183" cy="760413"/>
          </a:xfrm>
        </p:grpSpPr>
        <p:pic>
          <p:nvPicPr>
            <p:cNvPr id="18463"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64"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5" name="Group 50"/>
          <p:cNvGrpSpPr>
            <a:grpSpLocks/>
          </p:cNvGrpSpPr>
          <p:nvPr/>
        </p:nvGrpSpPr>
        <p:grpSpPr bwMode="auto">
          <a:xfrm>
            <a:off x="3689350" y="4760913"/>
            <a:ext cx="1019175" cy="760412"/>
            <a:chOff x="1084724" y="1543050"/>
            <a:chExt cx="1020183" cy="760413"/>
          </a:xfrm>
        </p:grpSpPr>
        <p:pic>
          <p:nvPicPr>
            <p:cNvPr id="18461"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62"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6" name="Group 53"/>
          <p:cNvGrpSpPr>
            <a:grpSpLocks/>
          </p:cNvGrpSpPr>
          <p:nvPr/>
        </p:nvGrpSpPr>
        <p:grpSpPr bwMode="auto">
          <a:xfrm>
            <a:off x="4725988" y="4765675"/>
            <a:ext cx="1020762" cy="760413"/>
            <a:chOff x="1084724" y="1543050"/>
            <a:chExt cx="1020183" cy="760413"/>
          </a:xfrm>
        </p:grpSpPr>
        <p:pic>
          <p:nvPicPr>
            <p:cNvPr id="18459"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60"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grpSp>
        <p:nvGrpSpPr>
          <p:cNvPr id="17" name="Group 56"/>
          <p:cNvGrpSpPr>
            <a:grpSpLocks/>
          </p:cNvGrpSpPr>
          <p:nvPr/>
        </p:nvGrpSpPr>
        <p:grpSpPr bwMode="auto">
          <a:xfrm>
            <a:off x="5746750" y="4783138"/>
            <a:ext cx="1019175" cy="760412"/>
            <a:chOff x="1084724" y="1543050"/>
            <a:chExt cx="1020183" cy="760413"/>
          </a:xfrm>
        </p:grpSpPr>
        <p:pic>
          <p:nvPicPr>
            <p:cNvPr id="18457"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371600" y="1543050"/>
              <a:ext cx="733307" cy="588963"/>
            </a:xfrm>
            <a:prstGeom prst="rect">
              <a:avLst/>
            </a:prstGeom>
            <a:noFill/>
            <a:ln w="9525">
              <a:noFill/>
              <a:miter lim="800000"/>
              <a:headEnd/>
              <a:tailEnd/>
            </a:ln>
          </p:spPr>
        </p:pic>
        <p:pic>
          <p:nvPicPr>
            <p:cNvPr id="18458" name="Picture 2" descr="C:\Users\mab\AppData\Local\Microsoft\Windows\Temporary Internet Files\Content.IE5\OXWIXQ0Y\MCj02501680000[1].wmf"/>
            <p:cNvPicPr>
              <a:picLocks noChangeAspect="1" noChangeArrowheads="1"/>
            </p:cNvPicPr>
            <p:nvPr/>
          </p:nvPicPr>
          <p:blipFill>
            <a:blip r:embed="rId3" cstate="print"/>
            <a:srcRect/>
            <a:stretch>
              <a:fillRect/>
            </a:stretch>
          </p:blipFill>
          <p:spPr bwMode="auto">
            <a:xfrm flipH="1">
              <a:off x="1084724" y="1714500"/>
              <a:ext cx="733307" cy="588963"/>
            </a:xfrm>
            <a:prstGeom prst="rect">
              <a:avLst/>
            </a:prstGeom>
            <a:noFill/>
            <a:ln w="9525">
              <a:noFill/>
              <a:miter lim="800000"/>
              <a:headEnd/>
              <a:tailEnd/>
            </a:ln>
          </p:spPr>
        </p:pic>
      </p:grpSp>
      <p:sp>
        <p:nvSpPr>
          <p:cNvPr id="60" name="TextBox 59"/>
          <p:cNvSpPr txBox="1"/>
          <p:nvPr/>
        </p:nvSpPr>
        <p:spPr>
          <a:xfrm>
            <a:off x="1885950" y="1714500"/>
            <a:ext cx="1730375" cy="369888"/>
          </a:xfrm>
          <a:prstGeom prst="rect">
            <a:avLst/>
          </a:prstGeom>
          <a:noFill/>
        </p:spPr>
        <p:txBody>
          <a:bodyPr wrap="none">
            <a:spAutoFit/>
          </a:bodyPr>
          <a:lstStyle/>
          <a:p>
            <a:pPr>
              <a:defRPr/>
            </a:pPr>
            <a:r>
              <a:rPr lang="en-CA" dirty="0">
                <a:latin typeface="+mn-lt"/>
              </a:rPr>
              <a:t>Month 0: 1 pair</a:t>
            </a:r>
            <a:endParaRPr lang="en-US" dirty="0">
              <a:latin typeface="+mn-lt"/>
            </a:endParaRPr>
          </a:p>
        </p:txBody>
      </p:sp>
      <p:sp>
        <p:nvSpPr>
          <p:cNvPr id="61" name="TextBox 60"/>
          <p:cNvSpPr txBox="1"/>
          <p:nvPr/>
        </p:nvSpPr>
        <p:spPr>
          <a:xfrm>
            <a:off x="6796088" y="1771650"/>
            <a:ext cx="1924050" cy="369888"/>
          </a:xfrm>
          <a:prstGeom prst="rect">
            <a:avLst/>
          </a:prstGeom>
          <a:noFill/>
        </p:spPr>
        <p:txBody>
          <a:bodyPr wrap="none">
            <a:spAutoFit/>
          </a:bodyPr>
          <a:lstStyle/>
          <a:p>
            <a:pPr>
              <a:defRPr/>
            </a:pPr>
            <a:r>
              <a:rPr lang="en-CA" dirty="0">
                <a:latin typeface="+mn-lt"/>
              </a:rPr>
              <a:t>0 additional pairs</a:t>
            </a:r>
            <a:endParaRPr lang="en-US" dirty="0">
              <a:latin typeface="+mn-lt"/>
            </a:endParaRPr>
          </a:p>
        </p:txBody>
      </p:sp>
      <p:sp>
        <p:nvSpPr>
          <p:cNvPr id="62" name="TextBox 61"/>
          <p:cNvSpPr txBox="1"/>
          <p:nvPr/>
        </p:nvSpPr>
        <p:spPr>
          <a:xfrm>
            <a:off x="2743200" y="2628900"/>
            <a:ext cx="2089150" cy="646113"/>
          </a:xfrm>
          <a:prstGeom prst="rect">
            <a:avLst/>
          </a:prstGeom>
          <a:noFill/>
        </p:spPr>
        <p:txBody>
          <a:bodyPr wrap="none">
            <a:spAutoFit/>
          </a:bodyPr>
          <a:lstStyle/>
          <a:p>
            <a:pPr>
              <a:defRPr/>
            </a:pPr>
            <a:r>
              <a:rPr lang="en-CA" dirty="0">
                <a:latin typeface="+mn-lt"/>
              </a:rPr>
              <a:t>Month 1: first pair</a:t>
            </a:r>
          </a:p>
          <a:p>
            <a:pPr>
              <a:defRPr/>
            </a:pPr>
            <a:r>
              <a:rPr lang="en-CA" dirty="0">
                <a:latin typeface="+mn-lt"/>
              </a:rPr>
              <a:t>makes another pair</a:t>
            </a:r>
            <a:endParaRPr lang="en-US" dirty="0">
              <a:latin typeface="+mn-lt"/>
            </a:endParaRPr>
          </a:p>
        </p:txBody>
      </p:sp>
      <p:sp>
        <p:nvSpPr>
          <p:cNvPr id="63" name="TextBox 62"/>
          <p:cNvSpPr txBox="1"/>
          <p:nvPr/>
        </p:nvSpPr>
        <p:spPr>
          <a:xfrm>
            <a:off x="6848475" y="2686050"/>
            <a:ext cx="1778000" cy="369888"/>
          </a:xfrm>
          <a:prstGeom prst="rect">
            <a:avLst/>
          </a:prstGeom>
          <a:noFill/>
        </p:spPr>
        <p:txBody>
          <a:bodyPr wrap="none">
            <a:spAutoFit/>
          </a:bodyPr>
          <a:lstStyle/>
          <a:p>
            <a:pPr>
              <a:defRPr/>
            </a:pPr>
            <a:r>
              <a:rPr lang="en-CA" dirty="0">
                <a:latin typeface="+mn-lt"/>
              </a:rPr>
              <a:t>1 additional pair</a:t>
            </a:r>
            <a:endParaRPr lang="en-US" dirty="0">
              <a:latin typeface="+mn-lt"/>
            </a:endParaRPr>
          </a:p>
        </p:txBody>
      </p:sp>
      <p:sp>
        <p:nvSpPr>
          <p:cNvPr id="64" name="TextBox 63"/>
          <p:cNvSpPr txBox="1"/>
          <p:nvPr/>
        </p:nvSpPr>
        <p:spPr>
          <a:xfrm>
            <a:off x="4743450" y="3600450"/>
            <a:ext cx="2149475" cy="923925"/>
          </a:xfrm>
          <a:prstGeom prst="rect">
            <a:avLst/>
          </a:prstGeom>
          <a:noFill/>
        </p:spPr>
        <p:txBody>
          <a:bodyPr wrap="none">
            <a:spAutoFit/>
          </a:bodyPr>
          <a:lstStyle/>
          <a:p>
            <a:pPr>
              <a:defRPr/>
            </a:pPr>
            <a:r>
              <a:rPr lang="en-CA" dirty="0">
                <a:latin typeface="+mn-lt"/>
              </a:rPr>
              <a:t>Month 2: each pair</a:t>
            </a:r>
          </a:p>
          <a:p>
            <a:pPr>
              <a:defRPr/>
            </a:pPr>
            <a:r>
              <a:rPr lang="en-CA" dirty="0">
                <a:latin typeface="+mn-lt"/>
              </a:rPr>
              <a:t>makes another pair;</a:t>
            </a:r>
          </a:p>
          <a:p>
            <a:pPr>
              <a:defRPr/>
            </a:pPr>
            <a:r>
              <a:rPr lang="en-CA" dirty="0">
                <a:latin typeface="+mn-lt"/>
              </a:rPr>
              <a:t>oldest pair dies</a:t>
            </a:r>
            <a:endParaRPr lang="en-US" dirty="0">
              <a:latin typeface="+mn-lt"/>
            </a:endParaRPr>
          </a:p>
        </p:txBody>
      </p:sp>
      <p:sp>
        <p:nvSpPr>
          <p:cNvPr id="65" name="TextBox 64"/>
          <p:cNvSpPr txBox="1"/>
          <p:nvPr/>
        </p:nvSpPr>
        <p:spPr>
          <a:xfrm>
            <a:off x="6848475" y="3600450"/>
            <a:ext cx="1778000" cy="369888"/>
          </a:xfrm>
          <a:prstGeom prst="rect">
            <a:avLst/>
          </a:prstGeom>
          <a:noFill/>
        </p:spPr>
        <p:txBody>
          <a:bodyPr wrap="none">
            <a:spAutoFit/>
          </a:bodyPr>
          <a:lstStyle/>
          <a:p>
            <a:pPr>
              <a:defRPr/>
            </a:pPr>
            <a:r>
              <a:rPr lang="en-CA" dirty="0">
                <a:latin typeface="+mn-lt"/>
              </a:rPr>
              <a:t>1 additional pair</a:t>
            </a:r>
            <a:endParaRPr lang="en-US" dirty="0">
              <a:latin typeface="+mn-lt"/>
            </a:endParaRPr>
          </a:p>
        </p:txBody>
      </p:sp>
      <p:sp>
        <p:nvSpPr>
          <p:cNvPr id="66" name="TextBox 65"/>
          <p:cNvSpPr txBox="1"/>
          <p:nvPr/>
        </p:nvSpPr>
        <p:spPr>
          <a:xfrm>
            <a:off x="4857750" y="5618163"/>
            <a:ext cx="2149475" cy="923925"/>
          </a:xfrm>
          <a:prstGeom prst="rect">
            <a:avLst/>
          </a:prstGeom>
          <a:noFill/>
        </p:spPr>
        <p:txBody>
          <a:bodyPr wrap="none">
            <a:spAutoFit/>
          </a:bodyPr>
          <a:lstStyle/>
          <a:p>
            <a:pPr>
              <a:defRPr/>
            </a:pPr>
            <a:r>
              <a:rPr lang="en-CA" dirty="0">
                <a:latin typeface="+mn-lt"/>
              </a:rPr>
              <a:t>Month 3: each pair</a:t>
            </a:r>
          </a:p>
          <a:p>
            <a:pPr>
              <a:defRPr/>
            </a:pPr>
            <a:r>
              <a:rPr lang="en-CA" dirty="0">
                <a:latin typeface="+mn-lt"/>
              </a:rPr>
              <a:t>makes another pair;</a:t>
            </a:r>
          </a:p>
          <a:p>
            <a:pPr>
              <a:defRPr/>
            </a:pPr>
            <a:r>
              <a:rPr lang="en-CA" dirty="0">
                <a:latin typeface="+mn-lt"/>
              </a:rPr>
              <a:t>oldest pair dies</a:t>
            </a:r>
            <a:endParaRPr lang="en-US" dirty="0">
              <a:latin typeface="+mn-lt"/>
            </a:endParaRPr>
          </a:p>
        </p:txBody>
      </p:sp>
      <p:sp>
        <p:nvSpPr>
          <p:cNvPr id="67" name="TextBox 66"/>
          <p:cNvSpPr txBox="1"/>
          <p:nvPr/>
        </p:nvSpPr>
        <p:spPr>
          <a:xfrm>
            <a:off x="6808788" y="4686300"/>
            <a:ext cx="1911350" cy="369888"/>
          </a:xfrm>
          <a:prstGeom prst="rect">
            <a:avLst/>
          </a:prstGeom>
          <a:noFill/>
        </p:spPr>
        <p:txBody>
          <a:bodyPr wrap="none">
            <a:spAutoFit/>
          </a:bodyPr>
          <a:lstStyle/>
          <a:p>
            <a:pPr>
              <a:defRPr/>
            </a:pPr>
            <a:r>
              <a:rPr lang="en-CA" dirty="0">
                <a:latin typeface="+mn-lt"/>
              </a:rPr>
              <a:t>2 additional pairs</a:t>
            </a:r>
            <a:endParaRPr lang="en-US" dirty="0">
              <a:latin typeface="+mn-lt"/>
            </a:endParaRPr>
          </a:p>
        </p:txBody>
      </p:sp>
    </p:spTree>
    <p:extLst>
      <p:ext uri="{BB962C8B-B14F-4D97-AF65-F5344CB8AC3E}">
        <p14:creationId xmlns:p14="http://schemas.microsoft.com/office/powerpoint/2010/main" val="7223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20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20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20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2000"/>
                                        <p:tgtEl>
                                          <p:spTgt spid="6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2000"/>
                                        <p:tgtEl>
                                          <p:spTgt spid="6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2000"/>
                                        <p:tgtEl>
                                          <p:spTgt spid="16"/>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20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2000"/>
                                        <p:tgtEl>
                                          <p:spTgt spid="12"/>
                                        </p:tgtEl>
                                      </p:cBhvr>
                                    </p:animEffect>
                                    <p:set>
                                      <p:cBhvr>
                                        <p:cTn id="81" dur="1" fill="hold">
                                          <p:stCondLst>
                                            <p:cond delay="1999"/>
                                          </p:stCondLst>
                                        </p:cTn>
                                        <p:tgtEl>
                                          <p:spTgt spid="1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smtClean="0"/>
              <a:t>Fibonacci Numbers</a:t>
            </a:r>
            <a:endParaRPr lang="en-US" smtClean="0"/>
          </a:p>
        </p:txBody>
      </p:sp>
      <p:sp>
        <p:nvSpPr>
          <p:cNvPr id="4" name="Content Placeholder 3"/>
          <p:cNvSpPr>
            <a:spLocks noGrp="1"/>
          </p:cNvSpPr>
          <p:nvPr>
            <p:ph sz="quarter" idx="1"/>
          </p:nvPr>
        </p:nvSpPr>
        <p:spPr>
          <a:xfrm>
            <a:off x="457200" y="1219200"/>
            <a:ext cx="8229600" cy="4937125"/>
          </a:xfrm>
        </p:spPr>
        <p:txBody>
          <a:bodyPr/>
          <a:lstStyle/>
          <a:p>
            <a:pPr>
              <a:defRPr/>
            </a:pPr>
            <a:r>
              <a:rPr lang="en-CA" dirty="0" smtClean="0"/>
              <a:t>the sequence of additional pairs</a:t>
            </a:r>
          </a:p>
          <a:p>
            <a:pPr lvl="1">
              <a:defRPr/>
            </a:pPr>
            <a:r>
              <a:rPr lang="en-CA" b="1" dirty="0" smtClean="0">
                <a:latin typeface="Consolas" panose="020B0609020204030204" pitchFamily="49" charset="0"/>
                <a:cs typeface="Courier New" pitchFamily="49" charset="0"/>
              </a:rPr>
              <a:t>0, 1, 1, 2, 3, 5, 8, 13, ...</a:t>
            </a:r>
          </a:p>
          <a:p>
            <a:pPr>
              <a:buFont typeface="Wingdings 3" pitchFamily="18" charset="2"/>
              <a:buNone/>
              <a:defRPr/>
            </a:pPr>
            <a:r>
              <a:rPr lang="en-CA" dirty="0" smtClean="0"/>
              <a:t>	are called Fibonacci numbers</a:t>
            </a:r>
          </a:p>
          <a:p>
            <a:pPr>
              <a:defRPr/>
            </a:pPr>
            <a:endParaRPr lang="en-CA" dirty="0" smtClean="0"/>
          </a:p>
          <a:p>
            <a:pPr>
              <a:defRPr/>
            </a:pPr>
            <a:r>
              <a:rPr lang="en-CA" dirty="0" smtClean="0"/>
              <a:t>base cases</a:t>
            </a:r>
          </a:p>
          <a:p>
            <a:pPr lvl="1">
              <a:defRPr/>
            </a:pPr>
            <a:r>
              <a:rPr lang="en-CA" b="1" dirty="0" smtClean="0">
                <a:latin typeface="Consolas" panose="020B0609020204030204" pitchFamily="49" charset="0"/>
                <a:cs typeface="Courier New" pitchFamily="49" charset="0"/>
              </a:rPr>
              <a:t>F(0) = 0</a:t>
            </a:r>
          </a:p>
          <a:p>
            <a:pPr lvl="1">
              <a:defRPr/>
            </a:pPr>
            <a:r>
              <a:rPr lang="en-CA" b="1" dirty="0" smtClean="0">
                <a:latin typeface="Consolas" panose="020B0609020204030204" pitchFamily="49" charset="0"/>
                <a:cs typeface="Courier New" pitchFamily="49" charset="0"/>
              </a:rPr>
              <a:t>F(1) = 1</a:t>
            </a:r>
          </a:p>
          <a:p>
            <a:pPr>
              <a:defRPr/>
            </a:pPr>
            <a:r>
              <a:rPr lang="en-CA" dirty="0" smtClean="0"/>
              <a:t>recursive definition</a:t>
            </a:r>
          </a:p>
          <a:p>
            <a:pPr lvl="1">
              <a:defRPr/>
            </a:pPr>
            <a:r>
              <a:rPr lang="en-CA" b="1" dirty="0" smtClean="0">
                <a:latin typeface="Consolas" panose="020B0609020204030204" pitchFamily="49" charset="0"/>
                <a:cs typeface="Courier New" pitchFamily="49" charset="0"/>
              </a:rPr>
              <a:t>F(n) = F(n – 1) +  F(n – 2)</a:t>
            </a:r>
            <a:endParaRPr lang="en-US" b="1" dirty="0">
              <a:latin typeface="Consolas" panose="020B0609020204030204" pitchFamily="49" charset="0"/>
              <a:cs typeface="Courier New" pitchFamily="49" charset="0"/>
            </a:endParaRPr>
          </a:p>
        </p:txBody>
      </p:sp>
      <p:sp>
        <p:nvSpPr>
          <p:cNvPr id="3" name="Slide Number Placeholder 2"/>
          <p:cNvSpPr>
            <a:spLocks noGrp="1"/>
          </p:cNvSpPr>
          <p:nvPr>
            <p:ph type="sldNum" sz="quarter" idx="12"/>
          </p:nvPr>
        </p:nvSpPr>
        <p:spPr/>
        <p:txBody>
          <a:bodyPr/>
          <a:lstStyle/>
          <a:p>
            <a:pPr>
              <a:defRPr/>
            </a:pPr>
            <a:fld id="{CF794B49-C2A8-4F40-8A8A-ADCFB8012ECE}" type="slidenum">
              <a:rPr lang="en-US" smtClean="0"/>
              <a:pPr>
                <a:defRPr/>
              </a:pPr>
              <a:t>34</a:t>
            </a:fld>
            <a:endParaRPr lang="en-US"/>
          </a:p>
        </p:txBody>
      </p:sp>
    </p:spTree>
    <p:extLst>
      <p:ext uri="{BB962C8B-B14F-4D97-AF65-F5344CB8AC3E}">
        <p14:creationId xmlns:p14="http://schemas.microsoft.com/office/powerpoint/2010/main" val="2562256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CA" dirty="0" smtClean="0"/>
              <a:t>Recursive Methods &amp; Return Values</a:t>
            </a:r>
            <a:endParaRPr lang="en-US" dirty="0"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a recursive method can return a value</a:t>
            </a:r>
          </a:p>
          <a:p>
            <a:pPr>
              <a:defRPr/>
            </a:pPr>
            <a:r>
              <a:rPr lang="en-CA" dirty="0" smtClean="0"/>
              <a:t>example: compute the nth Fibonacci number</a:t>
            </a:r>
          </a:p>
          <a:p>
            <a:pPr>
              <a:buNone/>
              <a:defRPr/>
            </a:pPr>
            <a:endParaRPr lang="en-US" sz="1600" b="1" dirty="0" smtClean="0">
              <a:latin typeface="Consolas" panose="020B0609020204030204" pitchFamily="49" charset="0"/>
              <a:cs typeface="Courier New" pitchFamily="49" charset="0"/>
            </a:endParaRPr>
          </a:p>
          <a:p>
            <a:pPr>
              <a:buNone/>
              <a:defRPr/>
            </a:pPr>
            <a:r>
              <a:rPr lang="en-US" sz="1600" b="1" dirty="0" smtClean="0">
                <a:latin typeface="Consolas" panose="020B0609020204030204" pitchFamily="49" charset="0"/>
                <a:cs typeface="Courier New" pitchFamily="49" charset="0"/>
              </a:rPr>
              <a:t>public static </a:t>
            </a:r>
            <a:r>
              <a:rPr lang="en-US" sz="1600" b="1" dirty="0" err="1" smtClean="0">
                <a:latin typeface="Consolas" panose="020B0609020204030204" pitchFamily="49" charset="0"/>
                <a:cs typeface="Courier New" pitchFamily="49" charset="0"/>
              </a:rPr>
              <a:t>int</a:t>
            </a:r>
            <a:r>
              <a:rPr lang="en-US" sz="1600" b="1" dirty="0" smtClean="0">
                <a:latin typeface="Consolas" panose="020B0609020204030204" pitchFamily="49" charset="0"/>
                <a:cs typeface="Courier New" pitchFamily="49" charset="0"/>
              </a:rPr>
              <a:t> </a:t>
            </a:r>
            <a:r>
              <a:rPr lang="en-US" sz="1600" b="1" dirty="0" err="1" smtClean="0">
                <a:latin typeface="Consolas" panose="020B0609020204030204" pitchFamily="49" charset="0"/>
                <a:cs typeface="Courier New" pitchFamily="49" charset="0"/>
              </a:rPr>
              <a:t>fibonacci</a:t>
            </a:r>
            <a:r>
              <a:rPr lang="en-US" sz="1600" b="1" dirty="0" smtClean="0">
                <a:latin typeface="Consolas" panose="020B0609020204030204" pitchFamily="49" charset="0"/>
                <a:cs typeface="Courier New" pitchFamily="49" charset="0"/>
              </a:rPr>
              <a:t>(</a:t>
            </a:r>
            <a:r>
              <a:rPr lang="en-US" sz="1600" b="1" dirty="0" err="1" smtClean="0">
                <a:latin typeface="Consolas" panose="020B0609020204030204" pitchFamily="49" charset="0"/>
                <a:cs typeface="Courier New" pitchFamily="49" charset="0"/>
              </a:rPr>
              <a:t>int</a:t>
            </a:r>
            <a:r>
              <a:rPr lang="en-US" sz="1600" b="1" dirty="0" smtClean="0">
                <a:latin typeface="Consolas" panose="020B0609020204030204" pitchFamily="49" charset="0"/>
                <a:cs typeface="Courier New" pitchFamily="49" charset="0"/>
              </a:rPr>
              <a:t> n) {</a:t>
            </a:r>
          </a:p>
          <a:p>
            <a:pPr>
              <a:buNone/>
              <a:defRPr/>
            </a:pPr>
            <a:r>
              <a:rPr lang="en-US" sz="1600" b="1" dirty="0" smtClean="0">
                <a:latin typeface="Consolas" panose="020B0609020204030204" pitchFamily="49" charset="0"/>
                <a:cs typeface="Courier New" pitchFamily="49" charset="0"/>
              </a:rPr>
              <a:t>  if (n == 0) {</a:t>
            </a:r>
          </a:p>
          <a:p>
            <a:pPr>
              <a:buNone/>
              <a:defRPr/>
            </a:pPr>
            <a:r>
              <a:rPr lang="en-US" sz="1600" b="1" dirty="0" smtClean="0">
                <a:latin typeface="Consolas" panose="020B0609020204030204" pitchFamily="49" charset="0"/>
                <a:cs typeface="Courier New" pitchFamily="49" charset="0"/>
              </a:rPr>
              <a:t>    return 0;</a:t>
            </a:r>
          </a:p>
          <a:p>
            <a:pPr>
              <a:buNone/>
              <a:defRPr/>
            </a:pPr>
            <a:r>
              <a:rPr lang="en-US" sz="1600" b="1" dirty="0" smtClean="0">
                <a:latin typeface="Consolas" panose="020B0609020204030204" pitchFamily="49" charset="0"/>
                <a:cs typeface="Courier New" pitchFamily="49" charset="0"/>
              </a:rPr>
              <a:t>  }</a:t>
            </a:r>
          </a:p>
          <a:p>
            <a:pPr>
              <a:buNone/>
              <a:defRPr/>
            </a:pPr>
            <a:r>
              <a:rPr lang="en-US" sz="1600" b="1" dirty="0" smtClean="0">
                <a:latin typeface="Consolas" panose="020B0609020204030204" pitchFamily="49" charset="0"/>
                <a:cs typeface="Courier New" pitchFamily="49" charset="0"/>
              </a:rPr>
              <a:t>  else if (n == 1) {</a:t>
            </a:r>
          </a:p>
          <a:p>
            <a:pPr>
              <a:buNone/>
              <a:defRPr/>
            </a:pPr>
            <a:r>
              <a:rPr lang="en-US" sz="1600" b="1" dirty="0" smtClean="0">
                <a:latin typeface="Consolas" panose="020B0609020204030204" pitchFamily="49" charset="0"/>
                <a:cs typeface="Courier New" pitchFamily="49" charset="0"/>
              </a:rPr>
              <a:t>    return 1;</a:t>
            </a:r>
          </a:p>
          <a:p>
            <a:pPr>
              <a:buNone/>
              <a:defRPr/>
            </a:pPr>
            <a:r>
              <a:rPr lang="en-US" sz="1600" b="1" dirty="0" smtClean="0">
                <a:latin typeface="Consolas" panose="020B0609020204030204" pitchFamily="49" charset="0"/>
                <a:cs typeface="Courier New" pitchFamily="49" charset="0"/>
              </a:rPr>
              <a:t>  }</a:t>
            </a:r>
          </a:p>
          <a:p>
            <a:pPr>
              <a:buNone/>
              <a:defRPr/>
            </a:pPr>
            <a:r>
              <a:rPr lang="en-US" sz="1600" b="1" dirty="0" smtClean="0">
                <a:latin typeface="Consolas" panose="020B0609020204030204" pitchFamily="49" charset="0"/>
                <a:cs typeface="Courier New" pitchFamily="49" charset="0"/>
              </a:rPr>
              <a:t>  else {</a:t>
            </a:r>
          </a:p>
          <a:p>
            <a:pPr>
              <a:buNone/>
              <a:defRPr/>
            </a:pPr>
            <a:r>
              <a:rPr lang="en-US" sz="1600" b="1" dirty="0" smtClean="0">
                <a:latin typeface="Consolas" panose="020B0609020204030204" pitchFamily="49" charset="0"/>
                <a:cs typeface="Courier New" pitchFamily="49" charset="0"/>
              </a:rPr>
              <a:t>   </a:t>
            </a:r>
            <a:r>
              <a:rPr lang="en-US" sz="1600" b="1" dirty="0" err="1" smtClean="0">
                <a:latin typeface="Consolas" panose="020B0609020204030204" pitchFamily="49" charset="0"/>
                <a:cs typeface="Courier New" pitchFamily="49" charset="0"/>
              </a:rPr>
              <a:t>int</a:t>
            </a:r>
            <a:r>
              <a:rPr lang="en-US" sz="1600" b="1" dirty="0" smtClean="0">
                <a:latin typeface="Consolas" panose="020B0609020204030204" pitchFamily="49" charset="0"/>
                <a:cs typeface="Courier New" pitchFamily="49" charset="0"/>
              </a:rPr>
              <a:t> f = </a:t>
            </a:r>
            <a:r>
              <a:rPr lang="en-US" sz="1600" b="1" dirty="0" err="1" smtClean="0">
                <a:latin typeface="Consolas" panose="020B0609020204030204" pitchFamily="49" charset="0"/>
                <a:cs typeface="Courier New" pitchFamily="49" charset="0"/>
              </a:rPr>
              <a:t>fibonacci</a:t>
            </a:r>
            <a:r>
              <a:rPr lang="en-US" sz="1600" b="1" dirty="0" smtClean="0">
                <a:latin typeface="Consolas" panose="020B0609020204030204" pitchFamily="49" charset="0"/>
                <a:cs typeface="Courier New" pitchFamily="49" charset="0"/>
              </a:rPr>
              <a:t>(n - 1) + </a:t>
            </a:r>
            <a:r>
              <a:rPr lang="en-US" sz="1600" b="1" dirty="0" err="1" smtClean="0">
                <a:latin typeface="Consolas" panose="020B0609020204030204" pitchFamily="49" charset="0"/>
                <a:cs typeface="Courier New" pitchFamily="49" charset="0"/>
              </a:rPr>
              <a:t>fibonacci</a:t>
            </a:r>
            <a:r>
              <a:rPr lang="en-US" sz="1600" b="1" dirty="0" smtClean="0">
                <a:latin typeface="Consolas" panose="020B0609020204030204" pitchFamily="49" charset="0"/>
                <a:cs typeface="Courier New" pitchFamily="49" charset="0"/>
              </a:rPr>
              <a:t>(n - 2);</a:t>
            </a:r>
          </a:p>
          <a:p>
            <a:pPr>
              <a:buNone/>
              <a:defRPr/>
            </a:pPr>
            <a:r>
              <a:rPr lang="en-US" sz="1600" b="1" dirty="0" smtClean="0">
                <a:latin typeface="Consolas" panose="020B0609020204030204" pitchFamily="49" charset="0"/>
                <a:cs typeface="Courier New" pitchFamily="49" charset="0"/>
              </a:rPr>
              <a:t>   return f;</a:t>
            </a:r>
          </a:p>
          <a:p>
            <a:pPr>
              <a:buNone/>
              <a:defRPr/>
            </a:pPr>
            <a:r>
              <a:rPr lang="en-US" sz="1600" b="1" dirty="0" smtClean="0">
                <a:latin typeface="Consolas" panose="020B0609020204030204" pitchFamily="49" charset="0"/>
                <a:cs typeface="Courier New" pitchFamily="49" charset="0"/>
              </a:rPr>
              <a:t>  }</a:t>
            </a:r>
          </a:p>
          <a:p>
            <a:pPr>
              <a:buNone/>
              <a:defRPr/>
            </a:pPr>
            <a:r>
              <a:rPr lang="en-US" sz="1600" b="1" dirty="0" smtClean="0">
                <a:latin typeface="Consolas" panose="020B0609020204030204" pitchFamily="49" charset="0"/>
                <a:cs typeface="Courier New" pitchFamily="49" charset="0"/>
              </a:rPr>
              <a:t>}</a:t>
            </a:r>
            <a:endParaRPr lang="en-US" sz="16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AE19958-30E4-40AA-855D-61BE5B637199}" type="slidenum">
              <a:rPr lang="en-US" smtClean="0"/>
              <a:pPr>
                <a:defRPr/>
              </a:pPr>
              <a:t>35</a:t>
            </a:fld>
            <a:endParaRPr lang="en-US"/>
          </a:p>
        </p:txBody>
      </p:sp>
    </p:spTree>
    <p:extLst>
      <p:ext uri="{BB962C8B-B14F-4D97-AF65-F5344CB8AC3E}">
        <p14:creationId xmlns:p14="http://schemas.microsoft.com/office/powerpoint/2010/main" val="1442030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Recursive Methods &amp; Return 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write a recursive method that multiplies two positive integer values (i.e., both values are strictly greater than zero)</a:t>
                </a:r>
              </a:p>
              <a:p>
                <a:endParaRPr lang="en-US" dirty="0"/>
              </a:p>
              <a:p>
                <a:r>
                  <a:rPr lang="en-US" dirty="0" smtClean="0"/>
                  <a:t>observation: </a:t>
                </a:r>
                <a14:m>
                  <m:oMath xmlns:m="http://schemas.openxmlformats.org/officeDocument/2006/math">
                    <m:r>
                      <a:rPr lang="en-US" b="0" i="1" smtClean="0">
                        <a:latin typeface="Cambria Math"/>
                      </a:rPr>
                      <m:t>𝑚</m:t>
                    </m:r>
                    <m:r>
                      <a:rPr lang="en-US" b="0" i="1" smtClean="0">
                        <a:latin typeface="Cambria Math"/>
                        <a:ea typeface="Cambria Math"/>
                      </a:rPr>
                      <m:t>×</m:t>
                    </m:r>
                    <m:r>
                      <a:rPr lang="en-US" b="0" i="1" smtClean="0">
                        <a:latin typeface="Cambria Math"/>
                        <a:ea typeface="Cambria Math"/>
                      </a:rPr>
                      <m:t>𝑛</m:t>
                    </m:r>
                  </m:oMath>
                </a14:m>
                <a:r>
                  <a:rPr lang="en-US" dirty="0" smtClean="0"/>
                  <a:t> means add </a:t>
                </a:r>
                <a14:m>
                  <m:oMath xmlns:m="http://schemas.openxmlformats.org/officeDocument/2006/math">
                    <m:r>
                      <a:rPr lang="en-US" b="0" i="1" smtClean="0">
                        <a:latin typeface="Cambria Math"/>
                      </a:rPr>
                      <m:t>𝑚</m:t>
                    </m:r>
                  </m:oMath>
                </a14:m>
                <a:r>
                  <a:rPr lang="en-US" dirty="0" smtClean="0"/>
                  <a:t> </a:t>
                </a:r>
                <a14:m>
                  <m:oMath xmlns:m="http://schemas.openxmlformats.org/officeDocument/2006/math">
                    <m:r>
                      <a:rPr lang="en-US" b="0" i="1" dirty="0" smtClean="0">
                        <a:latin typeface="Cambria Math"/>
                      </a:rPr>
                      <m:t>𝑛</m:t>
                    </m:r>
                  </m:oMath>
                </a14:m>
                <a:r>
                  <a:rPr lang="en-US" dirty="0" smtClean="0"/>
                  <a:t>'s together</a:t>
                </a:r>
              </a:p>
              <a:p>
                <a:pPr lvl="1"/>
                <a:r>
                  <a:rPr lang="en-US" dirty="0" smtClean="0"/>
                  <a:t>in other words, you can view multiplication as recursive addition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667" t="-988" r="-16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36</a:t>
            </a:fld>
            <a:endParaRPr lang="en-US"/>
          </a:p>
        </p:txBody>
      </p:sp>
    </p:spTree>
    <p:extLst>
      <p:ext uri="{BB962C8B-B14F-4D97-AF65-F5344CB8AC3E}">
        <p14:creationId xmlns:p14="http://schemas.microsoft.com/office/powerpoint/2010/main" val="125356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Recursive Methods &amp; Return Values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lvl="1">
              <a:defRPr/>
            </a:pPr>
            <a:endParaRPr lang="en-CA" dirty="0" smtClean="0"/>
          </a:p>
          <a:p>
            <a:pPr>
              <a:defRPr/>
            </a:pPr>
            <a:r>
              <a:rPr lang="en-CA" dirty="0" smtClean="0"/>
              <a:t>not Java:</a:t>
            </a:r>
          </a:p>
          <a:p>
            <a:pPr>
              <a:defRPr/>
            </a:pPr>
            <a:endParaRPr lang="en-CA" dirty="0" smtClean="0"/>
          </a:p>
          <a:p>
            <a:pPr marL="0" indent="0">
              <a:buNone/>
              <a:defRPr/>
            </a:pPr>
            <a:r>
              <a:rPr lang="en-CA" sz="2000" b="1" dirty="0" smtClean="0">
                <a:latin typeface="Consolas" panose="020B0609020204030204" pitchFamily="49" charset="0"/>
                <a:cs typeface="Courier New" panose="02070309020205020404" pitchFamily="49" charset="0"/>
              </a:rPr>
              <a:t>/**</a:t>
            </a:r>
            <a:br>
              <a:rPr lang="en-CA" sz="2000" b="1" dirty="0" smtClean="0">
                <a:latin typeface="Consolas" panose="020B0609020204030204" pitchFamily="49" charset="0"/>
                <a:cs typeface="Courier New" panose="02070309020205020404" pitchFamily="49" charset="0"/>
              </a:rPr>
            </a:br>
            <a:r>
              <a:rPr lang="en-CA" sz="2000" b="1" dirty="0" smtClean="0">
                <a:latin typeface="Consolas" panose="020B0609020204030204" pitchFamily="49" charset="0"/>
                <a:cs typeface="Courier New" panose="02070309020205020404" pitchFamily="49" charset="0"/>
              </a:rPr>
              <a:t> * Computes m * n</a:t>
            </a:r>
          </a:p>
          <a:p>
            <a:pPr marL="0" indent="0">
              <a:buNone/>
              <a:defRPr/>
            </a:pPr>
            <a:r>
              <a:rPr lang="en-CA" sz="2000" b="1" dirty="0" smtClean="0">
                <a:latin typeface="Consolas" panose="020B0609020204030204" pitchFamily="49" charset="0"/>
                <a:cs typeface="Courier New" panose="02070309020205020404" pitchFamily="49" charset="0"/>
              </a:rPr>
              <a:t> */</a:t>
            </a:r>
            <a:endParaRPr lang="en-CA" sz="2000" b="1" dirty="0">
              <a:latin typeface="Consolas" panose="020B0609020204030204" pitchFamily="49" charset="0"/>
              <a:cs typeface="Courier New" panose="02070309020205020404" pitchFamily="49" charset="0"/>
            </a:endParaRPr>
          </a:p>
          <a:p>
            <a:pPr marL="0" indent="0">
              <a:buNone/>
              <a:defRPr/>
            </a:pPr>
            <a:r>
              <a:rPr lang="en-CA" sz="2000" b="1" dirty="0" smtClean="0">
                <a:latin typeface="Consolas" panose="020B0609020204030204" pitchFamily="49" charset="0"/>
                <a:cs typeface="Courier New" panose="02070309020205020404" pitchFamily="49" charset="0"/>
              </a:rPr>
              <a:t>multiply(m, n) :</a:t>
            </a:r>
          </a:p>
          <a:p>
            <a:pPr marL="0" indent="0">
              <a:buNone/>
              <a:defRPr/>
            </a:pPr>
            <a:r>
              <a:rPr lang="en-CA" sz="2000" b="1" dirty="0" smtClean="0">
                <a:latin typeface="Consolas" panose="020B0609020204030204" pitchFamily="49" charset="0"/>
                <a:cs typeface="Courier New" panose="02070309020205020404" pitchFamily="49" charset="0"/>
              </a:rPr>
              <a:t>if m == 1</a:t>
            </a:r>
          </a:p>
          <a:p>
            <a:pPr marL="0" indent="0">
              <a:buNone/>
              <a:defRPr/>
            </a:pPr>
            <a:r>
              <a:rPr lang="en-CA" sz="2000" b="1" dirty="0" smtClean="0">
                <a:latin typeface="Consolas" panose="020B0609020204030204" pitchFamily="49" charset="0"/>
                <a:cs typeface="Courier New" panose="02070309020205020404" pitchFamily="49" charset="0"/>
              </a:rPr>
              <a:t>    return n</a:t>
            </a:r>
          </a:p>
          <a:p>
            <a:pPr marL="0" indent="0">
              <a:buNone/>
              <a:defRPr/>
            </a:pPr>
            <a:r>
              <a:rPr lang="en-CA" sz="2000" b="1" dirty="0" smtClean="0">
                <a:latin typeface="Consolas" panose="020B0609020204030204" pitchFamily="49" charset="0"/>
                <a:cs typeface="Courier New" panose="02070309020205020404" pitchFamily="49" charset="0"/>
              </a:rPr>
              <a:t>else</a:t>
            </a:r>
            <a:endParaRPr lang="en-CA" sz="2000" b="1" dirty="0">
              <a:latin typeface="Consolas" panose="020B0609020204030204" pitchFamily="49" charset="0"/>
              <a:cs typeface="Courier New" pitchFamily="49" charset="0"/>
            </a:endParaRPr>
          </a:p>
          <a:p>
            <a:pPr marL="0" indent="0">
              <a:buNone/>
              <a:defRPr/>
            </a:pPr>
            <a:r>
              <a:rPr lang="en-CA" sz="2000" b="1" dirty="0" smtClean="0">
                <a:latin typeface="Consolas" panose="020B0609020204030204" pitchFamily="49" charset="0"/>
                <a:cs typeface="Courier New" pitchFamily="49" charset="0"/>
              </a:rPr>
              <a:t>    return n + multiply(m - 1, n)</a:t>
            </a:r>
            <a:endParaRPr lang="en-US" sz="20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3FDD6CB-BCDA-48E2-BD69-21461983D229}" type="slidenum">
              <a:rPr lang="en-US" smtClean="0"/>
              <a:pPr>
                <a:defRPr/>
              </a:pPr>
              <a:t>37</a:t>
            </a:fld>
            <a:endParaRPr lang="en-US"/>
          </a:p>
        </p:txBody>
      </p:sp>
    </p:spTree>
    <p:extLst>
      <p:ext uri="{BB962C8B-B14F-4D97-AF65-F5344CB8AC3E}">
        <p14:creationId xmlns:p14="http://schemas.microsoft.com/office/powerpoint/2010/main" val="944782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normAutofit/>
          </a:bodyPr>
          <a:lstStyle/>
          <a:p>
            <a:r>
              <a:rPr lang="en-US" dirty="0" smtClean="0"/>
              <a:t>public static </a:t>
            </a:r>
            <a:r>
              <a:rPr lang="en-US" dirty="0" err="1" smtClean="0"/>
              <a:t>int</a:t>
            </a:r>
            <a:r>
              <a:rPr lang="en-US" dirty="0" smtClean="0"/>
              <a:t> multiply(</a:t>
            </a:r>
            <a:r>
              <a:rPr lang="en-US" dirty="0" err="1" smtClean="0"/>
              <a:t>int</a:t>
            </a:r>
            <a:r>
              <a:rPr lang="en-US" dirty="0" smtClean="0"/>
              <a:t> m, </a:t>
            </a:r>
            <a:r>
              <a:rPr lang="en-US" dirty="0" err="1" smtClean="0"/>
              <a:t>int</a:t>
            </a:r>
            <a:r>
              <a:rPr lang="en-US" dirty="0" smtClean="0"/>
              <a:t> n) {</a:t>
            </a:r>
          </a:p>
          <a:p>
            <a:r>
              <a:rPr lang="en-US" dirty="0" smtClean="0"/>
              <a:t>  if (m == 1) {</a:t>
            </a:r>
          </a:p>
          <a:p>
            <a:r>
              <a:rPr lang="en-US" dirty="0"/>
              <a:t> </a:t>
            </a:r>
            <a:r>
              <a:rPr lang="en-US" dirty="0" smtClean="0"/>
              <a:t>   return n;</a:t>
            </a:r>
          </a:p>
          <a:p>
            <a:r>
              <a:rPr lang="en-US" dirty="0"/>
              <a:t> </a:t>
            </a:r>
            <a:r>
              <a:rPr lang="en-US" dirty="0" smtClean="0"/>
              <a:t> }</a:t>
            </a:r>
          </a:p>
          <a:p>
            <a:r>
              <a:rPr lang="en-US" dirty="0"/>
              <a:t> </a:t>
            </a:r>
            <a:r>
              <a:rPr lang="en-US" dirty="0" smtClean="0"/>
              <a:t> return n + multiply(m - 1, n);</a:t>
            </a:r>
          </a:p>
          <a:p>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92CA309A-1502-4A1C-8B44-C539637C75FE}" type="slidenum">
              <a:rPr lang="en-US" smtClean="0"/>
              <a:pPr>
                <a:defRPr/>
              </a:pPr>
              <a:t>38</a:t>
            </a:fld>
            <a:endParaRPr lang="en-US"/>
          </a:p>
        </p:txBody>
      </p:sp>
    </p:spTree>
    <p:extLst>
      <p:ext uri="{BB962C8B-B14F-4D97-AF65-F5344CB8AC3E}">
        <p14:creationId xmlns:p14="http://schemas.microsoft.com/office/powerpoint/2010/main" val="3941171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Recursive Methods &amp; Return Values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example: write a recursive method </a:t>
            </a:r>
            <a:r>
              <a:rPr lang="en-CA" b="1" dirty="0" err="1" smtClean="0">
                <a:latin typeface="Consolas" panose="020B0609020204030204" pitchFamily="49" charset="0"/>
                <a:cs typeface="Courier New" pitchFamily="49" charset="0"/>
              </a:rPr>
              <a:t>countZeros</a:t>
            </a:r>
            <a:r>
              <a:rPr lang="en-CA" dirty="0" smtClean="0"/>
              <a:t> that counts the number of zeros in an integer number </a:t>
            </a:r>
            <a:r>
              <a:rPr lang="en-CA" b="1" dirty="0" smtClean="0">
                <a:latin typeface="Consolas" panose="020B0609020204030204" pitchFamily="49" charset="0"/>
                <a:cs typeface="Courier New" pitchFamily="49" charset="0"/>
              </a:rPr>
              <a:t>n</a:t>
            </a:r>
            <a:r>
              <a:rPr lang="en-CA" dirty="0" smtClean="0"/>
              <a:t> </a:t>
            </a:r>
          </a:p>
          <a:p>
            <a:pPr lvl="1">
              <a:defRPr/>
            </a:pPr>
            <a:r>
              <a:rPr lang="en-CA" b="1" dirty="0" smtClean="0">
                <a:latin typeface="Consolas" panose="020B0609020204030204" pitchFamily="49" charset="0"/>
                <a:cs typeface="Courier New" pitchFamily="49" charset="0"/>
              </a:rPr>
              <a:t>10305060700002L</a:t>
            </a:r>
            <a:r>
              <a:rPr lang="en-CA" dirty="0" smtClean="0"/>
              <a:t> has 8 zeros</a:t>
            </a:r>
          </a:p>
          <a:p>
            <a:pPr>
              <a:defRPr/>
            </a:pPr>
            <a:endParaRPr lang="en-CA" dirty="0" smtClean="0"/>
          </a:p>
          <a:p>
            <a:pPr>
              <a:defRPr/>
            </a:pPr>
            <a:r>
              <a:rPr lang="en-CA" dirty="0" smtClean="0"/>
              <a:t>trick: examine the following sequence of numbers</a:t>
            </a:r>
          </a:p>
          <a:p>
            <a:pPr marL="731838" lvl="1" indent="-457200">
              <a:buFont typeface="+mj-lt"/>
              <a:buAutoNum type="arabicPeriod"/>
              <a:defRPr/>
            </a:pPr>
            <a:r>
              <a:rPr lang="en-CA" b="1" dirty="0" smtClean="0">
                <a:latin typeface="Consolas" panose="020B0609020204030204" pitchFamily="49" charset="0"/>
                <a:cs typeface="Courier New" pitchFamily="49" charset="0"/>
              </a:rPr>
              <a:t>1030506070000</a:t>
            </a:r>
            <a:r>
              <a:rPr lang="en-CA" b="1" dirty="0" smtClean="0">
                <a:solidFill>
                  <a:srgbClr val="0070C0"/>
                </a:solidFill>
                <a:latin typeface="Consolas" panose="020B0609020204030204" pitchFamily="49" charset="0"/>
                <a:cs typeface="Courier New" pitchFamily="49" charset="0"/>
              </a:rPr>
              <a:t>2</a:t>
            </a:r>
          </a:p>
          <a:p>
            <a:pPr marL="731838" lvl="1" indent="-457200">
              <a:buFont typeface="+mj-lt"/>
              <a:buAutoNum type="arabicPeriod"/>
              <a:defRPr/>
            </a:pPr>
            <a:r>
              <a:rPr lang="en-CA" b="1" dirty="0" smtClean="0">
                <a:latin typeface="Consolas" panose="020B0609020204030204" pitchFamily="49" charset="0"/>
                <a:cs typeface="Courier New" pitchFamily="49" charset="0"/>
              </a:rPr>
              <a:t>103050607000</a:t>
            </a:r>
            <a:r>
              <a:rPr lang="en-CA" b="1" dirty="0" smtClean="0">
                <a:solidFill>
                  <a:srgbClr val="FF0000"/>
                </a:solidFill>
                <a:latin typeface="Consolas" panose="020B0609020204030204" pitchFamily="49" charset="0"/>
                <a:cs typeface="Courier New" pitchFamily="49" charset="0"/>
              </a:rPr>
              <a:t>0</a:t>
            </a:r>
          </a:p>
          <a:p>
            <a:pPr marL="731838" lvl="1" indent="-457200">
              <a:buFont typeface="+mj-lt"/>
              <a:buAutoNum type="arabicPeriod"/>
              <a:defRPr/>
            </a:pPr>
            <a:r>
              <a:rPr lang="en-CA" b="1" dirty="0" smtClean="0">
                <a:latin typeface="Consolas" panose="020B0609020204030204" pitchFamily="49" charset="0"/>
                <a:cs typeface="Courier New" pitchFamily="49" charset="0"/>
              </a:rPr>
              <a:t>10305060700</a:t>
            </a:r>
            <a:r>
              <a:rPr lang="en-CA" b="1" dirty="0" smtClean="0">
                <a:solidFill>
                  <a:srgbClr val="FF0000"/>
                </a:solidFill>
                <a:latin typeface="Consolas" panose="020B0609020204030204" pitchFamily="49" charset="0"/>
                <a:cs typeface="Courier New" pitchFamily="49" charset="0"/>
              </a:rPr>
              <a:t>0</a:t>
            </a:r>
          </a:p>
          <a:p>
            <a:pPr marL="731838" lvl="1" indent="-457200">
              <a:buFont typeface="+mj-lt"/>
              <a:buAutoNum type="arabicPeriod"/>
              <a:defRPr/>
            </a:pPr>
            <a:r>
              <a:rPr lang="en-CA" b="1" dirty="0" smtClean="0">
                <a:latin typeface="Consolas" panose="020B0609020204030204" pitchFamily="49" charset="0"/>
                <a:cs typeface="Courier New" pitchFamily="49" charset="0"/>
              </a:rPr>
              <a:t>1030506070</a:t>
            </a:r>
            <a:r>
              <a:rPr lang="en-CA" b="1" dirty="0" smtClean="0">
                <a:solidFill>
                  <a:srgbClr val="FF0000"/>
                </a:solidFill>
                <a:latin typeface="Consolas" panose="020B0609020204030204" pitchFamily="49" charset="0"/>
                <a:cs typeface="Courier New" pitchFamily="49" charset="0"/>
              </a:rPr>
              <a:t>0</a:t>
            </a:r>
          </a:p>
          <a:p>
            <a:pPr marL="731838" lvl="1" indent="-457200">
              <a:buFont typeface="+mj-lt"/>
              <a:buAutoNum type="arabicPeriod"/>
              <a:defRPr/>
            </a:pPr>
            <a:r>
              <a:rPr lang="en-CA" b="1" dirty="0" smtClean="0">
                <a:latin typeface="Consolas" panose="020B0609020204030204" pitchFamily="49" charset="0"/>
                <a:cs typeface="Courier New" pitchFamily="49" charset="0"/>
              </a:rPr>
              <a:t>103050607</a:t>
            </a:r>
            <a:r>
              <a:rPr lang="en-CA" b="1" dirty="0">
                <a:solidFill>
                  <a:srgbClr val="FF0000"/>
                </a:solidFill>
                <a:latin typeface="Consolas" panose="020B0609020204030204" pitchFamily="49" charset="0"/>
                <a:cs typeface="Courier New" pitchFamily="49" charset="0"/>
              </a:rPr>
              <a:t>0</a:t>
            </a:r>
            <a:endParaRPr lang="en-CA" b="1" dirty="0" smtClean="0">
              <a:latin typeface="Consolas" panose="020B0609020204030204" pitchFamily="49" charset="0"/>
              <a:cs typeface="Courier New" pitchFamily="49" charset="0"/>
            </a:endParaRPr>
          </a:p>
          <a:p>
            <a:pPr marL="731838" lvl="1" indent="-457200">
              <a:buFont typeface="+mj-lt"/>
              <a:buAutoNum type="arabicPeriod"/>
              <a:defRPr/>
            </a:pPr>
            <a:r>
              <a:rPr lang="en-CA" b="1" dirty="0" smtClean="0">
                <a:latin typeface="Consolas" panose="020B0609020204030204" pitchFamily="49" charset="0"/>
                <a:cs typeface="Courier New" pitchFamily="49" charset="0"/>
              </a:rPr>
              <a:t>10305060</a:t>
            </a:r>
            <a:r>
              <a:rPr lang="en-CA" b="1" dirty="0" smtClean="0">
                <a:solidFill>
                  <a:srgbClr val="0070C0"/>
                </a:solidFill>
                <a:latin typeface="Consolas" panose="020B0609020204030204" pitchFamily="49" charset="0"/>
                <a:cs typeface="Courier New" pitchFamily="49" charset="0"/>
              </a:rPr>
              <a:t>7</a:t>
            </a:r>
            <a:r>
              <a:rPr lang="en-CA" b="1" dirty="0" smtClean="0">
                <a:latin typeface="Consolas" panose="020B0609020204030204" pitchFamily="49" charset="0"/>
                <a:cs typeface="Courier New" pitchFamily="49" charset="0"/>
              </a:rPr>
              <a:t> </a:t>
            </a:r>
            <a:r>
              <a:rPr lang="en-CA" b="1" dirty="0" smtClean="0">
                <a:latin typeface="Consolas" panose="020B0609020204030204" pitchFamily="49" charset="0"/>
                <a:cs typeface="Courier New" pitchFamily="49" charset="0"/>
              </a:rPr>
              <a:t>...</a:t>
            </a:r>
            <a:endParaRPr lang="en-CA" dirty="0" smtClean="0"/>
          </a:p>
        </p:txBody>
      </p:sp>
      <p:sp>
        <p:nvSpPr>
          <p:cNvPr id="4" name="Slide Number Placeholder 3"/>
          <p:cNvSpPr>
            <a:spLocks noGrp="1"/>
          </p:cNvSpPr>
          <p:nvPr>
            <p:ph type="sldNum" sz="quarter" idx="12"/>
          </p:nvPr>
        </p:nvSpPr>
        <p:spPr/>
        <p:txBody>
          <a:bodyPr/>
          <a:lstStyle/>
          <a:p>
            <a:pPr>
              <a:defRPr/>
            </a:pPr>
            <a:fld id="{A3FDD6CB-BCDA-48E2-BD69-21461983D229}" type="slidenum">
              <a:rPr lang="en-US" smtClean="0"/>
              <a:pPr>
                <a:defRPr/>
              </a:pPr>
              <a:t>39</a:t>
            </a:fld>
            <a:endParaRPr lang="en-US"/>
          </a:p>
        </p:txBody>
      </p:sp>
    </p:spTree>
    <p:extLst>
      <p:ext uri="{BB962C8B-B14F-4D97-AF65-F5344CB8AC3E}">
        <p14:creationId xmlns:p14="http://schemas.microsoft.com/office/powerpoint/2010/main" val="38434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4</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71713" y="4526780"/>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206867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CA" smtClean="0"/>
              <a:t>Recursive Methods &amp; Return Values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lvl="1">
              <a:defRPr/>
            </a:pPr>
            <a:endParaRPr lang="en-CA" dirty="0" smtClean="0"/>
          </a:p>
          <a:p>
            <a:pPr>
              <a:defRPr/>
            </a:pPr>
            <a:r>
              <a:rPr lang="en-CA" dirty="0" smtClean="0"/>
              <a:t>not Java:</a:t>
            </a:r>
          </a:p>
          <a:p>
            <a:pPr>
              <a:defRPr/>
            </a:pPr>
            <a:endParaRPr lang="en-CA" dirty="0" smtClean="0"/>
          </a:p>
          <a:p>
            <a:pPr marL="0" indent="0">
              <a:buNone/>
              <a:defRPr/>
            </a:pPr>
            <a:r>
              <a:rPr lang="en-CA" sz="2000" b="1" dirty="0" smtClean="0">
                <a:latin typeface="Consolas" panose="020B0609020204030204" pitchFamily="49" charset="0"/>
                <a:cs typeface="Courier New" panose="02070309020205020404" pitchFamily="49" charset="0"/>
              </a:rPr>
              <a:t>/**</a:t>
            </a:r>
            <a:br>
              <a:rPr lang="en-CA" sz="2000" b="1" dirty="0" smtClean="0">
                <a:latin typeface="Consolas" panose="020B0609020204030204" pitchFamily="49" charset="0"/>
                <a:cs typeface="Courier New" panose="02070309020205020404" pitchFamily="49" charset="0"/>
              </a:rPr>
            </a:br>
            <a:r>
              <a:rPr lang="en-CA" sz="2000" b="1" dirty="0" smtClean="0">
                <a:latin typeface="Consolas" panose="020B0609020204030204" pitchFamily="49" charset="0"/>
                <a:cs typeface="Courier New" panose="02070309020205020404" pitchFamily="49" charset="0"/>
              </a:rPr>
              <a:t> * Counts the number of zeros in an integer n</a:t>
            </a:r>
          </a:p>
          <a:p>
            <a:pPr marL="0" indent="0">
              <a:buNone/>
              <a:defRPr/>
            </a:pPr>
            <a:r>
              <a:rPr lang="en-CA" sz="2000" b="1" dirty="0" smtClean="0">
                <a:latin typeface="Consolas" panose="020B0609020204030204" pitchFamily="49" charset="0"/>
                <a:cs typeface="Courier New" panose="02070309020205020404" pitchFamily="49" charset="0"/>
              </a:rPr>
              <a:t> */</a:t>
            </a:r>
            <a:endParaRPr lang="en-CA" sz="2000" b="1" dirty="0">
              <a:latin typeface="Consolas" panose="020B0609020204030204" pitchFamily="49" charset="0"/>
              <a:cs typeface="Courier New" panose="02070309020205020404" pitchFamily="49" charset="0"/>
            </a:endParaRPr>
          </a:p>
          <a:p>
            <a:pPr marL="0" indent="0">
              <a:buNone/>
              <a:defRPr/>
            </a:pPr>
            <a:r>
              <a:rPr lang="en-CA" sz="2000" b="1" dirty="0" err="1" smtClean="0">
                <a:latin typeface="Consolas" panose="020B0609020204030204" pitchFamily="49" charset="0"/>
                <a:cs typeface="Courier New" panose="02070309020205020404" pitchFamily="49" charset="0"/>
              </a:rPr>
              <a:t>countZeros</a:t>
            </a:r>
            <a:r>
              <a:rPr lang="en-CA" sz="2000" b="1" dirty="0" smtClean="0">
                <a:latin typeface="Consolas" panose="020B0609020204030204" pitchFamily="49" charset="0"/>
                <a:cs typeface="Courier New" panose="02070309020205020404" pitchFamily="49" charset="0"/>
              </a:rPr>
              <a:t>(n) :</a:t>
            </a:r>
          </a:p>
          <a:p>
            <a:pPr marL="0" indent="0">
              <a:buNone/>
              <a:defRPr/>
            </a:pPr>
            <a:r>
              <a:rPr lang="en-CA" sz="2000" b="1" dirty="0" smtClean="0">
                <a:latin typeface="Consolas" panose="020B0609020204030204" pitchFamily="49" charset="0"/>
                <a:cs typeface="Courier New" panose="02070309020205020404" pitchFamily="49" charset="0"/>
              </a:rPr>
              <a:t>if the last digit in n is a zero</a:t>
            </a:r>
          </a:p>
          <a:p>
            <a:pPr marL="0" indent="0">
              <a:buNone/>
              <a:defRPr/>
            </a:pPr>
            <a:r>
              <a:rPr lang="en-CA" sz="2000" b="1" dirty="0" smtClean="0">
                <a:latin typeface="Consolas" panose="020B0609020204030204" pitchFamily="49" charset="0"/>
                <a:cs typeface="Courier New" panose="02070309020205020404" pitchFamily="49" charset="0"/>
              </a:rPr>
              <a:t>    return 1 + </a:t>
            </a:r>
            <a:r>
              <a:rPr lang="en-CA" sz="2000" b="1" dirty="0" err="1" smtClean="0">
                <a:latin typeface="Consolas" panose="020B0609020204030204" pitchFamily="49" charset="0"/>
                <a:cs typeface="Courier New" pitchFamily="49" charset="0"/>
              </a:rPr>
              <a:t>countZeros</a:t>
            </a:r>
            <a:r>
              <a:rPr lang="en-CA" sz="2000" b="1" dirty="0" smtClean="0">
                <a:latin typeface="Consolas" panose="020B0609020204030204" pitchFamily="49" charset="0"/>
                <a:cs typeface="Courier New" pitchFamily="49" charset="0"/>
              </a:rPr>
              <a:t>(n / 10)</a:t>
            </a:r>
          </a:p>
          <a:p>
            <a:pPr marL="0" indent="0">
              <a:buNone/>
              <a:defRPr/>
            </a:pPr>
            <a:r>
              <a:rPr lang="en-CA" sz="2000" b="1" dirty="0" smtClean="0">
                <a:latin typeface="Consolas" panose="020B0609020204030204" pitchFamily="49" charset="0"/>
                <a:cs typeface="Courier New" pitchFamily="49" charset="0"/>
              </a:rPr>
              <a:t>else</a:t>
            </a:r>
            <a:endParaRPr lang="en-CA" sz="2000" b="1" dirty="0">
              <a:latin typeface="Consolas" panose="020B0609020204030204" pitchFamily="49" charset="0"/>
              <a:cs typeface="Courier New" pitchFamily="49" charset="0"/>
            </a:endParaRPr>
          </a:p>
          <a:p>
            <a:pPr marL="0" indent="0">
              <a:buNone/>
              <a:defRPr/>
            </a:pPr>
            <a:r>
              <a:rPr lang="en-CA" sz="2000" b="1" dirty="0" smtClean="0">
                <a:latin typeface="Consolas" panose="020B0609020204030204" pitchFamily="49" charset="0"/>
                <a:cs typeface="Courier New" pitchFamily="49" charset="0"/>
              </a:rPr>
              <a:t>    return </a:t>
            </a:r>
            <a:r>
              <a:rPr lang="en-CA" sz="2000" b="1" dirty="0" err="1" smtClean="0">
                <a:latin typeface="Consolas" panose="020B0609020204030204" pitchFamily="49" charset="0"/>
                <a:cs typeface="Courier New" pitchFamily="49" charset="0"/>
              </a:rPr>
              <a:t>countZeros</a:t>
            </a:r>
            <a:r>
              <a:rPr lang="en-CA" sz="2000" b="1" dirty="0" smtClean="0">
                <a:latin typeface="Consolas" panose="020B0609020204030204" pitchFamily="49" charset="0"/>
                <a:cs typeface="Courier New" pitchFamily="49" charset="0"/>
              </a:rPr>
              <a:t>(n / 10)</a:t>
            </a:r>
            <a:endParaRPr lang="en-US" sz="20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3FDD6CB-BCDA-48E2-BD69-21461983D229}" type="slidenum">
              <a:rPr lang="en-US" smtClean="0"/>
              <a:pPr>
                <a:defRPr/>
              </a:pPr>
              <a:t>40</a:t>
            </a:fld>
            <a:endParaRPr lang="en-US"/>
          </a:p>
        </p:txBody>
      </p:sp>
    </p:spTree>
    <p:extLst>
      <p:ext uri="{BB962C8B-B14F-4D97-AF65-F5344CB8AC3E}">
        <p14:creationId xmlns:p14="http://schemas.microsoft.com/office/powerpoint/2010/main" val="4119494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don't forget to establish the base case(s)</a:t>
            </a:r>
          </a:p>
          <a:p>
            <a:pPr lvl="1">
              <a:defRPr/>
            </a:pPr>
            <a:r>
              <a:rPr lang="en-CA" dirty="0" smtClean="0"/>
              <a:t>when should the recursion stop? when you reach a single digit (not zero digits; you never reach zero digits!)</a:t>
            </a:r>
          </a:p>
          <a:p>
            <a:pPr lvl="2">
              <a:defRPr/>
            </a:pPr>
            <a:r>
              <a:rPr lang="en-CA" dirty="0" smtClean="0"/>
              <a:t>base case #1 : </a:t>
            </a:r>
            <a:r>
              <a:rPr lang="en-CA" b="1" dirty="0" smtClean="0">
                <a:latin typeface="Consolas" panose="020B0609020204030204" pitchFamily="49" charset="0"/>
                <a:cs typeface="Courier New" pitchFamily="49" charset="0"/>
              </a:rPr>
              <a:t>n == 0</a:t>
            </a:r>
            <a:r>
              <a:rPr lang="en-CA" dirty="0" smtClean="0"/>
              <a:t> </a:t>
            </a:r>
          </a:p>
          <a:p>
            <a:pPr lvl="3">
              <a:defRPr/>
            </a:pPr>
            <a:r>
              <a:rPr lang="en-CA" b="1" dirty="0" smtClean="0">
                <a:latin typeface="Consolas" panose="020B0609020204030204" pitchFamily="49" charset="0"/>
                <a:cs typeface="Courier New" pitchFamily="49" charset="0"/>
              </a:rPr>
              <a:t>return 1</a:t>
            </a:r>
            <a:r>
              <a:rPr lang="en-CA" dirty="0" smtClean="0"/>
              <a:t> </a:t>
            </a:r>
          </a:p>
          <a:p>
            <a:pPr lvl="2">
              <a:defRPr/>
            </a:pPr>
            <a:r>
              <a:rPr lang="en-CA" dirty="0" smtClean="0"/>
              <a:t>base case #2 : </a:t>
            </a:r>
            <a:r>
              <a:rPr lang="en-CA" b="1" dirty="0" smtClean="0">
                <a:latin typeface="Consolas" panose="020B0609020204030204" pitchFamily="49" charset="0"/>
                <a:cs typeface="Courier New" pitchFamily="49" charset="0"/>
              </a:rPr>
              <a:t>n != 0 &amp;&amp; n &lt; 10</a:t>
            </a:r>
            <a:r>
              <a:rPr lang="en-CA" dirty="0" smtClean="0"/>
              <a:t> </a:t>
            </a:r>
          </a:p>
          <a:p>
            <a:pPr lvl="3">
              <a:defRPr/>
            </a:pPr>
            <a:r>
              <a:rPr lang="en-CA" b="1" dirty="0" smtClean="0">
                <a:latin typeface="Consolas" panose="020B0609020204030204" pitchFamily="49" charset="0"/>
                <a:cs typeface="Courier New" pitchFamily="49" charset="0"/>
              </a:rPr>
              <a:t>return 0</a:t>
            </a:r>
            <a:r>
              <a:rPr lang="en-CA" dirty="0" smtClean="0"/>
              <a:t> </a:t>
            </a:r>
            <a:endParaRPr lang="en-US" dirty="0"/>
          </a:p>
        </p:txBody>
      </p:sp>
      <p:sp>
        <p:nvSpPr>
          <p:cNvPr id="4" name="Slide Number Placeholder 3"/>
          <p:cNvSpPr>
            <a:spLocks noGrp="1"/>
          </p:cNvSpPr>
          <p:nvPr>
            <p:ph type="sldNum" sz="quarter" idx="12"/>
          </p:nvPr>
        </p:nvSpPr>
        <p:spPr/>
        <p:txBody>
          <a:bodyPr/>
          <a:lstStyle/>
          <a:p>
            <a:pPr>
              <a:defRPr/>
            </a:pPr>
            <a:fld id="{C01AA81C-E3D7-42C6-8B41-12A036A47A6B}" type="slidenum">
              <a:rPr lang="en-US" smtClean="0"/>
              <a:pPr>
                <a:defRPr/>
              </a:pPr>
              <a:t>41</a:t>
            </a:fld>
            <a:endParaRPr lang="en-US"/>
          </a:p>
        </p:txBody>
      </p:sp>
    </p:spTree>
    <p:extLst>
      <p:ext uri="{BB962C8B-B14F-4D97-AF65-F5344CB8AC3E}">
        <p14:creationId xmlns:p14="http://schemas.microsoft.com/office/powerpoint/2010/main" val="2717343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normAutofit fontScale="77500" lnSpcReduction="20000"/>
          </a:bodyPr>
          <a:lstStyle/>
          <a:p>
            <a:r>
              <a:rPr lang="en-US" dirty="0" smtClean="0"/>
              <a:t>public static </a:t>
            </a:r>
            <a:r>
              <a:rPr lang="en-US" dirty="0" err="1" smtClean="0"/>
              <a:t>int</a:t>
            </a:r>
            <a:r>
              <a:rPr lang="en-US" dirty="0" smtClean="0"/>
              <a:t> </a:t>
            </a:r>
            <a:r>
              <a:rPr lang="en-US" dirty="0" err="1" smtClean="0"/>
              <a:t>countZeros</a:t>
            </a:r>
            <a:r>
              <a:rPr lang="en-US" dirty="0" smtClean="0"/>
              <a:t>(long n) {</a:t>
            </a:r>
          </a:p>
          <a:p>
            <a:r>
              <a:rPr lang="en-US" dirty="0" smtClean="0"/>
              <a:t>  </a:t>
            </a:r>
          </a:p>
          <a:p>
            <a:r>
              <a:rPr lang="en-US" dirty="0" smtClean="0"/>
              <a:t>  if(n == 0L) {  // base case 1</a:t>
            </a:r>
          </a:p>
          <a:p>
            <a:r>
              <a:rPr lang="en-US" dirty="0" smtClean="0"/>
              <a:t>    return 1;</a:t>
            </a:r>
          </a:p>
          <a:p>
            <a:r>
              <a:rPr lang="en-US" dirty="0" smtClean="0"/>
              <a:t>  }</a:t>
            </a:r>
          </a:p>
          <a:p>
            <a:r>
              <a:rPr lang="en-US" dirty="0" smtClean="0"/>
              <a:t>  else if(n &lt; 10L) {  // base case 2</a:t>
            </a:r>
          </a:p>
          <a:p>
            <a:r>
              <a:rPr lang="en-US" dirty="0" smtClean="0"/>
              <a:t>    return 0;</a:t>
            </a:r>
          </a:p>
          <a:p>
            <a:r>
              <a:rPr lang="en-US" dirty="0" smtClean="0"/>
              <a:t>  }</a:t>
            </a:r>
          </a:p>
          <a:p>
            <a:r>
              <a:rPr lang="en-US" dirty="0" smtClean="0"/>
              <a:t>  </a:t>
            </a:r>
          </a:p>
          <a:p>
            <a:r>
              <a:rPr lang="en-US" dirty="0" smtClean="0"/>
              <a:t>  </a:t>
            </a:r>
            <a:r>
              <a:rPr lang="en-US" dirty="0" err="1" smtClean="0"/>
              <a:t>boolean</a:t>
            </a:r>
            <a:r>
              <a:rPr lang="en-US" dirty="0" smtClean="0"/>
              <a:t> </a:t>
            </a:r>
            <a:r>
              <a:rPr lang="en-US" dirty="0" err="1" smtClean="0"/>
              <a:t>lastDigitIsZero</a:t>
            </a:r>
            <a:r>
              <a:rPr lang="en-US" dirty="0" smtClean="0"/>
              <a:t> = (n % 10L == 0);</a:t>
            </a:r>
          </a:p>
          <a:p>
            <a:r>
              <a:rPr lang="en-US" dirty="0" smtClean="0"/>
              <a:t>  final long m = n / 10L;</a:t>
            </a:r>
          </a:p>
          <a:p>
            <a:r>
              <a:rPr lang="en-US" dirty="0" smtClean="0"/>
              <a:t>  if(</a:t>
            </a:r>
            <a:r>
              <a:rPr lang="en-US" dirty="0" err="1" smtClean="0"/>
              <a:t>lastDigitIsZero</a:t>
            </a:r>
            <a:r>
              <a:rPr lang="en-US" dirty="0" smtClean="0"/>
              <a:t>) {</a:t>
            </a:r>
          </a:p>
          <a:p>
            <a:r>
              <a:rPr lang="en-US" dirty="0" smtClean="0"/>
              <a:t>    return 1 + </a:t>
            </a:r>
            <a:r>
              <a:rPr lang="en-US" dirty="0" err="1" smtClean="0"/>
              <a:t>countZeros</a:t>
            </a:r>
            <a:r>
              <a:rPr lang="en-US" dirty="0" smtClean="0"/>
              <a:t>(m);</a:t>
            </a:r>
          </a:p>
          <a:p>
            <a:r>
              <a:rPr lang="en-US" dirty="0" smtClean="0"/>
              <a:t>  }</a:t>
            </a:r>
          </a:p>
          <a:p>
            <a:r>
              <a:rPr lang="en-US" dirty="0" smtClean="0"/>
              <a:t>  else {</a:t>
            </a:r>
          </a:p>
          <a:p>
            <a:r>
              <a:rPr lang="en-US" dirty="0" smtClean="0"/>
              <a:t>    return </a:t>
            </a:r>
            <a:r>
              <a:rPr lang="en-US" dirty="0" err="1" smtClean="0"/>
              <a:t>countZeros</a:t>
            </a:r>
            <a:r>
              <a:rPr lang="en-US" dirty="0" smtClean="0"/>
              <a:t>(m);</a:t>
            </a:r>
          </a:p>
          <a:p>
            <a:r>
              <a:rPr lang="en-US" dirty="0" smtClean="0"/>
              <a:t>  }</a:t>
            </a:r>
          </a:p>
          <a:p>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92CA309A-1502-4A1C-8B44-C539637C75FE}" type="slidenum">
              <a:rPr lang="en-US" smtClean="0"/>
              <a:pPr>
                <a:defRPr/>
              </a:pPr>
              <a:t>42</a:t>
            </a:fld>
            <a:endParaRPr lang="en-US"/>
          </a:p>
        </p:txBody>
      </p:sp>
    </p:spTree>
    <p:extLst>
      <p:ext uri="{BB962C8B-B14F-4D97-AF65-F5344CB8AC3E}">
        <p14:creationId xmlns:p14="http://schemas.microsoft.com/office/powerpoint/2010/main" val="1085241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smtClean="0"/>
              <a:t>countZeros Call Stack</a:t>
            </a:r>
            <a:endParaRPr lang="en-US" smtClean="0"/>
          </a:p>
        </p:txBody>
      </p:sp>
      <p:sp>
        <p:nvSpPr>
          <p:cNvPr id="4" name="Content Placeholder 3"/>
          <p:cNvSpPr>
            <a:spLocks noGrp="1"/>
          </p:cNvSpPr>
          <p:nvPr>
            <p:ph sz="quarter" idx="1"/>
          </p:nvPr>
        </p:nvSpPr>
        <p:spPr>
          <a:xfrm>
            <a:off x="457200" y="1219200"/>
            <a:ext cx="8229600" cy="4937125"/>
          </a:xfrm>
        </p:spPr>
        <p:txBody>
          <a:bodyPr/>
          <a:lstStyle/>
          <a:p>
            <a:pPr>
              <a:buFont typeface="Wingdings 3" pitchFamily="18" charset="2"/>
              <a:buNone/>
              <a:defRPr/>
            </a:pPr>
            <a:r>
              <a:rPr lang="en-CA" sz="2400" dirty="0" err="1" smtClean="0">
                <a:latin typeface="Consolas" panose="020B0609020204030204" pitchFamily="49" charset="0"/>
                <a:cs typeface="Courier New" pitchFamily="49" charset="0"/>
              </a:rPr>
              <a:t>countZeros</a:t>
            </a:r>
            <a:r>
              <a:rPr lang="en-CA" sz="2400" b="1" dirty="0" smtClean="0">
                <a:latin typeface="Consolas" panose="020B0609020204030204" pitchFamily="49" charset="0"/>
                <a:cs typeface="Courier New" pitchFamily="49" charset="0"/>
              </a:rPr>
              <a:t>( </a:t>
            </a:r>
            <a:r>
              <a:rPr lang="en-CA" sz="2400" b="1" dirty="0" smtClean="0">
                <a:latin typeface="Consolas" panose="020B0609020204030204" pitchFamily="49" charset="0"/>
                <a:cs typeface="Courier New" pitchFamily="49" charset="0"/>
              </a:rPr>
              <a:t>800410L )</a:t>
            </a:r>
            <a:r>
              <a:rPr lang="en-CA" dirty="0" smtClean="0"/>
              <a:t> </a:t>
            </a:r>
            <a:endParaRPr lang="en-US" dirty="0"/>
          </a:p>
        </p:txBody>
      </p:sp>
      <p:sp>
        <p:nvSpPr>
          <p:cNvPr id="3" name="Slide Number Placeholder 2"/>
          <p:cNvSpPr>
            <a:spLocks noGrp="1"/>
          </p:cNvSpPr>
          <p:nvPr>
            <p:ph type="sldNum" sz="quarter" idx="12"/>
          </p:nvPr>
        </p:nvSpPr>
        <p:spPr/>
        <p:txBody>
          <a:bodyPr/>
          <a:lstStyle/>
          <a:p>
            <a:pPr>
              <a:defRPr/>
            </a:pPr>
            <a:fld id="{42E57C2D-9934-4141-BEB8-9760EE7A2993}" type="slidenum">
              <a:rPr lang="en-US" smtClean="0"/>
              <a:pPr>
                <a:defRPr/>
              </a:pPr>
              <a:t>43</a:t>
            </a:fld>
            <a:endParaRPr lang="en-US"/>
          </a:p>
        </p:txBody>
      </p:sp>
      <p:sp>
        <p:nvSpPr>
          <p:cNvPr id="5" name="TextBox 4"/>
          <p:cNvSpPr txBox="1">
            <a:spLocks noChangeArrowheads="1"/>
          </p:cNvSpPr>
          <p:nvPr/>
        </p:nvSpPr>
        <p:spPr bwMode="auto">
          <a:xfrm>
            <a:off x="742950" y="4887913"/>
            <a:ext cx="2941638" cy="369887"/>
          </a:xfrm>
          <a:prstGeom prst="rect">
            <a:avLst/>
          </a:prstGeom>
          <a:noFill/>
          <a:ln w="25400">
            <a:solidFill>
              <a:schemeClr val="tx1"/>
            </a:solidFill>
            <a:miter lim="800000"/>
            <a:headEnd/>
            <a:tailEnd/>
          </a:ln>
        </p:spPr>
        <p:txBody>
          <a:bodyPr wrap="none"/>
          <a:lstStyle/>
          <a:p>
            <a:r>
              <a:rPr lang="en-CA" b="1" dirty="0" err="1" smtClean="0">
                <a:latin typeface="Consolas" panose="020B0609020204030204" pitchFamily="49" charset="0"/>
                <a:cs typeface="Courier New" pitchFamily="49" charset="0"/>
              </a:rPr>
              <a:t>countZeros</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800410L )</a:t>
            </a:r>
            <a:endParaRPr lang="en-US" b="1" dirty="0">
              <a:latin typeface="Consolas" panose="020B0609020204030204" pitchFamily="49" charset="0"/>
              <a:cs typeface="Courier New" pitchFamily="49" charset="0"/>
            </a:endParaRPr>
          </a:p>
        </p:txBody>
      </p:sp>
      <p:sp>
        <p:nvSpPr>
          <p:cNvPr id="6" name="TextBox 5"/>
          <p:cNvSpPr txBox="1">
            <a:spLocks noChangeArrowheads="1"/>
          </p:cNvSpPr>
          <p:nvPr/>
        </p:nvSpPr>
        <p:spPr bwMode="auto">
          <a:xfrm>
            <a:off x="742950" y="4430713"/>
            <a:ext cx="2941638" cy="369887"/>
          </a:xfrm>
          <a:prstGeom prst="rect">
            <a:avLst/>
          </a:prstGeom>
          <a:noFill/>
          <a:ln w="25400">
            <a:solidFill>
              <a:schemeClr val="tx1"/>
            </a:solidFill>
            <a:miter lim="800000"/>
            <a:headEnd/>
            <a:tailEnd/>
          </a:ln>
        </p:spPr>
        <p:txBody>
          <a:bodyPr wrap="none"/>
          <a:lstStyle/>
          <a:p>
            <a:r>
              <a:rPr lang="en-CA" b="1" dirty="0" err="1" smtClean="0">
                <a:latin typeface="Consolas" panose="020B0609020204030204" pitchFamily="49" charset="0"/>
                <a:cs typeface="Courier New" pitchFamily="49" charset="0"/>
              </a:rPr>
              <a:t>countZeros</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80041L )</a:t>
            </a:r>
            <a:endParaRPr lang="en-US" b="1" dirty="0">
              <a:latin typeface="Consolas" panose="020B0609020204030204" pitchFamily="49" charset="0"/>
              <a:cs typeface="Courier New" pitchFamily="49" charset="0"/>
            </a:endParaRPr>
          </a:p>
        </p:txBody>
      </p:sp>
      <p:sp>
        <p:nvSpPr>
          <p:cNvPr id="8" name="TextBox 7"/>
          <p:cNvSpPr txBox="1">
            <a:spLocks noChangeArrowheads="1"/>
          </p:cNvSpPr>
          <p:nvPr/>
        </p:nvSpPr>
        <p:spPr bwMode="auto">
          <a:xfrm>
            <a:off x="742950" y="3963988"/>
            <a:ext cx="2941638" cy="368300"/>
          </a:xfrm>
          <a:prstGeom prst="rect">
            <a:avLst/>
          </a:prstGeom>
          <a:noFill/>
          <a:ln w="25400">
            <a:solidFill>
              <a:schemeClr val="tx1"/>
            </a:solidFill>
            <a:miter lim="800000"/>
            <a:headEnd/>
            <a:tailEnd/>
          </a:ln>
        </p:spPr>
        <p:txBody>
          <a:bodyPr wrap="none"/>
          <a:lstStyle/>
          <a:p>
            <a:r>
              <a:rPr lang="en-CA" b="1" dirty="0" err="1" smtClean="0">
                <a:latin typeface="Consolas" panose="020B0609020204030204" pitchFamily="49" charset="0"/>
                <a:cs typeface="Courier New" pitchFamily="49" charset="0"/>
              </a:rPr>
              <a:t>countZeros</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8004L )</a:t>
            </a:r>
            <a:endParaRPr lang="en-US" b="1" dirty="0">
              <a:latin typeface="Consolas" panose="020B0609020204030204" pitchFamily="49" charset="0"/>
              <a:cs typeface="Courier New" pitchFamily="49" charset="0"/>
            </a:endParaRPr>
          </a:p>
        </p:txBody>
      </p:sp>
      <p:sp>
        <p:nvSpPr>
          <p:cNvPr id="9" name="TextBox 8"/>
          <p:cNvSpPr txBox="1">
            <a:spLocks noChangeArrowheads="1"/>
          </p:cNvSpPr>
          <p:nvPr/>
        </p:nvSpPr>
        <p:spPr bwMode="auto">
          <a:xfrm>
            <a:off x="742950" y="3506788"/>
            <a:ext cx="2941638" cy="368300"/>
          </a:xfrm>
          <a:prstGeom prst="rect">
            <a:avLst/>
          </a:prstGeom>
          <a:noFill/>
          <a:ln w="25400">
            <a:solidFill>
              <a:schemeClr val="tx1"/>
            </a:solidFill>
            <a:miter lim="800000"/>
            <a:headEnd/>
            <a:tailEnd/>
          </a:ln>
        </p:spPr>
        <p:txBody>
          <a:bodyPr wrap="none"/>
          <a:lstStyle/>
          <a:p>
            <a:r>
              <a:rPr lang="en-CA" b="1" dirty="0" err="1" smtClean="0">
                <a:latin typeface="Consolas" panose="020B0609020204030204" pitchFamily="49" charset="0"/>
                <a:cs typeface="Courier New" pitchFamily="49" charset="0"/>
              </a:rPr>
              <a:t>countZeros</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800L )</a:t>
            </a:r>
            <a:endParaRPr lang="en-US" b="1" dirty="0">
              <a:latin typeface="Consolas" panose="020B0609020204030204" pitchFamily="49" charset="0"/>
              <a:cs typeface="Courier New" pitchFamily="49" charset="0"/>
            </a:endParaRPr>
          </a:p>
        </p:txBody>
      </p:sp>
      <p:sp>
        <p:nvSpPr>
          <p:cNvPr id="10" name="TextBox 9"/>
          <p:cNvSpPr txBox="1">
            <a:spLocks noChangeArrowheads="1"/>
          </p:cNvSpPr>
          <p:nvPr/>
        </p:nvSpPr>
        <p:spPr bwMode="auto">
          <a:xfrm>
            <a:off x="742950" y="3022600"/>
            <a:ext cx="2941638" cy="369888"/>
          </a:xfrm>
          <a:prstGeom prst="rect">
            <a:avLst/>
          </a:prstGeom>
          <a:noFill/>
          <a:ln w="25400">
            <a:solidFill>
              <a:schemeClr val="tx1"/>
            </a:solidFill>
            <a:miter lim="800000"/>
            <a:headEnd/>
            <a:tailEnd/>
          </a:ln>
        </p:spPr>
        <p:txBody>
          <a:bodyPr wrap="none"/>
          <a:lstStyle/>
          <a:p>
            <a:r>
              <a:rPr lang="en-CA" b="1" dirty="0" err="1" smtClean="0">
                <a:latin typeface="Consolas" panose="020B0609020204030204" pitchFamily="49" charset="0"/>
                <a:cs typeface="Courier New" pitchFamily="49" charset="0"/>
              </a:rPr>
              <a:t>countZeros</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80L )</a:t>
            </a:r>
            <a:endParaRPr lang="en-US" b="1" dirty="0">
              <a:latin typeface="Consolas" panose="020B0609020204030204" pitchFamily="49" charset="0"/>
              <a:cs typeface="Courier New" pitchFamily="49" charset="0"/>
            </a:endParaRPr>
          </a:p>
        </p:txBody>
      </p:sp>
      <p:sp>
        <p:nvSpPr>
          <p:cNvPr id="11" name="TextBox 10"/>
          <p:cNvSpPr txBox="1">
            <a:spLocks noChangeArrowheads="1"/>
          </p:cNvSpPr>
          <p:nvPr/>
        </p:nvSpPr>
        <p:spPr bwMode="auto">
          <a:xfrm>
            <a:off x="742950" y="2565400"/>
            <a:ext cx="2941638" cy="369888"/>
          </a:xfrm>
          <a:prstGeom prst="rect">
            <a:avLst/>
          </a:prstGeom>
          <a:noFill/>
          <a:ln w="25400">
            <a:solidFill>
              <a:schemeClr val="tx1"/>
            </a:solidFill>
            <a:miter lim="800000"/>
            <a:headEnd/>
            <a:tailEnd/>
          </a:ln>
        </p:spPr>
        <p:txBody>
          <a:bodyPr wrap="none"/>
          <a:lstStyle/>
          <a:p>
            <a:r>
              <a:rPr lang="en-CA" b="1" dirty="0" err="1" smtClean="0">
                <a:latin typeface="Consolas" panose="020B0609020204030204" pitchFamily="49" charset="0"/>
                <a:cs typeface="Courier New" pitchFamily="49" charset="0"/>
              </a:rPr>
              <a:t>countZeros</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8L )</a:t>
            </a:r>
            <a:endParaRPr lang="en-US" b="1" dirty="0">
              <a:latin typeface="Consolas" panose="020B0609020204030204" pitchFamily="49" charset="0"/>
              <a:cs typeface="Courier New" pitchFamily="49" charset="0"/>
            </a:endParaRPr>
          </a:p>
        </p:txBody>
      </p:sp>
      <p:sp>
        <p:nvSpPr>
          <p:cNvPr id="15" name="TextBox 14"/>
          <p:cNvSpPr txBox="1">
            <a:spLocks noChangeArrowheads="1"/>
          </p:cNvSpPr>
          <p:nvPr/>
        </p:nvSpPr>
        <p:spPr bwMode="auto">
          <a:xfrm>
            <a:off x="4168775" y="4887913"/>
            <a:ext cx="2941638" cy="369887"/>
          </a:xfrm>
          <a:prstGeom prst="rect">
            <a:avLst/>
          </a:prstGeom>
          <a:noFill/>
          <a:ln w="25400">
            <a:noFill/>
            <a:miter lim="800000"/>
            <a:headEnd/>
            <a:tailEnd/>
          </a:ln>
        </p:spPr>
        <p:txBody>
          <a:bodyPr wrap="none"/>
          <a:lstStyle/>
          <a:p>
            <a:r>
              <a:rPr lang="en-CA" b="1" dirty="0">
                <a:latin typeface="Consolas" panose="020B0609020204030204" pitchFamily="49" charset="0"/>
                <a:cs typeface="Courier New" pitchFamily="49" charset="0"/>
              </a:rPr>
              <a:t>1 + 0 + 0 + 1 + 1 + 0</a:t>
            </a:r>
            <a:endParaRPr lang="en-US" b="1" dirty="0">
              <a:latin typeface="Consolas" panose="020B0609020204030204" pitchFamily="49" charset="0"/>
              <a:cs typeface="Courier New" pitchFamily="49" charset="0"/>
            </a:endParaRPr>
          </a:p>
        </p:txBody>
      </p:sp>
      <p:sp>
        <p:nvSpPr>
          <p:cNvPr id="16" name="TextBox 15"/>
          <p:cNvSpPr txBox="1">
            <a:spLocks noChangeArrowheads="1"/>
          </p:cNvSpPr>
          <p:nvPr/>
        </p:nvSpPr>
        <p:spPr bwMode="auto">
          <a:xfrm>
            <a:off x="4168775" y="4430713"/>
            <a:ext cx="2941638" cy="369887"/>
          </a:xfrm>
          <a:prstGeom prst="rect">
            <a:avLst/>
          </a:prstGeom>
          <a:noFill/>
          <a:ln w="25400">
            <a:noFill/>
            <a:miter lim="800000"/>
            <a:headEnd/>
            <a:tailEnd/>
          </a:ln>
        </p:spPr>
        <p:txBody>
          <a:bodyPr wrap="none"/>
          <a:lstStyle/>
          <a:p>
            <a:r>
              <a:rPr lang="en-CA" b="1" dirty="0">
                <a:latin typeface="Consolas" panose="020B0609020204030204" pitchFamily="49" charset="0"/>
                <a:cs typeface="Courier New" pitchFamily="49" charset="0"/>
              </a:rPr>
              <a:t>0 + 0 + 1 + 1 + 0</a:t>
            </a:r>
            <a:endParaRPr lang="en-US" b="1" dirty="0">
              <a:latin typeface="Consolas" panose="020B0609020204030204" pitchFamily="49" charset="0"/>
              <a:cs typeface="Courier New" pitchFamily="49" charset="0"/>
            </a:endParaRPr>
          </a:p>
        </p:txBody>
      </p:sp>
      <p:sp>
        <p:nvSpPr>
          <p:cNvPr id="18" name="TextBox 17"/>
          <p:cNvSpPr txBox="1">
            <a:spLocks noChangeArrowheads="1"/>
          </p:cNvSpPr>
          <p:nvPr/>
        </p:nvSpPr>
        <p:spPr bwMode="auto">
          <a:xfrm>
            <a:off x="4168775" y="3963988"/>
            <a:ext cx="2941638" cy="368300"/>
          </a:xfrm>
          <a:prstGeom prst="rect">
            <a:avLst/>
          </a:prstGeom>
          <a:noFill/>
          <a:ln w="25400">
            <a:noFill/>
            <a:miter lim="800000"/>
            <a:headEnd/>
            <a:tailEnd/>
          </a:ln>
        </p:spPr>
        <p:txBody>
          <a:bodyPr wrap="none"/>
          <a:lstStyle/>
          <a:p>
            <a:r>
              <a:rPr lang="en-CA" b="1" dirty="0">
                <a:latin typeface="Consolas" panose="020B0609020204030204" pitchFamily="49" charset="0"/>
                <a:cs typeface="Courier New" pitchFamily="49" charset="0"/>
              </a:rPr>
              <a:t>0 + 1 + 1 + 0</a:t>
            </a:r>
            <a:endParaRPr lang="en-US" b="1" dirty="0">
              <a:latin typeface="Consolas" panose="020B0609020204030204" pitchFamily="49" charset="0"/>
              <a:cs typeface="Courier New" pitchFamily="49" charset="0"/>
            </a:endParaRPr>
          </a:p>
        </p:txBody>
      </p:sp>
      <p:sp>
        <p:nvSpPr>
          <p:cNvPr id="19" name="TextBox 18"/>
          <p:cNvSpPr txBox="1">
            <a:spLocks noChangeArrowheads="1"/>
          </p:cNvSpPr>
          <p:nvPr/>
        </p:nvSpPr>
        <p:spPr bwMode="auto">
          <a:xfrm>
            <a:off x="4168775" y="3506788"/>
            <a:ext cx="2941638" cy="368300"/>
          </a:xfrm>
          <a:prstGeom prst="rect">
            <a:avLst/>
          </a:prstGeom>
          <a:noFill/>
          <a:ln w="25400">
            <a:noFill/>
            <a:miter lim="800000"/>
            <a:headEnd/>
            <a:tailEnd/>
          </a:ln>
        </p:spPr>
        <p:txBody>
          <a:bodyPr wrap="none"/>
          <a:lstStyle/>
          <a:p>
            <a:r>
              <a:rPr lang="en-CA" b="1" dirty="0">
                <a:latin typeface="Consolas" panose="020B0609020204030204" pitchFamily="49" charset="0"/>
                <a:cs typeface="Courier New" pitchFamily="49" charset="0"/>
              </a:rPr>
              <a:t>1 + 1 + 0</a:t>
            </a:r>
            <a:endParaRPr lang="en-US" b="1" dirty="0">
              <a:latin typeface="Consolas" panose="020B0609020204030204" pitchFamily="49" charset="0"/>
              <a:cs typeface="Courier New" pitchFamily="49" charset="0"/>
            </a:endParaRPr>
          </a:p>
        </p:txBody>
      </p:sp>
      <p:sp>
        <p:nvSpPr>
          <p:cNvPr id="20" name="TextBox 19"/>
          <p:cNvSpPr txBox="1">
            <a:spLocks noChangeArrowheads="1"/>
          </p:cNvSpPr>
          <p:nvPr/>
        </p:nvSpPr>
        <p:spPr bwMode="auto">
          <a:xfrm>
            <a:off x="4168775" y="3022600"/>
            <a:ext cx="2941638" cy="369888"/>
          </a:xfrm>
          <a:prstGeom prst="rect">
            <a:avLst/>
          </a:prstGeom>
          <a:noFill/>
          <a:ln w="25400">
            <a:noFill/>
            <a:miter lim="800000"/>
            <a:headEnd/>
            <a:tailEnd/>
          </a:ln>
        </p:spPr>
        <p:txBody>
          <a:bodyPr wrap="none"/>
          <a:lstStyle/>
          <a:p>
            <a:r>
              <a:rPr lang="en-CA" b="1" dirty="0">
                <a:latin typeface="Consolas" panose="020B0609020204030204" pitchFamily="49" charset="0"/>
                <a:cs typeface="Courier New" pitchFamily="49" charset="0"/>
              </a:rPr>
              <a:t>1 + 0</a:t>
            </a:r>
            <a:endParaRPr lang="en-US" b="1" dirty="0">
              <a:latin typeface="Consolas" panose="020B0609020204030204" pitchFamily="49" charset="0"/>
              <a:cs typeface="Courier New" pitchFamily="49" charset="0"/>
            </a:endParaRPr>
          </a:p>
        </p:txBody>
      </p:sp>
      <p:sp>
        <p:nvSpPr>
          <p:cNvPr id="21" name="TextBox 20"/>
          <p:cNvSpPr txBox="1">
            <a:spLocks noChangeArrowheads="1"/>
          </p:cNvSpPr>
          <p:nvPr/>
        </p:nvSpPr>
        <p:spPr bwMode="auto">
          <a:xfrm>
            <a:off x="4168775" y="2565400"/>
            <a:ext cx="2941638" cy="369888"/>
          </a:xfrm>
          <a:prstGeom prst="rect">
            <a:avLst/>
          </a:prstGeom>
          <a:noFill/>
          <a:ln w="25400">
            <a:noFill/>
            <a:miter lim="800000"/>
            <a:headEnd/>
            <a:tailEnd/>
          </a:ln>
        </p:spPr>
        <p:txBody>
          <a:bodyPr wrap="none"/>
          <a:lstStyle/>
          <a:p>
            <a:r>
              <a:rPr lang="en-CA" b="1" dirty="0">
                <a:latin typeface="Consolas" panose="020B0609020204030204" pitchFamily="49" charset="0"/>
                <a:cs typeface="Courier New" pitchFamily="49" charset="0"/>
              </a:rPr>
              <a:t>0</a:t>
            </a:r>
            <a:endParaRPr lang="en-US" b="1" dirty="0">
              <a:latin typeface="Consolas" panose="020B0609020204030204" pitchFamily="49" charset="0"/>
              <a:cs typeface="Courier New" pitchFamily="49" charset="0"/>
            </a:endParaRPr>
          </a:p>
        </p:txBody>
      </p:sp>
      <p:sp>
        <p:nvSpPr>
          <p:cNvPr id="22" name="TextBox 21"/>
          <p:cNvSpPr txBox="1">
            <a:spLocks noChangeArrowheads="1"/>
          </p:cNvSpPr>
          <p:nvPr/>
        </p:nvSpPr>
        <p:spPr bwMode="auto">
          <a:xfrm>
            <a:off x="4171950" y="5402263"/>
            <a:ext cx="2941638" cy="369887"/>
          </a:xfrm>
          <a:prstGeom prst="rect">
            <a:avLst/>
          </a:prstGeom>
          <a:noFill/>
          <a:ln w="25400">
            <a:noFill/>
            <a:miter lim="800000"/>
            <a:headEnd/>
            <a:tailEnd/>
          </a:ln>
        </p:spPr>
        <p:txBody>
          <a:bodyPr wrap="none"/>
          <a:lstStyle/>
          <a:p>
            <a:r>
              <a:rPr lang="en-CA" b="1" dirty="0" smtClean="0">
                <a:latin typeface="Consolas" panose="020B0609020204030204" pitchFamily="49" charset="0"/>
                <a:cs typeface="Courier New" pitchFamily="49" charset="0"/>
              </a:rPr>
              <a:t>= 3</a:t>
            </a:r>
            <a:endParaRPr lang="en-US" b="1" dirty="0">
              <a:latin typeface="Consolas" panose="020B0609020204030204" pitchFamily="49" charset="0"/>
              <a:cs typeface="Courier New" pitchFamily="49" charset="0"/>
            </a:endParaRPr>
          </a:p>
        </p:txBody>
      </p:sp>
      <p:sp>
        <p:nvSpPr>
          <p:cNvPr id="23" name="TextBox 22"/>
          <p:cNvSpPr txBox="1"/>
          <p:nvPr/>
        </p:nvSpPr>
        <p:spPr>
          <a:xfrm>
            <a:off x="742950" y="2114550"/>
            <a:ext cx="857250" cy="369888"/>
          </a:xfrm>
          <a:prstGeom prst="rect">
            <a:avLst/>
          </a:prstGeom>
          <a:noFill/>
          <a:ln w="25400">
            <a:noFill/>
          </a:ln>
        </p:spPr>
        <p:txBody>
          <a:bodyPr wrap="none"/>
          <a:lstStyle/>
          <a:p>
            <a:pPr>
              <a:defRPr/>
            </a:pPr>
            <a:r>
              <a:rPr lang="en-CA" dirty="0">
                <a:latin typeface="+mn-lt"/>
                <a:cs typeface="Courier New" pitchFamily="49" charset="0"/>
              </a:rPr>
              <a:t>last in</a:t>
            </a:r>
            <a:endParaRPr lang="en-US" dirty="0">
              <a:latin typeface="+mn-lt"/>
              <a:cs typeface="Courier New" pitchFamily="49" charset="0"/>
            </a:endParaRPr>
          </a:p>
        </p:txBody>
      </p:sp>
      <p:sp>
        <p:nvSpPr>
          <p:cNvPr id="24" name="TextBox 23"/>
          <p:cNvSpPr txBox="1"/>
          <p:nvPr/>
        </p:nvSpPr>
        <p:spPr>
          <a:xfrm>
            <a:off x="1714500" y="2114550"/>
            <a:ext cx="857250" cy="369888"/>
          </a:xfrm>
          <a:prstGeom prst="rect">
            <a:avLst/>
          </a:prstGeom>
          <a:noFill/>
          <a:ln w="25400">
            <a:noFill/>
          </a:ln>
        </p:spPr>
        <p:txBody>
          <a:bodyPr wrap="none"/>
          <a:lstStyle/>
          <a:p>
            <a:pPr>
              <a:defRPr/>
            </a:pPr>
            <a:r>
              <a:rPr lang="en-CA" dirty="0">
                <a:latin typeface="+mn-lt"/>
                <a:cs typeface="Courier New" pitchFamily="49" charset="0"/>
              </a:rPr>
              <a:t>first out</a:t>
            </a:r>
            <a:endParaRPr lang="en-US" dirty="0">
              <a:latin typeface="+mn-lt"/>
              <a:cs typeface="Courier New" pitchFamily="49" charset="0"/>
            </a:endParaRPr>
          </a:p>
        </p:txBody>
      </p:sp>
    </p:spTree>
    <p:extLst>
      <p:ext uri="{BB962C8B-B14F-4D97-AF65-F5344CB8AC3E}">
        <p14:creationId xmlns:p14="http://schemas.microsoft.com/office/powerpoint/2010/main" val="136399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2000"/>
                                        <p:tgtEl>
                                          <p:spTgt spid="11"/>
                                        </p:tgtEl>
                                      </p:cBhvr>
                                    </p:animEffect>
                                    <p:set>
                                      <p:cBhvr>
                                        <p:cTn id="50" dur="1" fill="hold">
                                          <p:stCondLst>
                                            <p:cond delay="19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2000"/>
                                        <p:tgtEl>
                                          <p:spTgt spid="10"/>
                                        </p:tgtEl>
                                      </p:cBhvr>
                                    </p:animEffect>
                                    <p:set>
                                      <p:cBhvr>
                                        <p:cTn id="60" dur="1" fill="hold">
                                          <p:stCondLst>
                                            <p:cond delay="19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2000"/>
                                        <p:tgtEl>
                                          <p:spTgt spid="9"/>
                                        </p:tgtEl>
                                      </p:cBhvr>
                                    </p:animEffect>
                                    <p:set>
                                      <p:cBhvr>
                                        <p:cTn id="70" dur="1" fill="hold">
                                          <p:stCondLst>
                                            <p:cond delay="1999"/>
                                          </p:stCondLst>
                                        </p:cTn>
                                        <p:tgtEl>
                                          <p:spTgt spid="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20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000"/>
                                        <p:tgtEl>
                                          <p:spTgt spid="8"/>
                                        </p:tgtEl>
                                      </p:cBhvr>
                                    </p:animEffect>
                                    <p:set>
                                      <p:cBhvr>
                                        <p:cTn id="80" dur="1" fill="hold">
                                          <p:stCondLst>
                                            <p:cond delay="199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0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000"/>
                                        <p:tgtEl>
                                          <p:spTgt spid="6"/>
                                        </p:tgtEl>
                                      </p:cBhvr>
                                    </p:animEffect>
                                    <p:set>
                                      <p:cBhvr>
                                        <p:cTn id="90" dur="1" fill="hold">
                                          <p:stCondLst>
                                            <p:cond delay="1999"/>
                                          </p:stCondLst>
                                        </p:cTn>
                                        <p:tgtEl>
                                          <p:spTgt spid="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0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2000"/>
                                        <p:tgtEl>
                                          <p:spTgt spid="5"/>
                                        </p:tgtEl>
                                      </p:cBhvr>
                                    </p:animEffect>
                                    <p:set>
                                      <p:cBhvr>
                                        <p:cTn id="100" dur="1" fill="hold">
                                          <p:stCondLst>
                                            <p:cond delay="1999"/>
                                          </p:stCondLst>
                                        </p:cTn>
                                        <p:tgtEl>
                                          <p:spTgt spid="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5" grpId="0"/>
      <p:bldP spid="16" grpId="0"/>
      <p:bldP spid="18" grpId="0"/>
      <p:bldP spid="19" grpId="0"/>
      <p:bldP spid="21" grpId="0"/>
      <p:bldP spid="22" grpId="0"/>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smtClean="0"/>
              <a:t>Fibonacci Call Tree</a:t>
            </a:r>
            <a:endParaRPr lang="en-US" smtClean="0"/>
          </a:p>
        </p:txBody>
      </p:sp>
      <p:sp>
        <p:nvSpPr>
          <p:cNvPr id="4" name="Slide Number Placeholder 3"/>
          <p:cNvSpPr>
            <a:spLocks noGrp="1"/>
          </p:cNvSpPr>
          <p:nvPr>
            <p:ph type="sldNum" sz="quarter" idx="12"/>
          </p:nvPr>
        </p:nvSpPr>
        <p:spPr/>
        <p:txBody>
          <a:bodyPr/>
          <a:lstStyle/>
          <a:p>
            <a:pPr>
              <a:defRPr/>
            </a:pPr>
            <a:fld id="{6A5FB7DD-19CE-46CF-93EF-E84551C543D7}" type="slidenum">
              <a:rPr lang="en-US" smtClean="0"/>
              <a:pPr>
                <a:defRPr/>
              </a:pPr>
              <a:t>44</a:t>
            </a:fld>
            <a:endParaRPr lang="en-US"/>
          </a:p>
        </p:txBody>
      </p:sp>
      <p:sp>
        <p:nvSpPr>
          <p:cNvPr id="23556" name="TextBox 5"/>
          <p:cNvSpPr txBox="1">
            <a:spLocks noChangeArrowheads="1"/>
          </p:cNvSpPr>
          <p:nvPr/>
        </p:nvSpPr>
        <p:spPr bwMode="auto">
          <a:xfrm>
            <a:off x="4229100" y="14859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F(5)</a:t>
            </a:r>
            <a:endParaRPr lang="en-US" b="1" dirty="0">
              <a:latin typeface="Consolas" panose="020B0609020204030204" pitchFamily="49" charset="0"/>
              <a:cs typeface="Courier New" pitchFamily="49" charset="0"/>
            </a:endParaRPr>
          </a:p>
        </p:txBody>
      </p:sp>
      <p:sp>
        <p:nvSpPr>
          <p:cNvPr id="7" name="TextBox 6"/>
          <p:cNvSpPr txBox="1">
            <a:spLocks noChangeArrowheads="1"/>
          </p:cNvSpPr>
          <p:nvPr/>
        </p:nvSpPr>
        <p:spPr bwMode="auto">
          <a:xfrm>
            <a:off x="2971800" y="22860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F(4)</a:t>
            </a:r>
            <a:endParaRPr lang="en-US" b="1" dirty="0">
              <a:latin typeface="Consolas" panose="020B0609020204030204" pitchFamily="49" charset="0"/>
              <a:cs typeface="Courier New" pitchFamily="49" charset="0"/>
            </a:endParaRPr>
          </a:p>
        </p:txBody>
      </p:sp>
      <p:sp>
        <p:nvSpPr>
          <p:cNvPr id="8" name="TextBox 7"/>
          <p:cNvSpPr txBox="1">
            <a:spLocks noChangeArrowheads="1"/>
          </p:cNvSpPr>
          <p:nvPr/>
        </p:nvSpPr>
        <p:spPr bwMode="auto">
          <a:xfrm>
            <a:off x="1828800" y="32575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F(3)</a:t>
            </a:r>
            <a:endParaRPr lang="en-US" b="1" dirty="0">
              <a:latin typeface="Consolas" panose="020B0609020204030204" pitchFamily="49" charset="0"/>
              <a:cs typeface="Courier New" pitchFamily="49" charset="0"/>
            </a:endParaRPr>
          </a:p>
        </p:txBody>
      </p:sp>
      <p:sp>
        <p:nvSpPr>
          <p:cNvPr id="9" name="TextBox 8"/>
          <p:cNvSpPr txBox="1">
            <a:spLocks noChangeArrowheads="1"/>
          </p:cNvSpPr>
          <p:nvPr/>
        </p:nvSpPr>
        <p:spPr bwMode="auto">
          <a:xfrm>
            <a:off x="914400" y="41719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0" name="TextBox 9"/>
          <p:cNvSpPr txBox="1">
            <a:spLocks noChangeArrowheads="1"/>
          </p:cNvSpPr>
          <p:nvPr/>
        </p:nvSpPr>
        <p:spPr bwMode="auto">
          <a:xfrm>
            <a:off x="400050" y="4989513"/>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1" name="TextBox 10"/>
          <p:cNvSpPr txBox="1">
            <a:spLocks noChangeArrowheads="1"/>
          </p:cNvSpPr>
          <p:nvPr/>
        </p:nvSpPr>
        <p:spPr bwMode="auto">
          <a:xfrm>
            <a:off x="1371600" y="4989513"/>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12" name="TextBox 11"/>
          <p:cNvSpPr txBox="1">
            <a:spLocks noChangeArrowheads="1"/>
          </p:cNvSpPr>
          <p:nvPr/>
        </p:nvSpPr>
        <p:spPr bwMode="auto">
          <a:xfrm>
            <a:off x="22288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3" name="TextBox 12"/>
          <p:cNvSpPr txBox="1">
            <a:spLocks noChangeArrowheads="1"/>
          </p:cNvSpPr>
          <p:nvPr/>
        </p:nvSpPr>
        <p:spPr bwMode="auto">
          <a:xfrm>
            <a:off x="3657600" y="32575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4" name="TextBox 13"/>
          <p:cNvSpPr txBox="1">
            <a:spLocks noChangeArrowheads="1"/>
          </p:cNvSpPr>
          <p:nvPr/>
        </p:nvSpPr>
        <p:spPr bwMode="auto">
          <a:xfrm>
            <a:off x="32575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5" name="TextBox 14"/>
          <p:cNvSpPr txBox="1">
            <a:spLocks noChangeArrowheads="1"/>
          </p:cNvSpPr>
          <p:nvPr/>
        </p:nvSpPr>
        <p:spPr bwMode="auto">
          <a:xfrm>
            <a:off x="40576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16" name="TextBox 15"/>
          <p:cNvSpPr txBox="1">
            <a:spLocks noChangeArrowheads="1"/>
          </p:cNvSpPr>
          <p:nvPr/>
        </p:nvSpPr>
        <p:spPr bwMode="auto">
          <a:xfrm>
            <a:off x="6057900" y="2316163"/>
            <a:ext cx="685800" cy="369887"/>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F(3)</a:t>
            </a:r>
            <a:endParaRPr lang="en-US" b="1" dirty="0">
              <a:latin typeface="Consolas" panose="020B0609020204030204" pitchFamily="49" charset="0"/>
              <a:cs typeface="Courier New" pitchFamily="49" charset="0"/>
            </a:endParaRPr>
          </a:p>
        </p:txBody>
      </p:sp>
      <p:sp>
        <p:nvSpPr>
          <p:cNvPr id="17" name="TextBox 16"/>
          <p:cNvSpPr txBox="1">
            <a:spLocks noChangeArrowheads="1"/>
          </p:cNvSpPr>
          <p:nvPr/>
        </p:nvSpPr>
        <p:spPr bwMode="auto">
          <a:xfrm>
            <a:off x="5486400" y="32004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8" name="TextBox 17"/>
          <p:cNvSpPr txBox="1">
            <a:spLocks noChangeArrowheads="1"/>
          </p:cNvSpPr>
          <p:nvPr/>
        </p:nvSpPr>
        <p:spPr bwMode="auto">
          <a:xfrm>
            <a:off x="502920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9" name="TextBox 18"/>
          <p:cNvSpPr txBox="1">
            <a:spLocks noChangeArrowheads="1"/>
          </p:cNvSpPr>
          <p:nvPr/>
        </p:nvSpPr>
        <p:spPr bwMode="auto">
          <a:xfrm>
            <a:off x="58864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20" name="TextBox 19"/>
          <p:cNvSpPr txBox="1">
            <a:spLocks noChangeArrowheads="1"/>
          </p:cNvSpPr>
          <p:nvPr/>
        </p:nvSpPr>
        <p:spPr bwMode="auto">
          <a:xfrm>
            <a:off x="6743700" y="320040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cxnSp>
        <p:nvCxnSpPr>
          <p:cNvPr id="22" name="Straight Connector 21"/>
          <p:cNvCxnSpPr>
            <a:stCxn id="23556" idx="2"/>
            <a:endCxn id="7" idx="0"/>
          </p:cNvCxnSpPr>
          <p:nvPr/>
        </p:nvCxnSpPr>
        <p:spPr>
          <a:xfrm rot="5400000">
            <a:off x="3728244" y="1442244"/>
            <a:ext cx="430212" cy="1257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2"/>
            <a:endCxn id="8" idx="0"/>
          </p:cNvCxnSpPr>
          <p:nvPr/>
        </p:nvCxnSpPr>
        <p:spPr>
          <a:xfrm rot="5400000">
            <a:off x="2442369" y="2385219"/>
            <a:ext cx="601662"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13" idx="0"/>
          </p:cNvCxnSpPr>
          <p:nvPr/>
        </p:nvCxnSpPr>
        <p:spPr>
          <a:xfrm rot="16200000" flipH="1">
            <a:off x="3356769" y="2613819"/>
            <a:ext cx="6016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a:endCxn id="9" idx="0"/>
          </p:cNvCxnSpPr>
          <p:nvPr/>
        </p:nvCxnSpPr>
        <p:spPr>
          <a:xfrm rot="5400000">
            <a:off x="1442244" y="3442494"/>
            <a:ext cx="544512"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2" idx="0"/>
          </p:cNvCxnSpPr>
          <p:nvPr/>
        </p:nvCxnSpPr>
        <p:spPr>
          <a:xfrm rot="16200000" flipH="1">
            <a:off x="209946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2"/>
            <a:endCxn id="10" idx="0"/>
          </p:cNvCxnSpPr>
          <p:nvPr/>
        </p:nvCxnSpPr>
        <p:spPr>
          <a:xfrm rot="5400000">
            <a:off x="776287" y="4508501"/>
            <a:ext cx="447675" cy="514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2"/>
            <a:endCxn id="11" idx="0"/>
          </p:cNvCxnSpPr>
          <p:nvPr/>
        </p:nvCxnSpPr>
        <p:spPr>
          <a:xfrm rot="16200000" flipH="1">
            <a:off x="1262062" y="4537076"/>
            <a:ext cx="447675"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 idx="2"/>
            <a:endCxn id="14" idx="0"/>
          </p:cNvCxnSpPr>
          <p:nvPr/>
        </p:nvCxnSpPr>
        <p:spPr>
          <a:xfrm rot="5400000">
            <a:off x="352821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5" idx="0"/>
          </p:cNvCxnSpPr>
          <p:nvPr/>
        </p:nvCxnSpPr>
        <p:spPr>
          <a:xfrm rot="16200000" flipH="1">
            <a:off x="392826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556" idx="2"/>
            <a:endCxn id="16" idx="0"/>
          </p:cNvCxnSpPr>
          <p:nvPr/>
        </p:nvCxnSpPr>
        <p:spPr>
          <a:xfrm rot="16200000" flipH="1">
            <a:off x="5256212" y="1171576"/>
            <a:ext cx="460375"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6" idx="2"/>
            <a:endCxn id="17" idx="0"/>
          </p:cNvCxnSpPr>
          <p:nvPr/>
        </p:nvCxnSpPr>
        <p:spPr>
          <a:xfrm rot="5400000">
            <a:off x="5857875" y="2657475"/>
            <a:ext cx="514350" cy="571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6" idx="2"/>
            <a:endCxn id="20" idx="0"/>
          </p:cNvCxnSpPr>
          <p:nvPr/>
        </p:nvCxnSpPr>
        <p:spPr>
          <a:xfrm rot="16200000" flipH="1">
            <a:off x="6486525" y="2600325"/>
            <a:ext cx="51435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2"/>
            <a:endCxn id="18" idx="0"/>
          </p:cNvCxnSpPr>
          <p:nvPr/>
        </p:nvCxnSpPr>
        <p:spPr>
          <a:xfrm rot="5400000">
            <a:off x="5299869" y="3642519"/>
            <a:ext cx="601662"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7" idx="2"/>
            <a:endCxn id="19" idx="0"/>
          </p:cNvCxnSpPr>
          <p:nvPr/>
        </p:nvCxnSpPr>
        <p:spPr>
          <a:xfrm rot="16200000" flipH="1">
            <a:off x="5728494" y="3671094"/>
            <a:ext cx="60166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0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0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2000"/>
                                        <p:tgtEl>
                                          <p:spTgt spid="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20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20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20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20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20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2000"/>
                                        <p:tgtEl>
                                          <p:spTgt spid="4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20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2000"/>
                                        <p:tgtEl>
                                          <p:spTgt spid="4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CA" smtClean="0"/>
              <a:t>Compute Powers of 10</a:t>
            </a:r>
            <a:endParaRPr lang="en-US" smtClean="0"/>
          </a:p>
        </p:txBody>
      </p:sp>
      <p:sp>
        <p:nvSpPr>
          <p:cNvPr id="5" name="Content Placeholder 4"/>
          <p:cNvSpPr>
            <a:spLocks noGrp="1"/>
          </p:cNvSpPr>
          <p:nvPr>
            <p:ph sz="quarter" idx="1"/>
          </p:nvPr>
        </p:nvSpPr>
        <p:spPr>
          <a:xfrm>
            <a:off x="457200" y="1219200"/>
            <a:ext cx="8229600" cy="4937125"/>
          </a:xfrm>
        </p:spPr>
        <p:txBody>
          <a:bodyPr/>
          <a:lstStyle/>
          <a:p>
            <a:pPr>
              <a:defRPr/>
            </a:pPr>
            <a:r>
              <a:rPr lang="en-CA" dirty="0" smtClean="0"/>
              <a:t>write a recursive method that computes </a:t>
            </a:r>
            <a:r>
              <a:rPr lang="en-CA" b="1" dirty="0" smtClean="0">
                <a:latin typeface="Consolas" panose="020B0609020204030204" pitchFamily="49" charset="0"/>
                <a:cs typeface="Courier New" pitchFamily="49" charset="0"/>
              </a:rPr>
              <a:t>10</a:t>
            </a:r>
            <a:r>
              <a:rPr lang="en-CA" sz="3600" b="1" baseline="30000" dirty="0" smtClean="0">
                <a:latin typeface="Consolas" panose="020B0609020204030204" pitchFamily="49" charset="0"/>
                <a:cs typeface="Courier New" pitchFamily="49" charset="0"/>
              </a:rPr>
              <a:t>n</a:t>
            </a:r>
            <a:r>
              <a:rPr lang="en-CA" dirty="0" smtClean="0"/>
              <a:t> for any integer value </a:t>
            </a:r>
            <a:r>
              <a:rPr lang="en-CA" b="1" dirty="0" smtClean="0">
                <a:latin typeface="Consolas" panose="020B0609020204030204" pitchFamily="49" charset="0"/>
                <a:cs typeface="Courier New" pitchFamily="49" charset="0"/>
              </a:rPr>
              <a:t>n</a:t>
            </a:r>
            <a:r>
              <a:rPr lang="en-CA" dirty="0" smtClean="0"/>
              <a:t> </a:t>
            </a:r>
          </a:p>
          <a:p>
            <a:pPr>
              <a:defRPr/>
            </a:pPr>
            <a:r>
              <a:rPr lang="en-CA" dirty="0" smtClean="0"/>
              <a:t>recall:</a:t>
            </a:r>
          </a:p>
          <a:p>
            <a:pPr lvl="1">
              <a:defRPr/>
            </a:pP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0</a:t>
            </a:r>
            <a:r>
              <a:rPr lang="en-CA" b="1" dirty="0" smtClean="0">
                <a:latin typeface="Consolas" panose="020B0609020204030204" pitchFamily="49" charset="0"/>
                <a:cs typeface="Courier New" pitchFamily="49" charset="0"/>
              </a:rPr>
              <a:t> = 1</a:t>
            </a:r>
          </a:p>
          <a:p>
            <a:pPr lvl="1">
              <a:defRPr/>
            </a:pP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n</a:t>
            </a:r>
            <a:r>
              <a:rPr lang="en-CA" b="1" dirty="0" smtClean="0">
                <a:latin typeface="Consolas" panose="020B0609020204030204" pitchFamily="49" charset="0"/>
                <a:cs typeface="Courier New" pitchFamily="49" charset="0"/>
              </a:rPr>
              <a:t> = 10 * 10</a:t>
            </a:r>
            <a:r>
              <a:rPr lang="en-CA" sz="3200" b="1" baseline="30000" dirty="0" smtClean="0">
                <a:latin typeface="Consolas" panose="020B0609020204030204" pitchFamily="49" charset="0"/>
                <a:cs typeface="Courier New" pitchFamily="49" charset="0"/>
              </a:rPr>
              <a:t>n-1</a:t>
            </a:r>
          </a:p>
          <a:p>
            <a:pPr lvl="1">
              <a:defRPr/>
            </a:pP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-n</a:t>
            </a:r>
            <a:r>
              <a:rPr lang="en-CA" b="1" dirty="0" smtClean="0">
                <a:latin typeface="Consolas" panose="020B0609020204030204" pitchFamily="49" charset="0"/>
                <a:cs typeface="Courier New" pitchFamily="49" charset="0"/>
              </a:rPr>
              <a:t> = 1 / 10</a:t>
            </a:r>
            <a:r>
              <a:rPr lang="en-CA" sz="3200" b="1" baseline="30000" dirty="0" smtClean="0">
                <a:latin typeface="Consolas" panose="020B0609020204030204" pitchFamily="49" charset="0"/>
                <a:cs typeface="Courier New" pitchFamily="49" charset="0"/>
              </a:rPr>
              <a:t>n</a:t>
            </a:r>
            <a:r>
              <a:rPr lang="en-CA" dirty="0" smtClean="0"/>
              <a:t> </a:t>
            </a:r>
            <a:endParaRPr lang="en-US" dirty="0"/>
          </a:p>
        </p:txBody>
      </p:sp>
      <p:sp>
        <p:nvSpPr>
          <p:cNvPr id="3" name="Slide Number Placeholder 2"/>
          <p:cNvSpPr>
            <a:spLocks noGrp="1"/>
          </p:cNvSpPr>
          <p:nvPr>
            <p:ph type="sldNum" sz="quarter" idx="12"/>
          </p:nvPr>
        </p:nvSpPr>
        <p:spPr/>
        <p:txBody>
          <a:bodyPr/>
          <a:lstStyle/>
          <a:p>
            <a:pPr>
              <a:defRPr/>
            </a:pPr>
            <a:fld id="{BB4A2EEA-BBBC-4672-A644-1A4E29745B30}" type="slidenum">
              <a:rPr lang="en-US" smtClean="0"/>
              <a:pPr>
                <a:defRPr/>
              </a:pPr>
              <a:t>45</a:t>
            </a:fld>
            <a:endParaRPr lang="en-US"/>
          </a:p>
        </p:txBody>
      </p:sp>
    </p:spTree>
    <p:extLst>
      <p:ext uri="{BB962C8B-B14F-4D97-AF65-F5344CB8AC3E}">
        <p14:creationId xmlns:p14="http://schemas.microsoft.com/office/powerpoint/2010/main" val="4120740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normAutofit fontScale="92500" lnSpcReduction="10000"/>
          </a:bodyPr>
          <a:lstStyle/>
          <a:p>
            <a:r>
              <a:rPr lang="en-US" dirty="0" smtClean="0"/>
              <a:t>public static double powerOf10(</a:t>
            </a:r>
            <a:r>
              <a:rPr lang="en-US" dirty="0" err="1" smtClean="0"/>
              <a:t>int</a:t>
            </a:r>
            <a:r>
              <a:rPr lang="en-US" dirty="0" smtClean="0"/>
              <a:t> n) {</a:t>
            </a:r>
          </a:p>
          <a:p>
            <a:r>
              <a:rPr lang="en-US" dirty="0" smtClean="0"/>
              <a:t>  if (n == 0) {</a:t>
            </a:r>
          </a:p>
          <a:p>
            <a:r>
              <a:rPr lang="en-US" dirty="0" smtClean="0"/>
              <a:t>    // base case</a:t>
            </a:r>
          </a:p>
          <a:p>
            <a:r>
              <a:rPr lang="en-US" dirty="0" smtClean="0"/>
              <a:t>    return 1.0;</a:t>
            </a:r>
          </a:p>
          <a:p>
            <a:r>
              <a:rPr lang="en-US" dirty="0" smtClean="0"/>
              <a:t>  }</a:t>
            </a:r>
          </a:p>
          <a:p>
            <a:r>
              <a:rPr lang="en-US" dirty="0" smtClean="0"/>
              <a:t>  else if (n &gt; 0) {</a:t>
            </a:r>
          </a:p>
          <a:p>
            <a:r>
              <a:rPr lang="en-US" dirty="0" smtClean="0"/>
              <a:t>    // recursive call for positive n</a:t>
            </a:r>
          </a:p>
          <a:p>
            <a:r>
              <a:rPr lang="en-US" dirty="0" smtClean="0"/>
              <a:t>    return 10.0 * powerOf10(n - 1);</a:t>
            </a:r>
          </a:p>
          <a:p>
            <a:r>
              <a:rPr lang="en-US" dirty="0" smtClean="0"/>
              <a:t>  }</a:t>
            </a:r>
          </a:p>
          <a:p>
            <a:r>
              <a:rPr lang="en-US" dirty="0" smtClean="0"/>
              <a:t>  else {</a:t>
            </a:r>
          </a:p>
          <a:p>
            <a:r>
              <a:rPr lang="en-US" dirty="0" smtClean="0"/>
              <a:t>    // recursive call for negative n</a:t>
            </a:r>
          </a:p>
          <a:p>
            <a:r>
              <a:rPr lang="en-US" dirty="0" smtClean="0"/>
              <a:t>    return 1.0 / powerOf10(-n);</a:t>
            </a:r>
          </a:p>
          <a:p>
            <a:r>
              <a:rPr lang="en-US" dirty="0" smtClean="0"/>
              <a:t>  }</a:t>
            </a:r>
          </a:p>
          <a:p>
            <a:r>
              <a:rPr lang="en-US" dirty="0" smtClean="0"/>
              <a:t>}</a:t>
            </a:r>
          </a:p>
          <a:p>
            <a:endParaRPr lang="en-US" dirty="0"/>
          </a:p>
        </p:txBody>
      </p:sp>
      <p:sp>
        <p:nvSpPr>
          <p:cNvPr id="4" name="Slide Number Placeholder 3"/>
          <p:cNvSpPr>
            <a:spLocks noGrp="1"/>
          </p:cNvSpPr>
          <p:nvPr>
            <p:ph type="sldNum" sz="quarter" idx="12"/>
          </p:nvPr>
        </p:nvSpPr>
        <p:spPr/>
        <p:txBody>
          <a:bodyPr/>
          <a:lstStyle/>
          <a:p>
            <a:pPr>
              <a:defRPr/>
            </a:pPr>
            <a:fld id="{B3AA54B2-749F-4E07-87B5-F79153A7FC76}" type="slidenum">
              <a:rPr lang="en-US" smtClean="0"/>
              <a:pPr>
                <a:defRPr/>
              </a:pPr>
              <a:t>46</a:t>
            </a:fld>
            <a:endParaRPr lang="en-US"/>
          </a:p>
        </p:txBody>
      </p:sp>
    </p:spTree>
    <p:extLst>
      <p:ext uri="{BB962C8B-B14F-4D97-AF65-F5344CB8AC3E}">
        <p14:creationId xmlns:p14="http://schemas.microsoft.com/office/powerpoint/2010/main" val="239090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smtClean="0"/>
              <a:t>Fibonacci Numbers</a:t>
            </a:r>
            <a:endParaRPr lang="en-US" smtClean="0"/>
          </a:p>
        </p:txBody>
      </p:sp>
      <p:sp>
        <p:nvSpPr>
          <p:cNvPr id="4" name="Content Placeholder 3"/>
          <p:cNvSpPr>
            <a:spLocks noGrp="1"/>
          </p:cNvSpPr>
          <p:nvPr>
            <p:ph sz="quarter" idx="1"/>
          </p:nvPr>
        </p:nvSpPr>
        <p:spPr>
          <a:xfrm>
            <a:off x="457200" y="1219200"/>
            <a:ext cx="8229600" cy="4937125"/>
          </a:xfrm>
        </p:spPr>
        <p:txBody>
          <a:bodyPr/>
          <a:lstStyle/>
          <a:p>
            <a:pPr>
              <a:defRPr/>
            </a:pPr>
            <a:r>
              <a:rPr lang="en-CA" dirty="0" smtClean="0"/>
              <a:t>the sequence of additional pairs</a:t>
            </a:r>
          </a:p>
          <a:p>
            <a:pPr lvl="1">
              <a:defRPr/>
            </a:pPr>
            <a:r>
              <a:rPr lang="en-CA" b="1" dirty="0" smtClean="0">
                <a:latin typeface="Consolas" panose="020B0609020204030204" pitchFamily="49" charset="0"/>
                <a:cs typeface="Courier New" pitchFamily="49" charset="0"/>
              </a:rPr>
              <a:t>0, 1, 1, 2, 3, 5, 8, 13, ...</a:t>
            </a:r>
          </a:p>
          <a:p>
            <a:pPr>
              <a:buFont typeface="Wingdings 3" pitchFamily="18" charset="2"/>
              <a:buNone/>
              <a:defRPr/>
            </a:pPr>
            <a:r>
              <a:rPr lang="en-CA" dirty="0" smtClean="0"/>
              <a:t>	are called Fibonacci numbers</a:t>
            </a:r>
          </a:p>
          <a:p>
            <a:pPr>
              <a:defRPr/>
            </a:pPr>
            <a:endParaRPr lang="en-CA" dirty="0" smtClean="0"/>
          </a:p>
          <a:p>
            <a:pPr>
              <a:defRPr/>
            </a:pPr>
            <a:r>
              <a:rPr lang="en-CA" dirty="0" smtClean="0"/>
              <a:t>base cases</a:t>
            </a:r>
          </a:p>
          <a:p>
            <a:pPr lvl="1">
              <a:defRPr/>
            </a:pPr>
            <a:r>
              <a:rPr lang="en-CA" b="1" dirty="0" smtClean="0">
                <a:latin typeface="Consolas" panose="020B0609020204030204" pitchFamily="49" charset="0"/>
                <a:cs typeface="Courier New" pitchFamily="49" charset="0"/>
              </a:rPr>
              <a:t>F(0) = 0</a:t>
            </a:r>
          </a:p>
          <a:p>
            <a:pPr lvl="1">
              <a:defRPr/>
            </a:pPr>
            <a:r>
              <a:rPr lang="en-CA" b="1" dirty="0" smtClean="0">
                <a:latin typeface="Consolas" panose="020B0609020204030204" pitchFamily="49" charset="0"/>
                <a:cs typeface="Courier New" pitchFamily="49" charset="0"/>
              </a:rPr>
              <a:t>F(1) = 1</a:t>
            </a:r>
          </a:p>
          <a:p>
            <a:pPr>
              <a:defRPr/>
            </a:pPr>
            <a:r>
              <a:rPr lang="en-CA" dirty="0" smtClean="0"/>
              <a:t>recursive definition</a:t>
            </a:r>
          </a:p>
          <a:p>
            <a:pPr lvl="1">
              <a:defRPr/>
            </a:pPr>
            <a:r>
              <a:rPr lang="en-CA" b="1" dirty="0" smtClean="0">
                <a:latin typeface="Consolas" panose="020B0609020204030204" pitchFamily="49" charset="0"/>
                <a:cs typeface="Courier New" pitchFamily="49" charset="0"/>
              </a:rPr>
              <a:t>F(n) = F(n – 1) +  F(n – 2)</a:t>
            </a:r>
            <a:endParaRPr lang="en-US" b="1" dirty="0">
              <a:latin typeface="Consolas" panose="020B0609020204030204" pitchFamily="49" charset="0"/>
              <a:cs typeface="Courier New" pitchFamily="49" charset="0"/>
            </a:endParaRPr>
          </a:p>
        </p:txBody>
      </p:sp>
      <p:sp>
        <p:nvSpPr>
          <p:cNvPr id="3" name="Slide Number Placeholder 2"/>
          <p:cNvSpPr>
            <a:spLocks noGrp="1"/>
          </p:cNvSpPr>
          <p:nvPr>
            <p:ph type="sldNum" sz="quarter" idx="12"/>
          </p:nvPr>
        </p:nvSpPr>
        <p:spPr/>
        <p:txBody>
          <a:bodyPr/>
          <a:lstStyle/>
          <a:p>
            <a:pPr>
              <a:defRPr/>
            </a:pPr>
            <a:fld id="{CF794B49-C2A8-4F40-8A8A-ADCFB8012ECE}" type="slidenum">
              <a:rPr lang="en-US" smtClean="0"/>
              <a:pPr>
                <a:defRPr/>
              </a:pPr>
              <a:t>47</a:t>
            </a:fld>
            <a:endParaRPr lang="en-US"/>
          </a:p>
        </p:txBody>
      </p:sp>
    </p:spTree>
    <p:extLst>
      <p:ext uri="{BB962C8B-B14F-4D97-AF65-F5344CB8AC3E}">
        <p14:creationId xmlns:p14="http://schemas.microsoft.com/office/powerpoint/2010/main" val="3866777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CA" smtClean="0"/>
              <a:t>Recursive Methods &amp; Return Values</a:t>
            </a:r>
            <a:endParaRPr lang="en-US" smtClean="0"/>
          </a:p>
        </p:txBody>
      </p:sp>
      <p:sp>
        <p:nvSpPr>
          <p:cNvPr id="3" name="Content Placeholder 2"/>
          <p:cNvSpPr>
            <a:spLocks noGrp="1"/>
          </p:cNvSpPr>
          <p:nvPr>
            <p:ph sz="quarter" idx="1"/>
          </p:nvPr>
        </p:nvSpPr>
        <p:spPr>
          <a:xfrm>
            <a:off x="457200" y="1219200"/>
            <a:ext cx="8229600" cy="4937125"/>
          </a:xfrm>
        </p:spPr>
        <p:txBody>
          <a:bodyPr/>
          <a:lstStyle/>
          <a:p>
            <a:pPr>
              <a:defRPr/>
            </a:pPr>
            <a:r>
              <a:rPr lang="en-CA" dirty="0" smtClean="0"/>
              <a:t>a recursive method can return a value</a:t>
            </a:r>
          </a:p>
          <a:p>
            <a:pPr>
              <a:defRPr/>
            </a:pPr>
            <a:r>
              <a:rPr lang="en-CA" dirty="0" smtClean="0"/>
              <a:t>example: compute the nth Fibonacci number</a:t>
            </a:r>
          </a:p>
          <a:p>
            <a:pPr>
              <a:buNone/>
              <a:defRPr/>
            </a:pPr>
            <a:endParaRPr lang="en-US" sz="1600" b="1" dirty="0" smtClean="0">
              <a:latin typeface="Consolas" panose="020B0609020204030204" pitchFamily="49" charset="0"/>
              <a:cs typeface="Courier New" pitchFamily="49" charset="0"/>
            </a:endParaRPr>
          </a:p>
          <a:p>
            <a:pPr>
              <a:buNone/>
              <a:defRPr/>
            </a:pPr>
            <a:r>
              <a:rPr lang="en-US" sz="1600" b="1" dirty="0" smtClean="0">
                <a:latin typeface="Consolas" panose="020B0609020204030204" pitchFamily="49" charset="0"/>
                <a:cs typeface="Courier New" pitchFamily="49" charset="0"/>
              </a:rPr>
              <a:t>public static </a:t>
            </a:r>
            <a:r>
              <a:rPr lang="en-US" sz="1600" b="1" dirty="0" err="1" smtClean="0">
                <a:latin typeface="Consolas" panose="020B0609020204030204" pitchFamily="49" charset="0"/>
                <a:cs typeface="Courier New" pitchFamily="49" charset="0"/>
              </a:rPr>
              <a:t>int</a:t>
            </a:r>
            <a:r>
              <a:rPr lang="en-US" sz="1600" b="1" dirty="0" smtClean="0">
                <a:latin typeface="Consolas" panose="020B0609020204030204" pitchFamily="49" charset="0"/>
                <a:cs typeface="Courier New" pitchFamily="49" charset="0"/>
              </a:rPr>
              <a:t> </a:t>
            </a:r>
            <a:r>
              <a:rPr lang="en-US" sz="1600" b="1" dirty="0" err="1" smtClean="0">
                <a:latin typeface="Consolas" panose="020B0609020204030204" pitchFamily="49" charset="0"/>
                <a:cs typeface="Courier New" pitchFamily="49" charset="0"/>
              </a:rPr>
              <a:t>fibonacci</a:t>
            </a:r>
            <a:r>
              <a:rPr lang="en-US" sz="1600" b="1" dirty="0" smtClean="0">
                <a:latin typeface="Consolas" panose="020B0609020204030204" pitchFamily="49" charset="0"/>
                <a:cs typeface="Courier New" pitchFamily="49" charset="0"/>
              </a:rPr>
              <a:t>(</a:t>
            </a:r>
            <a:r>
              <a:rPr lang="en-US" sz="1600" b="1" dirty="0" err="1" smtClean="0">
                <a:latin typeface="Consolas" panose="020B0609020204030204" pitchFamily="49" charset="0"/>
                <a:cs typeface="Courier New" pitchFamily="49" charset="0"/>
              </a:rPr>
              <a:t>int</a:t>
            </a:r>
            <a:r>
              <a:rPr lang="en-US" sz="1600" b="1" dirty="0" smtClean="0">
                <a:latin typeface="Consolas" panose="020B0609020204030204" pitchFamily="49" charset="0"/>
                <a:cs typeface="Courier New" pitchFamily="49" charset="0"/>
              </a:rPr>
              <a:t> n) {</a:t>
            </a:r>
          </a:p>
          <a:p>
            <a:pPr>
              <a:buNone/>
              <a:defRPr/>
            </a:pPr>
            <a:r>
              <a:rPr lang="en-US" sz="1600" b="1" dirty="0" smtClean="0">
                <a:latin typeface="Consolas" panose="020B0609020204030204" pitchFamily="49" charset="0"/>
                <a:cs typeface="Courier New" pitchFamily="49" charset="0"/>
              </a:rPr>
              <a:t>  if (n == 0) {</a:t>
            </a:r>
          </a:p>
          <a:p>
            <a:pPr>
              <a:buNone/>
              <a:defRPr/>
            </a:pPr>
            <a:r>
              <a:rPr lang="en-US" sz="1600" b="1" dirty="0" smtClean="0">
                <a:latin typeface="Consolas" panose="020B0609020204030204" pitchFamily="49" charset="0"/>
                <a:cs typeface="Courier New" pitchFamily="49" charset="0"/>
              </a:rPr>
              <a:t>    return 0;</a:t>
            </a:r>
          </a:p>
          <a:p>
            <a:pPr>
              <a:buNone/>
              <a:defRPr/>
            </a:pPr>
            <a:r>
              <a:rPr lang="en-US" sz="1600" b="1" dirty="0" smtClean="0">
                <a:latin typeface="Consolas" panose="020B0609020204030204" pitchFamily="49" charset="0"/>
                <a:cs typeface="Courier New" pitchFamily="49" charset="0"/>
              </a:rPr>
              <a:t>  }</a:t>
            </a:r>
          </a:p>
          <a:p>
            <a:pPr>
              <a:buNone/>
              <a:defRPr/>
            </a:pPr>
            <a:r>
              <a:rPr lang="en-US" sz="1600" b="1" dirty="0" smtClean="0">
                <a:latin typeface="Consolas" panose="020B0609020204030204" pitchFamily="49" charset="0"/>
                <a:cs typeface="Courier New" pitchFamily="49" charset="0"/>
              </a:rPr>
              <a:t>  else if (n == 1) {</a:t>
            </a:r>
          </a:p>
          <a:p>
            <a:pPr>
              <a:buNone/>
              <a:defRPr/>
            </a:pPr>
            <a:r>
              <a:rPr lang="en-US" sz="1600" b="1" dirty="0" smtClean="0">
                <a:latin typeface="Consolas" panose="020B0609020204030204" pitchFamily="49" charset="0"/>
                <a:cs typeface="Courier New" pitchFamily="49" charset="0"/>
              </a:rPr>
              <a:t>    return 1;</a:t>
            </a:r>
          </a:p>
          <a:p>
            <a:pPr>
              <a:buNone/>
              <a:defRPr/>
            </a:pPr>
            <a:r>
              <a:rPr lang="en-US" sz="1600" b="1" dirty="0" smtClean="0">
                <a:latin typeface="Consolas" panose="020B0609020204030204" pitchFamily="49" charset="0"/>
                <a:cs typeface="Courier New" pitchFamily="49" charset="0"/>
              </a:rPr>
              <a:t>  }</a:t>
            </a:r>
          </a:p>
          <a:p>
            <a:pPr>
              <a:buNone/>
              <a:defRPr/>
            </a:pPr>
            <a:r>
              <a:rPr lang="en-US" sz="1600" b="1" dirty="0" smtClean="0">
                <a:latin typeface="Consolas" panose="020B0609020204030204" pitchFamily="49" charset="0"/>
                <a:cs typeface="Courier New" pitchFamily="49" charset="0"/>
              </a:rPr>
              <a:t>  else {</a:t>
            </a:r>
          </a:p>
          <a:p>
            <a:pPr>
              <a:buNone/>
              <a:defRPr/>
            </a:pPr>
            <a:r>
              <a:rPr lang="en-US" sz="1600" b="1" dirty="0" smtClean="0">
                <a:latin typeface="Consolas" panose="020B0609020204030204" pitchFamily="49" charset="0"/>
                <a:cs typeface="Courier New" pitchFamily="49" charset="0"/>
              </a:rPr>
              <a:t>   </a:t>
            </a:r>
            <a:r>
              <a:rPr lang="en-US" sz="1600" b="1" dirty="0" err="1" smtClean="0">
                <a:latin typeface="Consolas" panose="020B0609020204030204" pitchFamily="49" charset="0"/>
                <a:cs typeface="Courier New" pitchFamily="49" charset="0"/>
              </a:rPr>
              <a:t>int</a:t>
            </a:r>
            <a:r>
              <a:rPr lang="en-US" sz="1600" b="1" dirty="0" smtClean="0">
                <a:latin typeface="Consolas" panose="020B0609020204030204" pitchFamily="49" charset="0"/>
                <a:cs typeface="Courier New" pitchFamily="49" charset="0"/>
              </a:rPr>
              <a:t> f = </a:t>
            </a:r>
            <a:r>
              <a:rPr lang="en-US" sz="1600" b="1" dirty="0" err="1" smtClean="0">
                <a:latin typeface="Consolas" panose="020B0609020204030204" pitchFamily="49" charset="0"/>
                <a:cs typeface="Courier New" pitchFamily="49" charset="0"/>
              </a:rPr>
              <a:t>fibonacci</a:t>
            </a:r>
            <a:r>
              <a:rPr lang="en-US" sz="1600" b="1" dirty="0" smtClean="0">
                <a:latin typeface="Consolas" panose="020B0609020204030204" pitchFamily="49" charset="0"/>
                <a:cs typeface="Courier New" pitchFamily="49" charset="0"/>
              </a:rPr>
              <a:t>(n - 1) + </a:t>
            </a:r>
            <a:r>
              <a:rPr lang="en-US" sz="1600" b="1" dirty="0" err="1" smtClean="0">
                <a:latin typeface="Consolas" panose="020B0609020204030204" pitchFamily="49" charset="0"/>
                <a:cs typeface="Courier New" pitchFamily="49" charset="0"/>
              </a:rPr>
              <a:t>fibonacci</a:t>
            </a:r>
            <a:r>
              <a:rPr lang="en-US" sz="1600" b="1" dirty="0" smtClean="0">
                <a:latin typeface="Consolas" panose="020B0609020204030204" pitchFamily="49" charset="0"/>
                <a:cs typeface="Courier New" pitchFamily="49" charset="0"/>
              </a:rPr>
              <a:t>(n - 2);</a:t>
            </a:r>
          </a:p>
          <a:p>
            <a:pPr>
              <a:buNone/>
              <a:defRPr/>
            </a:pPr>
            <a:r>
              <a:rPr lang="en-US" sz="1600" b="1" dirty="0" smtClean="0">
                <a:latin typeface="Consolas" panose="020B0609020204030204" pitchFamily="49" charset="0"/>
                <a:cs typeface="Courier New" pitchFamily="49" charset="0"/>
              </a:rPr>
              <a:t>   return f;</a:t>
            </a:r>
          </a:p>
          <a:p>
            <a:pPr>
              <a:buNone/>
              <a:defRPr/>
            </a:pPr>
            <a:r>
              <a:rPr lang="en-US" sz="1600" b="1" dirty="0" smtClean="0">
                <a:latin typeface="Consolas" panose="020B0609020204030204" pitchFamily="49" charset="0"/>
                <a:cs typeface="Courier New" pitchFamily="49" charset="0"/>
              </a:rPr>
              <a:t>  }</a:t>
            </a:r>
          </a:p>
          <a:p>
            <a:pPr>
              <a:buNone/>
              <a:defRPr/>
            </a:pPr>
            <a:r>
              <a:rPr lang="en-US" sz="1600" b="1" dirty="0" smtClean="0">
                <a:latin typeface="Consolas" panose="020B0609020204030204" pitchFamily="49" charset="0"/>
                <a:cs typeface="Courier New" pitchFamily="49" charset="0"/>
              </a:rPr>
              <a:t>}</a:t>
            </a:r>
            <a:endParaRPr lang="en-US" sz="1600" b="1" dirty="0">
              <a:latin typeface="Consolas" panose="020B0609020204030204"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AE19958-30E4-40AA-855D-61BE5B637199}" type="slidenum">
              <a:rPr lang="en-US" smtClean="0"/>
              <a:pPr>
                <a:defRPr/>
              </a:pPr>
              <a:t>48</a:t>
            </a:fld>
            <a:endParaRPr lang="en-US"/>
          </a:p>
        </p:txBody>
      </p:sp>
    </p:spTree>
    <p:extLst>
      <p:ext uri="{BB962C8B-B14F-4D97-AF65-F5344CB8AC3E}">
        <p14:creationId xmlns:p14="http://schemas.microsoft.com/office/powerpoint/2010/main" val="2164430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smtClean="0"/>
              <a:t>Fibonacci Call Tree</a:t>
            </a:r>
            <a:endParaRPr lang="en-US" smtClean="0"/>
          </a:p>
        </p:txBody>
      </p:sp>
      <p:sp>
        <p:nvSpPr>
          <p:cNvPr id="4" name="Slide Number Placeholder 3"/>
          <p:cNvSpPr>
            <a:spLocks noGrp="1"/>
          </p:cNvSpPr>
          <p:nvPr>
            <p:ph type="sldNum" sz="quarter" idx="12"/>
          </p:nvPr>
        </p:nvSpPr>
        <p:spPr/>
        <p:txBody>
          <a:bodyPr/>
          <a:lstStyle/>
          <a:p>
            <a:pPr>
              <a:defRPr/>
            </a:pPr>
            <a:fld id="{6A5FB7DD-19CE-46CF-93EF-E84551C543D7}" type="slidenum">
              <a:rPr lang="en-US" smtClean="0"/>
              <a:pPr>
                <a:defRPr/>
              </a:pPr>
              <a:t>49</a:t>
            </a:fld>
            <a:endParaRPr lang="en-US"/>
          </a:p>
        </p:txBody>
      </p:sp>
      <p:sp>
        <p:nvSpPr>
          <p:cNvPr id="23556" name="TextBox 5"/>
          <p:cNvSpPr txBox="1">
            <a:spLocks noChangeArrowheads="1"/>
          </p:cNvSpPr>
          <p:nvPr/>
        </p:nvSpPr>
        <p:spPr bwMode="auto">
          <a:xfrm>
            <a:off x="4229100" y="14859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F(5)</a:t>
            </a:r>
            <a:endParaRPr lang="en-US" b="1" dirty="0">
              <a:latin typeface="Consolas" panose="020B0609020204030204" pitchFamily="49" charset="0"/>
              <a:cs typeface="Courier New" pitchFamily="49" charset="0"/>
            </a:endParaRPr>
          </a:p>
        </p:txBody>
      </p:sp>
      <p:sp>
        <p:nvSpPr>
          <p:cNvPr id="7" name="TextBox 6"/>
          <p:cNvSpPr txBox="1">
            <a:spLocks noChangeArrowheads="1"/>
          </p:cNvSpPr>
          <p:nvPr/>
        </p:nvSpPr>
        <p:spPr bwMode="auto">
          <a:xfrm>
            <a:off x="2971800" y="22860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F(4)</a:t>
            </a:r>
            <a:endParaRPr lang="en-US" b="1" dirty="0">
              <a:latin typeface="Consolas" panose="020B0609020204030204" pitchFamily="49" charset="0"/>
              <a:cs typeface="Courier New" pitchFamily="49" charset="0"/>
            </a:endParaRPr>
          </a:p>
        </p:txBody>
      </p:sp>
      <p:sp>
        <p:nvSpPr>
          <p:cNvPr id="8" name="TextBox 7"/>
          <p:cNvSpPr txBox="1">
            <a:spLocks noChangeArrowheads="1"/>
          </p:cNvSpPr>
          <p:nvPr/>
        </p:nvSpPr>
        <p:spPr bwMode="auto">
          <a:xfrm>
            <a:off x="1828800" y="32575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F(3)</a:t>
            </a:r>
            <a:endParaRPr lang="en-US" b="1" dirty="0">
              <a:latin typeface="Consolas" panose="020B0609020204030204" pitchFamily="49" charset="0"/>
              <a:cs typeface="Courier New" pitchFamily="49" charset="0"/>
            </a:endParaRPr>
          </a:p>
        </p:txBody>
      </p:sp>
      <p:sp>
        <p:nvSpPr>
          <p:cNvPr id="9" name="TextBox 8"/>
          <p:cNvSpPr txBox="1">
            <a:spLocks noChangeArrowheads="1"/>
          </p:cNvSpPr>
          <p:nvPr/>
        </p:nvSpPr>
        <p:spPr bwMode="auto">
          <a:xfrm>
            <a:off x="914400" y="41719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0" name="TextBox 9"/>
          <p:cNvSpPr txBox="1">
            <a:spLocks noChangeArrowheads="1"/>
          </p:cNvSpPr>
          <p:nvPr/>
        </p:nvSpPr>
        <p:spPr bwMode="auto">
          <a:xfrm>
            <a:off x="400050" y="4989513"/>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1" name="TextBox 10"/>
          <p:cNvSpPr txBox="1">
            <a:spLocks noChangeArrowheads="1"/>
          </p:cNvSpPr>
          <p:nvPr/>
        </p:nvSpPr>
        <p:spPr bwMode="auto">
          <a:xfrm>
            <a:off x="1371600" y="4989513"/>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12" name="TextBox 11"/>
          <p:cNvSpPr txBox="1">
            <a:spLocks noChangeArrowheads="1"/>
          </p:cNvSpPr>
          <p:nvPr/>
        </p:nvSpPr>
        <p:spPr bwMode="auto">
          <a:xfrm>
            <a:off x="22288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3" name="TextBox 12"/>
          <p:cNvSpPr txBox="1">
            <a:spLocks noChangeArrowheads="1"/>
          </p:cNvSpPr>
          <p:nvPr/>
        </p:nvSpPr>
        <p:spPr bwMode="auto">
          <a:xfrm>
            <a:off x="3657600" y="32575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4" name="TextBox 13"/>
          <p:cNvSpPr txBox="1">
            <a:spLocks noChangeArrowheads="1"/>
          </p:cNvSpPr>
          <p:nvPr/>
        </p:nvSpPr>
        <p:spPr bwMode="auto">
          <a:xfrm>
            <a:off x="32575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5" name="TextBox 14"/>
          <p:cNvSpPr txBox="1">
            <a:spLocks noChangeArrowheads="1"/>
          </p:cNvSpPr>
          <p:nvPr/>
        </p:nvSpPr>
        <p:spPr bwMode="auto">
          <a:xfrm>
            <a:off x="40576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16" name="TextBox 15"/>
          <p:cNvSpPr txBox="1">
            <a:spLocks noChangeArrowheads="1"/>
          </p:cNvSpPr>
          <p:nvPr/>
        </p:nvSpPr>
        <p:spPr bwMode="auto">
          <a:xfrm>
            <a:off x="6057900" y="2316163"/>
            <a:ext cx="685800" cy="369887"/>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F(3)</a:t>
            </a:r>
            <a:endParaRPr lang="en-US" b="1" dirty="0">
              <a:latin typeface="Consolas" panose="020B0609020204030204" pitchFamily="49" charset="0"/>
              <a:cs typeface="Courier New" pitchFamily="49" charset="0"/>
            </a:endParaRPr>
          </a:p>
        </p:txBody>
      </p:sp>
      <p:sp>
        <p:nvSpPr>
          <p:cNvPr id="17" name="TextBox 16"/>
          <p:cNvSpPr txBox="1">
            <a:spLocks noChangeArrowheads="1"/>
          </p:cNvSpPr>
          <p:nvPr/>
        </p:nvSpPr>
        <p:spPr bwMode="auto">
          <a:xfrm>
            <a:off x="5486400" y="32004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8" name="TextBox 17"/>
          <p:cNvSpPr txBox="1">
            <a:spLocks noChangeArrowheads="1"/>
          </p:cNvSpPr>
          <p:nvPr/>
        </p:nvSpPr>
        <p:spPr bwMode="auto">
          <a:xfrm>
            <a:off x="502920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9" name="TextBox 18"/>
          <p:cNvSpPr txBox="1">
            <a:spLocks noChangeArrowheads="1"/>
          </p:cNvSpPr>
          <p:nvPr/>
        </p:nvSpPr>
        <p:spPr bwMode="auto">
          <a:xfrm>
            <a:off x="58864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20" name="TextBox 19"/>
          <p:cNvSpPr txBox="1">
            <a:spLocks noChangeArrowheads="1"/>
          </p:cNvSpPr>
          <p:nvPr/>
        </p:nvSpPr>
        <p:spPr bwMode="auto">
          <a:xfrm>
            <a:off x="6743700" y="320040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cxnSp>
        <p:nvCxnSpPr>
          <p:cNvPr id="22" name="Straight Connector 21"/>
          <p:cNvCxnSpPr>
            <a:stCxn id="23556" idx="2"/>
            <a:endCxn id="7" idx="0"/>
          </p:cNvCxnSpPr>
          <p:nvPr/>
        </p:nvCxnSpPr>
        <p:spPr>
          <a:xfrm rot="5400000">
            <a:off x="3728244" y="1442244"/>
            <a:ext cx="430212" cy="1257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2"/>
            <a:endCxn id="8" idx="0"/>
          </p:cNvCxnSpPr>
          <p:nvPr/>
        </p:nvCxnSpPr>
        <p:spPr>
          <a:xfrm rot="5400000">
            <a:off x="2442369" y="2385219"/>
            <a:ext cx="601662"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13" idx="0"/>
          </p:cNvCxnSpPr>
          <p:nvPr/>
        </p:nvCxnSpPr>
        <p:spPr>
          <a:xfrm rot="16200000" flipH="1">
            <a:off x="3356769" y="2613819"/>
            <a:ext cx="6016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a:endCxn id="9" idx="0"/>
          </p:cNvCxnSpPr>
          <p:nvPr/>
        </p:nvCxnSpPr>
        <p:spPr>
          <a:xfrm rot="5400000">
            <a:off x="1442244" y="3442494"/>
            <a:ext cx="544512"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2" idx="0"/>
          </p:cNvCxnSpPr>
          <p:nvPr/>
        </p:nvCxnSpPr>
        <p:spPr>
          <a:xfrm rot="16200000" flipH="1">
            <a:off x="209946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2"/>
            <a:endCxn id="10" idx="0"/>
          </p:cNvCxnSpPr>
          <p:nvPr/>
        </p:nvCxnSpPr>
        <p:spPr>
          <a:xfrm rot="5400000">
            <a:off x="776287" y="4508501"/>
            <a:ext cx="447675" cy="514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2"/>
            <a:endCxn id="11" idx="0"/>
          </p:cNvCxnSpPr>
          <p:nvPr/>
        </p:nvCxnSpPr>
        <p:spPr>
          <a:xfrm rot="16200000" flipH="1">
            <a:off x="1262062" y="4537076"/>
            <a:ext cx="447675"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 idx="2"/>
            <a:endCxn id="14" idx="0"/>
          </p:cNvCxnSpPr>
          <p:nvPr/>
        </p:nvCxnSpPr>
        <p:spPr>
          <a:xfrm rot="5400000">
            <a:off x="352821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5" idx="0"/>
          </p:cNvCxnSpPr>
          <p:nvPr/>
        </p:nvCxnSpPr>
        <p:spPr>
          <a:xfrm rot="16200000" flipH="1">
            <a:off x="392826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556" idx="2"/>
            <a:endCxn id="16" idx="0"/>
          </p:cNvCxnSpPr>
          <p:nvPr/>
        </p:nvCxnSpPr>
        <p:spPr>
          <a:xfrm rot="16200000" flipH="1">
            <a:off x="5256212" y="1171576"/>
            <a:ext cx="460375"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6" idx="2"/>
            <a:endCxn id="17" idx="0"/>
          </p:cNvCxnSpPr>
          <p:nvPr/>
        </p:nvCxnSpPr>
        <p:spPr>
          <a:xfrm rot="5400000">
            <a:off x="5857875" y="2657475"/>
            <a:ext cx="514350" cy="571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6" idx="2"/>
            <a:endCxn id="20" idx="0"/>
          </p:cNvCxnSpPr>
          <p:nvPr/>
        </p:nvCxnSpPr>
        <p:spPr>
          <a:xfrm rot="16200000" flipH="1">
            <a:off x="6486525" y="2600325"/>
            <a:ext cx="51435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2"/>
            <a:endCxn id="18" idx="0"/>
          </p:cNvCxnSpPr>
          <p:nvPr/>
        </p:nvCxnSpPr>
        <p:spPr>
          <a:xfrm rot="5400000">
            <a:off x="5299869" y="3642519"/>
            <a:ext cx="601662"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7" idx="2"/>
            <a:endCxn id="19" idx="0"/>
          </p:cNvCxnSpPr>
          <p:nvPr/>
        </p:nvCxnSpPr>
        <p:spPr>
          <a:xfrm rot="16200000" flipH="1">
            <a:off x="5728494" y="3671094"/>
            <a:ext cx="60166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7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0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2000"/>
                                        <p:tgtEl>
                                          <p:spTgt spid="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20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20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20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20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20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0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2000"/>
                                        <p:tgtEl>
                                          <p:spTgt spid="4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20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2000"/>
                                        <p:tgtEl>
                                          <p:spTgt spid="4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1</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5</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61880" y="4526780"/>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2466225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Better Recursive Fibonacci</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Fibonacci </a:t>
            </a:r>
            <a:r>
              <a:rPr lang="en-US" dirty="0" smtClean="0">
                <a:solidFill>
                  <a:srgbClr val="000000"/>
                </a:solidFill>
                <a:latin typeface="Segoe UI"/>
              </a:rPr>
              <a:t>{</a:t>
            </a:r>
            <a:endParaRPr lang="en-US" dirty="0">
              <a:latin typeface="Segoe UI"/>
            </a:endParaRPr>
          </a:p>
          <a:p>
            <a:r>
              <a:rPr lang="en-US" dirty="0" smtClean="0">
                <a:solidFill>
                  <a:srgbClr val="7F0055"/>
                </a:solidFill>
                <a:latin typeface="Segoe UI"/>
              </a:rPr>
              <a:t>  private</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Map&lt;Integer, Long&gt; </a:t>
            </a:r>
            <a:r>
              <a:rPr lang="en-US" i="1" dirty="0">
                <a:solidFill>
                  <a:srgbClr val="0000C0"/>
                </a:solidFill>
                <a:latin typeface="Segoe UI"/>
              </a:rPr>
              <a:t>values</a:t>
            </a:r>
            <a:r>
              <a:rPr lang="en-US" i="1" dirty="0">
                <a:solidFill>
                  <a:srgbClr val="000000"/>
                </a:solidFill>
                <a:latin typeface="Segoe UI"/>
              </a:rPr>
              <a:t> = </a:t>
            </a:r>
            <a:r>
              <a:rPr lang="en-US" i="1" dirty="0">
                <a:solidFill>
                  <a:srgbClr val="7F0055"/>
                </a:solidFill>
                <a:latin typeface="Segoe UI"/>
              </a:rPr>
              <a:t>new</a:t>
            </a:r>
            <a:r>
              <a:rPr lang="en-US" i="1" dirty="0">
                <a:solidFill>
                  <a:srgbClr val="000000"/>
                </a:solidFill>
                <a:latin typeface="Segoe UI"/>
              </a:rPr>
              <a:t> </a:t>
            </a:r>
            <a:r>
              <a:rPr lang="en-US" i="1" dirty="0" err="1">
                <a:solidFill>
                  <a:srgbClr val="000000"/>
                </a:solidFill>
                <a:latin typeface="Segoe UI"/>
              </a:rPr>
              <a:t>HashMap</a:t>
            </a:r>
            <a:r>
              <a:rPr lang="en-US" i="1" dirty="0">
                <a:solidFill>
                  <a:srgbClr val="000000"/>
                </a:solidFill>
                <a:latin typeface="Segoe UI"/>
              </a:rPr>
              <a:t>&lt;Integer, Long&gt;();</a:t>
            </a:r>
          </a:p>
          <a:p>
            <a:r>
              <a:rPr lang="en-US" dirty="0" smtClean="0">
                <a:solidFill>
                  <a:srgbClr val="7F0055"/>
                </a:solidFill>
                <a:latin typeface="Segoe UI"/>
              </a:rPr>
              <a:t>  static</a:t>
            </a:r>
            <a:r>
              <a:rPr lang="en-US" dirty="0" smtClean="0">
                <a:solidFill>
                  <a:srgbClr val="000000"/>
                </a:solidFill>
                <a:latin typeface="Segoe UI"/>
              </a:rPr>
              <a:t> </a:t>
            </a:r>
            <a:r>
              <a:rPr lang="en-US" dirty="0">
                <a:solidFill>
                  <a:srgbClr val="000000"/>
                </a:solidFill>
                <a:latin typeface="Segoe UI"/>
              </a:rPr>
              <a:t>{</a:t>
            </a:r>
          </a:p>
          <a:p>
            <a:r>
              <a:rPr lang="en-US" dirty="0" smtClean="0">
                <a:solidFill>
                  <a:srgbClr val="000000"/>
                </a:solidFill>
                <a:latin typeface="Segoe UI"/>
              </a:rPr>
              <a:t>    </a:t>
            </a:r>
            <a:r>
              <a:rPr lang="en-US" dirty="0" err="1" smtClean="0">
                <a:solidFill>
                  <a:srgbClr val="000000"/>
                </a:solidFill>
                <a:latin typeface="Segoe UI"/>
              </a:rPr>
              <a:t>Fibonacci.</a:t>
            </a:r>
            <a:r>
              <a:rPr lang="en-US" i="1" dirty="0" err="1" smtClean="0">
                <a:solidFill>
                  <a:srgbClr val="0000C0"/>
                </a:solidFill>
                <a:latin typeface="Segoe UI"/>
              </a:rPr>
              <a:t>values</a:t>
            </a:r>
            <a:r>
              <a:rPr lang="en-US" i="1" dirty="0" err="1" smtClean="0">
                <a:solidFill>
                  <a:srgbClr val="000000"/>
                </a:solidFill>
                <a:latin typeface="Segoe UI"/>
              </a:rPr>
              <a:t>.</a:t>
            </a:r>
            <a:r>
              <a:rPr lang="en-US" dirty="0" err="1" smtClean="0">
                <a:solidFill>
                  <a:srgbClr val="000000"/>
                </a:solidFill>
                <a:latin typeface="Segoe UI"/>
              </a:rPr>
              <a:t>put</a:t>
            </a:r>
            <a:r>
              <a:rPr lang="en-US" dirty="0" smtClean="0">
                <a:solidFill>
                  <a:srgbClr val="000000"/>
                </a:solidFill>
                <a:latin typeface="Segoe UI"/>
              </a:rPr>
              <a:t>(0</a:t>
            </a:r>
            <a:r>
              <a:rPr lang="en-US" dirty="0">
                <a:solidFill>
                  <a:srgbClr val="000000"/>
                </a:solidFill>
                <a:latin typeface="Segoe UI"/>
              </a:rPr>
              <a:t>, (</a:t>
            </a:r>
            <a:r>
              <a:rPr lang="en-US" dirty="0">
                <a:solidFill>
                  <a:srgbClr val="7F0055"/>
                </a:solidFill>
                <a:latin typeface="Segoe UI"/>
              </a:rPr>
              <a:t>long</a:t>
            </a:r>
            <a:r>
              <a:rPr lang="en-US" dirty="0">
                <a:solidFill>
                  <a:srgbClr val="000000"/>
                </a:solidFill>
                <a:latin typeface="Segoe UI"/>
              </a:rPr>
              <a:t>) 0);</a:t>
            </a:r>
          </a:p>
          <a:p>
            <a:r>
              <a:rPr lang="en-US" dirty="0" smtClean="0">
                <a:solidFill>
                  <a:srgbClr val="000000"/>
                </a:solidFill>
                <a:latin typeface="Segoe UI"/>
              </a:rPr>
              <a:t>    </a:t>
            </a:r>
            <a:r>
              <a:rPr lang="en-US" dirty="0" err="1" smtClean="0">
                <a:solidFill>
                  <a:srgbClr val="000000"/>
                </a:solidFill>
                <a:latin typeface="Segoe UI"/>
              </a:rPr>
              <a:t>Fibonacci.</a:t>
            </a:r>
            <a:r>
              <a:rPr lang="en-US" i="1" dirty="0" err="1" smtClean="0">
                <a:solidFill>
                  <a:srgbClr val="0000C0"/>
                </a:solidFill>
                <a:latin typeface="Segoe UI"/>
              </a:rPr>
              <a:t>values</a:t>
            </a:r>
            <a:r>
              <a:rPr lang="en-US" i="1" dirty="0" err="1" smtClean="0">
                <a:solidFill>
                  <a:srgbClr val="000000"/>
                </a:solidFill>
                <a:latin typeface="Segoe UI"/>
              </a:rPr>
              <a:t>.</a:t>
            </a:r>
            <a:r>
              <a:rPr lang="en-US" dirty="0" err="1" smtClean="0">
                <a:solidFill>
                  <a:srgbClr val="000000"/>
                </a:solidFill>
                <a:latin typeface="Segoe UI"/>
              </a:rPr>
              <a:t>put</a:t>
            </a:r>
            <a:r>
              <a:rPr lang="en-US" dirty="0" smtClean="0">
                <a:solidFill>
                  <a:srgbClr val="000000"/>
                </a:solidFill>
                <a:latin typeface="Segoe UI"/>
              </a:rPr>
              <a:t>(1</a:t>
            </a:r>
            <a:r>
              <a:rPr lang="en-US" dirty="0">
                <a:solidFill>
                  <a:srgbClr val="000000"/>
                </a:solidFill>
                <a:latin typeface="Segoe UI"/>
              </a:rPr>
              <a:t>, (</a:t>
            </a:r>
            <a:r>
              <a:rPr lang="en-US" dirty="0">
                <a:solidFill>
                  <a:srgbClr val="7F0055"/>
                </a:solidFill>
                <a:latin typeface="Segoe UI"/>
              </a:rPr>
              <a:t>long</a:t>
            </a:r>
            <a:r>
              <a:rPr lang="en-US" dirty="0">
                <a:solidFill>
                  <a:srgbClr val="000000"/>
                </a:solidFill>
                <a:latin typeface="Segoe UI"/>
              </a:rPr>
              <a:t>) 1);</a:t>
            </a:r>
          </a:p>
          <a:p>
            <a:r>
              <a:rPr lang="en-US" dirty="0" smtClean="0">
                <a:solidFill>
                  <a:srgbClr val="000000"/>
                </a:solidFill>
                <a:latin typeface="Segoe UI"/>
              </a:rPr>
              <a:t>  }</a:t>
            </a:r>
            <a:endParaRPr lang="en-US" dirty="0">
              <a:solidFill>
                <a:srgbClr val="000000"/>
              </a:solidFill>
              <a:latin typeface="Segoe UI"/>
            </a:endParaRP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long</a:t>
            </a:r>
            <a:r>
              <a:rPr lang="en-US" dirty="0">
                <a:solidFill>
                  <a:srgbClr val="000000"/>
                </a:solidFill>
                <a:latin typeface="Segoe UI"/>
              </a:rPr>
              <a:t> </a:t>
            </a:r>
            <a:r>
              <a:rPr lang="en-US" dirty="0" err="1">
                <a:solidFill>
                  <a:srgbClr val="000000"/>
                </a:solidFill>
                <a:latin typeface="Segoe UI"/>
              </a:rPr>
              <a:t>getValue</a:t>
            </a:r>
            <a:r>
              <a:rPr lang="en-US" dirty="0">
                <a:solidFill>
                  <a:srgbClr val="000000"/>
                </a:solidFill>
                <a:latin typeface="Segoe UI"/>
              </a:rPr>
              <a:t>(</a:t>
            </a:r>
            <a:r>
              <a:rPr lang="en-US" dirty="0" err="1">
                <a:solidFill>
                  <a:srgbClr val="7F0055"/>
                </a:solidFill>
                <a:latin typeface="Segoe UI"/>
              </a:rPr>
              <a:t>int</a:t>
            </a:r>
            <a:r>
              <a:rPr lang="en-US" dirty="0">
                <a:solidFill>
                  <a:srgbClr val="000000"/>
                </a:solidFill>
                <a:latin typeface="Segoe UI"/>
              </a:rPr>
              <a:t> n) {</a:t>
            </a:r>
          </a:p>
          <a:p>
            <a:r>
              <a:rPr lang="en-US" dirty="0" smtClean="0">
                <a:solidFill>
                  <a:srgbClr val="000000"/>
                </a:solidFill>
                <a:latin typeface="Segoe UI"/>
              </a:rPr>
              <a:t>    Long </a:t>
            </a:r>
            <a:r>
              <a:rPr lang="en-US" dirty="0">
                <a:solidFill>
                  <a:srgbClr val="000000"/>
                </a:solidFill>
                <a:latin typeface="Segoe UI"/>
              </a:rPr>
              <a:t>value = </a:t>
            </a:r>
            <a:r>
              <a:rPr lang="en-US" dirty="0" err="1">
                <a:solidFill>
                  <a:srgbClr val="000000"/>
                </a:solidFill>
                <a:latin typeface="Segoe UI"/>
              </a:rPr>
              <a:t>Fibonacci.</a:t>
            </a:r>
            <a:r>
              <a:rPr lang="en-US" i="1" dirty="0" err="1" smtClean="0">
                <a:solidFill>
                  <a:srgbClr val="0000C0"/>
                </a:solidFill>
                <a:latin typeface="Segoe UI"/>
              </a:rPr>
              <a:t>values</a:t>
            </a:r>
            <a:r>
              <a:rPr lang="en-US" i="1" dirty="0" err="1" smtClean="0">
                <a:solidFill>
                  <a:srgbClr val="000000"/>
                </a:solidFill>
                <a:latin typeface="Segoe UI"/>
              </a:rPr>
              <a:t>.</a:t>
            </a:r>
            <a:r>
              <a:rPr lang="en-US" dirty="0" err="1" smtClean="0">
                <a:solidFill>
                  <a:srgbClr val="000000"/>
                </a:solidFill>
                <a:latin typeface="Segoe UI"/>
              </a:rPr>
              <a:t>get</a:t>
            </a:r>
            <a:r>
              <a:rPr lang="en-US" dirty="0" smtClean="0">
                <a:solidFill>
                  <a:srgbClr val="000000"/>
                </a:solidFill>
                <a:latin typeface="Segoe UI"/>
              </a:rPr>
              <a:t>(n</a:t>
            </a:r>
            <a:r>
              <a:rPr lang="en-US" dirty="0">
                <a:solidFill>
                  <a:srgbClr val="000000"/>
                </a:solidFill>
                <a:latin typeface="Segoe UI"/>
              </a:rPr>
              <a:t>);</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(value != </a:t>
            </a:r>
            <a:r>
              <a:rPr lang="en-US" dirty="0">
                <a:solidFill>
                  <a:srgbClr val="7F0055"/>
                </a:solidFill>
                <a:latin typeface="Segoe UI"/>
              </a:rPr>
              <a:t>null</a:t>
            </a:r>
            <a:r>
              <a:rPr lang="en-US" dirty="0">
                <a:solidFill>
                  <a:srgbClr val="000000"/>
                </a:solidFill>
                <a:latin typeface="Segoe UI"/>
              </a:rPr>
              <a:t>) {</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value;</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000000"/>
                </a:solidFill>
                <a:latin typeface="Segoe UI"/>
              </a:rPr>
              <a:t>    value </a:t>
            </a:r>
            <a:r>
              <a:rPr lang="en-US" dirty="0">
                <a:solidFill>
                  <a:srgbClr val="000000"/>
                </a:solidFill>
                <a:latin typeface="Segoe UI"/>
              </a:rPr>
              <a:t>= </a:t>
            </a:r>
            <a:r>
              <a:rPr lang="en-US" dirty="0" err="1">
                <a:solidFill>
                  <a:srgbClr val="000000"/>
                </a:solidFill>
                <a:latin typeface="Segoe UI"/>
              </a:rPr>
              <a:t>Fibonacci.</a:t>
            </a:r>
            <a:r>
              <a:rPr lang="en-US" i="1" dirty="0" err="1">
                <a:solidFill>
                  <a:srgbClr val="000000"/>
                </a:solidFill>
                <a:latin typeface="Segoe UI"/>
              </a:rPr>
              <a:t>getValue</a:t>
            </a:r>
            <a:r>
              <a:rPr lang="en-US" dirty="0">
                <a:solidFill>
                  <a:srgbClr val="000000"/>
                </a:solidFill>
                <a:latin typeface="Segoe UI"/>
              </a:rPr>
              <a:t>(n - 1) + </a:t>
            </a:r>
            <a:r>
              <a:rPr lang="en-US" dirty="0" err="1">
                <a:solidFill>
                  <a:srgbClr val="000000"/>
                </a:solidFill>
                <a:latin typeface="Segoe UI"/>
              </a:rPr>
              <a:t>Fibonacci.</a:t>
            </a:r>
            <a:r>
              <a:rPr lang="en-US" i="1" dirty="0" err="1">
                <a:solidFill>
                  <a:srgbClr val="000000"/>
                </a:solidFill>
                <a:latin typeface="Segoe UI"/>
              </a:rPr>
              <a:t>getValue</a:t>
            </a:r>
            <a:r>
              <a:rPr lang="en-US" dirty="0">
                <a:solidFill>
                  <a:srgbClr val="000000"/>
                </a:solidFill>
                <a:latin typeface="Segoe UI"/>
              </a:rPr>
              <a:t>(n - 2);</a:t>
            </a:r>
          </a:p>
          <a:p>
            <a:r>
              <a:rPr lang="en-US" dirty="0" smtClean="0">
                <a:solidFill>
                  <a:srgbClr val="000000"/>
                </a:solidFill>
                <a:latin typeface="Segoe UI"/>
              </a:rPr>
              <a:t>    </a:t>
            </a:r>
            <a:r>
              <a:rPr lang="en-US" dirty="0" err="1" smtClean="0">
                <a:solidFill>
                  <a:srgbClr val="000000"/>
                </a:solidFill>
                <a:latin typeface="Segoe UI"/>
              </a:rPr>
              <a:t>Fibonacci.</a:t>
            </a:r>
            <a:r>
              <a:rPr lang="en-US" i="1" dirty="0" err="1" smtClean="0">
                <a:solidFill>
                  <a:srgbClr val="0000C0"/>
                </a:solidFill>
                <a:latin typeface="Segoe UI"/>
              </a:rPr>
              <a:t>values</a:t>
            </a:r>
            <a:r>
              <a:rPr lang="en-US" i="1" dirty="0" err="1" smtClean="0">
                <a:solidFill>
                  <a:srgbClr val="000000"/>
                </a:solidFill>
                <a:latin typeface="Segoe UI"/>
              </a:rPr>
              <a:t>.</a:t>
            </a:r>
            <a:r>
              <a:rPr lang="en-US" dirty="0" err="1" smtClean="0">
                <a:solidFill>
                  <a:srgbClr val="000000"/>
                </a:solidFill>
                <a:latin typeface="Segoe UI"/>
              </a:rPr>
              <a:t>put</a:t>
            </a:r>
            <a:r>
              <a:rPr lang="en-US" dirty="0" smtClean="0">
                <a:solidFill>
                  <a:srgbClr val="000000"/>
                </a:solidFill>
                <a:latin typeface="Segoe UI"/>
              </a:rPr>
              <a:t>(n</a:t>
            </a:r>
            <a:r>
              <a:rPr lang="en-US" dirty="0">
                <a:solidFill>
                  <a:srgbClr val="000000"/>
                </a:solidFill>
                <a:latin typeface="Segoe UI"/>
              </a:rPr>
              <a:t>, value);</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value;</a:t>
            </a:r>
          </a:p>
          <a:p>
            <a:r>
              <a:rPr lang="en-US" dirty="0" smtClean="0">
                <a:solidFill>
                  <a:srgbClr val="000000"/>
                </a:solidFill>
                <a:latin typeface="Segoe UI"/>
              </a:rPr>
              <a:t>  }</a:t>
            </a:r>
          </a:p>
          <a:p>
            <a:r>
              <a:rPr lang="en-US" dirty="0">
                <a:solidFill>
                  <a:srgbClr val="000000"/>
                </a:solidFill>
                <a:latin typeface="Segoe UI"/>
              </a:rPr>
              <a:t>}</a:t>
            </a:r>
            <a:endParaRPr lang="en-US" dirty="0"/>
          </a:p>
        </p:txBody>
      </p:sp>
      <p:sp>
        <p:nvSpPr>
          <p:cNvPr id="3" name="Slide Number Placeholder 2"/>
          <p:cNvSpPr>
            <a:spLocks noGrp="1"/>
          </p:cNvSpPr>
          <p:nvPr>
            <p:ph type="sldNum" sz="quarter" idx="12"/>
          </p:nvPr>
        </p:nvSpPr>
        <p:spPr/>
        <p:txBody>
          <a:bodyPr/>
          <a:lstStyle/>
          <a:p>
            <a:pPr>
              <a:defRPr/>
            </a:pPr>
            <a:fld id="{2EED646B-918D-49A2-BF6D-A3C6EB12E5CB}" type="slidenum">
              <a:rPr lang="en-US" smtClean="0"/>
              <a:pPr>
                <a:defRPr/>
              </a:pPr>
              <a:t>50</a:t>
            </a:fld>
            <a:endParaRPr lang="en-US"/>
          </a:p>
        </p:txBody>
      </p:sp>
    </p:spTree>
    <p:extLst>
      <p:ext uri="{BB962C8B-B14F-4D97-AF65-F5344CB8AC3E}">
        <p14:creationId xmlns:p14="http://schemas.microsoft.com/office/powerpoint/2010/main" val="1446266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dirty="0" smtClean="0"/>
              <a:t>Better Fibonacci Call Tree</a:t>
            </a:r>
            <a:endParaRPr lang="en-US" dirty="0" smtClean="0"/>
          </a:p>
        </p:txBody>
      </p:sp>
      <p:sp>
        <p:nvSpPr>
          <p:cNvPr id="4" name="Slide Number Placeholder 3"/>
          <p:cNvSpPr>
            <a:spLocks noGrp="1"/>
          </p:cNvSpPr>
          <p:nvPr>
            <p:ph type="sldNum" sz="quarter" idx="12"/>
          </p:nvPr>
        </p:nvSpPr>
        <p:spPr/>
        <p:txBody>
          <a:bodyPr/>
          <a:lstStyle/>
          <a:p>
            <a:pPr>
              <a:defRPr/>
            </a:pPr>
            <a:fld id="{6A5FB7DD-19CE-46CF-93EF-E84551C543D7}" type="slidenum">
              <a:rPr lang="en-US" smtClean="0"/>
              <a:pPr>
                <a:defRPr/>
              </a:pPr>
              <a:t>51</a:t>
            </a:fld>
            <a:endParaRPr lang="en-US"/>
          </a:p>
        </p:txBody>
      </p:sp>
      <p:sp>
        <p:nvSpPr>
          <p:cNvPr id="23556" name="TextBox 5"/>
          <p:cNvSpPr txBox="1">
            <a:spLocks noChangeArrowheads="1"/>
          </p:cNvSpPr>
          <p:nvPr/>
        </p:nvSpPr>
        <p:spPr bwMode="auto">
          <a:xfrm>
            <a:off x="4229100" y="14859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F(5)</a:t>
            </a:r>
            <a:endParaRPr lang="en-US" b="1" dirty="0">
              <a:latin typeface="Consolas" panose="020B0609020204030204" pitchFamily="49" charset="0"/>
              <a:cs typeface="Courier New" pitchFamily="49" charset="0"/>
            </a:endParaRPr>
          </a:p>
        </p:txBody>
      </p:sp>
      <p:sp>
        <p:nvSpPr>
          <p:cNvPr id="7" name="TextBox 6"/>
          <p:cNvSpPr txBox="1">
            <a:spLocks noChangeArrowheads="1"/>
          </p:cNvSpPr>
          <p:nvPr/>
        </p:nvSpPr>
        <p:spPr bwMode="auto">
          <a:xfrm>
            <a:off x="2971800" y="228600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F(4)</a:t>
            </a:r>
            <a:endParaRPr lang="en-US" b="1" dirty="0">
              <a:latin typeface="Consolas" panose="020B0609020204030204" pitchFamily="49" charset="0"/>
              <a:cs typeface="Courier New" pitchFamily="49" charset="0"/>
            </a:endParaRPr>
          </a:p>
        </p:txBody>
      </p:sp>
      <p:sp>
        <p:nvSpPr>
          <p:cNvPr id="8" name="TextBox 7"/>
          <p:cNvSpPr txBox="1">
            <a:spLocks noChangeArrowheads="1"/>
          </p:cNvSpPr>
          <p:nvPr/>
        </p:nvSpPr>
        <p:spPr bwMode="auto">
          <a:xfrm>
            <a:off x="1828800" y="32575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F(3)</a:t>
            </a:r>
            <a:endParaRPr lang="en-US" b="1" dirty="0">
              <a:latin typeface="Consolas" panose="020B0609020204030204" pitchFamily="49" charset="0"/>
              <a:cs typeface="Courier New" pitchFamily="49" charset="0"/>
            </a:endParaRPr>
          </a:p>
        </p:txBody>
      </p:sp>
      <p:sp>
        <p:nvSpPr>
          <p:cNvPr id="9" name="TextBox 8"/>
          <p:cNvSpPr txBox="1">
            <a:spLocks noChangeArrowheads="1"/>
          </p:cNvSpPr>
          <p:nvPr/>
        </p:nvSpPr>
        <p:spPr bwMode="auto">
          <a:xfrm>
            <a:off x="914400" y="4171950"/>
            <a:ext cx="685800" cy="369888"/>
          </a:xfrm>
          <a:prstGeom prst="rect">
            <a:avLst/>
          </a:prstGeom>
          <a:noFill/>
          <a:ln w="25400">
            <a:solidFill>
              <a:schemeClr val="tx1"/>
            </a:solidFill>
            <a:miter lim="800000"/>
            <a:headEnd/>
            <a:tailEnd/>
          </a:ln>
        </p:spPr>
        <p:txBody>
          <a:bodyPr wrap="none"/>
          <a:lstStyle/>
          <a:p>
            <a:pPr algn="ctr"/>
            <a:r>
              <a:rPr lang="en-CA" b="1" dirty="0">
                <a:latin typeface="Consolas" panose="020B0609020204030204" pitchFamily="49" charset="0"/>
                <a:cs typeface="Courier New" pitchFamily="49" charset="0"/>
              </a:rPr>
              <a:t>F(2)</a:t>
            </a:r>
            <a:endParaRPr lang="en-US" b="1" dirty="0">
              <a:latin typeface="Consolas" panose="020B0609020204030204" pitchFamily="49" charset="0"/>
              <a:cs typeface="Courier New" pitchFamily="49" charset="0"/>
            </a:endParaRPr>
          </a:p>
        </p:txBody>
      </p:sp>
      <p:sp>
        <p:nvSpPr>
          <p:cNvPr id="10" name="TextBox 9"/>
          <p:cNvSpPr txBox="1">
            <a:spLocks noChangeArrowheads="1"/>
          </p:cNvSpPr>
          <p:nvPr/>
        </p:nvSpPr>
        <p:spPr bwMode="auto">
          <a:xfrm>
            <a:off x="400050" y="4989513"/>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1" name="TextBox 10"/>
          <p:cNvSpPr txBox="1">
            <a:spLocks noChangeArrowheads="1"/>
          </p:cNvSpPr>
          <p:nvPr/>
        </p:nvSpPr>
        <p:spPr bwMode="auto">
          <a:xfrm>
            <a:off x="1371600" y="4989513"/>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F(0)</a:t>
            </a:r>
          </a:p>
          <a:p>
            <a:pPr algn="ctr"/>
            <a:r>
              <a:rPr lang="en-CA" b="1" dirty="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p:txBody>
      </p:sp>
      <p:sp>
        <p:nvSpPr>
          <p:cNvPr id="12" name="TextBox 11"/>
          <p:cNvSpPr txBox="1">
            <a:spLocks noChangeArrowheads="1"/>
          </p:cNvSpPr>
          <p:nvPr/>
        </p:nvSpPr>
        <p:spPr bwMode="auto">
          <a:xfrm>
            <a:off x="2228850" y="4171950"/>
            <a:ext cx="685800" cy="628650"/>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F(1)</a:t>
            </a:r>
          </a:p>
          <a:p>
            <a:pPr algn="ctr"/>
            <a:r>
              <a:rPr lang="en-CA" b="1" dirty="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p:txBody>
      </p:sp>
      <p:sp>
        <p:nvSpPr>
          <p:cNvPr id="13" name="TextBox 12"/>
          <p:cNvSpPr txBox="1">
            <a:spLocks noChangeArrowheads="1"/>
          </p:cNvSpPr>
          <p:nvPr/>
        </p:nvSpPr>
        <p:spPr bwMode="auto">
          <a:xfrm>
            <a:off x="3657600" y="3257550"/>
            <a:ext cx="685800" cy="642144"/>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F(2</a:t>
            </a:r>
            <a:r>
              <a:rPr lang="en-CA" b="1" dirty="0" smtClean="0">
                <a:solidFill>
                  <a:srgbClr val="0070C0"/>
                </a:solidFill>
                <a:latin typeface="Consolas" panose="020B0609020204030204" pitchFamily="49" charset="0"/>
                <a:cs typeface="Courier New" pitchFamily="49" charset="0"/>
              </a:rPr>
              <a:t>)</a:t>
            </a:r>
          </a:p>
          <a:p>
            <a:pPr algn="ctr"/>
            <a:r>
              <a:rPr lang="en-CA" b="1" dirty="0">
                <a:solidFill>
                  <a:srgbClr val="0070C0"/>
                </a:solidFill>
                <a:latin typeface="Consolas" panose="020B0609020204030204" pitchFamily="49" charset="0"/>
                <a:cs typeface="Courier New" pitchFamily="49" charset="0"/>
              </a:rPr>
              <a:t>1</a:t>
            </a:r>
            <a:endParaRPr lang="en-CA" b="1" dirty="0" smtClean="0">
              <a:solidFill>
                <a:srgbClr val="0070C0"/>
              </a:solidFill>
              <a:latin typeface="Consolas" panose="020B0609020204030204" pitchFamily="49" charset="0"/>
              <a:cs typeface="Courier New" pitchFamily="49" charset="0"/>
            </a:endParaRPr>
          </a:p>
        </p:txBody>
      </p:sp>
      <p:sp>
        <p:nvSpPr>
          <p:cNvPr id="16" name="TextBox 15"/>
          <p:cNvSpPr txBox="1">
            <a:spLocks noChangeArrowheads="1"/>
          </p:cNvSpPr>
          <p:nvPr/>
        </p:nvSpPr>
        <p:spPr bwMode="auto">
          <a:xfrm>
            <a:off x="6057900" y="2316163"/>
            <a:ext cx="685800" cy="640556"/>
          </a:xfrm>
          <a:prstGeom prst="rect">
            <a:avLst/>
          </a:prstGeom>
          <a:noFill/>
          <a:ln w="25400">
            <a:solidFill>
              <a:schemeClr val="tx1"/>
            </a:solidFill>
            <a:miter lim="800000"/>
            <a:headEnd/>
            <a:tailEnd/>
          </a:ln>
        </p:spPr>
        <p:txBody>
          <a:bodyPr wrap="none"/>
          <a:lstStyle/>
          <a:p>
            <a:pPr algn="ctr"/>
            <a:r>
              <a:rPr lang="en-CA" b="1" dirty="0">
                <a:solidFill>
                  <a:srgbClr val="0070C0"/>
                </a:solidFill>
                <a:latin typeface="Consolas" panose="020B0609020204030204" pitchFamily="49" charset="0"/>
                <a:cs typeface="Courier New" pitchFamily="49" charset="0"/>
              </a:rPr>
              <a:t>F(3</a:t>
            </a:r>
            <a:r>
              <a:rPr lang="en-CA" b="1" dirty="0" smtClean="0">
                <a:solidFill>
                  <a:srgbClr val="0070C0"/>
                </a:solidFill>
                <a:latin typeface="Consolas" panose="020B0609020204030204" pitchFamily="49" charset="0"/>
                <a:cs typeface="Courier New" pitchFamily="49" charset="0"/>
              </a:rPr>
              <a:t>)</a:t>
            </a:r>
          </a:p>
          <a:p>
            <a:pPr algn="ctr"/>
            <a:r>
              <a:rPr lang="en-CA" b="1" dirty="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p:txBody>
      </p:sp>
      <p:cxnSp>
        <p:nvCxnSpPr>
          <p:cNvPr id="22" name="Straight Connector 21"/>
          <p:cNvCxnSpPr>
            <a:stCxn id="23556" idx="2"/>
            <a:endCxn id="7" idx="0"/>
          </p:cNvCxnSpPr>
          <p:nvPr/>
        </p:nvCxnSpPr>
        <p:spPr>
          <a:xfrm rot="5400000">
            <a:off x="3728244" y="1442244"/>
            <a:ext cx="430212" cy="1257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2"/>
            <a:endCxn id="8" idx="0"/>
          </p:cNvCxnSpPr>
          <p:nvPr/>
        </p:nvCxnSpPr>
        <p:spPr>
          <a:xfrm rot="5400000">
            <a:off x="2442369" y="2385219"/>
            <a:ext cx="601662" cy="1143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13" idx="0"/>
          </p:cNvCxnSpPr>
          <p:nvPr/>
        </p:nvCxnSpPr>
        <p:spPr>
          <a:xfrm>
            <a:off x="3314700" y="2655888"/>
            <a:ext cx="685800" cy="601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a:endCxn id="9" idx="0"/>
          </p:cNvCxnSpPr>
          <p:nvPr/>
        </p:nvCxnSpPr>
        <p:spPr>
          <a:xfrm rot="5400000">
            <a:off x="1442244" y="3442494"/>
            <a:ext cx="544512"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2"/>
            <a:endCxn id="12" idx="0"/>
          </p:cNvCxnSpPr>
          <p:nvPr/>
        </p:nvCxnSpPr>
        <p:spPr>
          <a:xfrm rot="16200000" flipH="1">
            <a:off x="2099469" y="3699669"/>
            <a:ext cx="544512" cy="400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2"/>
            <a:endCxn id="10" idx="0"/>
          </p:cNvCxnSpPr>
          <p:nvPr/>
        </p:nvCxnSpPr>
        <p:spPr>
          <a:xfrm rot="5400000">
            <a:off x="776287" y="4508501"/>
            <a:ext cx="447675" cy="514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2"/>
            <a:endCxn id="11" idx="0"/>
          </p:cNvCxnSpPr>
          <p:nvPr/>
        </p:nvCxnSpPr>
        <p:spPr>
          <a:xfrm rot="16200000" flipH="1">
            <a:off x="1262062" y="4537076"/>
            <a:ext cx="447675"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556" idx="2"/>
            <a:endCxn id="16" idx="0"/>
          </p:cNvCxnSpPr>
          <p:nvPr/>
        </p:nvCxnSpPr>
        <p:spPr>
          <a:xfrm>
            <a:off x="4572000" y="1855788"/>
            <a:ext cx="1828800" cy="46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43400" y="4408319"/>
            <a:ext cx="3336811" cy="646331"/>
          </a:xfrm>
          <a:prstGeom prst="rect">
            <a:avLst/>
          </a:prstGeom>
          <a:noFill/>
        </p:spPr>
        <p:txBody>
          <a:bodyPr wrap="none" rtlCol="0">
            <a:spAutoFit/>
          </a:bodyPr>
          <a:lstStyle/>
          <a:p>
            <a:r>
              <a:rPr lang="en-US" dirty="0" smtClean="0">
                <a:solidFill>
                  <a:srgbClr val="0070C0"/>
                </a:solidFill>
                <a:latin typeface="+mn-lt"/>
              </a:rPr>
              <a:t>values in blue are already stored</a:t>
            </a:r>
          </a:p>
          <a:p>
            <a:r>
              <a:rPr lang="en-US" dirty="0" smtClean="0">
                <a:solidFill>
                  <a:srgbClr val="0070C0"/>
                </a:solidFill>
                <a:latin typeface="+mn-lt"/>
              </a:rPr>
              <a:t>in the map</a:t>
            </a:r>
            <a:endParaRPr lang="en-US" dirty="0">
              <a:solidFill>
                <a:srgbClr val="0070C0"/>
              </a:solidFill>
              <a:latin typeface="+mn-lt"/>
            </a:endParaRPr>
          </a:p>
        </p:txBody>
      </p:sp>
    </p:spTree>
    <p:extLst>
      <p:ext uri="{BB962C8B-B14F-4D97-AF65-F5344CB8AC3E}">
        <p14:creationId xmlns:p14="http://schemas.microsoft.com/office/powerpoint/2010/main" val="23906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0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20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Better Recursive Fibonacci</a:t>
            </a:r>
          </a:p>
        </p:txBody>
      </p:sp>
      <p:sp>
        <p:nvSpPr>
          <p:cNvPr id="5" name="Content Placeholder 4"/>
          <p:cNvSpPr>
            <a:spLocks noGrp="1"/>
          </p:cNvSpPr>
          <p:nvPr>
            <p:ph sz="quarter" idx="1"/>
          </p:nvPr>
        </p:nvSpPr>
        <p:spPr/>
        <p:txBody>
          <a:bodyPr/>
          <a:lstStyle/>
          <a:p>
            <a:r>
              <a:rPr lang="en-US" dirty="0" smtClean="0"/>
              <a:t>because the map is static subsequent calls to </a:t>
            </a:r>
            <a:r>
              <a:rPr lang="en-US" sz="2000" b="1" dirty="0" err="1" smtClean="0">
                <a:solidFill>
                  <a:srgbClr val="000000"/>
                </a:solidFill>
                <a:latin typeface="Segoe UI"/>
                <a:cs typeface="Courier New" pitchFamily="49" charset="0"/>
              </a:rPr>
              <a:t>Fibonacci.</a:t>
            </a:r>
            <a:r>
              <a:rPr lang="en-US" sz="2000" b="1" i="1" dirty="0" err="1" smtClean="0">
                <a:solidFill>
                  <a:srgbClr val="000000"/>
                </a:solidFill>
                <a:latin typeface="Segoe UI"/>
                <a:cs typeface="Courier New" pitchFamily="49" charset="0"/>
              </a:rPr>
              <a:t>getValue</a:t>
            </a:r>
            <a:r>
              <a:rPr lang="en-US" sz="2000" b="1" dirty="0" smtClean="0">
                <a:solidFill>
                  <a:srgbClr val="000000"/>
                </a:solidFill>
                <a:latin typeface="Segoe UI"/>
                <a:cs typeface="Courier New" pitchFamily="49" charset="0"/>
              </a:rPr>
              <a:t>(</a:t>
            </a:r>
            <a:r>
              <a:rPr lang="en-US" sz="2000" b="1" dirty="0" err="1" smtClean="0">
                <a:solidFill>
                  <a:srgbClr val="000000"/>
                </a:solidFill>
                <a:latin typeface="Segoe UI"/>
                <a:cs typeface="Courier New" pitchFamily="49" charset="0"/>
              </a:rPr>
              <a:t>int</a:t>
            </a:r>
            <a:r>
              <a:rPr lang="en-US" sz="2000" b="1" dirty="0" smtClean="0">
                <a:solidFill>
                  <a:srgbClr val="000000"/>
                </a:solidFill>
                <a:latin typeface="Segoe UI"/>
                <a:cs typeface="Courier New" pitchFamily="49" charset="0"/>
              </a:rPr>
              <a:t>)</a:t>
            </a:r>
            <a:r>
              <a:rPr lang="en-US" dirty="0" smtClean="0"/>
              <a:t> can use the values already computed and stored in the map</a:t>
            </a:r>
            <a:endParaRPr lang="en-US" dirty="0"/>
          </a:p>
        </p:txBody>
      </p:sp>
      <p:sp>
        <p:nvSpPr>
          <p:cNvPr id="3" name="Slide Number Placeholder 2"/>
          <p:cNvSpPr>
            <a:spLocks noGrp="1"/>
          </p:cNvSpPr>
          <p:nvPr>
            <p:ph type="sldNum" sz="quarter" idx="12"/>
          </p:nvPr>
        </p:nvSpPr>
        <p:spPr/>
        <p:txBody>
          <a:bodyPr/>
          <a:lstStyle/>
          <a:p>
            <a:pPr>
              <a:defRPr/>
            </a:pPr>
            <a:fld id="{2EED646B-918D-49A2-BF6D-A3C6EB12E5CB}" type="slidenum">
              <a:rPr lang="en-US" smtClean="0"/>
              <a:pPr>
                <a:defRPr/>
              </a:pPr>
              <a:t>52</a:t>
            </a:fld>
            <a:endParaRPr lang="en-US"/>
          </a:p>
        </p:txBody>
      </p:sp>
    </p:spTree>
    <p:extLst>
      <p:ext uri="{BB962C8B-B14F-4D97-AF65-F5344CB8AC3E}">
        <p14:creationId xmlns:p14="http://schemas.microsoft.com/office/powerpoint/2010/main" val="2175788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dirty="0" smtClean="0"/>
              <a:t>Better Fibonacci Call Tree</a:t>
            </a:r>
            <a:endParaRPr lang="en-US" dirty="0" smtClean="0"/>
          </a:p>
        </p:txBody>
      </p:sp>
      <p:sp>
        <p:nvSpPr>
          <p:cNvPr id="2" name="Content Placeholder 1"/>
          <p:cNvSpPr>
            <a:spLocks noGrp="1"/>
          </p:cNvSpPr>
          <p:nvPr>
            <p:ph sz="quarter" idx="1"/>
          </p:nvPr>
        </p:nvSpPr>
        <p:spPr/>
        <p:txBody>
          <a:bodyPr/>
          <a:lstStyle/>
          <a:p>
            <a:r>
              <a:rPr lang="en-US" dirty="0" smtClean="0"/>
              <a:t>assuming the client has already invoked </a:t>
            </a:r>
            <a:r>
              <a:rPr lang="en-US" sz="2400" b="1" dirty="0" err="1" smtClean="0">
                <a:solidFill>
                  <a:srgbClr val="000000"/>
                </a:solidFill>
                <a:latin typeface="Segoe UI"/>
                <a:cs typeface="Courier New" pitchFamily="49" charset="0"/>
              </a:rPr>
              <a:t>Fibonacci.</a:t>
            </a:r>
            <a:r>
              <a:rPr lang="en-US" sz="2400" b="1" i="1" dirty="0" err="1" smtClean="0">
                <a:solidFill>
                  <a:srgbClr val="000000"/>
                </a:solidFill>
                <a:latin typeface="Segoe UI"/>
                <a:cs typeface="Courier New" pitchFamily="49" charset="0"/>
              </a:rPr>
              <a:t>getValue</a:t>
            </a:r>
            <a:r>
              <a:rPr lang="en-US" sz="2400" b="1" dirty="0" smtClean="0">
                <a:solidFill>
                  <a:srgbClr val="000000"/>
                </a:solidFill>
                <a:latin typeface="Segoe UI"/>
                <a:cs typeface="Courier New" pitchFamily="49" charset="0"/>
              </a:rPr>
              <a:t>(</a:t>
            </a:r>
            <a:r>
              <a:rPr lang="en-US" sz="2400" b="1" dirty="0">
                <a:solidFill>
                  <a:srgbClr val="000000"/>
                </a:solidFill>
                <a:latin typeface="Segoe UI"/>
                <a:cs typeface="Courier New" pitchFamily="49" charset="0"/>
              </a:rPr>
              <a:t>5</a:t>
            </a:r>
            <a:r>
              <a:rPr lang="en-US" sz="2400" b="1" dirty="0" smtClean="0">
                <a:solidFill>
                  <a:srgbClr val="000000"/>
                </a:solidFill>
                <a:latin typeface="Segoe UI"/>
                <a:cs typeface="Courier New" pitchFamily="49" charset="0"/>
              </a:rPr>
              <a:t>)</a:t>
            </a:r>
            <a:endParaRPr lang="en-US" sz="2400" dirty="0"/>
          </a:p>
        </p:txBody>
      </p:sp>
      <p:sp>
        <p:nvSpPr>
          <p:cNvPr id="4" name="Slide Number Placeholder 3"/>
          <p:cNvSpPr>
            <a:spLocks noGrp="1"/>
          </p:cNvSpPr>
          <p:nvPr>
            <p:ph type="sldNum" sz="quarter" idx="12"/>
          </p:nvPr>
        </p:nvSpPr>
        <p:spPr/>
        <p:txBody>
          <a:bodyPr/>
          <a:lstStyle/>
          <a:p>
            <a:pPr>
              <a:defRPr/>
            </a:pPr>
            <a:fld id="{6A5FB7DD-19CE-46CF-93EF-E84551C543D7}" type="slidenum">
              <a:rPr lang="en-US" smtClean="0"/>
              <a:pPr>
                <a:defRPr/>
              </a:pPr>
              <a:t>53</a:t>
            </a:fld>
            <a:endParaRPr lang="en-US"/>
          </a:p>
        </p:txBody>
      </p:sp>
      <p:sp>
        <p:nvSpPr>
          <p:cNvPr id="23556" name="TextBox 5"/>
          <p:cNvSpPr txBox="1">
            <a:spLocks noChangeArrowheads="1"/>
          </p:cNvSpPr>
          <p:nvPr/>
        </p:nvSpPr>
        <p:spPr bwMode="auto">
          <a:xfrm>
            <a:off x="4246466" y="2682993"/>
            <a:ext cx="685800" cy="369888"/>
          </a:xfrm>
          <a:prstGeom prst="rect">
            <a:avLst/>
          </a:prstGeom>
          <a:noFill/>
          <a:ln w="25400">
            <a:solidFill>
              <a:schemeClr val="tx1"/>
            </a:solidFill>
            <a:miter lim="800000"/>
            <a:headEnd/>
            <a:tailEnd/>
          </a:ln>
        </p:spPr>
        <p:txBody>
          <a:bodyPr wrap="none"/>
          <a:lstStyle/>
          <a:p>
            <a:pPr algn="ctr"/>
            <a:r>
              <a:rPr lang="en-CA" b="1" dirty="0" smtClean="0">
                <a:latin typeface="Consolas" panose="020B0609020204030204" pitchFamily="49" charset="0"/>
                <a:cs typeface="Courier New" pitchFamily="49" charset="0"/>
              </a:rPr>
              <a:t>F(6)</a:t>
            </a:r>
            <a:endParaRPr lang="en-US" b="1" dirty="0">
              <a:latin typeface="Consolas" panose="020B0609020204030204" pitchFamily="49" charset="0"/>
              <a:cs typeface="Courier New" pitchFamily="49" charset="0"/>
            </a:endParaRPr>
          </a:p>
        </p:txBody>
      </p:sp>
      <p:sp>
        <p:nvSpPr>
          <p:cNvPr id="16" name="TextBox 15"/>
          <p:cNvSpPr txBox="1">
            <a:spLocks noChangeArrowheads="1"/>
          </p:cNvSpPr>
          <p:nvPr/>
        </p:nvSpPr>
        <p:spPr bwMode="auto">
          <a:xfrm>
            <a:off x="6075266" y="3513256"/>
            <a:ext cx="685800" cy="640556"/>
          </a:xfrm>
          <a:prstGeom prst="rect">
            <a:avLst/>
          </a:prstGeom>
          <a:noFill/>
          <a:ln w="25400">
            <a:solidFill>
              <a:schemeClr val="tx1"/>
            </a:solidFill>
            <a:miter lim="800000"/>
            <a:headEnd/>
            <a:tailEnd/>
          </a:ln>
        </p:spPr>
        <p:txBody>
          <a:bodyPr wrap="none"/>
          <a:lstStyle/>
          <a:p>
            <a:pPr algn="ctr"/>
            <a:r>
              <a:rPr lang="en-CA" b="1" dirty="0" smtClean="0">
                <a:solidFill>
                  <a:srgbClr val="0070C0"/>
                </a:solidFill>
                <a:latin typeface="Consolas" panose="020B0609020204030204" pitchFamily="49" charset="0"/>
                <a:cs typeface="Courier New" pitchFamily="49" charset="0"/>
              </a:rPr>
              <a:t>F(4)</a:t>
            </a:r>
          </a:p>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p:txBody>
      </p:sp>
      <p:cxnSp>
        <p:nvCxnSpPr>
          <p:cNvPr id="22" name="Straight Connector 21"/>
          <p:cNvCxnSpPr>
            <a:stCxn id="23556" idx="2"/>
          </p:cNvCxnSpPr>
          <p:nvPr/>
        </p:nvCxnSpPr>
        <p:spPr>
          <a:xfrm rot="5400000">
            <a:off x="3745610" y="2639337"/>
            <a:ext cx="430212" cy="1257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556" idx="2"/>
            <a:endCxn id="16" idx="0"/>
          </p:cNvCxnSpPr>
          <p:nvPr/>
        </p:nvCxnSpPr>
        <p:spPr>
          <a:xfrm>
            <a:off x="4589366" y="3052881"/>
            <a:ext cx="1828800" cy="460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2976370" y="3513256"/>
            <a:ext cx="685800" cy="640556"/>
          </a:xfrm>
          <a:prstGeom prst="rect">
            <a:avLst/>
          </a:prstGeom>
          <a:noFill/>
          <a:ln w="25400">
            <a:solidFill>
              <a:schemeClr val="tx1"/>
            </a:solidFill>
            <a:miter lim="800000"/>
            <a:headEnd/>
            <a:tailEnd/>
          </a:ln>
        </p:spPr>
        <p:txBody>
          <a:bodyPr wrap="none"/>
          <a:lstStyle/>
          <a:p>
            <a:pPr algn="ctr"/>
            <a:r>
              <a:rPr lang="en-CA" b="1" dirty="0" smtClean="0">
                <a:solidFill>
                  <a:srgbClr val="0070C0"/>
                </a:solidFill>
                <a:latin typeface="Consolas" panose="020B0609020204030204" pitchFamily="49" charset="0"/>
                <a:cs typeface="Courier New" pitchFamily="49" charset="0"/>
              </a:rPr>
              <a:t>F(5)</a:t>
            </a:r>
          </a:p>
          <a:p>
            <a:pPr algn="ctr"/>
            <a:r>
              <a:rPr lang="en-CA" b="1" dirty="0" smtClean="0">
                <a:solidFill>
                  <a:srgbClr val="0070C0"/>
                </a:solidFill>
                <a:latin typeface="Consolas" panose="020B0609020204030204" pitchFamily="49" charset="0"/>
                <a:cs typeface="Courier New" pitchFamily="49" charset="0"/>
              </a:rPr>
              <a:t>5</a:t>
            </a:r>
            <a:endParaRPr lang="en-US" b="1" dirty="0">
              <a:solidFill>
                <a:srgbClr val="0070C0"/>
              </a:solidFill>
              <a:latin typeface="Consolas" panose="020B0609020204030204" pitchFamily="49" charset="0"/>
              <a:cs typeface="Courier New" pitchFamily="49" charset="0"/>
            </a:endParaRPr>
          </a:p>
        </p:txBody>
      </p:sp>
      <p:sp>
        <p:nvSpPr>
          <p:cNvPr id="23" name="TextBox 22"/>
          <p:cNvSpPr txBox="1"/>
          <p:nvPr/>
        </p:nvSpPr>
        <p:spPr>
          <a:xfrm>
            <a:off x="3263860" y="4453272"/>
            <a:ext cx="3336811" cy="646331"/>
          </a:xfrm>
          <a:prstGeom prst="rect">
            <a:avLst/>
          </a:prstGeom>
          <a:noFill/>
        </p:spPr>
        <p:txBody>
          <a:bodyPr wrap="none" rtlCol="0">
            <a:spAutoFit/>
          </a:bodyPr>
          <a:lstStyle/>
          <a:p>
            <a:r>
              <a:rPr lang="en-US" dirty="0" smtClean="0">
                <a:solidFill>
                  <a:srgbClr val="0070C0"/>
                </a:solidFill>
                <a:latin typeface="+mn-lt"/>
              </a:rPr>
              <a:t>values in blue are already stored</a:t>
            </a:r>
          </a:p>
          <a:p>
            <a:r>
              <a:rPr lang="en-US" dirty="0" smtClean="0">
                <a:solidFill>
                  <a:srgbClr val="0070C0"/>
                </a:solidFill>
                <a:latin typeface="+mn-lt"/>
              </a:rPr>
              <a:t>in the map</a:t>
            </a:r>
            <a:endParaRPr lang="en-US" dirty="0">
              <a:solidFill>
                <a:srgbClr val="0070C0"/>
              </a:solidFill>
              <a:latin typeface="+mn-lt"/>
            </a:endParaRPr>
          </a:p>
        </p:txBody>
      </p:sp>
    </p:spTree>
    <p:extLst>
      <p:ext uri="{BB962C8B-B14F-4D97-AF65-F5344CB8AC3E}">
        <p14:creationId xmlns:p14="http://schemas.microsoft.com/office/powerpoint/2010/main" val="9737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0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CA" smtClean="0"/>
              <a:t>Compute Powers of 10</a:t>
            </a:r>
            <a:endParaRPr lang="en-US" smtClean="0"/>
          </a:p>
        </p:txBody>
      </p:sp>
      <p:sp>
        <p:nvSpPr>
          <p:cNvPr id="5" name="Content Placeholder 4"/>
          <p:cNvSpPr>
            <a:spLocks noGrp="1"/>
          </p:cNvSpPr>
          <p:nvPr>
            <p:ph sz="quarter" idx="1"/>
          </p:nvPr>
        </p:nvSpPr>
        <p:spPr>
          <a:xfrm>
            <a:off x="457200" y="1219200"/>
            <a:ext cx="8229600" cy="4937125"/>
          </a:xfrm>
        </p:spPr>
        <p:txBody>
          <a:bodyPr/>
          <a:lstStyle/>
          <a:p>
            <a:pPr>
              <a:defRPr/>
            </a:pPr>
            <a:r>
              <a:rPr lang="en-CA" dirty="0" smtClean="0"/>
              <a:t>write a recursive method that computes </a:t>
            </a:r>
            <a:r>
              <a:rPr lang="en-CA" b="1" dirty="0" smtClean="0">
                <a:latin typeface="Consolas" panose="020B0609020204030204" pitchFamily="49" charset="0"/>
                <a:cs typeface="Courier New" pitchFamily="49" charset="0"/>
              </a:rPr>
              <a:t>10</a:t>
            </a:r>
            <a:r>
              <a:rPr lang="en-CA" sz="3600" b="1" baseline="30000" dirty="0" smtClean="0">
                <a:latin typeface="Consolas" panose="020B0609020204030204" pitchFamily="49" charset="0"/>
                <a:cs typeface="Courier New" pitchFamily="49" charset="0"/>
              </a:rPr>
              <a:t>n</a:t>
            </a:r>
            <a:r>
              <a:rPr lang="en-CA" dirty="0" smtClean="0"/>
              <a:t> for any integer value </a:t>
            </a:r>
            <a:r>
              <a:rPr lang="en-CA" b="1" dirty="0" smtClean="0">
                <a:latin typeface="Consolas" panose="020B0609020204030204" pitchFamily="49" charset="0"/>
                <a:cs typeface="Courier New" pitchFamily="49" charset="0"/>
              </a:rPr>
              <a:t>n</a:t>
            </a:r>
            <a:r>
              <a:rPr lang="en-CA" dirty="0" smtClean="0"/>
              <a:t> </a:t>
            </a:r>
          </a:p>
          <a:p>
            <a:pPr>
              <a:defRPr/>
            </a:pPr>
            <a:r>
              <a:rPr lang="en-CA" dirty="0" smtClean="0"/>
              <a:t>recall:</a:t>
            </a:r>
          </a:p>
          <a:p>
            <a:pPr lvl="1">
              <a:defRPr/>
            </a:pPr>
            <a:r>
              <a:rPr lang="en-CA" b="1" dirty="0">
                <a:latin typeface="Consolas" panose="020B0609020204030204" pitchFamily="49" charset="0"/>
                <a:cs typeface="Courier New" pitchFamily="49" charset="0"/>
              </a:rPr>
              <a:t>10</a:t>
            </a:r>
            <a:r>
              <a:rPr lang="en-CA" sz="2800" b="1" baseline="30000" dirty="0">
                <a:latin typeface="Consolas" panose="020B0609020204030204" pitchFamily="49" charset="0"/>
                <a:cs typeface="Courier New" pitchFamily="49" charset="0"/>
              </a:rPr>
              <a:t>n</a:t>
            </a:r>
            <a:r>
              <a:rPr lang="en-CA" b="1" dirty="0">
                <a:latin typeface="Consolas" panose="020B0609020204030204" pitchFamily="49" charset="0"/>
                <a:cs typeface="Courier New" pitchFamily="49" charset="0"/>
              </a:rPr>
              <a:t> = 1 / 10</a:t>
            </a:r>
            <a:r>
              <a:rPr lang="en-CA" sz="2800" b="1" baseline="30000" dirty="0">
                <a:latin typeface="Consolas" panose="020B0609020204030204" pitchFamily="49" charset="0"/>
                <a:cs typeface="Courier New" pitchFamily="49" charset="0"/>
              </a:rPr>
              <a:t>-n</a:t>
            </a:r>
            <a:r>
              <a:rPr lang="en-CA" dirty="0"/>
              <a:t> 	</a:t>
            </a:r>
            <a:r>
              <a:rPr lang="en-CA" dirty="0" smtClean="0"/>
              <a:t>	if </a:t>
            </a:r>
            <a:r>
              <a:rPr lang="en-CA" b="1" dirty="0">
                <a:latin typeface="Consolas" panose="020B0609020204030204" pitchFamily="49" charset="0"/>
                <a:cs typeface="Courier New" pitchFamily="49" charset="0"/>
              </a:rPr>
              <a:t>n &lt; 0</a:t>
            </a:r>
            <a:r>
              <a:rPr lang="en-CA" dirty="0"/>
              <a:t> </a:t>
            </a:r>
            <a:endParaRPr lang="en-CA" dirty="0" smtClean="0"/>
          </a:p>
          <a:p>
            <a:pPr lvl="1">
              <a:defRPr/>
            </a:pP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0</a:t>
            </a:r>
            <a:r>
              <a:rPr lang="en-CA" b="1" dirty="0" smtClean="0">
                <a:latin typeface="Consolas" panose="020B0609020204030204" pitchFamily="49" charset="0"/>
                <a:cs typeface="Courier New" pitchFamily="49" charset="0"/>
              </a:rPr>
              <a:t> = 1</a:t>
            </a:r>
          </a:p>
          <a:p>
            <a:pPr lvl="1">
              <a:defRPr/>
            </a:pP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n</a:t>
            </a:r>
            <a:r>
              <a:rPr lang="en-CA" b="1" dirty="0" smtClean="0">
                <a:latin typeface="Consolas" panose="020B0609020204030204" pitchFamily="49" charset="0"/>
                <a:cs typeface="Courier New" pitchFamily="49" charset="0"/>
              </a:rPr>
              <a:t> = 10 * 10</a:t>
            </a:r>
            <a:r>
              <a:rPr lang="en-CA" sz="3200" b="1" baseline="30000" dirty="0" smtClean="0">
                <a:latin typeface="Consolas" panose="020B0609020204030204" pitchFamily="49" charset="0"/>
                <a:cs typeface="Courier New" pitchFamily="49" charset="0"/>
              </a:rPr>
              <a:t>n-1</a:t>
            </a:r>
          </a:p>
          <a:p>
            <a:pPr lvl="1">
              <a:defRPr/>
            </a:pPr>
            <a:endParaRPr lang="en-US" dirty="0"/>
          </a:p>
        </p:txBody>
      </p:sp>
      <p:sp>
        <p:nvSpPr>
          <p:cNvPr id="3" name="Slide Number Placeholder 2"/>
          <p:cNvSpPr>
            <a:spLocks noGrp="1"/>
          </p:cNvSpPr>
          <p:nvPr>
            <p:ph type="sldNum" sz="quarter" idx="12"/>
          </p:nvPr>
        </p:nvSpPr>
        <p:spPr/>
        <p:txBody>
          <a:bodyPr/>
          <a:lstStyle/>
          <a:p>
            <a:pPr>
              <a:defRPr/>
            </a:pPr>
            <a:fld id="{BB4A2EEA-BBBC-4672-A644-1A4E29745B30}" type="slidenum">
              <a:rPr lang="en-US" smtClean="0"/>
              <a:pPr>
                <a:defRPr/>
              </a:pPr>
              <a:t>54</a:t>
            </a:fld>
            <a:endParaRPr lang="en-US"/>
          </a:p>
        </p:txBody>
      </p:sp>
    </p:spTree>
    <p:extLst>
      <p:ext uri="{BB962C8B-B14F-4D97-AF65-F5344CB8AC3E}">
        <p14:creationId xmlns:p14="http://schemas.microsoft.com/office/powerpoint/2010/main" val="1354317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AA54B2-749F-4E07-87B5-F79153A7FC76}" type="slidenum">
              <a:rPr lang="en-US" smtClean="0"/>
              <a:pPr>
                <a:defRPr/>
              </a:pPr>
              <a:t>55</a:t>
            </a:fld>
            <a:endParaRPr lang="en-US"/>
          </a:p>
        </p:txBody>
      </p:sp>
      <p:sp>
        <p:nvSpPr>
          <p:cNvPr id="6" name="Content Placeholder 5"/>
          <p:cNvSpPr>
            <a:spLocks noGrp="1"/>
          </p:cNvSpPr>
          <p:nvPr>
            <p:ph sz="quarter" idx="1"/>
          </p:nvPr>
        </p:nvSpPr>
        <p:spPr/>
        <p:txBody>
          <a:bodyPr>
            <a:normAutofit/>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double</a:t>
            </a:r>
            <a:r>
              <a:rPr lang="en-US" dirty="0">
                <a:solidFill>
                  <a:srgbClr val="000000"/>
                </a:solidFill>
                <a:latin typeface="Segoe UI"/>
              </a:rPr>
              <a:t> powerOf10(</a:t>
            </a:r>
            <a:r>
              <a:rPr lang="en-US" dirty="0" err="1">
                <a:solidFill>
                  <a:srgbClr val="7F0055"/>
                </a:solidFill>
                <a:latin typeface="Segoe UI"/>
              </a:rPr>
              <a:t>int</a:t>
            </a:r>
            <a:r>
              <a:rPr lang="en-US" dirty="0">
                <a:solidFill>
                  <a:srgbClr val="000000"/>
                </a:solidFill>
                <a:latin typeface="Segoe UI"/>
              </a:rPr>
              <a:t> n) {</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(n &lt;</a:t>
            </a:r>
            <a:r>
              <a:rPr lang="en-US" dirty="0" smtClean="0">
                <a:solidFill>
                  <a:srgbClr val="000000"/>
                </a:solidFill>
                <a:latin typeface="Segoe UI"/>
              </a:rPr>
              <a:t> </a:t>
            </a:r>
            <a:r>
              <a:rPr lang="en-US" dirty="0">
                <a:solidFill>
                  <a:srgbClr val="000000"/>
                </a:solidFill>
                <a:latin typeface="Segoe UI"/>
              </a:rPr>
              <a:t>0) {</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1.0 / </a:t>
            </a:r>
            <a:r>
              <a:rPr lang="en-US" i="1" dirty="0">
                <a:solidFill>
                  <a:srgbClr val="000000"/>
                </a:solidFill>
                <a:latin typeface="Segoe UI"/>
              </a:rPr>
              <a:t>powerOf10</a:t>
            </a:r>
            <a:r>
              <a:rPr lang="en-US" dirty="0">
                <a:solidFill>
                  <a:srgbClr val="000000"/>
                </a:solidFill>
                <a:latin typeface="Segoe UI"/>
              </a:rPr>
              <a:t>(-n);</a:t>
            </a:r>
          </a:p>
          <a:p>
            <a:r>
              <a:rPr lang="en-US" dirty="0" smtClean="0">
                <a:solidFill>
                  <a:srgbClr val="000000"/>
                </a:solidFill>
                <a:latin typeface="Segoe UI"/>
              </a:rPr>
              <a:t>  }</a:t>
            </a: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(n </a:t>
            </a:r>
            <a:r>
              <a:rPr lang="en-US" dirty="0" smtClean="0">
                <a:solidFill>
                  <a:srgbClr val="000000"/>
                </a:solidFill>
                <a:latin typeface="Segoe UI"/>
              </a:rPr>
              <a:t>== </a:t>
            </a:r>
            <a:r>
              <a:rPr lang="en-US" dirty="0">
                <a:solidFill>
                  <a:srgbClr val="000000"/>
                </a:solidFill>
                <a:latin typeface="Segoe UI"/>
              </a:rPr>
              <a:t>0) </a:t>
            </a:r>
            <a:r>
              <a:rPr lang="en-US" dirty="0" smtClean="0">
                <a:solidFill>
                  <a:srgbClr val="000000"/>
                </a:solidFill>
                <a:latin typeface="Segoe UI"/>
              </a:rPr>
              <a:t>{</a:t>
            </a:r>
          </a:p>
          <a:p>
            <a:r>
              <a:rPr lang="en-US" dirty="0">
                <a:solidFill>
                  <a:srgbClr val="000000"/>
                </a:solidFill>
                <a:latin typeface="Segoe UI"/>
              </a:rPr>
              <a:t> </a:t>
            </a:r>
            <a:r>
              <a:rPr lang="en-US" dirty="0" smtClean="0">
                <a:solidFill>
                  <a:srgbClr val="000000"/>
                </a:solidFill>
                <a:latin typeface="Segoe UI"/>
              </a:rPr>
              <a:t>   </a:t>
            </a:r>
            <a:r>
              <a:rPr lang="en-US" dirty="0" smtClean="0">
                <a:solidFill>
                  <a:srgbClr val="7F0055"/>
                </a:solidFill>
                <a:latin typeface="Segoe UI"/>
              </a:rPr>
              <a:t>return</a:t>
            </a:r>
            <a:r>
              <a:rPr lang="en-US" dirty="0" smtClean="0">
                <a:solidFill>
                  <a:srgbClr val="000000"/>
                </a:solidFill>
                <a:latin typeface="Segoe UI"/>
              </a:rPr>
              <a:t> 1.0;</a:t>
            </a:r>
            <a:endParaRPr lang="en-US" dirty="0">
              <a:solidFill>
                <a:srgbClr val="000000"/>
              </a:solidFill>
              <a:latin typeface="Segoe UI"/>
            </a:endParaRPr>
          </a:p>
          <a:p>
            <a:r>
              <a:rPr lang="en-US" dirty="0" smtClean="0">
                <a:solidFill>
                  <a:srgbClr val="000000"/>
                </a:solidFill>
                <a:latin typeface="Segoe UI"/>
              </a:rPr>
              <a:t>  </a:t>
            </a:r>
            <a:r>
              <a:rPr lang="en-US" dirty="0">
                <a:solidFill>
                  <a:srgbClr val="000000"/>
                </a:solidFill>
                <a:latin typeface="Segoe UI"/>
              </a:rPr>
              <a:t>}</a:t>
            </a:r>
          </a:p>
          <a:p>
            <a:r>
              <a:rPr lang="en-US" dirty="0" smtClean="0">
                <a:solidFill>
                  <a:srgbClr val="7F0055"/>
                </a:solidFill>
                <a:latin typeface="Segoe UI"/>
              </a:rPr>
              <a:t>  return</a:t>
            </a:r>
            <a:r>
              <a:rPr lang="en-US" dirty="0" smtClean="0">
                <a:solidFill>
                  <a:srgbClr val="000000"/>
                </a:solidFill>
                <a:latin typeface="Segoe UI"/>
              </a:rPr>
              <a:t> n * </a:t>
            </a:r>
            <a:r>
              <a:rPr lang="en-US" i="1" dirty="0" smtClean="0">
                <a:solidFill>
                  <a:srgbClr val="000000"/>
                </a:solidFill>
                <a:latin typeface="Segoe UI"/>
              </a:rPr>
              <a:t>powerOf10</a:t>
            </a:r>
            <a:r>
              <a:rPr lang="en-US" dirty="0" smtClean="0">
                <a:solidFill>
                  <a:srgbClr val="000000"/>
                </a:solidFill>
                <a:latin typeface="Segoe UI"/>
              </a:rPr>
              <a:t>(n - 1);</a:t>
            </a:r>
            <a:endParaRPr lang="en-US" dirty="0">
              <a:solidFill>
                <a:srgbClr val="000000"/>
              </a:solidFill>
              <a:latin typeface="Segoe UI"/>
            </a:endParaRPr>
          </a:p>
          <a:p>
            <a:r>
              <a:rPr lang="en-US" dirty="0" smtClean="0">
                <a:solidFill>
                  <a:srgbClr val="000000"/>
                </a:solidFill>
                <a:latin typeface="Segoe UI"/>
              </a:rPr>
              <a:t>}</a:t>
            </a:r>
            <a:endParaRPr lang="en-US" dirty="0">
              <a:solidFill>
                <a:srgbClr val="000000"/>
              </a:solidFill>
              <a:latin typeface="Segoe UI"/>
            </a:endParaRPr>
          </a:p>
          <a:p>
            <a:endParaRPr lang="en-US" dirty="0"/>
          </a:p>
        </p:txBody>
      </p:sp>
    </p:spTree>
    <p:extLst>
      <p:ext uri="{BB962C8B-B14F-4D97-AF65-F5344CB8AC3E}">
        <p14:creationId xmlns:p14="http://schemas.microsoft.com/office/powerpoint/2010/main" val="2686389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Better Powers of 10</a:t>
            </a:r>
            <a:endParaRPr lang="en-US" dirty="0"/>
          </a:p>
        </p:txBody>
      </p:sp>
      <p:sp>
        <p:nvSpPr>
          <p:cNvPr id="5" name="Content Placeholder 4"/>
          <p:cNvSpPr>
            <a:spLocks noGrp="1"/>
          </p:cNvSpPr>
          <p:nvPr>
            <p:ph sz="quarter" idx="1"/>
          </p:nvPr>
        </p:nvSpPr>
        <p:spPr/>
        <p:txBody>
          <a:bodyPr/>
          <a:lstStyle/>
          <a:p>
            <a:pPr>
              <a:defRPr/>
            </a:pPr>
            <a:r>
              <a:rPr lang="en-CA" dirty="0"/>
              <a:t>recall:</a:t>
            </a:r>
          </a:p>
          <a:p>
            <a:pPr lvl="1">
              <a:defRPr/>
            </a:pPr>
            <a:r>
              <a:rPr lang="en-CA" b="1" dirty="0">
                <a:latin typeface="Consolas" panose="020B0609020204030204" pitchFamily="49" charset="0"/>
                <a:cs typeface="Courier New" pitchFamily="49" charset="0"/>
              </a:rPr>
              <a:t>10</a:t>
            </a:r>
            <a:r>
              <a:rPr lang="en-CA" sz="2800" b="1" baseline="30000" dirty="0">
                <a:latin typeface="Consolas" panose="020B0609020204030204" pitchFamily="49" charset="0"/>
                <a:cs typeface="Courier New" pitchFamily="49" charset="0"/>
              </a:rPr>
              <a:t>n</a:t>
            </a:r>
            <a:r>
              <a:rPr lang="en-CA" b="1" dirty="0">
                <a:latin typeface="Consolas" panose="020B0609020204030204" pitchFamily="49" charset="0"/>
                <a:cs typeface="Courier New" pitchFamily="49" charset="0"/>
              </a:rPr>
              <a:t> = 1 / 10</a:t>
            </a:r>
            <a:r>
              <a:rPr lang="en-CA" sz="2800" b="1" baseline="30000" dirty="0">
                <a:latin typeface="Consolas" panose="020B0609020204030204" pitchFamily="49" charset="0"/>
                <a:cs typeface="Courier New" pitchFamily="49" charset="0"/>
              </a:rPr>
              <a:t>-n</a:t>
            </a:r>
            <a:r>
              <a:rPr lang="en-CA" dirty="0"/>
              <a:t> 	</a:t>
            </a:r>
            <a:r>
              <a:rPr lang="en-CA" dirty="0" smtClean="0"/>
              <a:t>	if </a:t>
            </a:r>
            <a:r>
              <a:rPr lang="en-CA" b="1" dirty="0">
                <a:latin typeface="Consolas" panose="020B0609020204030204" pitchFamily="49" charset="0"/>
                <a:cs typeface="Courier New" pitchFamily="49" charset="0"/>
              </a:rPr>
              <a:t>n &lt; 0</a:t>
            </a:r>
            <a:r>
              <a:rPr lang="en-CA" dirty="0"/>
              <a:t> </a:t>
            </a:r>
          </a:p>
          <a:p>
            <a:pPr lvl="1">
              <a:defRPr/>
            </a:pPr>
            <a:r>
              <a:rPr lang="en-CA" b="1" dirty="0">
                <a:latin typeface="Consolas" panose="020B0609020204030204" pitchFamily="49" charset="0"/>
                <a:cs typeface="Courier New" pitchFamily="49" charset="0"/>
              </a:rPr>
              <a:t>10</a:t>
            </a:r>
            <a:r>
              <a:rPr lang="en-CA" sz="3200" b="1" baseline="30000" dirty="0">
                <a:latin typeface="Consolas" panose="020B0609020204030204" pitchFamily="49" charset="0"/>
                <a:cs typeface="Courier New" pitchFamily="49" charset="0"/>
              </a:rPr>
              <a:t>0</a:t>
            </a:r>
            <a:r>
              <a:rPr lang="en-CA" b="1" dirty="0">
                <a:latin typeface="Consolas" panose="020B0609020204030204" pitchFamily="49" charset="0"/>
                <a:cs typeface="Courier New" pitchFamily="49" charset="0"/>
              </a:rPr>
              <a:t> = 1</a:t>
            </a:r>
          </a:p>
          <a:p>
            <a:pPr lvl="1">
              <a:defRPr/>
            </a:pPr>
            <a:r>
              <a:rPr lang="en-CA" b="1" dirty="0">
                <a:latin typeface="Consolas" panose="020B0609020204030204" pitchFamily="49" charset="0"/>
                <a:cs typeface="Courier New" pitchFamily="49" charset="0"/>
              </a:rPr>
              <a:t>10</a:t>
            </a:r>
            <a:r>
              <a:rPr lang="en-CA" sz="3200" b="1" baseline="30000" dirty="0">
                <a:latin typeface="Consolas" panose="020B0609020204030204" pitchFamily="49" charset="0"/>
                <a:cs typeface="Courier New" pitchFamily="49" charset="0"/>
              </a:rPr>
              <a:t>n</a:t>
            </a:r>
            <a:r>
              <a:rPr lang="en-CA" b="1" dirty="0">
                <a:latin typeface="Consolas" panose="020B0609020204030204" pitchFamily="49" charset="0"/>
                <a:cs typeface="Courier New" pitchFamily="49" charset="0"/>
              </a:rPr>
              <a:t> = 10 * </a:t>
            </a: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n-1</a:t>
            </a:r>
            <a:r>
              <a:rPr lang="en-CA" dirty="0">
                <a:solidFill>
                  <a:prstClr val="black"/>
                </a:solidFill>
              </a:rPr>
              <a:t>	</a:t>
            </a:r>
            <a:r>
              <a:rPr lang="en-CA" dirty="0" smtClean="0">
                <a:solidFill>
                  <a:prstClr val="black"/>
                </a:solidFill>
              </a:rPr>
              <a:t>	if </a:t>
            </a:r>
            <a:r>
              <a:rPr lang="en-CA" b="1" dirty="0" smtClean="0">
                <a:solidFill>
                  <a:prstClr val="black"/>
                </a:solidFill>
                <a:latin typeface="Consolas" panose="020B0609020204030204" pitchFamily="49" charset="0"/>
                <a:cs typeface="Courier New" pitchFamily="49" charset="0"/>
              </a:rPr>
              <a:t>n</a:t>
            </a:r>
            <a:r>
              <a:rPr lang="en-CA" dirty="0" smtClean="0">
                <a:solidFill>
                  <a:prstClr val="black"/>
                </a:solidFill>
                <a:cs typeface="Courier New" pitchFamily="49" charset="0"/>
              </a:rPr>
              <a:t> is odd</a:t>
            </a:r>
          </a:p>
          <a:p>
            <a:pPr lvl="1">
              <a:defRPr/>
            </a:pPr>
            <a:r>
              <a:rPr lang="en-CA" b="1" dirty="0">
                <a:latin typeface="Consolas" panose="020B0609020204030204" pitchFamily="49" charset="0"/>
                <a:cs typeface="Courier New" pitchFamily="49" charset="0"/>
              </a:rPr>
              <a:t>10</a:t>
            </a:r>
            <a:r>
              <a:rPr lang="en-CA" sz="3200" b="1" baseline="30000" dirty="0">
                <a:latin typeface="Consolas" panose="020B0609020204030204" pitchFamily="49" charset="0"/>
                <a:cs typeface="Courier New" pitchFamily="49" charset="0"/>
              </a:rPr>
              <a:t>n</a:t>
            </a:r>
            <a:r>
              <a:rPr lang="en-CA" b="1" dirty="0">
                <a:latin typeface="Consolas" panose="020B0609020204030204" pitchFamily="49" charset="0"/>
                <a:cs typeface="Courier New" pitchFamily="49" charset="0"/>
              </a:rPr>
              <a:t> = </a:t>
            </a: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n/2</a:t>
            </a:r>
            <a:r>
              <a:rPr lang="en-CA" b="1" dirty="0" smtClean="0">
                <a:latin typeface="Consolas" panose="020B0609020204030204" pitchFamily="49" charset="0"/>
                <a:cs typeface="Courier New" pitchFamily="49" charset="0"/>
              </a:rPr>
              <a:t> </a:t>
            </a:r>
            <a:r>
              <a:rPr lang="en-CA" b="1" dirty="0">
                <a:latin typeface="Consolas" panose="020B0609020204030204" pitchFamily="49" charset="0"/>
                <a:cs typeface="Courier New" pitchFamily="49" charset="0"/>
              </a:rPr>
              <a:t>* </a:t>
            </a:r>
            <a:r>
              <a:rPr lang="en-CA" b="1" dirty="0" smtClean="0">
                <a:latin typeface="Consolas" panose="020B0609020204030204" pitchFamily="49" charset="0"/>
                <a:cs typeface="Courier New" pitchFamily="49" charset="0"/>
              </a:rPr>
              <a:t>10</a:t>
            </a:r>
            <a:r>
              <a:rPr lang="en-CA" sz="3200" b="1" baseline="30000" dirty="0" smtClean="0">
                <a:latin typeface="Consolas" panose="020B0609020204030204" pitchFamily="49" charset="0"/>
                <a:cs typeface="Courier New" pitchFamily="49" charset="0"/>
              </a:rPr>
              <a:t>n/2</a:t>
            </a:r>
            <a:r>
              <a:rPr lang="en-CA" dirty="0">
                <a:solidFill>
                  <a:prstClr val="black"/>
                </a:solidFill>
              </a:rPr>
              <a:t>	if </a:t>
            </a:r>
            <a:r>
              <a:rPr lang="en-CA" b="1" dirty="0">
                <a:solidFill>
                  <a:prstClr val="black"/>
                </a:solidFill>
                <a:latin typeface="Consolas" panose="020B0609020204030204" pitchFamily="49" charset="0"/>
                <a:cs typeface="Courier New" pitchFamily="49" charset="0"/>
              </a:rPr>
              <a:t>n</a:t>
            </a:r>
            <a:r>
              <a:rPr lang="en-CA" dirty="0">
                <a:solidFill>
                  <a:prstClr val="black"/>
                </a:solidFill>
                <a:cs typeface="Courier New" pitchFamily="49" charset="0"/>
              </a:rPr>
              <a:t> is </a:t>
            </a:r>
            <a:r>
              <a:rPr lang="en-CA" dirty="0" smtClean="0">
                <a:solidFill>
                  <a:prstClr val="black"/>
                </a:solidFill>
                <a:cs typeface="Courier New" pitchFamily="49" charset="0"/>
              </a:rPr>
              <a:t>even</a:t>
            </a:r>
            <a:endParaRPr lang="en-CA" dirty="0">
              <a:solidFill>
                <a:prstClr val="black"/>
              </a:solidFill>
              <a:cs typeface="Courier New" pitchFamily="49" charset="0"/>
            </a:endParaRPr>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56</a:t>
            </a:fld>
            <a:endParaRPr lang="en-US"/>
          </a:p>
        </p:txBody>
      </p:sp>
    </p:spTree>
    <p:extLst>
      <p:ext uri="{BB962C8B-B14F-4D97-AF65-F5344CB8AC3E}">
        <p14:creationId xmlns:p14="http://schemas.microsoft.com/office/powerpoint/2010/main" val="2309575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AA54B2-749F-4E07-87B5-F79153A7FC76}" type="slidenum">
              <a:rPr lang="en-US" smtClean="0"/>
              <a:pPr>
                <a:defRPr/>
              </a:pPr>
              <a:t>57</a:t>
            </a:fld>
            <a:endParaRPr lang="en-US"/>
          </a:p>
        </p:txBody>
      </p:sp>
      <p:sp>
        <p:nvSpPr>
          <p:cNvPr id="6" name="Content Placeholder 5"/>
          <p:cNvSpPr>
            <a:spLocks noGrp="1"/>
          </p:cNvSpPr>
          <p:nvPr>
            <p:ph sz="quarter" idx="1"/>
          </p:nvPr>
        </p:nvSpPr>
        <p:spPr/>
        <p:txBody>
          <a:bodyPr>
            <a:normAutofit/>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double</a:t>
            </a:r>
            <a:r>
              <a:rPr lang="en-US" dirty="0">
                <a:solidFill>
                  <a:srgbClr val="000000"/>
                </a:solidFill>
                <a:latin typeface="Segoe UI"/>
              </a:rPr>
              <a:t> powerOf10(</a:t>
            </a:r>
            <a:r>
              <a:rPr lang="en-US" dirty="0" err="1">
                <a:solidFill>
                  <a:srgbClr val="7F0055"/>
                </a:solidFill>
                <a:latin typeface="Segoe UI"/>
              </a:rPr>
              <a:t>int</a:t>
            </a:r>
            <a:r>
              <a:rPr lang="en-US" dirty="0">
                <a:solidFill>
                  <a:srgbClr val="000000"/>
                </a:solidFill>
                <a:latin typeface="Segoe UI"/>
              </a:rPr>
              <a:t> n) {</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(n &lt;</a:t>
            </a:r>
            <a:r>
              <a:rPr lang="en-US" dirty="0" smtClean="0">
                <a:solidFill>
                  <a:srgbClr val="000000"/>
                </a:solidFill>
                <a:latin typeface="Segoe UI"/>
              </a:rPr>
              <a:t> </a:t>
            </a:r>
            <a:r>
              <a:rPr lang="en-US" dirty="0">
                <a:solidFill>
                  <a:srgbClr val="000000"/>
                </a:solidFill>
                <a:latin typeface="Segoe UI"/>
              </a:rPr>
              <a:t>0) {</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1.0 / </a:t>
            </a:r>
            <a:r>
              <a:rPr lang="en-US" i="1" dirty="0">
                <a:solidFill>
                  <a:srgbClr val="000000"/>
                </a:solidFill>
                <a:latin typeface="Segoe UI"/>
              </a:rPr>
              <a:t>powerOf10</a:t>
            </a:r>
            <a:r>
              <a:rPr lang="en-US" dirty="0">
                <a:solidFill>
                  <a:srgbClr val="000000"/>
                </a:solidFill>
                <a:latin typeface="Segoe UI"/>
              </a:rPr>
              <a:t>(-n);</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(n </a:t>
            </a:r>
            <a:r>
              <a:rPr lang="en-US" dirty="0" smtClean="0">
                <a:solidFill>
                  <a:srgbClr val="000000"/>
                </a:solidFill>
                <a:latin typeface="Segoe UI"/>
              </a:rPr>
              <a:t>== </a:t>
            </a:r>
            <a:r>
              <a:rPr lang="en-US" dirty="0">
                <a:solidFill>
                  <a:srgbClr val="000000"/>
                </a:solidFill>
                <a:latin typeface="Segoe UI"/>
              </a:rPr>
              <a:t>0) {</a:t>
            </a:r>
          </a:p>
          <a:p>
            <a:r>
              <a:rPr lang="en-US" dirty="0" smtClean="0">
                <a:solidFill>
                  <a:srgbClr val="7F0055"/>
                </a:solidFill>
                <a:latin typeface="Segoe UI"/>
              </a:rPr>
              <a:t>    return</a:t>
            </a:r>
            <a:r>
              <a:rPr lang="en-US" dirty="0" smtClean="0">
                <a:solidFill>
                  <a:srgbClr val="000000"/>
                </a:solidFill>
                <a:latin typeface="Segoe UI"/>
              </a:rPr>
              <a:t> 1.0;</a:t>
            </a:r>
            <a:endParaRPr lang="en-US" dirty="0">
              <a:solidFill>
                <a:srgbClr val="000000"/>
              </a:solidFill>
              <a:latin typeface="Segoe UI"/>
            </a:endParaRP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(n % 2 == 1) {</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10 * </a:t>
            </a:r>
            <a:r>
              <a:rPr lang="en-US" i="1" dirty="0">
                <a:solidFill>
                  <a:srgbClr val="000000"/>
                </a:solidFill>
                <a:latin typeface="Segoe UI"/>
              </a:rPr>
              <a:t>powerOf10</a:t>
            </a:r>
            <a:r>
              <a:rPr lang="en-US" dirty="0">
                <a:solidFill>
                  <a:srgbClr val="000000"/>
                </a:solidFill>
                <a:latin typeface="Segoe UI"/>
              </a:rPr>
              <a:t>(n - 1);</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double</a:t>
            </a:r>
            <a:r>
              <a:rPr lang="en-US" dirty="0" smtClean="0">
                <a:solidFill>
                  <a:srgbClr val="000000"/>
                </a:solidFill>
                <a:latin typeface="Segoe UI"/>
              </a:rPr>
              <a:t> </a:t>
            </a:r>
            <a:r>
              <a:rPr lang="en-US" dirty="0">
                <a:solidFill>
                  <a:srgbClr val="000000"/>
                </a:solidFill>
                <a:latin typeface="Segoe UI"/>
              </a:rPr>
              <a:t>value = </a:t>
            </a:r>
            <a:r>
              <a:rPr lang="en-US" i="1" dirty="0">
                <a:solidFill>
                  <a:srgbClr val="000000"/>
                </a:solidFill>
                <a:latin typeface="Segoe UI"/>
              </a:rPr>
              <a:t>powerOf10</a:t>
            </a:r>
            <a:r>
              <a:rPr lang="en-US" dirty="0">
                <a:solidFill>
                  <a:srgbClr val="000000"/>
                </a:solidFill>
                <a:latin typeface="Segoe UI"/>
              </a:rPr>
              <a:t>(n / 2);</a:t>
            </a: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value * value;</a:t>
            </a:r>
          </a:p>
          <a:p>
            <a:r>
              <a:rPr lang="en-US" dirty="0">
                <a:solidFill>
                  <a:srgbClr val="000000"/>
                </a:solidFill>
                <a:latin typeface="Segoe UI"/>
              </a:rPr>
              <a:t>}</a:t>
            </a:r>
          </a:p>
          <a:p>
            <a:endParaRPr lang="en-US" dirty="0"/>
          </a:p>
        </p:txBody>
      </p:sp>
    </p:spTree>
    <p:extLst>
      <p:ext uri="{BB962C8B-B14F-4D97-AF65-F5344CB8AC3E}">
        <p14:creationId xmlns:p14="http://schemas.microsoft.com/office/powerpoint/2010/main" val="2631953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happens during recursion</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20EFA10-DCF3-4FFE-AFBA-F83CF2F22BE2}"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26835373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During Recursion</a:t>
            </a:r>
            <a:endParaRPr lang="en-US" dirty="0"/>
          </a:p>
        </p:txBody>
      </p:sp>
      <p:sp>
        <p:nvSpPr>
          <p:cNvPr id="3" name="Content Placeholder 2"/>
          <p:cNvSpPr>
            <a:spLocks noGrp="1"/>
          </p:cNvSpPr>
          <p:nvPr>
            <p:ph sz="quarter" idx="1"/>
          </p:nvPr>
        </p:nvSpPr>
        <p:spPr/>
        <p:txBody>
          <a:bodyPr/>
          <a:lstStyle/>
          <a:p>
            <a:r>
              <a:rPr lang="en-US" dirty="0" smtClean="0"/>
              <a:t>a simplified model of what happens during a recursive method invocation is the following:</a:t>
            </a:r>
          </a:p>
          <a:p>
            <a:pPr lvl="1"/>
            <a:r>
              <a:rPr lang="en-US" dirty="0" smtClean="0"/>
              <a:t>whenever a method is invoked that method runs in a </a:t>
            </a:r>
            <a:r>
              <a:rPr lang="en-US" i="1" dirty="0" smtClean="0"/>
              <a:t>new</a:t>
            </a:r>
            <a:r>
              <a:rPr lang="en-US" dirty="0" smtClean="0"/>
              <a:t> block of memory</a:t>
            </a:r>
          </a:p>
          <a:p>
            <a:pPr lvl="2"/>
            <a:r>
              <a:rPr lang="en-US" dirty="0" smtClean="0"/>
              <a:t>when a method recursively invokes itself, a new block of memory is allocated for the newly invoked method to run in</a:t>
            </a:r>
          </a:p>
          <a:p>
            <a:pPr lvl="2"/>
            <a:endParaRPr lang="en-US" dirty="0"/>
          </a:p>
          <a:p>
            <a:r>
              <a:rPr lang="en-US" dirty="0" smtClean="0"/>
              <a:t>consider a slightly modified version of the </a:t>
            </a:r>
            <a:r>
              <a:rPr lang="en-US" b="1" dirty="0" smtClean="0">
                <a:latin typeface="Consolas" panose="020B0609020204030204" pitchFamily="49" charset="0"/>
                <a:cs typeface="Courier New" panose="02070309020205020404" pitchFamily="49" charset="0"/>
              </a:rPr>
              <a:t>powerOf10</a:t>
            </a:r>
            <a:r>
              <a:rPr lang="en-US" dirty="0" smtClean="0"/>
              <a:t> method</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762824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2</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B</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6</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157413"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271713" y="401283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227601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3AA54B2-749F-4E07-87B5-F79153A7FC76}" type="slidenum">
              <a:rPr lang="en-US" smtClean="0">
                <a:solidFill>
                  <a:srgbClr val="000000"/>
                </a:solidFill>
              </a:rPr>
              <a:pPr>
                <a:defRPr/>
              </a:pPr>
              <a:t>60</a:t>
            </a:fld>
            <a:endParaRPr lang="en-US">
              <a:solidFill>
                <a:srgbClr val="000000"/>
              </a:solidFill>
            </a:endParaRPr>
          </a:p>
        </p:txBody>
      </p:sp>
      <p:sp>
        <p:nvSpPr>
          <p:cNvPr id="6" name="Content Placeholder 5"/>
          <p:cNvSpPr>
            <a:spLocks noGrp="1"/>
          </p:cNvSpPr>
          <p:nvPr>
            <p:ph sz="quarter" idx="1"/>
          </p:nvPr>
        </p:nvSpPr>
        <p:spPr/>
        <p:txBody>
          <a:bodyPr>
            <a:normAutofit/>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double</a:t>
            </a:r>
            <a:r>
              <a:rPr lang="en-US" dirty="0">
                <a:solidFill>
                  <a:srgbClr val="000000"/>
                </a:solidFill>
                <a:latin typeface="Segoe UI"/>
              </a:rPr>
              <a:t> powerOf10(</a:t>
            </a:r>
            <a:r>
              <a:rPr lang="en-US" dirty="0" err="1">
                <a:solidFill>
                  <a:srgbClr val="7F0055"/>
                </a:solidFill>
                <a:latin typeface="Segoe UI"/>
              </a:rPr>
              <a:t>int</a:t>
            </a:r>
            <a:r>
              <a:rPr lang="en-US" dirty="0">
                <a:solidFill>
                  <a:srgbClr val="000000"/>
                </a:solidFill>
                <a:latin typeface="Segoe UI"/>
              </a:rPr>
              <a:t> n) </a:t>
            </a:r>
            <a:r>
              <a:rPr lang="en-US" dirty="0" smtClean="0">
                <a:solidFill>
                  <a:srgbClr val="000000"/>
                </a:solidFill>
                <a:latin typeface="Segoe UI"/>
              </a:rPr>
              <a:t>{</a:t>
            </a:r>
          </a:p>
          <a:p>
            <a:r>
              <a:rPr lang="en-US" dirty="0" smtClean="0">
                <a:solidFill>
                  <a:srgbClr val="7F0055"/>
                </a:solidFill>
                <a:latin typeface="Segoe UI"/>
              </a:rPr>
              <a:t>  double</a:t>
            </a:r>
            <a:r>
              <a:rPr lang="en-US" dirty="0" smtClean="0">
                <a:solidFill>
                  <a:srgbClr val="000000"/>
                </a:solidFill>
                <a:latin typeface="Segoe UI"/>
              </a:rPr>
              <a:t> result;</a:t>
            </a:r>
            <a:endParaRPr lang="en-US" dirty="0">
              <a:solidFill>
                <a:srgbClr val="000000"/>
              </a:solidFill>
              <a:latin typeface="Segoe UI"/>
            </a:endParaRP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(n &lt;</a:t>
            </a:r>
            <a:r>
              <a:rPr lang="en-US" dirty="0" smtClean="0">
                <a:solidFill>
                  <a:srgbClr val="000000"/>
                </a:solidFill>
                <a:latin typeface="Segoe UI"/>
              </a:rPr>
              <a:t> </a:t>
            </a:r>
            <a:r>
              <a:rPr lang="en-US" dirty="0">
                <a:solidFill>
                  <a:srgbClr val="000000"/>
                </a:solidFill>
                <a:latin typeface="Segoe UI"/>
              </a:rPr>
              <a:t>0) {</a:t>
            </a:r>
          </a:p>
          <a:p>
            <a:r>
              <a:rPr lang="en-US" dirty="0" smtClean="0">
                <a:solidFill>
                  <a:srgbClr val="7F0055"/>
                </a:solidFill>
                <a:latin typeface="Segoe UI"/>
              </a:rPr>
              <a:t>    </a:t>
            </a:r>
            <a:r>
              <a:rPr lang="en-US" dirty="0" smtClean="0">
                <a:latin typeface="Segoe UI"/>
              </a:rPr>
              <a:t>result</a:t>
            </a:r>
            <a:r>
              <a:rPr lang="en-US" dirty="0" smtClean="0">
                <a:solidFill>
                  <a:srgbClr val="7F0055"/>
                </a:solidFill>
                <a:latin typeface="Segoe UI"/>
              </a:rPr>
              <a:t> </a:t>
            </a:r>
            <a:r>
              <a:rPr lang="en-US" dirty="0" smtClean="0">
                <a:latin typeface="Segoe UI"/>
              </a:rPr>
              <a:t>=</a:t>
            </a:r>
            <a:r>
              <a:rPr lang="en-US" dirty="0" smtClean="0">
                <a:solidFill>
                  <a:srgbClr val="000000"/>
                </a:solidFill>
                <a:latin typeface="Segoe UI"/>
              </a:rPr>
              <a:t> </a:t>
            </a:r>
            <a:r>
              <a:rPr lang="en-US" dirty="0">
                <a:solidFill>
                  <a:srgbClr val="000000"/>
                </a:solidFill>
                <a:latin typeface="Segoe UI"/>
              </a:rPr>
              <a:t>1.0 / </a:t>
            </a:r>
            <a:r>
              <a:rPr lang="en-US" i="1" dirty="0">
                <a:solidFill>
                  <a:srgbClr val="000000"/>
                </a:solidFill>
                <a:latin typeface="Segoe UI"/>
              </a:rPr>
              <a:t>powerOf10</a:t>
            </a:r>
            <a:r>
              <a:rPr lang="en-US" dirty="0">
                <a:solidFill>
                  <a:srgbClr val="000000"/>
                </a:solidFill>
                <a:latin typeface="Segoe UI"/>
              </a:rPr>
              <a:t>(-n);</a:t>
            </a:r>
          </a:p>
          <a:p>
            <a:r>
              <a:rPr lang="en-US" dirty="0" smtClean="0">
                <a:solidFill>
                  <a:srgbClr val="000000"/>
                </a:solidFill>
                <a:latin typeface="Segoe UI"/>
              </a:rPr>
              <a:t>  }</a:t>
            </a: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(n </a:t>
            </a:r>
            <a:r>
              <a:rPr lang="en-US" dirty="0" smtClean="0">
                <a:solidFill>
                  <a:srgbClr val="000000"/>
                </a:solidFill>
                <a:latin typeface="Segoe UI"/>
              </a:rPr>
              <a:t>== </a:t>
            </a:r>
            <a:r>
              <a:rPr lang="en-US" dirty="0">
                <a:solidFill>
                  <a:srgbClr val="000000"/>
                </a:solidFill>
                <a:latin typeface="Segoe UI"/>
              </a:rPr>
              <a:t>0) </a:t>
            </a:r>
            <a:r>
              <a:rPr lang="en-US" dirty="0" smtClean="0">
                <a:solidFill>
                  <a:srgbClr val="000000"/>
                </a:solidFill>
                <a:latin typeface="Segoe UI"/>
              </a:rPr>
              <a:t>{</a:t>
            </a:r>
          </a:p>
          <a:p>
            <a:r>
              <a:rPr lang="en-US" dirty="0">
                <a:solidFill>
                  <a:srgbClr val="000000"/>
                </a:solidFill>
                <a:latin typeface="Segoe UI"/>
              </a:rPr>
              <a:t> </a:t>
            </a:r>
            <a:r>
              <a:rPr lang="en-US" dirty="0" smtClean="0">
                <a:solidFill>
                  <a:srgbClr val="000000"/>
                </a:solidFill>
                <a:latin typeface="Segoe UI"/>
              </a:rPr>
              <a:t>   </a:t>
            </a:r>
            <a:r>
              <a:rPr lang="en-US" dirty="0" smtClean="0">
                <a:latin typeface="Segoe UI"/>
              </a:rPr>
              <a:t>result</a:t>
            </a:r>
            <a:r>
              <a:rPr lang="en-US" dirty="0" smtClean="0">
                <a:solidFill>
                  <a:srgbClr val="7F0055"/>
                </a:solidFill>
                <a:latin typeface="Segoe UI"/>
              </a:rPr>
              <a:t> </a:t>
            </a:r>
            <a:r>
              <a:rPr lang="en-US" dirty="0">
                <a:latin typeface="Segoe UI"/>
              </a:rPr>
              <a:t>=</a:t>
            </a:r>
            <a:r>
              <a:rPr lang="en-US" dirty="0" smtClean="0">
                <a:solidFill>
                  <a:srgbClr val="000000"/>
                </a:solidFill>
                <a:latin typeface="Segoe UI"/>
              </a:rPr>
              <a:t> 1.0;</a:t>
            </a:r>
            <a:endParaRPr lang="en-US" dirty="0">
              <a:solidFill>
                <a:srgbClr val="000000"/>
              </a:solidFill>
              <a:latin typeface="Segoe UI"/>
            </a:endParaRPr>
          </a:p>
          <a:p>
            <a:r>
              <a:rPr lang="en-US" dirty="0" smtClean="0">
                <a:solidFill>
                  <a:srgbClr val="000000"/>
                </a:solidFill>
                <a:latin typeface="Segoe UI"/>
              </a:rPr>
              <a:t>  }</a:t>
            </a:r>
          </a:p>
          <a:p>
            <a:r>
              <a:rPr lang="en-US" dirty="0" smtClean="0">
                <a:solidFill>
                  <a:srgbClr val="7F0055"/>
                </a:solidFill>
                <a:latin typeface="Segoe UI"/>
              </a:rPr>
              <a:t>  else</a:t>
            </a:r>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000000"/>
                </a:solidFill>
                <a:latin typeface="Segoe UI"/>
              </a:rPr>
              <a:t>    </a:t>
            </a:r>
            <a:r>
              <a:rPr lang="en-US" dirty="0" smtClean="0">
                <a:latin typeface="Segoe UI"/>
              </a:rPr>
              <a:t>result</a:t>
            </a:r>
            <a:r>
              <a:rPr lang="en-US" dirty="0" smtClean="0">
                <a:solidFill>
                  <a:srgbClr val="7F0055"/>
                </a:solidFill>
                <a:latin typeface="Segoe UI"/>
              </a:rPr>
              <a:t> </a:t>
            </a:r>
            <a:r>
              <a:rPr lang="en-US" dirty="0">
                <a:latin typeface="Segoe UI"/>
              </a:rPr>
              <a:t>=</a:t>
            </a:r>
            <a:r>
              <a:rPr lang="en-US" dirty="0">
                <a:solidFill>
                  <a:srgbClr val="000000"/>
                </a:solidFill>
                <a:latin typeface="Segoe UI"/>
              </a:rPr>
              <a:t> </a:t>
            </a:r>
            <a:r>
              <a:rPr lang="en-US" dirty="0" smtClean="0">
                <a:solidFill>
                  <a:srgbClr val="000000"/>
                </a:solidFill>
                <a:latin typeface="Segoe UI"/>
              </a:rPr>
              <a:t>10 * </a:t>
            </a:r>
            <a:r>
              <a:rPr lang="en-US" i="1" dirty="0" smtClean="0">
                <a:solidFill>
                  <a:srgbClr val="000000"/>
                </a:solidFill>
                <a:latin typeface="Segoe UI"/>
              </a:rPr>
              <a:t>powerOf10</a:t>
            </a:r>
            <a:r>
              <a:rPr lang="en-US" dirty="0" smtClean="0">
                <a:solidFill>
                  <a:srgbClr val="000000"/>
                </a:solidFill>
                <a:latin typeface="Segoe UI"/>
              </a:rPr>
              <a:t>(n - 1);</a:t>
            </a:r>
          </a:p>
          <a:p>
            <a:r>
              <a:rPr lang="en-US" dirty="0" smtClean="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 </a:t>
            </a:r>
            <a:r>
              <a:rPr lang="en-US" dirty="0" smtClean="0">
                <a:solidFill>
                  <a:srgbClr val="7F0055"/>
                </a:solidFill>
                <a:latin typeface="Segoe UI"/>
              </a:rPr>
              <a:t>return</a:t>
            </a:r>
            <a:r>
              <a:rPr lang="en-US" dirty="0" smtClean="0">
                <a:latin typeface="Segoe UI"/>
              </a:rPr>
              <a:t> result;</a:t>
            </a:r>
            <a:endParaRPr lang="en-US" dirty="0">
              <a:latin typeface="Segoe UI"/>
            </a:endParaRPr>
          </a:p>
          <a:p>
            <a:r>
              <a:rPr lang="en-US" dirty="0" smtClean="0">
                <a:solidFill>
                  <a:srgbClr val="000000"/>
                </a:solidFill>
                <a:latin typeface="Segoe UI"/>
              </a:rPr>
              <a:t>}</a:t>
            </a:r>
            <a:endParaRPr lang="en-US" dirty="0">
              <a:solidFill>
                <a:srgbClr val="000000"/>
              </a:solidFill>
              <a:latin typeface="Segoe UI"/>
            </a:endParaRPr>
          </a:p>
          <a:p>
            <a:endParaRPr lang="en-US" dirty="0"/>
          </a:p>
        </p:txBody>
      </p:sp>
    </p:spTree>
    <p:extLst>
      <p:ext uri="{BB962C8B-B14F-4D97-AF65-F5344CB8AC3E}">
        <p14:creationId xmlns:p14="http://schemas.microsoft.com/office/powerpoint/2010/main" val="4239574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61</a:t>
            </a:fld>
            <a:endParaRPr lang="en-US">
              <a:solidFill>
                <a:srgbClr val="000000"/>
              </a:solidFill>
            </a:endParaRPr>
          </a:p>
        </p:txBody>
      </p:sp>
      <p:sp>
        <p:nvSpPr>
          <p:cNvPr id="7" name="TextBox 6"/>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52150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62</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i="1" dirty="0">
                        <a:solidFill>
                          <a:srgbClr val="FF000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
        <p:nvSpPr>
          <p:cNvPr id="2" name="Right Brace 1"/>
          <p:cNvSpPr/>
          <p:nvPr/>
        </p:nvSpPr>
        <p:spPr>
          <a:xfrm rot="5400000">
            <a:off x="7308333" y="577455"/>
            <a:ext cx="288035" cy="299556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 name="TextBox 2"/>
          <p:cNvSpPr txBox="1"/>
          <p:nvPr/>
        </p:nvSpPr>
        <p:spPr>
          <a:xfrm>
            <a:off x="481903" y="3313786"/>
            <a:ext cx="8122587"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Constantia"/>
              </a:rPr>
              <a:t>methods occupy space in a region of memory called the </a:t>
            </a:r>
            <a:r>
              <a:rPr lang="en-US" i="1" dirty="0" smtClean="0">
                <a:solidFill>
                  <a:prstClr val="black"/>
                </a:solidFill>
                <a:latin typeface="Constantia"/>
              </a:rPr>
              <a:t>call stack </a:t>
            </a:r>
            <a:endParaRPr lang="en-US" dirty="0" smtClean="0">
              <a:solidFill>
                <a:prstClr val="black"/>
              </a:solidFill>
              <a:latin typeface="Constantia"/>
            </a:endParaRPr>
          </a:p>
          <a:p>
            <a:pPr marL="285750" indent="-285750">
              <a:buFont typeface="Arial" panose="020B0604020202020204" pitchFamily="34" charset="0"/>
              <a:buChar char="•"/>
            </a:pPr>
            <a:r>
              <a:rPr lang="en-US" dirty="0" smtClean="0">
                <a:solidFill>
                  <a:prstClr val="black"/>
                </a:solidFill>
                <a:latin typeface="Constantia"/>
              </a:rPr>
              <a:t>information regarding the state of the method is stored in a </a:t>
            </a:r>
            <a:r>
              <a:rPr lang="en-US" i="1" dirty="0" smtClean="0">
                <a:solidFill>
                  <a:prstClr val="black"/>
                </a:solidFill>
                <a:latin typeface="Constantia"/>
              </a:rPr>
              <a:t>stack frame</a:t>
            </a:r>
            <a:r>
              <a:rPr lang="en-US" dirty="0" smtClean="0">
                <a:solidFill>
                  <a:prstClr val="black"/>
                </a:solidFill>
                <a:latin typeface="Constantia"/>
              </a:rPr>
              <a:t> </a:t>
            </a:r>
          </a:p>
          <a:p>
            <a:pPr marL="285750" indent="-285750">
              <a:buFont typeface="Arial" panose="020B0604020202020204" pitchFamily="34" charset="0"/>
              <a:buChar char="•"/>
            </a:pPr>
            <a:r>
              <a:rPr lang="en-US" dirty="0" smtClean="0">
                <a:solidFill>
                  <a:prstClr val="black"/>
                </a:solidFill>
                <a:latin typeface="Constantia"/>
              </a:rPr>
              <a:t>the stack frame includes information such as the method parameters, local variables of the method, where the return value of the method should be copied to, where control should flow to after the method completes, ...</a:t>
            </a:r>
            <a:endParaRPr lang="en-US" dirty="0">
              <a:solidFill>
                <a:prstClr val="black"/>
              </a:solidFill>
              <a:latin typeface="Constantia"/>
            </a:endParaRPr>
          </a:p>
          <a:p>
            <a:pPr marL="285750" indent="-285750">
              <a:buFont typeface="Arial" panose="020B0604020202020204" pitchFamily="34" charset="0"/>
              <a:buChar char="•"/>
            </a:pPr>
            <a:r>
              <a:rPr lang="en-US" dirty="0" smtClean="0">
                <a:solidFill>
                  <a:prstClr val="black"/>
                </a:solidFill>
                <a:latin typeface="Constantia"/>
              </a:rPr>
              <a:t>stack memory can be allocated and </a:t>
            </a:r>
            <a:r>
              <a:rPr lang="en-US" dirty="0" err="1" smtClean="0">
                <a:solidFill>
                  <a:prstClr val="black"/>
                </a:solidFill>
                <a:latin typeface="Constantia"/>
              </a:rPr>
              <a:t>deallocated</a:t>
            </a:r>
            <a:r>
              <a:rPr lang="en-US" dirty="0" smtClean="0">
                <a:solidFill>
                  <a:prstClr val="black"/>
                </a:solidFill>
                <a:latin typeface="Constantia"/>
              </a:rPr>
              <a:t> very quickly, but this speed is obtained by restricting the total amount of stack memory</a:t>
            </a:r>
          </a:p>
          <a:p>
            <a:pPr marL="285750" indent="-285750">
              <a:buFont typeface="Arial" panose="020B0604020202020204" pitchFamily="34" charset="0"/>
              <a:buChar char="•"/>
            </a:pPr>
            <a:r>
              <a:rPr lang="en-US" dirty="0" smtClean="0">
                <a:solidFill>
                  <a:prstClr val="black"/>
                </a:solidFill>
                <a:latin typeface="Constantia"/>
              </a:rPr>
              <a:t>if you try to solve a large problem using recursion you can exceed the available amount of stack memory which causes your program to crash</a:t>
            </a:r>
          </a:p>
        </p:txBody>
      </p:sp>
      <p:sp>
        <p:nvSpPr>
          <p:cNvPr id="6" name="TextBox 5"/>
          <p:cNvSpPr txBox="1"/>
          <p:nvPr/>
        </p:nvSpPr>
        <p:spPr>
          <a:xfrm>
            <a:off x="6703459" y="2334467"/>
            <a:ext cx="1489639" cy="369332"/>
          </a:xfrm>
          <a:prstGeom prst="rect">
            <a:avLst/>
          </a:prstGeom>
          <a:noFill/>
        </p:spPr>
        <p:txBody>
          <a:bodyPr wrap="none" rtlCol="0">
            <a:spAutoFit/>
          </a:bodyPr>
          <a:lstStyle/>
          <a:p>
            <a:r>
              <a:rPr lang="en-US" dirty="0" smtClean="0">
                <a:solidFill>
                  <a:prstClr val="black"/>
                </a:solidFill>
                <a:latin typeface="Constantia"/>
              </a:rPr>
              <a:t>a stack frame</a:t>
            </a:r>
            <a:endParaRPr lang="en-US" dirty="0">
              <a:solidFill>
                <a:prstClr val="black"/>
              </a:solidFill>
              <a:latin typeface="Constantia"/>
            </a:endParaRPr>
          </a:p>
        </p:txBody>
      </p:sp>
    </p:spTree>
    <p:extLst>
      <p:ext uri="{BB962C8B-B14F-4D97-AF65-F5344CB8AC3E}">
        <p14:creationId xmlns:p14="http://schemas.microsoft.com/office/powerpoint/2010/main" val="546141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63</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i="1" dirty="0">
                        <a:solidFill>
                          <a:srgbClr val="FF000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3908576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64</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latin typeface="Consolas" panose="020B0609020204030204" pitchFamily="49" charset="0"/>
                          <a:cs typeface="Courier New" pitchFamily="49" charset="0"/>
                        </a:rPr>
                        <a:t>10 * powerOf10(2)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2129465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65</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908889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66</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4313526" y="338860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800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550477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67</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4313526" y="338860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800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nvPr>
        </p:nvGraphicFramePr>
        <p:xfrm>
          <a:off x="4313526" y="500053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950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28919750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68</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4313526" y="338860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800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nvPr>
        </p:nvGraphicFramePr>
        <p:xfrm>
          <a:off x="4313526" y="500053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950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a:t>
                      </a:r>
                      <a:endParaRPr lang="en-US" b="1" i="1" dirty="0">
                        <a:solidFill>
                          <a:srgbClr val="FF000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9009084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69</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4313526" y="338860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800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nvPr>
        </p:nvGraphicFramePr>
        <p:xfrm>
          <a:off x="4313526" y="500053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950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a:t>
                      </a:r>
                      <a:endParaRPr lang="en-US" b="1" i="1" dirty="0">
                        <a:solidFill>
                          <a:srgbClr val="FF000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427174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2</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A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7</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2157413"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111144" y="452718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6942666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70</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4313526" y="338860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800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38625839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71</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10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nvPr>
        </p:nvGraphicFramePr>
        <p:xfrm>
          <a:off x="4313526" y="3388608"/>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800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1</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TextBox 9"/>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6227570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72</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powerOf10(2)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TextBox 9"/>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3860295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73</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 * 100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nvPr>
        </p:nvGraphicFramePr>
        <p:xfrm>
          <a:off x="4313526" y="175733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750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2</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1472618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74</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powerOf10(3)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7521904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75</a:t>
            </a:fld>
            <a:endParaRPr lang="en-US">
              <a:solidFill>
                <a:srgbClr val="000000"/>
              </a:solidFill>
            </a:endParaRPr>
          </a:p>
        </p:txBody>
      </p:sp>
      <p:graphicFrame>
        <p:nvGraphicFramePr>
          <p:cNvPr id="5" name="Table 4"/>
          <p:cNvGraphicFramePr>
            <a:graphicFrameLocks noGrp="1"/>
          </p:cNvGraphicFramePr>
          <p:nvPr>
            <p:extLst/>
          </p:nvPr>
        </p:nvGraphicFramePr>
        <p:xfrm>
          <a:off x="4313526" y="145401"/>
          <a:ext cx="4521392" cy="1539240"/>
        </p:xfrm>
        <a:graphic>
          <a:graphicData uri="http://schemas.openxmlformats.org/drawingml/2006/table">
            <a:tbl>
              <a:tblPr firstRow="1" bandRow="1">
                <a:tableStyleId>{C083E6E3-FA7D-4D7B-A595-EF9225AFEA82}</a:tableStyleId>
              </a:tblPr>
              <a:tblGrid>
                <a:gridCol w="1071019">
                  <a:extLst>
                    <a:ext uri="{9D8B030D-6E8A-4147-A177-3AD203B41FA5}">
                      <a16:colId xmlns:a16="http://schemas.microsoft.com/office/drawing/2014/main" val="20000"/>
                    </a:ext>
                  </a:extLst>
                </a:gridCol>
                <a:gridCol w="679619">
                  <a:extLst>
                    <a:ext uri="{9D8B030D-6E8A-4147-A177-3AD203B41FA5}">
                      <a16:colId xmlns:a16="http://schemas.microsoft.com/office/drawing/2014/main" val="20001"/>
                    </a:ext>
                  </a:extLst>
                </a:gridCol>
                <a:gridCol w="2770754">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600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powerOf10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n</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CA" b="1" dirty="0" smtClean="0">
                          <a:solidFill>
                            <a:srgbClr val="0070C0"/>
                          </a:solidFill>
                          <a:latin typeface="Consolas" panose="020B0609020204030204" pitchFamily="49" charset="0"/>
                          <a:cs typeface="Courier New" pitchFamily="49" charset="0"/>
                        </a:rPr>
                        <a:t>3</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r>
                        <a:rPr lang="en-CA" sz="1600" b="1" dirty="0" smtClean="0">
                          <a:latin typeface="Consolas" panose="020B0609020204030204" pitchFamily="49" charset="0"/>
                          <a:cs typeface="Courier New" pitchFamily="49" charset="0"/>
                        </a:rPr>
                        <a:t>result</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i="1" dirty="0" smtClean="0">
                          <a:solidFill>
                            <a:srgbClr val="FF0000"/>
                          </a:solidFill>
                          <a:latin typeface="Consolas" panose="020B0609020204030204" pitchFamily="49" charset="0"/>
                          <a:cs typeface="Courier New" pitchFamily="49" charset="0"/>
                        </a:rPr>
                        <a:t>1000</a:t>
                      </a: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dirty="0" smtClean="0">
                          <a:solidFill>
                            <a:srgbClr val="FF0000"/>
                          </a:solidFill>
                          <a:latin typeface="Consolas" panose="020B0609020204030204" pitchFamily="49" charset="0"/>
                          <a:cs typeface="Courier New" pitchFamily="49" charset="0"/>
                        </a:rPr>
                        <a:t>1000</a:t>
                      </a:r>
                      <a:endParaRPr lang="en-US" b="1" dirty="0">
                        <a:solidFill>
                          <a:srgbClr val="FF000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2705415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96E1D6-1F69-4FC6-9D02-A07BF57C0DD2}" type="slidenum">
              <a:rPr lang="en-US" smtClean="0">
                <a:solidFill>
                  <a:srgbClr val="000000"/>
                </a:solidFill>
              </a:rPr>
              <a:pPr>
                <a:defRPr/>
              </a:pPr>
              <a:t>76</a:t>
            </a:fld>
            <a:endParaRPr lang="en-US">
              <a:solidFill>
                <a:srgbClr val="000000"/>
              </a:solidFill>
            </a:endParaRPr>
          </a:p>
        </p:txBody>
      </p:sp>
      <p:graphicFrame>
        <p:nvGraphicFramePr>
          <p:cNvPr id="11" name="Table 10"/>
          <p:cNvGraphicFramePr>
            <a:graphicFrameLocks noGrp="1"/>
          </p:cNvGraphicFramePr>
          <p:nvPr>
            <p:extLst/>
          </p:nvPr>
        </p:nvGraphicFramePr>
        <p:xfrm>
          <a:off x="50608" y="1083262"/>
          <a:ext cx="4118142" cy="1539240"/>
        </p:xfrm>
        <a:graphic>
          <a:graphicData uri="http://schemas.openxmlformats.org/drawingml/2006/table">
            <a:tbl>
              <a:tblPr firstRow="1" bandRow="1">
                <a:tableStyleId>{C083E6E3-FA7D-4D7B-A595-EF9225AFEA82}</a:tableStyleId>
              </a:tblPr>
              <a:tblGrid>
                <a:gridCol w="488902">
                  <a:extLst>
                    <a:ext uri="{9D8B030D-6E8A-4147-A177-3AD203B41FA5}">
                      <a16:colId xmlns:a16="http://schemas.microsoft.com/office/drawing/2014/main" val="20000"/>
                    </a:ext>
                  </a:extLst>
                </a:gridCol>
                <a:gridCol w="691284">
                  <a:extLst>
                    <a:ext uri="{9D8B030D-6E8A-4147-A177-3AD203B41FA5}">
                      <a16:colId xmlns:a16="http://schemas.microsoft.com/office/drawing/2014/main" val="20001"/>
                    </a:ext>
                  </a:extLst>
                </a:gridCol>
                <a:gridCol w="2937956">
                  <a:extLst>
                    <a:ext uri="{9D8B030D-6E8A-4147-A177-3AD203B41FA5}">
                      <a16:colId xmlns:a16="http://schemas.microsoft.com/office/drawing/2014/main" val="20002"/>
                    </a:ext>
                  </a:extLst>
                </a:gridCol>
              </a:tblGrid>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endParaRPr lang="en-US" b="1" dirty="0">
                        <a:latin typeface="Consolas" panose="020B0609020204030204" pitchFamily="49" charset="0"/>
                        <a:cs typeface="Courier New" pitchFamily="49" charset="0"/>
                      </a:endParaRPr>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100</a:t>
                      </a: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r>
                        <a:rPr lang="en-CA" b="1" dirty="0" smtClean="0">
                          <a:latin typeface="Consolas" panose="020B0609020204030204" pitchFamily="49" charset="0"/>
                          <a:cs typeface="Courier New" pitchFamily="49" charset="0"/>
                        </a:rPr>
                        <a:t>main </a:t>
                      </a:r>
                      <a:r>
                        <a:rPr lang="en-CA" b="0" dirty="0" smtClean="0">
                          <a:latin typeface="Consolas" panose="020B0609020204030204" pitchFamily="49" charset="0"/>
                          <a:cs typeface="Courier New" pitchFamily="49" charset="0"/>
                        </a:rPr>
                        <a:t>method</a:t>
                      </a:r>
                      <a:endParaRPr lang="en-US" b="0" dirty="0">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r"/>
                      <a:r>
                        <a:rPr lang="en-CA" sz="1600" b="1" dirty="0" smtClean="0">
                          <a:latin typeface="Consolas" panose="020B0609020204030204" pitchFamily="49" charset="0"/>
                          <a:cs typeface="Courier New" pitchFamily="49" charset="0"/>
                        </a:rPr>
                        <a:t>x</a:t>
                      </a: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r>
                        <a:rPr lang="en-US" b="1" dirty="0" smtClean="0">
                          <a:solidFill>
                            <a:srgbClr val="FF0000"/>
                          </a:solidFill>
                          <a:latin typeface="Consolas" panose="020B0609020204030204" pitchFamily="49" charset="0"/>
                          <a:cs typeface="Courier New" pitchFamily="49" charset="0"/>
                        </a:rPr>
                        <a:t>1000</a:t>
                      </a:r>
                      <a:endParaRPr lang="en-US" b="1" dirty="0">
                        <a:solidFill>
                          <a:srgbClr val="FF000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0840">
                <a:tc>
                  <a:txBody>
                    <a:bodyPr/>
                    <a:lstStyle/>
                    <a:p>
                      <a:pPr algn="r"/>
                      <a:endParaRPr lang="en-US" sz="16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b="1" dirty="0">
                        <a:solidFill>
                          <a:srgbClr val="0070C0"/>
                        </a:solidFill>
                        <a:latin typeface="Consolas" panose="020B0609020204030204"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82880">
                <a:tc>
                  <a:txBody>
                    <a:bodyPr/>
                    <a:lstStyle/>
                    <a:p>
                      <a:pPr algn="r"/>
                      <a:endParaRPr lang="en-US" sz="800" b="1" dirty="0">
                        <a:latin typeface="Consolas" panose="020B0609020204030204" pitchFamily="49" charset="0"/>
                        <a:cs typeface="Courier New" pitchFamily="49"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800" b="1" dirty="0">
                        <a:latin typeface="Consolas" panose="020B0609020204030204" pitchFamily="49" charset="0"/>
                        <a:cs typeface="Courier New" pitchFamily="49"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76200" y="76200"/>
            <a:ext cx="3999813" cy="338554"/>
          </a:xfrm>
          <a:prstGeom prst="rect">
            <a:avLst/>
          </a:prstGeom>
          <a:noFill/>
        </p:spPr>
        <p:txBody>
          <a:bodyPr wrap="none" rtlCol="0">
            <a:spAutoFit/>
          </a:bodyPr>
          <a:lstStyle/>
          <a:p>
            <a:r>
              <a:rPr lang="en-US" sz="1600" b="1" dirty="0" smtClean="0">
                <a:solidFill>
                  <a:prstClr val="black"/>
                </a:solidFill>
                <a:latin typeface="Consolas" panose="020B0609020204030204" pitchFamily="49" charset="0"/>
                <a:cs typeface="Courier New" panose="02070309020205020404" pitchFamily="49" charset="0"/>
              </a:rPr>
              <a:t>double x = Recursion.powerOf10(3);</a:t>
            </a:r>
            <a:endParaRPr lang="en-US" sz="1600" b="1" dirty="0">
              <a:solidFill>
                <a:prstClr val="black"/>
              </a:solidFill>
              <a:latin typeface="Consolas" panose="020B0609020204030204" pitchFamily="49" charset="0"/>
              <a:cs typeface="Courier New" panose="02070309020205020404" pitchFamily="49" charset="0"/>
            </a:endParaRPr>
          </a:p>
        </p:txBody>
      </p:sp>
    </p:spTree>
    <p:extLst>
      <p:ext uri="{BB962C8B-B14F-4D97-AF65-F5344CB8AC3E}">
        <p14:creationId xmlns:p14="http://schemas.microsoft.com/office/powerpoint/2010/main" val="1398862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Recursion and collections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20EFA10-DCF3-4FFE-AFBA-F83CF2F22BE2}" type="slidenum">
              <a:rPr lang="en-US" smtClean="0"/>
              <a:pPr>
                <a:defRPr/>
              </a:pPr>
              <a:t>77</a:t>
            </a:fld>
            <a:endParaRPr lang="en-US"/>
          </a:p>
        </p:txBody>
      </p:sp>
    </p:spTree>
    <p:extLst>
      <p:ext uri="{BB962C8B-B14F-4D97-AF65-F5344CB8AC3E}">
        <p14:creationId xmlns:p14="http://schemas.microsoft.com/office/powerpoint/2010/main" val="40636131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Recursion and Collections</a:t>
            </a:r>
            <a:endParaRPr lang="en-US" dirty="0"/>
          </a:p>
        </p:txBody>
      </p:sp>
      <p:sp>
        <p:nvSpPr>
          <p:cNvPr id="4" name="Content Placeholder 3"/>
          <p:cNvSpPr>
            <a:spLocks noGrp="1"/>
          </p:cNvSpPr>
          <p:nvPr>
            <p:ph sz="quarter" idx="1"/>
          </p:nvPr>
        </p:nvSpPr>
        <p:spPr/>
        <p:txBody>
          <a:bodyPr/>
          <a:lstStyle/>
          <a:p>
            <a:r>
              <a:rPr lang="en-US" dirty="0" smtClean="0"/>
              <a:t>consider the problem of searching for an element in a list</a:t>
            </a:r>
          </a:p>
          <a:p>
            <a:r>
              <a:rPr lang="en-US" dirty="0" smtClean="0"/>
              <a:t>searching </a:t>
            </a:r>
            <a:r>
              <a:rPr lang="en-US" dirty="0"/>
              <a:t>a list for a particular element can be performed by recursively examining the first element of the </a:t>
            </a:r>
            <a:r>
              <a:rPr lang="en-US" dirty="0" smtClean="0"/>
              <a:t>list</a:t>
            </a:r>
          </a:p>
          <a:p>
            <a:pPr lvl="1"/>
            <a:r>
              <a:rPr lang="en-US" dirty="0"/>
              <a:t>i</a:t>
            </a:r>
            <a:r>
              <a:rPr lang="en-US" dirty="0" smtClean="0"/>
              <a:t>f </a:t>
            </a:r>
            <a:r>
              <a:rPr lang="en-US" dirty="0"/>
              <a:t>the first element is the element we are searching for then we can return </a:t>
            </a:r>
            <a:r>
              <a:rPr lang="en-US" dirty="0" smtClean="0"/>
              <a:t>true</a:t>
            </a:r>
          </a:p>
          <a:p>
            <a:pPr lvl="1"/>
            <a:r>
              <a:rPr lang="en-US" dirty="0" smtClean="0"/>
              <a:t>otherwise</a:t>
            </a:r>
            <a:r>
              <a:rPr lang="en-US" dirty="0"/>
              <a:t>, we recursively </a:t>
            </a:r>
            <a:r>
              <a:rPr lang="en-US" dirty="0" smtClean="0"/>
              <a:t>search </a:t>
            </a:r>
            <a:r>
              <a:rPr lang="en-US" dirty="0"/>
              <a:t>the sub-list starting at the next </a:t>
            </a:r>
            <a:r>
              <a:rPr lang="en-US" dirty="0" smtClean="0"/>
              <a:t>element</a:t>
            </a:r>
          </a:p>
          <a:p>
            <a:endParaRPr lang="en-US" dirty="0">
              <a:latin typeface="Consolas" panose="020B0609020204030204" pitchFamily="49" charset="0"/>
              <a:cs typeface="Consolas" panose="020B0609020204030204" pitchFamily="49" charset="0"/>
            </a:endParaRPr>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78</a:t>
            </a:fld>
            <a:endParaRPr lang="en-US"/>
          </a:p>
        </p:txBody>
      </p:sp>
    </p:spTree>
    <p:extLst>
      <p:ext uri="{BB962C8B-B14F-4D97-AF65-F5344CB8AC3E}">
        <p14:creationId xmlns:p14="http://schemas.microsoft.com/office/powerpoint/2010/main" val="19897470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latin typeface="Consolas" panose="020B0609020204030204" pitchFamily="49" charset="0"/>
              </a:rPr>
              <a:t>List</a:t>
            </a:r>
            <a:r>
              <a:rPr lang="en-US" dirty="0" smtClean="0"/>
              <a:t> method </a:t>
            </a:r>
            <a:r>
              <a:rPr lang="en-US" b="1" dirty="0" err="1" smtClean="0">
                <a:latin typeface="Consolas" panose="020B0609020204030204" pitchFamily="49" charset="0"/>
              </a:rPr>
              <a:t>subList</a:t>
            </a:r>
            <a:endParaRPr lang="en-US" b="1" dirty="0">
              <a:latin typeface="Consolas" panose="020B0609020204030204" pitchFamily="49" charset="0"/>
            </a:endParaRPr>
          </a:p>
        </p:txBody>
      </p:sp>
      <p:sp>
        <p:nvSpPr>
          <p:cNvPr id="3" name="Content Placeholder 2"/>
          <p:cNvSpPr>
            <a:spLocks noGrp="1"/>
          </p:cNvSpPr>
          <p:nvPr>
            <p:ph sz="quarter" idx="1"/>
          </p:nvPr>
        </p:nvSpPr>
        <p:spPr/>
        <p:txBody>
          <a:bodyPr/>
          <a:lstStyle/>
          <a:p>
            <a:r>
              <a:rPr lang="en-US" b="1" dirty="0" smtClean="0">
                <a:latin typeface="Consolas" panose="020B0609020204030204" pitchFamily="49" charset="0"/>
              </a:rPr>
              <a:t>List</a:t>
            </a:r>
            <a:r>
              <a:rPr lang="en-US" dirty="0" smtClean="0"/>
              <a:t> has a very useful method named </a:t>
            </a:r>
            <a:r>
              <a:rPr lang="en-US" b="1" dirty="0" err="1" smtClean="0">
                <a:latin typeface="Consolas" panose="020B0609020204030204" pitchFamily="49" charset="0"/>
              </a:rPr>
              <a:t>subList</a:t>
            </a:r>
            <a:r>
              <a:rPr lang="en-US" dirty="0" smtClean="0"/>
              <a:t>:</a:t>
            </a:r>
          </a:p>
          <a:p>
            <a:endParaRPr lang="en-US" dirty="0"/>
          </a:p>
          <a:p>
            <a:pPr marL="0" indent="0">
              <a:buNone/>
            </a:pPr>
            <a:r>
              <a:rPr lang="en-US" b="1" dirty="0">
                <a:latin typeface="Consolas" panose="020B0609020204030204" pitchFamily="49" charset="0"/>
              </a:rPr>
              <a:t>List&lt;E&gt; </a:t>
            </a:r>
            <a:r>
              <a:rPr lang="en-US" b="1" dirty="0" err="1">
                <a:latin typeface="Consolas" panose="020B0609020204030204" pitchFamily="49" charset="0"/>
              </a:rPr>
              <a:t>subList</a:t>
            </a:r>
            <a:r>
              <a:rPr lang="en-US" b="1" dirty="0">
                <a:latin typeface="Consolas" panose="020B0609020204030204" pitchFamily="49" charset="0"/>
              </a:rPr>
              <a:t>(</a:t>
            </a:r>
            <a:r>
              <a:rPr lang="en-US" b="1" dirty="0" err="1">
                <a:latin typeface="Consolas" panose="020B0609020204030204" pitchFamily="49" charset="0"/>
              </a:rPr>
              <a:t>int</a:t>
            </a:r>
            <a:r>
              <a:rPr lang="en-US" b="1" dirty="0">
                <a:latin typeface="Consolas" panose="020B0609020204030204" pitchFamily="49" charset="0"/>
              </a:rPr>
              <a:t> </a:t>
            </a:r>
            <a:r>
              <a:rPr lang="en-US" b="1" dirty="0" err="1">
                <a:latin typeface="Consolas" panose="020B0609020204030204" pitchFamily="49" charset="0"/>
              </a:rPr>
              <a:t>fromIndex</a:t>
            </a:r>
            <a:r>
              <a:rPr lang="en-US" b="1" dirty="0" smtClean="0">
                <a:latin typeface="Consolas" panose="020B0609020204030204" pitchFamily="49" charset="0"/>
              </a:rPr>
              <a:t>, </a:t>
            </a:r>
            <a:r>
              <a:rPr lang="en-US" b="1" dirty="0" err="1">
                <a:latin typeface="Consolas" panose="020B0609020204030204" pitchFamily="49" charset="0"/>
              </a:rPr>
              <a:t>int</a:t>
            </a:r>
            <a:r>
              <a:rPr lang="en-US" b="1" dirty="0">
                <a:latin typeface="Consolas" panose="020B0609020204030204" pitchFamily="49" charset="0"/>
              </a:rPr>
              <a:t> </a:t>
            </a:r>
            <a:r>
              <a:rPr lang="en-US" b="1" dirty="0" err="1">
                <a:latin typeface="Consolas" panose="020B0609020204030204" pitchFamily="49" charset="0"/>
              </a:rPr>
              <a:t>toIndex</a:t>
            </a:r>
            <a:r>
              <a:rPr lang="en-US" b="1" dirty="0" smtClean="0">
                <a:latin typeface="Consolas" panose="020B0609020204030204" pitchFamily="49" charset="0"/>
              </a:rPr>
              <a:t>)</a:t>
            </a:r>
          </a:p>
          <a:p>
            <a:pPr marL="0" indent="0">
              <a:buNone/>
            </a:pPr>
            <a:r>
              <a:rPr lang="en-US" dirty="0" smtClean="0"/>
              <a:t/>
            </a:r>
            <a:br>
              <a:rPr lang="en-US" dirty="0" smtClean="0"/>
            </a:br>
            <a:r>
              <a:rPr lang="en-US" dirty="0" smtClean="0"/>
              <a:t>Returns </a:t>
            </a:r>
            <a:r>
              <a:rPr lang="en-US" dirty="0"/>
              <a:t>a view of the portion of this list between </a:t>
            </a:r>
            <a:r>
              <a:rPr lang="en-US" dirty="0" smtClean="0"/>
              <a:t>the </a:t>
            </a:r>
            <a:r>
              <a:rPr lang="en-US" dirty="0"/>
              <a:t>specified </a:t>
            </a:r>
            <a:r>
              <a:rPr lang="en-US" b="1" dirty="0" err="1">
                <a:latin typeface="Consolas" panose="020B0609020204030204" pitchFamily="49" charset="0"/>
              </a:rPr>
              <a:t>fromIndex</a:t>
            </a:r>
            <a:r>
              <a:rPr lang="en-US" dirty="0"/>
              <a:t>, inclusive, and </a:t>
            </a:r>
            <a:r>
              <a:rPr lang="en-US" b="1" dirty="0" err="1">
                <a:latin typeface="Consolas" panose="020B0609020204030204" pitchFamily="49" charset="0"/>
              </a:rPr>
              <a:t>toIndex</a:t>
            </a:r>
            <a:r>
              <a:rPr lang="en-US" dirty="0"/>
              <a:t>, exclusive. (If </a:t>
            </a:r>
            <a:r>
              <a:rPr lang="en-US" b="1" dirty="0" err="1">
                <a:latin typeface="Consolas" panose="020B0609020204030204" pitchFamily="49" charset="0"/>
              </a:rPr>
              <a:t>fromIndex</a:t>
            </a:r>
            <a:r>
              <a:rPr lang="en-US" dirty="0"/>
              <a:t> and </a:t>
            </a:r>
            <a:r>
              <a:rPr lang="en-US" b="1" dirty="0" err="1">
                <a:latin typeface="Consolas" panose="020B0609020204030204" pitchFamily="49" charset="0"/>
              </a:rPr>
              <a:t>toIndex</a:t>
            </a:r>
            <a:r>
              <a:rPr lang="en-US" dirty="0"/>
              <a:t> are equal, the returned list is empty.) The returned list is backed by this list, so non-structural changes in the returned list are reflected in this list, and vice-versa. The returned list supports all of the optional list operations supported by this list.</a:t>
            </a:r>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79</a:t>
            </a:fld>
            <a:endParaRPr lang="en-US"/>
          </a:p>
        </p:txBody>
      </p:sp>
      <p:sp>
        <p:nvSpPr>
          <p:cNvPr id="5" name="TextBox 4"/>
          <p:cNvSpPr txBox="1"/>
          <p:nvPr/>
        </p:nvSpPr>
        <p:spPr>
          <a:xfrm>
            <a:off x="1762377" y="6404822"/>
            <a:ext cx="7014934" cy="307777"/>
          </a:xfrm>
          <a:prstGeom prst="rect">
            <a:avLst/>
          </a:prstGeom>
          <a:noFill/>
        </p:spPr>
        <p:txBody>
          <a:bodyPr wrap="none" rtlCol="0">
            <a:spAutoFit/>
          </a:bodyPr>
          <a:lstStyle/>
          <a:p>
            <a:r>
              <a:rPr lang="en-US" sz="1400" dirty="0">
                <a:latin typeface="+mn-lt"/>
                <a:hlinkClick r:id="rId3"/>
              </a:rPr>
              <a:t>http://docs.oracle.com/javase/7/docs/api/java/util/List.html#subList%28int,%</a:t>
            </a:r>
            <a:r>
              <a:rPr lang="en-US" sz="1400" dirty="0" smtClean="0">
                <a:latin typeface="+mn-lt"/>
                <a:hlinkClick r:id="rId3"/>
              </a:rPr>
              <a:t>20int%29</a:t>
            </a:r>
            <a:endParaRPr lang="en-US" sz="1400" dirty="0" smtClean="0">
              <a:latin typeface="+mn-lt"/>
            </a:endParaRPr>
          </a:p>
        </p:txBody>
      </p:sp>
    </p:spTree>
    <p:extLst>
      <p:ext uri="{BB962C8B-B14F-4D97-AF65-F5344CB8AC3E}">
        <p14:creationId xmlns:p14="http://schemas.microsoft.com/office/powerpoint/2010/main" val="28491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2</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move disk from B to C</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8</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848494"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111144" y="4527189"/>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19110322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onsolas" panose="020B0609020204030204" pitchFamily="49" charset="0"/>
              </a:rPr>
              <a:t>subList</a:t>
            </a:r>
            <a:r>
              <a:rPr lang="en-US" dirty="0" smtClean="0"/>
              <a:t> examples</a:t>
            </a:r>
            <a:endParaRPr lang="en-US" dirty="0"/>
          </a:p>
        </p:txBody>
      </p:sp>
      <p:sp>
        <p:nvSpPr>
          <p:cNvPr id="3" name="Content Placeholder 2"/>
          <p:cNvSpPr>
            <a:spLocks noGrp="1"/>
          </p:cNvSpPr>
          <p:nvPr>
            <p:ph sz="quarter" idx="1"/>
          </p:nvPr>
        </p:nvSpPr>
        <p:spPr/>
        <p:txBody>
          <a:bodyPr/>
          <a:lstStyle/>
          <a:p>
            <a:r>
              <a:rPr lang="en-US" dirty="0" smtClean="0"/>
              <a:t>the sub-list excluding the first element of the original list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80</a:t>
            </a:fld>
            <a:endParaRPr lang="en-US"/>
          </a:p>
        </p:txBody>
      </p:sp>
      <p:graphicFrame>
        <p:nvGraphicFramePr>
          <p:cNvPr id="5" name="Table 4"/>
          <p:cNvGraphicFramePr>
            <a:graphicFrameLocks noGrp="1"/>
          </p:cNvGraphicFramePr>
          <p:nvPr>
            <p:extLst/>
          </p:nvPr>
        </p:nvGraphicFramePr>
        <p:xfrm>
          <a:off x="1461222" y="327470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
        <p:nvSpPr>
          <p:cNvPr id="6" name="Right Brace 5"/>
          <p:cNvSpPr/>
          <p:nvPr/>
        </p:nvSpPr>
        <p:spPr>
          <a:xfrm rot="5400000">
            <a:off x="4716066" y="1460037"/>
            <a:ext cx="230428" cy="547276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650288" y="4369240"/>
            <a:ext cx="2359941" cy="384721"/>
          </a:xfrm>
          <a:prstGeom prst="rect">
            <a:avLst/>
          </a:prstGeom>
          <a:noFill/>
        </p:spPr>
        <p:txBody>
          <a:bodyPr wrap="none" rtlCol="0">
            <a:spAutoFit/>
          </a:bodyPr>
          <a:lstStyle/>
          <a:p>
            <a:r>
              <a:rPr lang="en-US" sz="1900" b="1" i="1" dirty="0" err="1" smtClean="0">
                <a:solidFill>
                  <a:srgbClr val="000000"/>
                </a:solidFill>
                <a:latin typeface="Segoe UI"/>
                <a:cs typeface="Courier New" pitchFamily="49" charset="0"/>
              </a:rPr>
              <a:t>t.subList</a:t>
            </a:r>
            <a:r>
              <a:rPr lang="en-US" sz="1900" b="1" i="1" dirty="0" smtClean="0">
                <a:solidFill>
                  <a:srgbClr val="000000"/>
                </a:solidFill>
                <a:latin typeface="Segoe UI"/>
                <a:cs typeface="Courier New" pitchFamily="49" charset="0"/>
              </a:rPr>
              <a:t>(1, </a:t>
            </a:r>
            <a:r>
              <a:rPr lang="en-US" sz="1900" b="1" i="1" dirty="0" err="1" smtClean="0">
                <a:solidFill>
                  <a:srgbClr val="000000"/>
                </a:solidFill>
                <a:latin typeface="Segoe UI"/>
                <a:cs typeface="Courier New" pitchFamily="49" charset="0"/>
              </a:rPr>
              <a:t>t.size</a:t>
            </a:r>
            <a:r>
              <a:rPr lang="en-US" sz="1900" b="1" i="1" dirty="0" smtClean="0">
                <a:solidFill>
                  <a:srgbClr val="000000"/>
                </a:solidFill>
                <a:latin typeface="Segoe UI"/>
                <a:cs typeface="Courier New" pitchFamily="49" charset="0"/>
              </a:rPr>
              <a:t>())</a:t>
            </a:r>
            <a:endParaRPr lang="en-US" dirty="0"/>
          </a:p>
        </p:txBody>
      </p:sp>
      <p:sp>
        <p:nvSpPr>
          <p:cNvPr id="8" name="Right Brace 7"/>
          <p:cNvSpPr/>
          <p:nvPr/>
        </p:nvSpPr>
        <p:spPr>
          <a:xfrm rot="16200000" flipV="1">
            <a:off x="4399228" y="-66548"/>
            <a:ext cx="230428" cy="61064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376423" y="2410536"/>
            <a:ext cx="276038" cy="384721"/>
          </a:xfrm>
          <a:prstGeom prst="rect">
            <a:avLst/>
          </a:prstGeom>
          <a:noFill/>
        </p:spPr>
        <p:txBody>
          <a:bodyPr wrap="none" rtlCol="0">
            <a:spAutoFit/>
          </a:bodyPr>
          <a:lstStyle/>
          <a:p>
            <a:r>
              <a:rPr lang="en-US" sz="1900" b="1" i="1" dirty="0" smtClean="0">
                <a:solidFill>
                  <a:srgbClr val="000000"/>
                </a:solidFill>
                <a:latin typeface="Segoe UI"/>
                <a:cs typeface="Courier New" pitchFamily="49" charset="0"/>
              </a:rPr>
              <a:t>t</a:t>
            </a:r>
            <a:endParaRPr lang="en-US" dirty="0"/>
          </a:p>
        </p:txBody>
      </p:sp>
      <p:sp>
        <p:nvSpPr>
          <p:cNvPr id="10" name="TextBox 9"/>
          <p:cNvSpPr txBox="1"/>
          <p:nvPr/>
        </p:nvSpPr>
        <p:spPr>
          <a:xfrm>
            <a:off x="769938" y="5099603"/>
            <a:ext cx="5735673" cy="969496"/>
          </a:xfrm>
          <a:prstGeom prst="rect">
            <a:avLst/>
          </a:prstGeom>
          <a:noFill/>
        </p:spPr>
        <p:txBody>
          <a:bodyPr wrap="none" rtlCol="0">
            <a:spAutoFit/>
          </a:bodyPr>
          <a:lstStyle/>
          <a:p>
            <a:r>
              <a:rPr lang="en-US" sz="1900" b="1" dirty="0" smtClean="0">
                <a:solidFill>
                  <a:srgbClr val="000000"/>
                </a:solidFill>
                <a:latin typeface="Segoe UI"/>
                <a:cs typeface="Courier New" pitchFamily="49" charset="0"/>
              </a:rPr>
              <a:t>List&lt;Integer&gt; u = </a:t>
            </a:r>
            <a:r>
              <a:rPr lang="en-US" sz="1900" b="1" dirty="0" err="1" smtClean="0">
                <a:solidFill>
                  <a:srgbClr val="000000"/>
                </a:solidFill>
                <a:latin typeface="Segoe UI"/>
                <a:cs typeface="Courier New" pitchFamily="49" charset="0"/>
              </a:rPr>
              <a:t>t.subList</a:t>
            </a:r>
            <a:r>
              <a:rPr lang="en-US" sz="1900" b="1" dirty="0" smtClean="0">
                <a:solidFill>
                  <a:srgbClr val="000000"/>
                </a:solidFill>
                <a:latin typeface="Segoe UI"/>
                <a:cs typeface="Courier New" pitchFamily="49" charset="0"/>
              </a:rPr>
              <a:t>(1, </a:t>
            </a:r>
            <a:r>
              <a:rPr lang="en-US" sz="1900" b="1" dirty="0" err="1" smtClean="0">
                <a:solidFill>
                  <a:srgbClr val="000000"/>
                </a:solidFill>
                <a:latin typeface="Segoe UI"/>
                <a:cs typeface="Courier New" pitchFamily="49" charset="0"/>
              </a:rPr>
              <a:t>t.size</a:t>
            </a:r>
            <a:r>
              <a:rPr lang="en-US" sz="1900" b="1" dirty="0" smtClean="0">
                <a:solidFill>
                  <a:srgbClr val="000000"/>
                </a:solidFill>
                <a:latin typeface="Segoe UI"/>
                <a:cs typeface="Courier New" pitchFamily="49" charset="0"/>
              </a:rPr>
              <a:t>());</a:t>
            </a: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first_u</a:t>
            </a:r>
            <a:r>
              <a:rPr lang="en-US" sz="1900" b="1" dirty="0" smtClean="0">
                <a:solidFill>
                  <a:srgbClr val="000000"/>
                </a:solidFill>
                <a:latin typeface="Segoe UI"/>
                <a:cs typeface="Courier New" pitchFamily="49" charset="0"/>
              </a:rPr>
              <a:t> = </a:t>
            </a:r>
            <a:r>
              <a:rPr lang="en-US" sz="1900" b="1" dirty="0" err="1">
                <a:solidFill>
                  <a:srgbClr val="000000"/>
                </a:solidFill>
                <a:latin typeface="Segoe UI"/>
                <a:cs typeface="Courier New" pitchFamily="49" charset="0"/>
              </a:rPr>
              <a:t>u</a:t>
            </a:r>
            <a:r>
              <a:rPr lang="en-US" sz="1900" b="1" dirty="0" err="1" smtClean="0">
                <a:solidFill>
                  <a:srgbClr val="000000"/>
                </a:solidFill>
                <a:latin typeface="Segoe UI"/>
                <a:cs typeface="Courier New" pitchFamily="49" charset="0"/>
              </a:rPr>
              <a:t>.get</a:t>
            </a:r>
            <a:r>
              <a:rPr lang="en-US" sz="1900" b="1" dirty="0" smtClean="0">
                <a:solidFill>
                  <a:srgbClr val="000000"/>
                </a:solidFill>
                <a:latin typeface="Segoe UI"/>
                <a:cs typeface="Courier New" pitchFamily="49" charset="0"/>
              </a:rPr>
              <a:t>(0);                                         // 8</a:t>
            </a: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last_u</a:t>
            </a:r>
            <a:r>
              <a:rPr lang="en-US" sz="1900" b="1" dirty="0" smtClean="0">
                <a:solidFill>
                  <a:srgbClr val="000000"/>
                </a:solidFill>
                <a:latin typeface="Segoe UI"/>
                <a:cs typeface="Courier New" pitchFamily="49" charset="0"/>
              </a:rPr>
              <a:t> = </a:t>
            </a:r>
            <a:r>
              <a:rPr lang="en-US" sz="1900" b="1" dirty="0" err="1" smtClean="0">
                <a:solidFill>
                  <a:srgbClr val="000000"/>
                </a:solidFill>
                <a:latin typeface="Segoe UI"/>
                <a:cs typeface="Courier New" pitchFamily="49" charset="0"/>
              </a:rPr>
              <a:t>u.get</a:t>
            </a:r>
            <a:r>
              <a:rPr lang="en-US" sz="1900" b="1" dirty="0" smtClean="0">
                <a:solidFill>
                  <a:srgbClr val="000000"/>
                </a:solidFill>
                <a:latin typeface="Segoe UI"/>
                <a:cs typeface="Courier New" pitchFamily="49" charset="0"/>
              </a:rPr>
              <a:t>(</a:t>
            </a:r>
            <a:r>
              <a:rPr lang="en-US" sz="1900" b="1" dirty="0" err="1" smtClean="0">
                <a:solidFill>
                  <a:srgbClr val="000000"/>
                </a:solidFill>
                <a:latin typeface="Segoe UI"/>
                <a:cs typeface="Courier New" pitchFamily="49" charset="0"/>
              </a:rPr>
              <a:t>u.size</a:t>
            </a:r>
            <a:r>
              <a:rPr lang="en-US" sz="1900" b="1" dirty="0" smtClean="0">
                <a:solidFill>
                  <a:srgbClr val="000000"/>
                </a:solidFill>
                <a:latin typeface="Segoe UI"/>
                <a:cs typeface="Courier New" pitchFamily="49" charset="0"/>
              </a:rPr>
              <a:t>() – 1);                          // 9</a:t>
            </a:r>
            <a:endParaRPr lang="en-US" dirty="0"/>
          </a:p>
        </p:txBody>
      </p:sp>
    </p:spTree>
    <p:extLst>
      <p:ext uri="{BB962C8B-B14F-4D97-AF65-F5344CB8AC3E}">
        <p14:creationId xmlns:p14="http://schemas.microsoft.com/office/powerpoint/2010/main" val="1252353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onsolas" panose="020B0609020204030204" pitchFamily="49" charset="0"/>
              </a:rPr>
              <a:t>subList</a:t>
            </a:r>
            <a:r>
              <a:rPr lang="en-US" dirty="0" smtClean="0"/>
              <a:t> examples</a:t>
            </a:r>
            <a:endParaRPr lang="en-US" dirty="0"/>
          </a:p>
        </p:txBody>
      </p:sp>
      <p:sp>
        <p:nvSpPr>
          <p:cNvPr id="3" name="Content Placeholder 2"/>
          <p:cNvSpPr>
            <a:spLocks noGrp="1"/>
          </p:cNvSpPr>
          <p:nvPr>
            <p:ph sz="quarter" idx="1"/>
          </p:nvPr>
        </p:nvSpPr>
        <p:spPr/>
        <p:txBody>
          <a:bodyPr/>
          <a:lstStyle/>
          <a:p>
            <a:r>
              <a:rPr lang="en-US" dirty="0" smtClean="0"/>
              <a:t>the sub-list excluding the last element of the original list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81</a:t>
            </a:fld>
            <a:endParaRPr lang="en-US"/>
          </a:p>
        </p:txBody>
      </p:sp>
      <p:graphicFrame>
        <p:nvGraphicFramePr>
          <p:cNvPr id="5" name="Table 4"/>
          <p:cNvGraphicFramePr>
            <a:graphicFrameLocks noGrp="1"/>
          </p:cNvGraphicFramePr>
          <p:nvPr>
            <p:extLst/>
          </p:nvPr>
        </p:nvGraphicFramePr>
        <p:xfrm>
          <a:off x="1461222" y="327470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6" name="Right Brace 5"/>
          <p:cNvSpPr/>
          <p:nvPr/>
        </p:nvSpPr>
        <p:spPr>
          <a:xfrm rot="5400000">
            <a:off x="4082390" y="1460037"/>
            <a:ext cx="230428" cy="547276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843790" y="4369240"/>
            <a:ext cx="2733441" cy="384721"/>
          </a:xfrm>
          <a:prstGeom prst="rect">
            <a:avLst/>
          </a:prstGeom>
          <a:noFill/>
        </p:spPr>
        <p:txBody>
          <a:bodyPr wrap="none" rtlCol="0">
            <a:spAutoFit/>
          </a:bodyPr>
          <a:lstStyle/>
          <a:p>
            <a:r>
              <a:rPr lang="en-US" sz="1900" b="1" i="1" dirty="0" err="1" smtClean="0">
                <a:solidFill>
                  <a:srgbClr val="000000"/>
                </a:solidFill>
                <a:latin typeface="Segoe UI"/>
                <a:cs typeface="Courier New" pitchFamily="49" charset="0"/>
              </a:rPr>
              <a:t>t.subList</a:t>
            </a:r>
            <a:r>
              <a:rPr lang="en-US" sz="1900" b="1" i="1" dirty="0" smtClean="0">
                <a:solidFill>
                  <a:srgbClr val="000000"/>
                </a:solidFill>
                <a:latin typeface="Segoe UI"/>
                <a:cs typeface="Courier New" pitchFamily="49" charset="0"/>
              </a:rPr>
              <a:t>(0, </a:t>
            </a:r>
            <a:r>
              <a:rPr lang="en-US" sz="1900" b="1" i="1" dirty="0" err="1" smtClean="0">
                <a:solidFill>
                  <a:srgbClr val="000000"/>
                </a:solidFill>
                <a:latin typeface="Segoe UI"/>
                <a:cs typeface="Courier New" pitchFamily="49" charset="0"/>
              </a:rPr>
              <a:t>t.size</a:t>
            </a:r>
            <a:r>
              <a:rPr lang="en-US" sz="1900" b="1" i="1" dirty="0" smtClean="0">
                <a:solidFill>
                  <a:srgbClr val="000000"/>
                </a:solidFill>
                <a:latin typeface="Segoe UI"/>
                <a:cs typeface="Courier New" pitchFamily="49" charset="0"/>
              </a:rPr>
              <a:t>() - 1)</a:t>
            </a:r>
            <a:endParaRPr lang="en-US" dirty="0"/>
          </a:p>
        </p:txBody>
      </p:sp>
      <p:sp>
        <p:nvSpPr>
          <p:cNvPr id="8" name="Right Brace 7"/>
          <p:cNvSpPr/>
          <p:nvPr/>
        </p:nvSpPr>
        <p:spPr>
          <a:xfrm rot="16200000" flipV="1">
            <a:off x="4399228" y="-66548"/>
            <a:ext cx="230428" cy="61064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376423" y="2410536"/>
            <a:ext cx="276038" cy="384721"/>
          </a:xfrm>
          <a:prstGeom prst="rect">
            <a:avLst/>
          </a:prstGeom>
          <a:noFill/>
        </p:spPr>
        <p:txBody>
          <a:bodyPr wrap="none" rtlCol="0">
            <a:spAutoFit/>
          </a:bodyPr>
          <a:lstStyle/>
          <a:p>
            <a:r>
              <a:rPr lang="en-US" sz="1900" b="1" i="1" dirty="0" smtClean="0">
                <a:solidFill>
                  <a:srgbClr val="000000"/>
                </a:solidFill>
                <a:latin typeface="Segoe UI"/>
                <a:cs typeface="Courier New" pitchFamily="49" charset="0"/>
              </a:rPr>
              <a:t>t</a:t>
            </a:r>
            <a:endParaRPr lang="en-US" dirty="0"/>
          </a:p>
        </p:txBody>
      </p:sp>
      <p:sp>
        <p:nvSpPr>
          <p:cNvPr id="10" name="TextBox 9"/>
          <p:cNvSpPr txBox="1"/>
          <p:nvPr/>
        </p:nvSpPr>
        <p:spPr>
          <a:xfrm>
            <a:off x="769938" y="5099603"/>
            <a:ext cx="5735673" cy="969496"/>
          </a:xfrm>
          <a:prstGeom prst="rect">
            <a:avLst/>
          </a:prstGeom>
          <a:noFill/>
        </p:spPr>
        <p:txBody>
          <a:bodyPr wrap="none" rtlCol="0">
            <a:spAutoFit/>
          </a:bodyPr>
          <a:lstStyle/>
          <a:p>
            <a:r>
              <a:rPr lang="en-US" sz="1900" b="1" dirty="0" smtClean="0">
                <a:solidFill>
                  <a:srgbClr val="000000"/>
                </a:solidFill>
                <a:latin typeface="Segoe UI"/>
                <a:cs typeface="Courier New" pitchFamily="49" charset="0"/>
              </a:rPr>
              <a:t>List&lt;Integer&gt; u = </a:t>
            </a:r>
            <a:r>
              <a:rPr lang="en-US" sz="1900" b="1" dirty="0" err="1" smtClean="0">
                <a:solidFill>
                  <a:srgbClr val="000000"/>
                </a:solidFill>
                <a:latin typeface="Segoe UI"/>
                <a:cs typeface="Courier New" pitchFamily="49" charset="0"/>
              </a:rPr>
              <a:t>t.subList</a:t>
            </a:r>
            <a:r>
              <a:rPr lang="en-US" sz="1900" b="1" dirty="0" smtClean="0">
                <a:solidFill>
                  <a:srgbClr val="000000"/>
                </a:solidFill>
                <a:latin typeface="Segoe UI"/>
                <a:cs typeface="Courier New" pitchFamily="49" charset="0"/>
              </a:rPr>
              <a:t>(0, </a:t>
            </a:r>
            <a:r>
              <a:rPr lang="en-US" sz="1900" b="1" dirty="0" err="1" smtClean="0">
                <a:solidFill>
                  <a:srgbClr val="000000"/>
                </a:solidFill>
                <a:latin typeface="Segoe UI"/>
                <a:cs typeface="Courier New" pitchFamily="49" charset="0"/>
              </a:rPr>
              <a:t>t.size</a:t>
            </a:r>
            <a:r>
              <a:rPr lang="en-US" sz="1900" b="1" dirty="0" smtClean="0">
                <a:solidFill>
                  <a:srgbClr val="000000"/>
                </a:solidFill>
                <a:latin typeface="Segoe UI"/>
                <a:cs typeface="Courier New" pitchFamily="49" charset="0"/>
              </a:rPr>
              <a:t>() - 1);</a:t>
            </a: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first_u</a:t>
            </a:r>
            <a:r>
              <a:rPr lang="en-US" sz="1900" b="1" dirty="0" smtClean="0">
                <a:solidFill>
                  <a:srgbClr val="000000"/>
                </a:solidFill>
                <a:latin typeface="Segoe UI"/>
                <a:cs typeface="Courier New" pitchFamily="49" charset="0"/>
              </a:rPr>
              <a:t> = </a:t>
            </a:r>
            <a:r>
              <a:rPr lang="en-US" sz="1900" b="1" dirty="0" err="1">
                <a:solidFill>
                  <a:srgbClr val="000000"/>
                </a:solidFill>
                <a:latin typeface="Segoe UI"/>
                <a:cs typeface="Courier New" pitchFamily="49" charset="0"/>
              </a:rPr>
              <a:t>u</a:t>
            </a:r>
            <a:r>
              <a:rPr lang="en-US" sz="1900" b="1" dirty="0" err="1" smtClean="0">
                <a:solidFill>
                  <a:srgbClr val="000000"/>
                </a:solidFill>
                <a:latin typeface="Segoe UI"/>
                <a:cs typeface="Courier New" pitchFamily="49" charset="0"/>
              </a:rPr>
              <a:t>.get</a:t>
            </a:r>
            <a:r>
              <a:rPr lang="en-US" sz="1900" b="1" dirty="0" smtClean="0">
                <a:solidFill>
                  <a:srgbClr val="000000"/>
                </a:solidFill>
                <a:latin typeface="Segoe UI"/>
                <a:cs typeface="Courier New" pitchFamily="49" charset="0"/>
              </a:rPr>
              <a:t>(0);                                         // 0</a:t>
            </a: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last_u</a:t>
            </a:r>
            <a:r>
              <a:rPr lang="en-US" sz="1900" b="1" dirty="0" smtClean="0">
                <a:solidFill>
                  <a:srgbClr val="000000"/>
                </a:solidFill>
                <a:latin typeface="Segoe UI"/>
                <a:cs typeface="Courier New" pitchFamily="49" charset="0"/>
              </a:rPr>
              <a:t> = </a:t>
            </a:r>
            <a:r>
              <a:rPr lang="en-US" sz="1900" b="1" dirty="0" err="1" smtClean="0">
                <a:solidFill>
                  <a:srgbClr val="000000"/>
                </a:solidFill>
                <a:latin typeface="Segoe UI"/>
                <a:cs typeface="Courier New" pitchFamily="49" charset="0"/>
              </a:rPr>
              <a:t>u.get</a:t>
            </a:r>
            <a:r>
              <a:rPr lang="en-US" sz="1900" b="1" dirty="0" smtClean="0">
                <a:solidFill>
                  <a:srgbClr val="000000"/>
                </a:solidFill>
                <a:latin typeface="Segoe UI"/>
                <a:cs typeface="Courier New" pitchFamily="49" charset="0"/>
              </a:rPr>
              <a:t>(</a:t>
            </a:r>
            <a:r>
              <a:rPr lang="en-US" sz="1900" b="1" dirty="0" err="1" smtClean="0">
                <a:solidFill>
                  <a:srgbClr val="000000"/>
                </a:solidFill>
                <a:latin typeface="Segoe UI"/>
                <a:cs typeface="Courier New" pitchFamily="49" charset="0"/>
              </a:rPr>
              <a:t>u.size</a:t>
            </a:r>
            <a:r>
              <a:rPr lang="en-US" sz="1900" b="1" dirty="0" smtClean="0">
                <a:solidFill>
                  <a:srgbClr val="000000"/>
                </a:solidFill>
                <a:latin typeface="Segoe UI"/>
                <a:cs typeface="Courier New" pitchFamily="49" charset="0"/>
              </a:rPr>
              <a:t>() – 1);                          // 2</a:t>
            </a:r>
            <a:endParaRPr lang="en-US" dirty="0"/>
          </a:p>
        </p:txBody>
      </p:sp>
    </p:spTree>
    <p:extLst>
      <p:ext uri="{BB962C8B-B14F-4D97-AF65-F5344CB8AC3E}">
        <p14:creationId xmlns:p14="http://schemas.microsoft.com/office/powerpoint/2010/main" val="1793211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onsolas" panose="020B0609020204030204" pitchFamily="49" charset="0"/>
              </a:rPr>
              <a:t>subList</a:t>
            </a:r>
            <a:r>
              <a:rPr lang="en-US" dirty="0" smtClean="0"/>
              <a:t> examples</a:t>
            </a:r>
            <a:endParaRPr lang="en-US" dirty="0"/>
          </a:p>
        </p:txBody>
      </p:sp>
      <p:sp>
        <p:nvSpPr>
          <p:cNvPr id="3" name="Content Placeholder 2"/>
          <p:cNvSpPr>
            <a:spLocks noGrp="1"/>
          </p:cNvSpPr>
          <p:nvPr>
            <p:ph sz="quarter" idx="1"/>
          </p:nvPr>
        </p:nvSpPr>
        <p:spPr/>
        <p:txBody>
          <a:bodyPr/>
          <a:lstStyle/>
          <a:p>
            <a:r>
              <a:rPr lang="en-US" dirty="0" smtClean="0"/>
              <a:t>the sub-list </a:t>
            </a:r>
            <a:r>
              <a:rPr lang="en-US" dirty="0" smtClean="0"/>
              <a:t>excluding </a:t>
            </a:r>
            <a:r>
              <a:rPr lang="en-US" dirty="0" smtClean="0"/>
              <a:t>the </a:t>
            </a:r>
            <a:r>
              <a:rPr lang="en-US" dirty="0" smtClean="0"/>
              <a:t>first 3 and last 3 elements </a:t>
            </a:r>
            <a:r>
              <a:rPr lang="en-US" dirty="0" smtClean="0"/>
              <a:t>of the original list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17203528"/>
              </p:ext>
            </p:extLst>
          </p:nvPr>
        </p:nvGraphicFramePr>
        <p:xfrm>
          <a:off x="1461222" y="327470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6" name="Right Brace 5"/>
          <p:cNvSpPr/>
          <p:nvPr/>
        </p:nvSpPr>
        <p:spPr>
          <a:xfrm rot="5400000">
            <a:off x="4399179" y="2929065"/>
            <a:ext cx="230428" cy="253470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205279" y="4369424"/>
            <a:ext cx="2733441" cy="384721"/>
          </a:xfrm>
          <a:prstGeom prst="rect">
            <a:avLst/>
          </a:prstGeom>
          <a:noFill/>
        </p:spPr>
        <p:txBody>
          <a:bodyPr wrap="none" rtlCol="0">
            <a:spAutoFit/>
          </a:bodyPr>
          <a:lstStyle/>
          <a:p>
            <a:r>
              <a:rPr lang="en-US" sz="1900" b="1" i="1" dirty="0" err="1" smtClean="0">
                <a:solidFill>
                  <a:srgbClr val="000000"/>
                </a:solidFill>
                <a:latin typeface="Segoe UI"/>
                <a:cs typeface="Courier New" pitchFamily="49" charset="0"/>
              </a:rPr>
              <a:t>t.subList</a:t>
            </a:r>
            <a:r>
              <a:rPr lang="en-US" sz="1900" b="1" i="1" dirty="0" smtClean="0">
                <a:solidFill>
                  <a:srgbClr val="000000"/>
                </a:solidFill>
                <a:latin typeface="Segoe UI"/>
                <a:cs typeface="Courier New" pitchFamily="49" charset="0"/>
              </a:rPr>
              <a:t>(3, </a:t>
            </a:r>
            <a:r>
              <a:rPr lang="en-US" sz="1900" b="1" i="1" dirty="0" err="1" smtClean="0">
                <a:solidFill>
                  <a:srgbClr val="000000"/>
                </a:solidFill>
                <a:latin typeface="Segoe UI"/>
                <a:cs typeface="Courier New" pitchFamily="49" charset="0"/>
              </a:rPr>
              <a:t>t.size</a:t>
            </a:r>
            <a:r>
              <a:rPr lang="en-US" sz="1900" b="1" i="1" dirty="0" smtClean="0">
                <a:solidFill>
                  <a:srgbClr val="000000"/>
                </a:solidFill>
                <a:latin typeface="Segoe UI"/>
                <a:cs typeface="Courier New" pitchFamily="49" charset="0"/>
              </a:rPr>
              <a:t>() - </a:t>
            </a:r>
            <a:r>
              <a:rPr lang="en-US" sz="1900" b="1" i="1" dirty="0" smtClean="0">
                <a:solidFill>
                  <a:srgbClr val="000000"/>
                </a:solidFill>
                <a:latin typeface="Segoe UI"/>
                <a:cs typeface="Courier New" pitchFamily="49" charset="0"/>
              </a:rPr>
              <a:t>3)</a:t>
            </a:r>
            <a:endParaRPr lang="en-US" dirty="0"/>
          </a:p>
        </p:txBody>
      </p:sp>
      <p:sp>
        <p:nvSpPr>
          <p:cNvPr id="8" name="Right Brace 7"/>
          <p:cNvSpPr/>
          <p:nvPr/>
        </p:nvSpPr>
        <p:spPr>
          <a:xfrm rot="16200000" flipV="1">
            <a:off x="4399228" y="-66548"/>
            <a:ext cx="230428" cy="61064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376423" y="2410536"/>
            <a:ext cx="276038" cy="384721"/>
          </a:xfrm>
          <a:prstGeom prst="rect">
            <a:avLst/>
          </a:prstGeom>
          <a:noFill/>
        </p:spPr>
        <p:txBody>
          <a:bodyPr wrap="none" rtlCol="0">
            <a:spAutoFit/>
          </a:bodyPr>
          <a:lstStyle/>
          <a:p>
            <a:r>
              <a:rPr lang="en-US" sz="1900" b="1" i="1" dirty="0" smtClean="0">
                <a:solidFill>
                  <a:srgbClr val="000000"/>
                </a:solidFill>
                <a:latin typeface="Segoe UI"/>
                <a:cs typeface="Courier New" pitchFamily="49" charset="0"/>
              </a:rPr>
              <a:t>t</a:t>
            </a:r>
            <a:endParaRPr lang="en-US" dirty="0"/>
          </a:p>
        </p:txBody>
      </p:sp>
      <p:sp>
        <p:nvSpPr>
          <p:cNvPr id="10" name="TextBox 9"/>
          <p:cNvSpPr txBox="1"/>
          <p:nvPr/>
        </p:nvSpPr>
        <p:spPr>
          <a:xfrm>
            <a:off x="769938" y="5099603"/>
            <a:ext cx="5735673" cy="969496"/>
          </a:xfrm>
          <a:prstGeom prst="rect">
            <a:avLst/>
          </a:prstGeom>
          <a:noFill/>
        </p:spPr>
        <p:txBody>
          <a:bodyPr wrap="none" rtlCol="0">
            <a:spAutoFit/>
          </a:bodyPr>
          <a:lstStyle/>
          <a:p>
            <a:r>
              <a:rPr lang="en-US" sz="1900" b="1" dirty="0" smtClean="0">
                <a:solidFill>
                  <a:srgbClr val="000000"/>
                </a:solidFill>
                <a:latin typeface="Segoe UI"/>
                <a:cs typeface="Courier New" pitchFamily="49" charset="0"/>
              </a:rPr>
              <a:t>List&lt;Integer&gt; u = </a:t>
            </a:r>
            <a:r>
              <a:rPr lang="en-US" sz="1900" b="1" dirty="0" err="1" smtClean="0">
                <a:solidFill>
                  <a:srgbClr val="000000"/>
                </a:solidFill>
                <a:latin typeface="Segoe UI"/>
                <a:cs typeface="Courier New" pitchFamily="49" charset="0"/>
              </a:rPr>
              <a:t>t.subList</a:t>
            </a:r>
            <a:r>
              <a:rPr lang="en-US" sz="1900" b="1" dirty="0" smtClean="0">
                <a:solidFill>
                  <a:srgbClr val="000000"/>
                </a:solidFill>
                <a:latin typeface="Segoe UI"/>
                <a:cs typeface="Courier New" pitchFamily="49" charset="0"/>
              </a:rPr>
              <a:t>(3, </a:t>
            </a:r>
            <a:r>
              <a:rPr lang="en-US" sz="1900" b="1" dirty="0" err="1" smtClean="0">
                <a:solidFill>
                  <a:srgbClr val="000000"/>
                </a:solidFill>
                <a:latin typeface="Segoe UI"/>
                <a:cs typeface="Courier New" pitchFamily="49" charset="0"/>
              </a:rPr>
              <a:t>t.size</a:t>
            </a:r>
            <a:r>
              <a:rPr lang="en-US" sz="1900" b="1" dirty="0" smtClean="0">
                <a:solidFill>
                  <a:srgbClr val="000000"/>
                </a:solidFill>
                <a:latin typeface="Segoe UI"/>
                <a:cs typeface="Courier New" pitchFamily="49" charset="0"/>
              </a:rPr>
              <a:t>() - </a:t>
            </a:r>
            <a:r>
              <a:rPr lang="en-US" sz="1900" b="1" dirty="0" smtClean="0">
                <a:solidFill>
                  <a:srgbClr val="000000"/>
                </a:solidFill>
                <a:latin typeface="Segoe UI"/>
                <a:cs typeface="Courier New" pitchFamily="49" charset="0"/>
              </a:rPr>
              <a:t>3);</a:t>
            </a:r>
            <a:endParaRPr lang="en-US" sz="1900" b="1" dirty="0" smtClean="0">
              <a:solidFill>
                <a:srgbClr val="000000"/>
              </a:solidFill>
              <a:latin typeface="Segoe UI"/>
              <a:cs typeface="Courier New" pitchFamily="49" charset="0"/>
            </a:endParaRP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first_u</a:t>
            </a:r>
            <a:r>
              <a:rPr lang="en-US" sz="1900" b="1" dirty="0" smtClean="0">
                <a:solidFill>
                  <a:srgbClr val="000000"/>
                </a:solidFill>
                <a:latin typeface="Segoe UI"/>
                <a:cs typeface="Courier New" pitchFamily="49" charset="0"/>
              </a:rPr>
              <a:t> = </a:t>
            </a:r>
            <a:r>
              <a:rPr lang="en-US" sz="1900" b="1" dirty="0" err="1">
                <a:solidFill>
                  <a:srgbClr val="000000"/>
                </a:solidFill>
                <a:latin typeface="Segoe UI"/>
                <a:cs typeface="Courier New" pitchFamily="49" charset="0"/>
              </a:rPr>
              <a:t>u</a:t>
            </a:r>
            <a:r>
              <a:rPr lang="en-US" sz="1900" b="1" dirty="0" err="1" smtClean="0">
                <a:solidFill>
                  <a:srgbClr val="000000"/>
                </a:solidFill>
                <a:latin typeface="Segoe UI"/>
                <a:cs typeface="Courier New" pitchFamily="49" charset="0"/>
              </a:rPr>
              <a:t>.get</a:t>
            </a:r>
            <a:r>
              <a:rPr lang="en-US" sz="1900" b="1" dirty="0" smtClean="0">
                <a:solidFill>
                  <a:srgbClr val="000000"/>
                </a:solidFill>
                <a:latin typeface="Segoe UI"/>
                <a:cs typeface="Courier New" pitchFamily="49" charset="0"/>
              </a:rPr>
              <a:t>(0);                                         // </a:t>
            </a:r>
            <a:r>
              <a:rPr lang="en-US" sz="1900" b="1" dirty="0" smtClean="0">
                <a:solidFill>
                  <a:srgbClr val="000000"/>
                </a:solidFill>
                <a:latin typeface="Segoe UI"/>
                <a:cs typeface="Courier New" pitchFamily="49" charset="0"/>
              </a:rPr>
              <a:t>6</a:t>
            </a:r>
            <a:endParaRPr lang="en-US" sz="1900" b="1" dirty="0" smtClean="0">
              <a:solidFill>
                <a:srgbClr val="000000"/>
              </a:solidFill>
              <a:latin typeface="Segoe UI"/>
              <a:cs typeface="Courier New" pitchFamily="49" charset="0"/>
            </a:endParaRP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last_u</a:t>
            </a:r>
            <a:r>
              <a:rPr lang="en-US" sz="1900" b="1" dirty="0" smtClean="0">
                <a:solidFill>
                  <a:srgbClr val="000000"/>
                </a:solidFill>
                <a:latin typeface="Segoe UI"/>
                <a:cs typeface="Courier New" pitchFamily="49" charset="0"/>
              </a:rPr>
              <a:t> = </a:t>
            </a:r>
            <a:r>
              <a:rPr lang="en-US" sz="1900" b="1" dirty="0" err="1" smtClean="0">
                <a:solidFill>
                  <a:srgbClr val="000000"/>
                </a:solidFill>
                <a:latin typeface="Segoe UI"/>
                <a:cs typeface="Courier New" pitchFamily="49" charset="0"/>
              </a:rPr>
              <a:t>u.get</a:t>
            </a:r>
            <a:r>
              <a:rPr lang="en-US" sz="1900" b="1" dirty="0" smtClean="0">
                <a:solidFill>
                  <a:srgbClr val="000000"/>
                </a:solidFill>
                <a:latin typeface="Segoe UI"/>
                <a:cs typeface="Courier New" pitchFamily="49" charset="0"/>
              </a:rPr>
              <a:t>(</a:t>
            </a:r>
            <a:r>
              <a:rPr lang="en-US" sz="1900" b="1" dirty="0" err="1" smtClean="0">
                <a:solidFill>
                  <a:srgbClr val="000000"/>
                </a:solidFill>
                <a:latin typeface="Segoe UI"/>
                <a:cs typeface="Courier New" pitchFamily="49" charset="0"/>
              </a:rPr>
              <a:t>u.size</a:t>
            </a:r>
            <a:r>
              <a:rPr lang="en-US" sz="1900" b="1" dirty="0" smtClean="0">
                <a:solidFill>
                  <a:srgbClr val="000000"/>
                </a:solidFill>
                <a:latin typeface="Segoe UI"/>
                <a:cs typeface="Courier New" pitchFamily="49" charset="0"/>
              </a:rPr>
              <a:t>() – 1);                          // </a:t>
            </a:r>
            <a:r>
              <a:rPr lang="en-US" sz="1900" b="1" dirty="0" smtClean="0">
                <a:solidFill>
                  <a:srgbClr val="000000"/>
                </a:solidFill>
                <a:latin typeface="Segoe UI"/>
                <a:cs typeface="Courier New" pitchFamily="49" charset="0"/>
              </a:rPr>
              <a:t>5</a:t>
            </a:r>
            <a:endParaRPr lang="en-US" dirty="0"/>
          </a:p>
        </p:txBody>
      </p:sp>
    </p:spTree>
    <p:extLst>
      <p:ext uri="{BB962C8B-B14F-4D97-AF65-F5344CB8AC3E}">
        <p14:creationId xmlns:p14="http://schemas.microsoft.com/office/powerpoint/2010/main" val="6144864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onsolas" panose="020B0609020204030204" pitchFamily="49" charset="0"/>
              </a:rPr>
              <a:t>subList</a:t>
            </a:r>
            <a:r>
              <a:rPr lang="en-US" dirty="0" smtClean="0"/>
              <a:t> examples</a:t>
            </a:r>
            <a:endParaRPr lang="en-US" dirty="0"/>
          </a:p>
        </p:txBody>
      </p:sp>
      <p:sp>
        <p:nvSpPr>
          <p:cNvPr id="3" name="Content Placeholder 2"/>
          <p:cNvSpPr>
            <a:spLocks noGrp="1"/>
          </p:cNvSpPr>
          <p:nvPr>
            <p:ph sz="quarter" idx="1"/>
          </p:nvPr>
        </p:nvSpPr>
        <p:spPr/>
        <p:txBody>
          <a:bodyPr/>
          <a:lstStyle/>
          <a:p>
            <a:r>
              <a:rPr lang="en-US" dirty="0" smtClean="0"/>
              <a:t>modifying an element using the </a:t>
            </a:r>
            <a:r>
              <a:rPr lang="en-US" dirty="0" err="1" smtClean="0"/>
              <a:t>sublist</a:t>
            </a:r>
            <a:r>
              <a:rPr lang="en-US" dirty="0" smtClean="0"/>
              <a:t> modifies the element of the original list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83</a:t>
            </a:fld>
            <a:endParaRPr lang="en-US"/>
          </a:p>
        </p:txBody>
      </p:sp>
      <p:graphicFrame>
        <p:nvGraphicFramePr>
          <p:cNvPr id="5" name="Table 4"/>
          <p:cNvGraphicFramePr>
            <a:graphicFrameLocks noGrp="1"/>
          </p:cNvGraphicFramePr>
          <p:nvPr>
            <p:extLst/>
          </p:nvPr>
        </p:nvGraphicFramePr>
        <p:xfrm>
          <a:off x="1461222" y="327470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100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
        <p:nvSpPr>
          <p:cNvPr id="6" name="Right Brace 5"/>
          <p:cNvSpPr/>
          <p:nvPr/>
        </p:nvSpPr>
        <p:spPr>
          <a:xfrm rot="5400000">
            <a:off x="4716066" y="1460037"/>
            <a:ext cx="230428" cy="547276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650288" y="4369240"/>
            <a:ext cx="2359941" cy="384721"/>
          </a:xfrm>
          <a:prstGeom prst="rect">
            <a:avLst/>
          </a:prstGeom>
          <a:noFill/>
        </p:spPr>
        <p:txBody>
          <a:bodyPr wrap="none" rtlCol="0">
            <a:spAutoFit/>
          </a:bodyPr>
          <a:lstStyle/>
          <a:p>
            <a:r>
              <a:rPr lang="en-US" sz="1900" b="1" i="1" dirty="0" err="1" smtClean="0">
                <a:solidFill>
                  <a:srgbClr val="000000"/>
                </a:solidFill>
                <a:latin typeface="Segoe UI"/>
                <a:cs typeface="Courier New" pitchFamily="49" charset="0"/>
              </a:rPr>
              <a:t>t.subList</a:t>
            </a:r>
            <a:r>
              <a:rPr lang="en-US" sz="1900" b="1" i="1" dirty="0" smtClean="0">
                <a:solidFill>
                  <a:srgbClr val="000000"/>
                </a:solidFill>
                <a:latin typeface="Segoe UI"/>
                <a:cs typeface="Courier New" pitchFamily="49" charset="0"/>
              </a:rPr>
              <a:t>(1, </a:t>
            </a:r>
            <a:r>
              <a:rPr lang="en-US" sz="1900" b="1" i="1" dirty="0" err="1" smtClean="0">
                <a:solidFill>
                  <a:srgbClr val="000000"/>
                </a:solidFill>
                <a:latin typeface="Segoe UI"/>
                <a:cs typeface="Courier New" pitchFamily="49" charset="0"/>
              </a:rPr>
              <a:t>t.size</a:t>
            </a:r>
            <a:r>
              <a:rPr lang="en-US" sz="1900" b="1" i="1" dirty="0" smtClean="0">
                <a:solidFill>
                  <a:srgbClr val="000000"/>
                </a:solidFill>
                <a:latin typeface="Segoe UI"/>
                <a:cs typeface="Courier New" pitchFamily="49" charset="0"/>
              </a:rPr>
              <a:t>())</a:t>
            </a:r>
            <a:endParaRPr lang="en-US" dirty="0"/>
          </a:p>
        </p:txBody>
      </p:sp>
      <p:sp>
        <p:nvSpPr>
          <p:cNvPr id="8" name="Right Brace 7"/>
          <p:cNvSpPr/>
          <p:nvPr/>
        </p:nvSpPr>
        <p:spPr>
          <a:xfrm rot="16200000" flipV="1">
            <a:off x="4399228" y="-66548"/>
            <a:ext cx="230428" cy="61064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376423" y="2410536"/>
            <a:ext cx="276038" cy="384721"/>
          </a:xfrm>
          <a:prstGeom prst="rect">
            <a:avLst/>
          </a:prstGeom>
          <a:noFill/>
        </p:spPr>
        <p:txBody>
          <a:bodyPr wrap="none" rtlCol="0">
            <a:spAutoFit/>
          </a:bodyPr>
          <a:lstStyle/>
          <a:p>
            <a:r>
              <a:rPr lang="en-US" sz="1900" b="1" i="1" dirty="0" smtClean="0">
                <a:solidFill>
                  <a:srgbClr val="000000"/>
                </a:solidFill>
                <a:latin typeface="Segoe UI"/>
                <a:cs typeface="Courier New" pitchFamily="49" charset="0"/>
              </a:rPr>
              <a:t>t</a:t>
            </a:r>
            <a:endParaRPr lang="en-US" dirty="0"/>
          </a:p>
        </p:txBody>
      </p:sp>
      <p:sp>
        <p:nvSpPr>
          <p:cNvPr id="10" name="TextBox 9"/>
          <p:cNvSpPr txBox="1"/>
          <p:nvPr/>
        </p:nvSpPr>
        <p:spPr>
          <a:xfrm>
            <a:off x="769938" y="5099603"/>
            <a:ext cx="8029249" cy="969496"/>
          </a:xfrm>
          <a:prstGeom prst="rect">
            <a:avLst/>
          </a:prstGeom>
          <a:noFill/>
        </p:spPr>
        <p:txBody>
          <a:bodyPr wrap="none" rtlCol="0">
            <a:spAutoFit/>
          </a:bodyPr>
          <a:lstStyle/>
          <a:p>
            <a:r>
              <a:rPr lang="en-US" sz="1900" b="1" dirty="0" smtClean="0">
                <a:solidFill>
                  <a:srgbClr val="000000"/>
                </a:solidFill>
                <a:latin typeface="Segoe UI"/>
                <a:cs typeface="Courier New" pitchFamily="49" charset="0"/>
              </a:rPr>
              <a:t>List&lt;Integer&gt; u = </a:t>
            </a:r>
            <a:r>
              <a:rPr lang="en-US" sz="1900" b="1" dirty="0" err="1" smtClean="0">
                <a:solidFill>
                  <a:srgbClr val="000000"/>
                </a:solidFill>
                <a:latin typeface="Segoe UI"/>
                <a:cs typeface="Courier New" pitchFamily="49" charset="0"/>
              </a:rPr>
              <a:t>t.subList</a:t>
            </a:r>
            <a:r>
              <a:rPr lang="en-US" sz="1900" b="1" dirty="0" smtClean="0">
                <a:solidFill>
                  <a:srgbClr val="000000"/>
                </a:solidFill>
                <a:latin typeface="Segoe UI"/>
                <a:cs typeface="Courier New" pitchFamily="49" charset="0"/>
              </a:rPr>
              <a:t>(1, </a:t>
            </a:r>
            <a:r>
              <a:rPr lang="en-US" sz="1900" b="1" dirty="0" err="1" smtClean="0">
                <a:solidFill>
                  <a:srgbClr val="000000"/>
                </a:solidFill>
                <a:latin typeface="Segoe UI"/>
                <a:cs typeface="Courier New" pitchFamily="49" charset="0"/>
              </a:rPr>
              <a:t>t.size</a:t>
            </a:r>
            <a:r>
              <a:rPr lang="en-US" sz="1900" b="1" dirty="0" smtClean="0">
                <a:solidFill>
                  <a:srgbClr val="000000"/>
                </a:solidFill>
                <a:latin typeface="Segoe UI"/>
                <a:cs typeface="Courier New" pitchFamily="49" charset="0"/>
              </a:rPr>
              <a:t>());</a:t>
            </a:r>
          </a:p>
          <a:p>
            <a:r>
              <a:rPr lang="en-US" sz="1900" b="1" dirty="0" err="1" smtClean="0">
                <a:solidFill>
                  <a:srgbClr val="000000"/>
                </a:solidFill>
                <a:latin typeface="Segoe UI"/>
                <a:cs typeface="Courier New" pitchFamily="49" charset="0"/>
              </a:rPr>
              <a:t>u.set</a:t>
            </a:r>
            <a:r>
              <a:rPr lang="en-US" sz="1900" b="1" dirty="0" smtClean="0">
                <a:solidFill>
                  <a:srgbClr val="000000"/>
                </a:solidFill>
                <a:latin typeface="Segoe UI"/>
                <a:cs typeface="Courier New" pitchFamily="49" charset="0"/>
              </a:rPr>
              <a:t>(4, 100);                                             // set element at index 4 of u</a:t>
            </a:r>
          </a:p>
          <a:p>
            <a:r>
              <a:rPr lang="en-US" sz="1900" b="1" dirty="0" err="1" smtClean="0">
                <a:solidFill>
                  <a:srgbClr val="000000"/>
                </a:solidFill>
                <a:latin typeface="Segoe UI"/>
                <a:cs typeface="Courier New" pitchFamily="49" charset="0"/>
              </a:rPr>
              <a:t>int</a:t>
            </a:r>
            <a:r>
              <a:rPr lang="en-US" sz="1900" b="1" dirty="0" smtClean="0">
                <a:solidFill>
                  <a:srgbClr val="000000"/>
                </a:solidFill>
                <a:latin typeface="Segoe UI"/>
                <a:cs typeface="Courier New" pitchFamily="49" charset="0"/>
              </a:rPr>
              <a:t> </a:t>
            </a:r>
            <a:r>
              <a:rPr lang="en-US" sz="1900" b="1" dirty="0" err="1" smtClean="0">
                <a:solidFill>
                  <a:srgbClr val="000000"/>
                </a:solidFill>
                <a:latin typeface="Segoe UI"/>
                <a:cs typeface="Courier New" pitchFamily="49" charset="0"/>
              </a:rPr>
              <a:t>val_in_t</a:t>
            </a:r>
            <a:r>
              <a:rPr lang="en-US" sz="1900" b="1" dirty="0" smtClean="0">
                <a:solidFill>
                  <a:srgbClr val="000000"/>
                </a:solidFill>
                <a:latin typeface="Segoe UI"/>
                <a:cs typeface="Courier New" pitchFamily="49" charset="0"/>
              </a:rPr>
              <a:t> = </a:t>
            </a:r>
            <a:r>
              <a:rPr lang="en-US" sz="1900" b="1" dirty="0" err="1" smtClean="0">
                <a:solidFill>
                  <a:srgbClr val="000000"/>
                </a:solidFill>
                <a:latin typeface="Segoe UI"/>
                <a:cs typeface="Courier New" pitchFamily="49" charset="0"/>
              </a:rPr>
              <a:t>t.get</a:t>
            </a:r>
            <a:r>
              <a:rPr lang="en-US" sz="1900" b="1" dirty="0" smtClean="0">
                <a:solidFill>
                  <a:srgbClr val="000000"/>
                </a:solidFill>
                <a:latin typeface="Segoe UI"/>
                <a:cs typeface="Courier New" pitchFamily="49" charset="0"/>
              </a:rPr>
              <a:t>(5);                              // 100</a:t>
            </a:r>
            <a:endParaRPr lang="en-US" dirty="0"/>
          </a:p>
        </p:txBody>
      </p:sp>
    </p:spTree>
    <p:extLst>
      <p:ext uri="{BB962C8B-B14F-4D97-AF65-F5344CB8AC3E}">
        <p14:creationId xmlns:p14="http://schemas.microsoft.com/office/powerpoint/2010/main" val="3486358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Recursively Search a List </a:t>
            </a:r>
            <a:endParaRPr lang="en-US" dirty="0"/>
          </a:p>
        </p:txBody>
      </p:sp>
      <p:sp>
        <p:nvSpPr>
          <p:cNvPr id="5" name="Content Placeholder 4"/>
          <p:cNvSpPr>
            <a:spLocks noGrp="1"/>
          </p:cNvSpPr>
          <p:nvPr>
            <p:ph sz="quarter" idx="1"/>
          </p:nvPr>
        </p:nvSpPr>
        <p:spPr/>
        <p:txBody>
          <a:bodyPr/>
          <a:lstStyle/>
          <a:p>
            <a:r>
              <a:rPr lang="en-US" dirty="0" smtClean="0">
                <a:latin typeface="Consolas" panose="020B0609020204030204" pitchFamily="49" charset="0"/>
                <a:cs typeface="Consolas" panose="020B0609020204030204" pitchFamily="49" charset="0"/>
              </a:rPr>
              <a:t>  contains("X</a:t>
            </a:r>
            <a:r>
              <a:rPr lang="en-US" dirty="0">
                <a:latin typeface="Consolas" panose="020B0609020204030204" pitchFamily="49" charset="0"/>
                <a:cs typeface="Consolas" panose="020B0609020204030204" pitchFamily="49" charset="0"/>
              </a:rPr>
              <a:t>", ["Z", "Q", "B", "X", "J</a:t>
            </a:r>
            <a:r>
              <a:rPr lang="en-US"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X".equals</a:t>
            </a:r>
            <a:r>
              <a:rPr lang="en-US" dirty="0">
                <a:latin typeface="Consolas" panose="020B0609020204030204" pitchFamily="49" charset="0"/>
                <a:cs typeface="Consolas" panose="020B0609020204030204" pitchFamily="49" charset="0"/>
              </a:rPr>
              <a:t>("Z") == false</a:t>
            </a:r>
          </a:p>
          <a:p>
            <a:r>
              <a:rPr lang="en-US" dirty="0">
                <a:latin typeface="Consolas" panose="020B0609020204030204" pitchFamily="49" charset="0"/>
                <a:cs typeface="Consolas" panose="020B0609020204030204" pitchFamily="49" charset="0"/>
              </a:rPr>
              <a:t>→ contains("X", ["Q", "B", "X", "J"])  recursive </a:t>
            </a:r>
            <a:r>
              <a:rPr lang="en-US" dirty="0" smtClean="0">
                <a:latin typeface="Consolas" panose="020B0609020204030204" pitchFamily="49" charset="0"/>
                <a:cs typeface="Consolas" panose="020B0609020204030204" pitchFamily="49" charset="0"/>
              </a:rPr>
              <a:t>call</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X".equals</a:t>
            </a:r>
            <a:r>
              <a:rPr lang="en-US" dirty="0">
                <a:latin typeface="Consolas" panose="020B0609020204030204" pitchFamily="49" charset="0"/>
                <a:cs typeface="Consolas" panose="020B0609020204030204" pitchFamily="49" charset="0"/>
              </a:rPr>
              <a:t>("Q") == false</a:t>
            </a:r>
          </a:p>
          <a:p>
            <a:r>
              <a:rPr lang="en-US" dirty="0">
                <a:latin typeface="Consolas" panose="020B0609020204030204" pitchFamily="49" charset="0"/>
                <a:cs typeface="Consolas" panose="020B0609020204030204" pitchFamily="49" charset="0"/>
              </a:rPr>
              <a:t>→ contains("X", ["B", "X", "J"])       recursive </a:t>
            </a:r>
            <a:r>
              <a:rPr lang="en-US" dirty="0" smtClean="0">
                <a:latin typeface="Consolas" panose="020B0609020204030204" pitchFamily="49" charset="0"/>
                <a:cs typeface="Consolas" panose="020B0609020204030204" pitchFamily="49" charset="0"/>
              </a:rPr>
              <a:t>call</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X".equals</a:t>
            </a:r>
            <a:r>
              <a:rPr lang="en-US" dirty="0">
                <a:latin typeface="Consolas" panose="020B0609020204030204" pitchFamily="49" charset="0"/>
                <a:cs typeface="Consolas" panose="020B0609020204030204" pitchFamily="49" charset="0"/>
              </a:rPr>
              <a:t>("B") == false</a:t>
            </a:r>
          </a:p>
          <a:p>
            <a:r>
              <a:rPr lang="en-US" dirty="0">
                <a:latin typeface="Consolas" panose="020B0609020204030204" pitchFamily="49" charset="0"/>
                <a:cs typeface="Consolas" panose="020B0609020204030204" pitchFamily="49" charset="0"/>
              </a:rPr>
              <a:t>→ contains("X", ["X", "J"])            recursive </a:t>
            </a:r>
            <a:r>
              <a:rPr lang="en-US" dirty="0" smtClean="0">
                <a:latin typeface="Consolas" panose="020B0609020204030204" pitchFamily="49" charset="0"/>
                <a:cs typeface="Consolas" panose="020B0609020204030204" pitchFamily="49" charset="0"/>
              </a:rPr>
              <a:t>call</a:t>
            </a:r>
          </a:p>
          <a:p>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X".equals</a:t>
            </a:r>
            <a:r>
              <a:rPr lang="en-US" dirty="0">
                <a:latin typeface="Consolas" panose="020B0609020204030204" pitchFamily="49" charset="0"/>
                <a:cs typeface="Consolas" panose="020B0609020204030204" pitchFamily="49" charset="0"/>
              </a:rPr>
              <a:t>("X") == true              done!</a:t>
            </a:r>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84</a:t>
            </a:fld>
            <a:endParaRPr lang="en-US"/>
          </a:p>
        </p:txBody>
      </p:sp>
    </p:spTree>
    <p:extLst>
      <p:ext uri="{BB962C8B-B14F-4D97-AF65-F5344CB8AC3E}">
        <p14:creationId xmlns:p14="http://schemas.microsoft.com/office/powerpoint/2010/main" val="6613520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Search a List </a:t>
            </a:r>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r>
              <a:rPr lang="en-US" dirty="0" smtClean="0"/>
              <a:t>base case(s)?</a:t>
            </a:r>
          </a:p>
          <a:p>
            <a:pPr lvl="1"/>
            <a:r>
              <a:rPr lang="en-US" dirty="0" smtClean="0"/>
              <a:t>recall that a base case occurs when the solution to the problem is known</a:t>
            </a: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85</a:t>
            </a:fld>
            <a:endParaRPr lang="en-US"/>
          </a:p>
        </p:txBody>
      </p:sp>
    </p:spTree>
    <p:extLst>
      <p:ext uri="{BB962C8B-B14F-4D97-AF65-F5344CB8AC3E}">
        <p14:creationId xmlns:p14="http://schemas.microsoft.com/office/powerpoint/2010/main" val="37671833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2330" y="1816004"/>
            <a:ext cx="7892159" cy="21314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86</a:t>
            </a:fld>
            <a:endParaRPr lang="en-US"/>
          </a:p>
        </p:txBody>
      </p:sp>
      <p:sp>
        <p:nvSpPr>
          <p:cNvPr id="6" name="Content Placeholder 5"/>
          <p:cNvSpPr>
            <a:spLocks noGrp="1"/>
          </p:cNvSpPr>
          <p:nvPr>
            <p:ph sz="quarter" idx="1"/>
          </p:nvPr>
        </p:nvSpPr>
        <p:spPr/>
        <p:txBody>
          <a:bodyPr>
            <a:normAutofit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p>
          <a:p>
            <a:endParaRPr lang="en-US" dirty="0">
              <a:solidFill>
                <a:srgbClr val="000000"/>
              </a:solidFill>
              <a:latin typeface="Segoe UI"/>
            </a:endParaRPr>
          </a:p>
          <a:p>
            <a:r>
              <a:rPr lang="fr-FR" dirty="0" smtClean="0">
                <a:solidFill>
                  <a:srgbClr val="7F0055"/>
                </a:solidFill>
                <a:latin typeface="Segoe UI"/>
              </a:rPr>
              <a:t>  public</a:t>
            </a:r>
            <a:r>
              <a:rPr lang="fr-FR" dirty="0" smtClean="0">
                <a:solidFill>
                  <a:srgbClr val="000000"/>
                </a:solidFill>
                <a:latin typeface="Segoe UI"/>
              </a:rPr>
              <a:t> </a:t>
            </a:r>
            <a:r>
              <a:rPr lang="fr-FR" dirty="0" err="1">
                <a:solidFill>
                  <a:srgbClr val="7F0055"/>
                </a:solidFill>
                <a:latin typeface="Segoe UI"/>
              </a:rPr>
              <a:t>static</a:t>
            </a:r>
            <a:r>
              <a:rPr lang="fr-FR" dirty="0">
                <a:solidFill>
                  <a:srgbClr val="000000"/>
                </a:solidFill>
                <a:latin typeface="Segoe UI"/>
              </a:rPr>
              <a:t> &lt;T&gt; </a:t>
            </a:r>
            <a:r>
              <a:rPr lang="fr-FR" dirty="0" err="1">
                <a:solidFill>
                  <a:srgbClr val="7F0055"/>
                </a:solidFill>
                <a:latin typeface="Segoe UI"/>
              </a:rPr>
              <a:t>boolean</a:t>
            </a:r>
            <a:r>
              <a:rPr lang="fr-FR" dirty="0">
                <a:solidFill>
                  <a:srgbClr val="000000"/>
                </a:solidFill>
                <a:latin typeface="Segoe UI"/>
              </a:rPr>
              <a:t> </a:t>
            </a:r>
            <a:r>
              <a:rPr lang="fr-FR" dirty="0" err="1">
                <a:solidFill>
                  <a:srgbClr val="000000"/>
                </a:solidFill>
                <a:latin typeface="Segoe UI"/>
              </a:rPr>
              <a:t>contains</a:t>
            </a:r>
            <a:r>
              <a:rPr lang="fr-FR" dirty="0">
                <a:solidFill>
                  <a:srgbClr val="000000"/>
                </a:solidFill>
                <a:latin typeface="Segoe UI"/>
              </a:rPr>
              <a:t>(T </a:t>
            </a:r>
            <a:r>
              <a:rPr lang="fr-FR" dirty="0" err="1">
                <a:solidFill>
                  <a:srgbClr val="000000"/>
                </a:solidFill>
                <a:latin typeface="Segoe UI"/>
              </a:rPr>
              <a:t>element</a:t>
            </a:r>
            <a:r>
              <a:rPr lang="fr-FR" dirty="0">
                <a:solidFill>
                  <a:srgbClr val="000000"/>
                </a:solidFill>
                <a:latin typeface="Segoe UI"/>
              </a:rPr>
              <a:t>, List&lt;T&gt; t) {</a:t>
            </a:r>
          </a:p>
          <a:p>
            <a:r>
              <a:rPr lang="en-US" dirty="0" smtClean="0">
                <a:solidFill>
                  <a:srgbClr val="7F0055"/>
                </a:solidFill>
                <a:latin typeface="Segoe UI"/>
              </a:rPr>
              <a:t>    </a:t>
            </a:r>
            <a:r>
              <a:rPr lang="en-US" dirty="0" err="1" smtClean="0">
                <a:solidFill>
                  <a:srgbClr val="7F0055"/>
                </a:solidFill>
                <a:latin typeface="Segoe UI"/>
              </a:rPr>
              <a:t>boolean</a:t>
            </a:r>
            <a:r>
              <a:rPr lang="en-US" dirty="0" smtClean="0">
                <a:solidFill>
                  <a:srgbClr val="000000"/>
                </a:solidFill>
                <a:latin typeface="Segoe UI"/>
              </a:rPr>
              <a:t> </a:t>
            </a:r>
            <a:r>
              <a:rPr lang="en-US" dirty="0">
                <a:solidFill>
                  <a:srgbClr val="000000"/>
                </a:solidFill>
                <a:latin typeface="Segoe UI"/>
              </a:rPr>
              <a:t>result;</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a:t>
            </a:r>
            <a:r>
              <a:rPr lang="en-US" dirty="0" err="1">
                <a:solidFill>
                  <a:srgbClr val="000000"/>
                </a:solidFill>
                <a:latin typeface="Segoe UI"/>
              </a:rPr>
              <a:t>t.size</a:t>
            </a:r>
            <a:r>
              <a:rPr lang="en-US" dirty="0">
                <a:solidFill>
                  <a:srgbClr val="000000"/>
                </a:solidFill>
                <a:latin typeface="Segoe UI"/>
              </a:rPr>
              <a:t>() == 0) {   </a:t>
            </a:r>
            <a:r>
              <a:rPr lang="en-US" dirty="0" smtClean="0">
                <a:solidFill>
                  <a:srgbClr val="000000"/>
                </a:solidFill>
                <a:latin typeface="Segoe UI"/>
              </a:rPr>
              <a:t>                            </a:t>
            </a:r>
            <a:r>
              <a:rPr lang="en-US" dirty="0" smtClean="0">
                <a:solidFill>
                  <a:srgbClr val="3F7F5F"/>
                </a:solidFill>
                <a:latin typeface="Segoe UI"/>
              </a:rPr>
              <a:t>// </a:t>
            </a:r>
            <a:r>
              <a:rPr lang="en-US" dirty="0">
                <a:solidFill>
                  <a:srgbClr val="3F7F5F"/>
                </a:solidFill>
                <a:latin typeface="Segoe UI"/>
              </a:rPr>
              <a:t>base case</a:t>
            </a:r>
          </a:p>
          <a:p>
            <a:r>
              <a:rPr lang="en-US" dirty="0" smtClean="0">
                <a:solidFill>
                  <a:srgbClr val="000000"/>
                </a:solidFill>
                <a:latin typeface="Segoe UI"/>
              </a:rPr>
              <a:t>      result </a:t>
            </a:r>
            <a:r>
              <a:rPr lang="en-US" dirty="0">
                <a:solidFill>
                  <a:srgbClr val="000000"/>
                </a:solidFill>
                <a:latin typeface="Segoe UI"/>
              </a:rPr>
              <a:t>= </a:t>
            </a:r>
            <a:r>
              <a:rPr lang="en-US" dirty="0">
                <a:solidFill>
                  <a:srgbClr val="7F0055"/>
                </a:solidFill>
                <a:latin typeface="Segoe UI"/>
              </a:rPr>
              <a:t>false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t.get</a:t>
            </a:r>
            <a:r>
              <a:rPr lang="en-US" dirty="0">
                <a:solidFill>
                  <a:srgbClr val="000000"/>
                </a:solidFill>
                <a:latin typeface="Segoe UI"/>
              </a:rPr>
              <a:t>(0).equals(element)) </a:t>
            </a:r>
            <a:r>
              <a:rPr lang="en-US" dirty="0" smtClean="0">
                <a:solidFill>
                  <a:srgbClr val="000000"/>
                </a:solidFill>
                <a:latin typeface="Segoe UI"/>
              </a:rPr>
              <a:t>{   </a:t>
            </a:r>
            <a:r>
              <a:rPr lang="en-US" dirty="0" smtClean="0">
                <a:solidFill>
                  <a:srgbClr val="3F7F5F"/>
                </a:solidFill>
                <a:latin typeface="Segoe UI"/>
              </a:rPr>
              <a:t>// </a:t>
            </a:r>
            <a:r>
              <a:rPr lang="en-US" dirty="0">
                <a:solidFill>
                  <a:srgbClr val="3F7F5F"/>
                </a:solidFill>
                <a:latin typeface="Segoe UI"/>
              </a:rPr>
              <a:t>base case</a:t>
            </a:r>
            <a:endParaRPr lang="en-US" dirty="0">
              <a:solidFill>
                <a:srgbClr val="000000"/>
              </a:solidFill>
              <a:latin typeface="Segoe UI"/>
            </a:endParaRPr>
          </a:p>
          <a:p>
            <a:r>
              <a:rPr lang="en-US" dirty="0" smtClean="0">
                <a:solidFill>
                  <a:srgbClr val="000000"/>
                </a:solidFill>
                <a:latin typeface="Segoe UI"/>
              </a:rPr>
              <a:t>      result </a:t>
            </a:r>
            <a:r>
              <a:rPr lang="en-US" dirty="0">
                <a:solidFill>
                  <a:srgbClr val="000000"/>
                </a:solidFill>
                <a:latin typeface="Segoe UI"/>
              </a:rPr>
              <a:t>= </a:t>
            </a:r>
            <a:r>
              <a:rPr lang="en-US" dirty="0">
                <a:solidFill>
                  <a:srgbClr val="7F0055"/>
                </a:solidFill>
                <a:latin typeface="Segoe UI"/>
              </a:rPr>
              <a:t>true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chemeClr val="bg1"/>
                </a:solidFill>
                <a:latin typeface="Segoe UI"/>
              </a:rPr>
              <a:t>    else </a:t>
            </a:r>
            <a:r>
              <a:rPr lang="en-US" dirty="0">
                <a:solidFill>
                  <a:schemeClr val="bg1"/>
                </a:solidFill>
                <a:latin typeface="Segoe UI"/>
              </a:rPr>
              <a:t>{                     // recursive call</a:t>
            </a:r>
          </a:p>
          <a:p>
            <a:r>
              <a:rPr lang="en-US" dirty="0" smtClean="0">
                <a:solidFill>
                  <a:schemeClr val="bg1"/>
                </a:solidFill>
                <a:latin typeface="Segoe UI"/>
              </a:rPr>
              <a:t>      result </a:t>
            </a:r>
            <a:r>
              <a:rPr lang="en-US" dirty="0">
                <a:solidFill>
                  <a:schemeClr val="bg1"/>
                </a:solidFill>
                <a:latin typeface="Segoe UI"/>
              </a:rPr>
              <a:t>= Day25.</a:t>
            </a:r>
            <a:r>
              <a:rPr lang="en-US" i="1" dirty="0">
                <a:solidFill>
                  <a:schemeClr val="bg1"/>
                </a:solidFill>
                <a:latin typeface="Segoe UI"/>
              </a:rPr>
              <a:t>contains(element, </a:t>
            </a:r>
            <a:r>
              <a:rPr lang="en-US" i="1" dirty="0" err="1">
                <a:solidFill>
                  <a:schemeClr val="bg1"/>
                </a:solidFill>
                <a:latin typeface="Segoe UI"/>
              </a:rPr>
              <a:t>t.subList</a:t>
            </a:r>
            <a:r>
              <a:rPr lang="en-US" i="1" dirty="0">
                <a:solidFill>
                  <a:schemeClr val="bg1"/>
                </a:solidFill>
                <a:latin typeface="Segoe UI"/>
              </a:rPr>
              <a:t>(1, </a:t>
            </a:r>
            <a:r>
              <a:rPr lang="en-US" i="1" dirty="0" err="1">
                <a:solidFill>
                  <a:schemeClr val="bg1"/>
                </a:solidFill>
                <a:latin typeface="Segoe UI"/>
              </a:rPr>
              <a:t>t.size</a:t>
            </a:r>
            <a:r>
              <a:rPr lang="en-US" i="1" dirty="0">
                <a:solidFill>
                  <a:schemeClr val="bg1"/>
                </a:solidFill>
                <a:latin typeface="Segoe UI"/>
              </a:rPr>
              <a:t>()));</a:t>
            </a:r>
          </a:p>
          <a:p>
            <a:r>
              <a:rPr lang="en-US" dirty="0" smtClean="0">
                <a:solidFill>
                  <a:schemeClr val="bg1"/>
                </a:solidFill>
                <a:latin typeface="Segoe UI"/>
              </a:rPr>
              <a:t>    }</a:t>
            </a:r>
            <a:endParaRPr lang="en-US" dirty="0">
              <a:solidFill>
                <a:schemeClr val="bg1"/>
              </a:solidFill>
              <a:latin typeface="Segoe UI"/>
            </a:endParaRPr>
          </a:p>
          <a:p>
            <a:r>
              <a:rPr lang="en-US" dirty="0" smtClean="0">
                <a:solidFill>
                  <a:schemeClr val="bg1"/>
                </a:solidFill>
                <a:latin typeface="Segoe UI"/>
              </a:rPr>
              <a:t>    return </a:t>
            </a:r>
            <a:r>
              <a:rPr lang="en-US" dirty="0">
                <a:solidFill>
                  <a:schemeClr val="bg1"/>
                </a:solidFill>
                <a:latin typeface="Segoe UI"/>
              </a:rPr>
              <a:t>result;</a:t>
            </a:r>
          </a:p>
          <a:p>
            <a:r>
              <a:rPr lang="en-US" dirty="0" smtClean="0">
                <a:solidFill>
                  <a:srgbClr val="000000"/>
                </a:solidFill>
                <a:latin typeface="Segoe UI"/>
              </a:rPr>
              <a:t>  }</a:t>
            </a:r>
          </a:p>
          <a:p>
            <a:r>
              <a:rPr lang="en-US" dirty="0">
                <a:solidFill>
                  <a:srgbClr val="000000"/>
                </a:solidFill>
                <a:latin typeface="Segoe UI"/>
              </a:rPr>
              <a:t>}</a:t>
            </a:r>
            <a:endParaRPr lang="en-US" dirty="0"/>
          </a:p>
        </p:txBody>
      </p:sp>
    </p:spTree>
    <p:extLst>
      <p:ext uri="{BB962C8B-B14F-4D97-AF65-F5344CB8AC3E}">
        <p14:creationId xmlns:p14="http://schemas.microsoft.com/office/powerpoint/2010/main" val="25250158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Search a List </a:t>
            </a:r>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recursive call?</a:t>
            </a:r>
          </a:p>
          <a:p>
            <a:pPr lvl="1"/>
            <a:r>
              <a:rPr lang="en-US" dirty="0" smtClean="0"/>
              <a:t>to help deduce the recursive call assume that the method does exactly what its API says it does</a:t>
            </a:r>
          </a:p>
          <a:p>
            <a:pPr lvl="2"/>
            <a:r>
              <a:rPr lang="en-US" dirty="0" smtClean="0"/>
              <a:t>e.g., </a:t>
            </a:r>
            <a:r>
              <a:rPr lang="en-US" b="1" dirty="0" smtClean="0">
                <a:latin typeface="Consolas" panose="020B0609020204030204" pitchFamily="49" charset="0"/>
              </a:rPr>
              <a:t>contains(element, t)</a:t>
            </a:r>
            <a:r>
              <a:rPr lang="en-US" dirty="0" smtClean="0"/>
              <a:t> returns true if </a:t>
            </a:r>
            <a:r>
              <a:rPr lang="en-US" b="1" dirty="0" smtClean="0">
                <a:latin typeface="Consolas" panose="020B0609020204030204" pitchFamily="49" charset="0"/>
              </a:rPr>
              <a:t>element</a:t>
            </a:r>
            <a:r>
              <a:rPr lang="en-US" dirty="0" smtClean="0"/>
              <a:t> is in the list </a:t>
            </a:r>
            <a:r>
              <a:rPr lang="en-US" b="1" dirty="0" smtClean="0">
                <a:latin typeface="Consolas" panose="020B0609020204030204" pitchFamily="49" charset="0"/>
              </a:rPr>
              <a:t>t</a:t>
            </a:r>
            <a:r>
              <a:rPr lang="en-US" dirty="0" smtClean="0"/>
              <a:t> and false otherwise</a:t>
            </a:r>
          </a:p>
          <a:p>
            <a:pPr lvl="1"/>
            <a:r>
              <a:rPr lang="en-US" dirty="0" smtClean="0"/>
              <a:t>use the assumption to write the recursive call or calls</a:t>
            </a: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87</a:t>
            </a:fld>
            <a:endParaRPr lang="en-US"/>
          </a:p>
        </p:txBody>
      </p:sp>
    </p:spTree>
    <p:extLst>
      <p:ext uri="{BB962C8B-B14F-4D97-AF65-F5344CB8AC3E}">
        <p14:creationId xmlns:p14="http://schemas.microsoft.com/office/powerpoint/2010/main" val="23270405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2330" y="3947463"/>
            <a:ext cx="7892159" cy="14401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88</a:t>
            </a:fld>
            <a:endParaRPr lang="en-US"/>
          </a:p>
        </p:txBody>
      </p:sp>
      <p:sp>
        <p:nvSpPr>
          <p:cNvPr id="6" name="Content Placeholder 5"/>
          <p:cNvSpPr>
            <a:spLocks noGrp="1"/>
          </p:cNvSpPr>
          <p:nvPr>
            <p:ph sz="quarter" idx="1"/>
          </p:nvPr>
        </p:nvSpPr>
        <p:spPr/>
        <p:txBody>
          <a:bodyPr>
            <a:normAutofit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p>
          <a:p>
            <a:endParaRPr lang="en-US" dirty="0">
              <a:solidFill>
                <a:srgbClr val="000000"/>
              </a:solidFill>
              <a:latin typeface="Segoe UI"/>
            </a:endParaRPr>
          </a:p>
          <a:p>
            <a:r>
              <a:rPr lang="fr-FR" dirty="0" smtClean="0">
                <a:solidFill>
                  <a:srgbClr val="7F0055"/>
                </a:solidFill>
                <a:latin typeface="Segoe UI"/>
              </a:rPr>
              <a:t>  public</a:t>
            </a:r>
            <a:r>
              <a:rPr lang="fr-FR" dirty="0" smtClean="0">
                <a:solidFill>
                  <a:srgbClr val="000000"/>
                </a:solidFill>
                <a:latin typeface="Segoe UI"/>
              </a:rPr>
              <a:t> </a:t>
            </a:r>
            <a:r>
              <a:rPr lang="fr-FR" dirty="0" err="1">
                <a:solidFill>
                  <a:srgbClr val="7F0055"/>
                </a:solidFill>
                <a:latin typeface="Segoe UI"/>
              </a:rPr>
              <a:t>static</a:t>
            </a:r>
            <a:r>
              <a:rPr lang="fr-FR" dirty="0">
                <a:solidFill>
                  <a:srgbClr val="000000"/>
                </a:solidFill>
                <a:latin typeface="Segoe UI"/>
              </a:rPr>
              <a:t> &lt;T&gt; </a:t>
            </a:r>
            <a:r>
              <a:rPr lang="fr-FR" dirty="0" err="1">
                <a:solidFill>
                  <a:srgbClr val="7F0055"/>
                </a:solidFill>
                <a:latin typeface="Segoe UI"/>
              </a:rPr>
              <a:t>boolean</a:t>
            </a:r>
            <a:r>
              <a:rPr lang="fr-FR" dirty="0">
                <a:solidFill>
                  <a:srgbClr val="000000"/>
                </a:solidFill>
                <a:latin typeface="Segoe UI"/>
              </a:rPr>
              <a:t> </a:t>
            </a:r>
            <a:r>
              <a:rPr lang="fr-FR" dirty="0" err="1">
                <a:solidFill>
                  <a:srgbClr val="000000"/>
                </a:solidFill>
                <a:latin typeface="Segoe UI"/>
              </a:rPr>
              <a:t>contains</a:t>
            </a:r>
            <a:r>
              <a:rPr lang="fr-FR" dirty="0">
                <a:solidFill>
                  <a:srgbClr val="000000"/>
                </a:solidFill>
                <a:latin typeface="Segoe UI"/>
              </a:rPr>
              <a:t>(T </a:t>
            </a:r>
            <a:r>
              <a:rPr lang="fr-FR" dirty="0" err="1">
                <a:solidFill>
                  <a:srgbClr val="000000"/>
                </a:solidFill>
                <a:latin typeface="Segoe UI"/>
              </a:rPr>
              <a:t>element</a:t>
            </a:r>
            <a:r>
              <a:rPr lang="fr-FR" dirty="0">
                <a:solidFill>
                  <a:srgbClr val="000000"/>
                </a:solidFill>
                <a:latin typeface="Segoe UI"/>
              </a:rPr>
              <a:t>, List&lt;T&gt; t) {</a:t>
            </a:r>
          </a:p>
          <a:p>
            <a:r>
              <a:rPr lang="en-US" dirty="0" smtClean="0">
                <a:solidFill>
                  <a:srgbClr val="7F0055"/>
                </a:solidFill>
                <a:latin typeface="Segoe UI"/>
              </a:rPr>
              <a:t>    </a:t>
            </a:r>
            <a:r>
              <a:rPr lang="en-US" dirty="0" err="1" smtClean="0">
                <a:solidFill>
                  <a:srgbClr val="7F0055"/>
                </a:solidFill>
                <a:latin typeface="Segoe UI"/>
              </a:rPr>
              <a:t>boolean</a:t>
            </a:r>
            <a:r>
              <a:rPr lang="en-US" dirty="0" smtClean="0">
                <a:solidFill>
                  <a:srgbClr val="000000"/>
                </a:solidFill>
                <a:latin typeface="Segoe UI"/>
              </a:rPr>
              <a:t> </a:t>
            </a:r>
            <a:r>
              <a:rPr lang="en-US" dirty="0">
                <a:solidFill>
                  <a:srgbClr val="000000"/>
                </a:solidFill>
                <a:latin typeface="Segoe UI"/>
              </a:rPr>
              <a:t>result;</a:t>
            </a:r>
          </a:p>
          <a:p>
            <a:r>
              <a:rPr lang="en-US" dirty="0" smtClean="0">
                <a:solidFill>
                  <a:srgbClr val="7F0055"/>
                </a:solidFill>
                <a:latin typeface="Segoe UI"/>
              </a:rPr>
              <a:t>    if</a:t>
            </a:r>
            <a:r>
              <a:rPr lang="en-US" dirty="0" smtClean="0">
                <a:solidFill>
                  <a:srgbClr val="000000"/>
                </a:solidFill>
                <a:latin typeface="Segoe UI"/>
              </a:rPr>
              <a:t> </a:t>
            </a:r>
            <a:r>
              <a:rPr lang="en-US" dirty="0">
                <a:solidFill>
                  <a:srgbClr val="000000"/>
                </a:solidFill>
                <a:latin typeface="Segoe UI"/>
              </a:rPr>
              <a:t>(</a:t>
            </a:r>
            <a:r>
              <a:rPr lang="en-US" dirty="0" err="1">
                <a:solidFill>
                  <a:srgbClr val="000000"/>
                </a:solidFill>
                <a:latin typeface="Segoe UI"/>
              </a:rPr>
              <a:t>t.size</a:t>
            </a:r>
            <a:r>
              <a:rPr lang="en-US" dirty="0">
                <a:solidFill>
                  <a:srgbClr val="000000"/>
                </a:solidFill>
                <a:latin typeface="Segoe UI"/>
              </a:rPr>
              <a:t>() == 0) {   </a:t>
            </a:r>
            <a:r>
              <a:rPr lang="en-US" dirty="0" smtClean="0">
                <a:solidFill>
                  <a:srgbClr val="000000"/>
                </a:solidFill>
                <a:latin typeface="Segoe UI"/>
              </a:rPr>
              <a:t>                            </a:t>
            </a:r>
            <a:r>
              <a:rPr lang="en-US" dirty="0" smtClean="0">
                <a:solidFill>
                  <a:srgbClr val="3F7F5F"/>
                </a:solidFill>
                <a:latin typeface="Segoe UI"/>
              </a:rPr>
              <a:t>// </a:t>
            </a:r>
            <a:r>
              <a:rPr lang="en-US" dirty="0">
                <a:solidFill>
                  <a:srgbClr val="3F7F5F"/>
                </a:solidFill>
                <a:latin typeface="Segoe UI"/>
              </a:rPr>
              <a:t>base case</a:t>
            </a:r>
          </a:p>
          <a:p>
            <a:r>
              <a:rPr lang="en-US" dirty="0" smtClean="0">
                <a:solidFill>
                  <a:srgbClr val="000000"/>
                </a:solidFill>
                <a:latin typeface="Segoe UI"/>
              </a:rPr>
              <a:t>      result </a:t>
            </a:r>
            <a:r>
              <a:rPr lang="en-US" dirty="0">
                <a:solidFill>
                  <a:srgbClr val="000000"/>
                </a:solidFill>
                <a:latin typeface="Segoe UI"/>
              </a:rPr>
              <a:t>= </a:t>
            </a:r>
            <a:r>
              <a:rPr lang="en-US" dirty="0">
                <a:solidFill>
                  <a:srgbClr val="7F0055"/>
                </a:solidFill>
                <a:latin typeface="Segoe UI"/>
              </a:rPr>
              <a:t>false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t.get</a:t>
            </a:r>
            <a:r>
              <a:rPr lang="en-US" dirty="0">
                <a:solidFill>
                  <a:srgbClr val="000000"/>
                </a:solidFill>
                <a:latin typeface="Segoe UI"/>
              </a:rPr>
              <a:t>(0).equals(element)) </a:t>
            </a:r>
            <a:r>
              <a:rPr lang="en-US" dirty="0" smtClean="0">
                <a:solidFill>
                  <a:srgbClr val="000000"/>
                </a:solidFill>
                <a:latin typeface="Segoe UI"/>
              </a:rPr>
              <a:t>{   </a:t>
            </a:r>
            <a:r>
              <a:rPr lang="en-US" dirty="0" smtClean="0">
                <a:solidFill>
                  <a:srgbClr val="3F7F5F"/>
                </a:solidFill>
                <a:latin typeface="Segoe UI"/>
              </a:rPr>
              <a:t>// </a:t>
            </a:r>
            <a:r>
              <a:rPr lang="en-US" dirty="0">
                <a:solidFill>
                  <a:srgbClr val="3F7F5F"/>
                </a:solidFill>
                <a:latin typeface="Segoe UI"/>
              </a:rPr>
              <a:t>base case</a:t>
            </a:r>
            <a:endParaRPr lang="en-US" dirty="0">
              <a:solidFill>
                <a:srgbClr val="000000"/>
              </a:solidFill>
              <a:latin typeface="Segoe UI"/>
            </a:endParaRPr>
          </a:p>
          <a:p>
            <a:r>
              <a:rPr lang="en-US" dirty="0" smtClean="0">
                <a:solidFill>
                  <a:srgbClr val="000000"/>
                </a:solidFill>
                <a:latin typeface="Segoe UI"/>
              </a:rPr>
              <a:t>      result </a:t>
            </a:r>
            <a:r>
              <a:rPr lang="en-US" dirty="0">
                <a:solidFill>
                  <a:srgbClr val="000000"/>
                </a:solidFill>
                <a:latin typeface="Segoe UI"/>
              </a:rPr>
              <a:t>= </a:t>
            </a:r>
            <a:r>
              <a:rPr lang="en-US" dirty="0">
                <a:solidFill>
                  <a:srgbClr val="7F0055"/>
                </a:solidFill>
                <a:latin typeface="Segoe UI"/>
              </a:rPr>
              <a:t>true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else</a:t>
            </a:r>
            <a:r>
              <a:rPr lang="en-US" dirty="0" smtClean="0">
                <a:solidFill>
                  <a:srgbClr val="000000"/>
                </a:solidFill>
                <a:latin typeface="Segoe UI"/>
              </a:rPr>
              <a:t> </a:t>
            </a:r>
            <a:r>
              <a:rPr lang="en-US" dirty="0">
                <a:solidFill>
                  <a:srgbClr val="000000"/>
                </a:solidFill>
                <a:latin typeface="Segoe UI"/>
              </a:rPr>
              <a:t>{                     </a:t>
            </a:r>
            <a:r>
              <a:rPr lang="en-US" dirty="0">
                <a:solidFill>
                  <a:srgbClr val="3F7F5F"/>
                </a:solidFill>
                <a:latin typeface="Segoe UI"/>
              </a:rPr>
              <a:t>// recursive call</a:t>
            </a:r>
          </a:p>
          <a:p>
            <a:r>
              <a:rPr lang="en-US" dirty="0" smtClean="0">
                <a:solidFill>
                  <a:srgbClr val="000000"/>
                </a:solidFill>
                <a:latin typeface="Segoe UI"/>
              </a:rPr>
              <a:t>      result </a:t>
            </a:r>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contains</a:t>
            </a:r>
            <a:r>
              <a:rPr lang="en-US" dirty="0" smtClean="0">
                <a:solidFill>
                  <a:srgbClr val="000000"/>
                </a:solidFill>
                <a:latin typeface="Segoe UI"/>
              </a:rPr>
              <a:t>(element</a:t>
            </a:r>
            <a:r>
              <a:rPr lang="en-US" dirty="0">
                <a:solidFill>
                  <a:srgbClr val="000000"/>
                </a:solidFill>
                <a:latin typeface="Segoe UI"/>
              </a:rPr>
              <a:t>, </a:t>
            </a:r>
            <a:r>
              <a:rPr lang="en-US" dirty="0" err="1">
                <a:solidFill>
                  <a:srgbClr val="000000"/>
                </a:solidFill>
                <a:latin typeface="Segoe UI"/>
              </a:rPr>
              <a:t>t.subList</a:t>
            </a:r>
            <a:r>
              <a:rPr lang="en-US" dirty="0">
                <a:solidFill>
                  <a:srgbClr val="000000"/>
                </a:solidFill>
                <a:latin typeface="Segoe UI"/>
              </a:rPr>
              <a:t>(1, </a:t>
            </a:r>
            <a:r>
              <a:rPr lang="en-US" dirty="0" err="1">
                <a:solidFill>
                  <a:srgbClr val="000000"/>
                </a:solidFill>
                <a:latin typeface="Segoe UI"/>
              </a:rPr>
              <a:t>t.size</a:t>
            </a:r>
            <a:r>
              <a:rPr lang="en-US" dirty="0">
                <a:solidFill>
                  <a:srgbClr val="000000"/>
                </a:solidFill>
                <a:latin typeface="Segoe UI"/>
              </a:rPr>
              <a:t>()));</a:t>
            </a:r>
          </a:p>
          <a:p>
            <a:r>
              <a:rPr lang="en-US" dirty="0" smtClean="0">
                <a:solidFill>
                  <a:srgbClr val="000000"/>
                </a:solidFill>
                <a:latin typeface="Segoe UI"/>
              </a:rPr>
              <a:t>    }</a:t>
            </a:r>
            <a:endParaRPr lang="en-US" dirty="0">
              <a:solidFill>
                <a:srgbClr val="000000"/>
              </a:solidFill>
              <a:latin typeface="Segoe UI"/>
            </a:endParaRPr>
          </a:p>
          <a:p>
            <a:r>
              <a:rPr lang="en-US" dirty="0" smtClean="0">
                <a:solidFill>
                  <a:srgbClr val="7F0055"/>
                </a:solidFill>
                <a:latin typeface="Segoe UI"/>
              </a:rPr>
              <a:t>    return</a:t>
            </a:r>
            <a:r>
              <a:rPr lang="en-US" dirty="0" smtClean="0">
                <a:solidFill>
                  <a:srgbClr val="000000"/>
                </a:solidFill>
                <a:latin typeface="Segoe UI"/>
              </a:rPr>
              <a:t> </a:t>
            </a:r>
            <a:r>
              <a:rPr lang="en-US" dirty="0">
                <a:solidFill>
                  <a:srgbClr val="000000"/>
                </a:solidFill>
                <a:latin typeface="Segoe UI"/>
              </a:rPr>
              <a:t>result;</a:t>
            </a:r>
          </a:p>
          <a:p>
            <a:r>
              <a:rPr lang="en-US" dirty="0" smtClean="0">
                <a:solidFill>
                  <a:srgbClr val="000000"/>
                </a:solidFill>
                <a:latin typeface="Segoe UI"/>
              </a:rPr>
              <a:t>  }</a:t>
            </a:r>
          </a:p>
          <a:p>
            <a:r>
              <a:rPr lang="en-US" dirty="0">
                <a:solidFill>
                  <a:srgbClr val="000000"/>
                </a:solidFill>
                <a:latin typeface="Segoe UI"/>
              </a:rPr>
              <a:t>}</a:t>
            </a:r>
            <a:endParaRPr lang="en-US" dirty="0"/>
          </a:p>
        </p:txBody>
      </p:sp>
    </p:spTree>
    <p:extLst>
      <p:ext uri="{BB962C8B-B14F-4D97-AF65-F5344CB8AC3E}">
        <p14:creationId xmlns:p14="http://schemas.microsoft.com/office/powerpoint/2010/main" val="28896323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Recursion and Collections</a:t>
            </a:r>
            <a:endParaRPr lang="en-US" dirty="0"/>
          </a:p>
        </p:txBody>
      </p:sp>
      <p:sp>
        <p:nvSpPr>
          <p:cNvPr id="4" name="Content Placeholder 3"/>
          <p:cNvSpPr>
            <a:spLocks noGrp="1"/>
          </p:cNvSpPr>
          <p:nvPr>
            <p:ph sz="quarter" idx="1"/>
          </p:nvPr>
        </p:nvSpPr>
        <p:spPr/>
        <p:txBody>
          <a:bodyPr/>
          <a:lstStyle/>
          <a:p>
            <a:r>
              <a:rPr lang="en-US" dirty="0" smtClean="0"/>
              <a:t>consider the problem of moving the smallest element in a list of integers to the front of the list</a:t>
            </a:r>
          </a:p>
          <a:p>
            <a:endParaRPr lang="en-US" dirty="0"/>
          </a:p>
        </p:txBody>
      </p:sp>
      <p:sp>
        <p:nvSpPr>
          <p:cNvPr id="2" name="Slide Number Placeholder 1"/>
          <p:cNvSpPr>
            <a:spLocks noGrp="1"/>
          </p:cNvSpPr>
          <p:nvPr>
            <p:ph type="sldNum" sz="quarter" idx="12"/>
          </p:nvPr>
        </p:nvSpPr>
        <p:spPr/>
        <p:txBody>
          <a:bodyPr/>
          <a:lstStyle/>
          <a:p>
            <a:pPr>
              <a:defRPr/>
            </a:pPr>
            <a:fld id="{00E0E8DD-7C13-4CFA-83A3-5C82826C23BB}" type="slidenum">
              <a:rPr lang="en-US" smtClean="0"/>
              <a:pPr>
                <a:defRPr/>
              </a:pPr>
              <a:t>89</a:t>
            </a:fld>
            <a:endParaRPr lang="en-US"/>
          </a:p>
        </p:txBody>
      </p:sp>
    </p:spTree>
    <p:extLst>
      <p:ext uri="{BB962C8B-B14F-4D97-AF65-F5344CB8AC3E}">
        <p14:creationId xmlns:p14="http://schemas.microsoft.com/office/powerpoint/2010/main" val="383144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sz="quarter" idx="1"/>
          </p:nvPr>
        </p:nvSpPr>
        <p:spPr/>
        <p:txBody>
          <a:bodyPr/>
          <a:lstStyle/>
          <a:p>
            <a:r>
              <a:rPr lang="en-US" dirty="0" smtClean="0"/>
              <a:t>n = 2</a:t>
            </a:r>
            <a:endParaRPr lang="en-US" dirty="0"/>
          </a:p>
        </p:txBody>
      </p:sp>
      <p:sp>
        <p:nvSpPr>
          <p:cNvPr id="4" name="Slide Number Placeholder 3"/>
          <p:cNvSpPr>
            <a:spLocks noGrp="1"/>
          </p:cNvSpPr>
          <p:nvPr>
            <p:ph type="sldNum" sz="quarter" idx="12"/>
          </p:nvPr>
        </p:nvSpPr>
        <p:spPr/>
        <p:txBody>
          <a:bodyPr/>
          <a:lstStyle/>
          <a:p>
            <a:pPr>
              <a:defRPr/>
            </a:pPr>
            <a:fld id="{8C5DDCA2-BD4B-485D-B7E3-D9CAE7793919}" type="slidenum">
              <a:rPr lang="en-US" smtClean="0"/>
              <a:pPr>
                <a:defRPr/>
              </a:pPr>
              <a:t>9</a:t>
            </a:fld>
            <a:endParaRPr lang="en-US"/>
          </a:p>
        </p:txBody>
      </p:sp>
      <p:sp>
        <p:nvSpPr>
          <p:cNvPr id="5" name="Rectangle 4"/>
          <p:cNvSpPr/>
          <p:nvPr/>
        </p:nvSpPr>
        <p:spPr>
          <a:xfrm>
            <a:off x="2614613"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00788" y="264123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57700" y="2634889"/>
            <a:ext cx="228600" cy="234315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848494" y="4527189"/>
            <a:ext cx="1143000" cy="457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954568" y="4008726"/>
            <a:ext cx="914400" cy="457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1"/>
          <p:cNvSpPr txBox="1">
            <a:spLocks noChangeArrowheads="1"/>
          </p:cNvSpPr>
          <p:nvPr/>
        </p:nvSpPr>
        <p:spPr bwMode="auto">
          <a:xfrm>
            <a:off x="22288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A</a:t>
            </a:r>
            <a:endParaRPr lang="en-US" b="1" dirty="0">
              <a:latin typeface="Consolas" panose="020B0609020204030204" pitchFamily="49" charset="0"/>
              <a:cs typeface="Courier New" pitchFamily="49" charset="0"/>
            </a:endParaRPr>
          </a:p>
        </p:txBody>
      </p:sp>
      <p:sp>
        <p:nvSpPr>
          <p:cNvPr id="12" name="TextBox 12"/>
          <p:cNvSpPr txBox="1">
            <a:spLocks noChangeArrowheads="1"/>
          </p:cNvSpPr>
          <p:nvPr/>
        </p:nvSpPr>
        <p:spPr bwMode="auto">
          <a:xfrm>
            <a:off x="40576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B</a:t>
            </a:r>
            <a:endParaRPr lang="en-US" b="1" dirty="0">
              <a:latin typeface="Consolas" panose="020B0609020204030204" pitchFamily="49" charset="0"/>
              <a:cs typeface="Courier New" pitchFamily="49" charset="0"/>
            </a:endParaRPr>
          </a:p>
        </p:txBody>
      </p:sp>
      <p:sp>
        <p:nvSpPr>
          <p:cNvPr id="13" name="TextBox 13"/>
          <p:cNvSpPr txBox="1">
            <a:spLocks noChangeArrowheads="1"/>
          </p:cNvSpPr>
          <p:nvPr/>
        </p:nvSpPr>
        <p:spPr bwMode="auto">
          <a:xfrm>
            <a:off x="5886450" y="2634889"/>
            <a:ext cx="322263" cy="369888"/>
          </a:xfrm>
          <a:prstGeom prst="rect">
            <a:avLst/>
          </a:prstGeom>
          <a:noFill/>
          <a:ln w="9525">
            <a:noFill/>
            <a:miter lim="800000"/>
            <a:headEnd/>
            <a:tailEnd/>
          </a:ln>
        </p:spPr>
        <p:txBody>
          <a:bodyPr wrap="none">
            <a:spAutoFit/>
          </a:bodyPr>
          <a:lstStyle/>
          <a:p>
            <a:r>
              <a:rPr lang="en-CA" b="1" dirty="0">
                <a:latin typeface="Consolas" panose="020B0609020204030204" pitchFamily="49" charset="0"/>
                <a:cs typeface="Courier New" pitchFamily="49" charset="0"/>
              </a:rPr>
              <a:t>C</a:t>
            </a:r>
            <a:endParaRPr lang="en-US" b="1" dirty="0">
              <a:latin typeface="Consolas" panose="020B0609020204030204" pitchFamily="49" charset="0"/>
              <a:cs typeface="Courier New" pitchFamily="49" charset="0"/>
            </a:endParaRPr>
          </a:p>
        </p:txBody>
      </p:sp>
    </p:spTree>
    <p:extLst>
      <p:ext uri="{BB962C8B-B14F-4D97-AF65-F5344CB8AC3E}">
        <p14:creationId xmlns:p14="http://schemas.microsoft.com/office/powerpoint/2010/main" val="36817472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Move Smallest to Front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90</a:t>
            </a:fld>
            <a:endParaRPr lang="en-US"/>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b="36572"/>
          <a:stretch/>
        </p:blipFill>
        <p:spPr bwMode="auto">
          <a:xfrm>
            <a:off x="1530766" y="1219201"/>
            <a:ext cx="6082468" cy="313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00210" y="3947463"/>
            <a:ext cx="921712" cy="34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478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Move Smallest to Front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91</a:t>
            </a:fld>
            <a:endParaRPr lang="en-U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30766" y="1219200"/>
            <a:ext cx="6082468"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788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Move Smallest to Front</a:t>
            </a:r>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r>
              <a:rPr lang="en-US" dirty="0" smtClean="0"/>
              <a:t>base case?</a:t>
            </a:r>
          </a:p>
          <a:p>
            <a:pPr lvl="1"/>
            <a:r>
              <a:rPr lang="en-US" dirty="0"/>
              <a:t>recall that a base case occurs when the solution to the problem is known</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92</a:t>
            </a:fld>
            <a:endParaRPr lang="en-US"/>
          </a:p>
        </p:txBody>
      </p:sp>
    </p:spTree>
    <p:extLst>
      <p:ext uri="{BB962C8B-B14F-4D97-AF65-F5344CB8AC3E}">
        <p14:creationId xmlns:p14="http://schemas.microsoft.com/office/powerpoint/2010/main" val="26713198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2331" y="2219253"/>
            <a:ext cx="7892159" cy="10369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Recursively Move Smallest to Front</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p>
          <a:p>
            <a:r>
              <a:rPr lang="en-US" dirty="0">
                <a:solidFill>
                  <a:srgbClr val="000000"/>
                </a:solidFill>
                <a:latin typeface="Segoe UI"/>
              </a:rPr>
              <a:t>      </a:t>
            </a:r>
            <a:r>
              <a:rPr lang="en-US" dirty="0">
                <a:solidFill>
                  <a:srgbClr val="7F0055"/>
                </a:solidFill>
                <a:latin typeface="Segoe UI"/>
              </a:rPr>
              <a:t>return</a:t>
            </a:r>
            <a:r>
              <a:rPr lang="en-US" dirty="0">
                <a:solidFill>
                  <a:srgbClr val="000000"/>
                </a:solidFill>
                <a:latin typeface="Segoe UI"/>
              </a:rPr>
              <a:t>;</a:t>
            </a:r>
          </a:p>
          <a:p>
            <a:r>
              <a:rPr lang="en-US" dirty="0">
                <a:solidFill>
                  <a:srgbClr val="000000"/>
                </a:solidFill>
                <a:latin typeface="Segoe UI"/>
              </a:rPr>
              <a:t>    }</a:t>
            </a:r>
          </a:p>
          <a:p>
            <a:r>
              <a:rPr lang="en-US" dirty="0">
                <a:solidFill>
                  <a:srgbClr val="000000"/>
                </a:solidFill>
                <a:latin typeface="Segoe UI"/>
              </a:rPr>
              <a:t>    </a:t>
            </a:r>
            <a:r>
              <a:rPr lang="en-US" dirty="0">
                <a:solidFill>
                  <a:schemeClr val="bg1"/>
                </a:solidFill>
                <a:latin typeface="Segoe UI"/>
              </a:rPr>
              <a:t>Day25.</a:t>
            </a:r>
            <a:r>
              <a:rPr lang="en-US" i="1" dirty="0">
                <a:solidFill>
                  <a:schemeClr val="bg1"/>
                </a:solidFill>
                <a:latin typeface="Segoe UI"/>
              </a:rPr>
              <a:t>minToFront</a:t>
            </a:r>
            <a:r>
              <a:rPr lang="en-US" dirty="0">
                <a:solidFill>
                  <a:schemeClr val="bg1"/>
                </a:solidFill>
                <a:latin typeface="Segoe UI"/>
              </a:rPr>
              <a:t>(</a:t>
            </a:r>
            <a:r>
              <a:rPr lang="en-US" dirty="0" err="1">
                <a:solidFill>
                  <a:schemeClr val="bg1"/>
                </a:solidFill>
                <a:latin typeface="Segoe UI"/>
              </a:rPr>
              <a:t>t.subList</a:t>
            </a:r>
            <a:r>
              <a:rPr lang="en-US" dirty="0">
                <a:solidFill>
                  <a:schemeClr val="bg1"/>
                </a:solidFill>
                <a:latin typeface="Segoe UI"/>
              </a:rPr>
              <a:t>(1, </a:t>
            </a:r>
            <a:r>
              <a:rPr lang="en-US" dirty="0" err="1">
                <a:solidFill>
                  <a:schemeClr val="bg1"/>
                </a:solidFill>
                <a:latin typeface="Segoe UI"/>
              </a:rPr>
              <a:t>t.size</a:t>
            </a:r>
            <a:r>
              <a:rPr lang="en-US" dirty="0">
                <a:solidFill>
                  <a:schemeClr val="bg1"/>
                </a:solidFill>
                <a:latin typeface="Segoe UI"/>
              </a:rPr>
              <a:t>()));</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first = </a:t>
            </a:r>
            <a:r>
              <a:rPr lang="en-US" dirty="0" err="1">
                <a:solidFill>
                  <a:schemeClr val="bg1"/>
                </a:solidFill>
                <a:latin typeface="Segoe UI"/>
              </a:rPr>
              <a:t>t.get</a:t>
            </a:r>
            <a:r>
              <a:rPr lang="en-US" dirty="0">
                <a:solidFill>
                  <a:schemeClr val="bg1"/>
                </a:solidFill>
                <a:latin typeface="Segoe UI"/>
              </a:rPr>
              <a:t>(0);</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second = </a:t>
            </a:r>
            <a:r>
              <a:rPr lang="en-US" dirty="0" err="1">
                <a:solidFill>
                  <a:schemeClr val="bg1"/>
                </a:solidFill>
                <a:latin typeface="Segoe UI"/>
              </a:rPr>
              <a:t>t.get</a:t>
            </a:r>
            <a:r>
              <a:rPr lang="en-US" dirty="0">
                <a:solidFill>
                  <a:schemeClr val="bg1"/>
                </a:solidFill>
                <a:latin typeface="Segoe UI"/>
              </a:rPr>
              <a:t>(1);</a:t>
            </a:r>
          </a:p>
          <a:p>
            <a:r>
              <a:rPr lang="en-US" dirty="0">
                <a:solidFill>
                  <a:schemeClr val="bg1"/>
                </a:solidFill>
                <a:latin typeface="Segoe UI"/>
              </a:rPr>
              <a:t>    if (second &lt; first) {</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(0, second);</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(1, first);</a:t>
            </a:r>
          </a:p>
          <a:p>
            <a:r>
              <a:rPr lang="en-US" dirty="0">
                <a:solidFill>
                  <a:schemeClr val="bg1"/>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93</a:t>
            </a:fld>
            <a:endParaRPr lang="en-US"/>
          </a:p>
        </p:txBody>
      </p:sp>
    </p:spTree>
    <p:extLst>
      <p:ext uri="{BB962C8B-B14F-4D97-AF65-F5344CB8AC3E}">
        <p14:creationId xmlns:p14="http://schemas.microsoft.com/office/powerpoint/2010/main" val="31554542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Move Smallest to Front</a:t>
            </a:r>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recursive call?</a:t>
            </a:r>
          </a:p>
          <a:p>
            <a:pPr lvl="1"/>
            <a:r>
              <a:rPr lang="en-US" dirty="0"/>
              <a:t>to help deduce the recursive call assume that the method does exactly what its API says it does</a:t>
            </a:r>
          </a:p>
          <a:p>
            <a:pPr lvl="2"/>
            <a:r>
              <a:rPr lang="en-US" dirty="0"/>
              <a:t>e.g., </a:t>
            </a:r>
            <a:r>
              <a:rPr lang="en-US" b="1" dirty="0" err="1" smtClean="0">
                <a:latin typeface="Consolas" panose="020B0609020204030204" pitchFamily="49" charset="0"/>
              </a:rPr>
              <a:t>moveToFront</a:t>
            </a:r>
            <a:r>
              <a:rPr lang="en-US" b="1" dirty="0" smtClean="0">
                <a:latin typeface="Consolas" panose="020B0609020204030204" pitchFamily="49" charset="0"/>
              </a:rPr>
              <a:t>(t</a:t>
            </a:r>
            <a:r>
              <a:rPr lang="en-US" b="1" dirty="0">
                <a:latin typeface="Consolas" panose="020B0609020204030204" pitchFamily="49" charset="0"/>
              </a:rPr>
              <a:t>)</a:t>
            </a:r>
            <a:r>
              <a:rPr lang="en-US" dirty="0"/>
              <a:t> </a:t>
            </a:r>
            <a:r>
              <a:rPr lang="en-US" dirty="0" smtClean="0"/>
              <a:t>moves the smallest element in </a:t>
            </a:r>
            <a:r>
              <a:rPr lang="en-US" b="1" dirty="0">
                <a:latin typeface="Consolas" panose="020B0609020204030204" pitchFamily="49" charset="0"/>
              </a:rPr>
              <a:t>t</a:t>
            </a:r>
            <a:r>
              <a:rPr lang="en-US" dirty="0"/>
              <a:t> </a:t>
            </a:r>
            <a:r>
              <a:rPr lang="en-US" dirty="0" smtClean="0"/>
              <a:t>to the front of </a:t>
            </a:r>
            <a:r>
              <a:rPr lang="en-US" b="1" dirty="0">
                <a:latin typeface="Consolas" panose="020B0609020204030204" pitchFamily="49" charset="0"/>
              </a:rPr>
              <a:t>t</a:t>
            </a:r>
            <a:r>
              <a:rPr lang="en-US" dirty="0"/>
              <a:t> </a:t>
            </a:r>
            <a:endParaRPr lang="en-US" dirty="0" smtClean="0"/>
          </a:p>
          <a:p>
            <a:pPr lvl="2"/>
            <a:r>
              <a:rPr lang="en-US" dirty="0" smtClean="0"/>
              <a:t>use </a:t>
            </a:r>
            <a:r>
              <a:rPr lang="en-US" dirty="0"/>
              <a:t>the assumption to write the recursive call or calls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94</a:t>
            </a:fld>
            <a:endParaRPr lang="en-US"/>
          </a:p>
        </p:txBody>
      </p:sp>
    </p:spTree>
    <p:extLst>
      <p:ext uri="{BB962C8B-B14F-4D97-AF65-F5344CB8AC3E}">
        <p14:creationId xmlns:p14="http://schemas.microsoft.com/office/powerpoint/2010/main" val="34133988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2331" y="3198571"/>
            <a:ext cx="7892159" cy="4032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Recursively Move Smallest to Front</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p>
          <a:p>
            <a:r>
              <a:rPr lang="en-US" dirty="0">
                <a:solidFill>
                  <a:srgbClr val="000000"/>
                </a:solidFill>
                <a:latin typeface="Segoe UI"/>
              </a:rPr>
              <a:t>      </a:t>
            </a:r>
            <a:r>
              <a:rPr lang="en-US" dirty="0">
                <a:solidFill>
                  <a:srgbClr val="7F0055"/>
                </a:solidFill>
                <a:latin typeface="Segoe UI"/>
              </a:rPr>
              <a:t>return</a:t>
            </a:r>
            <a:r>
              <a:rPr lang="en-US" dirty="0">
                <a:solidFill>
                  <a:srgbClr val="000000"/>
                </a:solidFill>
                <a:latin typeface="Segoe UI"/>
              </a:rPr>
              <a:t>;</a:t>
            </a: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chemeClr val="bg1"/>
                </a:solidFill>
                <a:latin typeface="Segoe UI"/>
              </a:rPr>
              <a:t>int</a:t>
            </a:r>
            <a:r>
              <a:rPr lang="en-US" dirty="0">
                <a:solidFill>
                  <a:schemeClr val="bg1"/>
                </a:solidFill>
                <a:latin typeface="Segoe UI"/>
              </a:rPr>
              <a:t> first = </a:t>
            </a:r>
            <a:r>
              <a:rPr lang="en-US" dirty="0" err="1">
                <a:solidFill>
                  <a:schemeClr val="bg1"/>
                </a:solidFill>
                <a:latin typeface="Segoe UI"/>
              </a:rPr>
              <a:t>t.get</a:t>
            </a:r>
            <a:r>
              <a:rPr lang="en-US" dirty="0">
                <a:solidFill>
                  <a:schemeClr val="bg1"/>
                </a:solidFill>
                <a:latin typeface="Segoe UI"/>
              </a:rPr>
              <a:t>(0);</a:t>
            </a:r>
          </a:p>
          <a:p>
            <a:r>
              <a:rPr lang="en-US" dirty="0">
                <a:solidFill>
                  <a:schemeClr val="bg1"/>
                </a:solidFill>
                <a:latin typeface="Segoe UI"/>
              </a:rPr>
              <a:t>    </a:t>
            </a:r>
            <a:r>
              <a:rPr lang="en-US" dirty="0" err="1">
                <a:solidFill>
                  <a:schemeClr val="bg1"/>
                </a:solidFill>
                <a:latin typeface="Segoe UI"/>
              </a:rPr>
              <a:t>int</a:t>
            </a:r>
            <a:r>
              <a:rPr lang="en-US" dirty="0">
                <a:solidFill>
                  <a:schemeClr val="bg1"/>
                </a:solidFill>
                <a:latin typeface="Segoe UI"/>
              </a:rPr>
              <a:t> second = </a:t>
            </a:r>
            <a:r>
              <a:rPr lang="en-US" dirty="0" err="1">
                <a:solidFill>
                  <a:schemeClr val="bg1"/>
                </a:solidFill>
                <a:latin typeface="Segoe UI"/>
              </a:rPr>
              <a:t>t.get</a:t>
            </a:r>
            <a:r>
              <a:rPr lang="en-US" dirty="0">
                <a:solidFill>
                  <a:schemeClr val="bg1"/>
                </a:solidFill>
                <a:latin typeface="Segoe UI"/>
              </a:rPr>
              <a:t>(1);</a:t>
            </a:r>
          </a:p>
          <a:p>
            <a:r>
              <a:rPr lang="en-US" dirty="0">
                <a:solidFill>
                  <a:schemeClr val="bg1"/>
                </a:solidFill>
                <a:latin typeface="Segoe UI"/>
              </a:rPr>
              <a:t>    if (second &lt; first) {</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(0, second);</a:t>
            </a:r>
          </a:p>
          <a:p>
            <a:r>
              <a:rPr lang="en-US" dirty="0">
                <a:solidFill>
                  <a:schemeClr val="bg1"/>
                </a:solidFill>
                <a:latin typeface="Segoe UI"/>
              </a:rPr>
              <a:t>      </a:t>
            </a:r>
            <a:r>
              <a:rPr lang="en-US" dirty="0" err="1">
                <a:solidFill>
                  <a:schemeClr val="bg1"/>
                </a:solidFill>
                <a:latin typeface="Segoe UI"/>
              </a:rPr>
              <a:t>t.set</a:t>
            </a:r>
            <a:r>
              <a:rPr lang="en-US" dirty="0">
                <a:solidFill>
                  <a:schemeClr val="bg1"/>
                </a:solidFill>
                <a:latin typeface="Segoe UI"/>
              </a:rPr>
              <a:t>(1, first);</a:t>
            </a:r>
          </a:p>
          <a:p>
            <a:r>
              <a:rPr lang="en-US" dirty="0">
                <a:solidFill>
                  <a:schemeClr val="bg1"/>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95</a:t>
            </a:fld>
            <a:endParaRPr lang="en-US"/>
          </a:p>
        </p:txBody>
      </p:sp>
    </p:spTree>
    <p:extLst>
      <p:ext uri="{BB962C8B-B14F-4D97-AF65-F5344CB8AC3E}">
        <p14:creationId xmlns:p14="http://schemas.microsoft.com/office/powerpoint/2010/main" val="40136552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Move Smallest to Front</a:t>
            </a:r>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r>
              <a:rPr lang="en-US" dirty="0" smtClean="0"/>
              <a:t>compare and update?</a:t>
            </a:r>
          </a:p>
          <a:p>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96</a:t>
            </a:fld>
            <a:endParaRPr lang="en-US"/>
          </a:p>
        </p:txBody>
      </p:sp>
    </p:spTree>
    <p:extLst>
      <p:ext uri="{BB962C8B-B14F-4D97-AF65-F5344CB8AC3E}">
        <p14:creationId xmlns:p14="http://schemas.microsoft.com/office/powerpoint/2010/main" val="27351617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2331" y="3601821"/>
            <a:ext cx="7892159" cy="20163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Recursively Move Smallest to Front</a:t>
            </a:r>
          </a:p>
        </p:txBody>
      </p:sp>
      <p:sp>
        <p:nvSpPr>
          <p:cNvPr id="5" name="Content Placeholder 4"/>
          <p:cNvSpPr>
            <a:spLocks noGrp="1"/>
          </p:cNvSpPr>
          <p:nvPr>
            <p:ph sz="quarter" idx="1"/>
          </p:nvPr>
        </p:nvSpPr>
        <p:spPr>
          <a:xfrm>
            <a:off x="457200" y="1219199"/>
            <a:ext cx="8229600" cy="5147757"/>
          </a:xfrm>
        </p:spPr>
        <p:txBody>
          <a:bodyPr>
            <a:normAutofit fontScale="92500" lnSpcReduction="10000"/>
          </a:bodyPr>
          <a:lstStyle/>
          <a:p>
            <a:r>
              <a:rPr lang="en-US" dirty="0">
                <a:solidFill>
                  <a:srgbClr val="7F0055"/>
                </a:solidFill>
                <a:latin typeface="Segoe UI"/>
              </a:rPr>
              <a:t>public</a:t>
            </a:r>
            <a:r>
              <a:rPr lang="en-US" dirty="0">
                <a:solidFill>
                  <a:srgbClr val="000000"/>
                </a:solidFill>
                <a:latin typeface="Segoe UI"/>
              </a:rPr>
              <a:t> </a:t>
            </a:r>
            <a:r>
              <a:rPr lang="en-US" dirty="0">
                <a:solidFill>
                  <a:srgbClr val="7F0055"/>
                </a:solidFill>
                <a:latin typeface="Segoe UI"/>
              </a:rPr>
              <a:t>class</a:t>
            </a:r>
            <a:r>
              <a:rPr lang="en-US" dirty="0">
                <a:solidFill>
                  <a:srgbClr val="000000"/>
                </a:solidFill>
                <a:latin typeface="Segoe UI"/>
              </a:rPr>
              <a:t> </a:t>
            </a:r>
            <a:r>
              <a:rPr lang="en-US" dirty="0" smtClean="0">
                <a:solidFill>
                  <a:srgbClr val="000000"/>
                </a:solidFill>
                <a:latin typeface="Segoe UI"/>
              </a:rPr>
              <a:t>Recursion </a:t>
            </a:r>
            <a:r>
              <a:rPr lang="en-US" dirty="0">
                <a:solidFill>
                  <a:srgbClr val="000000"/>
                </a:solidFill>
                <a:latin typeface="Segoe UI"/>
              </a:rPr>
              <a:t>{</a:t>
            </a:r>
          </a:p>
          <a:p>
            <a:endParaRPr lang="en-US" dirty="0">
              <a:latin typeface="Segoe UI"/>
            </a:endParaRPr>
          </a:p>
          <a:p>
            <a:r>
              <a:rPr lang="en-US" dirty="0" smtClean="0">
                <a:solidFill>
                  <a:srgbClr val="7F0055"/>
                </a:solidFill>
                <a:latin typeface="Segoe UI"/>
              </a:rPr>
              <a:t>  public</a:t>
            </a:r>
            <a:r>
              <a:rPr lang="en-US" dirty="0" smtClean="0">
                <a:solidFill>
                  <a:srgbClr val="000000"/>
                </a:solidFill>
                <a:latin typeface="Segoe UI"/>
              </a:rPr>
              <a:t> </a:t>
            </a:r>
            <a:r>
              <a:rPr lang="en-US" dirty="0">
                <a:solidFill>
                  <a:srgbClr val="7F0055"/>
                </a:solidFill>
                <a:latin typeface="Segoe UI"/>
              </a:rPr>
              <a:t>static</a:t>
            </a:r>
            <a:r>
              <a:rPr lang="en-US" dirty="0">
                <a:solidFill>
                  <a:srgbClr val="000000"/>
                </a:solidFill>
                <a:latin typeface="Segoe UI"/>
              </a:rPr>
              <a:t> </a:t>
            </a:r>
            <a:r>
              <a:rPr lang="en-US" dirty="0">
                <a:solidFill>
                  <a:srgbClr val="7F0055"/>
                </a:solidFill>
                <a:latin typeface="Segoe UI"/>
              </a:rPr>
              <a:t>void</a:t>
            </a:r>
            <a:r>
              <a:rPr lang="en-US" dirty="0">
                <a:solidFill>
                  <a:srgbClr val="000000"/>
                </a:solidFill>
                <a:latin typeface="Segoe UI"/>
              </a:rPr>
              <a:t> </a:t>
            </a:r>
            <a:r>
              <a:rPr lang="en-US" dirty="0" err="1">
                <a:solidFill>
                  <a:srgbClr val="000000"/>
                </a:solidFill>
                <a:latin typeface="Segoe UI"/>
              </a:rPr>
              <a:t>minToFront</a:t>
            </a:r>
            <a:r>
              <a:rPr lang="en-US" dirty="0">
                <a:solidFill>
                  <a:srgbClr val="000000"/>
                </a:solidFill>
                <a:latin typeface="Segoe UI"/>
              </a:rPr>
              <a:t>(List&lt;Integer&gt; t) {</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 &lt; 2) {</a:t>
            </a:r>
          </a:p>
          <a:p>
            <a:r>
              <a:rPr lang="en-US" dirty="0">
                <a:solidFill>
                  <a:srgbClr val="000000"/>
                </a:solidFill>
                <a:latin typeface="Segoe UI"/>
              </a:rPr>
              <a:t>      </a:t>
            </a:r>
            <a:r>
              <a:rPr lang="en-US" dirty="0">
                <a:solidFill>
                  <a:srgbClr val="7F0055"/>
                </a:solidFill>
                <a:latin typeface="Segoe UI"/>
              </a:rPr>
              <a:t>return</a:t>
            </a:r>
            <a:r>
              <a:rPr lang="en-US" dirty="0">
                <a:solidFill>
                  <a:srgbClr val="000000"/>
                </a:solidFill>
                <a:latin typeface="Segoe UI"/>
              </a:rPr>
              <a:t>;</a:t>
            </a:r>
          </a:p>
          <a:p>
            <a:r>
              <a:rPr lang="en-US" dirty="0">
                <a:solidFill>
                  <a:srgbClr val="000000"/>
                </a:solidFill>
                <a:latin typeface="Segoe UI"/>
              </a:rPr>
              <a:t>    }</a:t>
            </a:r>
          </a:p>
          <a:p>
            <a:r>
              <a:rPr lang="en-US" dirty="0">
                <a:solidFill>
                  <a:srgbClr val="000000"/>
                </a:solidFill>
                <a:latin typeface="Segoe UI"/>
              </a:rPr>
              <a:t>    </a:t>
            </a:r>
            <a:r>
              <a:rPr lang="en-US" dirty="0" err="1" smtClean="0">
                <a:solidFill>
                  <a:srgbClr val="000000"/>
                </a:solidFill>
                <a:latin typeface="Segoe UI"/>
              </a:rPr>
              <a:t>Recursion.</a:t>
            </a:r>
            <a:r>
              <a:rPr lang="en-US" i="1" dirty="0" err="1" smtClean="0">
                <a:solidFill>
                  <a:srgbClr val="000000"/>
                </a:solidFill>
                <a:latin typeface="Segoe UI"/>
              </a:rPr>
              <a:t>minToFront</a:t>
            </a:r>
            <a:r>
              <a:rPr lang="en-US" dirty="0" smtClean="0">
                <a:solidFill>
                  <a:srgbClr val="000000"/>
                </a:solidFill>
                <a:latin typeface="Segoe UI"/>
              </a:rPr>
              <a:t>(</a:t>
            </a:r>
            <a:r>
              <a:rPr lang="en-US" dirty="0" err="1" smtClean="0">
                <a:solidFill>
                  <a:srgbClr val="000000"/>
                </a:solidFill>
                <a:latin typeface="Segoe UI"/>
              </a:rPr>
              <a:t>t.subList</a:t>
            </a:r>
            <a:r>
              <a:rPr lang="en-US" dirty="0" smtClean="0">
                <a:solidFill>
                  <a:srgbClr val="000000"/>
                </a:solidFill>
                <a:latin typeface="Segoe UI"/>
              </a:rPr>
              <a:t>(1</a:t>
            </a:r>
            <a:r>
              <a:rPr lang="en-US" dirty="0">
                <a:solidFill>
                  <a:srgbClr val="000000"/>
                </a:solidFill>
                <a:latin typeface="Segoe UI"/>
              </a:rPr>
              <a:t>, </a:t>
            </a:r>
            <a:r>
              <a:rPr lang="en-US" dirty="0" err="1">
                <a:solidFill>
                  <a:srgbClr val="000000"/>
                </a:solidFill>
                <a:latin typeface="Segoe UI"/>
              </a:rPr>
              <a:t>t.size</a:t>
            </a:r>
            <a:r>
              <a:rPr lang="en-US" dirty="0">
                <a:solidFill>
                  <a:srgbClr val="000000"/>
                </a:solidFill>
                <a:latin typeface="Segoe UI"/>
              </a:rPr>
              <a:t>()));</a:t>
            </a: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first = </a:t>
            </a:r>
            <a:r>
              <a:rPr lang="en-US" dirty="0" err="1">
                <a:solidFill>
                  <a:srgbClr val="000000"/>
                </a:solidFill>
                <a:latin typeface="Segoe UI"/>
              </a:rPr>
              <a:t>t.get</a:t>
            </a:r>
            <a:r>
              <a:rPr lang="en-US" dirty="0">
                <a:solidFill>
                  <a:srgbClr val="000000"/>
                </a:solidFill>
                <a:latin typeface="Segoe UI"/>
              </a:rPr>
              <a:t>(0);</a:t>
            </a:r>
          </a:p>
          <a:p>
            <a:r>
              <a:rPr lang="en-US" dirty="0">
                <a:solidFill>
                  <a:srgbClr val="000000"/>
                </a:solidFill>
                <a:latin typeface="Segoe UI"/>
              </a:rPr>
              <a:t>    </a:t>
            </a:r>
            <a:r>
              <a:rPr lang="en-US" dirty="0" err="1">
                <a:solidFill>
                  <a:srgbClr val="7F0055"/>
                </a:solidFill>
                <a:latin typeface="Segoe UI"/>
              </a:rPr>
              <a:t>int</a:t>
            </a:r>
            <a:r>
              <a:rPr lang="en-US" dirty="0">
                <a:solidFill>
                  <a:srgbClr val="000000"/>
                </a:solidFill>
                <a:latin typeface="Segoe UI"/>
              </a:rPr>
              <a:t> second = </a:t>
            </a:r>
            <a:r>
              <a:rPr lang="en-US" dirty="0" err="1">
                <a:solidFill>
                  <a:srgbClr val="000000"/>
                </a:solidFill>
                <a:latin typeface="Segoe UI"/>
              </a:rPr>
              <a:t>t.get</a:t>
            </a:r>
            <a:r>
              <a:rPr lang="en-US" dirty="0">
                <a:solidFill>
                  <a:srgbClr val="000000"/>
                </a:solidFill>
                <a:latin typeface="Segoe UI"/>
              </a:rPr>
              <a:t>(1);</a:t>
            </a:r>
          </a:p>
          <a:p>
            <a:r>
              <a:rPr lang="en-US" dirty="0">
                <a:solidFill>
                  <a:srgbClr val="000000"/>
                </a:solidFill>
                <a:latin typeface="Segoe UI"/>
              </a:rPr>
              <a:t>    </a:t>
            </a:r>
            <a:r>
              <a:rPr lang="en-US" dirty="0">
                <a:solidFill>
                  <a:srgbClr val="7F0055"/>
                </a:solidFill>
                <a:latin typeface="Segoe UI"/>
              </a:rPr>
              <a:t>if</a:t>
            </a:r>
            <a:r>
              <a:rPr lang="en-US" dirty="0">
                <a:solidFill>
                  <a:srgbClr val="000000"/>
                </a:solidFill>
                <a:latin typeface="Segoe UI"/>
              </a:rPr>
              <a:t> (second &lt; first) {</a:t>
            </a: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(0, second);</a:t>
            </a:r>
          </a:p>
          <a:p>
            <a:r>
              <a:rPr lang="en-US" dirty="0">
                <a:solidFill>
                  <a:srgbClr val="000000"/>
                </a:solidFill>
                <a:latin typeface="Segoe UI"/>
              </a:rPr>
              <a:t>      </a:t>
            </a:r>
            <a:r>
              <a:rPr lang="en-US" dirty="0" err="1">
                <a:solidFill>
                  <a:srgbClr val="000000"/>
                </a:solidFill>
                <a:latin typeface="Segoe UI"/>
              </a:rPr>
              <a:t>t.set</a:t>
            </a:r>
            <a:r>
              <a:rPr lang="en-US" dirty="0">
                <a:solidFill>
                  <a:srgbClr val="000000"/>
                </a:solidFill>
                <a:latin typeface="Segoe UI"/>
              </a:rPr>
              <a:t>(1, first);</a:t>
            </a:r>
          </a:p>
          <a:p>
            <a:r>
              <a:rPr lang="en-US" dirty="0">
                <a:solidFill>
                  <a:srgbClr val="000000"/>
                </a:solidFill>
                <a:latin typeface="Segoe UI"/>
              </a:rPr>
              <a:t>    }</a:t>
            </a:r>
          </a:p>
          <a:p>
            <a:r>
              <a:rPr lang="en-US" dirty="0">
                <a:solidFill>
                  <a:srgbClr val="000000"/>
                </a:solidFill>
                <a:latin typeface="Segoe UI"/>
              </a:rPr>
              <a:t>  </a:t>
            </a:r>
            <a:r>
              <a:rPr lang="en-US" dirty="0" smtClean="0">
                <a:solidFill>
                  <a:srgbClr val="000000"/>
                </a:solidFill>
                <a:latin typeface="Segoe UI"/>
              </a:rPr>
              <a:t>}</a:t>
            </a:r>
          </a:p>
          <a:p>
            <a:r>
              <a:rPr lang="en-US" dirty="0">
                <a:solidFill>
                  <a:srgbClr val="000000"/>
                </a:solidFill>
                <a:latin typeface="Segoe UI"/>
              </a:rPr>
              <a:t>}</a:t>
            </a:r>
            <a:endParaRPr lang="en-US" dirty="0"/>
          </a:p>
        </p:txBody>
      </p:sp>
      <p:sp>
        <p:nvSpPr>
          <p:cNvPr id="4" name="Slide Number Placeholder 3"/>
          <p:cNvSpPr>
            <a:spLocks noGrp="1"/>
          </p:cNvSpPr>
          <p:nvPr>
            <p:ph type="sldNum" sz="quarter" idx="12"/>
          </p:nvPr>
        </p:nvSpPr>
        <p:spPr/>
        <p:txBody>
          <a:bodyPr/>
          <a:lstStyle/>
          <a:p>
            <a:pPr>
              <a:defRPr/>
            </a:pPr>
            <a:fld id="{BC96E1D6-1F69-4FC6-9D02-A07BF57C0DD2}" type="slidenum">
              <a:rPr lang="en-US" smtClean="0"/>
              <a:pPr>
                <a:defRPr/>
              </a:pPr>
              <a:t>97</a:t>
            </a:fld>
            <a:endParaRPr lang="en-US"/>
          </a:p>
        </p:txBody>
      </p:sp>
    </p:spTree>
    <p:extLst>
      <p:ext uri="{BB962C8B-B14F-4D97-AF65-F5344CB8AC3E}">
        <p14:creationId xmlns:p14="http://schemas.microsoft.com/office/powerpoint/2010/main" val="27193775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Sorting the List</a:t>
            </a:r>
            <a:endParaRPr lang="en-US" dirty="0"/>
          </a:p>
        </p:txBody>
      </p:sp>
      <p:sp>
        <p:nvSpPr>
          <p:cNvPr id="6" name="Content Placeholder 5"/>
          <p:cNvSpPr>
            <a:spLocks noGrp="1"/>
          </p:cNvSpPr>
          <p:nvPr>
            <p:ph sz="quarter" idx="1"/>
          </p:nvPr>
        </p:nvSpPr>
        <p:spPr/>
        <p:txBody>
          <a:bodyPr/>
          <a:lstStyle/>
          <a:p>
            <a:r>
              <a:rPr lang="en-US" dirty="0" smtClean="0"/>
              <a:t>observe what happens if you repeat the process with the </a:t>
            </a:r>
            <a:r>
              <a:rPr lang="en-US" dirty="0" err="1" smtClean="0"/>
              <a:t>sublist</a:t>
            </a:r>
            <a:r>
              <a:rPr lang="en-US" dirty="0" smtClean="0"/>
              <a:t> made up of the second through last elements:</a:t>
            </a:r>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98</a:t>
            </a:fld>
            <a:endParaRPr lang="en-US"/>
          </a:p>
        </p:txBody>
      </p:sp>
      <p:graphicFrame>
        <p:nvGraphicFramePr>
          <p:cNvPr id="7" name="Table 6"/>
          <p:cNvGraphicFramePr>
            <a:graphicFrameLocks noGrp="1"/>
          </p:cNvGraphicFramePr>
          <p:nvPr>
            <p:extLst/>
          </p:nvPr>
        </p:nvGraphicFramePr>
        <p:xfrm>
          <a:off x="1461222" y="2737715"/>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
        <p:nvSpPr>
          <p:cNvPr id="8" name="Right Brace 7"/>
          <p:cNvSpPr/>
          <p:nvPr/>
        </p:nvSpPr>
        <p:spPr>
          <a:xfrm rot="5400000">
            <a:off x="4716066" y="923046"/>
            <a:ext cx="230428" cy="547276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091558" y="3832249"/>
            <a:ext cx="1479444" cy="384721"/>
          </a:xfrm>
          <a:prstGeom prst="rect">
            <a:avLst/>
          </a:prstGeom>
          <a:noFill/>
        </p:spPr>
        <p:txBody>
          <a:bodyPr wrap="none" rtlCol="0">
            <a:spAutoFit/>
          </a:bodyPr>
          <a:lstStyle/>
          <a:p>
            <a:r>
              <a:rPr lang="en-US" sz="1900" b="1" i="1" dirty="0" err="1">
                <a:solidFill>
                  <a:srgbClr val="000000"/>
                </a:solidFill>
                <a:latin typeface="Segoe UI"/>
                <a:cs typeface="Courier New" pitchFamily="49" charset="0"/>
              </a:rPr>
              <a:t>minToFront</a:t>
            </a:r>
            <a:endParaRPr lang="en-US" dirty="0"/>
          </a:p>
        </p:txBody>
      </p:sp>
      <p:graphicFrame>
        <p:nvGraphicFramePr>
          <p:cNvPr id="10" name="Table 9"/>
          <p:cNvGraphicFramePr>
            <a:graphicFrameLocks noGrp="1"/>
          </p:cNvGraphicFramePr>
          <p:nvPr>
            <p:extLst/>
          </p:nvPr>
        </p:nvGraphicFramePr>
        <p:xfrm>
          <a:off x="1461222" y="4753961"/>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764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Sorting the List</a:t>
            </a:r>
            <a:endParaRPr lang="en-US" dirty="0"/>
          </a:p>
        </p:txBody>
      </p:sp>
      <p:sp>
        <p:nvSpPr>
          <p:cNvPr id="6" name="Content Placeholder 5"/>
          <p:cNvSpPr>
            <a:spLocks noGrp="1"/>
          </p:cNvSpPr>
          <p:nvPr>
            <p:ph sz="quarter" idx="1"/>
          </p:nvPr>
        </p:nvSpPr>
        <p:spPr/>
        <p:txBody>
          <a:bodyPr/>
          <a:lstStyle/>
          <a:p>
            <a:r>
              <a:rPr lang="en-US" dirty="0" smtClean="0"/>
              <a:t>observe what happens if you repeat the process with the </a:t>
            </a:r>
            <a:r>
              <a:rPr lang="en-US" dirty="0" err="1" smtClean="0"/>
              <a:t>sublist</a:t>
            </a:r>
            <a:r>
              <a:rPr lang="en-US" dirty="0" smtClean="0"/>
              <a:t> made up of the third through last elements:</a:t>
            </a:r>
            <a:endParaRPr lang="en-US" dirty="0"/>
          </a:p>
        </p:txBody>
      </p:sp>
      <p:sp>
        <p:nvSpPr>
          <p:cNvPr id="4" name="Slide Number Placeholder 3"/>
          <p:cNvSpPr>
            <a:spLocks noGrp="1"/>
          </p:cNvSpPr>
          <p:nvPr>
            <p:ph type="sldNum" sz="quarter" idx="12"/>
          </p:nvPr>
        </p:nvSpPr>
        <p:spPr/>
        <p:txBody>
          <a:bodyPr/>
          <a:lstStyle/>
          <a:p>
            <a:pPr>
              <a:defRPr/>
            </a:pPr>
            <a:fld id="{C8B0659C-8185-43E0-99D0-C6E27206A33F}" type="slidenum">
              <a:rPr lang="en-US" smtClean="0"/>
              <a:pPr>
                <a:defRPr/>
              </a:pPr>
              <a:t>99</a:t>
            </a:fld>
            <a:endParaRPr lang="en-US"/>
          </a:p>
        </p:txBody>
      </p:sp>
      <p:sp>
        <p:nvSpPr>
          <p:cNvPr id="8" name="Right Brace 7"/>
          <p:cNvSpPr/>
          <p:nvPr/>
        </p:nvSpPr>
        <p:spPr>
          <a:xfrm rot="5400000">
            <a:off x="5004101" y="1211081"/>
            <a:ext cx="230428" cy="489669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399179" y="3832249"/>
            <a:ext cx="1479444" cy="384721"/>
          </a:xfrm>
          <a:prstGeom prst="rect">
            <a:avLst/>
          </a:prstGeom>
          <a:noFill/>
        </p:spPr>
        <p:txBody>
          <a:bodyPr wrap="none" rtlCol="0">
            <a:spAutoFit/>
          </a:bodyPr>
          <a:lstStyle/>
          <a:p>
            <a:r>
              <a:rPr lang="en-US" sz="1900" b="1" i="1" dirty="0" err="1">
                <a:solidFill>
                  <a:srgbClr val="000000"/>
                </a:solidFill>
                <a:latin typeface="Segoe UI"/>
                <a:cs typeface="Courier New" pitchFamily="49" charset="0"/>
              </a:rPr>
              <a:t>minToFront</a:t>
            </a:r>
            <a:endParaRPr lang="en-US" dirty="0"/>
          </a:p>
        </p:txBody>
      </p:sp>
      <p:graphicFrame>
        <p:nvGraphicFramePr>
          <p:cNvPr id="10" name="Table 9"/>
          <p:cNvGraphicFramePr>
            <a:graphicFrameLocks noGrp="1"/>
          </p:cNvGraphicFramePr>
          <p:nvPr>
            <p:extLst/>
          </p:nvPr>
        </p:nvGraphicFramePr>
        <p:xfrm>
          <a:off x="1461222" y="2737716"/>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nvPr>
        </p:nvGraphicFramePr>
        <p:xfrm>
          <a:off x="1461222" y="4753961"/>
          <a:ext cx="6096000" cy="63367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633677">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0936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Origin</Template>
  <TotalTime>7295</TotalTime>
  <Words>11095</Words>
  <Application>Microsoft Office PowerPoint</Application>
  <PresentationFormat>On-screen Show (4:3)</PresentationFormat>
  <Paragraphs>3439</Paragraphs>
  <Slides>240</Slides>
  <Notes>240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240</vt:i4>
      </vt:variant>
    </vt:vector>
  </HeadingPairs>
  <TitlesOfParts>
    <vt:vector size="254" baseType="lpstr">
      <vt:lpstr>Arial</vt:lpstr>
      <vt:lpstr>Calibri</vt:lpstr>
      <vt:lpstr>Cambria Math</vt:lpstr>
      <vt:lpstr>Consolas</vt:lpstr>
      <vt:lpstr>Constantia</vt:lpstr>
      <vt:lpstr>Courier New</vt:lpstr>
      <vt:lpstr>Segoe UI</vt:lpstr>
      <vt:lpstr>Segoe UI Semibold</vt:lpstr>
      <vt:lpstr>Symbol</vt:lpstr>
      <vt:lpstr>Times New Roman</vt:lpstr>
      <vt:lpstr>Wingdings</vt:lpstr>
      <vt:lpstr>Wingdings 3</vt:lpstr>
      <vt:lpstr>Origin</vt:lpstr>
      <vt:lpstr>1_Origin</vt:lpstr>
      <vt:lpstr>Recursion</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Tower of Hanoi</vt:lpstr>
      <vt:lpstr>Printing n of Something</vt:lpstr>
      <vt:lpstr>A Different Solution</vt:lpstr>
      <vt:lpstr>Recursion</vt:lpstr>
      <vt:lpstr>Infinite Recursion</vt:lpstr>
      <vt:lpstr>Climbing a Flight of n Stairs</vt:lpstr>
      <vt:lpstr>Rabbits</vt:lpstr>
      <vt:lpstr>Fibonacci Numbers</vt:lpstr>
      <vt:lpstr>Recursive Methods &amp; Return Values</vt:lpstr>
      <vt:lpstr>Recursive Methods &amp; Return Values</vt:lpstr>
      <vt:lpstr>Recursive Methods &amp; Return Values</vt:lpstr>
      <vt:lpstr>PowerPoint Presentation</vt:lpstr>
      <vt:lpstr>Recursive Methods &amp; Return Values</vt:lpstr>
      <vt:lpstr>Recursive Methods &amp; Return Values</vt:lpstr>
      <vt:lpstr>PowerPoint Presentation</vt:lpstr>
      <vt:lpstr>PowerPoint Presentation</vt:lpstr>
      <vt:lpstr>countZeros Call Stack</vt:lpstr>
      <vt:lpstr>Fibonacci Call Tree</vt:lpstr>
      <vt:lpstr>Compute Powers of 10</vt:lpstr>
      <vt:lpstr>PowerPoint Presentation</vt:lpstr>
      <vt:lpstr>Fibonacci Numbers</vt:lpstr>
      <vt:lpstr>Recursive Methods &amp; Return Values</vt:lpstr>
      <vt:lpstr>Fibonacci Call Tree</vt:lpstr>
      <vt:lpstr>A Better Recursive Fibonacci</vt:lpstr>
      <vt:lpstr>Better Fibonacci Call Tree</vt:lpstr>
      <vt:lpstr>A Better Recursive Fibonacci</vt:lpstr>
      <vt:lpstr>Better Fibonacci Call Tree</vt:lpstr>
      <vt:lpstr>Compute Powers of 10</vt:lpstr>
      <vt:lpstr>PowerPoint Presentation</vt:lpstr>
      <vt:lpstr>A Better Powers of 10</vt:lpstr>
      <vt:lpstr>PowerPoint Presentation</vt:lpstr>
      <vt:lpstr>What happens during recursion</vt:lpstr>
      <vt:lpstr>What Happens During 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Recursion and collections</vt:lpstr>
      <vt:lpstr>Recursion and Collections</vt:lpstr>
      <vt:lpstr>The List method subList</vt:lpstr>
      <vt:lpstr>subList examples</vt:lpstr>
      <vt:lpstr>subList examples</vt:lpstr>
      <vt:lpstr>subList examples</vt:lpstr>
      <vt:lpstr>subList examples</vt:lpstr>
      <vt:lpstr>Recursively Search a List </vt:lpstr>
      <vt:lpstr>Recursively Search a List </vt:lpstr>
      <vt:lpstr>PowerPoint Presentation</vt:lpstr>
      <vt:lpstr>Recursively Search a List </vt:lpstr>
      <vt:lpstr>PowerPoint Presentation</vt:lpstr>
      <vt:lpstr>Recursion and Collections</vt:lpstr>
      <vt:lpstr>Recursively Move Smallest to Front</vt:lpstr>
      <vt:lpstr>Recursively Move Smallest to Front</vt:lpstr>
      <vt:lpstr>Recursively Move Smallest to Front</vt:lpstr>
      <vt:lpstr>Recursively Move Smallest to Front</vt:lpstr>
      <vt:lpstr>Recursively Move Smallest to Front</vt:lpstr>
      <vt:lpstr>Recursively Move Smallest to Front</vt:lpstr>
      <vt:lpstr>Recursively Move Smallest to Front</vt:lpstr>
      <vt:lpstr>Recursively Move Smallest to Front</vt:lpstr>
      <vt:lpstr>Sorting the List</vt:lpstr>
      <vt:lpstr>Sorting the List</vt:lpstr>
      <vt:lpstr>Sorting the List</vt:lpstr>
      <vt:lpstr>Sorting the List</vt:lpstr>
      <vt:lpstr>Selection Sort</vt:lpstr>
      <vt:lpstr>Jump It</vt:lpstr>
      <vt:lpstr>Jump It</vt:lpstr>
      <vt:lpstr>Jump It</vt:lpstr>
      <vt:lpstr>Jump It</vt:lpstr>
      <vt:lpstr>Jump It</vt:lpstr>
      <vt:lpstr>Jump It</vt:lpstr>
      <vt:lpstr>Jump It</vt:lpstr>
      <vt:lpstr>Jump It</vt:lpstr>
      <vt:lpstr>Jump It</vt:lpstr>
      <vt:lpstr>PowerPoint Presentation</vt:lpstr>
      <vt:lpstr>PowerPoint Presentation</vt:lpstr>
      <vt:lpstr>Solution 1</vt:lpstr>
      <vt:lpstr>Solution 1</vt:lpstr>
      <vt:lpstr>Solution 1</vt:lpstr>
      <vt:lpstr>Solution 1</vt:lpstr>
      <vt:lpstr>Solution 1</vt:lpstr>
      <vt:lpstr>Solution 1</vt:lpstr>
      <vt:lpstr>Solution 2</vt:lpstr>
      <vt:lpstr>Solution 2</vt:lpstr>
      <vt:lpstr>Solution 2</vt:lpstr>
      <vt:lpstr>Solution 2</vt:lpstr>
      <vt:lpstr>Solution 2</vt:lpstr>
      <vt:lpstr>Solution 2</vt:lpstr>
      <vt:lpstr>Solution 2</vt:lpstr>
      <vt:lpstr>Cycles</vt:lpstr>
      <vt:lpstr>Cycles</vt:lpstr>
      <vt:lpstr>Cycles</vt:lpstr>
      <vt:lpstr>No Solution</vt:lpstr>
      <vt:lpstr>PowerPoint Presentation</vt:lpstr>
      <vt:lpstr>Recursion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Base Cases</vt:lpstr>
      <vt:lpstr>PowerPoint Presentation</vt:lpstr>
      <vt:lpstr>Recursion: Computational Complexity</vt:lpstr>
      <vt:lpstr>Recursively Move Smallest to Front</vt:lpstr>
      <vt:lpstr>Estimating complexity</vt:lpstr>
      <vt:lpstr>Elementary instructions</vt:lpstr>
      <vt:lpstr>Estimating complexity</vt:lpstr>
      <vt:lpstr>Recursively Move Smallest to Front</vt:lpstr>
      <vt:lpstr>Estimating complexity</vt:lpstr>
      <vt:lpstr>Recursively Move Smallest to Front</vt:lpstr>
      <vt:lpstr>Total number of operations</vt:lpstr>
      <vt:lpstr>Total number of operations</vt:lpstr>
      <vt:lpstr>Total number of operations</vt:lpstr>
      <vt:lpstr>Total number of operations</vt:lpstr>
      <vt:lpstr>Total number of operations</vt:lpstr>
      <vt:lpstr>Total number of operations</vt:lpstr>
      <vt:lpstr>Total number of operations</vt:lpstr>
      <vt:lpstr>Total number of operations</vt:lpstr>
      <vt:lpstr>Total number of operations</vt:lpstr>
      <vt:lpstr>Total number of operations</vt:lpstr>
      <vt:lpstr>Total number of operations</vt:lpstr>
      <vt:lpstr>Total number of operations</vt:lpstr>
      <vt:lpstr>Selection Sort</vt:lpstr>
      <vt:lpstr>Total number of operations</vt:lpstr>
      <vt:lpstr>Solving the recurrence relation</vt:lpstr>
      <vt:lpstr>Solving the recurrence relation</vt:lpstr>
      <vt:lpstr>Solving the recurrence relation</vt:lpstr>
      <vt:lpstr>Solving the recurrence relation</vt:lpstr>
      <vt:lpstr>Solving the recurrence relation</vt:lpstr>
      <vt:lpstr>Big-O notation</vt:lpstr>
      <vt:lpstr>Try to solve the recurrence relation</vt:lpstr>
      <vt:lpstr>Try to solve the recurrence relation</vt:lpstr>
      <vt:lpstr>Try to solve the recurrence relation</vt:lpstr>
      <vt:lpstr>Divide and Conquer</vt:lpstr>
      <vt:lpstr>Merge Sort</vt:lpstr>
      <vt:lpstr>PowerPoint Presentation</vt:lpstr>
      <vt:lpstr>Merging Sorted Sub-lists</vt:lpstr>
      <vt:lpstr>PowerPoint Presentation</vt:lpstr>
      <vt:lpstr>Merging Sorted Sub-lists</vt:lpstr>
      <vt:lpstr>PowerPoint Presentation</vt:lpstr>
      <vt:lpstr>Merging Sorted Sub-lists</vt:lpstr>
      <vt:lpstr>Simplified Complexity Analysis</vt:lpstr>
      <vt:lpstr>Informal Analysis of Merge Sort</vt:lpstr>
      <vt:lpstr>Solving the Recurrence Relation</vt:lpstr>
      <vt:lpstr>Solving the Recurrence Relation</vt:lpstr>
      <vt:lpstr>Solving the Recurrence Relation</vt:lpstr>
      <vt:lpstr>Quicksort</vt:lpstr>
      <vt:lpstr>Quicksort</vt:lpstr>
      <vt:lpstr>Quicksort</vt:lpstr>
      <vt:lpstr>Quicksort</vt:lpstr>
      <vt:lpstr>Quicksort</vt:lpstr>
      <vt:lpstr>Quicksort</vt:lpstr>
      <vt:lpstr>Quicksort</vt:lpstr>
      <vt:lpstr>Quicksort</vt:lpstr>
      <vt:lpstr>Quicksort</vt:lpstr>
      <vt:lpstr>Quicksort</vt:lpstr>
      <vt:lpstr>PowerPoint Presentation</vt:lpstr>
      <vt:lpstr>Proving correctness and terminaton</vt:lpstr>
      <vt:lpstr>Proving Correctness and Termination</vt:lpstr>
      <vt:lpstr>Proving Correctness</vt:lpstr>
      <vt:lpstr>printItToo</vt:lpstr>
      <vt:lpstr>Correctness of printItToo</vt:lpstr>
      <vt:lpstr>Proving Termination</vt:lpstr>
      <vt:lpstr>Termination of printItToo</vt:lpstr>
      <vt:lpstr>countZeros</vt:lpstr>
      <vt:lpstr>Correctness of countZeros</vt:lpstr>
      <vt:lpstr>Correctness of countZeros</vt:lpstr>
      <vt:lpstr>Termination of countZeros</vt:lpstr>
      <vt:lpstr>Selection Sort</vt:lpstr>
      <vt:lpstr>Proving Termination</vt:lpstr>
      <vt:lpstr>PowerPoint Presentation</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PowerPoint Presentation</vt:lpstr>
      <vt:lpstr>Binary Search</vt:lpstr>
      <vt:lpstr>Revisiting Linked List</vt:lpstr>
      <vt:lpstr>Recursive Objects</vt:lpstr>
      <vt:lpstr>Singly Linked List</vt:lpstr>
      <vt:lpstr>Singly Linked List</vt:lpstr>
      <vt:lpstr>Linked List</vt:lpstr>
      <vt:lpstr>Linked List</vt:lpstr>
      <vt:lpstr>Linked List</vt:lpstr>
      <vt:lpstr>Linked List</vt:lpstr>
      <vt:lpstr>Linked List</vt:lpstr>
      <vt:lpstr>PowerPoint Presentation</vt:lpstr>
      <vt:lpstr>PowerPoint Presentation</vt:lpstr>
      <vt:lpstr>PowerPoint Presentation</vt:lpstr>
      <vt:lpstr>Linked List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Utilities</dc:title>
  <dc:creator>mab</dc:creator>
  <cp:lastModifiedBy>burton</cp:lastModifiedBy>
  <cp:revision>604</cp:revision>
  <dcterms:created xsi:type="dcterms:W3CDTF">2006-08-16T00:00:00Z</dcterms:created>
  <dcterms:modified xsi:type="dcterms:W3CDTF">2018-03-13T19:31:06Z</dcterms:modified>
</cp:coreProperties>
</file>