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2.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 id="2147484165" r:id="rId2"/>
  </p:sldMasterIdLst>
  <p:notesMasterIdLst>
    <p:notesMasterId r:id="rId56"/>
  </p:notesMasterIdLst>
  <p:handoutMasterIdLst>
    <p:handoutMasterId r:id="rId57"/>
  </p:handoutMasterIdLst>
  <p:sldIdLst>
    <p:sldId id="713" r:id="rId3"/>
    <p:sldId id="691" r:id="rId4"/>
    <p:sldId id="494" r:id="rId5"/>
    <p:sldId id="597" r:id="rId6"/>
    <p:sldId id="621" r:id="rId7"/>
    <p:sldId id="630" r:id="rId8"/>
    <p:sldId id="602" r:id="rId9"/>
    <p:sldId id="581" r:id="rId10"/>
    <p:sldId id="696" r:id="rId11"/>
    <p:sldId id="680" r:id="rId12"/>
    <p:sldId id="645" r:id="rId13"/>
    <p:sldId id="569" r:id="rId14"/>
    <p:sldId id="730" r:id="rId15"/>
    <p:sldId id="731" r:id="rId16"/>
    <p:sldId id="732" r:id="rId17"/>
    <p:sldId id="656" r:id="rId18"/>
    <p:sldId id="663" r:id="rId19"/>
    <p:sldId id="726" r:id="rId20"/>
    <p:sldId id="727" r:id="rId21"/>
    <p:sldId id="729" r:id="rId22"/>
    <p:sldId id="720" r:id="rId23"/>
    <p:sldId id="694" r:id="rId24"/>
    <p:sldId id="585" r:id="rId25"/>
    <p:sldId id="698" r:id="rId26"/>
    <p:sldId id="708" r:id="rId27"/>
    <p:sldId id="699" r:id="rId28"/>
    <p:sldId id="570" r:id="rId29"/>
    <p:sldId id="703" r:id="rId30"/>
    <p:sldId id="700" r:id="rId31"/>
    <p:sldId id="719" r:id="rId32"/>
    <p:sldId id="712" r:id="rId33"/>
    <p:sldId id="705" r:id="rId34"/>
    <p:sldId id="706" r:id="rId35"/>
    <p:sldId id="666" r:id="rId36"/>
    <p:sldId id="635" r:id="rId37"/>
    <p:sldId id="669" r:id="rId38"/>
    <p:sldId id="714" r:id="rId39"/>
    <p:sldId id="715" r:id="rId40"/>
    <p:sldId id="741" r:id="rId41"/>
    <p:sldId id="742" r:id="rId42"/>
    <p:sldId id="721" r:id="rId43"/>
    <p:sldId id="722" r:id="rId44"/>
    <p:sldId id="723" r:id="rId45"/>
    <p:sldId id="724" r:id="rId46"/>
    <p:sldId id="725" r:id="rId47"/>
    <p:sldId id="733" r:id="rId48"/>
    <p:sldId id="734" r:id="rId49"/>
    <p:sldId id="735" r:id="rId50"/>
    <p:sldId id="736" r:id="rId51"/>
    <p:sldId id="737" r:id="rId52"/>
    <p:sldId id="738" r:id="rId53"/>
    <p:sldId id="739" r:id="rId54"/>
    <p:sldId id="740" r:id="rId55"/>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261" autoAdjust="0"/>
    <p:restoredTop sz="94532" autoAdjust="0"/>
  </p:normalViewPr>
  <p:slideViewPr>
    <p:cSldViewPr>
      <p:cViewPr varScale="1">
        <p:scale>
          <a:sx n="153" d="100"/>
          <a:sy n="153" d="100"/>
        </p:scale>
        <p:origin x="-12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32"/>
    </p:cViewPr>
  </p:notesTextViewPr>
  <p:sorterViewPr>
    <p:cViewPr>
      <p:scale>
        <a:sx n="100" d="100"/>
        <a:sy n="100" d="100"/>
      </p:scale>
      <p:origin x="0" y="0"/>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25C012E7-17B0-4188-B1EF-68A420682878}" type="slidenum">
              <a:rPr lang="en-US"/>
              <a:pPr/>
              <a:t>‹#›</a:t>
            </a:fld>
            <a:endParaRPr lang="en-US"/>
          </a:p>
        </p:txBody>
      </p:sp>
    </p:spTree>
    <p:extLst>
      <p:ext uri="{BB962C8B-B14F-4D97-AF65-F5344CB8AC3E}">
        <p14:creationId xmlns:p14="http://schemas.microsoft.com/office/powerpoint/2010/main" val="134652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F1D47A8-C595-442E-AA57-DBB7D8126C1E}" type="slidenum">
              <a:rPr lang="en-US"/>
              <a:pPr/>
              <a:t>‹#›</a:t>
            </a:fld>
            <a:endParaRPr lang="en-US"/>
          </a:p>
        </p:txBody>
      </p:sp>
    </p:spTree>
    <p:extLst>
      <p:ext uri="{BB962C8B-B14F-4D97-AF65-F5344CB8AC3E}">
        <p14:creationId xmlns:p14="http://schemas.microsoft.com/office/powerpoint/2010/main" val="1925384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59BFFC1-F844-42E2-9B69-48E95118A1CF}" type="slidenum">
              <a:rPr lang="en-US" sz="1200">
                <a:solidFill>
                  <a:schemeClr val="tx1"/>
                </a:solidFill>
              </a:rPr>
              <a:pPr eaLnBrk="1" hangingPunct="1"/>
              <a:t>3</a:t>
            </a:fld>
            <a:endParaRPr lang="en-US" sz="120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6625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464C551-BFAB-44A0-84B9-65CFF08F2472}" type="slidenum">
              <a:rPr lang="en-US" sz="1200">
                <a:solidFill>
                  <a:schemeClr val="tx1"/>
                </a:solidFill>
              </a:rPr>
              <a:pPr eaLnBrk="1" hangingPunct="1"/>
              <a:t>12</a:t>
            </a:fld>
            <a:endParaRPr lang="en-US" sz="120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42326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2497F34E-8824-44EB-8D1E-6FAA422C63D9}" type="slidenum">
              <a:rPr lang="en-US" sz="1200">
                <a:solidFill>
                  <a:schemeClr val="tx1"/>
                </a:solidFill>
              </a:rPr>
              <a:pPr eaLnBrk="1" hangingPunct="1"/>
              <a:t>13</a:t>
            </a:fld>
            <a:endParaRPr lang="en-US"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25614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F7DADFC-C6BF-4F02-ACB5-29B4D44F1CA3}" type="slidenum">
              <a:rPr lang="en-US" sz="1200">
                <a:solidFill>
                  <a:schemeClr val="tx1"/>
                </a:solidFill>
              </a:rPr>
              <a:pPr eaLnBrk="1" hangingPunct="1"/>
              <a:t>14</a:t>
            </a:fld>
            <a:endParaRPr lang="en-US" sz="120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62974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0914F5C7-05C7-4E45-AF97-2B16E9D7E452}" type="slidenum">
              <a:rPr lang="en-US" sz="1200">
                <a:solidFill>
                  <a:schemeClr val="tx1"/>
                </a:solidFill>
              </a:rPr>
              <a:pPr eaLnBrk="1" hangingPunct="1"/>
              <a:t>15</a:t>
            </a:fld>
            <a:endParaRPr 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373245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A628B4E-DD26-4529-9B27-B481EC6D1F2F}" type="slidenum">
              <a:rPr lang="en-US" sz="1200">
                <a:solidFill>
                  <a:schemeClr val="tx1"/>
                </a:solidFill>
              </a:rPr>
              <a:pPr eaLnBrk="1" hangingPunct="1"/>
              <a:t>16</a:t>
            </a:fld>
            <a:endParaRPr lang="en-US" sz="120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338354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3C95464-7E50-4718-BEA7-8253061D6A43}" type="slidenum">
              <a:rPr lang="en-US" sz="1200">
                <a:solidFill>
                  <a:schemeClr val="tx1"/>
                </a:solidFill>
              </a:rPr>
              <a:pPr eaLnBrk="1" hangingPunct="1"/>
              <a:t>17</a:t>
            </a:fld>
            <a:endParaRPr lang="en-US" sz="12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27010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DC1FA8-E7FF-4499-8188-661D52719EDB}" type="slidenum">
              <a:rPr lang="en-US" smtClean="0"/>
              <a:pPr/>
              <a:t>18</a:t>
            </a:fld>
            <a:endParaRPr lang="en-US"/>
          </a:p>
        </p:txBody>
      </p:sp>
    </p:spTree>
    <p:extLst>
      <p:ext uri="{BB962C8B-B14F-4D97-AF65-F5344CB8AC3E}">
        <p14:creationId xmlns:p14="http://schemas.microsoft.com/office/powerpoint/2010/main" val="102893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BDA261CC-71A2-4152-8CD2-8D7E44EDC4D5}" type="slidenum">
              <a:rPr lang="en-US" sz="1200">
                <a:solidFill>
                  <a:schemeClr val="tx1"/>
                </a:solidFill>
              </a:rPr>
              <a:pPr eaLnBrk="1" hangingPunct="1"/>
              <a:t>23</a:t>
            </a:fld>
            <a:endParaRPr lang="en-US" sz="12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428567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5045D5D-5606-442D-99B9-C50601BD7DD2}" type="slidenum">
              <a:rPr lang="en-US" sz="1200">
                <a:solidFill>
                  <a:schemeClr val="tx1"/>
                </a:solidFill>
              </a:rPr>
              <a:pPr eaLnBrk="1" hangingPunct="1"/>
              <a:t>27</a:t>
            </a:fld>
            <a:endParaRPr lang="en-US" sz="120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43860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27406B1-5D72-4475-BEF4-69EEC9ACFB07}" type="slidenum">
              <a:rPr lang="en-US" sz="1200">
                <a:solidFill>
                  <a:schemeClr val="tx1"/>
                </a:solidFill>
              </a:rPr>
              <a:pPr eaLnBrk="1" hangingPunct="1"/>
              <a:t>28</a:t>
            </a:fld>
            <a:endParaRPr lang="en-US" sz="120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9345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BF1B373-A00F-459E-9868-9D7252863FD7}" type="slidenum">
              <a:rPr lang="en-US" sz="1200">
                <a:solidFill>
                  <a:schemeClr val="tx1"/>
                </a:solidFill>
              </a:rPr>
              <a:pPr eaLnBrk="1" hangingPunct="1"/>
              <a:t>4</a:t>
            </a:fld>
            <a:endParaRPr lang="en-US" sz="120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392756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A5F453E-DBA2-4B56-A3F9-A001DEB3B1AA}" type="slidenum">
              <a:rPr lang="en-US" sz="1200">
                <a:solidFill>
                  <a:schemeClr val="tx1"/>
                </a:solidFill>
              </a:rPr>
              <a:pPr eaLnBrk="1" hangingPunct="1"/>
              <a:t>32</a:t>
            </a:fld>
            <a:endParaRPr lang="en-US" sz="120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073453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67147C7-4A86-430B-953D-7A9E6366F20A}" type="slidenum">
              <a:rPr lang="en-US" sz="1200">
                <a:solidFill>
                  <a:schemeClr val="tx1"/>
                </a:solidFill>
              </a:rPr>
              <a:pPr eaLnBrk="1" hangingPunct="1"/>
              <a:t>33</a:t>
            </a:fld>
            <a:endParaRPr lang="en-US" sz="120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60182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68FBA7F0-0206-4B8D-8005-5594322EB825}" type="slidenum">
              <a:rPr lang="en-US" sz="1200">
                <a:solidFill>
                  <a:schemeClr val="tx1"/>
                </a:solidFill>
              </a:rPr>
              <a:pPr eaLnBrk="1" hangingPunct="1"/>
              <a:t>34</a:t>
            </a:fld>
            <a:endParaRPr lang="en-US" sz="120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059596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25325C28-BEC1-4326-9411-B25AACE8C4C4}" type="slidenum">
              <a:rPr lang="en-US" sz="1200">
                <a:solidFill>
                  <a:schemeClr val="tx1"/>
                </a:solidFill>
              </a:rPr>
              <a:pPr eaLnBrk="1" hangingPunct="1"/>
              <a:t>35</a:t>
            </a:fld>
            <a:endParaRPr lang="en-US" sz="120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0590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124F5CF2-251F-4E24-9E0C-BA667BC1AFCF}" type="slidenum">
              <a:rPr lang="en-US" sz="1200">
                <a:solidFill>
                  <a:schemeClr val="tx1"/>
                </a:solidFill>
              </a:rPr>
              <a:pPr eaLnBrk="1" hangingPunct="1"/>
              <a:t>36</a:t>
            </a:fld>
            <a:endParaRPr lang="en-US" sz="120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82527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One of the most common, and one of the most powerful, error-detecting codes is the cyclic redundancy check (CRC), which can be described as follows. Given a </a:t>
            </a:r>
            <a:r>
              <a:rPr lang="en-US" i="1">
                <a:latin typeface="Times" charset="0"/>
              </a:rPr>
              <a:t>k</a:t>
            </a:r>
            <a:r>
              <a:rPr lang="en-US">
                <a:latin typeface="Times" charset="0"/>
              </a:rPr>
              <a:t>-bit block of bits, or message, the transmitter generates an (</a:t>
            </a:r>
            <a:r>
              <a:rPr lang="en-US" i="1">
                <a:latin typeface="Times" charset="0"/>
              </a:rPr>
              <a:t>n</a:t>
            </a:r>
            <a:r>
              <a:rPr lang="en-US">
                <a:latin typeface="Times" charset="0"/>
              </a:rPr>
              <a:t> – </a:t>
            </a:r>
            <a:r>
              <a:rPr lang="en-US" i="1">
                <a:latin typeface="Times" charset="0"/>
              </a:rPr>
              <a:t>k</a:t>
            </a:r>
            <a:r>
              <a:rPr lang="en-US">
                <a:latin typeface="Times" charset="0"/>
              </a:rPr>
              <a:t>)-bit sequence, known as a frame check sequence (FCS), such that the resulting frame, consisting of </a:t>
            </a:r>
            <a:r>
              <a:rPr lang="en-US" i="1">
                <a:latin typeface="Times" charset="0"/>
              </a:rPr>
              <a:t>n</a:t>
            </a:r>
            <a:r>
              <a:rPr lang="en-US">
                <a:latin typeface="Times" charset="0"/>
              </a:rPr>
              <a:t> bits, is exactly divisible by some predetermined number. The receiver then divides the incoming frame by that number and, if there is no remainder, assumes there was no error. Can state this procedure in three equivalent ways: modulo 2 arithmetic, polynomials, and digital logic, as detailed in </a:t>
            </a:r>
            <a:r>
              <a:rPr lang="en-US"/>
              <a:t>Stallings DCC9e chapter 6.3. Comes down to working out what remainder exists when divide data by desired number, and using that as the FCS value appended to the data to form the block.</a:t>
            </a:r>
          </a:p>
          <a:p>
            <a:endParaRPr lang="en-CA"/>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fld id="{99D8FEF9-5AAC-A444-B096-DCA5C2F32E61}" type="slidenum">
              <a:rPr lang="en-US" sz="1200"/>
              <a:pPr/>
              <a:t>42</a:t>
            </a:fld>
            <a:endParaRPr lang="en-US" sz="1200"/>
          </a:p>
        </p:txBody>
      </p:sp>
    </p:spTree>
    <p:extLst>
      <p:ext uri="{BB962C8B-B14F-4D97-AF65-F5344CB8AC3E}">
        <p14:creationId xmlns:p14="http://schemas.microsoft.com/office/powerpoint/2010/main" val="419281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50425CE6-FBEE-454A-B355-9623DF8EA502}" type="slidenum">
              <a:rPr lang="en-US" sz="1200">
                <a:solidFill>
                  <a:schemeClr val="tx1"/>
                </a:solidFill>
              </a:rPr>
              <a:pPr eaLnBrk="1" hangingPunct="1"/>
              <a:t>46</a:t>
            </a:fld>
            <a:endParaRPr lang="en-US" sz="120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671474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AA204764-1916-4647-92F5-904B41847C8B}" type="slidenum">
              <a:rPr lang="en-US" sz="1200">
                <a:solidFill>
                  <a:schemeClr val="tx1"/>
                </a:solidFill>
              </a:rPr>
              <a:pPr eaLnBrk="1" hangingPunct="1"/>
              <a:t>47</a:t>
            </a:fld>
            <a:endParaRPr lang="en-US" sz="120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537168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82E87F6A-7DCA-4851-BB58-DA9AE5869E1E}" type="slidenum">
              <a:rPr lang="en-US" sz="1200">
                <a:solidFill>
                  <a:schemeClr val="tx1"/>
                </a:solidFill>
              </a:rPr>
              <a:pPr eaLnBrk="1" hangingPunct="1"/>
              <a:t>48</a:t>
            </a:fld>
            <a:endParaRPr lang="en-US" sz="120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608503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EAP: extendable</a:t>
            </a:r>
            <a:r>
              <a:rPr lang="en-US" baseline="0" dirty="0" smtClean="0"/>
              <a:t> authentication protocol</a:t>
            </a:r>
          </a:p>
          <a:p>
            <a:r>
              <a:rPr lang="en-US" dirty="0" smtClean="0"/>
              <a:t>TLS: transport layer security</a:t>
            </a:r>
            <a:endParaRPr lang="en-US" dirty="0"/>
          </a:p>
        </p:txBody>
      </p:sp>
      <p:sp>
        <p:nvSpPr>
          <p:cNvPr id="4" name="Slide Number Placeholder 3"/>
          <p:cNvSpPr>
            <a:spLocks noGrp="1"/>
          </p:cNvSpPr>
          <p:nvPr>
            <p:ph type="sldNum" sz="quarter" idx="10"/>
          </p:nvPr>
        </p:nvSpPr>
        <p:spPr/>
        <p:txBody>
          <a:bodyPr/>
          <a:lstStyle/>
          <a:p>
            <a:fld id="{9F1D47A8-C595-442E-AA57-DBB7D8126C1E}" type="slidenum">
              <a:rPr lang="en-US" smtClean="0"/>
              <a:pPr/>
              <a:t>49</a:t>
            </a:fld>
            <a:endParaRPr lang="en-US"/>
          </a:p>
        </p:txBody>
      </p:sp>
    </p:spTree>
    <p:extLst>
      <p:ext uri="{BB962C8B-B14F-4D97-AF65-F5344CB8AC3E}">
        <p14:creationId xmlns:p14="http://schemas.microsoft.com/office/powerpoint/2010/main" val="425690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3EA6E7C-1379-4640-9D4A-132BCE26F98E}" type="slidenum">
              <a:rPr lang="en-US" sz="1200">
                <a:solidFill>
                  <a:schemeClr val="tx1"/>
                </a:solidFill>
              </a:rPr>
              <a:pPr eaLnBrk="1" hangingPunct="1"/>
              <a:t>5</a:t>
            </a:fld>
            <a:endParaRPr lang="en-US"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406423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derivation function</a:t>
            </a:r>
            <a:r>
              <a:rPr lang="en-US" dirty="0" smtClean="0"/>
              <a:t> (</a:t>
            </a:r>
            <a:r>
              <a:rPr lang="en-US" b="1" dirty="0" smtClean="0"/>
              <a:t>KDF</a:t>
            </a:r>
            <a:r>
              <a:rPr lang="en-US" dirty="0" smtClean="0"/>
              <a:t>) </a:t>
            </a:r>
          </a:p>
          <a:p>
            <a:r>
              <a:rPr lang="en-US" b="1" dirty="0" smtClean="0"/>
              <a:t>pseudorandom function family</a:t>
            </a:r>
            <a:r>
              <a:rPr lang="en-US" b="0" baseline="0" dirty="0" smtClean="0"/>
              <a:t> (</a:t>
            </a:r>
            <a:r>
              <a:rPr lang="en-US" b="1" dirty="0" smtClean="0"/>
              <a:t>PRF)</a:t>
            </a:r>
          </a:p>
          <a:p>
            <a:r>
              <a:rPr lang="en-US" b="1" dirty="0" smtClean="0"/>
              <a:t>CCMP: </a:t>
            </a:r>
            <a:r>
              <a:rPr lang="en-US" b="1" smtClean="0"/>
              <a:t>TK = 128 </a:t>
            </a:r>
            <a:r>
              <a:rPr lang="en-US" b="1" dirty="0" smtClean="0"/>
              <a:t>bits</a:t>
            </a:r>
          </a:p>
          <a:p>
            <a:r>
              <a:rPr lang="en-US" b="1" dirty="0" smtClean="0"/>
              <a:t>TKIP: TK = 256 bits</a:t>
            </a:r>
            <a:endParaRPr lang="en-US" dirty="0"/>
          </a:p>
        </p:txBody>
      </p:sp>
      <p:sp>
        <p:nvSpPr>
          <p:cNvPr id="4" name="Slide Number Placeholder 3"/>
          <p:cNvSpPr>
            <a:spLocks noGrp="1"/>
          </p:cNvSpPr>
          <p:nvPr>
            <p:ph type="sldNum" sz="quarter" idx="10"/>
          </p:nvPr>
        </p:nvSpPr>
        <p:spPr/>
        <p:txBody>
          <a:bodyPr/>
          <a:lstStyle/>
          <a:p>
            <a:fld id="{9F1D47A8-C595-442E-AA57-DBB7D8126C1E}" type="slidenum">
              <a:rPr lang="en-US" smtClean="0"/>
              <a:pPr/>
              <a:t>51</a:t>
            </a:fld>
            <a:endParaRPr lang="en-US"/>
          </a:p>
        </p:txBody>
      </p:sp>
    </p:spTree>
    <p:extLst>
      <p:ext uri="{BB962C8B-B14F-4D97-AF65-F5344CB8AC3E}">
        <p14:creationId xmlns:p14="http://schemas.microsoft.com/office/powerpoint/2010/main" val="3822502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RSN-IE (Robust Security Network Information Element): indicates the cipher algorithms used  (CCMP, TKIP, WEP-104, WEP-40)</a:t>
            </a:r>
            <a:endParaRPr lang="en-US" dirty="0"/>
          </a:p>
        </p:txBody>
      </p:sp>
      <p:sp>
        <p:nvSpPr>
          <p:cNvPr id="4" name="Slide Number Placeholder 3"/>
          <p:cNvSpPr>
            <a:spLocks noGrp="1"/>
          </p:cNvSpPr>
          <p:nvPr>
            <p:ph type="sldNum" sz="quarter" idx="10"/>
          </p:nvPr>
        </p:nvSpPr>
        <p:spPr/>
        <p:txBody>
          <a:bodyPr/>
          <a:lstStyle/>
          <a:p>
            <a:fld id="{9F1D47A8-C595-442E-AA57-DBB7D8126C1E}" type="slidenum">
              <a:rPr lang="en-US" smtClean="0"/>
              <a:pPr/>
              <a:t>52</a:t>
            </a:fld>
            <a:endParaRPr lang="en-US"/>
          </a:p>
        </p:txBody>
      </p:sp>
    </p:spTree>
    <p:extLst>
      <p:ext uri="{BB962C8B-B14F-4D97-AF65-F5344CB8AC3E}">
        <p14:creationId xmlns:p14="http://schemas.microsoft.com/office/powerpoint/2010/main" val="1432834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2591AC9-9519-4926-AF5C-EF9B889C9B40}" type="slidenum">
              <a:rPr lang="en-US" sz="1200">
                <a:solidFill>
                  <a:schemeClr val="tx1"/>
                </a:solidFill>
              </a:rPr>
              <a:pPr eaLnBrk="1" hangingPunct="1"/>
              <a:t>53</a:t>
            </a:fld>
            <a:endParaRPr lang="en-US" sz="120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39075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D468532-2C35-4D9C-A8FA-F64BBBDCA11B}" type="slidenum">
              <a:rPr lang="en-US" sz="1200">
                <a:solidFill>
                  <a:schemeClr val="tx1"/>
                </a:solidFill>
              </a:rPr>
              <a:pPr eaLnBrk="1" hangingPunct="1"/>
              <a:t>6</a:t>
            </a:fld>
            <a:endParaRPr lang="en-US"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17219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B12B79BA-20BD-4A0E-ABB1-A33FD76933A2}" type="slidenum">
              <a:rPr lang="en-US" sz="1200">
                <a:solidFill>
                  <a:schemeClr val="tx1"/>
                </a:solidFill>
              </a:rPr>
              <a:pPr eaLnBrk="1" hangingPunct="1"/>
              <a:t>7</a:t>
            </a:fld>
            <a:endParaRPr lang="en-US" sz="120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54831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DBAF416D-EA28-496B-AB1F-3B13097C704F}" type="slidenum">
              <a:rPr lang="en-US" sz="1200">
                <a:solidFill>
                  <a:schemeClr val="tx1"/>
                </a:solidFill>
              </a:rPr>
              <a:pPr eaLnBrk="1" hangingPunct="1"/>
              <a:t>8</a:t>
            </a:fld>
            <a:endParaRPr lang="en-US" sz="120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3164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A6F69227-7653-4A39-B647-FF7FEB8166F1}" type="slidenum">
              <a:rPr lang="en-US" sz="1200">
                <a:solidFill>
                  <a:schemeClr val="tx1"/>
                </a:solidFill>
              </a:rPr>
              <a:pPr eaLnBrk="1" hangingPunct="1"/>
              <a:t>9</a:t>
            </a:fld>
            <a:endParaRPr lang="en-US" sz="120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71273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algn="r" eaLnBrk="1" hangingPunct="1"/>
            <a:fld id="{698B9A0B-555A-4488-BF4D-54865AA766B1}" type="slidenum">
              <a:rPr lang="en-US" sz="1200">
                <a:solidFill>
                  <a:schemeClr val="tx1"/>
                </a:solidFill>
              </a:rPr>
              <a:pPr algn="r" eaLnBrk="1" hangingPunct="1"/>
              <a:t>10</a:t>
            </a:fld>
            <a:endParaRPr lang="en-US" sz="120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323711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1DAFD23B-0C1A-41B4-93B5-74B168BD26D1}" type="slidenum">
              <a:rPr lang="en-US" sz="1200">
                <a:solidFill>
                  <a:schemeClr val="tx1"/>
                </a:solidFill>
              </a:rPr>
              <a:pPr eaLnBrk="1" hangingPunct="1"/>
              <a:t>11</a:t>
            </a:fld>
            <a:endParaRPr lang="en-US" sz="1200">
              <a:solidFill>
                <a:schemeClr val="tx1"/>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269501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BC868A8-56E5-4817-B72D-EA612D20EF78}" type="datetime1">
              <a:rPr lang="en-US" smtClean="0"/>
              <a:t>17-11-23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D40C52-E2EA-42E3-8890-B059FEE45C0A}" type="slidenum">
              <a:rPr lang="en-US"/>
              <a:pPr/>
              <a:t>‹#›</a:t>
            </a:fld>
            <a:endParaRPr lang="en-US"/>
          </a:p>
        </p:txBody>
      </p:sp>
    </p:spTree>
    <p:extLst>
      <p:ext uri="{BB962C8B-B14F-4D97-AF65-F5344CB8AC3E}">
        <p14:creationId xmlns:p14="http://schemas.microsoft.com/office/powerpoint/2010/main" val="177367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239933B-E11F-440E-ADF8-7DE8408A84B5}" type="datetime1">
              <a:rPr lang="en-US" smtClean="0"/>
              <a:t>17-11-23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D6A9B6-7BBD-46DB-ABCF-A17D12BEF083}" type="slidenum">
              <a:rPr lang="en-US"/>
              <a:pPr/>
              <a:t>‹#›</a:t>
            </a:fld>
            <a:endParaRPr lang="en-US"/>
          </a:p>
        </p:txBody>
      </p:sp>
    </p:spTree>
    <p:extLst>
      <p:ext uri="{BB962C8B-B14F-4D97-AF65-F5344CB8AC3E}">
        <p14:creationId xmlns:p14="http://schemas.microsoft.com/office/powerpoint/2010/main" val="3688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48954DF-DAA9-411D-9D5D-C0AD18CDC129}" type="datetime1">
              <a:rPr lang="en-US" smtClean="0"/>
              <a:t>17-11-23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B1526-1CE1-4D8F-9598-B860BE14FA32}" type="slidenum">
              <a:rPr lang="en-US"/>
              <a:pPr/>
              <a:t>‹#›</a:t>
            </a:fld>
            <a:endParaRPr lang="en-US"/>
          </a:p>
        </p:txBody>
      </p:sp>
    </p:spTree>
    <p:extLst>
      <p:ext uri="{BB962C8B-B14F-4D97-AF65-F5344CB8AC3E}">
        <p14:creationId xmlns:p14="http://schemas.microsoft.com/office/powerpoint/2010/main" val="174424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9851BE-9A17-4E36-94ED-CA74BFE9B13A}" type="datetime1">
              <a:rPr lang="en-US" smtClean="0"/>
              <a:t>17-11-23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044E08-7BE2-49F1-9D64-AB00A7EFFAC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3C4AA045-4CAB-4D28-8B41-7E615D9AE008}" type="datetime1">
              <a:rPr lang="en-US" smtClean="0"/>
              <a:t>17-11-23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ACCB2A-643F-4B2B-9464-C649F4043763}" type="datetime1">
              <a:rPr lang="en-US" smtClean="0"/>
              <a:t>17-11-23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C20AD7A4-A205-40F1-883A-3E124EE60C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BA1135-ED8D-4D38-8B8B-FA2FF4F2C5FC}" type="datetime1">
              <a:rPr lang="en-US" smtClean="0"/>
              <a:t>17-11-23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756C181C-2802-40F9-9B66-4983DD53F53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BB4A37-6796-42FE-AB1D-B5AA1965852D}" type="datetime1">
              <a:rPr lang="en-US" smtClean="0"/>
              <a:t>17-11-23</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8A99E322-21A7-47D6-B6AB-8B4D814D40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19246E-D926-4154-B24D-8AEA814C8EFE}" type="datetime1">
              <a:rPr lang="en-US" smtClean="0"/>
              <a:t>17-11-23</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5F2E88CE-0F4F-45E3-9E6F-896A6A7CF54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22269B26-3CF8-42EE-9AAE-4F1933380326}" type="datetime1">
              <a:rPr lang="en-US" smtClean="0"/>
              <a:t>17-11-23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A5711B6-66BE-40CF-B5A2-63814B2A3C15}" type="datetime1">
              <a:rPr lang="en-US" smtClean="0"/>
              <a:t>17-11-23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2E445D83-8864-4BBE-A888-32724EE57F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B55FA88-96EF-49FB-AED7-74C42E424926}" type="datetime1">
              <a:rPr lang="en-US" smtClean="0"/>
              <a:t>17-11-23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672D37-ADB6-48EE-BAA1-E582894A51F2}" type="slidenum">
              <a:rPr lang="en-US"/>
              <a:pPr/>
              <a:t>‹#›</a:t>
            </a:fld>
            <a:endParaRPr lang="en-US"/>
          </a:p>
        </p:txBody>
      </p:sp>
    </p:spTree>
    <p:extLst>
      <p:ext uri="{BB962C8B-B14F-4D97-AF65-F5344CB8AC3E}">
        <p14:creationId xmlns:p14="http://schemas.microsoft.com/office/powerpoint/2010/main" val="258816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6581CAA-B84D-43DD-9FC3-CB6939CB9BA8}" type="datetime1">
              <a:rPr lang="en-US" smtClean="0"/>
              <a:t>17-11-23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C149DD-0ACE-42B4-8304-FC2C74BF77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94EA41-AC5A-4670-ABD0-A60B679FB2F7}" type="datetime1">
              <a:rPr lang="en-US" smtClean="0"/>
              <a:t>17-11-23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CA25F004-5D17-48F7-83AA-79CFFC4B62E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CB4B3A-8F34-4A47-81F8-8BD52658EA9C}" type="datetime1">
              <a:rPr lang="en-US" smtClean="0"/>
              <a:t>17-11-23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29BD970F-1782-4F39-91B2-3329AD942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6AE51C2-EC69-4884-B705-CC5ECBF06706}" type="datetime1">
              <a:rPr lang="en-US" smtClean="0"/>
              <a:t>17-11-23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E7421B-6250-46BA-A34A-58C0FA8169FB}" type="slidenum">
              <a:rPr lang="en-US"/>
              <a:pPr/>
              <a:t>‹#›</a:t>
            </a:fld>
            <a:endParaRPr lang="en-US"/>
          </a:p>
        </p:txBody>
      </p:sp>
    </p:spTree>
    <p:extLst>
      <p:ext uri="{BB962C8B-B14F-4D97-AF65-F5344CB8AC3E}">
        <p14:creationId xmlns:p14="http://schemas.microsoft.com/office/powerpoint/2010/main" val="372939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23D9946-67B1-454C-AA82-D48483D7E6C9}" type="datetime1">
              <a:rPr lang="en-US" smtClean="0"/>
              <a:t>17-11-23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3D6655-480F-4F61-923E-D62974EEEF93}" type="slidenum">
              <a:rPr lang="en-US"/>
              <a:pPr/>
              <a:t>‹#›</a:t>
            </a:fld>
            <a:endParaRPr lang="en-US"/>
          </a:p>
        </p:txBody>
      </p:sp>
    </p:spTree>
    <p:extLst>
      <p:ext uri="{BB962C8B-B14F-4D97-AF65-F5344CB8AC3E}">
        <p14:creationId xmlns:p14="http://schemas.microsoft.com/office/powerpoint/2010/main" val="106667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62B8E23-CC81-488D-A7C9-11F3A44EBC6D}" type="datetime1">
              <a:rPr lang="en-US" smtClean="0"/>
              <a:t>17-11-23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8256D65-CA39-4250-9D99-97C9E431192E}" type="slidenum">
              <a:rPr lang="en-US"/>
              <a:pPr/>
              <a:t>‹#›</a:t>
            </a:fld>
            <a:endParaRPr lang="en-US"/>
          </a:p>
        </p:txBody>
      </p:sp>
    </p:spTree>
    <p:extLst>
      <p:ext uri="{BB962C8B-B14F-4D97-AF65-F5344CB8AC3E}">
        <p14:creationId xmlns:p14="http://schemas.microsoft.com/office/powerpoint/2010/main" val="97336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1FFF152-A086-447B-A9F7-D6B3087F6891}" type="datetime1">
              <a:rPr lang="en-US" smtClean="0"/>
              <a:t>17-11-23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6A72241-EC4A-4D1D-AB3B-DA05B32EB74A}" type="slidenum">
              <a:rPr lang="en-US"/>
              <a:pPr/>
              <a:t>‹#›</a:t>
            </a:fld>
            <a:endParaRPr lang="en-US"/>
          </a:p>
        </p:txBody>
      </p:sp>
    </p:spTree>
    <p:extLst>
      <p:ext uri="{BB962C8B-B14F-4D97-AF65-F5344CB8AC3E}">
        <p14:creationId xmlns:p14="http://schemas.microsoft.com/office/powerpoint/2010/main" val="380464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F866AEA-26B4-43D6-95A1-FD506063C90D}" type="datetime1">
              <a:rPr lang="en-US" smtClean="0"/>
              <a:t>17-11-23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749913-E4BE-4960-96B2-7CC21DC2A8FE}" type="slidenum">
              <a:rPr lang="en-US"/>
              <a:pPr/>
              <a:t>‹#›</a:t>
            </a:fld>
            <a:endParaRPr lang="en-US"/>
          </a:p>
        </p:txBody>
      </p:sp>
    </p:spTree>
    <p:extLst>
      <p:ext uri="{BB962C8B-B14F-4D97-AF65-F5344CB8AC3E}">
        <p14:creationId xmlns:p14="http://schemas.microsoft.com/office/powerpoint/2010/main" val="201392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723B16D-ED78-4101-9C63-07E6C6A3FC94}" type="datetime1">
              <a:rPr lang="en-US" smtClean="0"/>
              <a:t>17-11-23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0F1855-2913-4888-83C4-6AE3F91AAF4A}" type="slidenum">
              <a:rPr lang="en-US"/>
              <a:pPr/>
              <a:t>‹#›</a:t>
            </a:fld>
            <a:endParaRPr lang="en-US"/>
          </a:p>
        </p:txBody>
      </p:sp>
    </p:spTree>
    <p:extLst>
      <p:ext uri="{BB962C8B-B14F-4D97-AF65-F5344CB8AC3E}">
        <p14:creationId xmlns:p14="http://schemas.microsoft.com/office/powerpoint/2010/main" val="349336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3C7B0D-679E-41D5-8AD3-591C5F204B18}" type="datetime1">
              <a:rPr lang="en-US" smtClean="0"/>
              <a:t>17-11-23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46803-3437-40E7-9C15-3ABA6AE8DADA}" type="slidenum">
              <a:rPr lang="en-US"/>
              <a:pPr/>
              <a:t>‹#›</a:t>
            </a:fld>
            <a:endParaRPr lang="en-US"/>
          </a:p>
        </p:txBody>
      </p:sp>
    </p:spTree>
    <p:extLst>
      <p:ext uri="{BB962C8B-B14F-4D97-AF65-F5344CB8AC3E}">
        <p14:creationId xmlns:p14="http://schemas.microsoft.com/office/powerpoint/2010/main" val="3745426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fld id="{FE47F07A-010A-4E66-8882-894EC79066CD}" type="datetime1">
              <a:rPr lang="en-US" smtClean="0"/>
              <a:t>17-11-23</a:t>
            </a:fld>
            <a:endParaRPr lang="en-US"/>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222222"/>
                </a:solidFill>
              </a:defRPr>
            </a:lvl1pPr>
          </a:lstStyle>
          <a:p>
            <a:pPr>
              <a:defRPr/>
            </a:pPr>
            <a:endParaRPr lang="en-US"/>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defRPr>
            </a:lvl1pPr>
          </a:lstStyle>
          <a:p>
            <a:fld id="{27FAAC99-A08F-4491-B631-48CFC56E7C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379E61-952A-41D5-B831-57CFA6FF6076}" type="datetime1">
              <a:rPr lang="en-US" smtClean="0"/>
              <a:t>17-11-23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FAAC99-A08F-4491-B631-48CFC56E7C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Wireless LAN Security</a:t>
            </a:r>
            <a:endParaRPr lang="en-CA" dirty="0"/>
          </a:p>
        </p:txBody>
      </p:sp>
      <p:sp>
        <p:nvSpPr>
          <p:cNvPr id="6" name="Subtitle 5"/>
          <p:cNvSpPr>
            <a:spLocks noGrp="1"/>
          </p:cNvSpPr>
          <p:nvPr>
            <p:ph type="subTitle" idx="1"/>
          </p:nvPr>
        </p:nvSpPr>
        <p:spPr/>
        <p:txBody>
          <a:bodyPr/>
          <a:lstStyle/>
          <a:p>
            <a:r>
              <a:rPr lang="en-CA" dirty="0" smtClean="0"/>
              <a:t>CSE 6590 </a:t>
            </a:r>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extLst>
      <p:ext uri="{BB962C8B-B14F-4D97-AF65-F5344CB8AC3E}">
        <p14:creationId xmlns:p14="http://schemas.microsoft.com/office/powerpoint/2010/main" val="418163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3"/>
          <p:cNvSpPr>
            <a:spLocks noGrp="1" noChangeArrowheads="1"/>
          </p:cNvSpPr>
          <p:nvPr>
            <p:ph idx="1"/>
          </p:nvPr>
        </p:nvSpPr>
        <p:spPr/>
        <p:txBody>
          <a:bodyPr/>
          <a:lstStyle/>
          <a:p>
            <a:pPr eaLnBrk="1" hangingPunct="1">
              <a:defRPr/>
            </a:pPr>
            <a:r>
              <a:rPr lang="en-US" dirty="0" smtClean="0"/>
              <a:t>Designed to ensure that only authorized parties can view transmitted wireless information</a:t>
            </a:r>
          </a:p>
          <a:p>
            <a:pPr eaLnBrk="1" hangingPunct="1">
              <a:defRPr/>
            </a:pPr>
            <a:r>
              <a:rPr lang="en-US" dirty="0" smtClean="0"/>
              <a:t>Uses encryption to protect traffic</a:t>
            </a:r>
          </a:p>
          <a:p>
            <a:pPr eaLnBrk="1" hangingPunct="1">
              <a:defRPr/>
            </a:pPr>
            <a:r>
              <a:rPr lang="en-US" dirty="0" smtClean="0"/>
              <a:t>WEP was designed to be:</a:t>
            </a:r>
          </a:p>
          <a:p>
            <a:pPr lvl="1" eaLnBrk="1" hangingPunct="1">
              <a:defRPr/>
            </a:pPr>
            <a:r>
              <a:rPr lang="en-US" dirty="0" smtClean="0"/>
              <a:t>Efficient and reasonably strong</a:t>
            </a:r>
          </a:p>
        </p:txBody>
      </p:sp>
      <p:sp>
        <p:nvSpPr>
          <p:cNvPr id="146435" name="Rectangle 2"/>
          <p:cNvSpPr>
            <a:spLocks noGrp="1" noChangeArrowheads="1"/>
          </p:cNvSpPr>
          <p:nvPr>
            <p:ph type="title"/>
          </p:nvPr>
        </p:nvSpPr>
        <p:spPr/>
        <p:txBody>
          <a:bodyPr anchorCtr="0"/>
          <a:lstStyle/>
          <a:p>
            <a:pPr eaLnBrk="1" hangingPunct="1">
              <a:defRPr/>
            </a:pPr>
            <a:r>
              <a:rPr lang="en-US" smtClean="0"/>
              <a:t>Wired Equivalent Privacy (WEP)</a:t>
            </a:r>
          </a:p>
        </p:txBody>
      </p:sp>
      <p:sp>
        <p:nvSpPr>
          <p:cNvPr id="6" name="Slide Number Placeholder 5"/>
          <p:cNvSpPr txBox="1">
            <a:spLocks noGrp="1"/>
          </p:cNvSpPr>
          <p:nvPr/>
        </p:nvSpPr>
        <p:spPr bwMode="auto">
          <a:xfrm>
            <a:off x="6553200" y="6324600"/>
            <a:ext cx="2057400" cy="381000"/>
          </a:xfrm>
          <a:prstGeom prst="rect">
            <a:avLst/>
          </a:prstGeom>
          <a:noFill/>
          <a:ln>
            <a:miter lim="800000"/>
            <a:headEnd/>
            <a:tailEnd/>
          </a:ln>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algn="r" eaLnBrk="1" hangingPunct="1"/>
            <a:fld id="{C4B0189B-E8B9-4921-89D0-C01F698D5BA0}" type="slidenum">
              <a:rPr lang="en-US" sz="1400">
                <a:solidFill>
                  <a:srgbClr val="222222"/>
                </a:solidFill>
                <a:latin typeface="Verdana" pitchFamily="34" charset="0"/>
              </a:rPr>
              <a:pPr algn="r" eaLnBrk="1" hangingPunct="1"/>
              <a:t>10</a:t>
            </a:fld>
            <a:endParaRPr lang="en-US" sz="1400">
              <a:solidFill>
                <a:srgbClr val="222222"/>
              </a:solidFill>
              <a:latin typeface="Verdana" pitchFamily="34" charset="0"/>
            </a:endParaRP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lstStyle/>
          <a:p>
            <a:pPr eaLnBrk="1" hangingPunct="1">
              <a:defRPr/>
            </a:pPr>
            <a:r>
              <a:rPr lang="en-US" smtClean="0"/>
              <a:t>WEP secret keys can be 64 or 128 bits long</a:t>
            </a:r>
          </a:p>
          <a:p>
            <a:pPr eaLnBrk="1" hangingPunct="1">
              <a:defRPr/>
            </a:pPr>
            <a:r>
              <a:rPr lang="en-US" smtClean="0"/>
              <a:t>The AP and devices can hold up to four shared secret keys</a:t>
            </a:r>
          </a:p>
          <a:p>
            <a:pPr lvl="1" eaLnBrk="1" hangingPunct="1">
              <a:defRPr/>
            </a:pPr>
            <a:r>
              <a:rPr lang="en-US" smtClean="0"/>
              <a:t>One of which must be designated as the default key</a:t>
            </a:r>
          </a:p>
        </p:txBody>
      </p:sp>
      <p:sp>
        <p:nvSpPr>
          <p:cNvPr id="13315" name="Rectangle 2"/>
          <p:cNvSpPr>
            <a:spLocks noGrp="1" noChangeArrowheads="1"/>
          </p:cNvSpPr>
          <p:nvPr>
            <p:ph type="title"/>
          </p:nvPr>
        </p:nvSpPr>
        <p:spPr/>
        <p:txBody>
          <a:bodyPr anchorCtr="0"/>
          <a:lstStyle/>
          <a:p>
            <a:pPr eaLnBrk="1" hangingPunct="1">
              <a:defRPr/>
            </a:pPr>
            <a:r>
              <a:rPr lang="en-US" smtClean="0"/>
              <a:t>WEP Keys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457200"/>
            <a:ext cx="6562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p:txBody>
          <a:bodyPr/>
          <a:lstStyle/>
          <a:p>
            <a:pPr eaLnBrk="1" hangingPunct="1"/>
            <a:r>
              <a:rPr lang="en-US" dirty="0" smtClean="0"/>
              <a:t>Before a computer can connect to a WLAN, it must be </a:t>
            </a:r>
            <a:r>
              <a:rPr lang="en-US" b="1" dirty="0" smtClean="0"/>
              <a:t>authenticated</a:t>
            </a:r>
          </a:p>
          <a:p>
            <a:pPr eaLnBrk="1" hangingPunct="1"/>
            <a:r>
              <a:rPr lang="en-US" dirty="0" smtClean="0"/>
              <a:t>Types of authentication in 802.11</a:t>
            </a:r>
          </a:p>
          <a:p>
            <a:pPr lvl="1" eaLnBrk="1" hangingPunct="1"/>
            <a:r>
              <a:rPr lang="en-US" b="1" dirty="0" smtClean="0"/>
              <a:t>Open system authentication</a:t>
            </a:r>
          </a:p>
          <a:p>
            <a:pPr lvl="2" eaLnBrk="1" hangingPunct="1"/>
            <a:r>
              <a:rPr lang="en-US" dirty="0" smtClean="0"/>
              <a:t>Lets everyone in</a:t>
            </a:r>
          </a:p>
          <a:p>
            <a:pPr lvl="1" eaLnBrk="1" hangingPunct="1"/>
            <a:r>
              <a:rPr lang="en-US" b="1" dirty="0" smtClean="0"/>
              <a:t>Shared key authentication</a:t>
            </a:r>
            <a:endParaRPr lang="en-US" dirty="0" smtClean="0"/>
          </a:p>
          <a:p>
            <a:pPr lvl="2" eaLnBrk="1" hangingPunct="1"/>
            <a:r>
              <a:rPr lang="en-US" dirty="0" smtClean="0"/>
              <a:t>Only lets computers in if they know the </a:t>
            </a:r>
            <a:r>
              <a:rPr lang="en-US" b="1" dirty="0" smtClean="0"/>
              <a:t>shared key</a:t>
            </a:r>
          </a:p>
        </p:txBody>
      </p:sp>
      <p:sp>
        <p:nvSpPr>
          <p:cNvPr id="17411" name="Rectangle 2"/>
          <p:cNvSpPr>
            <a:spLocks noGrp="1" noChangeArrowheads="1"/>
          </p:cNvSpPr>
          <p:nvPr>
            <p:ph type="title"/>
          </p:nvPr>
        </p:nvSpPr>
        <p:spPr/>
        <p:txBody>
          <a:bodyPr anchorCtr="0"/>
          <a:lstStyle/>
          <a:p>
            <a:pPr eaLnBrk="1" hangingPunct="1">
              <a:defRPr/>
            </a:pPr>
            <a:r>
              <a:rPr lang="en-US" dirty="0" smtClean="0"/>
              <a:t>Device Authentication</a:t>
            </a:r>
            <a:endParaRPr lang="en-US" dirty="0"/>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Tree>
    <p:extLst>
      <p:ext uri="{BB962C8B-B14F-4D97-AF65-F5344CB8AC3E}">
        <p14:creationId xmlns:p14="http://schemas.microsoft.com/office/powerpoint/2010/main" val="16224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609600"/>
            <a:ext cx="53244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Tree>
    <p:extLst>
      <p:ext uri="{BB962C8B-B14F-4D97-AF65-F5344CB8AC3E}">
        <p14:creationId xmlns:p14="http://schemas.microsoft.com/office/powerpoint/2010/main" val="337942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19088"/>
            <a:ext cx="7780337"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Tree>
    <p:extLst>
      <p:ext uri="{BB962C8B-B14F-4D97-AF65-F5344CB8AC3E}">
        <p14:creationId xmlns:p14="http://schemas.microsoft.com/office/powerpoint/2010/main" val="402097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15364" name="Rectangle 2"/>
          <p:cNvSpPr>
            <a:spLocks noGrp="1" noChangeArrowheads="1"/>
          </p:cNvSpPr>
          <p:nvPr>
            <p:ph type="title"/>
          </p:nvPr>
        </p:nvSpPr>
        <p:spPr/>
        <p:txBody>
          <a:bodyPr anchorCtr="0"/>
          <a:lstStyle/>
          <a:p>
            <a:pPr eaLnBrk="1" hangingPunct="1">
              <a:defRPr/>
            </a:pPr>
            <a:r>
              <a:rPr lang="en-US" dirty="0" smtClean="0"/>
              <a:t>WEP </a:t>
            </a:r>
            <a:r>
              <a:rPr lang="en-US" smtClean="0"/>
              <a:t>Encryption Process</a:t>
            </a:r>
            <a:endParaRPr lang="en-US" dirty="0" smtClean="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pic>
        <p:nvPicPr>
          <p:cNvPr id="3074" name="Picture 2" descr="Image result for wep encry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219825"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16388" name="Rectangle 2"/>
          <p:cNvSpPr>
            <a:spLocks noGrp="1" noChangeArrowheads="1"/>
          </p:cNvSpPr>
          <p:nvPr>
            <p:ph type="title"/>
          </p:nvPr>
        </p:nvSpPr>
        <p:spPr/>
        <p:txBody>
          <a:bodyPr anchorCtr="0"/>
          <a:lstStyle/>
          <a:p>
            <a:pPr eaLnBrk="1" hangingPunct="1">
              <a:defRPr/>
            </a:pPr>
            <a:r>
              <a:rPr lang="en-US" dirty="0" smtClean="0"/>
              <a:t>Transmitting with WEP</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524000"/>
            <a:ext cx="823118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A 64-bit WEP key is </a:t>
            </a:r>
            <a:r>
              <a:rPr lang="en-US" sz="2400" dirty="0" smtClean="0"/>
              <a:t>a </a:t>
            </a:r>
            <a:r>
              <a:rPr lang="en-US" sz="2400" dirty="0"/>
              <a:t>string of 10 hexadecimal </a:t>
            </a:r>
            <a:r>
              <a:rPr lang="en-US" sz="2400" dirty="0" smtClean="0"/>
              <a:t>+ 24 bits Initial Vector (IV):</a:t>
            </a:r>
          </a:p>
          <a:p>
            <a:pPr lvl="1"/>
            <a:r>
              <a:rPr lang="en-US" sz="2000" dirty="0" smtClean="0"/>
              <a:t>That is 40 bits PSK key (10x4bits) + 24 bits IV</a:t>
            </a:r>
          </a:p>
          <a:p>
            <a:r>
              <a:rPr lang="en-US" sz="2400" dirty="0"/>
              <a:t>A 128-bit WEP key </a:t>
            </a:r>
            <a:r>
              <a:rPr lang="en-US" sz="2400" dirty="0" smtClean="0"/>
              <a:t>a </a:t>
            </a:r>
            <a:r>
              <a:rPr lang="en-US" sz="2400" dirty="0"/>
              <a:t>string of 26 hexadecimal </a:t>
            </a:r>
            <a:r>
              <a:rPr lang="en-US" sz="2400" dirty="0" smtClean="0"/>
              <a:t>characters + 24 bits IV: </a:t>
            </a:r>
          </a:p>
          <a:p>
            <a:pPr lvl="1"/>
            <a:r>
              <a:rPr lang="en-US" sz="2000" dirty="0"/>
              <a:t> </a:t>
            </a:r>
            <a:r>
              <a:rPr lang="en-US" sz="2000" dirty="0" smtClean="0"/>
              <a:t>That is 26x4 + 24 bits = 128</a:t>
            </a:r>
            <a:endParaRPr lang="en-US" sz="2000" dirty="0"/>
          </a:p>
        </p:txBody>
      </p:sp>
      <p:sp>
        <p:nvSpPr>
          <p:cNvPr id="3" name="Slide Number Placeholder 2"/>
          <p:cNvSpPr>
            <a:spLocks noGrp="1"/>
          </p:cNvSpPr>
          <p:nvPr>
            <p:ph type="sldNum" sz="quarter" idx="12"/>
          </p:nvPr>
        </p:nvSpPr>
        <p:spPr/>
        <p:txBody>
          <a:bodyPr/>
          <a:lstStyle/>
          <a:p>
            <a:fld id="{5FA62F4A-FED4-4B44-9AAC-FB3B666E42B3}" type="slidenum">
              <a:rPr lang="en-US" smtClean="0"/>
              <a:pPr/>
              <a:t>18</a:t>
            </a:fld>
            <a:endParaRPr lang="en-US"/>
          </a:p>
        </p:txBody>
      </p:sp>
      <p:sp>
        <p:nvSpPr>
          <p:cNvPr id="4" name="Title 3"/>
          <p:cNvSpPr>
            <a:spLocks noGrp="1"/>
          </p:cNvSpPr>
          <p:nvPr>
            <p:ph type="title"/>
          </p:nvPr>
        </p:nvSpPr>
        <p:spPr/>
        <p:txBody>
          <a:bodyPr/>
          <a:lstStyle/>
          <a:p>
            <a:r>
              <a:rPr lang="en-US" dirty="0" smtClean="0"/>
              <a:t>Pre-Shared Key (PSK) Method</a:t>
            </a:r>
            <a:endParaRPr lang="en-US" dirty="0"/>
          </a:p>
        </p:txBody>
      </p:sp>
    </p:spTree>
    <p:extLst>
      <p:ext uri="{BB962C8B-B14F-4D97-AF65-F5344CB8AC3E}">
        <p14:creationId xmlns:p14="http://schemas.microsoft.com/office/powerpoint/2010/main" val="18590269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24 bits of IV are sent in plaintext</a:t>
            </a:r>
          </a:p>
          <a:p>
            <a:pPr lvl="1"/>
            <a:r>
              <a:rPr lang="en-US" dirty="0" smtClean="0"/>
              <a:t>Recycled almost in 224 frames</a:t>
            </a:r>
          </a:p>
          <a:p>
            <a:pPr lvl="2"/>
            <a:r>
              <a:rPr lang="en-US" dirty="0"/>
              <a:t> </a:t>
            </a:r>
            <a:r>
              <a:rPr lang="en-US" dirty="0" smtClean="0"/>
              <a:t>That is 4 reuse in every 5,000 packets</a:t>
            </a:r>
          </a:p>
          <a:p>
            <a:r>
              <a:rPr lang="en-US" dirty="0" smtClean="0"/>
              <a:t>We can create large number of packets and thus compare two cipher text with the same IV and Key</a:t>
            </a:r>
          </a:p>
          <a:p>
            <a:r>
              <a:rPr lang="en-US" dirty="0" smtClean="0"/>
              <a:t>Using packet injection we can achieve this goal:</a:t>
            </a:r>
          </a:p>
          <a:p>
            <a:pPr lvl="1"/>
            <a:r>
              <a:rPr lang="en-US" dirty="0" smtClean="0"/>
              <a:t>C1</a:t>
            </a:r>
            <a:r>
              <a:rPr lang="en-US" dirty="0"/>
              <a:t> </a:t>
            </a:r>
            <a:r>
              <a:rPr lang="en-US" dirty="0" err="1"/>
              <a:t>xor</a:t>
            </a:r>
            <a:r>
              <a:rPr lang="en-US" dirty="0"/>
              <a:t> C2 = (P1 </a:t>
            </a:r>
            <a:r>
              <a:rPr lang="en-US" dirty="0" err="1"/>
              <a:t>xor</a:t>
            </a:r>
            <a:r>
              <a:rPr lang="en-US" dirty="0"/>
              <a:t> K) </a:t>
            </a:r>
            <a:r>
              <a:rPr lang="en-US" dirty="0" err="1"/>
              <a:t>xor</a:t>
            </a:r>
            <a:r>
              <a:rPr lang="en-US" dirty="0"/>
              <a:t> (P2 </a:t>
            </a:r>
            <a:r>
              <a:rPr lang="en-US" dirty="0" err="1"/>
              <a:t>xor</a:t>
            </a:r>
            <a:r>
              <a:rPr lang="en-US" dirty="0"/>
              <a:t> K) = P1 </a:t>
            </a:r>
            <a:r>
              <a:rPr lang="en-US" dirty="0" err="1"/>
              <a:t>xor</a:t>
            </a:r>
            <a:r>
              <a:rPr lang="en-US" dirty="0"/>
              <a:t> </a:t>
            </a:r>
            <a:r>
              <a:rPr lang="en-US" dirty="0" smtClean="0"/>
              <a:t>P2</a:t>
            </a:r>
          </a:p>
          <a:p>
            <a:pPr lvl="1"/>
            <a:r>
              <a:rPr lang="en-US" dirty="0" smtClean="0"/>
              <a:t>Know P1/P2 and IV -&gt; Key output</a:t>
            </a:r>
            <a:endParaRPr lang="en-US" dirty="0"/>
          </a:p>
          <a:p>
            <a:endParaRPr lang="en-US" dirty="0"/>
          </a:p>
          <a:p>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
        <p:nvSpPr>
          <p:cNvPr id="4" name="Title 3"/>
          <p:cNvSpPr>
            <a:spLocks noGrp="1"/>
          </p:cNvSpPr>
          <p:nvPr>
            <p:ph type="title"/>
          </p:nvPr>
        </p:nvSpPr>
        <p:spPr/>
        <p:txBody>
          <a:bodyPr/>
          <a:lstStyle/>
          <a:p>
            <a:r>
              <a:rPr lang="en-US" dirty="0" smtClean="0"/>
              <a:t>WEP Weakness</a:t>
            </a:r>
            <a:endParaRPr lang="en-US" dirty="0"/>
          </a:p>
        </p:txBody>
      </p:sp>
      <p:sp>
        <p:nvSpPr>
          <p:cNvPr id="6" name="Rectangle 2"/>
          <p:cNvSpPr>
            <a:spLocks noChangeArrowheads="1"/>
          </p:cNvSpPr>
          <p:nvPr/>
        </p:nvSpPr>
        <p:spPr bwMode="auto">
          <a:xfrm>
            <a:off x="0" y="-162537"/>
            <a:ext cx="256464"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400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Wired Equivalent Privacy (WEP)</a:t>
            </a:r>
          </a:p>
          <a:p>
            <a:pPr lvl="1"/>
            <a:r>
              <a:rPr lang="en-CA" dirty="0" smtClean="0"/>
              <a:t>first security protocol defined in 802.11</a:t>
            </a:r>
          </a:p>
          <a:p>
            <a:r>
              <a:rPr lang="en-CA" dirty="0" smtClean="0"/>
              <a:t>Wi-Fi Protected Access (WPA)</a:t>
            </a:r>
          </a:p>
          <a:p>
            <a:pPr lvl="1"/>
            <a:r>
              <a:rPr lang="en-CA" dirty="0" smtClean="0"/>
              <a:t>defined by Wi-Fi Alliance</a:t>
            </a:r>
          </a:p>
          <a:p>
            <a:r>
              <a:rPr lang="en-CA" dirty="0" smtClean="0"/>
              <a:t>WPA2</a:t>
            </a:r>
          </a:p>
          <a:p>
            <a:r>
              <a:rPr lang="en-CA" dirty="0" smtClean="0"/>
              <a:t>802.11i</a:t>
            </a:r>
          </a:p>
          <a:p>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Tree>
    <p:extLst>
      <p:ext uri="{BB962C8B-B14F-4D97-AF65-F5344CB8AC3E}">
        <p14:creationId xmlns:p14="http://schemas.microsoft.com/office/powerpoint/2010/main" val="83881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11113"/>
            <a:ext cx="7772400" cy="1143000"/>
          </a:xfrm>
        </p:spPr>
        <p:txBody>
          <a:bodyPr/>
          <a:lstStyle/>
          <a:p>
            <a:r>
              <a:rPr lang="en-US" dirty="0">
                <a:latin typeface="Gill Sans MT" charset="0"/>
              </a:rPr>
              <a:t>WEP </a:t>
            </a:r>
            <a:r>
              <a:rPr lang="en-US" dirty="0" smtClean="0">
                <a:latin typeface="Gill Sans MT" charset="0"/>
              </a:rPr>
              <a:t>Frame</a:t>
            </a:r>
            <a:endParaRPr lang="en-US" dirty="0">
              <a:latin typeface="Gill Sans MT" charset="0"/>
            </a:endParaRPr>
          </a:p>
        </p:txBody>
      </p:sp>
      <p:graphicFrame>
        <p:nvGraphicFramePr>
          <p:cNvPr id="149507" name="Object 3"/>
          <p:cNvGraphicFramePr>
            <a:graphicFrameLocks noGrp="1" noChangeAspect="1"/>
          </p:cNvGraphicFramePr>
          <p:nvPr>
            <p:ph type="body" idx="1"/>
            <p:extLst>
              <p:ext uri="{D42A27DB-BD31-4B8C-83A1-F6EECF244321}">
                <p14:modId xmlns:p14="http://schemas.microsoft.com/office/powerpoint/2010/main" val="415190634"/>
              </p:ext>
            </p:extLst>
          </p:nvPr>
        </p:nvGraphicFramePr>
        <p:xfrm>
          <a:off x="304800" y="1909018"/>
          <a:ext cx="9144000" cy="3868738"/>
        </p:xfrm>
        <a:graphic>
          <a:graphicData uri="http://schemas.openxmlformats.org/presentationml/2006/ole">
            <mc:AlternateContent xmlns:mc="http://schemas.openxmlformats.org/markup-compatibility/2006">
              <mc:Choice xmlns:v="urn:schemas-microsoft-com:vml" Requires="v">
                <p:oleObj spid="_x0000_s5129" name="Picture" r:id="rId3" imgW="6687835" imgH="2826189" progId="Word.Picture.8">
                  <p:embed/>
                </p:oleObj>
              </mc:Choice>
              <mc:Fallback>
                <p:oleObj name="Picture" r:id="rId3" imgW="6687835" imgH="282618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9018"/>
                        <a:ext cx="9144000" cy="386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08" name="Text Box 4"/>
          <p:cNvSpPr txBox="1">
            <a:spLocks noChangeArrowheads="1"/>
          </p:cNvSpPr>
          <p:nvPr/>
        </p:nvSpPr>
        <p:spPr bwMode="auto">
          <a:xfrm>
            <a:off x="2514600" y="5695950"/>
            <a:ext cx="35909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800" i="1" dirty="0">
                <a:solidFill>
                  <a:srgbClr val="FF0000"/>
                </a:solidFill>
                <a:latin typeface="Gill Sans MT" charset="0"/>
                <a:cs typeface="Gill Sans MT" charset="0"/>
              </a:rPr>
              <a:t>new IV for each frame </a:t>
            </a:r>
          </a:p>
        </p:txBody>
      </p:sp>
      <p:sp>
        <p:nvSpPr>
          <p:cNvPr id="7" name="Slide Number Placeholder 5"/>
          <p:cNvSpPr txBox="1">
            <a:spLocks/>
          </p:cNvSpPr>
          <p:nvPr/>
        </p:nvSpPr>
        <p:spPr>
          <a:xfrm>
            <a:off x="8456154" y="6512521"/>
            <a:ext cx="687846"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r>
              <a:rPr lang="en-US" sz="1200" dirty="0" smtClean="0">
                <a:latin typeface="Tahoma" charset="0"/>
              </a:rPr>
              <a:t>8-</a:t>
            </a:r>
            <a:fld id="{8E8C6E93-DF5B-BC4B-80F9-500DED1EEDCC}" type="slidenum">
              <a:rPr lang="en-US" sz="1200" smtClean="0">
                <a:latin typeface="Tahoma" charset="0"/>
              </a:rPr>
              <a:pPr/>
              <a:t>20</a:t>
            </a:fld>
            <a:endParaRPr lang="en-US" sz="1200" dirty="0">
              <a:latin typeface="Tahoma" charset="0"/>
            </a:endParaRPr>
          </a:p>
        </p:txBody>
      </p:sp>
      <p:sp>
        <p:nvSpPr>
          <p:cNvPr id="8" name="Footer Placeholder 2"/>
          <p:cNvSpPr>
            <a:spLocks noGrp="1"/>
          </p:cNvSpPr>
          <p:nvPr>
            <p:ph type="ftr" sz="quarter" idx="4294967295"/>
          </p:nvPr>
        </p:nvSpPr>
        <p:spPr>
          <a:xfrm>
            <a:off x="7831561" y="6508279"/>
            <a:ext cx="721408" cy="254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smtClean="0">
                <a:solidFill>
                  <a:srgbClr val="000000"/>
                </a:solidFill>
                <a:latin typeface="Tahoma" charset="0"/>
                <a:cs typeface="Arial" charset="0"/>
              </a:rPr>
              <a:t>Security</a:t>
            </a:r>
            <a:endParaRPr lang="en-US" sz="1200" dirty="0">
              <a:solidFill>
                <a:srgbClr val="000000"/>
              </a:solidFill>
              <a:latin typeface="Tahoma" charset="0"/>
              <a:cs typeface="Arial" charset="0"/>
            </a:endParaRPr>
          </a:p>
        </p:txBody>
      </p:sp>
      <p:grpSp>
        <p:nvGrpSpPr>
          <p:cNvPr id="9" name="Group 17"/>
          <p:cNvGrpSpPr>
            <a:grpSpLocks/>
          </p:cNvGrpSpPr>
          <p:nvPr/>
        </p:nvGrpSpPr>
        <p:grpSpPr bwMode="auto">
          <a:xfrm>
            <a:off x="4256380" y="761577"/>
            <a:ext cx="4572000" cy="1616075"/>
            <a:chOff x="675" y="3222"/>
            <a:chExt cx="2880" cy="1018"/>
          </a:xfrm>
        </p:grpSpPr>
        <p:sp>
          <p:nvSpPr>
            <p:cNvPr id="10" name="Text Box 11"/>
            <p:cNvSpPr txBox="1">
              <a:spLocks noChangeArrowheads="1"/>
            </p:cNvSpPr>
            <p:nvPr/>
          </p:nvSpPr>
          <p:spPr bwMode="auto">
            <a:xfrm>
              <a:off x="2059" y="3222"/>
              <a:ext cx="7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dirty="0">
                  <a:latin typeface="+mj-lt"/>
                  <a:cs typeface="Arial" charset="0"/>
                </a:rPr>
                <a:t>encrypted</a:t>
              </a:r>
            </a:p>
          </p:txBody>
        </p:sp>
        <p:sp>
          <p:nvSpPr>
            <p:cNvPr id="11" name="Rectangle 4"/>
            <p:cNvSpPr>
              <a:spLocks noChangeArrowheads="1"/>
            </p:cNvSpPr>
            <p:nvPr/>
          </p:nvSpPr>
          <p:spPr bwMode="auto">
            <a:xfrm>
              <a:off x="1440" y="3534"/>
              <a:ext cx="1588" cy="335"/>
            </a:xfrm>
            <a:prstGeom prst="rect">
              <a:avLst/>
            </a:prstGeom>
            <a:solidFill>
              <a:srgbClr val="00FF00"/>
            </a:solidFill>
            <a:ln w="9525">
              <a:solidFill>
                <a:schemeClr val="tx1"/>
              </a:solidFill>
              <a:miter lim="800000"/>
              <a:headEnd/>
              <a:tailEnd/>
            </a:ln>
          </p:spPr>
          <p:txBody>
            <a:bodyPr wrap="none" anchor="ctr"/>
            <a:lstStyle/>
            <a:p>
              <a:pPr algn="ctr"/>
              <a:r>
                <a:rPr lang="en-US" dirty="0">
                  <a:latin typeface="+mj-lt"/>
                  <a:cs typeface="Arial" charset="0"/>
                </a:rPr>
                <a:t>data</a:t>
              </a:r>
            </a:p>
          </p:txBody>
        </p:sp>
        <p:sp>
          <p:nvSpPr>
            <p:cNvPr id="12" name="Rectangle 6"/>
            <p:cNvSpPr>
              <a:spLocks noChangeArrowheads="1"/>
            </p:cNvSpPr>
            <p:nvPr/>
          </p:nvSpPr>
          <p:spPr bwMode="auto">
            <a:xfrm>
              <a:off x="3028" y="3534"/>
              <a:ext cx="506" cy="335"/>
            </a:xfrm>
            <a:prstGeom prst="rect">
              <a:avLst/>
            </a:prstGeom>
            <a:solidFill>
              <a:srgbClr val="FFFF99"/>
            </a:solidFill>
            <a:ln w="9525">
              <a:solidFill>
                <a:schemeClr val="tx1"/>
              </a:solidFill>
              <a:miter lim="800000"/>
              <a:headEnd/>
              <a:tailEnd/>
            </a:ln>
          </p:spPr>
          <p:txBody>
            <a:bodyPr wrap="none" anchor="ctr"/>
            <a:lstStyle/>
            <a:p>
              <a:pPr algn="ctr"/>
              <a:r>
                <a:rPr lang="en-US" dirty="0">
                  <a:latin typeface="+mj-lt"/>
                  <a:cs typeface="Arial" charset="0"/>
                </a:rPr>
                <a:t>ICV</a:t>
              </a:r>
            </a:p>
          </p:txBody>
        </p:sp>
        <p:sp>
          <p:nvSpPr>
            <p:cNvPr id="13" name="Rectangle 8"/>
            <p:cNvSpPr>
              <a:spLocks noChangeArrowheads="1"/>
            </p:cNvSpPr>
            <p:nvPr/>
          </p:nvSpPr>
          <p:spPr bwMode="auto">
            <a:xfrm>
              <a:off x="675" y="3534"/>
              <a:ext cx="436" cy="335"/>
            </a:xfrm>
            <a:prstGeom prst="rect">
              <a:avLst/>
            </a:prstGeom>
            <a:solidFill>
              <a:srgbClr val="FFCCFF"/>
            </a:solidFill>
            <a:ln w="9525">
              <a:solidFill>
                <a:schemeClr val="tx1"/>
              </a:solidFill>
              <a:miter lim="800000"/>
              <a:headEnd/>
              <a:tailEnd/>
            </a:ln>
          </p:spPr>
          <p:txBody>
            <a:bodyPr wrap="none" anchor="ctr"/>
            <a:lstStyle/>
            <a:p>
              <a:pPr algn="ctr"/>
              <a:r>
                <a:rPr lang="en-US" dirty="0">
                  <a:latin typeface="+mj-lt"/>
                  <a:cs typeface="Arial" charset="0"/>
                </a:rPr>
                <a:t>IV</a:t>
              </a:r>
            </a:p>
          </p:txBody>
        </p:sp>
        <p:sp>
          <p:nvSpPr>
            <p:cNvPr id="14" name="AutoShape 10"/>
            <p:cNvSpPr>
              <a:spLocks/>
            </p:cNvSpPr>
            <p:nvPr/>
          </p:nvSpPr>
          <p:spPr bwMode="auto">
            <a:xfrm rot="5400000">
              <a:off x="2450" y="2414"/>
              <a:ext cx="96" cy="2115"/>
            </a:xfrm>
            <a:prstGeom prst="leftBrace">
              <a:avLst>
                <a:gd name="adj1" fmla="val 183594"/>
                <a:gd name="adj2" fmla="val 541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dirty="0">
                <a:latin typeface="+mj-lt"/>
                <a:cs typeface="Arial" charset="0"/>
              </a:endParaRPr>
            </a:p>
          </p:txBody>
        </p:sp>
        <p:sp>
          <p:nvSpPr>
            <p:cNvPr id="15" name="AutoShape 12"/>
            <p:cNvSpPr>
              <a:spLocks/>
            </p:cNvSpPr>
            <p:nvPr/>
          </p:nvSpPr>
          <p:spPr bwMode="auto">
            <a:xfrm rot="16200000" flipV="1">
              <a:off x="2057" y="2549"/>
              <a:ext cx="96" cy="2859"/>
            </a:xfrm>
            <a:prstGeom prst="leftBrace">
              <a:avLst>
                <a:gd name="adj1" fmla="val 248177"/>
                <a:gd name="adj2" fmla="val 541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dirty="0">
                <a:latin typeface="+mj-lt"/>
                <a:cs typeface="Arial" charset="0"/>
              </a:endParaRPr>
            </a:p>
          </p:txBody>
        </p:sp>
        <p:sp>
          <p:nvSpPr>
            <p:cNvPr id="16" name="Text Box 13"/>
            <p:cNvSpPr txBox="1">
              <a:spLocks noChangeArrowheads="1"/>
            </p:cNvSpPr>
            <p:nvPr/>
          </p:nvSpPr>
          <p:spPr bwMode="auto">
            <a:xfrm>
              <a:off x="1608" y="4027"/>
              <a:ext cx="9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dirty="0">
                  <a:latin typeface="+mj-lt"/>
                  <a:cs typeface="Arial" charset="0"/>
                </a:rPr>
                <a:t>MAC payload</a:t>
              </a:r>
            </a:p>
          </p:txBody>
        </p:sp>
        <p:sp>
          <p:nvSpPr>
            <p:cNvPr id="17" name="Rectangle 16"/>
            <p:cNvSpPr>
              <a:spLocks noChangeArrowheads="1"/>
            </p:cNvSpPr>
            <p:nvPr/>
          </p:nvSpPr>
          <p:spPr bwMode="auto">
            <a:xfrm>
              <a:off x="1111" y="3534"/>
              <a:ext cx="329" cy="335"/>
            </a:xfrm>
            <a:prstGeom prst="rect">
              <a:avLst/>
            </a:prstGeom>
            <a:solidFill>
              <a:srgbClr val="FFCCFF"/>
            </a:solidFill>
            <a:ln w="9525">
              <a:solidFill>
                <a:schemeClr val="tx1"/>
              </a:solidFill>
              <a:miter lim="800000"/>
              <a:headEnd/>
              <a:tailEnd/>
            </a:ln>
          </p:spPr>
          <p:txBody>
            <a:bodyPr wrap="none" anchor="ctr"/>
            <a:lstStyle/>
            <a:p>
              <a:pPr algn="ctr"/>
              <a:r>
                <a:rPr lang="en-US" sz="1800" dirty="0">
                  <a:latin typeface="+mj-lt"/>
                  <a:cs typeface="Arial" charset="0"/>
                </a:rPr>
                <a:t>Key</a:t>
              </a:r>
              <a:br>
                <a:rPr lang="en-US" sz="1800" dirty="0">
                  <a:latin typeface="+mj-lt"/>
                  <a:cs typeface="Arial" charset="0"/>
                </a:rPr>
              </a:br>
              <a:r>
                <a:rPr lang="en-US" sz="1800" dirty="0">
                  <a:latin typeface="+mj-lt"/>
                  <a:cs typeface="Arial" charset="0"/>
                </a:rPr>
                <a:t>ID</a:t>
              </a:r>
            </a:p>
          </p:txBody>
        </p:sp>
      </p:grpSp>
    </p:spTree>
    <p:extLst>
      <p:ext uri="{BB962C8B-B14F-4D97-AF65-F5344CB8AC3E}">
        <p14:creationId xmlns:p14="http://schemas.microsoft.com/office/powerpoint/2010/main" val="12350138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cs typeface="Arial" charset="0"/>
              </a:rPr>
              <a:t>8: Network Security</a:t>
            </a:r>
          </a:p>
        </p:txBody>
      </p:sp>
      <p:sp>
        <p:nvSpPr>
          <p:cNvPr id="849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8-</a:t>
            </a:r>
            <a:fld id="{D20743F9-1A54-2441-BE2B-2795F626A139}" type="slidenum">
              <a:rPr lang="en-US" sz="1200">
                <a:latin typeface="Arial" charset="0"/>
              </a:rPr>
              <a:pPr/>
              <a:t>21</a:t>
            </a:fld>
            <a:endParaRPr lang="en-US" sz="1200">
              <a:latin typeface="Arial" charset="0"/>
            </a:endParaRPr>
          </a:p>
        </p:txBody>
      </p:sp>
      <p:sp>
        <p:nvSpPr>
          <p:cNvPr id="84996" name="Rectangle 2"/>
          <p:cNvSpPr>
            <a:spLocks noGrp="1" noChangeArrowheads="1"/>
          </p:cNvSpPr>
          <p:nvPr>
            <p:ph type="title"/>
          </p:nvPr>
        </p:nvSpPr>
        <p:spPr>
          <a:xfrm>
            <a:off x="352425" y="201613"/>
            <a:ext cx="7772400" cy="1143000"/>
          </a:xfrm>
        </p:spPr>
        <p:txBody>
          <a:bodyPr/>
          <a:lstStyle/>
          <a:p>
            <a:r>
              <a:rPr lang="en-US" sz="3600" dirty="0"/>
              <a:t>Breaking 802.11 WEP encryption</a:t>
            </a:r>
          </a:p>
        </p:txBody>
      </p:sp>
      <p:sp>
        <p:nvSpPr>
          <p:cNvPr id="84997" name="Rectangle 3"/>
          <p:cNvSpPr>
            <a:spLocks noGrp="1" noChangeArrowheads="1"/>
          </p:cNvSpPr>
          <p:nvPr>
            <p:ph type="body" idx="1"/>
          </p:nvPr>
        </p:nvSpPr>
        <p:spPr>
          <a:xfrm>
            <a:off x="366713" y="1363663"/>
            <a:ext cx="8513762" cy="4648200"/>
          </a:xfrm>
        </p:spPr>
        <p:txBody>
          <a:bodyPr/>
          <a:lstStyle/>
          <a:p>
            <a:pPr>
              <a:buFont typeface="ZapfDingbats" charset="0"/>
              <a:buNone/>
            </a:pPr>
            <a:r>
              <a:rPr lang="en-US" dirty="0">
                <a:solidFill>
                  <a:srgbClr val="FF0000"/>
                </a:solidFill>
                <a:latin typeface="+mj-lt"/>
              </a:rPr>
              <a:t>Security hole: </a:t>
            </a:r>
          </a:p>
          <a:p>
            <a:r>
              <a:rPr lang="en-US" sz="2400" dirty="0">
                <a:latin typeface="+mj-lt"/>
              </a:rPr>
              <a:t>24-bit IV, one IV per frame, -&gt; IV’s eventually reused</a:t>
            </a:r>
          </a:p>
          <a:p>
            <a:r>
              <a:rPr lang="en-US" sz="2400" dirty="0">
                <a:latin typeface="+mj-lt"/>
              </a:rPr>
              <a:t>IV transmitted in plaintext -&gt; IV reuse detected</a:t>
            </a:r>
          </a:p>
          <a:p>
            <a:r>
              <a:rPr lang="en-US" b="1" dirty="0">
                <a:solidFill>
                  <a:srgbClr val="FF0000"/>
                </a:solidFill>
                <a:latin typeface="+mj-lt"/>
              </a:rPr>
              <a:t>Attack:</a:t>
            </a:r>
          </a:p>
          <a:p>
            <a:pPr lvl="1"/>
            <a:r>
              <a:rPr lang="en-US" dirty="0">
                <a:latin typeface="+mj-lt"/>
              </a:rPr>
              <a:t>Trudy causes Alice to encrypt known plaintext d</a:t>
            </a:r>
            <a:r>
              <a:rPr lang="en-US" sz="2800" baseline="-25000" dirty="0">
                <a:latin typeface="+mj-lt"/>
              </a:rPr>
              <a:t>1</a:t>
            </a:r>
            <a:r>
              <a:rPr lang="en-US" dirty="0">
                <a:latin typeface="+mj-lt"/>
              </a:rPr>
              <a:t> d</a:t>
            </a:r>
            <a:r>
              <a:rPr lang="en-US" sz="2800" baseline="-25000" dirty="0">
                <a:latin typeface="+mj-lt"/>
              </a:rPr>
              <a:t>2</a:t>
            </a:r>
            <a:r>
              <a:rPr lang="en-US" dirty="0">
                <a:latin typeface="+mj-lt"/>
              </a:rPr>
              <a:t> d</a:t>
            </a:r>
            <a:r>
              <a:rPr lang="en-US" sz="2800" baseline="-25000" dirty="0">
                <a:latin typeface="+mj-lt"/>
              </a:rPr>
              <a:t>3</a:t>
            </a:r>
            <a:r>
              <a:rPr lang="en-US" dirty="0">
                <a:latin typeface="+mj-lt"/>
              </a:rPr>
              <a:t> d</a:t>
            </a:r>
            <a:r>
              <a:rPr lang="en-US" sz="2800" baseline="-25000" dirty="0">
                <a:latin typeface="+mj-lt"/>
              </a:rPr>
              <a:t>4</a:t>
            </a:r>
            <a:r>
              <a:rPr lang="en-US" dirty="0">
                <a:latin typeface="+mj-lt"/>
              </a:rPr>
              <a:t> … </a:t>
            </a:r>
          </a:p>
          <a:p>
            <a:pPr lvl="1"/>
            <a:r>
              <a:rPr lang="en-US" dirty="0">
                <a:latin typeface="+mj-lt"/>
              </a:rPr>
              <a:t>Trudy sees: c</a:t>
            </a:r>
            <a:r>
              <a:rPr lang="en-US" sz="2800" baseline="-25000" dirty="0">
                <a:latin typeface="+mj-lt"/>
              </a:rPr>
              <a:t>i</a:t>
            </a:r>
            <a:r>
              <a:rPr lang="en-US" i="1" dirty="0">
                <a:latin typeface="+mj-lt"/>
              </a:rPr>
              <a:t> = </a:t>
            </a:r>
            <a:r>
              <a:rPr lang="en-US" dirty="0">
                <a:latin typeface="+mj-lt"/>
              </a:rPr>
              <a:t>d</a:t>
            </a:r>
            <a:r>
              <a:rPr lang="en-US" sz="2800" baseline="-25000" dirty="0">
                <a:latin typeface="+mj-lt"/>
              </a:rPr>
              <a:t>i</a:t>
            </a:r>
            <a:r>
              <a:rPr lang="en-US" i="1" dirty="0">
                <a:latin typeface="+mj-lt"/>
              </a:rPr>
              <a:t> </a:t>
            </a:r>
            <a:r>
              <a:rPr lang="en-US" dirty="0">
                <a:latin typeface="+mj-lt"/>
              </a:rPr>
              <a:t>XOR</a:t>
            </a:r>
            <a:r>
              <a:rPr lang="en-US" i="1" dirty="0">
                <a:latin typeface="+mj-lt"/>
              </a:rPr>
              <a:t>  </a:t>
            </a:r>
            <a:r>
              <a:rPr lang="en-US" dirty="0" err="1">
                <a:latin typeface="+mj-lt"/>
              </a:rPr>
              <a:t>k</a:t>
            </a:r>
            <a:r>
              <a:rPr lang="en-US" sz="2800" baseline="-25000" dirty="0" err="1">
                <a:latin typeface="+mj-lt"/>
              </a:rPr>
              <a:t>i</a:t>
            </a:r>
            <a:r>
              <a:rPr lang="en-US" b="1" baseline="44000" dirty="0" err="1">
                <a:latin typeface="+mj-lt"/>
              </a:rPr>
              <a:t>IV</a:t>
            </a:r>
            <a:endParaRPr lang="en-US" b="1" baseline="44000" dirty="0">
              <a:latin typeface="+mj-lt"/>
            </a:endParaRPr>
          </a:p>
          <a:p>
            <a:pPr lvl="1"/>
            <a:r>
              <a:rPr lang="en-US" dirty="0">
                <a:latin typeface="+mj-lt"/>
              </a:rPr>
              <a:t>Trudy knows c</a:t>
            </a:r>
            <a:r>
              <a:rPr lang="en-US" sz="2800" baseline="-25000" dirty="0">
                <a:latin typeface="+mj-lt"/>
              </a:rPr>
              <a:t>i</a:t>
            </a:r>
            <a:r>
              <a:rPr lang="en-US" sz="2800" dirty="0">
                <a:latin typeface="+mj-lt"/>
              </a:rPr>
              <a:t> </a:t>
            </a:r>
            <a:r>
              <a:rPr lang="en-US" dirty="0">
                <a:latin typeface="+mj-lt"/>
              </a:rPr>
              <a:t>d</a:t>
            </a:r>
            <a:r>
              <a:rPr lang="en-US" sz="2800" baseline="-25000" dirty="0">
                <a:latin typeface="+mj-lt"/>
              </a:rPr>
              <a:t>i</a:t>
            </a:r>
            <a:r>
              <a:rPr lang="en-US" dirty="0">
                <a:latin typeface="+mj-lt"/>
              </a:rPr>
              <a:t>, so can compute </a:t>
            </a:r>
            <a:r>
              <a:rPr lang="en-US" i="1" dirty="0">
                <a:latin typeface="+mj-lt"/>
              </a:rPr>
              <a:t> </a:t>
            </a:r>
            <a:r>
              <a:rPr lang="en-US" dirty="0" err="1">
                <a:latin typeface="+mj-lt"/>
              </a:rPr>
              <a:t>k</a:t>
            </a:r>
            <a:r>
              <a:rPr lang="en-US" sz="2800" baseline="-25000" dirty="0" err="1">
                <a:latin typeface="+mj-lt"/>
              </a:rPr>
              <a:t>i</a:t>
            </a:r>
            <a:r>
              <a:rPr lang="en-US" b="1" baseline="44000" dirty="0" err="1">
                <a:latin typeface="+mj-lt"/>
              </a:rPr>
              <a:t>IV</a:t>
            </a:r>
            <a:endParaRPr lang="en-US" b="1" baseline="44000" dirty="0">
              <a:latin typeface="+mj-lt"/>
            </a:endParaRPr>
          </a:p>
          <a:p>
            <a:pPr lvl="1"/>
            <a:r>
              <a:rPr lang="en-US" dirty="0">
                <a:latin typeface="+mj-lt"/>
              </a:rPr>
              <a:t>Trudy knows encrypting key sequence k</a:t>
            </a:r>
            <a:r>
              <a:rPr lang="en-US" sz="2800" baseline="-25000" dirty="0">
                <a:latin typeface="+mj-lt"/>
              </a:rPr>
              <a:t>1</a:t>
            </a:r>
            <a:r>
              <a:rPr lang="en-US" b="1" baseline="44000" dirty="0">
                <a:latin typeface="+mj-lt"/>
              </a:rPr>
              <a:t>IV </a:t>
            </a:r>
            <a:r>
              <a:rPr lang="en-US" dirty="0">
                <a:latin typeface="+mj-lt"/>
              </a:rPr>
              <a:t>k</a:t>
            </a:r>
            <a:r>
              <a:rPr lang="en-US" sz="2800" baseline="-25000" dirty="0">
                <a:latin typeface="+mj-lt"/>
              </a:rPr>
              <a:t>2</a:t>
            </a:r>
            <a:r>
              <a:rPr lang="en-US" b="1" baseline="44000" dirty="0">
                <a:latin typeface="+mj-lt"/>
              </a:rPr>
              <a:t>IV </a:t>
            </a:r>
            <a:r>
              <a:rPr lang="en-US" dirty="0">
                <a:latin typeface="+mj-lt"/>
              </a:rPr>
              <a:t>k</a:t>
            </a:r>
            <a:r>
              <a:rPr lang="en-US" sz="2800" baseline="-25000" dirty="0">
                <a:latin typeface="+mj-lt"/>
              </a:rPr>
              <a:t>3</a:t>
            </a:r>
            <a:r>
              <a:rPr lang="en-US" b="1" baseline="44000" dirty="0">
                <a:latin typeface="+mj-lt"/>
              </a:rPr>
              <a:t>IV </a:t>
            </a:r>
            <a:r>
              <a:rPr lang="en-US" dirty="0">
                <a:latin typeface="+mj-lt"/>
              </a:rPr>
              <a:t>…</a:t>
            </a:r>
          </a:p>
          <a:p>
            <a:pPr lvl="1"/>
            <a:r>
              <a:rPr lang="en-US" dirty="0">
                <a:latin typeface="+mj-lt"/>
              </a:rPr>
              <a:t>Next time IV is used, Trudy can decrypt!</a:t>
            </a:r>
          </a:p>
        </p:txBody>
      </p:sp>
    </p:spTree>
    <p:extLst>
      <p:ext uri="{BB962C8B-B14F-4D97-AF65-F5344CB8AC3E}">
        <p14:creationId xmlns:p14="http://schemas.microsoft.com/office/powerpoint/2010/main" val="24861522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WEP Summary</a:t>
            </a:r>
            <a:endParaRPr lang="en-CA" dirty="0"/>
          </a:p>
        </p:txBody>
      </p:sp>
      <p:sp>
        <p:nvSpPr>
          <p:cNvPr id="3" name="Content Placeholder 2"/>
          <p:cNvSpPr>
            <a:spLocks noGrp="1"/>
          </p:cNvSpPr>
          <p:nvPr>
            <p:ph idx="1"/>
          </p:nvPr>
        </p:nvSpPr>
        <p:spPr/>
        <p:txBody>
          <a:bodyPr/>
          <a:lstStyle/>
          <a:p>
            <a:r>
              <a:rPr lang="en-CA" dirty="0" smtClean="0"/>
              <a:t>Authentication is first carried out via </a:t>
            </a:r>
          </a:p>
          <a:p>
            <a:pPr lvl="1"/>
            <a:r>
              <a:rPr lang="en-CA" dirty="0" smtClean="0"/>
              <a:t>open system authentication, or</a:t>
            </a:r>
          </a:p>
          <a:p>
            <a:pPr lvl="1"/>
            <a:r>
              <a:rPr lang="en-CA" dirty="0" smtClean="0"/>
              <a:t>shared key authentication</a:t>
            </a:r>
          </a:p>
          <a:p>
            <a:pPr marL="365760" lvl="1" indent="-256032">
              <a:spcBef>
                <a:spcPts val="400"/>
              </a:spcBef>
              <a:buSzPct val="68000"/>
              <a:buFont typeface="Wingdings 3"/>
              <a:buChar char=""/>
            </a:pPr>
            <a:endParaRPr lang="en-US" b="1" dirty="0"/>
          </a:p>
          <a:p>
            <a:pPr marL="365760" lvl="1" indent="-256032">
              <a:spcBef>
                <a:spcPts val="400"/>
              </a:spcBef>
              <a:buSzPct val="68000"/>
              <a:buFont typeface="Wingdings 3"/>
              <a:buChar char=""/>
            </a:pPr>
            <a:r>
              <a:rPr lang="en-US" sz="2400" dirty="0" smtClean="0"/>
              <a:t>Data packets are then encrypted using the WEP encryption process described above.  Each packet requires a new IV.</a:t>
            </a:r>
            <a:endParaRPr lang="en-US" sz="2400" dirty="0"/>
          </a:p>
          <a:p>
            <a:endParaRPr lang="en-CA" dirty="0" smtClean="0"/>
          </a:p>
          <a:p>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extLst>
      <p:ext uri="{BB962C8B-B14F-4D97-AF65-F5344CB8AC3E}">
        <p14:creationId xmlns:p14="http://schemas.microsoft.com/office/powerpoint/2010/main" val="137538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ctrTitle"/>
          </p:nvPr>
        </p:nvSpPr>
        <p:spPr/>
        <p:txBody>
          <a:bodyPr anchorCtr="0">
            <a:normAutofit/>
          </a:bodyPr>
          <a:lstStyle/>
          <a:p>
            <a:pPr eaLnBrk="1" hangingPunct="1">
              <a:defRPr/>
            </a:pPr>
            <a:r>
              <a:rPr lang="en-US" sz="4400" dirty="0" smtClean="0"/>
              <a:t>WPA</a:t>
            </a:r>
          </a:p>
        </p:txBody>
      </p:sp>
      <p:sp>
        <p:nvSpPr>
          <p:cNvPr id="30724" name="Rectangle 3"/>
          <p:cNvSpPr>
            <a:spLocks noGrp="1" noChangeArrowheads="1"/>
          </p:cNvSpPr>
          <p:nvPr>
            <p:ph type="subTitle" idx="1"/>
          </p:nvPr>
        </p:nvSpPr>
        <p:spPr/>
        <p:txBody>
          <a:bodyPr/>
          <a:lstStyle/>
          <a:p>
            <a:pPr lvl="1" eaLnBrk="1" hangingPunct="1">
              <a:defRPr/>
            </a:pPr>
            <a:endParaRPr lang="en-US" dirty="0" smtClean="0"/>
          </a:p>
        </p:txBody>
      </p:sp>
      <p:sp>
        <p:nvSpPr>
          <p:cNvPr id="2" name="Slide Number Placeholder 1"/>
          <p:cNvSpPr>
            <a:spLocks noGrp="1"/>
          </p:cNvSpPr>
          <p:nvPr>
            <p:ph type="sldNum" sz="quarter" idx="12"/>
          </p:nvPr>
        </p:nvSpPr>
        <p:spPr/>
        <p:txBody>
          <a:bodyPr/>
          <a:lstStyle/>
          <a:p>
            <a:fld id="{EA044E08-7BE2-49F1-9D64-AB00A7EFFAC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Key size increased to 128 bits</a:t>
            </a:r>
          </a:p>
          <a:p>
            <a:r>
              <a:rPr lang="en-CA" dirty="0" smtClean="0"/>
              <a:t>Larger IVs: 48-bit long</a:t>
            </a:r>
          </a:p>
          <a:p>
            <a:r>
              <a:rPr lang="en-CA" dirty="0" smtClean="0"/>
              <a:t>Changing security keys through Temporary Key Integrity Protocol (TKIP)</a:t>
            </a:r>
          </a:p>
          <a:p>
            <a:pPr lvl="1"/>
            <a:r>
              <a:rPr lang="en-CA" dirty="0" smtClean="0"/>
              <a:t>Encryption keys are changed (based on a master key) after a certain number of packets have been sent.</a:t>
            </a:r>
          </a:p>
          <a:p>
            <a:pPr lvl="1"/>
            <a:r>
              <a:rPr lang="en-CA" dirty="0" smtClean="0"/>
              <a:t>An IV is mixed with data (not concatenate).</a:t>
            </a:r>
          </a:p>
        </p:txBody>
      </p:sp>
      <p:sp>
        <p:nvSpPr>
          <p:cNvPr id="3" name="Title 2"/>
          <p:cNvSpPr>
            <a:spLocks noGrp="1"/>
          </p:cNvSpPr>
          <p:nvPr>
            <p:ph type="title"/>
          </p:nvPr>
        </p:nvSpPr>
        <p:spPr/>
        <p:txBody>
          <a:bodyPr/>
          <a:lstStyle/>
          <a:p>
            <a:r>
              <a:rPr lang="en-CA" dirty="0" smtClean="0"/>
              <a:t>WPA: Improving WEP Encryption</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359098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85355"/>
            <a:ext cx="84296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34535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CA" dirty="0"/>
              <a:t>T</a:t>
            </a:r>
            <a:r>
              <a:rPr lang="en-CA" dirty="0" smtClean="0"/>
              <a:t>wo options:</a:t>
            </a:r>
          </a:p>
          <a:p>
            <a:r>
              <a:rPr lang="en-CA" dirty="0" smtClean="0"/>
              <a:t>PSK (inexpensive, home/personal networking)</a:t>
            </a:r>
          </a:p>
          <a:p>
            <a:r>
              <a:rPr lang="en-CA" smtClean="0"/>
              <a:t>802.1X </a:t>
            </a:r>
            <a:r>
              <a:rPr lang="en-CA" dirty="0" smtClean="0"/>
              <a:t>(expensive, enterprise networking)</a:t>
            </a:r>
            <a:endParaRPr lang="en-CA" dirty="0"/>
          </a:p>
        </p:txBody>
      </p:sp>
      <p:sp>
        <p:nvSpPr>
          <p:cNvPr id="3" name="Title 2"/>
          <p:cNvSpPr>
            <a:spLocks noGrp="1"/>
          </p:cNvSpPr>
          <p:nvPr>
            <p:ph type="title"/>
          </p:nvPr>
        </p:nvSpPr>
        <p:spPr/>
        <p:txBody>
          <a:bodyPr/>
          <a:lstStyle/>
          <a:p>
            <a:r>
              <a:rPr lang="en-CA" dirty="0" smtClean="0"/>
              <a:t>WPA Authentication</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116351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457200" y="1481328"/>
            <a:ext cx="8229600" cy="4767072"/>
          </a:xfrm>
        </p:spPr>
        <p:txBody>
          <a:bodyPr>
            <a:normAutofit fontScale="92500" lnSpcReduction="10000"/>
          </a:bodyPr>
          <a:lstStyle/>
          <a:p>
            <a:pPr eaLnBrk="1" hangingPunct="1">
              <a:defRPr/>
            </a:pPr>
            <a:r>
              <a:rPr lang="en-US" sz="2800" b="1" dirty="0" smtClean="0"/>
              <a:t>Pre-shared key (PSK)</a:t>
            </a:r>
            <a:r>
              <a:rPr lang="en-US" sz="2800" dirty="0" smtClean="0"/>
              <a:t> authentication</a:t>
            </a:r>
          </a:p>
          <a:p>
            <a:pPr lvl="1" eaLnBrk="1" hangingPunct="1">
              <a:defRPr/>
            </a:pPr>
            <a:r>
              <a:rPr lang="en-US" sz="2400" dirty="0" smtClean="0"/>
              <a:t>Uses a passphrase to generate the encryption key</a:t>
            </a:r>
          </a:p>
          <a:p>
            <a:pPr eaLnBrk="1" hangingPunct="1">
              <a:defRPr/>
            </a:pPr>
            <a:r>
              <a:rPr lang="en-US" sz="2800" dirty="0" smtClean="0"/>
              <a:t>Key must be entered into both the access point and all wireless devices</a:t>
            </a:r>
          </a:p>
          <a:p>
            <a:pPr lvl="1" eaLnBrk="1" hangingPunct="1">
              <a:defRPr/>
            </a:pPr>
            <a:r>
              <a:rPr lang="en-US" sz="2400" dirty="0" smtClean="0"/>
              <a:t>Prior to the devices communicating with the AP</a:t>
            </a:r>
          </a:p>
          <a:p>
            <a:pPr eaLnBrk="1" hangingPunct="1">
              <a:defRPr/>
            </a:pPr>
            <a:r>
              <a:rPr lang="en-US" sz="2800" dirty="0" smtClean="0"/>
              <a:t>The PSK is not used for encryption</a:t>
            </a:r>
          </a:p>
          <a:p>
            <a:pPr lvl="1" eaLnBrk="1" hangingPunct="1">
              <a:defRPr/>
            </a:pPr>
            <a:r>
              <a:rPr lang="en-US" sz="2400" dirty="0" smtClean="0"/>
              <a:t>Instead, it serves as the starting point (seed) for mathematically generating the encryption keys</a:t>
            </a:r>
          </a:p>
          <a:p>
            <a:r>
              <a:rPr lang="en-CA" dirty="0"/>
              <a:t>Results in a pair-wise master key (PMK)</a:t>
            </a:r>
          </a:p>
          <a:p>
            <a:r>
              <a:rPr lang="en-CA" dirty="0"/>
              <a:t>Followed by a 4-way handshake to handle key management and distribution, which uses the PMK to generate a pair-wise transient key (PTK).</a:t>
            </a:r>
          </a:p>
          <a:p>
            <a:pPr lvl="1" eaLnBrk="1" hangingPunct="1">
              <a:defRPr/>
            </a:pPr>
            <a:endParaRPr lang="en-US" sz="2400" dirty="0" smtClean="0"/>
          </a:p>
        </p:txBody>
      </p:sp>
      <p:sp>
        <p:nvSpPr>
          <p:cNvPr id="33795" name="Rectangle 2"/>
          <p:cNvSpPr>
            <a:spLocks noGrp="1" noChangeArrowheads="1"/>
          </p:cNvSpPr>
          <p:nvPr>
            <p:ph type="title"/>
          </p:nvPr>
        </p:nvSpPr>
        <p:spPr/>
        <p:txBody>
          <a:bodyPr anchorCtr="0"/>
          <a:lstStyle/>
          <a:p>
            <a:pPr eaLnBrk="1" hangingPunct="1">
              <a:defRPr/>
            </a:pPr>
            <a:r>
              <a:rPr lang="en-US" dirty="0" smtClean="0"/>
              <a:t>WPA Personal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p:txBody>
          <a:bodyPr/>
          <a:lstStyle/>
          <a:p>
            <a:pPr eaLnBrk="1" hangingPunct="1"/>
            <a:r>
              <a:rPr lang="en-US" smtClean="0"/>
              <a:t>A PSK is a 64-bit hexadecimal number</a:t>
            </a:r>
          </a:p>
          <a:p>
            <a:pPr lvl="1" eaLnBrk="1" hangingPunct="1"/>
            <a:r>
              <a:rPr lang="en-US" smtClean="0"/>
              <a:t>Usually generated from a passphrase</a:t>
            </a:r>
          </a:p>
          <a:p>
            <a:pPr lvl="2" eaLnBrk="1" hangingPunct="1"/>
            <a:r>
              <a:rPr lang="en-US" smtClean="0"/>
              <a:t>Consisting of letters, digits, punctuation, etc. that is between 8 and 63 characters in length</a:t>
            </a:r>
          </a:p>
          <a:p>
            <a:pPr eaLnBrk="1" hangingPunct="1"/>
            <a:r>
              <a:rPr lang="en-US" smtClean="0"/>
              <a:t>If the passphrase is a common word, it can be found with a </a:t>
            </a:r>
            <a:r>
              <a:rPr lang="en-US" b="1" smtClean="0"/>
              <a:t>dictionary attack</a:t>
            </a:r>
            <a:endParaRPr lang="en-US" smtClean="0"/>
          </a:p>
        </p:txBody>
      </p:sp>
      <p:sp>
        <p:nvSpPr>
          <p:cNvPr id="37891" name="Rectangle 2"/>
          <p:cNvSpPr>
            <a:spLocks noGrp="1" noChangeArrowheads="1"/>
          </p:cNvSpPr>
          <p:nvPr>
            <p:ph type="title"/>
          </p:nvPr>
        </p:nvSpPr>
        <p:spPr/>
        <p:txBody>
          <a:bodyPr anchorCtr="0"/>
          <a:lstStyle/>
          <a:p>
            <a:pPr eaLnBrk="1" hangingPunct="1">
              <a:defRPr/>
            </a:pPr>
            <a:r>
              <a:rPr lang="en-US" dirty="0" smtClean="0"/>
              <a:t>Pre-Shared Key Weakness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extLst>
      <p:ext uri="{BB962C8B-B14F-4D97-AF65-F5344CB8AC3E}">
        <p14:creationId xmlns:p14="http://schemas.microsoft.com/office/powerpoint/2010/main" val="216766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Three components:</a:t>
            </a:r>
          </a:p>
          <a:p>
            <a:pPr lvl="1"/>
            <a:r>
              <a:rPr lang="en-CA" dirty="0" smtClean="0"/>
              <a:t>Remote authentication dial-in user service (RADIUS)</a:t>
            </a:r>
          </a:p>
          <a:p>
            <a:pPr lvl="1"/>
            <a:r>
              <a:rPr lang="en-CA" dirty="0" smtClean="0"/>
              <a:t>authenticator (access point)</a:t>
            </a:r>
          </a:p>
          <a:p>
            <a:pPr lvl="1"/>
            <a:r>
              <a:rPr lang="en-CA" dirty="0" smtClean="0"/>
              <a:t>supplicant (client)</a:t>
            </a:r>
          </a:p>
          <a:p>
            <a:r>
              <a:rPr lang="en-CA" dirty="0" smtClean="0"/>
              <a:t>Uses EAP authentication framework</a:t>
            </a:r>
          </a:p>
          <a:p>
            <a:pPr lvl="1"/>
            <a:r>
              <a:rPr lang="en-CA" dirty="0" smtClean="0"/>
              <a:t>EAP-PSK, </a:t>
            </a:r>
            <a:r>
              <a:rPr lang="en-CA" dirty="0" smtClean="0">
                <a:solidFill>
                  <a:srgbClr val="FF0000"/>
                </a:solidFill>
              </a:rPr>
              <a:t>EAP-TLS</a:t>
            </a:r>
            <a:r>
              <a:rPr lang="en-CA" dirty="0" smtClean="0"/>
              <a:t>, </a:t>
            </a:r>
            <a:r>
              <a:rPr lang="en-CA" dirty="0" smtClean="0">
                <a:solidFill>
                  <a:srgbClr val="FF0000"/>
                </a:solidFill>
              </a:rPr>
              <a:t>EAP-TTLS</a:t>
            </a:r>
            <a:r>
              <a:rPr lang="en-CA" dirty="0" smtClean="0"/>
              <a:t>, EAP-MD5</a:t>
            </a:r>
          </a:p>
          <a:p>
            <a:r>
              <a:rPr lang="en-CA" dirty="0" smtClean="0"/>
              <a:t>Results in a pair-wise master key (PMK)</a:t>
            </a:r>
          </a:p>
          <a:p>
            <a:r>
              <a:rPr lang="en-CA" dirty="0" smtClean="0"/>
              <a:t>Followed by a 4-way handshake to handle key management and distribution, which uses the PMK to generate a pair-wise transient key (PTK).</a:t>
            </a:r>
            <a:endParaRPr lang="en-CA" dirty="0"/>
          </a:p>
        </p:txBody>
      </p:sp>
      <p:sp>
        <p:nvSpPr>
          <p:cNvPr id="3" name="Title 2"/>
          <p:cNvSpPr>
            <a:spLocks noGrp="1"/>
          </p:cNvSpPr>
          <p:nvPr>
            <p:ph type="title"/>
          </p:nvPr>
        </p:nvSpPr>
        <p:spPr/>
        <p:txBody>
          <a:bodyPr>
            <a:normAutofit/>
          </a:bodyPr>
          <a:lstStyle/>
          <a:p>
            <a:r>
              <a:rPr lang="en-CA" dirty="0" smtClean="0"/>
              <a:t>WPA Authentication via </a:t>
            </a:r>
            <a:r>
              <a:rPr lang="en-CA" dirty="0" smtClean="0"/>
              <a:t>802.1X</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Tree>
    <p:extLst>
      <p:ext uri="{BB962C8B-B14F-4D97-AF65-F5344CB8AC3E}">
        <p14:creationId xmlns:p14="http://schemas.microsoft.com/office/powerpoint/2010/main" val="153709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p:txBody>
          <a:bodyPr/>
          <a:lstStyle/>
          <a:p>
            <a:pPr eaLnBrk="1" hangingPunct="1">
              <a:defRPr/>
            </a:pPr>
            <a:r>
              <a:rPr lang="en-US" smtClean="0"/>
              <a:t>In the early 1980s, the IEEE began work on developing computer network architecture standards</a:t>
            </a:r>
          </a:p>
          <a:p>
            <a:pPr lvl="1" eaLnBrk="1" hangingPunct="1">
              <a:defRPr/>
            </a:pPr>
            <a:r>
              <a:rPr lang="en-US" smtClean="0"/>
              <a:t>This work was called Project 802</a:t>
            </a:r>
          </a:p>
          <a:p>
            <a:pPr eaLnBrk="1" hangingPunct="1">
              <a:defRPr/>
            </a:pPr>
            <a:r>
              <a:rPr lang="en-US" smtClean="0"/>
              <a:t>In 1990, the IEEE formed a committee to develop a standard for WLANs (Wireless Local Area Networks)</a:t>
            </a:r>
          </a:p>
          <a:p>
            <a:pPr lvl="1" eaLnBrk="1" hangingPunct="1">
              <a:defRPr/>
            </a:pPr>
            <a:r>
              <a:rPr lang="en-US" smtClean="0"/>
              <a:t>At that time WLANs operated at a speed of 1 to 2 million bits per second (Mbps)</a:t>
            </a:r>
          </a:p>
        </p:txBody>
      </p:sp>
      <p:sp>
        <p:nvSpPr>
          <p:cNvPr id="2" name="Title 1"/>
          <p:cNvSpPr>
            <a:spLocks noGrp="1"/>
          </p:cNvSpPr>
          <p:nvPr>
            <p:ph type="title"/>
          </p:nvPr>
        </p:nvSpPr>
        <p:spPr/>
        <p:txBody>
          <a:bodyPr/>
          <a:lstStyle/>
          <a:p>
            <a:r>
              <a:rPr lang="en-CA" dirty="0" smtClean="0"/>
              <a:t>History</a:t>
            </a:r>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aptlsAuthenticationProcess.jpg"/>
          <p:cNvPicPr>
            <a:picLocks noGrp="1" noChangeAspect="1"/>
          </p:cNvPicPr>
          <p:nvPr>
            <p:ph idx="1"/>
          </p:nvPr>
        </p:nvPicPr>
        <p:blipFill>
          <a:blip r:embed="rId2">
            <a:extLst>
              <a:ext uri="{28A0092B-C50C-407E-A947-70E740481C1C}">
                <a14:useLocalDpi xmlns:a14="http://schemas.microsoft.com/office/drawing/2010/main" val="0"/>
              </a:ext>
            </a:extLst>
          </a:blip>
          <a:srcRect l="-14454" r="-14454"/>
          <a:stretch>
            <a:fillRect/>
          </a:stretch>
        </p:blipFill>
        <p:spPr>
          <a:xfrm>
            <a:off x="318645" y="1371600"/>
            <a:ext cx="8728974" cy="4800600"/>
          </a:xfr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
        <p:nvSpPr>
          <p:cNvPr id="4" name="Title 3"/>
          <p:cNvSpPr>
            <a:spLocks noGrp="1"/>
          </p:cNvSpPr>
          <p:nvPr>
            <p:ph type="title"/>
          </p:nvPr>
        </p:nvSpPr>
        <p:spPr/>
        <p:txBody>
          <a:bodyPr/>
          <a:lstStyle/>
          <a:p>
            <a:r>
              <a:rPr lang="en-US" dirty="0" smtClean="0"/>
              <a:t>EAP-TLS</a:t>
            </a:r>
            <a:endParaRPr lang="en-US" dirty="0"/>
          </a:p>
        </p:txBody>
      </p:sp>
    </p:spTree>
    <p:extLst>
      <p:ext uri="{BB962C8B-B14F-4D97-AF65-F5344CB8AC3E}">
        <p14:creationId xmlns:p14="http://schemas.microsoft.com/office/powerpoint/2010/main" val="97568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CA" dirty="0" smtClean="0"/>
              <a:t>WPA2</a:t>
            </a:r>
            <a:endParaRPr lang="en-CA" dirty="0"/>
          </a:p>
        </p:txBody>
      </p:sp>
      <p:sp>
        <p:nvSpPr>
          <p:cNvPr id="8" name="Subtitle 7"/>
          <p:cNvSpPr>
            <a:spLocks noGrp="1"/>
          </p:cNvSpPr>
          <p:nvPr>
            <p:ph type="subTitle" idx="1"/>
          </p:nvPr>
        </p:nvSpPr>
        <p:spPr/>
        <p:txBody>
          <a:bodyPr/>
          <a:lstStyle/>
          <a:p>
            <a:endParaRPr lang="en-CA"/>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93950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a:bodyPr>
          <a:lstStyle/>
          <a:p>
            <a:r>
              <a:rPr lang="en-US" b="1" dirty="0" smtClean="0"/>
              <a:t>Wi-Fi Protected Access 2 (WPA2)</a:t>
            </a:r>
          </a:p>
          <a:p>
            <a:pPr lvl="1"/>
            <a:r>
              <a:rPr lang="en-US" dirty="0" smtClean="0"/>
              <a:t>Introduced by the Wi-Fi Alliance in September 2004</a:t>
            </a:r>
          </a:p>
          <a:p>
            <a:pPr lvl="1"/>
            <a:r>
              <a:rPr lang="en-US" dirty="0" smtClean="0"/>
              <a:t>The second generation of WPA security</a:t>
            </a:r>
          </a:p>
          <a:p>
            <a:pPr lvl="1"/>
            <a:r>
              <a:rPr lang="en-US" dirty="0" smtClean="0"/>
              <a:t>Still uses PSK (Pre-Shared Key) authentication</a:t>
            </a:r>
          </a:p>
          <a:p>
            <a:pPr lvl="1"/>
            <a:r>
              <a:rPr lang="en-US" dirty="0" smtClean="0"/>
              <a:t>But instead of TKIP encryption it uses a stronger data encryption method called AES-CCMP</a:t>
            </a:r>
          </a:p>
          <a:p>
            <a:pPr lvl="1"/>
            <a:endParaRPr lang="en-US" dirty="0" smtClean="0"/>
          </a:p>
          <a:p>
            <a:pPr lvl="1"/>
            <a:endParaRPr lang="en-US" dirty="0"/>
          </a:p>
          <a:p>
            <a:pPr marL="109728" indent="0">
              <a:buNone/>
            </a:pPr>
            <a:r>
              <a:rPr lang="en-US" sz="1800" dirty="0" smtClean="0"/>
              <a:t>AES: </a:t>
            </a:r>
            <a:r>
              <a:rPr lang="en-CA" sz="1800" dirty="0"/>
              <a:t>Advanced Encryption Standard </a:t>
            </a:r>
            <a:endParaRPr lang="en-US" sz="1800" dirty="0" smtClean="0"/>
          </a:p>
          <a:p>
            <a:pPr marL="109728" indent="0">
              <a:buNone/>
            </a:pPr>
            <a:r>
              <a:rPr lang="en-US" sz="1800" dirty="0" smtClean="0"/>
              <a:t>CCMP: </a:t>
            </a:r>
            <a:r>
              <a:rPr lang="en-CA" sz="1800" dirty="0"/>
              <a:t>Counter Mode with Cipher Block Chaining Message Authentication Code Protocol </a:t>
            </a:r>
            <a:endParaRPr lang="en-US" sz="1800" dirty="0" smtClean="0"/>
          </a:p>
        </p:txBody>
      </p:sp>
      <p:sp>
        <p:nvSpPr>
          <p:cNvPr id="35843" name="Rectangle 2"/>
          <p:cNvSpPr>
            <a:spLocks noGrp="1" noChangeArrowheads="1"/>
          </p:cNvSpPr>
          <p:nvPr>
            <p:ph type="title"/>
          </p:nvPr>
        </p:nvSpPr>
        <p:spPr/>
        <p:txBody>
          <a:bodyPr anchorCtr="0"/>
          <a:lstStyle/>
          <a:p>
            <a:pPr fontAlgn="auto">
              <a:spcAft>
                <a:spcPts val="0"/>
              </a:spcAft>
              <a:defRPr/>
            </a:pPr>
            <a:r>
              <a:rPr lang="en-US" smtClean="0"/>
              <a:t>WPA2 Personal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Tree>
    <p:extLst>
      <p:ext uri="{BB962C8B-B14F-4D97-AF65-F5344CB8AC3E}">
        <p14:creationId xmlns:p14="http://schemas.microsoft.com/office/powerpoint/2010/main" val="3934343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sz="3300" dirty="0" smtClean="0"/>
              <a:t>PSK Authentication</a:t>
            </a:r>
          </a:p>
          <a:p>
            <a:pPr lvl="1"/>
            <a:r>
              <a:rPr lang="en-US" dirty="0" smtClean="0"/>
              <a:t>Intended for personal and small office home office users who do not have advanced server capabilities</a:t>
            </a:r>
          </a:p>
          <a:p>
            <a:pPr lvl="1"/>
            <a:r>
              <a:rPr lang="en-US" dirty="0" smtClean="0"/>
              <a:t>PSK keys are automatically changed and authenticated between devices after a specified period of time known as the </a:t>
            </a:r>
            <a:r>
              <a:rPr lang="en-US" i="1" dirty="0" smtClean="0"/>
              <a:t>rekey interval</a:t>
            </a:r>
          </a:p>
        </p:txBody>
      </p:sp>
      <p:sp>
        <p:nvSpPr>
          <p:cNvPr id="35843" name="Rectangle 2"/>
          <p:cNvSpPr>
            <a:spLocks noGrp="1" noChangeArrowheads="1"/>
          </p:cNvSpPr>
          <p:nvPr>
            <p:ph type="title"/>
          </p:nvPr>
        </p:nvSpPr>
        <p:spPr/>
        <p:txBody>
          <a:bodyPr anchorCtr="0"/>
          <a:lstStyle/>
          <a:p>
            <a:pPr fontAlgn="auto">
              <a:spcAft>
                <a:spcPts val="0"/>
              </a:spcAft>
              <a:defRPr/>
            </a:pPr>
            <a:r>
              <a:rPr lang="en-US" dirty="0" smtClean="0"/>
              <a:t>WPA2 Personal Security (2)</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Tree>
    <p:extLst>
      <p:ext uri="{BB962C8B-B14F-4D97-AF65-F5344CB8AC3E}">
        <p14:creationId xmlns:p14="http://schemas.microsoft.com/office/powerpoint/2010/main" val="209348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p:txBody>
          <a:bodyPr/>
          <a:lstStyle/>
          <a:p>
            <a:pPr eaLnBrk="1" hangingPunct="1"/>
            <a:r>
              <a:rPr lang="en-US" smtClean="0"/>
              <a:t>AES-CCMP Encryption</a:t>
            </a:r>
          </a:p>
          <a:p>
            <a:pPr lvl="1" eaLnBrk="1" hangingPunct="1"/>
            <a:r>
              <a:rPr lang="en-US" smtClean="0"/>
              <a:t>Encryption under the WPA2 personal security model is accomplished by </a:t>
            </a:r>
            <a:r>
              <a:rPr lang="en-US" b="1" smtClean="0"/>
              <a:t>AES-CCMP</a:t>
            </a:r>
          </a:p>
          <a:p>
            <a:pPr lvl="1" eaLnBrk="1" hangingPunct="1"/>
            <a:r>
              <a:rPr lang="en-US" smtClean="0"/>
              <a:t>This encryption is so complex that it requires special hardware to be added to the access points to perform it</a:t>
            </a:r>
          </a:p>
          <a:p>
            <a:pPr lvl="1" eaLnBrk="1" hangingPunct="1"/>
            <a:endParaRPr lang="en-US" smtClean="0"/>
          </a:p>
        </p:txBody>
      </p:sp>
      <p:sp>
        <p:nvSpPr>
          <p:cNvPr id="37891" name="Rectangle 2"/>
          <p:cNvSpPr>
            <a:spLocks noGrp="1" noChangeArrowheads="1"/>
          </p:cNvSpPr>
          <p:nvPr>
            <p:ph type="title"/>
          </p:nvPr>
        </p:nvSpPr>
        <p:spPr/>
        <p:txBody>
          <a:bodyPr anchorCtr="0">
            <a:normAutofit/>
          </a:bodyPr>
          <a:lstStyle/>
          <a:p>
            <a:pPr eaLnBrk="1" hangingPunct="1">
              <a:defRPr/>
            </a:pPr>
            <a:r>
              <a:rPr lang="en-US" dirty="0" smtClean="0"/>
              <a:t>WPA2 Personal Security (3)</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9939" name="Rectangle 2"/>
          <p:cNvSpPr>
            <a:spLocks noGrp="1" noChangeArrowheads="1"/>
          </p:cNvSpPr>
          <p:nvPr>
            <p:ph type="title"/>
          </p:nvPr>
        </p:nvSpPr>
        <p:spPr/>
        <p:txBody>
          <a:bodyPr anchorCtr="0"/>
          <a:lstStyle/>
          <a:p>
            <a:pPr eaLnBrk="1" hangingPunct="1">
              <a:defRPr/>
            </a:pPr>
            <a:r>
              <a:rPr lang="en-US" dirty="0" smtClean="0"/>
              <a:t>WPA and WPA2 Compared</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379663"/>
            <a:ext cx="7419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idx="1"/>
          </p:nvPr>
        </p:nvSpPr>
        <p:spPr/>
        <p:txBody>
          <a:bodyPr/>
          <a:lstStyle/>
          <a:p>
            <a:pPr eaLnBrk="1" hangingPunct="1">
              <a:defRPr/>
            </a:pPr>
            <a:r>
              <a:rPr lang="en-US" dirty="0" smtClean="0"/>
              <a:t>The most secure method</a:t>
            </a:r>
          </a:p>
          <a:p>
            <a:pPr eaLnBrk="1" hangingPunct="1">
              <a:defRPr/>
            </a:pPr>
            <a:r>
              <a:rPr lang="en-US" dirty="0" smtClean="0"/>
              <a:t>Authentication uses IEEE 802.1x</a:t>
            </a:r>
          </a:p>
          <a:p>
            <a:pPr eaLnBrk="1" hangingPunct="1">
              <a:defRPr/>
            </a:pPr>
            <a:r>
              <a:rPr lang="en-US" dirty="0" smtClean="0"/>
              <a:t>Encryption is AES-CCMP</a:t>
            </a:r>
          </a:p>
          <a:p>
            <a:pPr lvl="1">
              <a:defRPr/>
            </a:pPr>
            <a:r>
              <a:rPr lang="en-US" dirty="0" smtClean="0">
                <a:solidFill>
                  <a:srgbClr val="FF0000"/>
                </a:solidFill>
              </a:rPr>
              <a:t>We can still crack it if it is PSK!</a:t>
            </a:r>
          </a:p>
        </p:txBody>
      </p:sp>
      <p:sp>
        <p:nvSpPr>
          <p:cNvPr id="48131" name="Rectangle 2"/>
          <p:cNvSpPr>
            <a:spLocks noGrp="1" noChangeArrowheads="1"/>
          </p:cNvSpPr>
          <p:nvPr>
            <p:ph type="title"/>
          </p:nvPr>
        </p:nvSpPr>
        <p:spPr/>
        <p:txBody>
          <a:bodyPr anchorCtr="0"/>
          <a:lstStyle/>
          <a:p>
            <a:pPr eaLnBrk="1" hangingPunct="1">
              <a:defRPr/>
            </a:pPr>
            <a:r>
              <a:rPr lang="en-US" smtClean="0"/>
              <a:t>WPA2 Enterprise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 superset of all WLAN security mechanisms including WEP, WPA and WPA2.</a:t>
            </a:r>
          </a:p>
          <a:p>
            <a:r>
              <a:rPr lang="en-CA" dirty="0" smtClean="0"/>
              <a:t>PSK (personal) or 802.1X (enterprise) is used for authentication and key management. </a:t>
            </a:r>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
        <p:nvSpPr>
          <p:cNvPr id="4" name="Title 3"/>
          <p:cNvSpPr>
            <a:spLocks noGrp="1"/>
          </p:cNvSpPr>
          <p:nvPr>
            <p:ph type="title"/>
          </p:nvPr>
        </p:nvSpPr>
        <p:spPr/>
        <p:txBody>
          <a:bodyPr/>
          <a:lstStyle/>
          <a:p>
            <a:r>
              <a:rPr lang="en-CA" dirty="0" smtClean="0"/>
              <a:t>802.11i</a:t>
            </a:r>
            <a:endParaRPr lang="en-CA" dirty="0"/>
          </a:p>
        </p:txBody>
      </p:sp>
    </p:spTree>
    <p:extLst>
      <p:ext uri="{BB962C8B-B14F-4D97-AF65-F5344CB8AC3E}">
        <p14:creationId xmlns:p14="http://schemas.microsoft.com/office/powerpoint/2010/main" val="2267391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Section 6.3.1, Wireless Mesh Networks, by I. F. </a:t>
            </a:r>
            <a:r>
              <a:rPr lang="en-CA" dirty="0" err="1" smtClean="0"/>
              <a:t>Akyildiz</a:t>
            </a:r>
            <a:r>
              <a:rPr lang="en-CA" dirty="0" smtClean="0"/>
              <a:t> and X. Wang</a:t>
            </a:r>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
        <p:nvSpPr>
          <p:cNvPr id="4" name="Title 3"/>
          <p:cNvSpPr>
            <a:spLocks noGrp="1"/>
          </p:cNvSpPr>
          <p:nvPr>
            <p:ph type="title"/>
          </p:nvPr>
        </p:nvSpPr>
        <p:spPr/>
        <p:txBody>
          <a:bodyPr/>
          <a:lstStyle/>
          <a:p>
            <a:r>
              <a:rPr lang="en-CA" dirty="0" smtClean="0"/>
              <a:t>Reference</a:t>
            </a:r>
            <a:endParaRPr lang="en-CA" dirty="0"/>
          </a:p>
        </p:txBody>
      </p:sp>
    </p:spTree>
    <p:extLst>
      <p:ext uri="{BB962C8B-B14F-4D97-AF65-F5344CB8AC3E}">
        <p14:creationId xmlns:p14="http://schemas.microsoft.com/office/powerpoint/2010/main" val="2175808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Setup</a:t>
            </a:r>
          </a:p>
          <a:p>
            <a:pPr lvl="1"/>
            <a:r>
              <a:rPr lang="en-US" dirty="0" smtClean="0"/>
              <a:t>1. Let’s bring up the adapter</a:t>
            </a:r>
          </a:p>
          <a:p>
            <a:pPr lvl="2"/>
            <a:r>
              <a:rPr lang="en-US" dirty="0"/>
              <a:t> </a:t>
            </a:r>
            <a:r>
              <a:rPr lang="en-US" dirty="0" err="1" smtClean="0"/>
              <a:t>ifconfig</a:t>
            </a:r>
            <a:r>
              <a:rPr lang="en-US" dirty="0" smtClean="0"/>
              <a:t> wlan0 up</a:t>
            </a:r>
          </a:p>
          <a:p>
            <a:pPr lvl="1"/>
            <a:r>
              <a:rPr lang="en-US" dirty="0" smtClean="0"/>
              <a:t>2. Start monitoring interface</a:t>
            </a:r>
          </a:p>
          <a:p>
            <a:pPr lvl="2"/>
            <a:r>
              <a:rPr lang="en-US" dirty="0" err="1" smtClean="0"/>
              <a:t>airmon</a:t>
            </a:r>
            <a:r>
              <a:rPr lang="en-US" dirty="0" smtClean="0"/>
              <a:t>-ng start wlan0</a:t>
            </a:r>
          </a:p>
          <a:p>
            <a:pPr lvl="1"/>
            <a:r>
              <a:rPr lang="en-US" dirty="0" smtClean="0"/>
              <a:t>3. Gather information on </a:t>
            </a:r>
            <a:r>
              <a:rPr lang="en-US" dirty="0" err="1" smtClean="0"/>
              <a:t>accesspoints</a:t>
            </a:r>
            <a:r>
              <a:rPr lang="en-US" dirty="0" smtClean="0"/>
              <a:t>:</a:t>
            </a:r>
          </a:p>
          <a:p>
            <a:pPr lvl="2"/>
            <a:r>
              <a:rPr lang="en-US" dirty="0" err="1" smtClean="0"/>
              <a:t>airodump</a:t>
            </a:r>
            <a:r>
              <a:rPr lang="en-US" dirty="0" smtClean="0"/>
              <a:t>-ng wlan0mon</a:t>
            </a:r>
          </a:p>
          <a:p>
            <a:pPr lvl="1"/>
            <a:r>
              <a:rPr lang="en-US" dirty="0" smtClean="0"/>
              <a:t>4. Find the </a:t>
            </a:r>
            <a:r>
              <a:rPr lang="en-US" dirty="0" err="1" smtClean="0"/>
              <a:t>accesspoint</a:t>
            </a:r>
            <a:r>
              <a:rPr lang="en-US" dirty="0" smtClean="0"/>
              <a:t> to attack</a:t>
            </a:r>
          </a:p>
          <a:p>
            <a:pPr lvl="2"/>
            <a:r>
              <a:rPr lang="en-US" dirty="0" err="1" smtClean="0"/>
              <a:t>airodump</a:t>
            </a:r>
            <a:r>
              <a:rPr lang="en-US" dirty="0" smtClean="0"/>
              <a:t>-ng –</a:t>
            </a:r>
            <a:r>
              <a:rPr lang="en-US" dirty="0" err="1" smtClean="0"/>
              <a:t>bssid</a:t>
            </a:r>
            <a:r>
              <a:rPr lang="en-US" dirty="0" smtClean="0"/>
              <a:t> AP_MAC –channel AP_CH –write demo wlan0mon</a:t>
            </a:r>
          </a:p>
          <a:p>
            <a:pPr lvl="1"/>
            <a:r>
              <a:rPr lang="en-US" dirty="0" smtClean="0"/>
              <a:t>5. Wait for a client to connect…</a:t>
            </a:r>
          </a:p>
          <a:p>
            <a:pPr lvl="2"/>
            <a:r>
              <a:rPr lang="en-US" dirty="0" smtClean="0"/>
              <a:t>Or </a:t>
            </a:r>
            <a:r>
              <a:rPr lang="en-US" dirty="0" err="1" smtClean="0"/>
              <a:t>deauth</a:t>
            </a:r>
            <a:r>
              <a:rPr lang="en-US" dirty="0" smtClean="0"/>
              <a:t> them:</a:t>
            </a:r>
          </a:p>
          <a:p>
            <a:pPr lvl="3"/>
            <a:r>
              <a:rPr lang="en-US" dirty="0" err="1" smtClean="0"/>
              <a:t>aireplay</a:t>
            </a:r>
            <a:r>
              <a:rPr lang="en-US" dirty="0" smtClean="0"/>
              <a:t>-ng -0 10 –a –c CLIENT ADAPTER</a:t>
            </a:r>
          </a:p>
          <a:p>
            <a:pPr lvl="1"/>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
        <p:nvSpPr>
          <p:cNvPr id="4" name="Title 3"/>
          <p:cNvSpPr>
            <a:spLocks noGrp="1"/>
          </p:cNvSpPr>
          <p:nvPr>
            <p:ph type="title"/>
          </p:nvPr>
        </p:nvSpPr>
        <p:spPr/>
        <p:txBody>
          <a:bodyPr/>
          <a:lstStyle/>
          <a:p>
            <a:r>
              <a:rPr lang="en-US" dirty="0" smtClean="0"/>
              <a:t>Demo Time (1)</a:t>
            </a:r>
            <a:endParaRPr lang="en-US" dirty="0"/>
          </a:p>
        </p:txBody>
      </p:sp>
    </p:spTree>
    <p:extLst>
      <p:ext uri="{BB962C8B-B14F-4D97-AF65-F5344CB8AC3E}">
        <p14:creationId xmlns:p14="http://schemas.microsoft.com/office/powerpoint/2010/main" val="133810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p:txBody>
          <a:bodyPr/>
          <a:lstStyle/>
          <a:p>
            <a:pPr eaLnBrk="1" hangingPunct="1">
              <a:defRPr/>
            </a:pPr>
            <a:r>
              <a:rPr lang="en-US" dirty="0" smtClean="0"/>
              <a:t>In 1997, the IEEE approved the IEEE 802.11 WLAN standard</a:t>
            </a:r>
          </a:p>
          <a:p>
            <a:pPr eaLnBrk="1" hangingPunct="1">
              <a:defRPr/>
            </a:pPr>
            <a:r>
              <a:rPr lang="en-US" dirty="0" smtClean="0"/>
              <a:t>Revisions</a:t>
            </a:r>
          </a:p>
          <a:p>
            <a:pPr lvl="1" eaLnBrk="1" hangingPunct="1">
              <a:defRPr/>
            </a:pPr>
            <a:r>
              <a:rPr lang="en-US" dirty="0" smtClean="0"/>
              <a:t>IEEE 802.11a</a:t>
            </a:r>
          </a:p>
          <a:p>
            <a:pPr lvl="1" eaLnBrk="1" hangingPunct="1">
              <a:defRPr/>
            </a:pPr>
            <a:r>
              <a:rPr lang="en-US" dirty="0" smtClean="0"/>
              <a:t>IEEE 802.11b</a:t>
            </a:r>
          </a:p>
          <a:p>
            <a:pPr lvl="1" eaLnBrk="1" hangingPunct="1">
              <a:defRPr/>
            </a:pPr>
            <a:r>
              <a:rPr lang="en-US" dirty="0" smtClean="0"/>
              <a:t>IEEE 802.11g</a:t>
            </a:r>
          </a:p>
          <a:p>
            <a:pPr lvl="1" eaLnBrk="1" hangingPunct="1">
              <a:defRPr/>
            </a:pPr>
            <a:r>
              <a:rPr lang="en-US" dirty="0" smtClean="0"/>
              <a:t>IEEE 802.11n</a:t>
            </a:r>
          </a:p>
          <a:p>
            <a:pPr lvl="1" eaLnBrk="1" hangingPunct="1">
              <a:defRPr/>
            </a:pPr>
            <a:r>
              <a:rPr lang="en-US" dirty="0" smtClean="0"/>
              <a:t>IEEE 802.11ac</a:t>
            </a:r>
          </a:p>
          <a:p>
            <a:pPr lvl="1" eaLnBrk="1" hangingPunct="1">
              <a:defRPr/>
            </a:pPr>
            <a:r>
              <a:rPr lang="en-US" dirty="0" smtClean="0"/>
              <a:t>IEEE 802.11ad (</a:t>
            </a:r>
            <a:r>
              <a:rPr lang="en-US" dirty="0" err="1" smtClean="0"/>
              <a:t>WiGig</a:t>
            </a:r>
            <a:r>
              <a:rPr lang="en-US" dirty="0" smtClean="0"/>
              <a:t>)</a:t>
            </a:r>
          </a:p>
        </p:txBody>
      </p:sp>
      <p:sp>
        <p:nvSpPr>
          <p:cNvPr id="8195" name="Rectangle 2"/>
          <p:cNvSpPr>
            <a:spLocks noGrp="1" noChangeArrowheads="1"/>
          </p:cNvSpPr>
          <p:nvPr>
            <p:ph type="title"/>
          </p:nvPr>
        </p:nvSpPr>
        <p:spPr/>
        <p:txBody>
          <a:bodyPr anchorCtr="0"/>
          <a:lstStyle/>
          <a:p>
            <a:pPr eaLnBrk="1" hangingPunct="1">
              <a:defRPr/>
            </a:pPr>
            <a:r>
              <a:rPr lang="en-US" smtClean="0"/>
              <a:t>IEEE 802.11 WLAN Standard</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Crack Time</a:t>
            </a:r>
          </a:p>
          <a:p>
            <a:pPr lvl="1"/>
            <a:r>
              <a:rPr lang="en-US" dirty="0"/>
              <a:t> </a:t>
            </a:r>
            <a:r>
              <a:rPr lang="en-US" dirty="0" err="1" smtClean="0"/>
              <a:t>aircrack</a:t>
            </a:r>
            <a:r>
              <a:rPr lang="en-US" dirty="0" smtClean="0"/>
              <a:t>-ng CAPFILE –w WORDLIST</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
        <p:nvSpPr>
          <p:cNvPr id="4" name="Title 3"/>
          <p:cNvSpPr>
            <a:spLocks noGrp="1"/>
          </p:cNvSpPr>
          <p:nvPr>
            <p:ph type="title"/>
          </p:nvPr>
        </p:nvSpPr>
        <p:spPr/>
        <p:txBody>
          <a:bodyPr/>
          <a:lstStyle/>
          <a:p>
            <a:r>
              <a:rPr lang="en-US" dirty="0" smtClean="0"/>
              <a:t>Demo Time  (2)</a:t>
            </a:r>
            <a:endParaRPr lang="en-US" dirty="0"/>
          </a:p>
        </p:txBody>
      </p:sp>
    </p:spTree>
    <p:extLst>
      <p:ext uri="{BB962C8B-B14F-4D97-AF65-F5344CB8AC3E}">
        <p14:creationId xmlns:p14="http://schemas.microsoft.com/office/powerpoint/2010/main" val="145770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547833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413114F-A6A9-1447-8B96-1186B817B5C9}" type="slidenum">
              <a:rPr lang="en-GB" sz="1400">
                <a:solidFill>
                  <a:schemeClr val="bg2"/>
                </a:solidFill>
                <a:latin typeface="Arial" charset="0"/>
              </a:rPr>
              <a:pPr/>
              <a:t>42</a:t>
            </a:fld>
            <a:endParaRPr lang="en-GB" sz="1400">
              <a:solidFill>
                <a:schemeClr val="bg2"/>
              </a:solidFill>
              <a:latin typeface="Arial" charset="0"/>
            </a:endParaRPr>
          </a:p>
        </p:txBody>
      </p:sp>
      <p:sp>
        <p:nvSpPr>
          <p:cNvPr id="15363" name="Rectangle 2"/>
          <p:cNvSpPr>
            <a:spLocks noGrp="1" noChangeArrowheads="1"/>
          </p:cNvSpPr>
          <p:nvPr>
            <p:ph type="title"/>
          </p:nvPr>
        </p:nvSpPr>
        <p:spPr/>
        <p:txBody>
          <a:bodyPr/>
          <a:lstStyle/>
          <a:p>
            <a:r>
              <a:rPr lang="en-US" sz="3200">
                <a:latin typeface="Arial Black" charset="0"/>
              </a:rPr>
              <a:t>Cyclic Redundancy Check (CRC)</a:t>
            </a:r>
          </a:p>
        </p:txBody>
      </p:sp>
      <p:sp>
        <p:nvSpPr>
          <p:cNvPr id="15364" name="Rectangle 3"/>
          <p:cNvSpPr>
            <a:spLocks noGrp="1" noChangeArrowheads="1"/>
          </p:cNvSpPr>
          <p:nvPr>
            <p:ph type="body" idx="1"/>
          </p:nvPr>
        </p:nvSpPr>
        <p:spPr/>
        <p:txBody>
          <a:bodyPr/>
          <a:lstStyle/>
          <a:p>
            <a:pPr>
              <a:lnSpc>
                <a:spcPct val="90000"/>
              </a:lnSpc>
            </a:pPr>
            <a:r>
              <a:rPr lang="en-US">
                <a:latin typeface="Tahoma" charset="0"/>
              </a:rPr>
              <a:t>One of the most common and powerful error-detecting codes.</a:t>
            </a:r>
          </a:p>
          <a:p>
            <a:pPr>
              <a:lnSpc>
                <a:spcPct val="90000"/>
              </a:lnSpc>
            </a:pPr>
            <a:r>
              <a:rPr lang="en-US">
                <a:latin typeface="Tahoma" charset="0"/>
              </a:rPr>
              <a:t>Given </a:t>
            </a:r>
            <a:r>
              <a:rPr lang="en-US" i="1">
                <a:latin typeface="Tahoma" charset="0"/>
              </a:rPr>
              <a:t>k</a:t>
            </a:r>
            <a:r>
              <a:rPr lang="en-US">
                <a:latin typeface="Tahoma" charset="0"/>
              </a:rPr>
              <a:t> bits of data, </a:t>
            </a:r>
          </a:p>
          <a:p>
            <a:pPr>
              <a:lnSpc>
                <a:spcPct val="90000"/>
              </a:lnSpc>
              <a:buFontTx/>
              <a:buNone/>
            </a:pPr>
            <a:r>
              <a:rPr lang="en-US">
                <a:latin typeface="Tahoma" charset="0"/>
              </a:rPr>
              <a:t>	generate a sequence F of </a:t>
            </a:r>
            <a:r>
              <a:rPr lang="en-US" i="1">
                <a:latin typeface="Tahoma" charset="0"/>
              </a:rPr>
              <a:t>j</a:t>
            </a:r>
            <a:r>
              <a:rPr lang="en-US">
                <a:latin typeface="Tahoma" charset="0"/>
              </a:rPr>
              <a:t> bits (FCS)</a:t>
            </a:r>
          </a:p>
          <a:p>
            <a:pPr>
              <a:lnSpc>
                <a:spcPct val="90000"/>
              </a:lnSpc>
              <a:buFontTx/>
              <a:buNone/>
            </a:pPr>
            <a:r>
              <a:rPr lang="en-US">
                <a:latin typeface="Tahoma" charset="0"/>
              </a:rPr>
              <a:t>	using a predetermined divisor P of (</a:t>
            </a:r>
            <a:r>
              <a:rPr lang="en-US" i="1">
                <a:latin typeface="Tahoma" charset="0"/>
              </a:rPr>
              <a:t>j</a:t>
            </a:r>
            <a:r>
              <a:rPr lang="en-US">
                <a:latin typeface="Tahoma" charset="0"/>
              </a:rPr>
              <a:t>+1) bits</a:t>
            </a:r>
          </a:p>
          <a:p>
            <a:pPr>
              <a:lnSpc>
                <a:spcPct val="90000"/>
              </a:lnSpc>
            </a:pPr>
            <a:r>
              <a:rPr lang="en-US">
                <a:latin typeface="Tahoma" charset="0"/>
              </a:rPr>
              <a:t>Transmit a frame of </a:t>
            </a:r>
            <a:r>
              <a:rPr lang="en-US" i="1">
                <a:latin typeface="Tahoma" charset="0"/>
              </a:rPr>
              <a:t>k+j</a:t>
            </a:r>
            <a:r>
              <a:rPr lang="en-US">
                <a:latin typeface="Tahoma" charset="0"/>
              </a:rPr>
              <a:t> bits (data + FCS) which will be exactly divisible by divisor P </a:t>
            </a:r>
          </a:p>
          <a:p>
            <a:pPr>
              <a:lnSpc>
                <a:spcPct val="90000"/>
              </a:lnSpc>
            </a:pPr>
            <a:r>
              <a:rPr lang="en-US">
                <a:latin typeface="Tahoma" charset="0"/>
              </a:rPr>
              <a:t>Receiver divides frame by divisor P </a:t>
            </a:r>
          </a:p>
          <a:p>
            <a:pPr lvl="1">
              <a:lnSpc>
                <a:spcPct val="90000"/>
              </a:lnSpc>
            </a:pPr>
            <a:r>
              <a:rPr lang="en-US">
                <a:latin typeface="Tahoma" charset="0"/>
              </a:rPr>
              <a:t>If no remainder, assume no error</a:t>
            </a:r>
          </a:p>
        </p:txBody>
      </p:sp>
    </p:spTree>
    <p:extLst>
      <p:ext uri="{BB962C8B-B14F-4D97-AF65-F5344CB8AC3E}">
        <p14:creationId xmlns:p14="http://schemas.microsoft.com/office/powerpoint/2010/main" val="890927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11-26 at 10.33.0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8740" r="-78740"/>
          <a:stretch/>
        </p:blipFill>
        <p:spPr>
          <a:xfrm>
            <a:off x="0" y="228600"/>
            <a:ext cx="9144000" cy="6400800"/>
          </a:xfr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861320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When a node has a packet to send, it first generates CRC for this packet as an integrity check value (ICV).</a:t>
            </a:r>
          </a:p>
          <a:p>
            <a:r>
              <a:rPr lang="en-CA" dirty="0" smtClean="0"/>
              <a:t>Generates an IV; concatenates it with the secret key; applies RC4 to create RC4 key stream.</a:t>
            </a:r>
          </a:p>
          <a:p>
            <a:r>
              <a:rPr lang="en-CA" dirty="0" smtClean="0"/>
              <a:t>Performs XOR operation on the above two streams, byte by byte, to produce </a:t>
            </a:r>
            <a:r>
              <a:rPr lang="en-CA" dirty="0" err="1" smtClean="0"/>
              <a:t>ciphertext</a:t>
            </a:r>
            <a:r>
              <a:rPr lang="en-CA" dirty="0" smtClean="0"/>
              <a:t>.</a:t>
            </a:r>
          </a:p>
          <a:p>
            <a:r>
              <a:rPr lang="en-CA" dirty="0" smtClean="0"/>
              <a:t>Appends the IV to the </a:t>
            </a:r>
            <a:r>
              <a:rPr lang="en-CA" dirty="0" err="1" smtClean="0"/>
              <a:t>ciphertext</a:t>
            </a:r>
            <a:r>
              <a:rPr lang="en-CA" dirty="0"/>
              <a:t> </a:t>
            </a:r>
            <a:r>
              <a:rPr lang="en-CA" dirty="0" smtClean="0"/>
              <a:t>and transmits to the receiver.</a:t>
            </a:r>
            <a:endParaRPr lang="en-CA" dirty="0"/>
          </a:p>
        </p:txBody>
      </p:sp>
      <p:sp>
        <p:nvSpPr>
          <p:cNvPr id="3" name="Title 2"/>
          <p:cNvSpPr>
            <a:spLocks noGrp="1"/>
          </p:cNvSpPr>
          <p:nvPr>
            <p:ph type="title"/>
          </p:nvPr>
        </p:nvSpPr>
        <p:spPr/>
        <p:txBody>
          <a:bodyPr/>
          <a:lstStyle/>
          <a:p>
            <a:r>
              <a:rPr lang="en-US" dirty="0"/>
              <a:t>WEP Encryption </a:t>
            </a:r>
            <a:r>
              <a:rPr lang="en-US" dirty="0" smtClean="0"/>
              <a:t>Process</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Tree>
    <p:extLst>
      <p:ext uri="{BB962C8B-B14F-4D97-AF65-F5344CB8AC3E}">
        <p14:creationId xmlns:p14="http://schemas.microsoft.com/office/powerpoint/2010/main" val="4285527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WEP Encryption Process </a:t>
            </a:r>
            <a:r>
              <a:rPr lang="en-US" dirty="0" smtClean="0"/>
              <a:t>(3)</a:t>
            </a:r>
            <a:endParaRPr lang="en-CA" dirty="0"/>
          </a:p>
        </p:txBody>
      </p:sp>
      <p:sp>
        <p:nvSpPr>
          <p:cNvPr id="5" name="Content Placeholder 4"/>
          <p:cNvSpPr>
            <a:spLocks noGrp="1"/>
          </p:cNvSpPr>
          <p:nvPr>
            <p:ph idx="1"/>
          </p:nvPr>
        </p:nvSpPr>
        <p:spPr/>
        <p:txBody>
          <a:bodyPr/>
          <a:lstStyle/>
          <a:p>
            <a:endParaRPr lang="en-CA"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24" y="1981200"/>
            <a:ext cx="52158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Tree>
    <p:extLst>
      <p:ext uri="{BB962C8B-B14F-4D97-AF65-F5344CB8AC3E}">
        <p14:creationId xmlns:p14="http://schemas.microsoft.com/office/powerpoint/2010/main" val="1673889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normAutofit/>
          </a:bodyPr>
          <a:lstStyle/>
          <a:p>
            <a:pPr eaLnBrk="1" hangingPunct="1">
              <a:defRPr/>
            </a:pPr>
            <a:r>
              <a:rPr lang="en-US" sz="2800" dirty="0" smtClean="0"/>
              <a:t>Wireless Ethernet Compatibility Alliance (WECA)</a:t>
            </a:r>
          </a:p>
          <a:p>
            <a:pPr lvl="1" eaLnBrk="1" hangingPunct="1">
              <a:defRPr/>
            </a:pPr>
            <a:r>
              <a:rPr lang="en-US" sz="2400" dirty="0" smtClean="0"/>
              <a:t>A consortium of wireless equipment manufacturers and software providers</a:t>
            </a:r>
          </a:p>
          <a:p>
            <a:pPr eaLnBrk="1" hangingPunct="1">
              <a:defRPr/>
            </a:pPr>
            <a:r>
              <a:rPr lang="en-US" sz="2800" dirty="0" smtClean="0"/>
              <a:t>WECA goals:</a:t>
            </a:r>
          </a:p>
          <a:p>
            <a:pPr lvl="1" eaLnBrk="1" hangingPunct="1">
              <a:defRPr/>
            </a:pPr>
            <a:r>
              <a:rPr lang="en-US" sz="2400" dirty="0" smtClean="0"/>
              <a:t>To encourage wireless manufacturers to use the IEEE 802.11 technologies</a:t>
            </a:r>
          </a:p>
          <a:p>
            <a:pPr lvl="1" eaLnBrk="1" hangingPunct="1">
              <a:defRPr/>
            </a:pPr>
            <a:r>
              <a:rPr lang="en-US" sz="2400" dirty="0" smtClean="0"/>
              <a:t>To promote and market these technologies</a:t>
            </a:r>
          </a:p>
          <a:p>
            <a:pPr lvl="1" eaLnBrk="1" hangingPunct="1">
              <a:defRPr/>
            </a:pPr>
            <a:r>
              <a:rPr lang="en-US" sz="2400" dirty="0" smtClean="0"/>
              <a:t>To test and certify that wireless products adhere to the IEEE 802.11 standards to ensure product interoperability</a:t>
            </a:r>
          </a:p>
        </p:txBody>
      </p:sp>
      <p:sp>
        <p:nvSpPr>
          <p:cNvPr id="31747" name="Rectangle 2"/>
          <p:cNvSpPr>
            <a:spLocks noGrp="1" noChangeArrowheads="1"/>
          </p:cNvSpPr>
          <p:nvPr>
            <p:ph type="title"/>
          </p:nvPr>
        </p:nvSpPr>
        <p:spPr/>
        <p:txBody>
          <a:bodyPr anchorCtr="0"/>
          <a:lstStyle/>
          <a:p>
            <a:pPr eaLnBrk="1" hangingPunct="1">
              <a:defRPr/>
            </a:pPr>
            <a:r>
              <a:rPr lang="en-US" dirty="0" smtClean="0"/>
              <a:t>WPA History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Tree>
    <p:extLst>
      <p:ext uri="{BB962C8B-B14F-4D97-AF65-F5344CB8AC3E}">
        <p14:creationId xmlns:p14="http://schemas.microsoft.com/office/powerpoint/2010/main" val="999692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defRPr/>
            </a:pPr>
            <a:r>
              <a:rPr lang="en-US" sz="2800" dirty="0" smtClean="0"/>
              <a:t>In 2002, the WECA organization changed its name to </a:t>
            </a:r>
            <a:r>
              <a:rPr lang="en-US" sz="2800" b="1" dirty="0" smtClean="0"/>
              <a:t>Wi-Fi (Wireless Fidelity) Alliance</a:t>
            </a:r>
          </a:p>
          <a:p>
            <a:pPr eaLnBrk="1" hangingPunct="1">
              <a:defRPr/>
            </a:pPr>
            <a:r>
              <a:rPr lang="en-US" sz="2800" dirty="0" smtClean="0"/>
              <a:t>In October 2003 the Wi-Fi Alliance introduced </a:t>
            </a:r>
            <a:r>
              <a:rPr lang="en-US" sz="2800" b="1" dirty="0" smtClean="0"/>
              <a:t>Wi-Fi Protected Access (WPA)</a:t>
            </a:r>
          </a:p>
          <a:p>
            <a:pPr lvl="1" eaLnBrk="1" hangingPunct="1">
              <a:defRPr/>
            </a:pPr>
            <a:r>
              <a:rPr lang="en-US" sz="2400" dirty="0" smtClean="0"/>
              <a:t>WPA had the design goal to protect both present and future wireless devices, addresses both wireless authentication and encryption</a:t>
            </a:r>
          </a:p>
          <a:p>
            <a:pPr eaLnBrk="1" hangingPunct="1">
              <a:defRPr/>
            </a:pPr>
            <a:r>
              <a:rPr lang="en-US" sz="2800" dirty="0" smtClean="0"/>
              <a:t>PSK or </a:t>
            </a:r>
            <a:r>
              <a:rPr lang="en-US" sz="2800" dirty="0" smtClean="0"/>
              <a:t>802.1X </a:t>
            </a:r>
            <a:r>
              <a:rPr lang="en-US" sz="2800" dirty="0" smtClean="0"/>
              <a:t>addresses authentication and TKIP addresses encryption</a:t>
            </a:r>
          </a:p>
        </p:txBody>
      </p:sp>
      <p:sp>
        <p:nvSpPr>
          <p:cNvPr id="32771" name="Rectangle 2"/>
          <p:cNvSpPr>
            <a:spLocks noGrp="1" noChangeArrowheads="1"/>
          </p:cNvSpPr>
          <p:nvPr>
            <p:ph type="title"/>
          </p:nvPr>
        </p:nvSpPr>
        <p:spPr/>
        <p:txBody>
          <a:bodyPr anchorCtr="0"/>
          <a:lstStyle/>
          <a:p>
            <a:pPr eaLnBrk="1" hangingPunct="1">
              <a:defRPr/>
            </a:pPr>
            <a:r>
              <a:rPr lang="en-US" dirty="0" smtClean="0"/>
              <a:t>WPA History (2)</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Tree>
    <p:extLst>
      <p:ext uri="{BB962C8B-B14F-4D97-AF65-F5344CB8AC3E}">
        <p14:creationId xmlns:p14="http://schemas.microsoft.com/office/powerpoint/2010/main" val="2538395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p:txBody>
          <a:bodyPr/>
          <a:lstStyle/>
          <a:p>
            <a:pPr eaLnBrk="1" hangingPunct="1">
              <a:defRPr/>
            </a:pPr>
            <a:r>
              <a:rPr lang="en-US" dirty="0" smtClean="0"/>
              <a:t>People may send the key by e-mail or another insecure method</a:t>
            </a:r>
          </a:p>
          <a:p>
            <a:pPr eaLnBrk="1" hangingPunct="1">
              <a:defRPr/>
            </a:pPr>
            <a:r>
              <a:rPr lang="en-US" dirty="0" smtClean="0"/>
              <a:t>Changing the PSK key is difficult</a:t>
            </a:r>
          </a:p>
          <a:p>
            <a:pPr lvl="1" eaLnBrk="1" hangingPunct="1">
              <a:defRPr/>
            </a:pPr>
            <a:r>
              <a:rPr lang="en-US" dirty="0" smtClean="0"/>
              <a:t>Must type new key on every wireless device and on all access points</a:t>
            </a:r>
          </a:p>
          <a:p>
            <a:pPr lvl="1" eaLnBrk="1" hangingPunct="1">
              <a:defRPr/>
            </a:pPr>
            <a:r>
              <a:rPr lang="en-US" dirty="0" smtClean="0"/>
              <a:t>In order to allow a guest user to have access to a PSK WLAN, the key must be given to that guest</a:t>
            </a:r>
          </a:p>
        </p:txBody>
      </p:sp>
      <p:sp>
        <p:nvSpPr>
          <p:cNvPr id="36867" name="Rectangle 2"/>
          <p:cNvSpPr>
            <a:spLocks noGrp="1" noChangeArrowheads="1"/>
          </p:cNvSpPr>
          <p:nvPr>
            <p:ph type="title"/>
          </p:nvPr>
        </p:nvSpPr>
        <p:spPr/>
        <p:txBody>
          <a:bodyPr anchorCtr="0">
            <a:normAutofit fontScale="90000"/>
          </a:bodyPr>
          <a:lstStyle/>
          <a:p>
            <a:pPr eaLnBrk="1" hangingPunct="1">
              <a:defRPr/>
            </a:pPr>
            <a:r>
              <a:rPr lang="en-US" dirty="0" smtClean="0"/>
              <a:t>PSK Key Management Weaknesses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Tree>
    <p:extLst>
      <p:ext uri="{BB962C8B-B14F-4D97-AF65-F5344CB8AC3E}">
        <p14:creationId xmlns:p14="http://schemas.microsoft.com/office/powerpoint/2010/main" val="709806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C1FFBD-3851-4B06-9AC7-CBBE5DF85D9E}" type="slidenum">
              <a:rPr lang="en-US" smtClean="0"/>
              <a:pPr eaLnBrk="1" hangingPunct="1"/>
              <a:t>49</a:t>
            </a:fld>
            <a:endParaRPr lang="en-US" smtClean="0"/>
          </a:p>
        </p:txBody>
      </p:sp>
      <p:sp>
        <p:nvSpPr>
          <p:cNvPr id="6148" name="Rectangle 2"/>
          <p:cNvSpPr>
            <a:spLocks noGrp="1" noChangeArrowheads="1"/>
          </p:cNvSpPr>
          <p:nvPr>
            <p:ph type="title"/>
          </p:nvPr>
        </p:nvSpPr>
        <p:spPr/>
        <p:txBody>
          <a:bodyPr>
            <a:normAutofit/>
          </a:bodyPr>
          <a:lstStyle/>
          <a:p>
            <a:pPr eaLnBrk="1" hangingPunct="1"/>
            <a:r>
              <a:rPr lang="en-CA" sz="3600" dirty="0" smtClean="0">
                <a:solidFill>
                  <a:srgbClr val="663300"/>
                </a:solidFill>
              </a:rPr>
              <a:t>EAP-TLS</a:t>
            </a:r>
          </a:p>
        </p:txBody>
      </p:sp>
      <p:graphicFrame>
        <p:nvGraphicFramePr>
          <p:cNvPr id="6146" name="Object 6"/>
          <p:cNvGraphicFramePr>
            <a:graphicFrameLocks noChangeAspect="1"/>
          </p:cNvGraphicFramePr>
          <p:nvPr>
            <p:extLst/>
          </p:nvPr>
        </p:nvGraphicFramePr>
        <p:xfrm>
          <a:off x="2971800" y="990600"/>
          <a:ext cx="6019800" cy="5632724"/>
        </p:xfrm>
        <a:graphic>
          <a:graphicData uri="http://schemas.openxmlformats.org/presentationml/2006/ole">
            <mc:AlternateContent xmlns:mc="http://schemas.openxmlformats.org/markup-compatibility/2006">
              <mc:Choice xmlns:v="urn:schemas-microsoft-com:vml" Requires="v">
                <p:oleObj spid="_x0000_s6152" name="Bitmap Image" r:id="rId4" imgW="4819898" imgH="4629388" progId="Paint.Picture">
                  <p:embed/>
                </p:oleObj>
              </mc:Choice>
              <mc:Fallback>
                <p:oleObj name="Bitmap Image" r:id="rId4" imgW="4819898" imgH="462938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90600"/>
                        <a:ext cx="6019800" cy="5632724"/>
                      </a:xfrm>
                      <a:prstGeom prst="rect">
                        <a:avLst/>
                      </a:prstGeom>
                      <a:noFill/>
                      <a:ln>
                        <a:noFill/>
                      </a:ln>
                      <a:effectLst/>
                    </p:spPr>
                  </p:pic>
                </p:oleObj>
              </mc:Fallback>
            </mc:AlternateContent>
          </a:graphicData>
        </a:graphic>
      </p:graphicFrame>
      <p:sp>
        <p:nvSpPr>
          <p:cNvPr id="6149" name="Text Box 5"/>
          <p:cNvSpPr txBox="1">
            <a:spLocks noChangeArrowheads="1"/>
          </p:cNvSpPr>
          <p:nvPr/>
        </p:nvSpPr>
        <p:spPr bwMode="auto">
          <a:xfrm>
            <a:off x="228600" y="2514600"/>
            <a:ext cx="35814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dirty="0"/>
              <a:t> </a:t>
            </a:r>
            <a:r>
              <a:rPr lang="en-US" sz="1600" dirty="0"/>
              <a:t>AS verifies client’s digital signature using client’s public key got from client’s certificate </a:t>
            </a:r>
            <a:r>
              <a:rPr lang="en-US" sz="1600" dirty="0" err="1" smtClean="0"/>
              <a:t>Cert</a:t>
            </a:r>
            <a:r>
              <a:rPr lang="en-US" sz="1600" baseline="-25000" dirty="0" err="1" smtClean="0"/>
              <a:t>client</a:t>
            </a:r>
            <a:endParaRPr lang="en-US" sz="1600" baseline="-25000" dirty="0"/>
          </a:p>
          <a:p>
            <a:pPr eaLnBrk="1" hangingPunct="1">
              <a:buFontTx/>
              <a:buChar char="•"/>
            </a:pPr>
            <a:r>
              <a:rPr lang="en-US" sz="1600" baseline="-25000" dirty="0"/>
              <a:t> </a:t>
            </a:r>
            <a:r>
              <a:rPr lang="en-US" sz="1600" dirty="0"/>
              <a:t>Get random number p by decrypting with its private key</a:t>
            </a:r>
            <a:endParaRPr lang="en-US" sz="1600" baseline="-25000" dirty="0"/>
          </a:p>
        </p:txBody>
      </p:sp>
      <p:sp>
        <p:nvSpPr>
          <p:cNvPr id="6150" name="Text Box 7"/>
          <p:cNvSpPr txBox="1">
            <a:spLocks noChangeArrowheads="1"/>
          </p:cNvSpPr>
          <p:nvPr/>
        </p:nvSpPr>
        <p:spPr bwMode="auto">
          <a:xfrm>
            <a:off x="228600" y="4038600"/>
            <a:ext cx="35814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a:t> </a:t>
            </a:r>
            <a:r>
              <a:rPr lang="en-US" sz="1600"/>
              <a:t>Client calculates H(c,s,p), compares it with the value sent by As</a:t>
            </a:r>
            <a:endParaRPr lang="en-US" sz="1600" baseline="-25000"/>
          </a:p>
        </p:txBody>
      </p:sp>
    </p:spTree>
    <p:extLst>
      <p:ext uri="{BB962C8B-B14F-4D97-AF65-F5344CB8AC3E}">
        <p14:creationId xmlns:p14="http://schemas.microsoft.com/office/powerpoint/2010/main" val="393098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p:txBody>
          <a:bodyPr/>
          <a:lstStyle/>
          <a:p>
            <a:pPr eaLnBrk="1" hangingPunct="1">
              <a:defRPr/>
            </a:pPr>
            <a:r>
              <a:rPr lang="en-US" dirty="0" smtClean="0"/>
              <a:t>Access is controlled by limiting a device’s access to the access point (AP)</a:t>
            </a:r>
          </a:p>
          <a:p>
            <a:pPr eaLnBrk="1" hangingPunct="1">
              <a:defRPr/>
            </a:pPr>
            <a:r>
              <a:rPr lang="en-US" dirty="0" smtClean="0"/>
              <a:t>Only devices that are authorized can connect to the AP</a:t>
            </a:r>
          </a:p>
          <a:p>
            <a:pPr lvl="1" eaLnBrk="1" hangingPunct="1">
              <a:defRPr/>
            </a:pPr>
            <a:r>
              <a:rPr lang="en-US" dirty="0" smtClean="0"/>
              <a:t>One way: Media Access Control (MAC) address filtering</a:t>
            </a:r>
          </a:p>
          <a:p>
            <a:pPr lvl="2">
              <a:defRPr/>
            </a:pPr>
            <a:r>
              <a:rPr lang="en-US" dirty="0" smtClean="0"/>
              <a:t>Easily breakable!</a:t>
            </a:r>
          </a:p>
        </p:txBody>
      </p:sp>
      <p:sp>
        <p:nvSpPr>
          <p:cNvPr id="9219" name="Rectangle 2"/>
          <p:cNvSpPr>
            <a:spLocks noGrp="1" noChangeArrowheads="1"/>
          </p:cNvSpPr>
          <p:nvPr>
            <p:ph type="title"/>
          </p:nvPr>
        </p:nvSpPr>
        <p:spPr/>
        <p:txBody>
          <a:bodyPr anchorCtr="0"/>
          <a:lstStyle/>
          <a:p>
            <a:pPr eaLnBrk="1" hangingPunct="1">
              <a:defRPr/>
            </a:pPr>
            <a:r>
              <a:rPr lang="en-US" smtClean="0"/>
              <a:t>Controlling Access to a WLAN</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109728" indent="0">
              <a:buNone/>
            </a:pPr>
            <a:r>
              <a:rPr lang="en-CA" dirty="0" smtClean="0"/>
              <a:t> </a:t>
            </a:r>
          </a:p>
          <a:p>
            <a:endParaRPr lang="en-CA" dirty="0"/>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
        <p:nvSpPr>
          <p:cNvPr id="10" name="Title 9"/>
          <p:cNvSpPr>
            <a:spLocks noGrp="1"/>
          </p:cNvSpPr>
          <p:nvPr>
            <p:ph type="title"/>
          </p:nvPr>
        </p:nvSpPr>
        <p:spPr/>
        <p:txBody>
          <a:bodyPr/>
          <a:lstStyle/>
          <a:p>
            <a:r>
              <a:rPr lang="en-CA" dirty="0" smtClean="0"/>
              <a:t>4-way Handshake</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2579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403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
        <p:nvSpPr>
          <p:cNvPr id="4" name="Title 3"/>
          <p:cNvSpPr>
            <a:spLocks noGrp="1"/>
          </p:cNvSpPr>
          <p:nvPr>
            <p:ph type="title"/>
          </p:nvPr>
        </p:nvSpPr>
        <p:spPr/>
        <p:txBody>
          <a:bodyPr/>
          <a:lstStyle/>
          <a:p>
            <a:r>
              <a:rPr lang="en-CA" dirty="0" smtClean="0"/>
              <a:t>Key Hierarchy</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798"/>
            <a:ext cx="7543800" cy="459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1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52</a:t>
            </a:fld>
            <a:endParaRPr kumimoji="0" lang="en-US"/>
          </a:p>
        </p:txBody>
      </p:sp>
      <p:sp>
        <p:nvSpPr>
          <p:cNvPr id="4" name="Title 3"/>
          <p:cNvSpPr>
            <a:spLocks noGrp="1"/>
          </p:cNvSpPr>
          <p:nvPr>
            <p:ph type="title"/>
          </p:nvPr>
        </p:nvSpPr>
        <p:spPr/>
        <p:txBody>
          <a:bodyPr/>
          <a:lstStyle/>
          <a:p>
            <a:endParaRPr lang="en-CA"/>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590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582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49155" name="Rectangle 2"/>
          <p:cNvSpPr>
            <a:spLocks noGrp="1" noChangeArrowheads="1"/>
          </p:cNvSpPr>
          <p:nvPr>
            <p:ph type="title"/>
          </p:nvPr>
        </p:nvSpPr>
        <p:spPr/>
        <p:txBody>
          <a:bodyPr anchorCtr="0">
            <a:normAutofit/>
          </a:bodyPr>
          <a:lstStyle/>
          <a:p>
            <a:pPr eaLnBrk="1" hangingPunct="1">
              <a:defRPr/>
            </a:pPr>
            <a:r>
              <a:rPr lang="en-US" dirty="0" smtClean="0"/>
              <a:t>Wireless Security Models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1" y="1447800"/>
            <a:ext cx="80057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91" y="3657600"/>
            <a:ext cx="8005763" cy="226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53</a:t>
            </a:fld>
            <a:endParaRPr kumimoji="0" lang="en-US"/>
          </a:p>
        </p:txBody>
      </p:sp>
    </p:spTree>
    <p:extLst>
      <p:ext uri="{BB962C8B-B14F-4D97-AF65-F5344CB8AC3E}">
        <p14:creationId xmlns:p14="http://schemas.microsoft.com/office/powerpoint/2010/main" val="341305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10244" name="Rectangle 2"/>
          <p:cNvSpPr>
            <a:spLocks noGrp="1" noChangeArrowheads="1"/>
          </p:cNvSpPr>
          <p:nvPr>
            <p:ph type="title"/>
          </p:nvPr>
        </p:nvSpPr>
        <p:spPr/>
        <p:txBody>
          <a:bodyPr anchorCtr="0"/>
          <a:lstStyle/>
          <a:p>
            <a:pPr eaLnBrk="1" hangingPunct="1">
              <a:defRPr/>
            </a:pPr>
            <a:r>
              <a:rPr lang="en-US" smtClean="0"/>
              <a:t>Controlling Access</a:t>
            </a:r>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600200"/>
            <a:ext cx="58388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981200"/>
            <a:ext cx="8101012"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dirty="0"/>
          </a:p>
        </p:txBody>
      </p:sp>
      <p:sp>
        <p:nvSpPr>
          <p:cNvPr id="11269" name="Rectangle 2"/>
          <p:cNvSpPr>
            <a:spLocks noGrp="1" noChangeArrowheads="1"/>
          </p:cNvSpPr>
          <p:nvPr>
            <p:ph type="title"/>
          </p:nvPr>
        </p:nvSpPr>
        <p:spPr/>
        <p:txBody>
          <a:bodyPr anchorCtr="0"/>
          <a:lstStyle/>
          <a:p>
            <a:pPr eaLnBrk="1" hangingPunct="1">
              <a:defRPr/>
            </a:pPr>
            <a:r>
              <a:rPr lang="en-US" smtClean="0"/>
              <a:t>MAC Address Filtering</a:t>
            </a:r>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p:txBody>
          <a:bodyPr/>
          <a:lstStyle/>
          <a:p>
            <a:pPr eaLnBrk="1" hangingPunct="1">
              <a:defRPr/>
            </a:pPr>
            <a:r>
              <a:rPr lang="en-US" dirty="0" smtClean="0"/>
              <a:t>Usually implemented by permitting instead of preventing</a:t>
            </a:r>
          </a:p>
          <a:p>
            <a:pPr eaLnBrk="1" hangingPunct="1">
              <a:defRPr/>
            </a:pPr>
            <a:r>
              <a:rPr lang="en-US" dirty="0" smtClean="0"/>
              <a:t>Some universities does this:</a:t>
            </a:r>
            <a:endParaRPr lang="en-US" dirty="0"/>
          </a:p>
          <a:p>
            <a:pPr lvl="1">
              <a:defRPr/>
            </a:pPr>
            <a:r>
              <a:rPr lang="en-US" dirty="0" smtClean="0"/>
              <a:t> </a:t>
            </a:r>
            <a:r>
              <a:rPr lang="en-US" dirty="0" err="1" smtClean="0"/>
              <a:t>YorkU</a:t>
            </a:r>
            <a:r>
              <a:rPr lang="en-US" dirty="0" smtClean="0"/>
              <a:t> does it for LAN users </a:t>
            </a:r>
            <a:r>
              <a:rPr lang="en-US" dirty="0" smtClean="0">
                <a:sym typeface="Wingdings" panose="05000000000000000000" pitchFamily="2" charset="2"/>
              </a:rPr>
              <a:t></a:t>
            </a:r>
            <a:endParaRPr lang="en-US" dirty="0" smtClean="0"/>
          </a:p>
          <a:p>
            <a:pPr lvl="1">
              <a:defRPr/>
            </a:pPr>
            <a:endParaRPr lang="en-US" dirty="0" smtClean="0"/>
          </a:p>
        </p:txBody>
      </p:sp>
      <p:sp>
        <p:nvSpPr>
          <p:cNvPr id="12291" name="Rectangle 2"/>
          <p:cNvSpPr>
            <a:spLocks noGrp="1" noChangeArrowheads="1"/>
          </p:cNvSpPr>
          <p:nvPr>
            <p:ph type="title"/>
          </p:nvPr>
        </p:nvSpPr>
        <p:spPr/>
        <p:txBody>
          <a:bodyPr anchorCtr="0"/>
          <a:lstStyle/>
          <a:p>
            <a:pPr eaLnBrk="1" hangingPunct="1">
              <a:defRPr/>
            </a:pPr>
            <a:r>
              <a:rPr lang="en-US" smtClean="0"/>
              <a:t>MAC Address Filtering</a:t>
            </a:r>
          </a:p>
        </p:txBody>
      </p:sp>
      <p:pic>
        <p:nvPicPr>
          <p:cNvPr id="21508" name="Picture 5" descr="C:\Users\sam\Pictures\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3907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txBody>
          <a:bodyPr/>
          <a:lstStyle/>
          <a:p>
            <a:pPr eaLnBrk="1" hangingPunct="1">
              <a:defRPr/>
            </a:pPr>
            <a:r>
              <a:rPr lang="en-US" dirty="0" smtClean="0"/>
              <a:t>MAC addresses are transmitted in the clear</a:t>
            </a:r>
          </a:p>
          <a:p>
            <a:pPr lvl="1" eaLnBrk="1" hangingPunct="1">
              <a:defRPr/>
            </a:pPr>
            <a:r>
              <a:rPr lang="en-US" dirty="0" smtClean="0"/>
              <a:t>An attacker can just sniff for MACs</a:t>
            </a:r>
          </a:p>
          <a:p>
            <a:pPr eaLnBrk="1" hangingPunct="1">
              <a:defRPr/>
            </a:pPr>
            <a:r>
              <a:rPr lang="en-US" dirty="0" smtClean="0"/>
              <a:t>Managing a large number of MAC addresses is difficult</a:t>
            </a:r>
          </a:p>
          <a:p>
            <a:pPr eaLnBrk="1" hangingPunct="1">
              <a:defRPr/>
            </a:pPr>
            <a:r>
              <a:rPr lang="en-US" dirty="0" smtClean="0"/>
              <a:t>MAC address filtering does not provide a means to temporarily allow a guest user to access the network </a:t>
            </a:r>
          </a:p>
          <a:p>
            <a:pPr lvl="1" eaLnBrk="1" hangingPunct="1">
              <a:defRPr/>
            </a:pPr>
            <a:r>
              <a:rPr lang="en-US" dirty="0" smtClean="0"/>
              <a:t>Other than manually entering the user’s MAC address into the access point</a:t>
            </a:r>
          </a:p>
        </p:txBody>
      </p:sp>
      <p:sp>
        <p:nvSpPr>
          <p:cNvPr id="25603" name="Rectangle 2"/>
          <p:cNvSpPr>
            <a:spLocks noGrp="1" noChangeArrowheads="1"/>
          </p:cNvSpPr>
          <p:nvPr>
            <p:ph type="title"/>
          </p:nvPr>
        </p:nvSpPr>
        <p:spPr/>
        <p:txBody>
          <a:bodyPr anchorCtr="0">
            <a:normAutofit fontScale="90000"/>
          </a:bodyPr>
          <a:lstStyle/>
          <a:p>
            <a:pPr eaLnBrk="1" hangingPunct="1">
              <a:defRPr/>
            </a:pPr>
            <a:r>
              <a:rPr lang="en-US" dirty="0" smtClean="0"/>
              <a:t>MAC Address Filtering Weaknesses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8198909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Default Design">
  <a:themeElements>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1962</Words>
  <Application>Microsoft Macintosh PowerPoint</Application>
  <PresentationFormat>On-screen Show (4:3)</PresentationFormat>
  <Paragraphs>313</Paragraphs>
  <Slides>53</Slides>
  <Notes>32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57" baseType="lpstr">
      <vt:lpstr>3_Default Design</vt:lpstr>
      <vt:lpstr>Concourse</vt:lpstr>
      <vt:lpstr>Picture</vt:lpstr>
      <vt:lpstr>Bitmap Image</vt:lpstr>
      <vt:lpstr>Wireless LAN Security</vt:lpstr>
      <vt:lpstr>Outline</vt:lpstr>
      <vt:lpstr>History</vt:lpstr>
      <vt:lpstr>IEEE 802.11 WLAN Standard</vt:lpstr>
      <vt:lpstr>Controlling Access to a WLAN</vt:lpstr>
      <vt:lpstr>Controlling Access</vt:lpstr>
      <vt:lpstr>MAC Address Filtering</vt:lpstr>
      <vt:lpstr>MAC Address Filtering</vt:lpstr>
      <vt:lpstr>MAC Address Filtering Weaknesses</vt:lpstr>
      <vt:lpstr>Wired Equivalent Privacy (WEP)</vt:lpstr>
      <vt:lpstr>WEP Keys</vt:lpstr>
      <vt:lpstr>PowerPoint Presentation</vt:lpstr>
      <vt:lpstr>Device Authentication</vt:lpstr>
      <vt:lpstr>PowerPoint Presentation</vt:lpstr>
      <vt:lpstr>PowerPoint Presentation</vt:lpstr>
      <vt:lpstr>WEP Encryption Process</vt:lpstr>
      <vt:lpstr>Transmitting with WEP</vt:lpstr>
      <vt:lpstr>Pre-Shared Key (PSK) Method</vt:lpstr>
      <vt:lpstr>WEP Weakness</vt:lpstr>
      <vt:lpstr>WEP Frame</vt:lpstr>
      <vt:lpstr>Breaking 802.11 WEP encryption</vt:lpstr>
      <vt:lpstr>WEP Summary</vt:lpstr>
      <vt:lpstr>WPA</vt:lpstr>
      <vt:lpstr>WPA: Improving WEP Encryption</vt:lpstr>
      <vt:lpstr>PowerPoint Presentation</vt:lpstr>
      <vt:lpstr>WPA Authentication</vt:lpstr>
      <vt:lpstr>WPA Personal Security</vt:lpstr>
      <vt:lpstr>Pre-Shared Key Weakness</vt:lpstr>
      <vt:lpstr>WPA Authentication via 802.1X</vt:lpstr>
      <vt:lpstr>EAP-TLS</vt:lpstr>
      <vt:lpstr>WPA2</vt:lpstr>
      <vt:lpstr>WPA2 Personal Security</vt:lpstr>
      <vt:lpstr>WPA2 Personal Security (2)</vt:lpstr>
      <vt:lpstr>WPA2 Personal Security (3)</vt:lpstr>
      <vt:lpstr>WPA and WPA2 Compared</vt:lpstr>
      <vt:lpstr>WPA2 Enterprise Security</vt:lpstr>
      <vt:lpstr>802.11i</vt:lpstr>
      <vt:lpstr>Reference</vt:lpstr>
      <vt:lpstr>Demo Time (1)</vt:lpstr>
      <vt:lpstr>Demo Time  (2)</vt:lpstr>
      <vt:lpstr>Appendix</vt:lpstr>
      <vt:lpstr>Cyclic Redundancy Check (CRC)</vt:lpstr>
      <vt:lpstr>PowerPoint Presentation</vt:lpstr>
      <vt:lpstr>WEP Encryption Process</vt:lpstr>
      <vt:lpstr>WEP Encryption Process (3)</vt:lpstr>
      <vt:lpstr>WPA History</vt:lpstr>
      <vt:lpstr>WPA History (2)</vt:lpstr>
      <vt:lpstr>PSK Key Management Weaknesses</vt:lpstr>
      <vt:lpstr>EAP-TLS</vt:lpstr>
      <vt:lpstr>4-way Handshake</vt:lpstr>
      <vt:lpstr>Key Hierarchy</vt:lpstr>
      <vt:lpstr>PowerPoint Presentation</vt:lpstr>
      <vt:lpstr>Wireless Security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Guide to Network Security Fundamentals, Third Edition</dc:title>
  <dc:creator/>
  <cp:lastModifiedBy/>
  <cp:revision>372</cp:revision>
  <dcterms:created xsi:type="dcterms:W3CDTF">2002-09-27T23:29:22Z</dcterms:created>
  <dcterms:modified xsi:type="dcterms:W3CDTF">2017-11-23T18:31:22Z</dcterms:modified>
</cp:coreProperties>
</file>