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85" r:id="rId3"/>
    <p:sldId id="326" r:id="rId4"/>
    <p:sldId id="327" r:id="rId5"/>
    <p:sldId id="328" r:id="rId6"/>
    <p:sldId id="330" r:id="rId7"/>
    <p:sldId id="335" r:id="rId8"/>
    <p:sldId id="339" r:id="rId9"/>
    <p:sldId id="336" r:id="rId10"/>
    <p:sldId id="329" r:id="rId11"/>
    <p:sldId id="331" r:id="rId12"/>
    <p:sldId id="332" r:id="rId13"/>
    <p:sldId id="352" r:id="rId14"/>
    <p:sldId id="304" r:id="rId15"/>
    <p:sldId id="333" r:id="rId16"/>
    <p:sldId id="337" r:id="rId17"/>
    <p:sldId id="341" r:id="rId18"/>
    <p:sldId id="264" r:id="rId19"/>
    <p:sldId id="342" r:id="rId20"/>
    <p:sldId id="343" r:id="rId21"/>
    <p:sldId id="344" r:id="rId22"/>
    <p:sldId id="345" r:id="rId23"/>
    <p:sldId id="346" r:id="rId24"/>
    <p:sldId id="293" r:id="rId25"/>
    <p:sldId id="278" r:id="rId26"/>
    <p:sldId id="307" r:id="rId27"/>
    <p:sldId id="294" r:id="rId28"/>
    <p:sldId id="279" r:id="rId29"/>
    <p:sldId id="347" r:id="rId30"/>
    <p:sldId id="349" r:id="rId31"/>
    <p:sldId id="350" r:id="rId32"/>
    <p:sldId id="351" r:id="rId33"/>
    <p:sldId id="306" r:id="rId34"/>
    <p:sldId id="305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7" r:id="rId43"/>
    <p:sldId id="316" r:id="rId44"/>
    <p:sldId id="324" r:id="rId45"/>
    <p:sldId id="325" r:id="rId46"/>
    <p:sldId id="318" r:id="rId47"/>
    <p:sldId id="319" r:id="rId48"/>
    <p:sldId id="320" r:id="rId49"/>
    <p:sldId id="321" r:id="rId50"/>
    <p:sldId id="322" r:id="rId51"/>
    <p:sldId id="323" r:id="rId52"/>
    <p:sldId id="30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103" d="100"/>
          <a:sy n="103" d="100"/>
        </p:scale>
        <p:origin x="-821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6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0E887-DE20-448D-B448-7AD16DE2B358}" type="doc">
      <dgm:prSet loTypeId="urn:microsoft.com/office/officeart/2005/8/layout/hChevron3" loCatId="process" qsTypeId="urn:microsoft.com/office/officeart/2005/8/quickstyle/simple1" qsCatId="simple" csTypeId="urn:microsoft.com/office/officeart/2005/8/colors/colorful1#44" csCatId="colorful" phldr="0"/>
      <dgm:spPr/>
    </dgm:pt>
    <dgm:pt modelId="{0901CC0B-5CFC-4805-B9D6-13CC94D8569F}">
      <dgm:prSet phldrT="[Text]" phldr="1"/>
      <dgm:spPr/>
      <dgm:t>
        <a:bodyPr/>
        <a:lstStyle/>
        <a:p>
          <a:endParaRPr lang="en-US" dirty="0"/>
        </a:p>
      </dgm:t>
    </dgm:pt>
    <dgm:pt modelId="{AFC34C36-4CA5-4E67-B076-C7C08B7B6946}" type="parTrans" cxnId="{88346CFD-81CE-4843-B7B2-721C44C223E1}">
      <dgm:prSet/>
      <dgm:spPr/>
      <dgm:t>
        <a:bodyPr/>
        <a:lstStyle/>
        <a:p>
          <a:endParaRPr lang="en-US"/>
        </a:p>
      </dgm:t>
    </dgm:pt>
    <dgm:pt modelId="{3A6C7710-0E52-4734-A27E-6BAC3BA1760F}" type="sibTrans" cxnId="{88346CFD-81CE-4843-B7B2-721C44C223E1}">
      <dgm:prSet/>
      <dgm:spPr/>
      <dgm:t>
        <a:bodyPr/>
        <a:lstStyle/>
        <a:p>
          <a:endParaRPr lang="en-US"/>
        </a:p>
      </dgm:t>
    </dgm:pt>
    <dgm:pt modelId="{911140FF-B50B-4521-A876-3AAD79183285}">
      <dgm:prSet phldrT="[Text]" phldr="1"/>
      <dgm:spPr/>
      <dgm:t>
        <a:bodyPr/>
        <a:lstStyle/>
        <a:p>
          <a:endParaRPr lang="en-US" dirty="0"/>
        </a:p>
      </dgm:t>
    </dgm:pt>
    <dgm:pt modelId="{BF7384E3-69A6-464D-B066-948996DB0A82}" type="parTrans" cxnId="{F3AE72E1-709B-4E92-91D2-46A78FE46D47}">
      <dgm:prSet/>
      <dgm:spPr/>
      <dgm:t>
        <a:bodyPr/>
        <a:lstStyle/>
        <a:p>
          <a:endParaRPr lang="en-US"/>
        </a:p>
      </dgm:t>
    </dgm:pt>
    <dgm:pt modelId="{4582430F-1B56-46CA-B583-45593B329453}" type="sibTrans" cxnId="{F3AE72E1-709B-4E92-91D2-46A78FE46D47}">
      <dgm:prSet/>
      <dgm:spPr/>
      <dgm:t>
        <a:bodyPr/>
        <a:lstStyle/>
        <a:p>
          <a:endParaRPr lang="en-US"/>
        </a:p>
      </dgm:t>
    </dgm:pt>
    <dgm:pt modelId="{627D428A-F478-4962-A7B4-7CE80174B7EB}">
      <dgm:prSet phldrT="[Text]" phldr="1"/>
      <dgm:spPr/>
      <dgm:t>
        <a:bodyPr/>
        <a:lstStyle/>
        <a:p>
          <a:endParaRPr lang="en-US" dirty="0"/>
        </a:p>
      </dgm:t>
    </dgm:pt>
    <dgm:pt modelId="{3625349D-5E14-4A5F-A34C-F14055767F62}" type="parTrans" cxnId="{5615C532-89EE-4361-8053-7DEE60857AF3}">
      <dgm:prSet/>
      <dgm:spPr/>
      <dgm:t>
        <a:bodyPr/>
        <a:lstStyle/>
        <a:p>
          <a:endParaRPr lang="en-US"/>
        </a:p>
      </dgm:t>
    </dgm:pt>
    <dgm:pt modelId="{E9255D26-0FE2-4A08-8360-2BCDF2A8D1D7}" type="sibTrans" cxnId="{5615C532-89EE-4361-8053-7DEE60857AF3}">
      <dgm:prSet/>
      <dgm:spPr/>
      <dgm:t>
        <a:bodyPr/>
        <a:lstStyle/>
        <a:p>
          <a:endParaRPr lang="en-US"/>
        </a:p>
      </dgm:t>
    </dgm:pt>
    <dgm:pt modelId="{D17CF2AF-F861-4E84-9388-1E0BD3A72FCB}" type="pres">
      <dgm:prSet presAssocID="{6460E887-DE20-448D-B448-7AD16DE2B358}" presName="Name0" presStyleCnt="0">
        <dgm:presLayoutVars>
          <dgm:dir/>
          <dgm:resizeHandles val="exact"/>
        </dgm:presLayoutVars>
      </dgm:prSet>
      <dgm:spPr/>
    </dgm:pt>
    <dgm:pt modelId="{51F7046E-66DC-480B-A816-95B76FE846CB}" type="pres">
      <dgm:prSet presAssocID="{0901CC0B-5CFC-4805-B9D6-13CC94D8569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5587-FA55-45D0-A545-27F6041CE18D}" type="pres">
      <dgm:prSet presAssocID="{3A6C7710-0E52-4734-A27E-6BAC3BA1760F}" presName="parSpace" presStyleCnt="0"/>
      <dgm:spPr/>
    </dgm:pt>
    <dgm:pt modelId="{81781474-D055-4451-8BA7-433A88784EF6}" type="pres">
      <dgm:prSet presAssocID="{911140FF-B50B-4521-A876-3AAD7918328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C996C-C530-4972-A783-971DCB5069E4}" type="pres">
      <dgm:prSet presAssocID="{4582430F-1B56-46CA-B583-45593B329453}" presName="parSpace" presStyleCnt="0"/>
      <dgm:spPr/>
    </dgm:pt>
    <dgm:pt modelId="{C055B55A-09D9-45F1-939E-1E78A62A46B1}" type="pres">
      <dgm:prSet presAssocID="{627D428A-F478-4962-A7B4-7CE80174B7E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15C532-89EE-4361-8053-7DEE60857AF3}" srcId="{6460E887-DE20-448D-B448-7AD16DE2B358}" destId="{627D428A-F478-4962-A7B4-7CE80174B7EB}" srcOrd="2" destOrd="0" parTransId="{3625349D-5E14-4A5F-A34C-F14055767F62}" sibTransId="{E9255D26-0FE2-4A08-8360-2BCDF2A8D1D7}"/>
    <dgm:cxn modelId="{EB015729-66F5-46FF-8BCB-647D996780DE}" type="presOf" srcId="{627D428A-F478-4962-A7B4-7CE80174B7EB}" destId="{C055B55A-09D9-45F1-939E-1E78A62A46B1}" srcOrd="0" destOrd="0" presId="urn:microsoft.com/office/officeart/2005/8/layout/hChevron3"/>
    <dgm:cxn modelId="{3120AAF2-DCD6-42EC-9B8D-AEF007A94077}" type="presOf" srcId="{911140FF-B50B-4521-A876-3AAD79183285}" destId="{81781474-D055-4451-8BA7-433A88784EF6}" srcOrd="0" destOrd="0" presId="urn:microsoft.com/office/officeart/2005/8/layout/hChevron3"/>
    <dgm:cxn modelId="{3D6E0FB6-1B8B-40A2-97B3-5FE504BA216F}" type="presOf" srcId="{6460E887-DE20-448D-B448-7AD16DE2B358}" destId="{D17CF2AF-F861-4E84-9388-1E0BD3A72FCB}" srcOrd="0" destOrd="0" presId="urn:microsoft.com/office/officeart/2005/8/layout/hChevron3"/>
    <dgm:cxn modelId="{B0D92464-7E8E-4C1A-850D-57AD9A46199E}" type="presOf" srcId="{0901CC0B-5CFC-4805-B9D6-13CC94D8569F}" destId="{51F7046E-66DC-480B-A816-95B76FE846CB}" srcOrd="0" destOrd="0" presId="urn:microsoft.com/office/officeart/2005/8/layout/hChevron3"/>
    <dgm:cxn modelId="{F3AE72E1-709B-4E92-91D2-46A78FE46D47}" srcId="{6460E887-DE20-448D-B448-7AD16DE2B358}" destId="{911140FF-B50B-4521-A876-3AAD79183285}" srcOrd="1" destOrd="0" parTransId="{BF7384E3-69A6-464D-B066-948996DB0A82}" sibTransId="{4582430F-1B56-46CA-B583-45593B329453}"/>
    <dgm:cxn modelId="{88346CFD-81CE-4843-B7B2-721C44C223E1}" srcId="{6460E887-DE20-448D-B448-7AD16DE2B358}" destId="{0901CC0B-5CFC-4805-B9D6-13CC94D8569F}" srcOrd="0" destOrd="0" parTransId="{AFC34C36-4CA5-4E67-B076-C7C08B7B6946}" sibTransId="{3A6C7710-0E52-4734-A27E-6BAC3BA1760F}"/>
    <dgm:cxn modelId="{D63B0D5E-35C8-43A1-96FE-051B2B5A2F94}" type="presParOf" srcId="{D17CF2AF-F861-4E84-9388-1E0BD3A72FCB}" destId="{51F7046E-66DC-480B-A816-95B76FE846CB}" srcOrd="0" destOrd="0" presId="urn:microsoft.com/office/officeart/2005/8/layout/hChevron3"/>
    <dgm:cxn modelId="{5F3984EF-AE0E-42AE-B734-25C9B1D4C57F}" type="presParOf" srcId="{D17CF2AF-F861-4E84-9388-1E0BD3A72FCB}" destId="{E20A5587-FA55-45D0-A545-27F6041CE18D}" srcOrd="1" destOrd="0" presId="urn:microsoft.com/office/officeart/2005/8/layout/hChevron3"/>
    <dgm:cxn modelId="{2AAE32C0-1B3E-4517-891B-321CA6072E2D}" type="presParOf" srcId="{D17CF2AF-F861-4E84-9388-1E0BD3A72FCB}" destId="{81781474-D055-4451-8BA7-433A88784EF6}" srcOrd="2" destOrd="0" presId="urn:microsoft.com/office/officeart/2005/8/layout/hChevron3"/>
    <dgm:cxn modelId="{35EDA2AA-74DE-4216-9764-E73D333BE112}" type="presParOf" srcId="{D17CF2AF-F861-4E84-9388-1E0BD3A72FCB}" destId="{E20C996C-C530-4972-A783-971DCB5069E4}" srcOrd="3" destOrd="0" presId="urn:microsoft.com/office/officeart/2005/8/layout/hChevron3"/>
    <dgm:cxn modelId="{34BB8351-5732-4190-B6C1-1B16AF53702C}" type="presParOf" srcId="{D17CF2AF-F861-4E84-9388-1E0BD3A72FCB}" destId="{C055B55A-09D9-45F1-939E-1E78A62A46B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60E887-DE20-448D-B448-7AD16DE2B358}" type="doc">
      <dgm:prSet loTypeId="urn:microsoft.com/office/officeart/2005/8/layout/hChevron3" loCatId="process" qsTypeId="urn:microsoft.com/office/officeart/2005/8/quickstyle/simple1" qsCatId="simple" csTypeId="urn:microsoft.com/office/officeart/2005/8/colors/colorful1#45" csCatId="colorful" phldr="0"/>
      <dgm:spPr/>
    </dgm:pt>
    <dgm:pt modelId="{0901CC0B-5CFC-4805-B9D6-13CC94D8569F}">
      <dgm:prSet phldrT="[Text]" phldr="1"/>
      <dgm:spPr/>
      <dgm:t>
        <a:bodyPr/>
        <a:lstStyle/>
        <a:p>
          <a:endParaRPr lang="en-US" dirty="0"/>
        </a:p>
      </dgm:t>
    </dgm:pt>
    <dgm:pt modelId="{AFC34C36-4CA5-4E67-B076-C7C08B7B6946}" type="parTrans" cxnId="{88346CFD-81CE-4843-B7B2-721C44C223E1}">
      <dgm:prSet/>
      <dgm:spPr/>
      <dgm:t>
        <a:bodyPr/>
        <a:lstStyle/>
        <a:p>
          <a:endParaRPr lang="en-US"/>
        </a:p>
      </dgm:t>
    </dgm:pt>
    <dgm:pt modelId="{3A6C7710-0E52-4734-A27E-6BAC3BA1760F}" type="sibTrans" cxnId="{88346CFD-81CE-4843-B7B2-721C44C223E1}">
      <dgm:prSet/>
      <dgm:spPr/>
      <dgm:t>
        <a:bodyPr/>
        <a:lstStyle/>
        <a:p>
          <a:endParaRPr lang="en-US"/>
        </a:p>
      </dgm:t>
    </dgm:pt>
    <dgm:pt modelId="{911140FF-B50B-4521-A876-3AAD79183285}">
      <dgm:prSet phldrT="[Text]" phldr="1"/>
      <dgm:spPr/>
      <dgm:t>
        <a:bodyPr/>
        <a:lstStyle/>
        <a:p>
          <a:endParaRPr lang="en-US" dirty="0"/>
        </a:p>
      </dgm:t>
    </dgm:pt>
    <dgm:pt modelId="{BF7384E3-69A6-464D-B066-948996DB0A82}" type="parTrans" cxnId="{F3AE72E1-709B-4E92-91D2-46A78FE46D47}">
      <dgm:prSet/>
      <dgm:spPr/>
      <dgm:t>
        <a:bodyPr/>
        <a:lstStyle/>
        <a:p>
          <a:endParaRPr lang="en-US"/>
        </a:p>
      </dgm:t>
    </dgm:pt>
    <dgm:pt modelId="{4582430F-1B56-46CA-B583-45593B329453}" type="sibTrans" cxnId="{F3AE72E1-709B-4E92-91D2-46A78FE46D47}">
      <dgm:prSet/>
      <dgm:spPr/>
      <dgm:t>
        <a:bodyPr/>
        <a:lstStyle/>
        <a:p>
          <a:endParaRPr lang="en-US"/>
        </a:p>
      </dgm:t>
    </dgm:pt>
    <dgm:pt modelId="{627D428A-F478-4962-A7B4-7CE80174B7EB}">
      <dgm:prSet phldrT="[Text]" phldr="1"/>
      <dgm:spPr/>
      <dgm:t>
        <a:bodyPr/>
        <a:lstStyle/>
        <a:p>
          <a:endParaRPr lang="en-US" dirty="0"/>
        </a:p>
      </dgm:t>
    </dgm:pt>
    <dgm:pt modelId="{3625349D-5E14-4A5F-A34C-F14055767F62}" type="parTrans" cxnId="{5615C532-89EE-4361-8053-7DEE60857AF3}">
      <dgm:prSet/>
      <dgm:spPr/>
      <dgm:t>
        <a:bodyPr/>
        <a:lstStyle/>
        <a:p>
          <a:endParaRPr lang="en-US"/>
        </a:p>
      </dgm:t>
    </dgm:pt>
    <dgm:pt modelId="{E9255D26-0FE2-4A08-8360-2BCDF2A8D1D7}" type="sibTrans" cxnId="{5615C532-89EE-4361-8053-7DEE60857AF3}">
      <dgm:prSet/>
      <dgm:spPr/>
      <dgm:t>
        <a:bodyPr/>
        <a:lstStyle/>
        <a:p>
          <a:endParaRPr lang="en-US"/>
        </a:p>
      </dgm:t>
    </dgm:pt>
    <dgm:pt modelId="{D17CF2AF-F861-4E84-9388-1E0BD3A72FCB}" type="pres">
      <dgm:prSet presAssocID="{6460E887-DE20-448D-B448-7AD16DE2B358}" presName="Name0" presStyleCnt="0">
        <dgm:presLayoutVars>
          <dgm:dir/>
          <dgm:resizeHandles val="exact"/>
        </dgm:presLayoutVars>
      </dgm:prSet>
      <dgm:spPr/>
    </dgm:pt>
    <dgm:pt modelId="{51F7046E-66DC-480B-A816-95B76FE846CB}" type="pres">
      <dgm:prSet presAssocID="{0901CC0B-5CFC-4805-B9D6-13CC94D8569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5587-FA55-45D0-A545-27F6041CE18D}" type="pres">
      <dgm:prSet presAssocID="{3A6C7710-0E52-4734-A27E-6BAC3BA1760F}" presName="parSpace" presStyleCnt="0"/>
      <dgm:spPr/>
    </dgm:pt>
    <dgm:pt modelId="{81781474-D055-4451-8BA7-433A88784EF6}" type="pres">
      <dgm:prSet presAssocID="{911140FF-B50B-4521-A876-3AAD7918328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C996C-C530-4972-A783-971DCB5069E4}" type="pres">
      <dgm:prSet presAssocID="{4582430F-1B56-46CA-B583-45593B329453}" presName="parSpace" presStyleCnt="0"/>
      <dgm:spPr/>
    </dgm:pt>
    <dgm:pt modelId="{C055B55A-09D9-45F1-939E-1E78A62A46B1}" type="pres">
      <dgm:prSet presAssocID="{627D428A-F478-4962-A7B4-7CE80174B7E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15C532-89EE-4361-8053-7DEE60857AF3}" srcId="{6460E887-DE20-448D-B448-7AD16DE2B358}" destId="{627D428A-F478-4962-A7B4-7CE80174B7EB}" srcOrd="2" destOrd="0" parTransId="{3625349D-5E14-4A5F-A34C-F14055767F62}" sibTransId="{E9255D26-0FE2-4A08-8360-2BCDF2A8D1D7}"/>
    <dgm:cxn modelId="{78B6011B-02B1-4452-9666-45BE7EDC4E4C}" type="presOf" srcId="{0901CC0B-5CFC-4805-B9D6-13CC94D8569F}" destId="{51F7046E-66DC-480B-A816-95B76FE846CB}" srcOrd="0" destOrd="0" presId="urn:microsoft.com/office/officeart/2005/8/layout/hChevron3"/>
    <dgm:cxn modelId="{143000D2-043E-404D-AA86-94A36C9FBAF7}" type="presOf" srcId="{6460E887-DE20-448D-B448-7AD16DE2B358}" destId="{D17CF2AF-F861-4E84-9388-1E0BD3A72FCB}" srcOrd="0" destOrd="0" presId="urn:microsoft.com/office/officeart/2005/8/layout/hChevron3"/>
    <dgm:cxn modelId="{D5D4736E-7BEF-4427-A2C6-A90F301D4917}" type="presOf" srcId="{911140FF-B50B-4521-A876-3AAD79183285}" destId="{81781474-D055-4451-8BA7-433A88784EF6}" srcOrd="0" destOrd="0" presId="urn:microsoft.com/office/officeart/2005/8/layout/hChevron3"/>
    <dgm:cxn modelId="{F3AE72E1-709B-4E92-91D2-46A78FE46D47}" srcId="{6460E887-DE20-448D-B448-7AD16DE2B358}" destId="{911140FF-B50B-4521-A876-3AAD79183285}" srcOrd="1" destOrd="0" parTransId="{BF7384E3-69A6-464D-B066-948996DB0A82}" sibTransId="{4582430F-1B56-46CA-B583-45593B329453}"/>
    <dgm:cxn modelId="{88346CFD-81CE-4843-B7B2-721C44C223E1}" srcId="{6460E887-DE20-448D-B448-7AD16DE2B358}" destId="{0901CC0B-5CFC-4805-B9D6-13CC94D8569F}" srcOrd="0" destOrd="0" parTransId="{AFC34C36-4CA5-4E67-B076-C7C08B7B6946}" sibTransId="{3A6C7710-0E52-4734-A27E-6BAC3BA1760F}"/>
    <dgm:cxn modelId="{F1603F2F-121A-4591-8EF9-F6B711CC09C9}" type="presOf" srcId="{627D428A-F478-4962-A7B4-7CE80174B7EB}" destId="{C055B55A-09D9-45F1-939E-1E78A62A46B1}" srcOrd="0" destOrd="0" presId="urn:microsoft.com/office/officeart/2005/8/layout/hChevron3"/>
    <dgm:cxn modelId="{7A04152D-DD00-475A-8C32-8F48BFE260DE}" type="presParOf" srcId="{D17CF2AF-F861-4E84-9388-1E0BD3A72FCB}" destId="{51F7046E-66DC-480B-A816-95B76FE846CB}" srcOrd="0" destOrd="0" presId="urn:microsoft.com/office/officeart/2005/8/layout/hChevron3"/>
    <dgm:cxn modelId="{69986D16-6E22-43A8-A122-B31B305D12EB}" type="presParOf" srcId="{D17CF2AF-F861-4E84-9388-1E0BD3A72FCB}" destId="{E20A5587-FA55-45D0-A545-27F6041CE18D}" srcOrd="1" destOrd="0" presId="urn:microsoft.com/office/officeart/2005/8/layout/hChevron3"/>
    <dgm:cxn modelId="{C86DF23D-1329-4FD2-972D-BFFEE09DD953}" type="presParOf" srcId="{D17CF2AF-F861-4E84-9388-1E0BD3A72FCB}" destId="{81781474-D055-4451-8BA7-433A88784EF6}" srcOrd="2" destOrd="0" presId="urn:microsoft.com/office/officeart/2005/8/layout/hChevron3"/>
    <dgm:cxn modelId="{ADACF0E3-8D4E-4AA6-B947-893AD320D17B}" type="presParOf" srcId="{D17CF2AF-F861-4E84-9388-1E0BD3A72FCB}" destId="{E20C996C-C530-4972-A783-971DCB5069E4}" srcOrd="3" destOrd="0" presId="urn:microsoft.com/office/officeart/2005/8/layout/hChevron3"/>
    <dgm:cxn modelId="{CABCD09E-428D-4C71-9774-A8ECF67C5B9F}" type="presParOf" srcId="{D17CF2AF-F861-4E84-9388-1E0BD3A72FCB}" destId="{C055B55A-09D9-45F1-939E-1E78A62A46B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60E887-DE20-448D-B448-7AD16DE2B358}" type="doc">
      <dgm:prSet loTypeId="urn:microsoft.com/office/officeart/2005/8/layout/hChevron3" loCatId="process" qsTypeId="urn:microsoft.com/office/officeart/2005/8/quickstyle/simple1" qsCatId="simple" csTypeId="urn:microsoft.com/office/officeart/2005/8/colors/colorful1#25" csCatId="colorful" phldr="0"/>
      <dgm:spPr/>
    </dgm:pt>
    <dgm:pt modelId="{0901CC0B-5CFC-4805-B9D6-13CC94D8569F}">
      <dgm:prSet phldrT="[Text]" phldr="1"/>
      <dgm:spPr/>
      <dgm:t>
        <a:bodyPr/>
        <a:lstStyle/>
        <a:p>
          <a:endParaRPr lang="en-US" dirty="0"/>
        </a:p>
      </dgm:t>
    </dgm:pt>
    <dgm:pt modelId="{AFC34C36-4CA5-4E67-B076-C7C08B7B6946}" type="parTrans" cxnId="{88346CFD-81CE-4843-B7B2-721C44C223E1}">
      <dgm:prSet/>
      <dgm:spPr/>
      <dgm:t>
        <a:bodyPr/>
        <a:lstStyle/>
        <a:p>
          <a:endParaRPr lang="en-US"/>
        </a:p>
      </dgm:t>
    </dgm:pt>
    <dgm:pt modelId="{3A6C7710-0E52-4734-A27E-6BAC3BA1760F}" type="sibTrans" cxnId="{88346CFD-81CE-4843-B7B2-721C44C223E1}">
      <dgm:prSet/>
      <dgm:spPr/>
      <dgm:t>
        <a:bodyPr/>
        <a:lstStyle/>
        <a:p>
          <a:endParaRPr lang="en-US"/>
        </a:p>
      </dgm:t>
    </dgm:pt>
    <dgm:pt modelId="{911140FF-B50B-4521-A876-3AAD79183285}">
      <dgm:prSet phldrT="[Text]" phldr="1"/>
      <dgm:spPr/>
      <dgm:t>
        <a:bodyPr/>
        <a:lstStyle/>
        <a:p>
          <a:endParaRPr lang="en-US" dirty="0"/>
        </a:p>
      </dgm:t>
    </dgm:pt>
    <dgm:pt modelId="{BF7384E3-69A6-464D-B066-948996DB0A82}" type="parTrans" cxnId="{F3AE72E1-709B-4E92-91D2-46A78FE46D47}">
      <dgm:prSet/>
      <dgm:spPr/>
      <dgm:t>
        <a:bodyPr/>
        <a:lstStyle/>
        <a:p>
          <a:endParaRPr lang="en-US"/>
        </a:p>
      </dgm:t>
    </dgm:pt>
    <dgm:pt modelId="{4582430F-1B56-46CA-B583-45593B329453}" type="sibTrans" cxnId="{F3AE72E1-709B-4E92-91D2-46A78FE46D47}">
      <dgm:prSet/>
      <dgm:spPr/>
      <dgm:t>
        <a:bodyPr/>
        <a:lstStyle/>
        <a:p>
          <a:endParaRPr lang="en-US"/>
        </a:p>
      </dgm:t>
    </dgm:pt>
    <dgm:pt modelId="{627D428A-F478-4962-A7B4-7CE80174B7EB}">
      <dgm:prSet phldrT="[Text]" phldr="1"/>
      <dgm:spPr/>
      <dgm:t>
        <a:bodyPr/>
        <a:lstStyle/>
        <a:p>
          <a:endParaRPr lang="en-US" dirty="0"/>
        </a:p>
      </dgm:t>
    </dgm:pt>
    <dgm:pt modelId="{3625349D-5E14-4A5F-A34C-F14055767F62}" type="parTrans" cxnId="{5615C532-89EE-4361-8053-7DEE60857AF3}">
      <dgm:prSet/>
      <dgm:spPr/>
      <dgm:t>
        <a:bodyPr/>
        <a:lstStyle/>
        <a:p>
          <a:endParaRPr lang="en-US"/>
        </a:p>
      </dgm:t>
    </dgm:pt>
    <dgm:pt modelId="{E9255D26-0FE2-4A08-8360-2BCDF2A8D1D7}" type="sibTrans" cxnId="{5615C532-89EE-4361-8053-7DEE60857AF3}">
      <dgm:prSet/>
      <dgm:spPr/>
      <dgm:t>
        <a:bodyPr/>
        <a:lstStyle/>
        <a:p>
          <a:endParaRPr lang="en-US"/>
        </a:p>
      </dgm:t>
    </dgm:pt>
    <dgm:pt modelId="{D17CF2AF-F861-4E84-9388-1E0BD3A72FCB}" type="pres">
      <dgm:prSet presAssocID="{6460E887-DE20-448D-B448-7AD16DE2B358}" presName="Name0" presStyleCnt="0">
        <dgm:presLayoutVars>
          <dgm:dir/>
          <dgm:resizeHandles val="exact"/>
        </dgm:presLayoutVars>
      </dgm:prSet>
      <dgm:spPr/>
    </dgm:pt>
    <dgm:pt modelId="{51F7046E-66DC-480B-A816-95B76FE846CB}" type="pres">
      <dgm:prSet presAssocID="{0901CC0B-5CFC-4805-B9D6-13CC94D8569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5587-FA55-45D0-A545-27F6041CE18D}" type="pres">
      <dgm:prSet presAssocID="{3A6C7710-0E52-4734-A27E-6BAC3BA1760F}" presName="parSpace" presStyleCnt="0"/>
      <dgm:spPr/>
    </dgm:pt>
    <dgm:pt modelId="{81781474-D055-4451-8BA7-433A88784EF6}" type="pres">
      <dgm:prSet presAssocID="{911140FF-B50B-4521-A876-3AAD7918328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C996C-C530-4972-A783-971DCB5069E4}" type="pres">
      <dgm:prSet presAssocID="{4582430F-1B56-46CA-B583-45593B329453}" presName="parSpace" presStyleCnt="0"/>
      <dgm:spPr/>
    </dgm:pt>
    <dgm:pt modelId="{C055B55A-09D9-45F1-939E-1E78A62A46B1}" type="pres">
      <dgm:prSet presAssocID="{627D428A-F478-4962-A7B4-7CE80174B7E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15C532-89EE-4361-8053-7DEE60857AF3}" srcId="{6460E887-DE20-448D-B448-7AD16DE2B358}" destId="{627D428A-F478-4962-A7B4-7CE80174B7EB}" srcOrd="2" destOrd="0" parTransId="{3625349D-5E14-4A5F-A34C-F14055767F62}" sibTransId="{E9255D26-0FE2-4A08-8360-2BCDF2A8D1D7}"/>
    <dgm:cxn modelId="{7B3B8F37-61A6-444D-8F7A-7BD4782FA21B}" type="presOf" srcId="{627D428A-F478-4962-A7B4-7CE80174B7EB}" destId="{C055B55A-09D9-45F1-939E-1E78A62A46B1}" srcOrd="0" destOrd="0" presId="urn:microsoft.com/office/officeart/2005/8/layout/hChevron3"/>
    <dgm:cxn modelId="{88346CFD-81CE-4843-B7B2-721C44C223E1}" srcId="{6460E887-DE20-448D-B448-7AD16DE2B358}" destId="{0901CC0B-5CFC-4805-B9D6-13CC94D8569F}" srcOrd="0" destOrd="0" parTransId="{AFC34C36-4CA5-4E67-B076-C7C08B7B6946}" sibTransId="{3A6C7710-0E52-4734-A27E-6BAC3BA1760F}"/>
    <dgm:cxn modelId="{96723053-3394-4EAC-8D86-D34037670299}" type="presOf" srcId="{0901CC0B-5CFC-4805-B9D6-13CC94D8569F}" destId="{51F7046E-66DC-480B-A816-95B76FE846CB}" srcOrd="0" destOrd="0" presId="urn:microsoft.com/office/officeart/2005/8/layout/hChevron3"/>
    <dgm:cxn modelId="{58C1CDB3-C13E-4527-BC1B-13FAB8B2296D}" type="presOf" srcId="{911140FF-B50B-4521-A876-3AAD79183285}" destId="{81781474-D055-4451-8BA7-433A88784EF6}" srcOrd="0" destOrd="0" presId="urn:microsoft.com/office/officeart/2005/8/layout/hChevron3"/>
    <dgm:cxn modelId="{A2F33694-51A3-45E0-8FD6-07F924D3B1D8}" type="presOf" srcId="{6460E887-DE20-448D-B448-7AD16DE2B358}" destId="{D17CF2AF-F861-4E84-9388-1E0BD3A72FCB}" srcOrd="0" destOrd="0" presId="urn:microsoft.com/office/officeart/2005/8/layout/hChevron3"/>
    <dgm:cxn modelId="{F3AE72E1-709B-4E92-91D2-46A78FE46D47}" srcId="{6460E887-DE20-448D-B448-7AD16DE2B358}" destId="{911140FF-B50B-4521-A876-3AAD79183285}" srcOrd="1" destOrd="0" parTransId="{BF7384E3-69A6-464D-B066-948996DB0A82}" sibTransId="{4582430F-1B56-46CA-B583-45593B329453}"/>
    <dgm:cxn modelId="{A2A47288-57B8-47CF-A643-824230FE4ABF}" type="presParOf" srcId="{D17CF2AF-F861-4E84-9388-1E0BD3A72FCB}" destId="{51F7046E-66DC-480B-A816-95B76FE846CB}" srcOrd="0" destOrd="0" presId="urn:microsoft.com/office/officeart/2005/8/layout/hChevron3"/>
    <dgm:cxn modelId="{AFEED99F-FB71-4608-AABF-C32CEA2AD340}" type="presParOf" srcId="{D17CF2AF-F861-4E84-9388-1E0BD3A72FCB}" destId="{E20A5587-FA55-45D0-A545-27F6041CE18D}" srcOrd="1" destOrd="0" presId="urn:microsoft.com/office/officeart/2005/8/layout/hChevron3"/>
    <dgm:cxn modelId="{4FBEA674-7624-4192-8E04-F051E2333004}" type="presParOf" srcId="{D17CF2AF-F861-4E84-9388-1E0BD3A72FCB}" destId="{81781474-D055-4451-8BA7-433A88784EF6}" srcOrd="2" destOrd="0" presId="urn:microsoft.com/office/officeart/2005/8/layout/hChevron3"/>
    <dgm:cxn modelId="{40F3560B-998F-47E1-B270-7771D16B138F}" type="presParOf" srcId="{D17CF2AF-F861-4E84-9388-1E0BD3A72FCB}" destId="{E20C996C-C530-4972-A783-971DCB5069E4}" srcOrd="3" destOrd="0" presId="urn:microsoft.com/office/officeart/2005/8/layout/hChevron3"/>
    <dgm:cxn modelId="{6C0DB48B-D2F0-4701-9D2D-8B6FFEF8063C}" type="presParOf" srcId="{D17CF2AF-F861-4E84-9388-1E0BD3A72FCB}" destId="{C055B55A-09D9-45F1-939E-1E78A62A46B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60E887-DE20-448D-B448-7AD16DE2B358}" type="doc">
      <dgm:prSet loTypeId="urn:microsoft.com/office/officeart/2005/8/layout/hChevron3" loCatId="process" qsTypeId="urn:microsoft.com/office/officeart/2005/8/quickstyle/simple1" qsCatId="simple" csTypeId="urn:microsoft.com/office/officeart/2005/8/colors/colorful1#52" csCatId="colorful" phldr="0"/>
      <dgm:spPr/>
    </dgm:pt>
    <dgm:pt modelId="{0901CC0B-5CFC-4805-B9D6-13CC94D8569F}">
      <dgm:prSet phldrT="[Text]" phldr="1"/>
      <dgm:spPr/>
      <dgm:t>
        <a:bodyPr/>
        <a:lstStyle/>
        <a:p>
          <a:endParaRPr lang="en-US" dirty="0"/>
        </a:p>
      </dgm:t>
    </dgm:pt>
    <dgm:pt modelId="{AFC34C36-4CA5-4E67-B076-C7C08B7B6946}" type="parTrans" cxnId="{88346CFD-81CE-4843-B7B2-721C44C223E1}">
      <dgm:prSet/>
      <dgm:spPr/>
      <dgm:t>
        <a:bodyPr/>
        <a:lstStyle/>
        <a:p>
          <a:endParaRPr lang="en-US"/>
        </a:p>
      </dgm:t>
    </dgm:pt>
    <dgm:pt modelId="{3A6C7710-0E52-4734-A27E-6BAC3BA1760F}" type="sibTrans" cxnId="{88346CFD-81CE-4843-B7B2-721C44C223E1}">
      <dgm:prSet/>
      <dgm:spPr/>
      <dgm:t>
        <a:bodyPr/>
        <a:lstStyle/>
        <a:p>
          <a:endParaRPr lang="en-US"/>
        </a:p>
      </dgm:t>
    </dgm:pt>
    <dgm:pt modelId="{911140FF-B50B-4521-A876-3AAD79183285}">
      <dgm:prSet phldrT="[Text]" phldr="1"/>
      <dgm:spPr/>
      <dgm:t>
        <a:bodyPr/>
        <a:lstStyle/>
        <a:p>
          <a:endParaRPr lang="en-US" dirty="0"/>
        </a:p>
      </dgm:t>
    </dgm:pt>
    <dgm:pt modelId="{BF7384E3-69A6-464D-B066-948996DB0A82}" type="parTrans" cxnId="{F3AE72E1-709B-4E92-91D2-46A78FE46D47}">
      <dgm:prSet/>
      <dgm:spPr/>
      <dgm:t>
        <a:bodyPr/>
        <a:lstStyle/>
        <a:p>
          <a:endParaRPr lang="en-US"/>
        </a:p>
      </dgm:t>
    </dgm:pt>
    <dgm:pt modelId="{4582430F-1B56-46CA-B583-45593B329453}" type="sibTrans" cxnId="{F3AE72E1-709B-4E92-91D2-46A78FE46D47}">
      <dgm:prSet/>
      <dgm:spPr/>
      <dgm:t>
        <a:bodyPr/>
        <a:lstStyle/>
        <a:p>
          <a:endParaRPr lang="en-US"/>
        </a:p>
      </dgm:t>
    </dgm:pt>
    <dgm:pt modelId="{627D428A-F478-4962-A7B4-7CE80174B7EB}">
      <dgm:prSet phldrT="[Text]" phldr="1"/>
      <dgm:spPr/>
      <dgm:t>
        <a:bodyPr/>
        <a:lstStyle/>
        <a:p>
          <a:endParaRPr lang="en-US" dirty="0"/>
        </a:p>
      </dgm:t>
    </dgm:pt>
    <dgm:pt modelId="{3625349D-5E14-4A5F-A34C-F14055767F62}" type="parTrans" cxnId="{5615C532-89EE-4361-8053-7DEE60857AF3}">
      <dgm:prSet/>
      <dgm:spPr/>
      <dgm:t>
        <a:bodyPr/>
        <a:lstStyle/>
        <a:p>
          <a:endParaRPr lang="en-US"/>
        </a:p>
      </dgm:t>
    </dgm:pt>
    <dgm:pt modelId="{E9255D26-0FE2-4A08-8360-2BCDF2A8D1D7}" type="sibTrans" cxnId="{5615C532-89EE-4361-8053-7DEE60857AF3}">
      <dgm:prSet/>
      <dgm:spPr/>
      <dgm:t>
        <a:bodyPr/>
        <a:lstStyle/>
        <a:p>
          <a:endParaRPr lang="en-US"/>
        </a:p>
      </dgm:t>
    </dgm:pt>
    <dgm:pt modelId="{D17CF2AF-F861-4E84-9388-1E0BD3A72FCB}" type="pres">
      <dgm:prSet presAssocID="{6460E887-DE20-448D-B448-7AD16DE2B358}" presName="Name0" presStyleCnt="0">
        <dgm:presLayoutVars>
          <dgm:dir/>
          <dgm:resizeHandles val="exact"/>
        </dgm:presLayoutVars>
      </dgm:prSet>
      <dgm:spPr/>
    </dgm:pt>
    <dgm:pt modelId="{51F7046E-66DC-480B-A816-95B76FE846CB}" type="pres">
      <dgm:prSet presAssocID="{0901CC0B-5CFC-4805-B9D6-13CC94D8569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5587-FA55-45D0-A545-27F6041CE18D}" type="pres">
      <dgm:prSet presAssocID="{3A6C7710-0E52-4734-A27E-6BAC3BA1760F}" presName="parSpace" presStyleCnt="0"/>
      <dgm:spPr/>
    </dgm:pt>
    <dgm:pt modelId="{81781474-D055-4451-8BA7-433A88784EF6}" type="pres">
      <dgm:prSet presAssocID="{911140FF-B50B-4521-A876-3AAD7918328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C996C-C530-4972-A783-971DCB5069E4}" type="pres">
      <dgm:prSet presAssocID="{4582430F-1B56-46CA-B583-45593B329453}" presName="parSpace" presStyleCnt="0"/>
      <dgm:spPr/>
    </dgm:pt>
    <dgm:pt modelId="{C055B55A-09D9-45F1-939E-1E78A62A46B1}" type="pres">
      <dgm:prSet presAssocID="{627D428A-F478-4962-A7B4-7CE80174B7E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3BB711-24E6-4108-9818-BC1B96F1A8AB}" type="presOf" srcId="{0901CC0B-5CFC-4805-B9D6-13CC94D8569F}" destId="{51F7046E-66DC-480B-A816-95B76FE846CB}" srcOrd="0" destOrd="0" presId="urn:microsoft.com/office/officeart/2005/8/layout/hChevron3"/>
    <dgm:cxn modelId="{7DBDC416-747F-4949-84E9-B120009A3D38}" type="presOf" srcId="{627D428A-F478-4962-A7B4-7CE80174B7EB}" destId="{C055B55A-09D9-45F1-939E-1E78A62A46B1}" srcOrd="0" destOrd="0" presId="urn:microsoft.com/office/officeart/2005/8/layout/hChevron3"/>
    <dgm:cxn modelId="{5615C532-89EE-4361-8053-7DEE60857AF3}" srcId="{6460E887-DE20-448D-B448-7AD16DE2B358}" destId="{627D428A-F478-4962-A7B4-7CE80174B7EB}" srcOrd="2" destOrd="0" parTransId="{3625349D-5E14-4A5F-A34C-F14055767F62}" sibTransId="{E9255D26-0FE2-4A08-8360-2BCDF2A8D1D7}"/>
    <dgm:cxn modelId="{F3AE72E1-709B-4E92-91D2-46A78FE46D47}" srcId="{6460E887-DE20-448D-B448-7AD16DE2B358}" destId="{911140FF-B50B-4521-A876-3AAD79183285}" srcOrd="1" destOrd="0" parTransId="{BF7384E3-69A6-464D-B066-948996DB0A82}" sibTransId="{4582430F-1B56-46CA-B583-45593B329453}"/>
    <dgm:cxn modelId="{49BA73E3-7935-4E59-8415-8AFF46B927A5}" type="presOf" srcId="{911140FF-B50B-4521-A876-3AAD79183285}" destId="{81781474-D055-4451-8BA7-433A88784EF6}" srcOrd="0" destOrd="0" presId="urn:microsoft.com/office/officeart/2005/8/layout/hChevron3"/>
    <dgm:cxn modelId="{88346CFD-81CE-4843-B7B2-721C44C223E1}" srcId="{6460E887-DE20-448D-B448-7AD16DE2B358}" destId="{0901CC0B-5CFC-4805-B9D6-13CC94D8569F}" srcOrd="0" destOrd="0" parTransId="{AFC34C36-4CA5-4E67-B076-C7C08B7B6946}" sibTransId="{3A6C7710-0E52-4734-A27E-6BAC3BA1760F}"/>
    <dgm:cxn modelId="{0D388E77-EC55-4EF7-AA0B-220795AF948A}" type="presOf" srcId="{6460E887-DE20-448D-B448-7AD16DE2B358}" destId="{D17CF2AF-F861-4E84-9388-1E0BD3A72FCB}" srcOrd="0" destOrd="0" presId="urn:microsoft.com/office/officeart/2005/8/layout/hChevron3"/>
    <dgm:cxn modelId="{A1019836-A66A-4579-81EE-343D73E1B589}" type="presParOf" srcId="{D17CF2AF-F861-4E84-9388-1E0BD3A72FCB}" destId="{51F7046E-66DC-480B-A816-95B76FE846CB}" srcOrd="0" destOrd="0" presId="urn:microsoft.com/office/officeart/2005/8/layout/hChevron3"/>
    <dgm:cxn modelId="{870D9DAB-048C-459C-B584-5358CC0553D6}" type="presParOf" srcId="{D17CF2AF-F861-4E84-9388-1E0BD3A72FCB}" destId="{E20A5587-FA55-45D0-A545-27F6041CE18D}" srcOrd="1" destOrd="0" presId="urn:microsoft.com/office/officeart/2005/8/layout/hChevron3"/>
    <dgm:cxn modelId="{2ED3D02E-2E28-450F-A4F9-7B5600ED1134}" type="presParOf" srcId="{D17CF2AF-F861-4E84-9388-1E0BD3A72FCB}" destId="{81781474-D055-4451-8BA7-433A88784EF6}" srcOrd="2" destOrd="0" presId="urn:microsoft.com/office/officeart/2005/8/layout/hChevron3"/>
    <dgm:cxn modelId="{CA1A403C-45B5-4CA7-935F-74B7094E7ED1}" type="presParOf" srcId="{D17CF2AF-F861-4E84-9388-1E0BD3A72FCB}" destId="{E20C996C-C530-4972-A783-971DCB5069E4}" srcOrd="3" destOrd="0" presId="urn:microsoft.com/office/officeart/2005/8/layout/hChevron3"/>
    <dgm:cxn modelId="{92ED9A47-6F1D-4A58-AB5A-FCB2358AE23F}" type="presParOf" srcId="{D17CF2AF-F861-4E84-9388-1E0BD3A72FCB}" destId="{C055B55A-09D9-45F1-939E-1E78A62A46B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60E887-DE20-448D-B448-7AD16DE2B358}" type="doc">
      <dgm:prSet loTypeId="urn:microsoft.com/office/officeart/2005/8/layout/hChevron3" loCatId="process" qsTypeId="urn:microsoft.com/office/officeart/2005/8/quickstyle/simple1" qsCatId="simple" csTypeId="urn:microsoft.com/office/officeart/2005/8/colors/colorful1#53" csCatId="colorful" phldr="0"/>
      <dgm:spPr/>
    </dgm:pt>
    <dgm:pt modelId="{0901CC0B-5CFC-4805-B9D6-13CC94D8569F}">
      <dgm:prSet phldrT="[Text]" phldr="1"/>
      <dgm:spPr/>
      <dgm:t>
        <a:bodyPr/>
        <a:lstStyle/>
        <a:p>
          <a:endParaRPr lang="en-US" dirty="0"/>
        </a:p>
      </dgm:t>
    </dgm:pt>
    <dgm:pt modelId="{AFC34C36-4CA5-4E67-B076-C7C08B7B6946}" type="parTrans" cxnId="{88346CFD-81CE-4843-B7B2-721C44C223E1}">
      <dgm:prSet/>
      <dgm:spPr/>
      <dgm:t>
        <a:bodyPr/>
        <a:lstStyle/>
        <a:p>
          <a:endParaRPr lang="en-US"/>
        </a:p>
      </dgm:t>
    </dgm:pt>
    <dgm:pt modelId="{3A6C7710-0E52-4734-A27E-6BAC3BA1760F}" type="sibTrans" cxnId="{88346CFD-81CE-4843-B7B2-721C44C223E1}">
      <dgm:prSet/>
      <dgm:spPr/>
      <dgm:t>
        <a:bodyPr/>
        <a:lstStyle/>
        <a:p>
          <a:endParaRPr lang="en-US"/>
        </a:p>
      </dgm:t>
    </dgm:pt>
    <dgm:pt modelId="{911140FF-B50B-4521-A876-3AAD79183285}">
      <dgm:prSet phldrT="[Text]" phldr="1"/>
      <dgm:spPr/>
      <dgm:t>
        <a:bodyPr/>
        <a:lstStyle/>
        <a:p>
          <a:endParaRPr lang="en-US" dirty="0"/>
        </a:p>
      </dgm:t>
    </dgm:pt>
    <dgm:pt modelId="{BF7384E3-69A6-464D-B066-948996DB0A82}" type="parTrans" cxnId="{F3AE72E1-709B-4E92-91D2-46A78FE46D47}">
      <dgm:prSet/>
      <dgm:spPr/>
      <dgm:t>
        <a:bodyPr/>
        <a:lstStyle/>
        <a:p>
          <a:endParaRPr lang="en-US"/>
        </a:p>
      </dgm:t>
    </dgm:pt>
    <dgm:pt modelId="{4582430F-1B56-46CA-B583-45593B329453}" type="sibTrans" cxnId="{F3AE72E1-709B-4E92-91D2-46A78FE46D47}">
      <dgm:prSet/>
      <dgm:spPr/>
      <dgm:t>
        <a:bodyPr/>
        <a:lstStyle/>
        <a:p>
          <a:endParaRPr lang="en-US"/>
        </a:p>
      </dgm:t>
    </dgm:pt>
    <dgm:pt modelId="{627D428A-F478-4962-A7B4-7CE80174B7EB}">
      <dgm:prSet phldrT="[Text]" phldr="1"/>
      <dgm:spPr/>
      <dgm:t>
        <a:bodyPr/>
        <a:lstStyle/>
        <a:p>
          <a:endParaRPr lang="en-US" dirty="0"/>
        </a:p>
      </dgm:t>
    </dgm:pt>
    <dgm:pt modelId="{3625349D-5E14-4A5F-A34C-F14055767F62}" type="parTrans" cxnId="{5615C532-89EE-4361-8053-7DEE60857AF3}">
      <dgm:prSet/>
      <dgm:spPr/>
      <dgm:t>
        <a:bodyPr/>
        <a:lstStyle/>
        <a:p>
          <a:endParaRPr lang="en-US"/>
        </a:p>
      </dgm:t>
    </dgm:pt>
    <dgm:pt modelId="{E9255D26-0FE2-4A08-8360-2BCDF2A8D1D7}" type="sibTrans" cxnId="{5615C532-89EE-4361-8053-7DEE60857AF3}">
      <dgm:prSet/>
      <dgm:spPr/>
      <dgm:t>
        <a:bodyPr/>
        <a:lstStyle/>
        <a:p>
          <a:endParaRPr lang="en-US"/>
        </a:p>
      </dgm:t>
    </dgm:pt>
    <dgm:pt modelId="{D17CF2AF-F861-4E84-9388-1E0BD3A72FCB}" type="pres">
      <dgm:prSet presAssocID="{6460E887-DE20-448D-B448-7AD16DE2B358}" presName="Name0" presStyleCnt="0">
        <dgm:presLayoutVars>
          <dgm:dir/>
          <dgm:resizeHandles val="exact"/>
        </dgm:presLayoutVars>
      </dgm:prSet>
      <dgm:spPr/>
    </dgm:pt>
    <dgm:pt modelId="{51F7046E-66DC-480B-A816-95B76FE846CB}" type="pres">
      <dgm:prSet presAssocID="{0901CC0B-5CFC-4805-B9D6-13CC94D8569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5587-FA55-45D0-A545-27F6041CE18D}" type="pres">
      <dgm:prSet presAssocID="{3A6C7710-0E52-4734-A27E-6BAC3BA1760F}" presName="parSpace" presStyleCnt="0"/>
      <dgm:spPr/>
    </dgm:pt>
    <dgm:pt modelId="{81781474-D055-4451-8BA7-433A88784EF6}" type="pres">
      <dgm:prSet presAssocID="{911140FF-B50B-4521-A876-3AAD7918328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C996C-C530-4972-A783-971DCB5069E4}" type="pres">
      <dgm:prSet presAssocID="{4582430F-1B56-46CA-B583-45593B329453}" presName="parSpace" presStyleCnt="0"/>
      <dgm:spPr/>
    </dgm:pt>
    <dgm:pt modelId="{C055B55A-09D9-45F1-939E-1E78A62A46B1}" type="pres">
      <dgm:prSet presAssocID="{627D428A-F478-4962-A7B4-7CE80174B7E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38CCBB-C350-44F7-A6C1-DF568845A44F}" type="presOf" srcId="{0901CC0B-5CFC-4805-B9D6-13CC94D8569F}" destId="{51F7046E-66DC-480B-A816-95B76FE846CB}" srcOrd="0" destOrd="0" presId="urn:microsoft.com/office/officeart/2005/8/layout/hChevron3"/>
    <dgm:cxn modelId="{80D57A5E-58E0-45E8-96ED-296FEF38E6F6}" type="presOf" srcId="{911140FF-B50B-4521-A876-3AAD79183285}" destId="{81781474-D055-4451-8BA7-433A88784EF6}" srcOrd="0" destOrd="0" presId="urn:microsoft.com/office/officeart/2005/8/layout/hChevron3"/>
    <dgm:cxn modelId="{5615C532-89EE-4361-8053-7DEE60857AF3}" srcId="{6460E887-DE20-448D-B448-7AD16DE2B358}" destId="{627D428A-F478-4962-A7B4-7CE80174B7EB}" srcOrd="2" destOrd="0" parTransId="{3625349D-5E14-4A5F-A34C-F14055767F62}" sibTransId="{E9255D26-0FE2-4A08-8360-2BCDF2A8D1D7}"/>
    <dgm:cxn modelId="{8207D4F0-E6D4-4205-97D4-2292246ADB98}" type="presOf" srcId="{6460E887-DE20-448D-B448-7AD16DE2B358}" destId="{D17CF2AF-F861-4E84-9388-1E0BD3A72FCB}" srcOrd="0" destOrd="0" presId="urn:microsoft.com/office/officeart/2005/8/layout/hChevron3"/>
    <dgm:cxn modelId="{A4537D2D-71D7-4378-BD0F-89F8CF955E83}" type="presOf" srcId="{627D428A-F478-4962-A7B4-7CE80174B7EB}" destId="{C055B55A-09D9-45F1-939E-1E78A62A46B1}" srcOrd="0" destOrd="0" presId="urn:microsoft.com/office/officeart/2005/8/layout/hChevron3"/>
    <dgm:cxn modelId="{F3AE72E1-709B-4E92-91D2-46A78FE46D47}" srcId="{6460E887-DE20-448D-B448-7AD16DE2B358}" destId="{911140FF-B50B-4521-A876-3AAD79183285}" srcOrd="1" destOrd="0" parTransId="{BF7384E3-69A6-464D-B066-948996DB0A82}" sibTransId="{4582430F-1B56-46CA-B583-45593B329453}"/>
    <dgm:cxn modelId="{88346CFD-81CE-4843-B7B2-721C44C223E1}" srcId="{6460E887-DE20-448D-B448-7AD16DE2B358}" destId="{0901CC0B-5CFC-4805-B9D6-13CC94D8569F}" srcOrd="0" destOrd="0" parTransId="{AFC34C36-4CA5-4E67-B076-C7C08B7B6946}" sibTransId="{3A6C7710-0E52-4734-A27E-6BAC3BA1760F}"/>
    <dgm:cxn modelId="{D81FA7E1-A8BE-4C85-9EB8-4435DFE3ED07}" type="presParOf" srcId="{D17CF2AF-F861-4E84-9388-1E0BD3A72FCB}" destId="{51F7046E-66DC-480B-A816-95B76FE846CB}" srcOrd="0" destOrd="0" presId="urn:microsoft.com/office/officeart/2005/8/layout/hChevron3"/>
    <dgm:cxn modelId="{C9E3A4FF-5C8A-4055-AA16-C7B93469784C}" type="presParOf" srcId="{D17CF2AF-F861-4E84-9388-1E0BD3A72FCB}" destId="{E20A5587-FA55-45D0-A545-27F6041CE18D}" srcOrd="1" destOrd="0" presId="urn:microsoft.com/office/officeart/2005/8/layout/hChevron3"/>
    <dgm:cxn modelId="{08CC2472-82B7-45CC-9180-729D426C06A6}" type="presParOf" srcId="{D17CF2AF-F861-4E84-9388-1E0BD3A72FCB}" destId="{81781474-D055-4451-8BA7-433A88784EF6}" srcOrd="2" destOrd="0" presId="urn:microsoft.com/office/officeart/2005/8/layout/hChevron3"/>
    <dgm:cxn modelId="{B929B836-1879-40C3-9DB1-F6369391DE1F}" type="presParOf" srcId="{D17CF2AF-F861-4E84-9388-1E0BD3A72FCB}" destId="{E20C996C-C530-4972-A783-971DCB5069E4}" srcOrd="3" destOrd="0" presId="urn:microsoft.com/office/officeart/2005/8/layout/hChevron3"/>
    <dgm:cxn modelId="{64478B04-32F7-40E0-B54C-D151BB1E977B}" type="presParOf" srcId="{D17CF2AF-F861-4E84-9388-1E0BD3A72FCB}" destId="{C055B55A-09D9-45F1-939E-1E78A62A46B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60E887-DE20-448D-B448-7AD16DE2B358}" type="doc">
      <dgm:prSet loTypeId="urn:microsoft.com/office/officeart/2005/8/layout/hChevron3" loCatId="process" qsTypeId="urn:microsoft.com/office/officeart/2005/8/quickstyle/simple1" qsCatId="simple" csTypeId="urn:microsoft.com/office/officeart/2005/8/colors/colorful1#54" csCatId="colorful" phldr="0"/>
      <dgm:spPr/>
    </dgm:pt>
    <dgm:pt modelId="{0901CC0B-5CFC-4805-B9D6-13CC94D8569F}">
      <dgm:prSet phldrT="[Text]" phldr="1"/>
      <dgm:spPr/>
      <dgm:t>
        <a:bodyPr/>
        <a:lstStyle/>
        <a:p>
          <a:endParaRPr lang="en-US" dirty="0"/>
        </a:p>
      </dgm:t>
    </dgm:pt>
    <dgm:pt modelId="{AFC34C36-4CA5-4E67-B076-C7C08B7B6946}" type="parTrans" cxnId="{88346CFD-81CE-4843-B7B2-721C44C223E1}">
      <dgm:prSet/>
      <dgm:spPr/>
      <dgm:t>
        <a:bodyPr/>
        <a:lstStyle/>
        <a:p>
          <a:endParaRPr lang="en-US"/>
        </a:p>
      </dgm:t>
    </dgm:pt>
    <dgm:pt modelId="{3A6C7710-0E52-4734-A27E-6BAC3BA1760F}" type="sibTrans" cxnId="{88346CFD-81CE-4843-B7B2-721C44C223E1}">
      <dgm:prSet/>
      <dgm:spPr/>
      <dgm:t>
        <a:bodyPr/>
        <a:lstStyle/>
        <a:p>
          <a:endParaRPr lang="en-US"/>
        </a:p>
      </dgm:t>
    </dgm:pt>
    <dgm:pt modelId="{911140FF-B50B-4521-A876-3AAD79183285}">
      <dgm:prSet phldrT="[Text]" phldr="1"/>
      <dgm:spPr/>
      <dgm:t>
        <a:bodyPr/>
        <a:lstStyle/>
        <a:p>
          <a:endParaRPr lang="en-US" dirty="0"/>
        </a:p>
      </dgm:t>
    </dgm:pt>
    <dgm:pt modelId="{BF7384E3-69A6-464D-B066-948996DB0A82}" type="parTrans" cxnId="{F3AE72E1-709B-4E92-91D2-46A78FE46D47}">
      <dgm:prSet/>
      <dgm:spPr/>
      <dgm:t>
        <a:bodyPr/>
        <a:lstStyle/>
        <a:p>
          <a:endParaRPr lang="en-US"/>
        </a:p>
      </dgm:t>
    </dgm:pt>
    <dgm:pt modelId="{4582430F-1B56-46CA-B583-45593B329453}" type="sibTrans" cxnId="{F3AE72E1-709B-4E92-91D2-46A78FE46D47}">
      <dgm:prSet/>
      <dgm:spPr/>
      <dgm:t>
        <a:bodyPr/>
        <a:lstStyle/>
        <a:p>
          <a:endParaRPr lang="en-US"/>
        </a:p>
      </dgm:t>
    </dgm:pt>
    <dgm:pt modelId="{627D428A-F478-4962-A7B4-7CE80174B7EB}">
      <dgm:prSet phldrT="[Text]" phldr="1"/>
      <dgm:spPr/>
      <dgm:t>
        <a:bodyPr/>
        <a:lstStyle/>
        <a:p>
          <a:endParaRPr lang="en-US" dirty="0"/>
        </a:p>
      </dgm:t>
    </dgm:pt>
    <dgm:pt modelId="{3625349D-5E14-4A5F-A34C-F14055767F62}" type="parTrans" cxnId="{5615C532-89EE-4361-8053-7DEE60857AF3}">
      <dgm:prSet/>
      <dgm:spPr/>
      <dgm:t>
        <a:bodyPr/>
        <a:lstStyle/>
        <a:p>
          <a:endParaRPr lang="en-US"/>
        </a:p>
      </dgm:t>
    </dgm:pt>
    <dgm:pt modelId="{E9255D26-0FE2-4A08-8360-2BCDF2A8D1D7}" type="sibTrans" cxnId="{5615C532-89EE-4361-8053-7DEE60857AF3}">
      <dgm:prSet/>
      <dgm:spPr/>
      <dgm:t>
        <a:bodyPr/>
        <a:lstStyle/>
        <a:p>
          <a:endParaRPr lang="en-US"/>
        </a:p>
      </dgm:t>
    </dgm:pt>
    <dgm:pt modelId="{D17CF2AF-F861-4E84-9388-1E0BD3A72FCB}" type="pres">
      <dgm:prSet presAssocID="{6460E887-DE20-448D-B448-7AD16DE2B358}" presName="Name0" presStyleCnt="0">
        <dgm:presLayoutVars>
          <dgm:dir/>
          <dgm:resizeHandles val="exact"/>
        </dgm:presLayoutVars>
      </dgm:prSet>
      <dgm:spPr/>
    </dgm:pt>
    <dgm:pt modelId="{51F7046E-66DC-480B-A816-95B76FE846CB}" type="pres">
      <dgm:prSet presAssocID="{0901CC0B-5CFC-4805-B9D6-13CC94D8569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5587-FA55-45D0-A545-27F6041CE18D}" type="pres">
      <dgm:prSet presAssocID="{3A6C7710-0E52-4734-A27E-6BAC3BA1760F}" presName="parSpace" presStyleCnt="0"/>
      <dgm:spPr/>
    </dgm:pt>
    <dgm:pt modelId="{81781474-D055-4451-8BA7-433A88784EF6}" type="pres">
      <dgm:prSet presAssocID="{911140FF-B50B-4521-A876-3AAD7918328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C996C-C530-4972-A783-971DCB5069E4}" type="pres">
      <dgm:prSet presAssocID="{4582430F-1B56-46CA-B583-45593B329453}" presName="parSpace" presStyleCnt="0"/>
      <dgm:spPr/>
    </dgm:pt>
    <dgm:pt modelId="{C055B55A-09D9-45F1-939E-1E78A62A46B1}" type="pres">
      <dgm:prSet presAssocID="{627D428A-F478-4962-A7B4-7CE80174B7E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15C532-89EE-4361-8053-7DEE60857AF3}" srcId="{6460E887-DE20-448D-B448-7AD16DE2B358}" destId="{627D428A-F478-4962-A7B4-7CE80174B7EB}" srcOrd="2" destOrd="0" parTransId="{3625349D-5E14-4A5F-A34C-F14055767F62}" sibTransId="{E9255D26-0FE2-4A08-8360-2BCDF2A8D1D7}"/>
    <dgm:cxn modelId="{2BBCD783-7AD7-4C34-BD00-FABB40834B31}" type="presOf" srcId="{0901CC0B-5CFC-4805-B9D6-13CC94D8569F}" destId="{51F7046E-66DC-480B-A816-95B76FE846CB}" srcOrd="0" destOrd="0" presId="urn:microsoft.com/office/officeart/2005/8/layout/hChevron3"/>
    <dgm:cxn modelId="{69C9060F-700B-4E6B-B251-9D51A5B73EFF}" type="presOf" srcId="{627D428A-F478-4962-A7B4-7CE80174B7EB}" destId="{C055B55A-09D9-45F1-939E-1E78A62A46B1}" srcOrd="0" destOrd="0" presId="urn:microsoft.com/office/officeart/2005/8/layout/hChevron3"/>
    <dgm:cxn modelId="{62359AC9-2B39-4926-8A54-D1FBC2537818}" type="presOf" srcId="{6460E887-DE20-448D-B448-7AD16DE2B358}" destId="{D17CF2AF-F861-4E84-9388-1E0BD3A72FCB}" srcOrd="0" destOrd="0" presId="urn:microsoft.com/office/officeart/2005/8/layout/hChevron3"/>
    <dgm:cxn modelId="{F3AE72E1-709B-4E92-91D2-46A78FE46D47}" srcId="{6460E887-DE20-448D-B448-7AD16DE2B358}" destId="{911140FF-B50B-4521-A876-3AAD79183285}" srcOrd="1" destOrd="0" parTransId="{BF7384E3-69A6-464D-B066-948996DB0A82}" sibTransId="{4582430F-1B56-46CA-B583-45593B329453}"/>
    <dgm:cxn modelId="{88346CFD-81CE-4843-B7B2-721C44C223E1}" srcId="{6460E887-DE20-448D-B448-7AD16DE2B358}" destId="{0901CC0B-5CFC-4805-B9D6-13CC94D8569F}" srcOrd="0" destOrd="0" parTransId="{AFC34C36-4CA5-4E67-B076-C7C08B7B6946}" sibTransId="{3A6C7710-0E52-4734-A27E-6BAC3BA1760F}"/>
    <dgm:cxn modelId="{2DC22283-B05D-4052-B881-AD3EBBC71CB3}" type="presOf" srcId="{911140FF-B50B-4521-A876-3AAD79183285}" destId="{81781474-D055-4451-8BA7-433A88784EF6}" srcOrd="0" destOrd="0" presId="urn:microsoft.com/office/officeart/2005/8/layout/hChevron3"/>
    <dgm:cxn modelId="{5B4AD6A8-CB3D-41C3-B0EE-7EB10CBF8653}" type="presParOf" srcId="{D17CF2AF-F861-4E84-9388-1E0BD3A72FCB}" destId="{51F7046E-66DC-480B-A816-95B76FE846CB}" srcOrd="0" destOrd="0" presId="urn:microsoft.com/office/officeart/2005/8/layout/hChevron3"/>
    <dgm:cxn modelId="{CB50BF91-64ED-45DD-892D-4C63D02583E0}" type="presParOf" srcId="{D17CF2AF-F861-4E84-9388-1E0BD3A72FCB}" destId="{E20A5587-FA55-45D0-A545-27F6041CE18D}" srcOrd="1" destOrd="0" presId="urn:microsoft.com/office/officeart/2005/8/layout/hChevron3"/>
    <dgm:cxn modelId="{7A8889F0-89C9-4295-9688-26D76A48660D}" type="presParOf" srcId="{D17CF2AF-F861-4E84-9388-1E0BD3A72FCB}" destId="{81781474-D055-4451-8BA7-433A88784EF6}" srcOrd="2" destOrd="0" presId="urn:microsoft.com/office/officeart/2005/8/layout/hChevron3"/>
    <dgm:cxn modelId="{E5979F04-1991-4F44-AF90-7082D56EFBCE}" type="presParOf" srcId="{D17CF2AF-F861-4E84-9388-1E0BD3A72FCB}" destId="{E20C996C-C530-4972-A783-971DCB5069E4}" srcOrd="3" destOrd="0" presId="urn:microsoft.com/office/officeart/2005/8/layout/hChevron3"/>
    <dgm:cxn modelId="{808876FD-CB8E-4DDD-BDD3-4AD016653FAC}" type="presParOf" srcId="{D17CF2AF-F861-4E84-9388-1E0BD3A72FCB}" destId="{C055B55A-09D9-45F1-939E-1E78A62A46B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60E887-DE20-448D-B448-7AD16DE2B358}" type="doc">
      <dgm:prSet loTypeId="urn:microsoft.com/office/officeart/2005/8/layout/hChevron3" loCatId="process" qsTypeId="urn:microsoft.com/office/officeart/2005/8/quickstyle/simple1" qsCatId="simple" csTypeId="urn:microsoft.com/office/officeart/2005/8/colors/colorful1#55" csCatId="colorful" phldr="0"/>
      <dgm:spPr/>
    </dgm:pt>
    <dgm:pt modelId="{0901CC0B-5CFC-4805-B9D6-13CC94D8569F}">
      <dgm:prSet phldrT="[Text]" phldr="1"/>
      <dgm:spPr/>
      <dgm:t>
        <a:bodyPr/>
        <a:lstStyle/>
        <a:p>
          <a:endParaRPr lang="en-US" dirty="0"/>
        </a:p>
      </dgm:t>
    </dgm:pt>
    <dgm:pt modelId="{3A6C7710-0E52-4734-A27E-6BAC3BA1760F}" type="sibTrans" cxnId="{88346CFD-81CE-4843-B7B2-721C44C223E1}">
      <dgm:prSet/>
      <dgm:spPr/>
      <dgm:t>
        <a:bodyPr/>
        <a:lstStyle/>
        <a:p>
          <a:endParaRPr lang="en-US"/>
        </a:p>
      </dgm:t>
    </dgm:pt>
    <dgm:pt modelId="{AFC34C36-4CA5-4E67-B076-C7C08B7B6946}" type="parTrans" cxnId="{88346CFD-81CE-4843-B7B2-721C44C223E1}">
      <dgm:prSet/>
      <dgm:spPr/>
      <dgm:t>
        <a:bodyPr/>
        <a:lstStyle/>
        <a:p>
          <a:endParaRPr lang="en-US"/>
        </a:p>
      </dgm:t>
    </dgm:pt>
    <dgm:pt modelId="{627D428A-F478-4962-A7B4-7CE80174B7EB}">
      <dgm:prSet phldrT="[Text]" phldr="1"/>
      <dgm:spPr/>
      <dgm:t>
        <a:bodyPr/>
        <a:lstStyle/>
        <a:p>
          <a:endParaRPr lang="en-US" dirty="0"/>
        </a:p>
      </dgm:t>
    </dgm:pt>
    <dgm:pt modelId="{E9255D26-0FE2-4A08-8360-2BCDF2A8D1D7}" type="sibTrans" cxnId="{5615C532-89EE-4361-8053-7DEE60857AF3}">
      <dgm:prSet/>
      <dgm:spPr/>
      <dgm:t>
        <a:bodyPr/>
        <a:lstStyle/>
        <a:p>
          <a:endParaRPr lang="en-US"/>
        </a:p>
      </dgm:t>
    </dgm:pt>
    <dgm:pt modelId="{3625349D-5E14-4A5F-A34C-F14055767F62}" type="parTrans" cxnId="{5615C532-89EE-4361-8053-7DEE60857AF3}">
      <dgm:prSet/>
      <dgm:spPr/>
      <dgm:t>
        <a:bodyPr/>
        <a:lstStyle/>
        <a:p>
          <a:endParaRPr lang="en-US"/>
        </a:p>
      </dgm:t>
    </dgm:pt>
    <dgm:pt modelId="{911140FF-B50B-4521-A876-3AAD79183285}">
      <dgm:prSet phldrT="[Text]" phldr="1"/>
      <dgm:spPr/>
      <dgm:t>
        <a:bodyPr/>
        <a:lstStyle/>
        <a:p>
          <a:endParaRPr lang="en-US" dirty="0"/>
        </a:p>
      </dgm:t>
    </dgm:pt>
    <dgm:pt modelId="{4582430F-1B56-46CA-B583-45593B329453}" type="sibTrans" cxnId="{F3AE72E1-709B-4E92-91D2-46A78FE46D47}">
      <dgm:prSet/>
      <dgm:spPr/>
      <dgm:t>
        <a:bodyPr/>
        <a:lstStyle/>
        <a:p>
          <a:endParaRPr lang="en-US"/>
        </a:p>
      </dgm:t>
    </dgm:pt>
    <dgm:pt modelId="{BF7384E3-69A6-464D-B066-948996DB0A82}" type="parTrans" cxnId="{F3AE72E1-709B-4E92-91D2-46A78FE46D47}">
      <dgm:prSet/>
      <dgm:spPr/>
      <dgm:t>
        <a:bodyPr/>
        <a:lstStyle/>
        <a:p>
          <a:endParaRPr lang="en-US"/>
        </a:p>
      </dgm:t>
    </dgm:pt>
    <dgm:pt modelId="{D17CF2AF-F861-4E84-9388-1E0BD3A72FCB}" type="pres">
      <dgm:prSet presAssocID="{6460E887-DE20-448D-B448-7AD16DE2B358}" presName="Name0" presStyleCnt="0">
        <dgm:presLayoutVars>
          <dgm:dir/>
          <dgm:resizeHandles val="exact"/>
        </dgm:presLayoutVars>
      </dgm:prSet>
      <dgm:spPr/>
    </dgm:pt>
    <dgm:pt modelId="{51F7046E-66DC-480B-A816-95B76FE846CB}" type="pres">
      <dgm:prSet presAssocID="{0901CC0B-5CFC-4805-B9D6-13CC94D8569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5587-FA55-45D0-A545-27F6041CE18D}" type="pres">
      <dgm:prSet presAssocID="{3A6C7710-0E52-4734-A27E-6BAC3BA1760F}" presName="parSpace" presStyleCnt="0"/>
      <dgm:spPr/>
    </dgm:pt>
    <dgm:pt modelId="{81781474-D055-4451-8BA7-433A88784EF6}" type="pres">
      <dgm:prSet presAssocID="{911140FF-B50B-4521-A876-3AAD7918328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C996C-C530-4972-A783-971DCB5069E4}" type="pres">
      <dgm:prSet presAssocID="{4582430F-1B56-46CA-B583-45593B329453}" presName="parSpace" presStyleCnt="0"/>
      <dgm:spPr/>
    </dgm:pt>
    <dgm:pt modelId="{C055B55A-09D9-45F1-939E-1E78A62A46B1}" type="pres">
      <dgm:prSet presAssocID="{627D428A-F478-4962-A7B4-7CE80174B7E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15C532-89EE-4361-8053-7DEE60857AF3}" srcId="{6460E887-DE20-448D-B448-7AD16DE2B358}" destId="{627D428A-F478-4962-A7B4-7CE80174B7EB}" srcOrd="2" destOrd="0" parTransId="{3625349D-5E14-4A5F-A34C-F14055767F62}" sibTransId="{E9255D26-0FE2-4A08-8360-2BCDF2A8D1D7}"/>
    <dgm:cxn modelId="{FD37F6C9-021D-453A-BFB5-8E4C4BA85619}" type="presOf" srcId="{6460E887-DE20-448D-B448-7AD16DE2B358}" destId="{D17CF2AF-F861-4E84-9388-1E0BD3A72FCB}" srcOrd="0" destOrd="0" presId="urn:microsoft.com/office/officeart/2005/8/layout/hChevron3"/>
    <dgm:cxn modelId="{88346CFD-81CE-4843-B7B2-721C44C223E1}" srcId="{6460E887-DE20-448D-B448-7AD16DE2B358}" destId="{0901CC0B-5CFC-4805-B9D6-13CC94D8569F}" srcOrd="0" destOrd="0" parTransId="{AFC34C36-4CA5-4E67-B076-C7C08B7B6946}" sibTransId="{3A6C7710-0E52-4734-A27E-6BAC3BA1760F}"/>
    <dgm:cxn modelId="{DF2BDF4B-AD71-424B-8A43-327D13E40456}" type="presOf" srcId="{911140FF-B50B-4521-A876-3AAD79183285}" destId="{81781474-D055-4451-8BA7-433A88784EF6}" srcOrd="0" destOrd="0" presId="urn:microsoft.com/office/officeart/2005/8/layout/hChevron3"/>
    <dgm:cxn modelId="{13133460-1EBB-4C16-805E-67D67538DDBC}" type="presOf" srcId="{627D428A-F478-4962-A7B4-7CE80174B7EB}" destId="{C055B55A-09D9-45F1-939E-1E78A62A46B1}" srcOrd="0" destOrd="0" presId="urn:microsoft.com/office/officeart/2005/8/layout/hChevron3"/>
    <dgm:cxn modelId="{F3AE72E1-709B-4E92-91D2-46A78FE46D47}" srcId="{6460E887-DE20-448D-B448-7AD16DE2B358}" destId="{911140FF-B50B-4521-A876-3AAD79183285}" srcOrd="1" destOrd="0" parTransId="{BF7384E3-69A6-464D-B066-948996DB0A82}" sibTransId="{4582430F-1B56-46CA-B583-45593B329453}"/>
    <dgm:cxn modelId="{1C301421-B891-4472-B35C-3451B18FAD32}" type="presOf" srcId="{0901CC0B-5CFC-4805-B9D6-13CC94D8569F}" destId="{51F7046E-66DC-480B-A816-95B76FE846CB}" srcOrd="0" destOrd="0" presId="urn:microsoft.com/office/officeart/2005/8/layout/hChevron3"/>
    <dgm:cxn modelId="{E9FAA292-2901-4125-802B-0A40F8D33577}" type="presParOf" srcId="{D17CF2AF-F861-4E84-9388-1E0BD3A72FCB}" destId="{51F7046E-66DC-480B-A816-95B76FE846CB}" srcOrd="0" destOrd="0" presId="urn:microsoft.com/office/officeart/2005/8/layout/hChevron3"/>
    <dgm:cxn modelId="{13BBC365-6502-4E1C-8F54-EE3193C90161}" type="presParOf" srcId="{D17CF2AF-F861-4E84-9388-1E0BD3A72FCB}" destId="{E20A5587-FA55-45D0-A545-27F6041CE18D}" srcOrd="1" destOrd="0" presId="urn:microsoft.com/office/officeart/2005/8/layout/hChevron3"/>
    <dgm:cxn modelId="{6E8B3602-28B3-4FAD-80B1-C9C6ED75D3A0}" type="presParOf" srcId="{D17CF2AF-F861-4E84-9388-1E0BD3A72FCB}" destId="{81781474-D055-4451-8BA7-433A88784EF6}" srcOrd="2" destOrd="0" presId="urn:microsoft.com/office/officeart/2005/8/layout/hChevron3"/>
    <dgm:cxn modelId="{E75169FE-2B90-4FDE-B56C-9AFC3A120C93}" type="presParOf" srcId="{D17CF2AF-F861-4E84-9388-1E0BD3A72FCB}" destId="{E20C996C-C530-4972-A783-971DCB5069E4}" srcOrd="3" destOrd="0" presId="urn:microsoft.com/office/officeart/2005/8/layout/hChevron3"/>
    <dgm:cxn modelId="{866A9AF2-2CE9-4E2A-A191-64E2A722F886}" type="presParOf" srcId="{D17CF2AF-F861-4E84-9388-1E0BD3A72FCB}" destId="{C055B55A-09D9-45F1-939E-1E78A62A46B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60E887-DE20-448D-B448-7AD16DE2B358}" type="doc">
      <dgm:prSet loTypeId="urn:microsoft.com/office/officeart/2005/8/layout/hChevron3" loCatId="process" qsTypeId="urn:microsoft.com/office/officeart/2005/8/quickstyle/simple1" qsCatId="simple" csTypeId="urn:microsoft.com/office/officeart/2005/8/colors/colorful1#56" csCatId="colorful" phldr="0"/>
      <dgm:spPr/>
    </dgm:pt>
    <dgm:pt modelId="{0901CC0B-5CFC-4805-B9D6-13CC94D8569F}">
      <dgm:prSet phldrT="[Text]" phldr="1"/>
      <dgm:spPr/>
      <dgm:t>
        <a:bodyPr/>
        <a:lstStyle/>
        <a:p>
          <a:endParaRPr lang="en-US" dirty="0"/>
        </a:p>
      </dgm:t>
    </dgm:pt>
    <dgm:pt modelId="{AFC34C36-4CA5-4E67-B076-C7C08B7B6946}" type="parTrans" cxnId="{88346CFD-81CE-4843-B7B2-721C44C223E1}">
      <dgm:prSet/>
      <dgm:spPr/>
      <dgm:t>
        <a:bodyPr/>
        <a:lstStyle/>
        <a:p>
          <a:endParaRPr lang="en-US"/>
        </a:p>
      </dgm:t>
    </dgm:pt>
    <dgm:pt modelId="{3A6C7710-0E52-4734-A27E-6BAC3BA1760F}" type="sibTrans" cxnId="{88346CFD-81CE-4843-B7B2-721C44C223E1}">
      <dgm:prSet/>
      <dgm:spPr/>
      <dgm:t>
        <a:bodyPr/>
        <a:lstStyle/>
        <a:p>
          <a:endParaRPr lang="en-US"/>
        </a:p>
      </dgm:t>
    </dgm:pt>
    <dgm:pt modelId="{911140FF-B50B-4521-A876-3AAD79183285}">
      <dgm:prSet phldrT="[Text]" phldr="1"/>
      <dgm:spPr/>
      <dgm:t>
        <a:bodyPr/>
        <a:lstStyle/>
        <a:p>
          <a:endParaRPr lang="en-US" dirty="0"/>
        </a:p>
      </dgm:t>
    </dgm:pt>
    <dgm:pt modelId="{BF7384E3-69A6-464D-B066-948996DB0A82}" type="parTrans" cxnId="{F3AE72E1-709B-4E92-91D2-46A78FE46D47}">
      <dgm:prSet/>
      <dgm:spPr/>
      <dgm:t>
        <a:bodyPr/>
        <a:lstStyle/>
        <a:p>
          <a:endParaRPr lang="en-US"/>
        </a:p>
      </dgm:t>
    </dgm:pt>
    <dgm:pt modelId="{4582430F-1B56-46CA-B583-45593B329453}" type="sibTrans" cxnId="{F3AE72E1-709B-4E92-91D2-46A78FE46D47}">
      <dgm:prSet/>
      <dgm:spPr/>
      <dgm:t>
        <a:bodyPr/>
        <a:lstStyle/>
        <a:p>
          <a:endParaRPr lang="en-US"/>
        </a:p>
      </dgm:t>
    </dgm:pt>
    <dgm:pt modelId="{627D428A-F478-4962-A7B4-7CE80174B7EB}">
      <dgm:prSet phldrT="[Text]" phldr="1"/>
      <dgm:spPr/>
      <dgm:t>
        <a:bodyPr/>
        <a:lstStyle/>
        <a:p>
          <a:endParaRPr lang="en-US" dirty="0"/>
        </a:p>
      </dgm:t>
    </dgm:pt>
    <dgm:pt modelId="{3625349D-5E14-4A5F-A34C-F14055767F62}" type="parTrans" cxnId="{5615C532-89EE-4361-8053-7DEE60857AF3}">
      <dgm:prSet/>
      <dgm:spPr/>
      <dgm:t>
        <a:bodyPr/>
        <a:lstStyle/>
        <a:p>
          <a:endParaRPr lang="en-US"/>
        </a:p>
      </dgm:t>
    </dgm:pt>
    <dgm:pt modelId="{E9255D26-0FE2-4A08-8360-2BCDF2A8D1D7}" type="sibTrans" cxnId="{5615C532-89EE-4361-8053-7DEE60857AF3}">
      <dgm:prSet/>
      <dgm:spPr/>
      <dgm:t>
        <a:bodyPr/>
        <a:lstStyle/>
        <a:p>
          <a:endParaRPr lang="en-US"/>
        </a:p>
      </dgm:t>
    </dgm:pt>
    <dgm:pt modelId="{D17CF2AF-F861-4E84-9388-1E0BD3A72FCB}" type="pres">
      <dgm:prSet presAssocID="{6460E887-DE20-448D-B448-7AD16DE2B358}" presName="Name0" presStyleCnt="0">
        <dgm:presLayoutVars>
          <dgm:dir/>
          <dgm:resizeHandles val="exact"/>
        </dgm:presLayoutVars>
      </dgm:prSet>
      <dgm:spPr/>
    </dgm:pt>
    <dgm:pt modelId="{51F7046E-66DC-480B-A816-95B76FE846CB}" type="pres">
      <dgm:prSet presAssocID="{0901CC0B-5CFC-4805-B9D6-13CC94D8569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5587-FA55-45D0-A545-27F6041CE18D}" type="pres">
      <dgm:prSet presAssocID="{3A6C7710-0E52-4734-A27E-6BAC3BA1760F}" presName="parSpace" presStyleCnt="0"/>
      <dgm:spPr/>
    </dgm:pt>
    <dgm:pt modelId="{81781474-D055-4451-8BA7-433A88784EF6}" type="pres">
      <dgm:prSet presAssocID="{911140FF-B50B-4521-A876-3AAD7918328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C996C-C530-4972-A783-971DCB5069E4}" type="pres">
      <dgm:prSet presAssocID="{4582430F-1B56-46CA-B583-45593B329453}" presName="parSpace" presStyleCnt="0"/>
      <dgm:spPr/>
    </dgm:pt>
    <dgm:pt modelId="{C055B55A-09D9-45F1-939E-1E78A62A46B1}" type="pres">
      <dgm:prSet presAssocID="{627D428A-F478-4962-A7B4-7CE80174B7E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76DF5F-C5EE-4210-8B54-93A3EA517211}" type="presOf" srcId="{0901CC0B-5CFC-4805-B9D6-13CC94D8569F}" destId="{51F7046E-66DC-480B-A816-95B76FE846CB}" srcOrd="0" destOrd="0" presId="urn:microsoft.com/office/officeart/2005/8/layout/hChevron3"/>
    <dgm:cxn modelId="{5615C532-89EE-4361-8053-7DEE60857AF3}" srcId="{6460E887-DE20-448D-B448-7AD16DE2B358}" destId="{627D428A-F478-4962-A7B4-7CE80174B7EB}" srcOrd="2" destOrd="0" parTransId="{3625349D-5E14-4A5F-A34C-F14055767F62}" sibTransId="{E9255D26-0FE2-4A08-8360-2BCDF2A8D1D7}"/>
    <dgm:cxn modelId="{380DBC76-FE53-4BCD-B5EF-B17831D449FC}" type="presOf" srcId="{627D428A-F478-4962-A7B4-7CE80174B7EB}" destId="{C055B55A-09D9-45F1-939E-1E78A62A46B1}" srcOrd="0" destOrd="0" presId="urn:microsoft.com/office/officeart/2005/8/layout/hChevron3"/>
    <dgm:cxn modelId="{D8A93315-47FB-419F-A7FC-7A2DDE08C8F5}" type="presOf" srcId="{6460E887-DE20-448D-B448-7AD16DE2B358}" destId="{D17CF2AF-F861-4E84-9388-1E0BD3A72FCB}" srcOrd="0" destOrd="0" presId="urn:microsoft.com/office/officeart/2005/8/layout/hChevron3"/>
    <dgm:cxn modelId="{9A3CD408-A523-4AB1-8B33-2E769E06053A}" type="presOf" srcId="{911140FF-B50B-4521-A876-3AAD79183285}" destId="{81781474-D055-4451-8BA7-433A88784EF6}" srcOrd="0" destOrd="0" presId="urn:microsoft.com/office/officeart/2005/8/layout/hChevron3"/>
    <dgm:cxn modelId="{F3AE72E1-709B-4E92-91D2-46A78FE46D47}" srcId="{6460E887-DE20-448D-B448-7AD16DE2B358}" destId="{911140FF-B50B-4521-A876-3AAD79183285}" srcOrd="1" destOrd="0" parTransId="{BF7384E3-69A6-464D-B066-948996DB0A82}" sibTransId="{4582430F-1B56-46CA-B583-45593B329453}"/>
    <dgm:cxn modelId="{88346CFD-81CE-4843-B7B2-721C44C223E1}" srcId="{6460E887-DE20-448D-B448-7AD16DE2B358}" destId="{0901CC0B-5CFC-4805-B9D6-13CC94D8569F}" srcOrd="0" destOrd="0" parTransId="{AFC34C36-4CA5-4E67-B076-C7C08B7B6946}" sibTransId="{3A6C7710-0E52-4734-A27E-6BAC3BA1760F}"/>
    <dgm:cxn modelId="{843034EE-2862-4936-8C8D-3E95E3DF3EDF}" type="presParOf" srcId="{D17CF2AF-F861-4E84-9388-1E0BD3A72FCB}" destId="{51F7046E-66DC-480B-A816-95B76FE846CB}" srcOrd="0" destOrd="0" presId="urn:microsoft.com/office/officeart/2005/8/layout/hChevron3"/>
    <dgm:cxn modelId="{B9A53C18-5B36-4D82-8C95-2F50F08D4A62}" type="presParOf" srcId="{D17CF2AF-F861-4E84-9388-1E0BD3A72FCB}" destId="{E20A5587-FA55-45D0-A545-27F6041CE18D}" srcOrd="1" destOrd="0" presId="urn:microsoft.com/office/officeart/2005/8/layout/hChevron3"/>
    <dgm:cxn modelId="{DEB76213-F685-4D86-A87A-DA432553BF0A}" type="presParOf" srcId="{D17CF2AF-F861-4E84-9388-1E0BD3A72FCB}" destId="{81781474-D055-4451-8BA7-433A88784EF6}" srcOrd="2" destOrd="0" presId="urn:microsoft.com/office/officeart/2005/8/layout/hChevron3"/>
    <dgm:cxn modelId="{BD766DA6-FA99-4B26-927F-2A079D8A227B}" type="presParOf" srcId="{D17CF2AF-F861-4E84-9388-1E0BD3A72FCB}" destId="{E20C996C-C530-4972-A783-971DCB5069E4}" srcOrd="3" destOrd="0" presId="urn:microsoft.com/office/officeart/2005/8/layout/hChevron3"/>
    <dgm:cxn modelId="{F6CC4B72-B533-4DA4-9C66-17E3990CD9B1}" type="presParOf" srcId="{D17CF2AF-F861-4E84-9388-1E0BD3A72FCB}" destId="{C055B55A-09D9-45F1-939E-1E78A62A46B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60E887-DE20-448D-B448-7AD16DE2B358}" type="doc">
      <dgm:prSet loTypeId="urn:microsoft.com/office/officeart/2005/8/layout/hChevron3" loCatId="process" qsTypeId="urn:microsoft.com/office/officeart/2005/8/quickstyle/simple1" qsCatId="simple" csTypeId="urn:microsoft.com/office/officeart/2005/8/colors/colorful1#64" csCatId="colorful" phldr="0"/>
      <dgm:spPr/>
    </dgm:pt>
    <dgm:pt modelId="{0901CC0B-5CFC-4805-B9D6-13CC94D8569F}">
      <dgm:prSet phldrT="[Text]" phldr="1"/>
      <dgm:spPr/>
      <dgm:t>
        <a:bodyPr/>
        <a:lstStyle/>
        <a:p>
          <a:endParaRPr lang="en-US" dirty="0"/>
        </a:p>
      </dgm:t>
    </dgm:pt>
    <dgm:pt modelId="{AFC34C36-4CA5-4E67-B076-C7C08B7B6946}" type="parTrans" cxnId="{88346CFD-81CE-4843-B7B2-721C44C223E1}">
      <dgm:prSet/>
      <dgm:spPr/>
      <dgm:t>
        <a:bodyPr/>
        <a:lstStyle/>
        <a:p>
          <a:endParaRPr lang="en-US"/>
        </a:p>
      </dgm:t>
    </dgm:pt>
    <dgm:pt modelId="{3A6C7710-0E52-4734-A27E-6BAC3BA1760F}" type="sibTrans" cxnId="{88346CFD-81CE-4843-B7B2-721C44C223E1}">
      <dgm:prSet/>
      <dgm:spPr/>
      <dgm:t>
        <a:bodyPr/>
        <a:lstStyle/>
        <a:p>
          <a:endParaRPr lang="en-US"/>
        </a:p>
      </dgm:t>
    </dgm:pt>
    <dgm:pt modelId="{911140FF-B50B-4521-A876-3AAD79183285}">
      <dgm:prSet phldrT="[Text]" phldr="1"/>
      <dgm:spPr/>
      <dgm:t>
        <a:bodyPr/>
        <a:lstStyle/>
        <a:p>
          <a:endParaRPr lang="en-US" dirty="0"/>
        </a:p>
      </dgm:t>
    </dgm:pt>
    <dgm:pt modelId="{BF7384E3-69A6-464D-B066-948996DB0A82}" type="parTrans" cxnId="{F3AE72E1-709B-4E92-91D2-46A78FE46D47}">
      <dgm:prSet/>
      <dgm:spPr/>
      <dgm:t>
        <a:bodyPr/>
        <a:lstStyle/>
        <a:p>
          <a:endParaRPr lang="en-US"/>
        </a:p>
      </dgm:t>
    </dgm:pt>
    <dgm:pt modelId="{4582430F-1B56-46CA-B583-45593B329453}" type="sibTrans" cxnId="{F3AE72E1-709B-4E92-91D2-46A78FE46D47}">
      <dgm:prSet/>
      <dgm:spPr/>
      <dgm:t>
        <a:bodyPr/>
        <a:lstStyle/>
        <a:p>
          <a:endParaRPr lang="en-US"/>
        </a:p>
      </dgm:t>
    </dgm:pt>
    <dgm:pt modelId="{627D428A-F478-4962-A7B4-7CE80174B7EB}">
      <dgm:prSet phldrT="[Text]" phldr="1"/>
      <dgm:spPr/>
      <dgm:t>
        <a:bodyPr/>
        <a:lstStyle/>
        <a:p>
          <a:endParaRPr lang="en-US" dirty="0"/>
        </a:p>
      </dgm:t>
    </dgm:pt>
    <dgm:pt modelId="{3625349D-5E14-4A5F-A34C-F14055767F62}" type="parTrans" cxnId="{5615C532-89EE-4361-8053-7DEE60857AF3}">
      <dgm:prSet/>
      <dgm:spPr/>
      <dgm:t>
        <a:bodyPr/>
        <a:lstStyle/>
        <a:p>
          <a:endParaRPr lang="en-US"/>
        </a:p>
      </dgm:t>
    </dgm:pt>
    <dgm:pt modelId="{E9255D26-0FE2-4A08-8360-2BCDF2A8D1D7}" type="sibTrans" cxnId="{5615C532-89EE-4361-8053-7DEE60857AF3}">
      <dgm:prSet/>
      <dgm:spPr/>
      <dgm:t>
        <a:bodyPr/>
        <a:lstStyle/>
        <a:p>
          <a:endParaRPr lang="en-US"/>
        </a:p>
      </dgm:t>
    </dgm:pt>
    <dgm:pt modelId="{D17CF2AF-F861-4E84-9388-1E0BD3A72FCB}" type="pres">
      <dgm:prSet presAssocID="{6460E887-DE20-448D-B448-7AD16DE2B358}" presName="Name0" presStyleCnt="0">
        <dgm:presLayoutVars>
          <dgm:dir/>
          <dgm:resizeHandles val="exact"/>
        </dgm:presLayoutVars>
      </dgm:prSet>
      <dgm:spPr/>
    </dgm:pt>
    <dgm:pt modelId="{51F7046E-66DC-480B-A816-95B76FE846CB}" type="pres">
      <dgm:prSet presAssocID="{0901CC0B-5CFC-4805-B9D6-13CC94D8569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5587-FA55-45D0-A545-27F6041CE18D}" type="pres">
      <dgm:prSet presAssocID="{3A6C7710-0E52-4734-A27E-6BAC3BA1760F}" presName="parSpace" presStyleCnt="0"/>
      <dgm:spPr/>
    </dgm:pt>
    <dgm:pt modelId="{81781474-D055-4451-8BA7-433A88784EF6}" type="pres">
      <dgm:prSet presAssocID="{911140FF-B50B-4521-A876-3AAD7918328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C996C-C530-4972-A783-971DCB5069E4}" type="pres">
      <dgm:prSet presAssocID="{4582430F-1B56-46CA-B583-45593B329453}" presName="parSpace" presStyleCnt="0"/>
      <dgm:spPr/>
    </dgm:pt>
    <dgm:pt modelId="{C055B55A-09D9-45F1-939E-1E78A62A46B1}" type="pres">
      <dgm:prSet presAssocID="{627D428A-F478-4962-A7B4-7CE80174B7E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15C532-89EE-4361-8053-7DEE60857AF3}" srcId="{6460E887-DE20-448D-B448-7AD16DE2B358}" destId="{627D428A-F478-4962-A7B4-7CE80174B7EB}" srcOrd="2" destOrd="0" parTransId="{3625349D-5E14-4A5F-A34C-F14055767F62}" sibTransId="{E9255D26-0FE2-4A08-8360-2BCDF2A8D1D7}"/>
    <dgm:cxn modelId="{56D0CA3E-CEEC-4D2F-A516-50CCC0AE2A7C}" type="presOf" srcId="{911140FF-B50B-4521-A876-3AAD79183285}" destId="{81781474-D055-4451-8BA7-433A88784EF6}" srcOrd="0" destOrd="0" presId="urn:microsoft.com/office/officeart/2005/8/layout/hChevron3"/>
    <dgm:cxn modelId="{88346CFD-81CE-4843-B7B2-721C44C223E1}" srcId="{6460E887-DE20-448D-B448-7AD16DE2B358}" destId="{0901CC0B-5CFC-4805-B9D6-13CC94D8569F}" srcOrd="0" destOrd="0" parTransId="{AFC34C36-4CA5-4E67-B076-C7C08B7B6946}" sibTransId="{3A6C7710-0E52-4734-A27E-6BAC3BA1760F}"/>
    <dgm:cxn modelId="{1A253F62-192D-447C-9B9F-5E6C39D13237}" type="presOf" srcId="{6460E887-DE20-448D-B448-7AD16DE2B358}" destId="{D17CF2AF-F861-4E84-9388-1E0BD3A72FCB}" srcOrd="0" destOrd="0" presId="urn:microsoft.com/office/officeart/2005/8/layout/hChevron3"/>
    <dgm:cxn modelId="{557FA854-067F-4C09-99E0-CFE595B5E36A}" type="presOf" srcId="{0901CC0B-5CFC-4805-B9D6-13CC94D8569F}" destId="{51F7046E-66DC-480B-A816-95B76FE846CB}" srcOrd="0" destOrd="0" presId="urn:microsoft.com/office/officeart/2005/8/layout/hChevron3"/>
    <dgm:cxn modelId="{942C38D8-1DF5-4DE5-819B-9FC76022AD18}" type="presOf" srcId="{627D428A-F478-4962-A7B4-7CE80174B7EB}" destId="{C055B55A-09D9-45F1-939E-1E78A62A46B1}" srcOrd="0" destOrd="0" presId="urn:microsoft.com/office/officeart/2005/8/layout/hChevron3"/>
    <dgm:cxn modelId="{F3AE72E1-709B-4E92-91D2-46A78FE46D47}" srcId="{6460E887-DE20-448D-B448-7AD16DE2B358}" destId="{911140FF-B50B-4521-A876-3AAD79183285}" srcOrd="1" destOrd="0" parTransId="{BF7384E3-69A6-464D-B066-948996DB0A82}" sibTransId="{4582430F-1B56-46CA-B583-45593B329453}"/>
    <dgm:cxn modelId="{D2AD28EB-FBA4-44E3-BAED-154D61DB9F79}" type="presParOf" srcId="{D17CF2AF-F861-4E84-9388-1E0BD3A72FCB}" destId="{51F7046E-66DC-480B-A816-95B76FE846CB}" srcOrd="0" destOrd="0" presId="urn:microsoft.com/office/officeart/2005/8/layout/hChevron3"/>
    <dgm:cxn modelId="{D34EA555-2855-45C9-ACAD-FECE327EED38}" type="presParOf" srcId="{D17CF2AF-F861-4E84-9388-1E0BD3A72FCB}" destId="{E20A5587-FA55-45D0-A545-27F6041CE18D}" srcOrd="1" destOrd="0" presId="urn:microsoft.com/office/officeart/2005/8/layout/hChevron3"/>
    <dgm:cxn modelId="{CE213635-EF9F-4A66-81CF-AF6E7800BB48}" type="presParOf" srcId="{D17CF2AF-F861-4E84-9388-1E0BD3A72FCB}" destId="{81781474-D055-4451-8BA7-433A88784EF6}" srcOrd="2" destOrd="0" presId="urn:microsoft.com/office/officeart/2005/8/layout/hChevron3"/>
    <dgm:cxn modelId="{B9889129-0BC0-4D3C-9811-20AE5D6CB64D}" type="presParOf" srcId="{D17CF2AF-F861-4E84-9388-1E0BD3A72FCB}" destId="{E20C996C-C530-4972-A783-971DCB5069E4}" srcOrd="3" destOrd="0" presId="urn:microsoft.com/office/officeart/2005/8/layout/hChevron3"/>
    <dgm:cxn modelId="{03850D57-4E28-4F5A-8589-5E25D620FE47}" type="presParOf" srcId="{D17CF2AF-F861-4E84-9388-1E0BD3A72FCB}" destId="{C055B55A-09D9-45F1-939E-1E78A62A46B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7046E-66DC-480B-A816-95B76FE846CB}">
      <dsp:nvSpPr>
        <dsp:cNvPr id="0" name=""/>
        <dsp:cNvSpPr/>
      </dsp:nvSpPr>
      <dsp:spPr>
        <a:xfrm>
          <a:off x="4018" y="0"/>
          <a:ext cx="3513832" cy="7619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18" y="0"/>
        <a:ext cx="3494782" cy="76199"/>
      </dsp:txXfrm>
    </dsp:sp>
    <dsp:sp modelId="{81781474-D055-4451-8BA7-433A88784EF6}">
      <dsp:nvSpPr>
        <dsp:cNvPr id="0" name=""/>
        <dsp:cNvSpPr/>
      </dsp:nvSpPr>
      <dsp:spPr>
        <a:xfrm>
          <a:off x="2815083" y="0"/>
          <a:ext cx="3513832" cy="761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53183" y="0"/>
        <a:ext cx="3437633" cy="76199"/>
      </dsp:txXfrm>
    </dsp:sp>
    <dsp:sp modelId="{C055B55A-09D9-45F1-939E-1E78A62A46B1}">
      <dsp:nvSpPr>
        <dsp:cNvPr id="0" name=""/>
        <dsp:cNvSpPr/>
      </dsp:nvSpPr>
      <dsp:spPr>
        <a:xfrm>
          <a:off x="5626149" y="0"/>
          <a:ext cx="3513832" cy="761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64249" y="0"/>
        <a:ext cx="3437633" cy="76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7046E-66DC-480B-A816-95B76FE846CB}">
      <dsp:nvSpPr>
        <dsp:cNvPr id="0" name=""/>
        <dsp:cNvSpPr/>
      </dsp:nvSpPr>
      <dsp:spPr>
        <a:xfrm>
          <a:off x="4018" y="0"/>
          <a:ext cx="3513832" cy="7619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18" y="0"/>
        <a:ext cx="3494782" cy="76199"/>
      </dsp:txXfrm>
    </dsp:sp>
    <dsp:sp modelId="{81781474-D055-4451-8BA7-433A88784EF6}">
      <dsp:nvSpPr>
        <dsp:cNvPr id="0" name=""/>
        <dsp:cNvSpPr/>
      </dsp:nvSpPr>
      <dsp:spPr>
        <a:xfrm>
          <a:off x="2815083" y="0"/>
          <a:ext cx="3513832" cy="761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53183" y="0"/>
        <a:ext cx="3437633" cy="76199"/>
      </dsp:txXfrm>
    </dsp:sp>
    <dsp:sp modelId="{C055B55A-09D9-45F1-939E-1E78A62A46B1}">
      <dsp:nvSpPr>
        <dsp:cNvPr id="0" name=""/>
        <dsp:cNvSpPr/>
      </dsp:nvSpPr>
      <dsp:spPr>
        <a:xfrm>
          <a:off x="5626149" y="0"/>
          <a:ext cx="3513832" cy="761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64249" y="0"/>
        <a:ext cx="3437633" cy="76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7046E-66DC-480B-A816-95B76FE846CB}">
      <dsp:nvSpPr>
        <dsp:cNvPr id="0" name=""/>
        <dsp:cNvSpPr/>
      </dsp:nvSpPr>
      <dsp:spPr>
        <a:xfrm>
          <a:off x="4018" y="0"/>
          <a:ext cx="3513832" cy="7619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18" y="0"/>
        <a:ext cx="3494782" cy="76199"/>
      </dsp:txXfrm>
    </dsp:sp>
    <dsp:sp modelId="{81781474-D055-4451-8BA7-433A88784EF6}">
      <dsp:nvSpPr>
        <dsp:cNvPr id="0" name=""/>
        <dsp:cNvSpPr/>
      </dsp:nvSpPr>
      <dsp:spPr>
        <a:xfrm>
          <a:off x="2815083" y="0"/>
          <a:ext cx="3513832" cy="761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53183" y="0"/>
        <a:ext cx="3437633" cy="76199"/>
      </dsp:txXfrm>
    </dsp:sp>
    <dsp:sp modelId="{C055B55A-09D9-45F1-939E-1E78A62A46B1}">
      <dsp:nvSpPr>
        <dsp:cNvPr id="0" name=""/>
        <dsp:cNvSpPr/>
      </dsp:nvSpPr>
      <dsp:spPr>
        <a:xfrm>
          <a:off x="5626149" y="0"/>
          <a:ext cx="3513832" cy="761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64249" y="0"/>
        <a:ext cx="3437633" cy="76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7046E-66DC-480B-A816-95B76FE846CB}">
      <dsp:nvSpPr>
        <dsp:cNvPr id="0" name=""/>
        <dsp:cNvSpPr/>
      </dsp:nvSpPr>
      <dsp:spPr>
        <a:xfrm>
          <a:off x="4018" y="0"/>
          <a:ext cx="3513832" cy="7619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18" y="0"/>
        <a:ext cx="3494782" cy="76199"/>
      </dsp:txXfrm>
    </dsp:sp>
    <dsp:sp modelId="{81781474-D055-4451-8BA7-433A88784EF6}">
      <dsp:nvSpPr>
        <dsp:cNvPr id="0" name=""/>
        <dsp:cNvSpPr/>
      </dsp:nvSpPr>
      <dsp:spPr>
        <a:xfrm>
          <a:off x="2815083" y="0"/>
          <a:ext cx="3513832" cy="761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53183" y="0"/>
        <a:ext cx="3437633" cy="76199"/>
      </dsp:txXfrm>
    </dsp:sp>
    <dsp:sp modelId="{C055B55A-09D9-45F1-939E-1E78A62A46B1}">
      <dsp:nvSpPr>
        <dsp:cNvPr id="0" name=""/>
        <dsp:cNvSpPr/>
      </dsp:nvSpPr>
      <dsp:spPr>
        <a:xfrm>
          <a:off x="5626149" y="0"/>
          <a:ext cx="3513832" cy="761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64249" y="0"/>
        <a:ext cx="3437633" cy="76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7046E-66DC-480B-A816-95B76FE846CB}">
      <dsp:nvSpPr>
        <dsp:cNvPr id="0" name=""/>
        <dsp:cNvSpPr/>
      </dsp:nvSpPr>
      <dsp:spPr>
        <a:xfrm>
          <a:off x="4018" y="0"/>
          <a:ext cx="3513832" cy="7619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18" y="0"/>
        <a:ext cx="3494782" cy="76199"/>
      </dsp:txXfrm>
    </dsp:sp>
    <dsp:sp modelId="{81781474-D055-4451-8BA7-433A88784EF6}">
      <dsp:nvSpPr>
        <dsp:cNvPr id="0" name=""/>
        <dsp:cNvSpPr/>
      </dsp:nvSpPr>
      <dsp:spPr>
        <a:xfrm>
          <a:off x="2815083" y="0"/>
          <a:ext cx="3513832" cy="761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53183" y="0"/>
        <a:ext cx="3437633" cy="76199"/>
      </dsp:txXfrm>
    </dsp:sp>
    <dsp:sp modelId="{C055B55A-09D9-45F1-939E-1E78A62A46B1}">
      <dsp:nvSpPr>
        <dsp:cNvPr id="0" name=""/>
        <dsp:cNvSpPr/>
      </dsp:nvSpPr>
      <dsp:spPr>
        <a:xfrm>
          <a:off x="5626149" y="0"/>
          <a:ext cx="3513832" cy="761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64249" y="0"/>
        <a:ext cx="3437633" cy="761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7046E-66DC-480B-A816-95B76FE846CB}">
      <dsp:nvSpPr>
        <dsp:cNvPr id="0" name=""/>
        <dsp:cNvSpPr/>
      </dsp:nvSpPr>
      <dsp:spPr>
        <a:xfrm>
          <a:off x="4018" y="0"/>
          <a:ext cx="3513832" cy="7619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18" y="0"/>
        <a:ext cx="3494782" cy="76199"/>
      </dsp:txXfrm>
    </dsp:sp>
    <dsp:sp modelId="{81781474-D055-4451-8BA7-433A88784EF6}">
      <dsp:nvSpPr>
        <dsp:cNvPr id="0" name=""/>
        <dsp:cNvSpPr/>
      </dsp:nvSpPr>
      <dsp:spPr>
        <a:xfrm>
          <a:off x="2815083" y="0"/>
          <a:ext cx="3513832" cy="761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53183" y="0"/>
        <a:ext cx="3437633" cy="76199"/>
      </dsp:txXfrm>
    </dsp:sp>
    <dsp:sp modelId="{C055B55A-09D9-45F1-939E-1E78A62A46B1}">
      <dsp:nvSpPr>
        <dsp:cNvPr id="0" name=""/>
        <dsp:cNvSpPr/>
      </dsp:nvSpPr>
      <dsp:spPr>
        <a:xfrm>
          <a:off x="5626149" y="0"/>
          <a:ext cx="3513832" cy="761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64249" y="0"/>
        <a:ext cx="3437633" cy="761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7046E-66DC-480B-A816-95B76FE846CB}">
      <dsp:nvSpPr>
        <dsp:cNvPr id="0" name=""/>
        <dsp:cNvSpPr/>
      </dsp:nvSpPr>
      <dsp:spPr>
        <a:xfrm>
          <a:off x="4018" y="0"/>
          <a:ext cx="3513832" cy="7619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18" y="0"/>
        <a:ext cx="3494782" cy="76199"/>
      </dsp:txXfrm>
    </dsp:sp>
    <dsp:sp modelId="{81781474-D055-4451-8BA7-433A88784EF6}">
      <dsp:nvSpPr>
        <dsp:cNvPr id="0" name=""/>
        <dsp:cNvSpPr/>
      </dsp:nvSpPr>
      <dsp:spPr>
        <a:xfrm>
          <a:off x="2815083" y="0"/>
          <a:ext cx="3513832" cy="761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53183" y="0"/>
        <a:ext cx="3437633" cy="76199"/>
      </dsp:txXfrm>
    </dsp:sp>
    <dsp:sp modelId="{C055B55A-09D9-45F1-939E-1E78A62A46B1}">
      <dsp:nvSpPr>
        <dsp:cNvPr id="0" name=""/>
        <dsp:cNvSpPr/>
      </dsp:nvSpPr>
      <dsp:spPr>
        <a:xfrm>
          <a:off x="5626149" y="0"/>
          <a:ext cx="3513832" cy="761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64249" y="0"/>
        <a:ext cx="3437633" cy="761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7046E-66DC-480B-A816-95B76FE846CB}">
      <dsp:nvSpPr>
        <dsp:cNvPr id="0" name=""/>
        <dsp:cNvSpPr/>
      </dsp:nvSpPr>
      <dsp:spPr>
        <a:xfrm>
          <a:off x="4018" y="0"/>
          <a:ext cx="3513832" cy="7619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18" y="0"/>
        <a:ext cx="3494782" cy="76199"/>
      </dsp:txXfrm>
    </dsp:sp>
    <dsp:sp modelId="{81781474-D055-4451-8BA7-433A88784EF6}">
      <dsp:nvSpPr>
        <dsp:cNvPr id="0" name=""/>
        <dsp:cNvSpPr/>
      </dsp:nvSpPr>
      <dsp:spPr>
        <a:xfrm>
          <a:off x="2815083" y="0"/>
          <a:ext cx="3513832" cy="761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53183" y="0"/>
        <a:ext cx="3437633" cy="76199"/>
      </dsp:txXfrm>
    </dsp:sp>
    <dsp:sp modelId="{C055B55A-09D9-45F1-939E-1E78A62A46B1}">
      <dsp:nvSpPr>
        <dsp:cNvPr id="0" name=""/>
        <dsp:cNvSpPr/>
      </dsp:nvSpPr>
      <dsp:spPr>
        <a:xfrm>
          <a:off x="5626149" y="0"/>
          <a:ext cx="3513832" cy="761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64249" y="0"/>
        <a:ext cx="3437633" cy="76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7046E-66DC-480B-A816-95B76FE846CB}">
      <dsp:nvSpPr>
        <dsp:cNvPr id="0" name=""/>
        <dsp:cNvSpPr/>
      </dsp:nvSpPr>
      <dsp:spPr>
        <a:xfrm>
          <a:off x="4018" y="0"/>
          <a:ext cx="3513832" cy="7619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18" y="0"/>
        <a:ext cx="3494782" cy="76199"/>
      </dsp:txXfrm>
    </dsp:sp>
    <dsp:sp modelId="{81781474-D055-4451-8BA7-433A88784EF6}">
      <dsp:nvSpPr>
        <dsp:cNvPr id="0" name=""/>
        <dsp:cNvSpPr/>
      </dsp:nvSpPr>
      <dsp:spPr>
        <a:xfrm>
          <a:off x="2815083" y="0"/>
          <a:ext cx="3513832" cy="761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53183" y="0"/>
        <a:ext cx="3437633" cy="76199"/>
      </dsp:txXfrm>
    </dsp:sp>
    <dsp:sp modelId="{C055B55A-09D9-45F1-939E-1E78A62A46B1}">
      <dsp:nvSpPr>
        <dsp:cNvPr id="0" name=""/>
        <dsp:cNvSpPr/>
      </dsp:nvSpPr>
      <dsp:spPr>
        <a:xfrm>
          <a:off x="5626149" y="0"/>
          <a:ext cx="3513832" cy="761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64249" y="0"/>
        <a:ext cx="3437633" cy="76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81705-AAA7-41F7-A912-5D7B03486B56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21572-8A0A-4085-B788-C3274CFC4A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1572-8A0A-4085-B788-C3274CFC4A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2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1572-8A0A-4085-B788-C3274CFC4AB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1572-8A0A-4085-B788-C3274CFC4A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3C2D-4320-49EE-A36E-6D96FD9DC567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1572-8A0A-4085-B788-C3274CFC4AB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5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3E3F6-5C05-4ADA-9104-3C90DF52FC1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</p:spPr>
        <p:txBody>
          <a:bodyPr/>
          <a:lstStyle/>
          <a:p>
            <a:pPr marL="216233" indent="-216233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ABD0C-9811-44BB-ACC2-708257521D8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51EE5-8431-4CDB-A02F-57834D7ACEAF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22A0-BC46-4F2E-89E0-0E56C34F3C1A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94A4-9807-4128-B4FA-447E80E25565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5955-DE7A-4692-991F-0FCD088BC7E3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3D7F-1DE6-4F10-B83A-49D4985024B2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52A2-E0FF-4B05-9D26-D7BE025A3DAE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054-D25D-49E6-9A2A-928F28C38A7D}" type="datetime1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184B-4D51-46D5-B2F4-80E5830FD7C1}" type="datetime1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F07F-C6EA-4126-B144-B9F4A19F2203}" type="datetime1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C8CD-49E0-46C3-B578-ADAC4F0907F8}" type="datetime1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3414-9280-4131-8D95-1047709936A6}" type="datetime1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2FCF-8B43-458B-BE76-E81F20C5F82E}" type="datetime1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12B9A-1066-4517-816C-0C12293C27DC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0509D-FD0F-415B-BBDC-E2FC3154C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59.6027&amp;rep=rep1&amp;type=pdf" TargetMode="External"/><Relationship Id="rId2" Type="http://schemas.openxmlformats.org/officeDocument/2006/relationships/hyperlink" Target="http://issg.cs.duke.edu/epidemic/epidemic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l.acm.org/citation.cfm?id=1080143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31.png"/><Relationship Id="rId5" Type="http://schemas.openxmlformats.org/officeDocument/2006/relationships/diagramData" Target="../diagrams/data7.xml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diagramDrawing" Target="../diagrams/drawin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dl.acm.org/citation.cfm?id=1288113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Opportunistic Mobile </a:t>
            </a:r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N</a:t>
            </a:r>
            <a:r>
              <a:rPr lang="en-US" dirty="0" smtClean="0"/>
              <a:t>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05200"/>
            <a:ext cx="7391400" cy="3124200"/>
          </a:xfrm>
        </p:spPr>
        <p:txBody>
          <a:bodyPr>
            <a:normAutofit/>
          </a:bodyPr>
          <a:lstStyle/>
          <a:p>
            <a:r>
              <a:rPr lang="en-US" sz="2400" b="1" dirty="0"/>
              <a:t>Farzana Yasmeen</a:t>
            </a:r>
          </a:p>
          <a:p>
            <a:r>
              <a:rPr lang="en-US" sz="2400" dirty="0"/>
              <a:t>Dept. of Computer Science and Engineering</a:t>
            </a:r>
            <a:endParaRPr lang="en-US" sz="2400" baseline="30000" dirty="0"/>
          </a:p>
          <a:p>
            <a:r>
              <a:rPr lang="en-US" sz="2400" b="1" dirty="0"/>
              <a:t>York University, Toronto, Canada</a:t>
            </a:r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Date: Nov. 2, 2017</a:t>
            </a:r>
          </a:p>
          <a:p>
            <a:pPr algn="l"/>
            <a:endParaRPr lang="en-US" sz="2000" dirty="0" smtClean="0"/>
          </a:p>
          <a:p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0" y="3124200"/>
          <a:ext cx="9144000" cy="7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DTN – Vehicular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380977" cy="44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8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DTN – Rural Area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77168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1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across </a:t>
            </a:r>
            <a:r>
              <a:rPr lang="en-US" dirty="0" smtClean="0"/>
              <a:t>protocol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38739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1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DTN – Mobile Social Network (MSN)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9458" name="Picture 2" descr="Image result for mobile social networ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2048669"/>
            <a:ext cx="63341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7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516563"/>
          </a:xfrm>
        </p:spPr>
        <p:txBody>
          <a:bodyPr/>
          <a:lstStyle/>
          <a:p>
            <a:endParaRPr lang="en-US" sz="2200" dirty="0" smtClean="0"/>
          </a:p>
          <a:p>
            <a:pPr marL="0" lvl="2" indent="-342900">
              <a:spcBef>
                <a:spcPts val="0"/>
              </a:spcBef>
              <a:buSzPct val="75000"/>
            </a:pPr>
            <a:endParaRPr lang="en-US" sz="2200" dirty="0" smtClean="0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C66F-E062-4EF0-8915-6C242D5590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133600"/>
            <a:ext cx="82296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0"/>
            <a:endCxn id="5" idx="2"/>
          </p:cNvCxnSpPr>
          <p:nvPr/>
        </p:nvCxnSpPr>
        <p:spPr>
          <a:xfrm rot="16200000" flipH="1">
            <a:off x="3048000" y="3657600"/>
            <a:ext cx="304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8765" y="217516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Multihop</a:t>
            </a:r>
            <a:r>
              <a:rPr lang="en-US" sz="1600" dirty="0" smtClean="0"/>
              <a:t> ad hoc network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620490" y="217604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Delay-tolerant network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5144869"/>
            <a:ext cx="5181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http://www.meshdynamics.com/military-mesh-networks.html</a:t>
            </a: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03" y="2514600"/>
            <a:ext cx="402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DTN vs </a:t>
            </a:r>
            <a:r>
              <a:rPr lang="en-US" altLang="zh-CN" dirty="0" smtClean="0"/>
              <a:t>MANET</a:t>
            </a:r>
            <a:endParaRPr lang="en-US" dirty="0"/>
          </a:p>
        </p:txBody>
      </p:sp>
      <p:pic>
        <p:nvPicPr>
          <p:cNvPr id="72" name="Picture 6" descr="Janijarvi"/>
          <p:cNvPicPr>
            <a:picLocks noChangeAspect="1" noChangeArrowheads="1"/>
          </p:cNvPicPr>
          <p:nvPr/>
        </p:nvPicPr>
        <p:blipFill>
          <a:blip r:embed="rId4" cstate="print">
            <a:lum bright="24000" contrast="-24000"/>
            <a:grayscl/>
          </a:blip>
          <a:srcRect/>
          <a:stretch>
            <a:fillRect/>
          </a:stretch>
        </p:blipFill>
        <p:spPr bwMode="auto">
          <a:xfrm>
            <a:off x="4648200" y="2693914"/>
            <a:ext cx="3903405" cy="2420112"/>
          </a:xfrm>
          <a:prstGeom prst="rect">
            <a:avLst/>
          </a:prstGeom>
          <a:noFill/>
        </p:spPr>
      </p:pic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7123045" y="4953000"/>
            <a:ext cx="1415719" cy="1595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srgbClr val="FFFF00"/>
                </a:solidFill>
              </a:rPr>
              <a:t>Store – Carry – Forward</a:t>
            </a:r>
            <a:endParaRPr lang="en-US" sz="900" b="1" dirty="0">
              <a:solidFill>
                <a:srgbClr val="FFFF00"/>
              </a:solidFill>
            </a:endParaRPr>
          </a:p>
        </p:txBody>
      </p:sp>
      <p:pic>
        <p:nvPicPr>
          <p:cNvPr id="74" name="Picture 18" descr="soldier1-ne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195450"/>
            <a:ext cx="381000" cy="441465"/>
          </a:xfrm>
          <a:prstGeom prst="rect">
            <a:avLst/>
          </a:prstGeom>
          <a:noFill/>
        </p:spPr>
      </p:pic>
      <p:pic>
        <p:nvPicPr>
          <p:cNvPr id="75" name="Picture 21" descr="helicopter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59063">
            <a:off x="4999475" y="4259897"/>
            <a:ext cx="383892" cy="300728"/>
          </a:xfrm>
          <a:prstGeom prst="rect">
            <a:avLst/>
          </a:prstGeom>
          <a:noFill/>
        </p:spPr>
      </p:pic>
      <p:pic>
        <p:nvPicPr>
          <p:cNvPr id="76" name="Picture 23" descr="soldier1-new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648200"/>
            <a:ext cx="387605" cy="449979"/>
          </a:xfrm>
          <a:prstGeom prst="rect">
            <a:avLst/>
          </a:prstGeom>
          <a:noFill/>
        </p:spPr>
      </p:pic>
      <p:pic>
        <p:nvPicPr>
          <p:cNvPr id="77" name="Picture 39" descr="soldier1-new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743200"/>
            <a:ext cx="387605" cy="449979"/>
          </a:xfrm>
          <a:prstGeom prst="rect">
            <a:avLst/>
          </a:prstGeom>
          <a:noFill/>
        </p:spPr>
      </p:pic>
      <p:pic>
        <p:nvPicPr>
          <p:cNvPr id="78" name="Picture 45" descr="soldier1-new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505200"/>
            <a:ext cx="387605" cy="449979"/>
          </a:xfrm>
          <a:prstGeom prst="rect">
            <a:avLst/>
          </a:prstGeom>
          <a:noFill/>
        </p:spPr>
      </p:pic>
      <p:pic>
        <p:nvPicPr>
          <p:cNvPr id="79" name="Picture 46" descr="soldier1-ne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667000"/>
            <a:ext cx="388349" cy="449980"/>
          </a:xfrm>
          <a:prstGeom prst="rect">
            <a:avLst/>
          </a:prstGeom>
          <a:noFill/>
        </p:spPr>
      </p:pic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5334000" y="3733800"/>
            <a:ext cx="147502" cy="85764"/>
          </a:xfrm>
          <a:prstGeom prst="rect">
            <a:avLst/>
          </a:prstGeom>
          <a:solidFill>
            <a:srgbClr val="FFCC00">
              <a:alpha val="50000"/>
            </a:srgbClr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kumimoji="0" lang="en-US" altLang="zh-TW" sz="500" b="1" dirty="0"/>
              <a:t>M</a:t>
            </a:r>
            <a:endParaRPr kumimoji="0" lang="en-US" altLang="zh-TW" sz="1050" b="1" dirty="0"/>
          </a:p>
        </p:txBody>
      </p:sp>
      <p:grpSp>
        <p:nvGrpSpPr>
          <p:cNvPr id="2" name="Group 135"/>
          <p:cNvGrpSpPr/>
          <p:nvPr/>
        </p:nvGrpSpPr>
        <p:grpSpPr>
          <a:xfrm>
            <a:off x="7086600" y="4267200"/>
            <a:ext cx="492165" cy="504837"/>
            <a:chOff x="7086600" y="5148418"/>
            <a:chExt cx="595847" cy="690407"/>
          </a:xfrm>
        </p:grpSpPr>
        <p:pic>
          <p:nvPicPr>
            <p:cNvPr id="137" name="Picture 18" descr="soldier1-new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6600" y="5148418"/>
              <a:ext cx="595847" cy="690407"/>
            </a:xfrm>
            <a:prstGeom prst="rect">
              <a:avLst/>
            </a:prstGeom>
            <a:noFill/>
          </p:spPr>
        </p:pic>
        <p:sp>
          <p:nvSpPr>
            <p:cNvPr id="139" name="Rectangle 83"/>
            <p:cNvSpPr>
              <a:spLocks noChangeArrowheads="1"/>
            </p:cNvSpPr>
            <p:nvPr/>
          </p:nvSpPr>
          <p:spPr bwMode="auto">
            <a:xfrm>
              <a:off x="7271107" y="5565258"/>
              <a:ext cx="184504" cy="104210"/>
            </a:xfrm>
            <a:prstGeom prst="rect">
              <a:avLst/>
            </a:prstGeom>
            <a:solidFill>
              <a:srgbClr val="FFCC00">
                <a:alpha val="54000"/>
              </a:srgbClr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r>
                <a:rPr kumimoji="0" lang="en-US" altLang="zh-TW" sz="500" b="1" dirty="0"/>
                <a:t>M</a:t>
              </a:r>
              <a:endParaRPr kumimoji="0" lang="en-US" altLang="zh-TW" sz="400" b="1" dirty="0"/>
            </a:p>
          </p:txBody>
        </p:sp>
      </p:grpSp>
      <p:grpSp>
        <p:nvGrpSpPr>
          <p:cNvPr id="4" name="Group 232"/>
          <p:cNvGrpSpPr/>
          <p:nvPr/>
        </p:nvGrpSpPr>
        <p:grpSpPr>
          <a:xfrm>
            <a:off x="533400" y="2819400"/>
            <a:ext cx="4384960" cy="2209800"/>
            <a:chOff x="457200" y="3886200"/>
            <a:chExt cx="4384960" cy="2209800"/>
          </a:xfrm>
        </p:grpSpPr>
        <p:grpSp>
          <p:nvGrpSpPr>
            <p:cNvPr id="7" name="Group 56"/>
            <p:cNvGrpSpPr/>
            <p:nvPr/>
          </p:nvGrpSpPr>
          <p:grpSpPr>
            <a:xfrm>
              <a:off x="457200" y="3886200"/>
              <a:ext cx="4384960" cy="2209800"/>
              <a:chOff x="533400" y="3886200"/>
              <a:chExt cx="4384960" cy="2209800"/>
            </a:xfrm>
          </p:grpSpPr>
          <p:grpSp>
            <p:nvGrpSpPr>
              <p:cNvPr id="12" name="Group 52"/>
              <p:cNvGrpSpPr/>
              <p:nvPr/>
            </p:nvGrpSpPr>
            <p:grpSpPr>
              <a:xfrm>
                <a:off x="533400" y="3886200"/>
                <a:ext cx="4384960" cy="2209800"/>
                <a:chOff x="533400" y="3886200"/>
                <a:chExt cx="4384960" cy="2209800"/>
              </a:xfrm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33400" y="3886200"/>
                  <a:ext cx="3962400" cy="2209800"/>
                </a:xfrm>
                <a:prstGeom prst="rect">
                  <a:avLst/>
                </a:prstGeom>
                <a:solidFill>
                  <a:srgbClr val="EEECE1">
                    <a:lumMod val="9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838200" y="5562600"/>
                  <a:ext cx="34290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240" name="Oval 239"/>
                <p:cNvSpPr/>
                <p:nvPr/>
              </p:nvSpPr>
              <p:spPr>
                <a:xfrm>
                  <a:off x="762000" y="3962400"/>
                  <a:ext cx="304800" cy="304800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762000" y="4648200"/>
                  <a:ext cx="304800" cy="304800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Oval 241"/>
                <p:cNvSpPr/>
                <p:nvPr/>
              </p:nvSpPr>
              <p:spPr>
                <a:xfrm>
                  <a:off x="762000" y="5334000"/>
                  <a:ext cx="304800" cy="304800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TextBox 242"/>
                <p:cNvSpPr txBox="1"/>
                <p:nvPr/>
              </p:nvSpPr>
              <p:spPr>
                <a:xfrm>
                  <a:off x="4191000" y="54864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t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1143000" y="4191000"/>
                  <a:ext cx="4572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ash"/>
                </a:ln>
                <a:effectLst/>
              </p:spPr>
            </p:cxnSp>
            <p:cxnSp>
              <p:nvCxnSpPr>
                <p:cNvPr id="245" name="Straight Connector 244"/>
                <p:cNvCxnSpPr/>
                <p:nvPr/>
              </p:nvCxnSpPr>
              <p:spPr>
                <a:xfrm rot="5400000">
                  <a:off x="1295400" y="4495800"/>
                  <a:ext cx="609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ash"/>
                </a:ln>
                <a:effectLst/>
              </p:spPr>
            </p:cxnSp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1600200" y="4800600"/>
                  <a:ext cx="7620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ash"/>
                </a:ln>
                <a:effectLst/>
              </p:spPr>
            </p:cxnSp>
            <p:cxnSp>
              <p:nvCxnSpPr>
                <p:cNvPr id="247" name="Straight Connector 28"/>
                <p:cNvCxnSpPr/>
                <p:nvPr/>
              </p:nvCxnSpPr>
              <p:spPr>
                <a:xfrm rot="5400000">
                  <a:off x="1980406" y="5181600"/>
                  <a:ext cx="762794" cy="7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ash"/>
                  <a:tailEnd type="arrow"/>
                </a:ln>
                <a:effectLst/>
              </p:spPr>
            </p:cxnSp>
            <p:sp>
              <p:nvSpPr>
                <p:cNvPr id="248" name="TextBox 247"/>
                <p:cNvSpPr txBox="1"/>
                <p:nvPr/>
              </p:nvSpPr>
              <p:spPr>
                <a:xfrm>
                  <a:off x="1219200" y="4797623"/>
                  <a:ext cx="1066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link </a:t>
                  </a:r>
                  <a:r>
                    <a:rPr kumimoji="0" lang="en-US" sz="1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estb</a:t>
                  </a: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.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1600200" y="4191000"/>
                  <a:ext cx="7620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EEECE1"/>
                  </a:solidFill>
                  <a:prstDash val="solid"/>
                </a:ln>
                <a:effectLst/>
              </p:spPr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5400000">
                  <a:off x="1691049" y="4876006"/>
                  <a:ext cx="1371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251" name="TextBox 250"/>
                <p:cNvSpPr txBox="1"/>
                <p:nvPr/>
              </p:nvSpPr>
              <p:spPr>
                <a:xfrm>
                  <a:off x="2667000" y="3886200"/>
                  <a:ext cx="1828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End-to-end delivery from A to C </a:t>
                  </a: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sym typeface="Symbol"/>
                    </a:rPr>
                    <a:t></a:t>
                  </a: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</a:rPr>
                    <a:t> 1 min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252" name="Straight Connector 251"/>
                <p:cNvCxnSpPr/>
                <p:nvPr/>
              </p:nvCxnSpPr>
              <p:spPr>
                <a:xfrm>
                  <a:off x="879750" y="5791200"/>
                  <a:ext cx="609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ash"/>
                </a:ln>
                <a:effectLst/>
              </p:spPr>
            </p:cxnSp>
            <p:cxnSp>
              <p:nvCxnSpPr>
                <p:cNvPr id="253" name="Straight Connector 252"/>
                <p:cNvCxnSpPr/>
                <p:nvPr/>
              </p:nvCxnSpPr>
              <p:spPr>
                <a:xfrm>
                  <a:off x="879750" y="5943600"/>
                  <a:ext cx="609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54" name="TextBox 253"/>
                <p:cNvSpPr txBox="1"/>
                <p:nvPr/>
              </p:nvSpPr>
              <p:spPr>
                <a:xfrm>
                  <a:off x="1489360" y="5659580"/>
                  <a:ext cx="34290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Route search among multiple hops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1482435" y="5811980"/>
                  <a:ext cx="34290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Delivery from source to destination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37" name="Oval 236"/>
              <p:cNvSpPr/>
              <p:nvPr/>
            </p:nvSpPr>
            <p:spPr>
              <a:xfrm>
                <a:off x="2348345" y="4191000"/>
                <a:ext cx="76200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5" name="TextBox 234"/>
            <p:cNvSpPr txBox="1"/>
            <p:nvPr/>
          </p:nvSpPr>
          <p:spPr>
            <a:xfrm>
              <a:off x="2362200" y="4724400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frwrd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msg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to link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96"/>
          <p:cNvGrpSpPr/>
          <p:nvPr/>
        </p:nvGrpSpPr>
        <p:grpSpPr>
          <a:xfrm>
            <a:off x="4682840" y="2819400"/>
            <a:ext cx="4308760" cy="2209800"/>
            <a:chOff x="4648200" y="3886200"/>
            <a:chExt cx="4308760" cy="2209800"/>
          </a:xfrm>
        </p:grpSpPr>
        <p:grpSp>
          <p:nvGrpSpPr>
            <p:cNvPr id="14" name="Group 52"/>
            <p:cNvGrpSpPr/>
            <p:nvPr/>
          </p:nvGrpSpPr>
          <p:grpSpPr>
            <a:xfrm>
              <a:off x="4648200" y="3886200"/>
              <a:ext cx="4308760" cy="2209800"/>
              <a:chOff x="609600" y="3886200"/>
              <a:chExt cx="4308760" cy="2209800"/>
            </a:xfrm>
          </p:grpSpPr>
          <p:sp>
            <p:nvSpPr>
              <p:cNvPr id="266" name="Rectangle 265"/>
              <p:cNvSpPr/>
              <p:nvPr/>
            </p:nvSpPr>
            <p:spPr>
              <a:xfrm>
                <a:off x="609600" y="3886200"/>
                <a:ext cx="3962400" cy="2209800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67" name="Straight Connector 266"/>
              <p:cNvCxnSpPr/>
              <p:nvPr/>
            </p:nvCxnSpPr>
            <p:spPr>
              <a:xfrm>
                <a:off x="838200" y="5562600"/>
                <a:ext cx="34290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268" name="Oval 267"/>
              <p:cNvSpPr/>
              <p:nvPr/>
            </p:nvSpPr>
            <p:spPr>
              <a:xfrm>
                <a:off x="762000" y="3962400"/>
                <a:ext cx="304800" cy="3048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762000" y="4648200"/>
                <a:ext cx="304800" cy="3048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762000" y="5334000"/>
                <a:ext cx="304800" cy="3048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4191000" y="54864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72" name="Straight Connector 271"/>
              <p:cNvCxnSpPr/>
              <p:nvPr/>
            </p:nvCxnSpPr>
            <p:spPr>
              <a:xfrm>
                <a:off x="1143000" y="4191000"/>
                <a:ext cx="4572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ysDash"/>
              </a:ln>
              <a:effectLst/>
            </p:spPr>
          </p:cxnSp>
          <p:cxnSp>
            <p:nvCxnSpPr>
              <p:cNvPr id="273" name="Straight Connector 272"/>
              <p:cNvCxnSpPr/>
              <p:nvPr/>
            </p:nvCxnSpPr>
            <p:spPr>
              <a:xfrm rot="5400000">
                <a:off x="1295400" y="4495800"/>
                <a:ext cx="6096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274" name="Straight Connector 273"/>
              <p:cNvCxnSpPr/>
              <p:nvPr/>
            </p:nvCxnSpPr>
            <p:spPr>
              <a:xfrm rot="5400000">
                <a:off x="2247106" y="5219700"/>
                <a:ext cx="686594" cy="794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ysDash"/>
                <a:tailEnd type="arrow"/>
              </a:ln>
              <a:effectLst/>
            </p:spPr>
          </p:cxnSp>
          <p:sp>
            <p:nvSpPr>
              <p:cNvPr id="275" name="TextBox 274"/>
              <p:cNvSpPr txBox="1"/>
              <p:nvPr/>
            </p:nvSpPr>
            <p:spPr>
              <a:xfrm>
                <a:off x="2819400" y="388620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End-to-end delivery from A to C </a:t>
                </a:r>
                <a:r>
                  <a:rPr lang="en-US" sz="1400" kern="0" dirty="0">
                    <a:sym typeface="Symbol"/>
                  </a:rPr>
                  <a:t>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</a:rPr>
                  <a:t> 1 hour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76" name="Straight Connector 275"/>
              <p:cNvCxnSpPr/>
              <p:nvPr/>
            </p:nvCxnSpPr>
            <p:spPr>
              <a:xfrm>
                <a:off x="879750" y="5791200"/>
                <a:ext cx="6096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ysDash"/>
              </a:ln>
              <a:effectLst/>
            </p:spPr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879750" y="5943600"/>
                <a:ext cx="6096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78" name="TextBox 277"/>
              <p:cNvSpPr txBox="1"/>
              <p:nvPr/>
            </p:nvSpPr>
            <p:spPr>
              <a:xfrm>
                <a:off x="1489360" y="5659580"/>
                <a:ext cx="3429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Route search among multiple hops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1482435" y="5811980"/>
                <a:ext cx="3429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Delivery from source to destination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258" name="Straight Arrow Connector 257"/>
            <p:cNvCxnSpPr/>
            <p:nvPr/>
          </p:nvCxnSpPr>
          <p:spPr>
            <a:xfrm rot="5400000">
              <a:off x="5333206" y="4495800"/>
              <a:ext cx="762794" cy="79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59" name="Straight Connector 258"/>
            <p:cNvCxnSpPr/>
            <p:nvPr/>
          </p:nvCxnSpPr>
          <p:spPr>
            <a:xfrm>
              <a:off x="5715000" y="4876800"/>
              <a:ext cx="914400" cy="1588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260" name="Straight Connector 259"/>
            <p:cNvCxnSpPr/>
            <p:nvPr/>
          </p:nvCxnSpPr>
          <p:spPr>
            <a:xfrm>
              <a:off x="5181600" y="4114800"/>
              <a:ext cx="533400" cy="1588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1" name="Straight Arrow Connector 260"/>
            <p:cNvCxnSpPr/>
            <p:nvPr/>
          </p:nvCxnSpPr>
          <p:spPr>
            <a:xfrm rot="5400000">
              <a:off x="6324600" y="5181600"/>
              <a:ext cx="762794" cy="79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62" name="Straight Connector 261"/>
            <p:cNvCxnSpPr/>
            <p:nvPr/>
          </p:nvCxnSpPr>
          <p:spPr>
            <a:xfrm>
              <a:off x="5791200" y="4800600"/>
              <a:ext cx="914400" cy="1588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63" name="TextBox 262"/>
            <p:cNvSpPr txBox="1"/>
            <p:nvPr/>
          </p:nvSpPr>
          <p:spPr>
            <a:xfrm>
              <a:off x="5334000" y="4953000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link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estb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5638800" y="4416623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frwrd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msg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to link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6629400" y="4953000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frwrd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msg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to link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35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2222 L 0.1073 -0.0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07604 -0.018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11302 0.06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11666 -0.01111 " pathEditMode="relative" ptsTypes="AA">
                                      <p:cBhvr>
                                        <p:cTn id="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2865 0.0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1087 C -0.0066 0.01157 -0.01302 0.01249 -0.01823 0.01342 C -0.02344 0.01457 -0.01458 0.02383 -0.03125 0.01712 C -0.04792 0.01064 -0.10434 -0.01898 -0.11858 -0.02569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2.22222E-6 L 0.02499 0.01111 " pathEditMode="relative" ptsTypes="AA">
                                      <p:cBhvr>
                                        <p:cTn id="1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08742 C 0.13281 -0.09574 0.16042 -0.10152 0.18194 -0.11586 C 0.20364 -0.12928 0.22569 -0.15402 0.23715 -0.17345 C 0.24896 -0.19102 0.24896 -0.20675 0.24896 -0.22063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5 -0.01806 L 0.17605 -0.05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02 0.06314 L 0.12882 0.178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5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01111 L -0.21198 -0.0479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4 0.00763 L -0.08229 0.015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44 -0.02568 C -0.14479 -0.01851 -0.16962 -0.01111 -0.18941 -0.02822 C -0.2099 -0.04488 -0.23385 -0.1078 -0.24167 -0.12214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4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1111 L 0.05833 0.01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Disruption-Tolerant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https://www.youtube.com/watch?v=nWtRTzXJvtI</a:t>
            </a:r>
          </a:p>
        </p:txBody>
      </p:sp>
    </p:spTree>
    <p:extLst>
      <p:ext uri="{BB962C8B-B14F-4D97-AF65-F5344CB8AC3E}">
        <p14:creationId xmlns:p14="http://schemas.microsoft.com/office/powerpoint/2010/main" val="12104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42005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DTN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599"/>
            <a:ext cx="3962400" cy="23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410075" cy="246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99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Motivation for Routing</a:t>
            </a:r>
            <a:r>
              <a:rPr lang="en-US" sz="22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Motivation for DTN</a:t>
            </a:r>
            <a:r>
              <a:rPr lang="en-US" sz="2000" dirty="0" smtClean="0"/>
              <a:t>:</a:t>
            </a:r>
          </a:p>
          <a:p>
            <a:pPr lvl="1"/>
            <a:r>
              <a:rPr lang="en-US" sz="1900" dirty="0" smtClean="0"/>
              <a:t>Store-n-forward overlay hides lower-layer disparity from the application</a:t>
            </a:r>
          </a:p>
          <a:p>
            <a:pPr lvl="1"/>
            <a:r>
              <a:rPr lang="en-US" sz="1900" dirty="0" smtClean="0"/>
              <a:t>Longer delay is tolerable than no communication at all, as there is no  infrastructure</a:t>
            </a:r>
          </a:p>
          <a:p>
            <a:pPr lvl="1"/>
            <a:endParaRPr lang="en-US" sz="16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Legacy applications</a:t>
            </a:r>
            <a:r>
              <a:rPr lang="en-US" sz="2000" dirty="0" smtClean="0"/>
              <a:t>: File Transfer, Email, Cached Web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0" y="1371601"/>
          <a:ext cx="9144000" cy="7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81600" y="1676400"/>
            <a:ext cx="3048000" cy="310854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dirty="0" smtClean="0"/>
              <a:t>Communication possible when devices are within communication range of each other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Physical proximity is important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Opportunistic contacts are called </a:t>
            </a:r>
            <a:r>
              <a:rPr lang="en-US" i="1" dirty="0" smtClean="0">
                <a:solidFill>
                  <a:srgbClr val="FF0000"/>
                </a:solidFill>
              </a:rPr>
              <a:t>encounters</a:t>
            </a:r>
          </a:p>
          <a:p>
            <a:pPr>
              <a:buFontTx/>
              <a:buChar char="-"/>
            </a:pPr>
            <a:endParaRPr lang="en-US" sz="1600" dirty="0"/>
          </a:p>
        </p:txBody>
      </p:sp>
      <p:sp>
        <p:nvSpPr>
          <p:cNvPr id="12" name="Right Arrow 11"/>
          <p:cNvSpPr/>
          <p:nvPr/>
        </p:nvSpPr>
        <p:spPr>
          <a:xfrm>
            <a:off x="4267200" y="2667000"/>
            <a:ext cx="762000" cy="609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257175" y="2133600"/>
            <a:ext cx="3857625" cy="2381250"/>
            <a:chOff x="720" y="3847"/>
            <a:chExt cx="6075" cy="3750"/>
          </a:xfrm>
        </p:grpSpPr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720" y="3847"/>
              <a:ext cx="6075" cy="3750"/>
              <a:chOff x="1035" y="1890"/>
              <a:chExt cx="5085" cy="2985"/>
            </a:xfrm>
          </p:grpSpPr>
          <p:sp>
            <p:nvSpPr>
              <p:cNvPr id="8201" name="AutoShape 9"/>
              <p:cNvSpPr>
                <a:spLocks noChangeArrowheads="1"/>
              </p:cNvSpPr>
              <p:nvPr/>
            </p:nvSpPr>
            <p:spPr bwMode="auto">
              <a:xfrm>
                <a:off x="1035" y="1890"/>
                <a:ext cx="5085" cy="2985"/>
              </a:xfrm>
              <a:prstGeom prst="cloudCallout">
                <a:avLst>
                  <a:gd name="adj1" fmla="val 208"/>
                  <a:gd name="adj2" fmla="val 216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auto">
              <a:xfrm>
                <a:off x="3120" y="3225"/>
                <a:ext cx="1245" cy="156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3495" y="5381"/>
              <a:ext cx="317" cy="515"/>
              <a:chOff x="1095" y="2085"/>
              <a:chExt cx="317" cy="515"/>
            </a:xfrm>
          </p:grpSpPr>
          <p:sp>
            <p:nvSpPr>
              <p:cNvPr id="8204" name="Oval 12"/>
              <p:cNvSpPr>
                <a:spLocks noChangeArrowheads="1"/>
              </p:cNvSpPr>
              <p:nvPr/>
            </p:nvSpPr>
            <p:spPr bwMode="auto">
              <a:xfrm>
                <a:off x="1095" y="2085"/>
                <a:ext cx="317" cy="31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5" name="Oval 13"/>
              <p:cNvSpPr>
                <a:spLocks noChangeArrowheads="1"/>
              </p:cNvSpPr>
              <p:nvPr/>
            </p:nvSpPr>
            <p:spPr bwMode="auto">
              <a:xfrm>
                <a:off x="1170" y="2160"/>
                <a:ext cx="173" cy="1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6" name="Oval 14"/>
              <p:cNvSpPr>
                <a:spLocks noChangeArrowheads="1"/>
              </p:cNvSpPr>
              <p:nvPr/>
            </p:nvSpPr>
            <p:spPr bwMode="auto">
              <a:xfrm>
                <a:off x="1230" y="2220"/>
                <a:ext cx="58" cy="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7" name="AutoShape 15"/>
              <p:cNvSpPr>
                <a:spLocks noChangeArrowheads="1"/>
              </p:cNvSpPr>
              <p:nvPr/>
            </p:nvSpPr>
            <p:spPr bwMode="auto">
              <a:xfrm>
                <a:off x="1192" y="2250"/>
                <a:ext cx="143" cy="35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208" name="Group 16"/>
            <p:cNvGrpSpPr>
              <a:grpSpLocks/>
            </p:cNvGrpSpPr>
            <p:nvPr/>
          </p:nvGrpSpPr>
          <p:grpSpPr bwMode="auto">
            <a:xfrm>
              <a:off x="5417" y="4757"/>
              <a:ext cx="317" cy="515"/>
              <a:chOff x="1095" y="2085"/>
              <a:chExt cx="317" cy="515"/>
            </a:xfrm>
          </p:grpSpPr>
          <p:sp>
            <p:nvSpPr>
              <p:cNvPr id="8209" name="Oval 17"/>
              <p:cNvSpPr>
                <a:spLocks noChangeArrowheads="1"/>
              </p:cNvSpPr>
              <p:nvPr/>
            </p:nvSpPr>
            <p:spPr bwMode="auto">
              <a:xfrm>
                <a:off x="1095" y="2085"/>
                <a:ext cx="317" cy="31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0" name="Oval 18"/>
              <p:cNvSpPr>
                <a:spLocks noChangeArrowheads="1"/>
              </p:cNvSpPr>
              <p:nvPr/>
            </p:nvSpPr>
            <p:spPr bwMode="auto">
              <a:xfrm>
                <a:off x="1170" y="2160"/>
                <a:ext cx="173" cy="1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auto">
              <a:xfrm>
                <a:off x="1230" y="2220"/>
                <a:ext cx="58" cy="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2" name="AutoShape 20"/>
              <p:cNvSpPr>
                <a:spLocks noChangeArrowheads="1"/>
              </p:cNvSpPr>
              <p:nvPr/>
            </p:nvSpPr>
            <p:spPr bwMode="auto">
              <a:xfrm>
                <a:off x="1192" y="2250"/>
                <a:ext cx="143" cy="35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213" name="Group 21"/>
            <p:cNvGrpSpPr>
              <a:grpSpLocks/>
            </p:cNvGrpSpPr>
            <p:nvPr/>
          </p:nvGrpSpPr>
          <p:grpSpPr bwMode="auto">
            <a:xfrm>
              <a:off x="2027" y="5574"/>
              <a:ext cx="317" cy="515"/>
              <a:chOff x="1095" y="2085"/>
              <a:chExt cx="317" cy="515"/>
            </a:xfrm>
          </p:grpSpPr>
          <p:sp>
            <p:nvSpPr>
              <p:cNvPr id="8214" name="Oval 22"/>
              <p:cNvSpPr>
                <a:spLocks noChangeArrowheads="1"/>
              </p:cNvSpPr>
              <p:nvPr/>
            </p:nvSpPr>
            <p:spPr bwMode="auto">
              <a:xfrm>
                <a:off x="1095" y="2085"/>
                <a:ext cx="317" cy="31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auto">
              <a:xfrm>
                <a:off x="1170" y="2160"/>
                <a:ext cx="173" cy="1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auto">
              <a:xfrm>
                <a:off x="1230" y="2220"/>
                <a:ext cx="58" cy="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7" name="AutoShape 25"/>
              <p:cNvSpPr>
                <a:spLocks noChangeArrowheads="1"/>
              </p:cNvSpPr>
              <p:nvPr/>
            </p:nvSpPr>
            <p:spPr bwMode="auto">
              <a:xfrm>
                <a:off x="1192" y="2250"/>
                <a:ext cx="143" cy="35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218" name="Group 26"/>
            <p:cNvGrpSpPr>
              <a:grpSpLocks/>
            </p:cNvGrpSpPr>
            <p:nvPr/>
          </p:nvGrpSpPr>
          <p:grpSpPr bwMode="auto">
            <a:xfrm>
              <a:off x="4710" y="4561"/>
              <a:ext cx="317" cy="515"/>
              <a:chOff x="1095" y="2085"/>
              <a:chExt cx="317" cy="515"/>
            </a:xfrm>
          </p:grpSpPr>
          <p:sp>
            <p:nvSpPr>
              <p:cNvPr id="8219" name="Oval 27"/>
              <p:cNvSpPr>
                <a:spLocks noChangeArrowheads="1"/>
              </p:cNvSpPr>
              <p:nvPr/>
            </p:nvSpPr>
            <p:spPr bwMode="auto">
              <a:xfrm>
                <a:off x="1095" y="2085"/>
                <a:ext cx="317" cy="31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0" name="Oval 28"/>
              <p:cNvSpPr>
                <a:spLocks noChangeArrowheads="1"/>
              </p:cNvSpPr>
              <p:nvPr/>
            </p:nvSpPr>
            <p:spPr bwMode="auto">
              <a:xfrm>
                <a:off x="1170" y="2160"/>
                <a:ext cx="173" cy="1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1" name="Oval 29"/>
              <p:cNvSpPr>
                <a:spLocks noChangeArrowheads="1"/>
              </p:cNvSpPr>
              <p:nvPr/>
            </p:nvSpPr>
            <p:spPr bwMode="auto">
              <a:xfrm>
                <a:off x="1230" y="2220"/>
                <a:ext cx="58" cy="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auto">
              <a:xfrm>
                <a:off x="1192" y="2250"/>
                <a:ext cx="143" cy="35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223" name="Group 31"/>
            <p:cNvGrpSpPr>
              <a:grpSpLocks/>
            </p:cNvGrpSpPr>
            <p:nvPr/>
          </p:nvGrpSpPr>
          <p:grpSpPr bwMode="auto">
            <a:xfrm>
              <a:off x="1502" y="5896"/>
              <a:ext cx="317" cy="515"/>
              <a:chOff x="1095" y="2085"/>
              <a:chExt cx="317" cy="515"/>
            </a:xfrm>
          </p:grpSpPr>
          <p:sp>
            <p:nvSpPr>
              <p:cNvPr id="8224" name="Oval 32"/>
              <p:cNvSpPr>
                <a:spLocks noChangeArrowheads="1"/>
              </p:cNvSpPr>
              <p:nvPr/>
            </p:nvSpPr>
            <p:spPr bwMode="auto">
              <a:xfrm>
                <a:off x="1095" y="2085"/>
                <a:ext cx="317" cy="31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auto">
              <a:xfrm>
                <a:off x="1170" y="2160"/>
                <a:ext cx="173" cy="1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auto">
              <a:xfrm>
                <a:off x="1230" y="2220"/>
                <a:ext cx="58" cy="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7" name="AutoShape 35"/>
              <p:cNvSpPr>
                <a:spLocks noChangeArrowheads="1"/>
              </p:cNvSpPr>
              <p:nvPr/>
            </p:nvSpPr>
            <p:spPr bwMode="auto">
              <a:xfrm>
                <a:off x="1192" y="2250"/>
                <a:ext cx="143" cy="35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228" name="Group 36"/>
            <p:cNvGrpSpPr>
              <a:grpSpLocks/>
            </p:cNvGrpSpPr>
            <p:nvPr/>
          </p:nvGrpSpPr>
          <p:grpSpPr bwMode="auto">
            <a:xfrm>
              <a:off x="3495" y="6596"/>
              <a:ext cx="317" cy="515"/>
              <a:chOff x="1095" y="2085"/>
              <a:chExt cx="317" cy="515"/>
            </a:xfrm>
          </p:grpSpPr>
          <p:sp>
            <p:nvSpPr>
              <p:cNvPr id="8229" name="Oval 37"/>
              <p:cNvSpPr>
                <a:spLocks noChangeArrowheads="1"/>
              </p:cNvSpPr>
              <p:nvPr/>
            </p:nvSpPr>
            <p:spPr bwMode="auto">
              <a:xfrm>
                <a:off x="1095" y="2085"/>
                <a:ext cx="317" cy="31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0" name="Oval 38"/>
              <p:cNvSpPr>
                <a:spLocks noChangeArrowheads="1"/>
              </p:cNvSpPr>
              <p:nvPr/>
            </p:nvSpPr>
            <p:spPr bwMode="auto">
              <a:xfrm>
                <a:off x="1170" y="2160"/>
                <a:ext cx="173" cy="1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1" name="Oval 39"/>
              <p:cNvSpPr>
                <a:spLocks noChangeArrowheads="1"/>
              </p:cNvSpPr>
              <p:nvPr/>
            </p:nvSpPr>
            <p:spPr bwMode="auto">
              <a:xfrm>
                <a:off x="1230" y="2220"/>
                <a:ext cx="58" cy="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2" name="AutoShape 40"/>
              <p:cNvSpPr>
                <a:spLocks noChangeArrowheads="1"/>
              </p:cNvSpPr>
              <p:nvPr/>
            </p:nvSpPr>
            <p:spPr bwMode="auto">
              <a:xfrm>
                <a:off x="1192" y="2250"/>
                <a:ext cx="143" cy="35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33" name="Freeform 41"/>
            <p:cNvSpPr>
              <a:spLocks/>
            </p:cNvSpPr>
            <p:nvPr/>
          </p:nvSpPr>
          <p:spPr bwMode="auto">
            <a:xfrm>
              <a:off x="4845" y="4681"/>
              <a:ext cx="647" cy="2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5" y="380"/>
                </a:cxn>
                <a:cxn ang="0">
                  <a:pos x="300" y="113"/>
                </a:cxn>
                <a:cxn ang="0">
                  <a:pos x="647" y="309"/>
                </a:cxn>
              </a:cxnLst>
              <a:rect l="0" t="0" r="r" b="b"/>
              <a:pathLst>
                <a:path w="647" h="380">
                  <a:moveTo>
                    <a:pt x="0" y="0"/>
                  </a:moveTo>
                  <a:lnTo>
                    <a:pt x="375" y="380"/>
                  </a:lnTo>
                  <a:lnTo>
                    <a:pt x="300" y="113"/>
                  </a:lnTo>
                  <a:lnTo>
                    <a:pt x="647" y="30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4" name="Freeform 42"/>
            <p:cNvSpPr>
              <a:spLocks/>
            </p:cNvSpPr>
            <p:nvPr/>
          </p:nvSpPr>
          <p:spPr bwMode="auto">
            <a:xfrm>
              <a:off x="1695" y="5700"/>
              <a:ext cx="467" cy="331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124" y="196"/>
                </a:cxn>
                <a:cxn ang="0">
                  <a:pos x="332" y="196"/>
                </a:cxn>
                <a:cxn ang="0">
                  <a:pos x="0" y="331"/>
                </a:cxn>
              </a:cxnLst>
              <a:rect l="0" t="0" r="r" b="b"/>
              <a:pathLst>
                <a:path w="467" h="331">
                  <a:moveTo>
                    <a:pt x="467" y="0"/>
                  </a:moveTo>
                  <a:lnTo>
                    <a:pt x="124" y="196"/>
                  </a:lnTo>
                  <a:lnTo>
                    <a:pt x="332" y="196"/>
                  </a:lnTo>
                  <a:lnTo>
                    <a:pt x="0" y="3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5" name="Text Box 43"/>
            <p:cNvSpPr txBox="1">
              <a:spLocks noChangeArrowheads="1"/>
            </p:cNvSpPr>
            <p:nvPr/>
          </p:nvSpPr>
          <p:spPr bwMode="auto">
            <a:xfrm>
              <a:off x="1599" y="6357"/>
              <a:ext cx="128" cy="5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6" name="Text Box 44"/>
            <p:cNvSpPr txBox="1">
              <a:spLocks noChangeArrowheads="1"/>
            </p:cNvSpPr>
            <p:nvPr/>
          </p:nvSpPr>
          <p:spPr bwMode="auto">
            <a:xfrm>
              <a:off x="2124" y="6032"/>
              <a:ext cx="120" cy="5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7" name="Text Box 45"/>
            <p:cNvSpPr txBox="1">
              <a:spLocks noChangeArrowheads="1"/>
            </p:cNvSpPr>
            <p:nvPr/>
          </p:nvSpPr>
          <p:spPr bwMode="auto">
            <a:xfrm>
              <a:off x="3614" y="5894"/>
              <a:ext cx="118" cy="5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8" name="Text Box 46"/>
            <p:cNvSpPr txBox="1">
              <a:spLocks noChangeArrowheads="1"/>
            </p:cNvSpPr>
            <p:nvPr/>
          </p:nvSpPr>
          <p:spPr bwMode="auto">
            <a:xfrm>
              <a:off x="4814" y="5022"/>
              <a:ext cx="136" cy="5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9" name="Text Box 47"/>
            <p:cNvSpPr txBox="1">
              <a:spLocks noChangeArrowheads="1"/>
            </p:cNvSpPr>
            <p:nvPr/>
          </p:nvSpPr>
          <p:spPr bwMode="auto">
            <a:xfrm>
              <a:off x="5529" y="5230"/>
              <a:ext cx="108" cy="5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0" name="Text Box 48"/>
            <p:cNvSpPr txBox="1">
              <a:spLocks noChangeArrowheads="1"/>
            </p:cNvSpPr>
            <p:nvPr/>
          </p:nvSpPr>
          <p:spPr bwMode="auto">
            <a:xfrm>
              <a:off x="3592" y="7088"/>
              <a:ext cx="96" cy="3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1" name="Freeform 49"/>
            <p:cNvSpPr>
              <a:spLocks/>
            </p:cNvSpPr>
            <p:nvPr/>
          </p:nvSpPr>
          <p:spPr bwMode="auto">
            <a:xfrm>
              <a:off x="5970" y="3945"/>
              <a:ext cx="630" cy="220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375" y="0"/>
                </a:cxn>
                <a:cxn ang="0">
                  <a:pos x="300" y="318"/>
                </a:cxn>
                <a:cxn ang="0">
                  <a:pos x="630" y="0"/>
                </a:cxn>
              </a:cxnLst>
              <a:rect l="0" t="0" r="r" b="b"/>
              <a:pathLst>
                <a:path w="630" h="318">
                  <a:moveTo>
                    <a:pt x="0" y="318"/>
                  </a:moveTo>
                  <a:lnTo>
                    <a:pt x="375" y="0"/>
                  </a:lnTo>
                  <a:lnTo>
                    <a:pt x="300" y="318"/>
                  </a:lnTo>
                  <a:lnTo>
                    <a:pt x="63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2" name="Text Box 50"/>
            <p:cNvSpPr txBox="1">
              <a:spLocks noChangeArrowheads="1"/>
            </p:cNvSpPr>
            <p:nvPr/>
          </p:nvSpPr>
          <p:spPr bwMode="auto">
            <a:xfrm>
              <a:off x="1823" y="4759"/>
              <a:ext cx="2234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Arial" pitchFamily="34" charset="0"/>
                </a:rPr>
                <a:t>Sparse Wireless Network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lvl="1">
              <a:buNone/>
            </a:pPr>
            <a:endParaRPr lang="en-US" sz="2400" dirty="0" smtClean="0"/>
          </a:p>
          <a:p>
            <a:r>
              <a:rPr lang="en-US" sz="2000" dirty="0" smtClean="0">
                <a:solidFill>
                  <a:srgbClr val="000000"/>
                </a:solidFill>
              </a:rPr>
              <a:t>Minimize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end-end delay </a:t>
            </a:r>
            <a:r>
              <a:rPr lang="en-US" sz="2000" dirty="0" smtClean="0">
                <a:solidFill>
                  <a:srgbClr val="000000"/>
                </a:solidFill>
              </a:rPr>
              <a:t>for messages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Maximize network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delivery ratio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45225"/>
            <a:ext cx="2133600" cy="476250"/>
          </a:xfrm>
        </p:spPr>
        <p:txBody>
          <a:bodyPr/>
          <a:lstStyle/>
          <a:p>
            <a:fld id="{D7A1C66F-E062-4EF0-8915-6C242D5590B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cs typeface="+mn-cs"/>
              </a:rPr>
              <a:t>Routing Objectives: Improve the capacity of the Network</a:t>
            </a:r>
            <a:endParaRPr lang="en-US" altLang="zh-CN" dirty="0"/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4953000" y="6019800"/>
            <a:ext cx="4038600" cy="1588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1"/>
          <p:cNvGrpSpPr/>
          <p:nvPr/>
        </p:nvGrpSpPr>
        <p:grpSpPr>
          <a:xfrm>
            <a:off x="2438400" y="2667000"/>
            <a:ext cx="322524" cy="457200"/>
            <a:chOff x="-2710418" y="303919"/>
            <a:chExt cx="322524" cy="457200"/>
          </a:xfrm>
        </p:grpSpPr>
        <p:cxnSp>
          <p:nvCxnSpPr>
            <p:cNvPr id="128" name="Elbow Connector 127"/>
            <p:cNvCxnSpPr/>
            <p:nvPr/>
          </p:nvCxnSpPr>
          <p:spPr>
            <a:xfrm rot="16200000" flipH="1">
              <a:off x="-2786618" y="532519"/>
              <a:ext cx="304800" cy="1524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-2710418" y="303919"/>
              <a:ext cx="322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</a:t>
              </a:r>
              <a:r>
                <a:rPr lang="en-US" sz="1600" baseline="-25000" dirty="0" smtClean="0"/>
                <a:t>2</a:t>
              </a:r>
              <a:endParaRPr lang="en-US" sz="1600" baseline="-25000" dirty="0"/>
            </a:p>
          </p:txBody>
        </p:sp>
      </p:grpSp>
      <p:cxnSp>
        <p:nvCxnSpPr>
          <p:cNvPr id="108" name="Elbow Connector 107"/>
          <p:cNvCxnSpPr/>
          <p:nvPr/>
        </p:nvCxnSpPr>
        <p:spPr>
          <a:xfrm rot="16200000" flipH="1">
            <a:off x="5867400" y="5943600"/>
            <a:ext cx="304800" cy="15240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019800" y="6172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7</a:t>
            </a:r>
            <a:endParaRPr lang="en-US" sz="1600" baseline="-25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800600" y="6096000"/>
            <a:ext cx="322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5</a:t>
            </a:r>
            <a:endParaRPr lang="en-US" sz="1600" baseline="-25000" dirty="0"/>
          </a:p>
        </p:txBody>
      </p:sp>
      <p:cxnSp>
        <p:nvCxnSpPr>
          <p:cNvPr id="133" name="Straight Arrow Connector 132"/>
          <p:cNvCxnSpPr/>
          <p:nvPr/>
        </p:nvCxnSpPr>
        <p:spPr>
          <a:xfrm rot="5400000">
            <a:off x="8382000" y="5715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447800" y="4267200"/>
            <a:ext cx="1600200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F0"/>
                </a:solidFill>
              </a:rPr>
              <a:t>A, B meet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2590800" y="5105400"/>
            <a:ext cx="2362200" cy="762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45000">
                <a:srgbClr val="FF0000"/>
              </a:gs>
              <a:gs pos="70000">
                <a:srgbClr val="FFC9C9"/>
              </a:gs>
              <a:gs pos="100000">
                <a:srgbClr val="4D0808"/>
              </a:gs>
            </a:gsLst>
            <a:lin ang="27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2667000" y="4724400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contact duration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85800" y="4953000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inter-contact time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5800" y="3810000"/>
            <a:ext cx="4648200" cy="1588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963694" y="3466306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2667000"/>
            <a:ext cx="795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A </a:t>
            </a:r>
          </a:p>
          <a:p>
            <a:pPr algn="ctr"/>
            <a:r>
              <a:rPr lang="en-US" sz="1400" dirty="0" smtClean="0"/>
              <a:t>(sender)</a:t>
            </a:r>
            <a:endParaRPr lang="en-US" sz="1400" dirty="0"/>
          </a:p>
        </p:txBody>
      </p:sp>
      <p:grpSp>
        <p:nvGrpSpPr>
          <p:cNvPr id="4" name="グループ化 212"/>
          <p:cNvGrpSpPr/>
          <p:nvPr/>
        </p:nvGrpSpPr>
        <p:grpSpPr>
          <a:xfrm>
            <a:off x="685800" y="1981200"/>
            <a:ext cx="1219200" cy="1143000"/>
            <a:chOff x="1143000" y="1981200"/>
            <a:chExt cx="1219200" cy="1143000"/>
          </a:xfrm>
        </p:grpSpPr>
        <p:cxnSp>
          <p:nvCxnSpPr>
            <p:cNvPr id="28" name="Elbow Connector 27"/>
            <p:cNvCxnSpPr/>
            <p:nvPr/>
          </p:nvCxnSpPr>
          <p:spPr>
            <a:xfrm rot="16200000" flipH="1">
              <a:off x="1066800" y="2895600"/>
              <a:ext cx="304800" cy="1524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143000" y="2667000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0" y="1981200"/>
              <a:ext cx="1143000" cy="646331"/>
            </a:xfrm>
            <a:prstGeom prst="rect">
              <a:avLst/>
            </a:prstGeom>
            <a:noFill/>
            <a:scene3d>
              <a:camera prst="orthographicFront">
                <a:rot lat="0" lon="0" rev="15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B0F0"/>
                  </a:solidFill>
                </a:rPr>
                <a:t>msg. generated at A</a:t>
              </a:r>
              <a:endParaRPr lang="en-US" sz="12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2514600" y="1828800"/>
            <a:ext cx="1371600" cy="1295400"/>
            <a:chOff x="-838200" y="2514600"/>
            <a:chExt cx="1371600" cy="1295400"/>
          </a:xfrm>
        </p:grpSpPr>
        <p:cxnSp>
          <p:nvCxnSpPr>
            <p:cNvPr id="33" name="Elbow Connector 32"/>
            <p:cNvCxnSpPr/>
            <p:nvPr/>
          </p:nvCxnSpPr>
          <p:spPr>
            <a:xfrm rot="16200000" flipH="1">
              <a:off x="0" y="3581400"/>
              <a:ext cx="304800" cy="1524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0" y="3200400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</a:t>
              </a:r>
              <a:r>
                <a:rPr lang="en-US" sz="1200" baseline="-25000" dirty="0" smtClean="0"/>
                <a:t>3</a:t>
              </a:r>
              <a:endParaRPr lang="en-US" sz="12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838200" y="2514600"/>
              <a:ext cx="1371600" cy="1015663"/>
            </a:xfrm>
            <a:prstGeom prst="rect">
              <a:avLst/>
            </a:prstGeom>
            <a:noFill/>
            <a:scene3d>
              <a:camera prst="orthographicFront">
                <a:rot lat="0" lon="0" rev="15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B0F0"/>
                  </a:solidFill>
                </a:rPr>
                <a:t>Routing Decision to B</a:t>
              </a:r>
            </a:p>
            <a:p>
              <a:r>
                <a:rPr lang="en-US" sz="1200" dirty="0" smtClean="0">
                  <a:solidFill>
                    <a:srgbClr val="00B0F0"/>
                  </a:solidFill>
                </a:rPr>
                <a:t> and check transmitter availability </a:t>
              </a:r>
            </a:p>
          </p:txBody>
        </p:sp>
      </p:grpSp>
      <p:grpSp>
        <p:nvGrpSpPr>
          <p:cNvPr id="7" name="グループ化 213"/>
          <p:cNvGrpSpPr/>
          <p:nvPr/>
        </p:nvGrpSpPr>
        <p:grpSpPr>
          <a:xfrm>
            <a:off x="3505200" y="1905000"/>
            <a:ext cx="1447800" cy="1219200"/>
            <a:chOff x="4343400" y="1905000"/>
            <a:chExt cx="1447800" cy="1219200"/>
          </a:xfrm>
        </p:grpSpPr>
        <p:cxnSp>
          <p:nvCxnSpPr>
            <p:cNvPr id="37" name="Elbow Connector 36"/>
            <p:cNvCxnSpPr/>
            <p:nvPr/>
          </p:nvCxnSpPr>
          <p:spPr>
            <a:xfrm rot="16200000" flipH="1">
              <a:off x="5562600" y="2895600"/>
              <a:ext cx="304800" cy="1524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334000" y="2590800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</a:t>
              </a:r>
              <a:r>
                <a:rPr lang="en-US" sz="1200" baseline="-25000" dirty="0" smtClean="0"/>
                <a:t>4</a:t>
              </a:r>
              <a:endParaRPr lang="en-US" sz="1200" baseline="-25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43400" y="1905000"/>
              <a:ext cx="990600" cy="738664"/>
            </a:xfrm>
            <a:prstGeom prst="rect">
              <a:avLst/>
            </a:prstGeom>
            <a:noFill/>
            <a:scene3d>
              <a:camera prst="orthographicFront">
                <a:rot lat="0" lon="0" rev="15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</a:rPr>
                <a:t>start transmit to B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8" name="グループ化 214"/>
          <p:cNvGrpSpPr/>
          <p:nvPr/>
        </p:nvGrpSpPr>
        <p:grpSpPr>
          <a:xfrm>
            <a:off x="4800600" y="1752600"/>
            <a:ext cx="1219200" cy="1371600"/>
            <a:chOff x="5257800" y="1752600"/>
            <a:chExt cx="1219200" cy="1371600"/>
          </a:xfrm>
        </p:grpSpPr>
        <p:cxnSp>
          <p:nvCxnSpPr>
            <p:cNvPr id="41" name="Elbow Connector 40"/>
            <p:cNvCxnSpPr/>
            <p:nvPr/>
          </p:nvCxnSpPr>
          <p:spPr>
            <a:xfrm rot="16200000" flipH="1">
              <a:off x="5181600" y="2895600"/>
              <a:ext cx="304800" cy="1524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257800" y="2590800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</a:t>
              </a:r>
              <a:r>
                <a:rPr lang="en-US" sz="1200" baseline="-25000" dirty="0" smtClean="0"/>
                <a:t>5</a:t>
              </a:r>
              <a:endParaRPr lang="en-US" sz="1200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34000" y="1752600"/>
              <a:ext cx="1143000" cy="461665"/>
            </a:xfrm>
            <a:prstGeom prst="rect">
              <a:avLst/>
            </a:prstGeom>
            <a:noFill/>
            <a:scene3d>
              <a:camera prst="orthographicFront">
                <a:rot lat="0" lon="0" rev="15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B0F0"/>
                  </a:solidFill>
                </a:rPr>
                <a:t>send last bit of msg. to B</a:t>
              </a:r>
              <a:endParaRPr lang="en-US" sz="1200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45" name="Elbow Connector 44"/>
          <p:cNvCxnSpPr/>
          <p:nvPr/>
        </p:nvCxnSpPr>
        <p:spPr>
          <a:xfrm rot="16200000" flipH="1">
            <a:off x="6781800" y="5943600"/>
            <a:ext cx="304800" cy="15240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534400" y="6096000"/>
            <a:ext cx="322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9</a:t>
            </a:r>
            <a:endParaRPr lang="en-US" sz="16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5486400" y="3124200"/>
            <a:ext cx="1143000" cy="584775"/>
          </a:xfrm>
          <a:prstGeom prst="rect">
            <a:avLst/>
          </a:prstGeom>
          <a:noFill/>
          <a:scene3d>
            <a:camera prst="orthographicFront">
              <a:rot lat="0" lon="0" rev="15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 </a:t>
            </a:r>
            <a:r>
              <a:rPr lang="en-US" sz="1200" dirty="0" smtClean="0">
                <a:solidFill>
                  <a:srgbClr val="FF0000"/>
                </a:solidFill>
              </a:rPr>
              <a:t>receives</a:t>
            </a:r>
            <a:r>
              <a:rPr lang="en-US" sz="1600" dirty="0" smtClean="0">
                <a:solidFill>
                  <a:srgbClr val="FF0000"/>
                </a:solidFill>
              </a:rPr>
              <a:t> msg.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38200" y="3124200"/>
            <a:ext cx="1752600" cy="0"/>
          </a:xfrm>
          <a:prstGeom prst="line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581400" y="2971800"/>
            <a:ext cx="990600" cy="1524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57" name="Straight Connector 56"/>
          <p:cNvCxnSpPr/>
          <p:nvPr/>
        </p:nvCxnSpPr>
        <p:spPr>
          <a:xfrm rot="16200000" flipH="1">
            <a:off x="4711954" y="3560091"/>
            <a:ext cx="490954" cy="88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38200" y="3124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can be very large in DTN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57600" y="3886200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transmission delay = T.D.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685800" y="3886200"/>
            <a:ext cx="2050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encounter </a:t>
            </a:r>
            <a:r>
              <a:rPr lang="en-US" sz="1400" dirty="0" smtClean="0"/>
              <a:t>delay = E.D.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4572000" y="3962400"/>
            <a:ext cx="68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propagation delay = P.D.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2667000" y="3810000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queuing delay = Q.D.</a:t>
            </a:r>
            <a:endParaRPr lang="en-US" sz="1400" dirty="0"/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4572000" y="38862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 bwMode="auto">
          <a:xfrm>
            <a:off x="685800" y="2895600"/>
            <a:ext cx="3886200" cy="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直線コネクタ 96"/>
          <p:cNvCxnSpPr>
            <a:stCxn id="137" idx="1"/>
          </p:cNvCxnSpPr>
          <p:nvPr/>
        </p:nvCxnSpPr>
        <p:spPr bwMode="auto">
          <a:xfrm rot="10800000">
            <a:off x="2590800" y="2819400"/>
            <a:ext cx="0" cy="232410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74"/>
          <p:cNvCxnSpPr/>
          <p:nvPr/>
        </p:nvCxnSpPr>
        <p:spPr bwMode="auto">
          <a:xfrm>
            <a:off x="2590800" y="3733800"/>
            <a:ext cx="5410200" cy="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TextBox 34"/>
          <p:cNvSpPr txBox="1"/>
          <p:nvPr/>
        </p:nvSpPr>
        <p:spPr>
          <a:xfrm>
            <a:off x="2514600" y="3276600"/>
            <a:ext cx="1371600" cy="461665"/>
          </a:xfrm>
          <a:prstGeom prst="rect">
            <a:avLst/>
          </a:prstGeom>
          <a:noFill/>
          <a:scene3d>
            <a:camera prst="orthographicFront">
              <a:rot lat="0" lon="0" rev="15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Check receiver availability </a:t>
            </a:r>
          </a:p>
        </p:txBody>
      </p:sp>
      <p:cxnSp>
        <p:nvCxnSpPr>
          <p:cNvPr id="148" name="Straight Arrow Connector 132"/>
          <p:cNvCxnSpPr/>
          <p:nvPr/>
        </p:nvCxnSpPr>
        <p:spPr>
          <a:xfrm rot="5400000">
            <a:off x="3390900" y="2705100"/>
            <a:ext cx="457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32"/>
          <p:cNvCxnSpPr/>
          <p:nvPr/>
        </p:nvCxnSpPr>
        <p:spPr>
          <a:xfrm rot="5400000">
            <a:off x="4419604" y="2362200"/>
            <a:ext cx="685794" cy="380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 bwMode="auto">
          <a:xfrm rot="5400000" flipH="1" flipV="1">
            <a:off x="3848100" y="3695700"/>
            <a:ext cx="1447800" cy="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直線コネクタ 157"/>
          <p:cNvCxnSpPr/>
          <p:nvPr/>
        </p:nvCxnSpPr>
        <p:spPr bwMode="auto">
          <a:xfrm rot="5400000" flipH="1" flipV="1">
            <a:off x="2857500" y="3695700"/>
            <a:ext cx="1447800" cy="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直線コネクタ 160"/>
          <p:cNvCxnSpPr/>
          <p:nvPr/>
        </p:nvCxnSpPr>
        <p:spPr bwMode="auto">
          <a:xfrm rot="5400000" flipH="1" flipV="1">
            <a:off x="-38100" y="4838700"/>
            <a:ext cx="1447800" cy="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直線矢印コネクタ 169"/>
          <p:cNvCxnSpPr/>
          <p:nvPr/>
        </p:nvCxnSpPr>
        <p:spPr bwMode="auto">
          <a:xfrm rot="16200000" flipH="1">
            <a:off x="3390900" y="3162300"/>
            <a:ext cx="762000" cy="381000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5" name="直線矢印コネクタ 184"/>
          <p:cNvCxnSpPr>
            <a:stCxn id="50" idx="3"/>
          </p:cNvCxnSpPr>
          <p:nvPr/>
        </p:nvCxnSpPr>
        <p:spPr bwMode="auto">
          <a:xfrm>
            <a:off x="4572000" y="3048000"/>
            <a:ext cx="381000" cy="685800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4" name="Straight Arrow Connector 132"/>
          <p:cNvCxnSpPr/>
          <p:nvPr/>
        </p:nvCxnSpPr>
        <p:spPr>
          <a:xfrm rot="16200000" flipV="1">
            <a:off x="4686300" y="3924300"/>
            <a:ext cx="152401" cy="762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132"/>
          <p:cNvCxnSpPr/>
          <p:nvPr/>
        </p:nvCxnSpPr>
        <p:spPr>
          <a:xfrm rot="5400000">
            <a:off x="4876800" y="4572000"/>
            <a:ext cx="609599" cy="457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132"/>
          <p:cNvCxnSpPr/>
          <p:nvPr/>
        </p:nvCxnSpPr>
        <p:spPr>
          <a:xfrm rot="5400000" flipH="1" flipV="1">
            <a:off x="2171700" y="3924300"/>
            <a:ext cx="609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3"/>
          <p:cNvSpPr txBox="1"/>
          <p:nvPr/>
        </p:nvSpPr>
        <p:spPr>
          <a:xfrm>
            <a:off x="152400" y="3657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B </a:t>
            </a:r>
          </a:p>
        </p:txBody>
      </p:sp>
      <p:sp>
        <p:nvSpPr>
          <p:cNvPr id="211" name="TextBox 23"/>
          <p:cNvSpPr txBox="1"/>
          <p:nvPr/>
        </p:nvSpPr>
        <p:spPr>
          <a:xfrm>
            <a:off x="3962400" y="5715000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 </a:t>
            </a:r>
          </a:p>
          <a:p>
            <a:pPr algn="ctr"/>
            <a:r>
              <a:rPr lang="en-US" sz="1400" dirty="0" smtClean="0"/>
              <a:t>(receiver)</a:t>
            </a:r>
            <a:endParaRPr lang="en-US" sz="1400" dirty="0"/>
          </a:p>
        </p:txBody>
      </p:sp>
      <p:cxnSp>
        <p:nvCxnSpPr>
          <p:cNvPr id="236" name="Straight Arrow Connector 16"/>
          <p:cNvCxnSpPr/>
          <p:nvPr/>
        </p:nvCxnSpPr>
        <p:spPr>
          <a:xfrm>
            <a:off x="762000" y="2971800"/>
            <a:ext cx="5334000" cy="1588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Rectangle 136"/>
          <p:cNvSpPr/>
          <p:nvPr/>
        </p:nvSpPr>
        <p:spPr>
          <a:xfrm flipV="1">
            <a:off x="685800" y="5333999"/>
            <a:ext cx="4267200" cy="76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8" name="直線コネクタ 247"/>
          <p:cNvCxnSpPr/>
          <p:nvPr/>
        </p:nvCxnSpPr>
        <p:spPr bwMode="auto">
          <a:xfrm rot="5400000" flipH="1" flipV="1">
            <a:off x="5905500" y="4914900"/>
            <a:ext cx="2209800" cy="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4" name="TextBox 141"/>
          <p:cNvSpPr txBox="1"/>
          <p:nvPr/>
        </p:nvSpPr>
        <p:spPr>
          <a:xfrm>
            <a:off x="6858000" y="6096000"/>
            <a:ext cx="322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8</a:t>
            </a:r>
            <a:endParaRPr lang="en-US" sz="1600" baseline="-25000" dirty="0"/>
          </a:p>
        </p:txBody>
      </p:sp>
      <p:cxnSp>
        <p:nvCxnSpPr>
          <p:cNvPr id="259" name="Straight Arrow Connector 132"/>
          <p:cNvCxnSpPr/>
          <p:nvPr/>
        </p:nvCxnSpPr>
        <p:spPr>
          <a:xfrm rot="10800000" flipV="1">
            <a:off x="4953000" y="3505200"/>
            <a:ext cx="609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132"/>
          <p:cNvCxnSpPr/>
          <p:nvPr/>
        </p:nvCxnSpPr>
        <p:spPr>
          <a:xfrm rot="5400000" flipH="1" flipV="1">
            <a:off x="5753100" y="6057900"/>
            <a:ext cx="381001" cy="3048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16"/>
          <p:cNvCxnSpPr/>
          <p:nvPr/>
        </p:nvCxnSpPr>
        <p:spPr>
          <a:xfrm>
            <a:off x="4953000" y="3810000"/>
            <a:ext cx="2057400" cy="1588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64"/>
          <p:cNvSpPr txBox="1"/>
          <p:nvPr/>
        </p:nvSpPr>
        <p:spPr>
          <a:xfrm>
            <a:off x="5181600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E.D.</a:t>
            </a:r>
            <a:endParaRPr lang="en-US" sz="1400" dirty="0"/>
          </a:p>
        </p:txBody>
      </p:sp>
      <p:sp>
        <p:nvSpPr>
          <p:cNvPr id="280" name="TextBox 63"/>
          <p:cNvSpPr txBox="1"/>
          <p:nvPr/>
        </p:nvSpPr>
        <p:spPr>
          <a:xfrm>
            <a:off x="7239000" y="4038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T.D.</a:t>
            </a:r>
            <a:endParaRPr lang="en-US" sz="1400" dirty="0"/>
          </a:p>
        </p:txBody>
      </p:sp>
      <p:sp>
        <p:nvSpPr>
          <p:cNvPr id="281" name="TextBox 65"/>
          <p:cNvSpPr txBox="1"/>
          <p:nvPr/>
        </p:nvSpPr>
        <p:spPr>
          <a:xfrm>
            <a:off x="7924800" y="5638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P.D.</a:t>
            </a:r>
            <a:endParaRPr lang="en-US" sz="1400" dirty="0"/>
          </a:p>
        </p:txBody>
      </p:sp>
      <p:sp>
        <p:nvSpPr>
          <p:cNvPr id="282" name="TextBox 50"/>
          <p:cNvSpPr txBox="1"/>
          <p:nvPr/>
        </p:nvSpPr>
        <p:spPr>
          <a:xfrm>
            <a:off x="6324600" y="5638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Q.D.</a:t>
            </a:r>
            <a:endParaRPr lang="en-US" sz="1400" dirty="0"/>
          </a:p>
        </p:txBody>
      </p:sp>
      <p:cxnSp>
        <p:nvCxnSpPr>
          <p:cNvPr id="283" name="直線コネクタ 282"/>
          <p:cNvCxnSpPr/>
          <p:nvPr/>
        </p:nvCxnSpPr>
        <p:spPr bwMode="auto">
          <a:xfrm rot="5400000" flipH="1" flipV="1">
            <a:off x="6819900" y="4686300"/>
            <a:ext cx="3276600" cy="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直線コネクタ 283"/>
          <p:cNvCxnSpPr/>
          <p:nvPr/>
        </p:nvCxnSpPr>
        <p:spPr bwMode="auto">
          <a:xfrm rot="5400000" flipH="1" flipV="1">
            <a:off x="3429001" y="4495801"/>
            <a:ext cx="3047999" cy="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5" name="直線コネクタ 284"/>
          <p:cNvCxnSpPr/>
          <p:nvPr/>
        </p:nvCxnSpPr>
        <p:spPr bwMode="auto">
          <a:xfrm rot="5400000" flipH="1" flipV="1">
            <a:off x="6934200" y="4953000"/>
            <a:ext cx="2133600" cy="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直線コネクタ 285"/>
          <p:cNvCxnSpPr/>
          <p:nvPr/>
        </p:nvCxnSpPr>
        <p:spPr bwMode="auto">
          <a:xfrm rot="5400000" flipH="1" flipV="1">
            <a:off x="4991100" y="4914900"/>
            <a:ext cx="2209800" cy="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88" name="Rectangle 49"/>
          <p:cNvSpPr/>
          <p:nvPr/>
        </p:nvSpPr>
        <p:spPr>
          <a:xfrm>
            <a:off x="7010400" y="3810000"/>
            <a:ext cx="990600" cy="1524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89" name="直線矢印コネクタ 288"/>
          <p:cNvCxnSpPr/>
          <p:nvPr/>
        </p:nvCxnSpPr>
        <p:spPr bwMode="auto">
          <a:xfrm rot="16200000" flipH="1">
            <a:off x="6134100" y="4686300"/>
            <a:ext cx="2209800" cy="457200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0" name="直線矢印コネクタ 289"/>
          <p:cNvCxnSpPr>
            <a:stCxn id="288" idx="3"/>
            <a:endCxn id="301" idx="3"/>
          </p:cNvCxnSpPr>
          <p:nvPr/>
        </p:nvCxnSpPr>
        <p:spPr bwMode="auto">
          <a:xfrm>
            <a:off x="8001000" y="3886200"/>
            <a:ext cx="457200" cy="2209800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0" name="Rectangle 49"/>
          <p:cNvSpPr/>
          <p:nvPr/>
        </p:nvSpPr>
        <p:spPr>
          <a:xfrm>
            <a:off x="3962400" y="3733800"/>
            <a:ext cx="990600" cy="1524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1" name="Rectangle 49"/>
          <p:cNvSpPr/>
          <p:nvPr/>
        </p:nvSpPr>
        <p:spPr>
          <a:xfrm>
            <a:off x="7467600" y="6019800"/>
            <a:ext cx="990600" cy="1524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3" name="TextBox 134"/>
          <p:cNvSpPr txBox="1"/>
          <p:nvPr/>
        </p:nvSpPr>
        <p:spPr>
          <a:xfrm>
            <a:off x="5334000" y="4191000"/>
            <a:ext cx="1143000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F0"/>
                </a:solidFill>
              </a:rPr>
              <a:t>A, B can be apart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315" name="TextBox 134"/>
          <p:cNvSpPr txBox="1"/>
          <p:nvPr/>
        </p:nvSpPr>
        <p:spPr>
          <a:xfrm>
            <a:off x="5105400" y="6400800"/>
            <a:ext cx="1600200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F0"/>
                </a:solidFill>
              </a:rPr>
              <a:t>B, C meet</a:t>
            </a:r>
            <a:endParaRPr lang="en-US" sz="1200" dirty="0">
              <a:solidFill>
                <a:srgbClr val="00B0F0"/>
              </a:solidFill>
            </a:endParaRPr>
          </a:p>
        </p:txBody>
      </p:sp>
      <p:cxnSp>
        <p:nvCxnSpPr>
          <p:cNvPr id="319" name="Straight Connector 174"/>
          <p:cNvCxnSpPr/>
          <p:nvPr/>
        </p:nvCxnSpPr>
        <p:spPr bwMode="auto">
          <a:xfrm>
            <a:off x="6096000" y="5943600"/>
            <a:ext cx="2895600" cy="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3" name="TextBox 46"/>
          <p:cNvSpPr txBox="1"/>
          <p:nvPr/>
        </p:nvSpPr>
        <p:spPr>
          <a:xfrm>
            <a:off x="8382000" y="4953000"/>
            <a:ext cx="762000" cy="646331"/>
          </a:xfrm>
          <a:prstGeom prst="rect">
            <a:avLst/>
          </a:prstGeom>
          <a:noFill/>
          <a:scene3d>
            <a:camera prst="orthographicFront">
              <a:rot lat="0" lon="0" rev="15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 receives msg</a:t>
            </a:r>
            <a:r>
              <a:rPr lang="en-US" sz="1200" dirty="0" smtClean="0">
                <a:solidFill>
                  <a:srgbClr val="FF0000"/>
                </a:solidFill>
              </a:rPr>
              <a:t>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 to Opportunistic/Delay-Tolerant Networks (DTN)</a:t>
            </a:r>
          </a:p>
          <a:p>
            <a:r>
              <a:rPr lang="en-US" sz="2800" dirty="0" smtClean="0"/>
              <a:t>Problem domain: Routing in Opportunistic Networks</a:t>
            </a:r>
          </a:p>
          <a:p>
            <a:r>
              <a:rPr lang="en-US" sz="2800" dirty="0" smtClean="0"/>
              <a:t>Overlay – Social Properties</a:t>
            </a:r>
          </a:p>
          <a:p>
            <a:r>
              <a:rPr lang="en-US" sz="2800" dirty="0" smtClean="0"/>
              <a:t>Highlights of the Solution Space</a:t>
            </a:r>
          </a:p>
          <a:p>
            <a:r>
              <a:rPr lang="en-US" sz="2800" dirty="0" err="1" smtClean="0"/>
              <a:t>SimBet</a:t>
            </a:r>
            <a:r>
              <a:rPr lang="en-US" sz="2800" dirty="0" smtClean="0"/>
              <a:t> </a:t>
            </a:r>
            <a:r>
              <a:rPr lang="en-US" sz="2800" dirty="0" smtClean="0"/>
              <a:t>Routing</a:t>
            </a:r>
          </a:p>
          <a:p>
            <a:endParaRPr lang="en-US" sz="2800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0" y="1371601"/>
          <a:ext cx="9144000" cy="7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DTN Metrics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Average message </a:t>
            </a:r>
            <a:r>
              <a:rPr lang="en-US" sz="2000" u="sng" dirty="0">
                <a:solidFill>
                  <a:srgbClr val="00B0F0"/>
                </a:solidFill>
              </a:rPr>
              <a:t>delivery </a:t>
            </a:r>
            <a:r>
              <a:rPr lang="en-US" sz="2000" u="sng" dirty="0" smtClean="0">
                <a:solidFill>
                  <a:srgbClr val="00B0F0"/>
                </a:solidFill>
              </a:rPr>
              <a:t>ratio</a:t>
            </a:r>
            <a:r>
              <a:rPr lang="en-US" sz="2000" dirty="0" smtClean="0">
                <a:solidFill>
                  <a:srgbClr val="00B0F0"/>
                </a:solidFill>
              </a:rPr>
              <a:t>: </a:t>
            </a:r>
            <a:r>
              <a:rPr lang="en-US" sz="2000" dirty="0"/>
              <a:t>The message delivery ratio of a destination </a:t>
            </a:r>
            <a:r>
              <a:rPr lang="en-US" sz="2000" i="1" dirty="0" smtClean="0"/>
              <a:t>d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the ratio </a:t>
            </a:r>
            <a:r>
              <a:rPr lang="en-US" sz="2000" dirty="0"/>
              <a:t>of the number of unique messages for </a:t>
            </a:r>
            <a:r>
              <a:rPr lang="en-US" sz="2000" i="1" dirty="0"/>
              <a:t>d</a:t>
            </a:r>
            <a:r>
              <a:rPr lang="en-US" sz="2000" dirty="0"/>
              <a:t> generated by its source(s) and </a:t>
            </a:r>
            <a:r>
              <a:rPr lang="en-US" sz="2000" dirty="0" smtClean="0"/>
              <a:t>successfully received </a:t>
            </a:r>
            <a:r>
              <a:rPr lang="en-US" sz="2000" dirty="0"/>
              <a:t>by d to the total number of unique messages created. The average </a:t>
            </a:r>
            <a:r>
              <a:rPr lang="en-US" sz="2000" dirty="0" smtClean="0"/>
              <a:t>message delivery </a:t>
            </a:r>
            <a:r>
              <a:rPr lang="en-US" sz="2000" dirty="0"/>
              <a:t>ratio is the average of the delivery ratios of all the destinations in the network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B0F0"/>
                </a:solidFill>
              </a:rPr>
              <a:t>Average </a:t>
            </a:r>
            <a:r>
              <a:rPr lang="en-US" sz="2000" u="sng" dirty="0">
                <a:solidFill>
                  <a:srgbClr val="00B0F0"/>
                </a:solidFill>
              </a:rPr>
              <a:t>end-to-end </a:t>
            </a:r>
            <a:r>
              <a:rPr lang="en-US" sz="2000" u="sng" dirty="0" smtClean="0">
                <a:solidFill>
                  <a:srgbClr val="00B0F0"/>
                </a:solidFill>
              </a:rPr>
              <a:t>delay</a:t>
            </a:r>
            <a:r>
              <a:rPr lang="en-US" sz="2000" dirty="0" smtClean="0">
                <a:solidFill>
                  <a:srgbClr val="00B0F0"/>
                </a:solidFill>
              </a:rPr>
              <a:t>: </a:t>
            </a:r>
            <a:r>
              <a:rPr lang="en-US" sz="2000" dirty="0"/>
              <a:t>The end-to-end delay of every message successfully </a:t>
            </a:r>
            <a:r>
              <a:rPr lang="en-US" sz="2000" dirty="0" smtClean="0"/>
              <a:t>received at </a:t>
            </a:r>
            <a:r>
              <a:rPr lang="en-US" sz="2000" dirty="0"/>
              <a:t>every destination is recorded. Once the copy of a particular message is received at </a:t>
            </a:r>
            <a:r>
              <a:rPr lang="en-US" sz="2000" dirty="0" smtClean="0"/>
              <a:t>the final </a:t>
            </a:r>
            <a:r>
              <a:rPr lang="en-US" sz="2000" dirty="0"/>
              <a:t>destination, subsequent copies are disregarded. The average over all the </a:t>
            </a:r>
            <a:r>
              <a:rPr lang="en-US" sz="2000" dirty="0" smtClean="0"/>
              <a:t>messages received </a:t>
            </a:r>
            <a:r>
              <a:rPr lang="en-US" sz="2000" dirty="0"/>
              <a:t>is then computed.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DTN Metrics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Average </a:t>
            </a:r>
            <a:r>
              <a:rPr lang="en-US" sz="2000" u="sng" dirty="0">
                <a:solidFill>
                  <a:srgbClr val="00B0F0"/>
                </a:solidFill>
              </a:rPr>
              <a:t>buffer </a:t>
            </a:r>
            <a:r>
              <a:rPr lang="en-US" sz="2000" u="sng" dirty="0" smtClean="0">
                <a:solidFill>
                  <a:srgbClr val="00B0F0"/>
                </a:solidFill>
              </a:rPr>
              <a:t>time</a:t>
            </a:r>
            <a:r>
              <a:rPr lang="en-US" sz="2000" dirty="0" smtClean="0">
                <a:solidFill>
                  <a:srgbClr val="00B0F0"/>
                </a:solidFill>
              </a:rPr>
              <a:t>: </a:t>
            </a:r>
            <a:r>
              <a:rPr lang="en-US" sz="2000" dirty="0"/>
              <a:t>The buffer time for a message </a:t>
            </a:r>
            <a:r>
              <a:rPr lang="en-US" sz="2000" i="1" dirty="0" smtClean="0"/>
              <a:t>m</a:t>
            </a:r>
            <a:r>
              <a:rPr lang="en-US" sz="2000" dirty="0" smtClean="0"/>
              <a:t> </a:t>
            </a:r>
            <a:r>
              <a:rPr lang="en-US" sz="2000" dirty="0"/>
              <a:t>is the interval between the </a:t>
            </a:r>
            <a:r>
              <a:rPr lang="en-US" sz="2000" dirty="0" smtClean="0"/>
              <a:t>time the </a:t>
            </a:r>
            <a:r>
              <a:rPr lang="en-US" sz="2000" dirty="0"/>
              <a:t>message is saved in the buffer </a:t>
            </a:r>
            <a:r>
              <a:rPr lang="en-US" sz="2000" dirty="0" smtClean="0"/>
              <a:t>of </a:t>
            </a:r>
            <a:r>
              <a:rPr lang="en-US" sz="2000" dirty="0"/>
              <a:t>a node to the time it is removed from the </a:t>
            </a:r>
            <a:r>
              <a:rPr lang="en-US" sz="2000" dirty="0" smtClean="0"/>
              <a:t>buffer of </a:t>
            </a:r>
            <a:r>
              <a:rPr lang="en-US" sz="2000" dirty="0"/>
              <a:t>that node. Essentially, it is the time the message was queued in the node’s </a:t>
            </a:r>
            <a:r>
              <a:rPr lang="en-US" sz="2000" dirty="0" smtClean="0"/>
              <a:t>buffer. The </a:t>
            </a:r>
            <a:r>
              <a:rPr lang="en-US" sz="2000" dirty="0"/>
              <a:t>average buffer time is the average taken over all messages stored at every node </a:t>
            </a:r>
            <a:r>
              <a:rPr lang="en-US" sz="2000" dirty="0" smtClean="0"/>
              <a:t>in the network.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Average buffer time significantly impacts </a:t>
            </a:r>
            <a:r>
              <a:rPr lang="en-US" sz="2000" dirty="0" smtClean="0"/>
              <a:t>a DTNs performance </a:t>
            </a:r>
            <a:r>
              <a:rPr lang="en-US" sz="2000" dirty="0"/>
              <a:t>as: </a:t>
            </a:r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en-US" sz="2000" dirty="0"/>
              <a:t>a) it is </a:t>
            </a:r>
            <a:r>
              <a:rPr lang="en-US" sz="2000" dirty="0" smtClean="0"/>
              <a:t>an indicator </a:t>
            </a:r>
            <a:r>
              <a:rPr lang="en-US" sz="2000" dirty="0"/>
              <a:t>of how fast messages are being forwarded at nodes, and thus are </a:t>
            </a:r>
            <a:r>
              <a:rPr lang="en-US" sz="2000" dirty="0" smtClean="0"/>
              <a:t>propagating through </a:t>
            </a:r>
            <a:r>
              <a:rPr lang="en-US" sz="2000" dirty="0"/>
              <a:t>the network, as longer buffer time leads to longer end-to-end delays; and </a:t>
            </a:r>
            <a:endParaRPr lang="en-US" sz="2000" dirty="0" smtClean="0"/>
          </a:p>
          <a:p>
            <a:r>
              <a:rPr lang="en-US" sz="2000" dirty="0" smtClean="0"/>
              <a:t>(b) the </a:t>
            </a:r>
            <a:r>
              <a:rPr lang="en-US" sz="2000" dirty="0"/>
              <a:t>longer messages are stored in buffers the more buffer overflows will occur, </a:t>
            </a:r>
            <a:r>
              <a:rPr lang="en-US" sz="2000" dirty="0" smtClean="0"/>
              <a:t>leading to </a:t>
            </a:r>
            <a:r>
              <a:rPr lang="en-US" sz="2000" dirty="0"/>
              <a:t>higher loss rates.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DTN Metrics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Average overhead ratio:</a:t>
            </a:r>
          </a:p>
          <a:p>
            <a:pPr marL="0" indent="0">
              <a:buNone/>
            </a:pPr>
            <a:endParaRPr lang="en-US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where </a:t>
            </a:r>
            <a:r>
              <a:rPr lang="en-US" sz="2000" i="1" dirty="0"/>
              <a:t>H</a:t>
            </a:r>
            <a:r>
              <a:rPr lang="en-US" sz="2000" dirty="0"/>
              <a:t> is the number of hops a message </a:t>
            </a:r>
            <a:r>
              <a:rPr lang="en-US" sz="2000" i="1" dirty="0"/>
              <a:t>m</a:t>
            </a:r>
            <a:r>
              <a:rPr lang="en-US" sz="2000" dirty="0"/>
              <a:t> and all copies of </a:t>
            </a:r>
            <a:r>
              <a:rPr lang="en-US" sz="2000" i="1" dirty="0" smtClean="0"/>
              <a:t>m</a:t>
            </a:r>
            <a:r>
              <a:rPr lang="en-US" sz="2000" dirty="0" smtClean="0"/>
              <a:t> traverse </a:t>
            </a:r>
            <a:r>
              <a:rPr lang="en-US" sz="2000" dirty="0"/>
              <a:t>in the </a:t>
            </a:r>
            <a:r>
              <a:rPr lang="en-US" sz="2000" dirty="0" smtClean="0"/>
              <a:t>network before </a:t>
            </a:r>
            <a:r>
              <a:rPr lang="en-US" sz="2000" dirty="0"/>
              <a:t>a copy is successfully delivered to the intended recipient, and </a:t>
            </a:r>
            <a:r>
              <a:rPr lang="en-US" sz="2000" i="1" dirty="0" err="1"/>
              <a:t>h</a:t>
            </a:r>
            <a:r>
              <a:rPr lang="en-US" sz="2000" i="1" baseline="-25000" dirty="0" err="1"/>
              <a:t>d</a:t>
            </a:r>
            <a:r>
              <a:rPr lang="en-US" sz="2000" dirty="0"/>
              <a:t> is the </a:t>
            </a:r>
            <a:r>
              <a:rPr lang="en-US" sz="2000" dirty="0" smtClean="0"/>
              <a:t>number of </a:t>
            </a:r>
            <a:r>
              <a:rPr lang="en-US" sz="2000" dirty="0"/>
              <a:t>hops the delivered message (or its copy) had traversed before reaching the final destination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It </a:t>
            </a:r>
            <a:r>
              <a:rPr lang="en-US" sz="2000" dirty="0"/>
              <a:t>represents the quantity of excessive relays required to deliver the </a:t>
            </a:r>
            <a:r>
              <a:rPr lang="en-US" sz="2000" dirty="0" smtClean="0"/>
              <a:t>message and </a:t>
            </a:r>
            <a:r>
              <a:rPr lang="en-US" sz="2000" dirty="0"/>
              <a:t>quantifies the bandwidth and energy consumption of the routing </a:t>
            </a:r>
            <a:r>
              <a:rPr lang="en-US" sz="2000" dirty="0" smtClean="0"/>
              <a:t>protocol</a:t>
            </a:r>
          </a:p>
          <a:p>
            <a:pPr marL="0" indent="0">
              <a:buNone/>
            </a:pPr>
            <a:endParaRPr lang="en-US" sz="2000" dirty="0">
              <a:solidFill>
                <a:srgbClr val="00B0F0"/>
              </a:solidFill>
            </a:endParaRPr>
          </a:p>
          <a:p>
            <a:r>
              <a:rPr lang="en-US" sz="2000" dirty="0" smtClean="0">
                <a:solidFill>
                  <a:srgbClr val="00B0F0"/>
                </a:solidFill>
              </a:rPr>
              <a:t>Average </a:t>
            </a:r>
            <a:r>
              <a:rPr lang="en-US" sz="2000" dirty="0">
                <a:solidFill>
                  <a:srgbClr val="00B0F0"/>
                </a:solidFill>
              </a:rPr>
              <a:t>number of contact opportunities per </a:t>
            </a:r>
            <a:r>
              <a:rPr lang="en-US" sz="2000" dirty="0" smtClean="0">
                <a:solidFill>
                  <a:srgbClr val="00B0F0"/>
                </a:solidFill>
              </a:rPr>
              <a:t>hour: </a:t>
            </a:r>
            <a:r>
              <a:rPr lang="en-US" sz="2000" dirty="0"/>
              <a:t>We define a ‘contact </a:t>
            </a:r>
            <a:r>
              <a:rPr lang="en-US" sz="2000" dirty="0" smtClean="0"/>
              <a:t>opportunity’ as </a:t>
            </a:r>
            <a:r>
              <a:rPr lang="en-US" sz="2000" dirty="0"/>
              <a:t>two nodes coming within the wireless transmission range of each other, </a:t>
            </a:r>
            <a:r>
              <a:rPr lang="en-US" sz="2000" dirty="0" smtClean="0"/>
              <a:t>presenting an </a:t>
            </a:r>
            <a:r>
              <a:rPr lang="en-US" sz="2000" dirty="0"/>
              <a:t>opportunity to transfer messages.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96209"/>
            <a:ext cx="1219200" cy="9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8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DTN Routing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Epidemic </a:t>
            </a:r>
            <a:r>
              <a:rPr lang="en-US" sz="2800" dirty="0" smtClean="0"/>
              <a:t>Routing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[</a:t>
            </a:r>
            <a:r>
              <a:rPr lang="en-US" sz="2400" dirty="0" smtClean="0">
                <a:solidFill>
                  <a:srgbClr val="00B0F0"/>
                </a:solidFill>
              </a:rPr>
              <a:t>paper]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issg.cs.duke.edu/epidemic/epidemic.pdf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[title] </a:t>
            </a:r>
            <a:r>
              <a:rPr lang="en-CA" sz="2400" dirty="0" smtClean="0"/>
              <a:t>Epidemic </a:t>
            </a:r>
            <a:r>
              <a:rPr lang="en-CA" sz="2400" dirty="0"/>
              <a:t>Routing for Partially-Connected Ad Hoc </a:t>
            </a:r>
            <a:r>
              <a:rPr lang="en-CA" sz="2400" dirty="0" smtClean="0"/>
              <a:t>Networks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800" dirty="0" err="1" smtClean="0"/>
              <a:t>PRoPHET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[</a:t>
            </a:r>
            <a:r>
              <a:rPr lang="en-US" sz="2400" dirty="0">
                <a:solidFill>
                  <a:srgbClr val="00B0F0"/>
                </a:solidFill>
              </a:rPr>
              <a:t>paper] </a:t>
            </a:r>
            <a:r>
              <a:rPr lang="en-US" sz="2400" dirty="0" smtClean="0">
                <a:hlinkClick r:id="rId3"/>
              </a:rPr>
              <a:t>http://citeseerx.ist.psu.edu/viewdoc/download?doi=10.1.1.59.6027&amp;rep=rep1&amp;type=pdf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[title] </a:t>
            </a:r>
            <a:r>
              <a:rPr lang="en-CA" sz="2400" dirty="0" smtClean="0"/>
              <a:t>Probabilistic </a:t>
            </a:r>
            <a:r>
              <a:rPr lang="en-CA" sz="2400" dirty="0"/>
              <a:t>routing in intermittently connected </a:t>
            </a:r>
            <a:r>
              <a:rPr lang="en-CA" sz="2400" dirty="0" smtClean="0"/>
              <a:t>networks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800" dirty="0" smtClean="0"/>
              <a:t>Spray-n-Wait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[</a:t>
            </a:r>
            <a:r>
              <a:rPr lang="en-US" sz="2400" dirty="0">
                <a:solidFill>
                  <a:srgbClr val="00B0F0"/>
                </a:solidFill>
              </a:rPr>
              <a:t>paper]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dl.acm.org/citation.cfm?id=1080143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[title] </a:t>
            </a:r>
            <a:r>
              <a:rPr lang="en-CA" sz="2400" dirty="0" smtClean="0"/>
              <a:t>Spray </a:t>
            </a:r>
            <a:r>
              <a:rPr lang="en-CA" sz="2400" dirty="0"/>
              <a:t>and wait: An efficient routing scheme for intermittently connected mobile networks.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Epidemic </a:t>
            </a:r>
            <a:r>
              <a:rPr lang="en-US" sz="2800" dirty="0" smtClean="0"/>
              <a:t>Protocol – Random forwarding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smtClean="0">
                <a:solidFill>
                  <a:srgbClr val="000000"/>
                </a:solidFill>
                <a:latin typeface="Arial Narrow" pitchFamily="34" charset="0"/>
              </a:rPr>
              <a:t>Forward to any encountered node</a:t>
            </a:r>
            <a:endParaRPr lang="en-US" sz="2400" b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C746-7C52-4850-960F-1B361D5DEC7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38" y="2590800"/>
            <a:ext cx="43759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8"/>
          <p:cNvGraphicFramePr>
            <a:graphicFrameLocks/>
          </p:cNvGraphicFramePr>
          <p:nvPr/>
        </p:nvGraphicFramePr>
        <p:xfrm>
          <a:off x="0" y="1371601"/>
          <a:ext cx="9144000" cy="7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Epidemic Routing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229600" cy="9445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Message Duplication</a:t>
            </a:r>
          </a:p>
          <a:p>
            <a:r>
              <a:rPr lang="en-US" sz="2600" dirty="0" smtClean="0"/>
              <a:t>Transmission overhead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924800" y="3124200"/>
            <a:ext cx="807136" cy="762000"/>
            <a:chOff x="1250264" y="3886200"/>
            <a:chExt cx="807136" cy="762000"/>
          </a:xfrm>
        </p:grpSpPr>
        <p:sp>
          <p:nvSpPr>
            <p:cNvPr id="5" name="Oval 4"/>
            <p:cNvSpPr/>
            <p:nvPr/>
          </p:nvSpPr>
          <p:spPr>
            <a:xfrm>
              <a:off x="1295400" y="3886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>
              <a:off x="1711656" y="4183040"/>
              <a:ext cx="304800" cy="304800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28"/>
            <p:cNvGrpSpPr/>
            <p:nvPr/>
          </p:nvGrpSpPr>
          <p:grpSpPr>
            <a:xfrm rot="18913346">
              <a:off x="1250264" y="4087465"/>
              <a:ext cx="578803" cy="543004"/>
              <a:chOff x="1066800" y="2743199"/>
              <a:chExt cx="1752600" cy="1676400"/>
            </a:xfrm>
            <a:noFill/>
          </p:grpSpPr>
          <p:sp>
            <p:nvSpPr>
              <p:cNvPr id="9" name="Arc 8"/>
              <p:cNvSpPr/>
              <p:nvPr/>
            </p:nvSpPr>
            <p:spPr>
              <a:xfrm>
                <a:off x="1066800" y="2743199"/>
                <a:ext cx="1752600" cy="1676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9"/>
              <p:cNvSpPr/>
              <p:nvPr/>
            </p:nvSpPr>
            <p:spPr>
              <a:xfrm>
                <a:off x="1371599" y="2971802"/>
                <a:ext cx="1219201" cy="1295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/>
              <p:cNvSpPr/>
              <p:nvPr/>
            </p:nvSpPr>
            <p:spPr>
              <a:xfrm>
                <a:off x="1600200" y="3227696"/>
                <a:ext cx="762000" cy="8382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>
                <a:off x="1877704" y="3442648"/>
                <a:ext cx="228600" cy="2286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330656" y="4261512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4600" y="1905000"/>
            <a:ext cx="807136" cy="762000"/>
            <a:chOff x="1250264" y="3886200"/>
            <a:chExt cx="807136" cy="762000"/>
          </a:xfrm>
        </p:grpSpPr>
        <p:sp>
          <p:nvSpPr>
            <p:cNvPr id="14" name="Oval 13"/>
            <p:cNvSpPr/>
            <p:nvPr/>
          </p:nvSpPr>
          <p:spPr>
            <a:xfrm>
              <a:off x="1295400" y="3886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>
              <a:off x="1711656" y="4183040"/>
              <a:ext cx="304800" cy="304800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28"/>
            <p:cNvGrpSpPr/>
            <p:nvPr/>
          </p:nvGrpSpPr>
          <p:grpSpPr>
            <a:xfrm rot="18913346">
              <a:off x="1250264" y="4087465"/>
              <a:ext cx="578803" cy="543004"/>
              <a:chOff x="1066800" y="2743199"/>
              <a:chExt cx="1752600" cy="1676400"/>
            </a:xfrm>
            <a:noFill/>
          </p:grpSpPr>
          <p:sp>
            <p:nvSpPr>
              <p:cNvPr id="18" name="Arc 17"/>
              <p:cNvSpPr/>
              <p:nvPr/>
            </p:nvSpPr>
            <p:spPr>
              <a:xfrm>
                <a:off x="1066800" y="2743199"/>
                <a:ext cx="1752600" cy="1676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/>
              <p:cNvSpPr/>
              <p:nvPr/>
            </p:nvSpPr>
            <p:spPr>
              <a:xfrm>
                <a:off x="1371599" y="2971802"/>
                <a:ext cx="1219201" cy="1295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c 19"/>
              <p:cNvSpPr/>
              <p:nvPr/>
            </p:nvSpPr>
            <p:spPr>
              <a:xfrm>
                <a:off x="1600200" y="3227696"/>
                <a:ext cx="762000" cy="8382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/>
              <p:cNvSpPr/>
              <p:nvPr/>
            </p:nvSpPr>
            <p:spPr>
              <a:xfrm>
                <a:off x="1877704" y="3442648"/>
                <a:ext cx="228600" cy="2286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330656" y="4261512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5864" y="4191000"/>
            <a:ext cx="807136" cy="762000"/>
            <a:chOff x="1250264" y="3886200"/>
            <a:chExt cx="807136" cy="762000"/>
          </a:xfrm>
        </p:grpSpPr>
        <p:sp>
          <p:nvSpPr>
            <p:cNvPr id="23" name="Oval 22"/>
            <p:cNvSpPr/>
            <p:nvPr/>
          </p:nvSpPr>
          <p:spPr>
            <a:xfrm>
              <a:off x="1295400" y="3886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n 23"/>
            <p:cNvSpPr/>
            <p:nvPr/>
          </p:nvSpPr>
          <p:spPr>
            <a:xfrm>
              <a:off x="1711656" y="4183040"/>
              <a:ext cx="304800" cy="304800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8"/>
            <p:cNvGrpSpPr/>
            <p:nvPr/>
          </p:nvGrpSpPr>
          <p:grpSpPr>
            <a:xfrm rot="18913346">
              <a:off x="1250264" y="4087465"/>
              <a:ext cx="578803" cy="543004"/>
              <a:chOff x="1066800" y="2743199"/>
              <a:chExt cx="1752600" cy="1676400"/>
            </a:xfrm>
            <a:noFill/>
          </p:grpSpPr>
          <p:sp>
            <p:nvSpPr>
              <p:cNvPr id="27" name="Arc 26"/>
              <p:cNvSpPr/>
              <p:nvPr/>
            </p:nvSpPr>
            <p:spPr>
              <a:xfrm>
                <a:off x="1066800" y="2743199"/>
                <a:ext cx="1752600" cy="1676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>
                <a:off x="1371599" y="2971802"/>
                <a:ext cx="1219201" cy="1295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/>
              <p:cNvSpPr/>
              <p:nvPr/>
            </p:nvSpPr>
            <p:spPr>
              <a:xfrm>
                <a:off x="1600200" y="3227696"/>
                <a:ext cx="762000" cy="8382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1877704" y="3442648"/>
                <a:ext cx="228600" cy="2286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330656" y="4261512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21864" y="5638800"/>
            <a:ext cx="807136" cy="762000"/>
            <a:chOff x="1250264" y="3886200"/>
            <a:chExt cx="807136" cy="762000"/>
          </a:xfrm>
        </p:grpSpPr>
        <p:sp>
          <p:nvSpPr>
            <p:cNvPr id="32" name="Oval 31"/>
            <p:cNvSpPr/>
            <p:nvPr/>
          </p:nvSpPr>
          <p:spPr>
            <a:xfrm>
              <a:off x="1295400" y="3886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n 32"/>
            <p:cNvSpPr/>
            <p:nvPr/>
          </p:nvSpPr>
          <p:spPr>
            <a:xfrm>
              <a:off x="1711656" y="4183040"/>
              <a:ext cx="304800" cy="304800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8"/>
            <p:cNvGrpSpPr/>
            <p:nvPr/>
          </p:nvGrpSpPr>
          <p:grpSpPr>
            <a:xfrm rot="18913346">
              <a:off x="1250264" y="4087465"/>
              <a:ext cx="578803" cy="543004"/>
              <a:chOff x="1066800" y="2743199"/>
              <a:chExt cx="1752600" cy="1676400"/>
            </a:xfrm>
            <a:noFill/>
          </p:grpSpPr>
          <p:sp>
            <p:nvSpPr>
              <p:cNvPr id="36" name="Arc 35"/>
              <p:cNvSpPr/>
              <p:nvPr/>
            </p:nvSpPr>
            <p:spPr>
              <a:xfrm>
                <a:off x="1066800" y="2743199"/>
                <a:ext cx="1752600" cy="1676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 36"/>
              <p:cNvSpPr/>
              <p:nvPr/>
            </p:nvSpPr>
            <p:spPr>
              <a:xfrm>
                <a:off x="1371599" y="2971802"/>
                <a:ext cx="1219201" cy="1295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>
                <a:off x="1600200" y="3227696"/>
                <a:ext cx="762000" cy="8382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1877704" y="3442648"/>
                <a:ext cx="228600" cy="2286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330656" y="4261512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45664" y="3352800"/>
            <a:ext cx="807136" cy="762000"/>
            <a:chOff x="1250264" y="3886200"/>
            <a:chExt cx="807136" cy="762000"/>
          </a:xfrm>
        </p:grpSpPr>
        <p:sp>
          <p:nvSpPr>
            <p:cNvPr id="41" name="Oval 40"/>
            <p:cNvSpPr/>
            <p:nvPr/>
          </p:nvSpPr>
          <p:spPr>
            <a:xfrm>
              <a:off x="1295400" y="3886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an 41"/>
            <p:cNvSpPr/>
            <p:nvPr/>
          </p:nvSpPr>
          <p:spPr>
            <a:xfrm>
              <a:off x="1711656" y="4183040"/>
              <a:ext cx="304800" cy="304800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28"/>
            <p:cNvGrpSpPr/>
            <p:nvPr/>
          </p:nvGrpSpPr>
          <p:grpSpPr>
            <a:xfrm rot="18913346">
              <a:off x="1250264" y="4087465"/>
              <a:ext cx="578803" cy="543004"/>
              <a:chOff x="1066800" y="2743199"/>
              <a:chExt cx="1752600" cy="1676400"/>
            </a:xfrm>
            <a:noFill/>
          </p:grpSpPr>
          <p:sp>
            <p:nvSpPr>
              <p:cNvPr id="45" name="Arc 44"/>
              <p:cNvSpPr/>
              <p:nvPr/>
            </p:nvSpPr>
            <p:spPr>
              <a:xfrm>
                <a:off x="1066800" y="2743199"/>
                <a:ext cx="1752600" cy="1676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1371599" y="2971802"/>
                <a:ext cx="1219201" cy="1295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/>
              <p:cNvSpPr/>
              <p:nvPr/>
            </p:nvSpPr>
            <p:spPr>
              <a:xfrm>
                <a:off x="1600200" y="3227696"/>
                <a:ext cx="762000" cy="8382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Arc 47"/>
              <p:cNvSpPr/>
              <p:nvPr/>
            </p:nvSpPr>
            <p:spPr>
              <a:xfrm>
                <a:off x="1877704" y="3442648"/>
                <a:ext cx="228600" cy="2286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330656" y="4261512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91200" y="3657600"/>
            <a:ext cx="807136" cy="762000"/>
            <a:chOff x="1250264" y="3886200"/>
            <a:chExt cx="807136" cy="762000"/>
          </a:xfrm>
        </p:grpSpPr>
        <p:sp>
          <p:nvSpPr>
            <p:cNvPr id="50" name="Oval 49"/>
            <p:cNvSpPr/>
            <p:nvPr/>
          </p:nvSpPr>
          <p:spPr>
            <a:xfrm>
              <a:off x="1295400" y="3886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an 50"/>
            <p:cNvSpPr/>
            <p:nvPr/>
          </p:nvSpPr>
          <p:spPr>
            <a:xfrm>
              <a:off x="1711656" y="4183040"/>
              <a:ext cx="304800" cy="304800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28"/>
            <p:cNvGrpSpPr/>
            <p:nvPr/>
          </p:nvGrpSpPr>
          <p:grpSpPr>
            <a:xfrm rot="18913346">
              <a:off x="1250264" y="4087465"/>
              <a:ext cx="578803" cy="543004"/>
              <a:chOff x="1066800" y="2743199"/>
              <a:chExt cx="1752600" cy="1676400"/>
            </a:xfrm>
            <a:noFill/>
          </p:grpSpPr>
          <p:sp>
            <p:nvSpPr>
              <p:cNvPr id="54" name="Arc 53"/>
              <p:cNvSpPr/>
              <p:nvPr/>
            </p:nvSpPr>
            <p:spPr>
              <a:xfrm>
                <a:off x="1066800" y="2743199"/>
                <a:ext cx="1752600" cy="1676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Arc 54"/>
              <p:cNvSpPr/>
              <p:nvPr/>
            </p:nvSpPr>
            <p:spPr>
              <a:xfrm>
                <a:off x="1371599" y="2971802"/>
                <a:ext cx="1219201" cy="1295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Arc 55"/>
              <p:cNvSpPr/>
              <p:nvPr/>
            </p:nvSpPr>
            <p:spPr>
              <a:xfrm>
                <a:off x="1600200" y="3227696"/>
                <a:ext cx="762000" cy="8382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Arc 56"/>
              <p:cNvSpPr/>
              <p:nvPr/>
            </p:nvSpPr>
            <p:spPr>
              <a:xfrm>
                <a:off x="1877704" y="3442648"/>
                <a:ext cx="228600" cy="2286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330656" y="4261512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572000" y="4572000"/>
            <a:ext cx="807136" cy="762000"/>
            <a:chOff x="1250264" y="3886200"/>
            <a:chExt cx="807136" cy="762000"/>
          </a:xfrm>
        </p:grpSpPr>
        <p:sp>
          <p:nvSpPr>
            <p:cNvPr id="59" name="Oval 58"/>
            <p:cNvSpPr/>
            <p:nvPr/>
          </p:nvSpPr>
          <p:spPr>
            <a:xfrm>
              <a:off x="1295400" y="3886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an 59"/>
            <p:cNvSpPr/>
            <p:nvPr/>
          </p:nvSpPr>
          <p:spPr>
            <a:xfrm>
              <a:off x="1711656" y="4183040"/>
              <a:ext cx="304800" cy="304800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28"/>
            <p:cNvGrpSpPr/>
            <p:nvPr/>
          </p:nvGrpSpPr>
          <p:grpSpPr>
            <a:xfrm rot="18913346">
              <a:off x="1250264" y="4087465"/>
              <a:ext cx="578803" cy="543004"/>
              <a:chOff x="1066800" y="2743199"/>
              <a:chExt cx="1752600" cy="1676400"/>
            </a:xfrm>
            <a:noFill/>
          </p:grpSpPr>
          <p:sp>
            <p:nvSpPr>
              <p:cNvPr id="63" name="Arc 62"/>
              <p:cNvSpPr/>
              <p:nvPr/>
            </p:nvSpPr>
            <p:spPr>
              <a:xfrm>
                <a:off x="1066800" y="2743199"/>
                <a:ext cx="1752600" cy="1676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Arc 63"/>
              <p:cNvSpPr/>
              <p:nvPr/>
            </p:nvSpPr>
            <p:spPr>
              <a:xfrm>
                <a:off x="1371599" y="2971802"/>
                <a:ext cx="1219201" cy="1295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c 64"/>
              <p:cNvSpPr/>
              <p:nvPr/>
            </p:nvSpPr>
            <p:spPr>
              <a:xfrm>
                <a:off x="1600200" y="3227696"/>
                <a:ext cx="762000" cy="8382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Arc 65"/>
              <p:cNvSpPr/>
              <p:nvPr/>
            </p:nvSpPr>
            <p:spPr>
              <a:xfrm>
                <a:off x="1877704" y="3442648"/>
                <a:ext cx="228600" cy="2286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330656" y="4261512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229600" y="4191000"/>
            <a:ext cx="807136" cy="762000"/>
            <a:chOff x="1250264" y="3886200"/>
            <a:chExt cx="807136" cy="762000"/>
          </a:xfrm>
        </p:grpSpPr>
        <p:sp>
          <p:nvSpPr>
            <p:cNvPr id="68" name="Oval 67"/>
            <p:cNvSpPr/>
            <p:nvPr/>
          </p:nvSpPr>
          <p:spPr>
            <a:xfrm>
              <a:off x="1295400" y="3886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an 68"/>
            <p:cNvSpPr/>
            <p:nvPr/>
          </p:nvSpPr>
          <p:spPr>
            <a:xfrm>
              <a:off x="1711656" y="4183040"/>
              <a:ext cx="304800" cy="304800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28"/>
            <p:cNvGrpSpPr/>
            <p:nvPr/>
          </p:nvGrpSpPr>
          <p:grpSpPr>
            <a:xfrm rot="18913346">
              <a:off x="1250264" y="4087465"/>
              <a:ext cx="578803" cy="543004"/>
              <a:chOff x="1066800" y="2743199"/>
              <a:chExt cx="1752600" cy="1676400"/>
            </a:xfrm>
            <a:noFill/>
          </p:grpSpPr>
          <p:sp>
            <p:nvSpPr>
              <p:cNvPr id="72" name="Arc 71"/>
              <p:cNvSpPr/>
              <p:nvPr/>
            </p:nvSpPr>
            <p:spPr>
              <a:xfrm>
                <a:off x="1066800" y="2743199"/>
                <a:ext cx="1752600" cy="1676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Arc 72"/>
              <p:cNvSpPr/>
              <p:nvPr/>
            </p:nvSpPr>
            <p:spPr>
              <a:xfrm>
                <a:off x="1371599" y="2971802"/>
                <a:ext cx="1219201" cy="1295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c 73"/>
              <p:cNvSpPr/>
              <p:nvPr/>
            </p:nvSpPr>
            <p:spPr>
              <a:xfrm>
                <a:off x="1600200" y="3227696"/>
                <a:ext cx="762000" cy="8382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1877704" y="3442648"/>
                <a:ext cx="228600" cy="2286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330656" y="4261512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838200" y="4584700"/>
            <a:ext cx="152400" cy="152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867400" y="5867400"/>
            <a:ext cx="807136" cy="762000"/>
            <a:chOff x="1250264" y="3886200"/>
            <a:chExt cx="807136" cy="762000"/>
          </a:xfrm>
        </p:grpSpPr>
        <p:sp>
          <p:nvSpPr>
            <p:cNvPr id="78" name="Oval 77"/>
            <p:cNvSpPr/>
            <p:nvPr/>
          </p:nvSpPr>
          <p:spPr>
            <a:xfrm>
              <a:off x="1295400" y="3886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an 78"/>
            <p:cNvSpPr/>
            <p:nvPr/>
          </p:nvSpPr>
          <p:spPr>
            <a:xfrm>
              <a:off x="1711656" y="4183040"/>
              <a:ext cx="304800" cy="304800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28"/>
            <p:cNvGrpSpPr/>
            <p:nvPr/>
          </p:nvGrpSpPr>
          <p:grpSpPr>
            <a:xfrm rot="18913346">
              <a:off x="1250264" y="4087465"/>
              <a:ext cx="578803" cy="543004"/>
              <a:chOff x="1066800" y="2743199"/>
              <a:chExt cx="1752600" cy="1676400"/>
            </a:xfrm>
            <a:noFill/>
          </p:grpSpPr>
          <p:sp>
            <p:nvSpPr>
              <p:cNvPr id="82" name="Arc 81"/>
              <p:cNvSpPr/>
              <p:nvPr/>
            </p:nvSpPr>
            <p:spPr>
              <a:xfrm>
                <a:off x="1066800" y="2743199"/>
                <a:ext cx="1752600" cy="1676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/>
            </p:nvSpPr>
            <p:spPr>
              <a:xfrm>
                <a:off x="1371599" y="2971802"/>
                <a:ext cx="1219201" cy="1295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1600200" y="3227696"/>
                <a:ext cx="762000" cy="8382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/>
              <p:cNvSpPr/>
              <p:nvPr/>
            </p:nvSpPr>
            <p:spPr>
              <a:xfrm>
                <a:off x="1877704" y="3442648"/>
                <a:ext cx="228600" cy="2286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1330656" y="4261512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06896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8382000" y="5410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88" name="Straight Arrow Connector 87"/>
          <p:cNvCxnSpPr/>
          <p:nvPr/>
        </p:nvCxnSpPr>
        <p:spPr>
          <a:xfrm rot="16200000" flipH="1">
            <a:off x="1450508" y="4422308"/>
            <a:ext cx="908984" cy="174718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 flipH="1" flipV="1">
            <a:off x="1526708" y="3238500"/>
            <a:ext cx="568792" cy="155939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6200000" flipH="1">
            <a:off x="2247900" y="4838700"/>
            <a:ext cx="1524000" cy="762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16200000" flipH="1">
            <a:off x="3644776" y="3599640"/>
            <a:ext cx="680384" cy="148752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116"/>
          <p:cNvGrpSpPr/>
          <p:nvPr/>
        </p:nvGrpSpPr>
        <p:grpSpPr>
          <a:xfrm>
            <a:off x="4267200" y="2133600"/>
            <a:ext cx="807136" cy="762000"/>
            <a:chOff x="1250264" y="3886200"/>
            <a:chExt cx="807136" cy="762000"/>
          </a:xfrm>
        </p:grpSpPr>
        <p:sp>
          <p:nvSpPr>
            <p:cNvPr id="118" name="Oval 117"/>
            <p:cNvSpPr/>
            <p:nvPr/>
          </p:nvSpPr>
          <p:spPr>
            <a:xfrm>
              <a:off x="1295400" y="3886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Can 118"/>
            <p:cNvSpPr/>
            <p:nvPr/>
          </p:nvSpPr>
          <p:spPr>
            <a:xfrm>
              <a:off x="1711656" y="4183040"/>
              <a:ext cx="304800" cy="304800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28"/>
            <p:cNvGrpSpPr/>
            <p:nvPr/>
          </p:nvGrpSpPr>
          <p:grpSpPr>
            <a:xfrm rot="18913346">
              <a:off x="1250264" y="4087465"/>
              <a:ext cx="578803" cy="543004"/>
              <a:chOff x="1066800" y="2743199"/>
              <a:chExt cx="1752600" cy="1676400"/>
            </a:xfrm>
            <a:noFill/>
          </p:grpSpPr>
          <p:sp>
            <p:nvSpPr>
              <p:cNvPr id="122" name="Arc 121"/>
              <p:cNvSpPr/>
              <p:nvPr/>
            </p:nvSpPr>
            <p:spPr>
              <a:xfrm>
                <a:off x="1066800" y="2743199"/>
                <a:ext cx="1752600" cy="1676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Arc 122"/>
              <p:cNvSpPr/>
              <p:nvPr/>
            </p:nvSpPr>
            <p:spPr>
              <a:xfrm>
                <a:off x="1371599" y="2971802"/>
                <a:ext cx="1219201" cy="12954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Arc 123"/>
              <p:cNvSpPr/>
              <p:nvPr/>
            </p:nvSpPr>
            <p:spPr>
              <a:xfrm>
                <a:off x="1600200" y="3227696"/>
                <a:ext cx="762000" cy="8382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/>
              <p:cNvSpPr/>
              <p:nvPr/>
            </p:nvSpPr>
            <p:spPr>
              <a:xfrm>
                <a:off x="1877704" y="3442648"/>
                <a:ext cx="228600" cy="228600"/>
              </a:xfrm>
              <a:prstGeom prst="arc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1330656" y="4261512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5" name="Straight Arrow Connector 134"/>
          <p:cNvCxnSpPr/>
          <p:nvPr/>
        </p:nvCxnSpPr>
        <p:spPr>
          <a:xfrm rot="5400000" flipH="1" flipV="1">
            <a:off x="3401299" y="2518099"/>
            <a:ext cx="786203" cy="110638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5400000" flipH="1" flipV="1">
            <a:off x="3568576" y="4701832"/>
            <a:ext cx="797392" cy="129972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V="1">
            <a:off x="5029200" y="2286000"/>
            <a:ext cx="1340536" cy="762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4876800" y="2819400"/>
            <a:ext cx="1071128" cy="94979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5105400" y="4038600"/>
            <a:ext cx="730936" cy="533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5181600" y="5257800"/>
            <a:ext cx="842528" cy="72119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rot="16200000" flipV="1">
            <a:off x="3946868" y="3642068"/>
            <a:ext cx="1676400" cy="18346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rot="5400000">
            <a:off x="5928068" y="2956268"/>
            <a:ext cx="990600" cy="41206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7010400" y="2514600"/>
            <a:ext cx="1071128" cy="72119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6477000" y="3505200"/>
            <a:ext cx="1492936" cy="304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rot="16200000" flipH="1">
            <a:off x="5470868" y="5044732"/>
            <a:ext cx="1524000" cy="12133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rot="16200000" flipH="1">
            <a:off x="8108888" y="4177552"/>
            <a:ext cx="838200" cy="25549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8458200" y="3505200"/>
            <a:ext cx="152400" cy="152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6400800" y="6248400"/>
            <a:ext cx="152400" cy="152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5105400" y="4953000"/>
            <a:ext cx="152400" cy="152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6324600" y="4038600"/>
            <a:ext cx="152400" cy="152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6781800" y="2286000"/>
            <a:ext cx="152400" cy="152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4800600" y="2514600"/>
            <a:ext cx="152400" cy="152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3124200" y="6019800"/>
            <a:ext cx="152400" cy="152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3048000" y="3733800"/>
            <a:ext cx="152400" cy="152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8763000" y="5105400"/>
            <a:ext cx="152400" cy="152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26" name="Content Placeholder 8"/>
          <p:cNvGraphicFramePr>
            <a:graphicFrameLocks/>
          </p:cNvGraphicFramePr>
          <p:nvPr/>
        </p:nvGraphicFramePr>
        <p:xfrm>
          <a:off x="0" y="1371601"/>
          <a:ext cx="9144000" cy="7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Vector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79600"/>
            <a:ext cx="5410200" cy="375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6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PRoPHET</a:t>
            </a:r>
            <a:r>
              <a:rPr lang="en-US" sz="2400" dirty="0" smtClean="0"/>
              <a:t> Protocol– </a:t>
            </a:r>
            <a:r>
              <a:rPr lang="en-US" sz="2400" dirty="0" smtClean="0"/>
              <a:t>Probabilistic </a:t>
            </a:r>
            <a:r>
              <a:rPr lang="en-US" sz="2400" dirty="0"/>
              <a:t>forwarding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smtClean="0">
                <a:latin typeface="Arial Narrow" pitchFamily="34" charset="0"/>
              </a:rPr>
              <a:t>probabilistic metric -&gt; delivery predictability : </a:t>
            </a:r>
            <a:r>
              <a:rPr lang="en-US" sz="2400" b="0" dirty="0" smtClean="0">
                <a:latin typeface="Arial Narrow" pitchFamily="34" charset="0"/>
                <a:ea typeface="+mn-ea"/>
                <a:cs typeface="+mn-cs"/>
              </a:rPr>
              <a:t>0 &lt;= P(</a:t>
            </a:r>
            <a:r>
              <a:rPr lang="en-US" sz="2400" b="0" dirty="0" err="1" smtClean="0">
                <a:latin typeface="Arial Narrow" pitchFamily="34" charset="0"/>
                <a:ea typeface="+mn-ea"/>
                <a:cs typeface="+mn-cs"/>
              </a:rPr>
              <a:t>a,b</a:t>
            </a:r>
            <a:r>
              <a:rPr lang="en-US" sz="2400" b="0" dirty="0" smtClean="0">
                <a:latin typeface="Arial Narrow" pitchFamily="34" charset="0"/>
                <a:ea typeface="+mn-ea"/>
                <a:cs typeface="+mn-cs"/>
              </a:rPr>
              <a:t>) </a:t>
            </a:r>
            <a:r>
              <a:rPr lang="en-US" sz="2400" dirty="0">
                <a:latin typeface="Arial Narrow" pitchFamily="34" charset="0"/>
              </a:rPr>
              <a:t>&lt;=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8065" y="2286000"/>
            <a:ext cx="8407771" cy="2500952"/>
            <a:chOff x="423924" y="3124200"/>
            <a:chExt cx="8407771" cy="2500952"/>
          </a:xfrm>
        </p:grpSpPr>
        <p:pic>
          <p:nvPicPr>
            <p:cNvPr id="5120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3924" y="3131327"/>
              <a:ext cx="2500951" cy="2466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4925" y="3125774"/>
              <a:ext cx="2492524" cy="243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95117" y="3124200"/>
              <a:ext cx="2536578" cy="2500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Content Placeholder 8"/>
          <p:cNvGraphicFramePr>
            <a:graphicFrameLocks/>
          </p:cNvGraphicFramePr>
          <p:nvPr/>
        </p:nvGraphicFramePr>
        <p:xfrm>
          <a:off x="0" y="1371601"/>
          <a:ext cx="9144000" cy="7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016" y="5029200"/>
            <a:ext cx="7712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delivery predictability metric, </a:t>
            </a:r>
            <a:r>
              <a:rPr lang="en-US" i="1" dirty="0"/>
              <a:t>P(</a:t>
            </a:r>
            <a:r>
              <a:rPr lang="en-US" i="1" dirty="0" err="1"/>
              <a:t>a,b</a:t>
            </a:r>
            <a:r>
              <a:rPr lang="en-US" i="1" dirty="0"/>
              <a:t>) </a:t>
            </a:r>
            <a:r>
              <a:rPr lang="en-US" dirty="0"/>
              <a:t>has three </a:t>
            </a:r>
            <a:r>
              <a:rPr lang="en-US" dirty="0" smtClean="0"/>
              <a:t>properties, based </a:t>
            </a:r>
            <a:r>
              <a:rPr lang="en-US" dirty="0"/>
              <a:t>on which it </a:t>
            </a:r>
            <a:r>
              <a:rPr lang="en-US" dirty="0" smtClean="0"/>
              <a:t>is (re)calculated: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update</a:t>
            </a:r>
            <a:r>
              <a:rPr lang="en-US" dirty="0"/>
              <a:t>,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aging</a:t>
            </a:r>
            <a:r>
              <a:rPr lang="en-US" dirty="0"/>
              <a:t>, and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transitivity</a:t>
            </a:r>
            <a:r>
              <a:rPr lang="en-US" dirty="0"/>
              <a:t>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86" y="5767864"/>
            <a:ext cx="1790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86400"/>
            <a:ext cx="2924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21" y="6167914"/>
            <a:ext cx="3876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PRoPHET</a:t>
            </a:r>
            <a:r>
              <a:rPr lang="en-US" sz="2800" dirty="0" smtClean="0"/>
              <a:t> Routing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8077200" y="2438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1000" y="4191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67000" y="5638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836336" y="3657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617136" y="4572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274736" y="4724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912536" y="5867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06896" y="4953000"/>
            <a:ext cx="1538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8382000" y="5410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312336" y="2133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2665512" y="6276201"/>
            <a:ext cx="1538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4343400" y="2847201"/>
            <a:ext cx="1538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4570512" y="5209401"/>
            <a:ext cx="1538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5789712" y="4295001"/>
            <a:ext cx="1538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5865912" y="6504801"/>
            <a:ext cx="1538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8106776" y="3075801"/>
            <a:ext cx="1538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0574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2132112" y="4038600"/>
            <a:ext cx="1538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082800" y="3530601"/>
            <a:ext cx="8255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</a:t>
            </a:r>
            <a:r>
              <a:rPr lang="en-US" sz="1200" baseline="-25000" dirty="0" smtClean="0">
                <a:solidFill>
                  <a:schemeClr val="bg1"/>
                </a:solidFill>
              </a:rPr>
              <a:t>(A,B)</a:t>
            </a:r>
            <a:r>
              <a:rPr lang="en-US" sz="1200" dirty="0" smtClean="0">
                <a:solidFill>
                  <a:schemeClr val="bg1"/>
                </a:solidFill>
              </a:rPr>
              <a:t>, P</a:t>
            </a:r>
            <a:r>
              <a:rPr lang="en-US" sz="1200" baseline="-25000" dirty="0" smtClean="0">
                <a:solidFill>
                  <a:schemeClr val="bg1"/>
                </a:solidFill>
              </a:rPr>
              <a:t>(A,D)</a:t>
            </a:r>
            <a:r>
              <a:rPr lang="en-US" sz="1200" dirty="0" smtClean="0">
                <a:solidFill>
                  <a:schemeClr val="bg1"/>
                </a:solidFill>
              </a:rPr>
              <a:t> P</a:t>
            </a:r>
            <a:r>
              <a:rPr lang="en-US" sz="1200" baseline="-25000" dirty="0" smtClean="0">
                <a:solidFill>
                  <a:schemeClr val="bg1"/>
                </a:solidFill>
              </a:rPr>
              <a:t>(A,F)</a:t>
            </a:r>
            <a:r>
              <a:rPr lang="en-US" sz="1200" dirty="0" smtClean="0">
                <a:solidFill>
                  <a:schemeClr val="bg1"/>
                </a:solidFill>
              </a:rPr>
              <a:t>, P</a:t>
            </a:r>
            <a:r>
              <a:rPr lang="en-US" sz="1200" baseline="-25000" dirty="0" smtClean="0">
                <a:solidFill>
                  <a:schemeClr val="bg1"/>
                </a:solidFill>
              </a:rPr>
              <a:t>(A,H)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679700" y="5803900"/>
            <a:ext cx="8255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</a:t>
            </a:r>
            <a:r>
              <a:rPr lang="en-US" sz="1200" baseline="-25000" dirty="0" smtClean="0">
                <a:solidFill>
                  <a:schemeClr val="bg1"/>
                </a:solidFill>
              </a:rPr>
              <a:t>(B,A)</a:t>
            </a:r>
            <a:r>
              <a:rPr lang="en-US" sz="1200" dirty="0" smtClean="0">
                <a:solidFill>
                  <a:schemeClr val="bg1"/>
                </a:solidFill>
              </a:rPr>
              <a:t>, P</a:t>
            </a:r>
            <a:r>
              <a:rPr lang="en-US" sz="1200" baseline="-25000" dirty="0" smtClean="0">
                <a:solidFill>
                  <a:schemeClr val="bg1"/>
                </a:solidFill>
              </a:rPr>
              <a:t>(B,E)</a:t>
            </a:r>
            <a:r>
              <a:rPr lang="en-US" sz="1200" dirty="0" smtClean="0">
                <a:solidFill>
                  <a:schemeClr val="bg1"/>
                </a:solidFill>
              </a:rPr>
              <a:t> P</a:t>
            </a:r>
            <a:r>
              <a:rPr lang="en-US" sz="1200" baseline="-25000" dirty="0" smtClean="0">
                <a:solidFill>
                  <a:schemeClr val="bg1"/>
                </a:solidFill>
              </a:rPr>
              <a:t>(B,G)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483100" y="2317234"/>
            <a:ext cx="5461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</a:t>
            </a:r>
            <a:r>
              <a:rPr lang="en-US" sz="1200" baseline="-25000" dirty="0" smtClean="0">
                <a:solidFill>
                  <a:schemeClr val="bg1"/>
                </a:solidFill>
              </a:rPr>
              <a:t>(C,G)</a:t>
            </a:r>
            <a:r>
              <a:rPr lang="en-US" sz="1200" dirty="0" smtClean="0">
                <a:solidFill>
                  <a:schemeClr val="bg1"/>
                </a:solidFill>
              </a:rPr>
              <a:t>, P</a:t>
            </a:r>
            <a:r>
              <a:rPr lang="en-US" sz="1200" baseline="-25000" dirty="0" smtClean="0">
                <a:solidFill>
                  <a:schemeClr val="bg1"/>
                </a:solidFill>
              </a:rPr>
              <a:t>(C,D)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813300" y="4781034"/>
            <a:ext cx="4699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</a:t>
            </a:r>
            <a:r>
              <a:rPr lang="en-US" sz="1200" baseline="-25000" dirty="0" smtClean="0">
                <a:solidFill>
                  <a:schemeClr val="bg1"/>
                </a:solidFill>
              </a:rPr>
              <a:t>(E,B)</a:t>
            </a:r>
            <a:r>
              <a:rPr lang="en-US" sz="1200" dirty="0" smtClean="0">
                <a:solidFill>
                  <a:schemeClr val="bg1"/>
                </a:solidFill>
              </a:rPr>
              <a:t>, P</a:t>
            </a:r>
            <a:r>
              <a:rPr lang="en-US" sz="1200" baseline="-25000" dirty="0" smtClean="0">
                <a:solidFill>
                  <a:schemeClr val="bg1"/>
                </a:solidFill>
              </a:rPr>
              <a:t>(E,D)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019800" y="3841234"/>
            <a:ext cx="495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</a:t>
            </a:r>
            <a:r>
              <a:rPr lang="en-US" sz="1200" baseline="-25000" dirty="0" smtClean="0">
                <a:solidFill>
                  <a:schemeClr val="bg1"/>
                </a:solidFill>
              </a:rPr>
              <a:t>(G,B)</a:t>
            </a:r>
            <a:r>
              <a:rPr lang="en-US" sz="1200" dirty="0" smtClean="0">
                <a:solidFill>
                  <a:schemeClr val="bg1"/>
                </a:solidFill>
              </a:rPr>
              <a:t>, P</a:t>
            </a:r>
            <a:r>
              <a:rPr lang="en-US" sz="1200" baseline="-25000" dirty="0" smtClean="0">
                <a:solidFill>
                  <a:schemeClr val="bg1"/>
                </a:solidFill>
              </a:rPr>
              <a:t>(G,C)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096000" y="6051034"/>
            <a:ext cx="4699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</a:t>
            </a:r>
            <a:r>
              <a:rPr lang="en-US" sz="1200" baseline="-25000" dirty="0" smtClean="0">
                <a:solidFill>
                  <a:schemeClr val="bg1"/>
                </a:solidFill>
              </a:rPr>
              <a:t>(H,A), </a:t>
            </a:r>
            <a:r>
              <a:rPr lang="en-US" sz="1200" dirty="0" smtClean="0">
                <a:solidFill>
                  <a:schemeClr val="bg1"/>
                </a:solidFill>
              </a:rPr>
              <a:t>P</a:t>
            </a:r>
            <a:r>
              <a:rPr lang="en-US" sz="1200" baseline="-25000" dirty="0" smtClean="0">
                <a:solidFill>
                  <a:schemeClr val="bg1"/>
                </a:solidFill>
              </a:rPr>
              <a:t>(H,S)</a:t>
            </a:r>
          </a:p>
          <a:p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69736" y="190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6323112" y="2514600"/>
            <a:ext cx="1538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6540500" y="2126734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</a:t>
            </a:r>
            <a:r>
              <a:rPr lang="en-US" sz="1200" baseline="-25000" dirty="0" smtClean="0">
                <a:solidFill>
                  <a:schemeClr val="bg1"/>
                </a:solidFill>
              </a:rPr>
              <a:t>(F,A),</a:t>
            </a:r>
            <a:r>
              <a:rPr lang="en-US" sz="1200" dirty="0" smtClean="0">
                <a:solidFill>
                  <a:schemeClr val="bg1"/>
                </a:solidFill>
              </a:rPr>
              <a:t> P</a:t>
            </a:r>
            <a:r>
              <a:rPr lang="en-US" sz="1200" baseline="-25000" dirty="0" smtClean="0">
                <a:solidFill>
                  <a:schemeClr val="bg1"/>
                </a:solidFill>
              </a:rPr>
              <a:t>(F,D)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273364" y="2710934"/>
            <a:ext cx="4445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</a:t>
            </a:r>
            <a:r>
              <a:rPr lang="en-US" sz="1200" baseline="-25000" dirty="0" smtClean="0">
                <a:solidFill>
                  <a:schemeClr val="bg1"/>
                </a:solidFill>
              </a:rPr>
              <a:t>(I,D)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280400" y="4901168"/>
            <a:ext cx="8255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</a:t>
            </a:r>
            <a:r>
              <a:rPr lang="en-US" sz="1200" baseline="-25000" dirty="0" smtClean="0">
                <a:solidFill>
                  <a:schemeClr val="bg1"/>
                </a:solidFill>
              </a:rPr>
              <a:t>(D,A)</a:t>
            </a:r>
            <a:r>
              <a:rPr lang="en-US" sz="1200" dirty="0" smtClean="0">
                <a:solidFill>
                  <a:schemeClr val="bg1"/>
                </a:solidFill>
              </a:rPr>
              <a:t>, P</a:t>
            </a:r>
            <a:r>
              <a:rPr lang="en-US" sz="1200" baseline="-25000" dirty="0" smtClean="0">
                <a:solidFill>
                  <a:schemeClr val="bg1"/>
                </a:solidFill>
              </a:rPr>
              <a:t>(D,C)</a:t>
            </a:r>
            <a:r>
              <a:rPr lang="en-US" sz="1200" dirty="0" smtClean="0">
                <a:solidFill>
                  <a:schemeClr val="bg1"/>
                </a:solidFill>
              </a:rPr>
              <a:t> P</a:t>
            </a:r>
            <a:r>
              <a:rPr lang="en-US" sz="1200" baseline="-25000" dirty="0" smtClean="0">
                <a:solidFill>
                  <a:schemeClr val="bg1"/>
                </a:solidFill>
              </a:rPr>
              <a:t>(D,F)</a:t>
            </a:r>
            <a:r>
              <a:rPr lang="en-US" sz="1200" dirty="0" smtClean="0">
                <a:solidFill>
                  <a:schemeClr val="bg1"/>
                </a:solidFill>
              </a:rPr>
              <a:t>, P</a:t>
            </a:r>
            <a:r>
              <a:rPr lang="en-US" sz="1200" baseline="-25000" dirty="0" smtClean="0">
                <a:solidFill>
                  <a:schemeClr val="bg1"/>
                </a:solidFill>
              </a:rPr>
              <a:t>(D,I)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33400" y="43815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</a:t>
            </a:r>
            <a:r>
              <a:rPr lang="en-US" sz="1200" baseline="-25000" dirty="0" smtClean="0">
                <a:solidFill>
                  <a:schemeClr val="bg1"/>
                </a:solidFill>
              </a:rPr>
              <a:t>(S,D),</a:t>
            </a:r>
            <a:r>
              <a:rPr lang="en-US" sz="1200" dirty="0" smtClean="0">
                <a:solidFill>
                  <a:schemeClr val="bg1"/>
                </a:solidFill>
              </a:rPr>
              <a:t> P</a:t>
            </a:r>
            <a:r>
              <a:rPr lang="en-US" sz="1200" baseline="-25000" dirty="0" smtClean="0">
                <a:solidFill>
                  <a:schemeClr val="bg1"/>
                </a:solidFill>
              </a:rPr>
              <a:t>(S,H)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939800" y="4546600"/>
            <a:ext cx="152400" cy="152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017405" y="4051756"/>
            <a:ext cx="10399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baseline="-25000" dirty="0" smtClean="0"/>
              <a:t>(S,D),</a:t>
            </a:r>
            <a:r>
              <a:rPr lang="en-US" sz="1400" dirty="0" smtClean="0"/>
              <a:t> &gt;P</a:t>
            </a:r>
            <a:r>
              <a:rPr lang="en-US" sz="1400" baseline="-25000" dirty="0" smtClean="0"/>
              <a:t>(A,D)</a:t>
            </a:r>
            <a:endParaRPr lang="en-US" sz="1400" baseline="-25000" dirty="0"/>
          </a:p>
        </p:txBody>
      </p:sp>
      <p:sp>
        <p:nvSpPr>
          <p:cNvPr id="156" name="Rectangle 155"/>
          <p:cNvSpPr/>
          <p:nvPr/>
        </p:nvSpPr>
        <p:spPr>
          <a:xfrm>
            <a:off x="5970405" y="2743200"/>
            <a:ext cx="10399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baseline="-25000" dirty="0" smtClean="0"/>
              <a:t>(F,D),</a:t>
            </a:r>
            <a:r>
              <a:rPr lang="en-US" sz="1400" dirty="0" smtClean="0"/>
              <a:t> &gt;P</a:t>
            </a:r>
            <a:r>
              <a:rPr lang="en-US" sz="1400" baseline="-25000" dirty="0" smtClean="0"/>
              <a:t>(A,D)</a:t>
            </a:r>
            <a:endParaRPr lang="en-US" sz="1400" baseline="-25000" dirty="0"/>
          </a:p>
        </p:txBody>
      </p:sp>
      <p:sp>
        <p:nvSpPr>
          <p:cNvPr id="173" name="Rounded Rectangle 172"/>
          <p:cNvSpPr/>
          <p:nvPr/>
        </p:nvSpPr>
        <p:spPr>
          <a:xfrm>
            <a:off x="2438400" y="3886200"/>
            <a:ext cx="152400" cy="152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6705600" y="2362200"/>
            <a:ext cx="152400" cy="152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5" name="Rounded Rectangle 174"/>
          <p:cNvSpPr/>
          <p:nvPr/>
        </p:nvSpPr>
        <p:spPr>
          <a:xfrm>
            <a:off x="8077200" y="3810000"/>
            <a:ext cx="152400" cy="152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7" name="Content Placeholder 2"/>
          <p:cNvSpPr txBox="1">
            <a:spLocks/>
          </p:cNvSpPr>
          <p:nvPr/>
        </p:nvSpPr>
        <p:spPr bwMode="auto">
          <a:xfrm>
            <a:off x="457200" y="1570037"/>
            <a:ext cx="4953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Transmission overhead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2" name="Content Placeholder 8"/>
          <p:cNvGraphicFramePr>
            <a:graphicFrameLocks/>
          </p:cNvGraphicFramePr>
          <p:nvPr/>
        </p:nvGraphicFramePr>
        <p:xfrm>
          <a:off x="0" y="1371601"/>
          <a:ext cx="9144000" cy="7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15556 -0.096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3334 -0.1111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-56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5 L 0.325 -0.0943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56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2222 L 0.31667 -0.14444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-61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0208 L 0.31702 -0.1068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14431 L 0.45833 -0.2220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1111 L 0.17014 0.22222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106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3.57077E-6 L 0.16979 0.224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112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37 L 0.15972 0.21482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10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15833 0.21111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0213E-6 L 0.04166 0.1443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72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26" grpId="0"/>
      <p:bldP spid="134" grpId="0"/>
      <p:bldP spid="134" grpId="1"/>
      <p:bldP spid="136" grpId="0"/>
      <p:bldP spid="137" grpId="0"/>
      <p:bldP spid="138" grpId="0"/>
      <p:bldP spid="139" grpId="0"/>
      <p:bldP spid="141" grpId="0"/>
      <p:bldP spid="14" grpId="0" animBg="1"/>
      <p:bldP spid="130" grpId="0"/>
      <p:bldP spid="142" grpId="0"/>
      <p:bldP spid="142" grpId="1"/>
      <p:bldP spid="144" grpId="0"/>
      <p:bldP spid="146" grpId="0"/>
      <p:bldP spid="148" grpId="0"/>
      <p:bldP spid="152" grpId="0" animBg="1"/>
      <p:bldP spid="152" grpId="1" animBg="1"/>
      <p:bldP spid="154" grpId="0"/>
      <p:bldP spid="156" grpId="0"/>
      <p:bldP spid="173" grpId="0" animBg="1"/>
      <p:bldP spid="173" grpId="1" animBg="1"/>
      <p:bldP spid="173" grpId="2" animBg="1"/>
      <p:bldP spid="173" grpId="3" animBg="1"/>
      <p:bldP spid="174" grpId="0" animBg="1"/>
      <p:bldP spid="174" grpId="1" animBg="1"/>
      <p:bldP spid="174" grpId="2" animBg="1"/>
      <p:bldP spid="174" grpId="3" animBg="1"/>
      <p:bldP spid="175" grpId="0" animBg="1"/>
      <p:bldP spid="175" grpId="1" animBg="1"/>
      <p:bldP spid="175" grpId="2" animBg="1"/>
      <p:bldP spid="1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Spray-n-Wait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Spray and Wait (</a:t>
            </a:r>
            <a:r>
              <a:rPr lang="en-US" sz="2000" dirty="0" err="1"/>
              <a:t>SnW</a:t>
            </a:r>
            <a:r>
              <a:rPr lang="en-US" sz="2000" dirty="0"/>
              <a:t>) protocol is an n-copy routing protocol. This routing algorithm consists of two phases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solidFill>
                  <a:srgbClr val="00B0F0"/>
                </a:solidFill>
              </a:rPr>
              <a:t>Spray phase: </a:t>
            </a:r>
            <a:r>
              <a:rPr lang="en-US" sz="2000" dirty="0"/>
              <a:t>for every message M originating at a source node, K copies of the message are initially spread (forwarded by the source and possibly other </a:t>
            </a:r>
            <a:r>
              <a:rPr lang="en-US" sz="2000" dirty="0" smtClean="0"/>
              <a:t>nodes receiving </a:t>
            </a:r>
            <a:r>
              <a:rPr lang="en-US" sz="2000" dirty="0"/>
              <a:t>a copy) to “K” distinct relays (i.e. intermediate nodes</a:t>
            </a:r>
            <a:r>
              <a:rPr lang="en-US" sz="2000" dirty="0" smtClean="0"/>
              <a:t>).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solidFill>
                  <a:srgbClr val="00B0F0"/>
                </a:solidFill>
              </a:rPr>
              <a:t>Wait phase: </a:t>
            </a:r>
            <a:r>
              <a:rPr lang="en-US" sz="2000" dirty="0"/>
              <a:t>if the destination is not found in the spraying phase, each of the </a:t>
            </a:r>
            <a:r>
              <a:rPr lang="en-US" sz="2000" dirty="0" smtClean="0"/>
              <a:t>K nodes </a:t>
            </a:r>
            <a:r>
              <a:rPr lang="en-US" sz="2000" dirty="0"/>
              <a:t>carrying a message copy performs direct transmission (i.e. will forward </a:t>
            </a:r>
            <a:r>
              <a:rPr lang="en-US" sz="2000" dirty="0" smtClean="0"/>
              <a:t>the message </a:t>
            </a:r>
            <a:r>
              <a:rPr lang="en-US" sz="2000" dirty="0"/>
              <a:t>only to its destination).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All People Seem to Need Data </a:t>
            </a:r>
            <a:r>
              <a:rPr lang="en-US" sz="3200" dirty="0" smtClean="0">
                <a:solidFill>
                  <a:srgbClr val="00B0F0"/>
                </a:solidFill>
              </a:rPr>
              <a:t>Processing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8945" y="6400799"/>
            <a:ext cx="2841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http://www.tech-faq.com/osi-model.html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" y="1524000"/>
            <a:ext cx="5486400" cy="4495800"/>
            <a:chOff x="457200" y="1524000"/>
            <a:chExt cx="6275872" cy="4724400"/>
          </a:xfrm>
        </p:grpSpPr>
        <p:pic>
          <p:nvPicPr>
            <p:cNvPr id="1028" name="Picture 4" descr="Image result for tcp ip mod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24000"/>
              <a:ext cx="4087062" cy="472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057400"/>
              <a:ext cx="1930791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403868" y="1524000"/>
              <a:ext cx="16571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TCP/IP Model</a:t>
              </a:r>
              <a:endParaRPr lang="en-US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5859461" y="2930863"/>
              <a:ext cx="13350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Application Layer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5887777" y="4804718"/>
              <a:ext cx="1382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Data Flow Layer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6274191" y="3962400"/>
              <a:ext cx="151104" cy="2057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>
              <a:off x="6327373" y="2209799"/>
              <a:ext cx="45719" cy="160020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45" y="1585300"/>
            <a:ext cx="3105022" cy="42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176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7507E-A771-4A87-B39E-FD5D2F2B9B5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altLang="en-US" sz="3400"/>
              <a:t>Simulations (with contention, waypoint model)</a:t>
            </a:r>
            <a:endParaRPr lang="en-US" altLang="en-US"/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077200" cy="5410200"/>
          </a:xfrm>
          <a:noFill/>
          <a:ln/>
        </p:spPr>
        <p:txBody>
          <a:bodyPr/>
          <a:lstStyle/>
          <a:p>
            <a:pPr marL="495300" indent="-495300">
              <a:spcBef>
                <a:spcPct val="40000"/>
              </a:spcBef>
              <a:buSzPct val="60000"/>
            </a:pPr>
            <a:r>
              <a:rPr lang="en-US" altLang="en-US" sz="2400">
                <a:solidFill>
                  <a:srgbClr val="000099"/>
                </a:solidFill>
              </a:rPr>
              <a:t>Simulated schemes</a:t>
            </a:r>
          </a:p>
          <a:p>
            <a:pPr marL="869950" lvl="1" indent="-412750">
              <a:spcBef>
                <a:spcPct val="40000"/>
              </a:spcBef>
              <a:buFont typeface="Arial" charset="0"/>
              <a:buAutoNum type="arabicPeriod"/>
            </a:pPr>
            <a:r>
              <a:rPr lang="en-US" altLang="en-US" sz="2000"/>
              <a:t>Epidemic routing</a:t>
            </a:r>
          </a:p>
          <a:p>
            <a:pPr marL="869950" lvl="1" indent="-412750">
              <a:spcBef>
                <a:spcPct val="40000"/>
              </a:spcBef>
              <a:buFont typeface="Arial" charset="0"/>
              <a:buAutoNum type="arabicPeriod"/>
            </a:pPr>
            <a:r>
              <a:rPr lang="en-US" altLang="en-US" sz="2000"/>
              <a:t>Randomized flooding (p = 0.03)</a:t>
            </a:r>
          </a:p>
          <a:p>
            <a:pPr marL="869950" lvl="1" indent="-412750">
              <a:spcBef>
                <a:spcPct val="40000"/>
              </a:spcBef>
              <a:buFont typeface="Arial" charset="0"/>
              <a:buAutoNum type="arabicPeriod"/>
            </a:pPr>
            <a:r>
              <a:rPr lang="en-US" altLang="en-US" sz="2000"/>
              <a:t>Utility-based flooding (</a:t>
            </a:r>
            <a:r>
              <a:rPr lang="en-US" altLang="en-US" sz="1800"/>
              <a:t>U</a:t>
            </a:r>
            <a:r>
              <a:rPr lang="en-US" altLang="en-US" sz="1800" baseline="-25000"/>
              <a:t>th </a:t>
            </a:r>
            <a:r>
              <a:rPr lang="en-US" altLang="en-US" sz="1800"/>
              <a:t>= 0.02)</a:t>
            </a:r>
            <a:endParaRPr lang="en-US" altLang="en-US" sz="2000"/>
          </a:p>
          <a:p>
            <a:pPr marL="869950" lvl="1" indent="-412750">
              <a:spcBef>
                <a:spcPct val="40000"/>
              </a:spcBef>
              <a:buFont typeface="Arial" charset="0"/>
              <a:buAutoNum type="arabicPeriod"/>
            </a:pPr>
            <a:r>
              <a:rPr lang="en-US" altLang="en-US" sz="2000"/>
              <a:t>Constrained utility-based flooding</a:t>
            </a:r>
          </a:p>
          <a:p>
            <a:pPr marL="869950" lvl="1" indent="-412750">
              <a:spcBef>
                <a:spcPct val="40000"/>
              </a:spcBef>
              <a:buFont typeface="Arial" charset="0"/>
              <a:buAutoNum type="arabicPeriod"/>
            </a:pPr>
            <a:r>
              <a:rPr lang="en-US" altLang="en-US" sz="2000"/>
              <a:t>Source Spray and Wait (L = 10)</a:t>
            </a:r>
          </a:p>
          <a:p>
            <a:pPr marL="869950" lvl="1" indent="-412750">
              <a:spcBef>
                <a:spcPct val="40000"/>
              </a:spcBef>
              <a:buFont typeface="Arial" charset="0"/>
              <a:buAutoNum type="arabicPeriod"/>
            </a:pPr>
            <a:r>
              <a:rPr lang="en-US" altLang="en-US" sz="2000"/>
              <a:t>Optimal Spray and Wait (L = 10)</a:t>
            </a:r>
          </a:p>
          <a:p>
            <a:pPr marL="869950" lvl="1" indent="-412750">
              <a:spcBef>
                <a:spcPct val="40000"/>
              </a:spcBef>
              <a:buFont typeface="Arial" charset="0"/>
              <a:buAutoNum type="arabicPeriod"/>
            </a:pPr>
            <a:r>
              <a:rPr lang="en-US" altLang="en-US" sz="2000"/>
              <a:t>Seek and Focus</a:t>
            </a:r>
          </a:p>
          <a:p>
            <a:pPr marL="869950" lvl="1" indent="-412750">
              <a:spcBef>
                <a:spcPct val="40000"/>
              </a:spcBef>
              <a:buFont typeface="Arial" charset="0"/>
              <a:buAutoNum type="arabicPeriod"/>
            </a:pPr>
            <a:r>
              <a:rPr lang="en-US" altLang="en-US" sz="2000"/>
              <a:t>Oracle-based optimal algorithm</a:t>
            </a:r>
          </a:p>
          <a:p>
            <a:pPr marL="495300" indent="-495300">
              <a:spcBef>
                <a:spcPct val="40000"/>
              </a:spcBef>
              <a:buFont typeface="Wingdings" pitchFamily="2" charset="2"/>
              <a:buChar char="§"/>
            </a:pPr>
            <a:endParaRPr lang="en-US" altLang="en-US" sz="2400"/>
          </a:p>
          <a:p>
            <a:pPr marL="495300" indent="-495300">
              <a:spcBef>
                <a:spcPct val="40000"/>
              </a:spcBef>
              <a:buFontTx/>
              <a:buNone/>
            </a:pPr>
            <a:r>
              <a:rPr lang="en-US" altLang="en-US" sz="1800"/>
              <a:t>Same collision avoidance MAC protocol and utility function as before</a:t>
            </a:r>
          </a:p>
        </p:txBody>
      </p:sp>
    </p:spTree>
    <p:extLst>
      <p:ext uri="{BB962C8B-B14F-4D97-AF65-F5344CB8AC3E}">
        <p14:creationId xmlns:p14="http://schemas.microsoft.com/office/powerpoint/2010/main" val="41259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43E3F-8C17-4812-8414-2849E7AB6F9F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Scenario A (low traffic)</a:t>
            </a:r>
          </a:p>
        </p:txBody>
      </p:sp>
      <p:pic>
        <p:nvPicPr>
          <p:cNvPr id="909315" name="Picture 3" descr="multi-way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30363"/>
            <a:ext cx="8305800" cy="3475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9316" name="Rectangle 4"/>
          <p:cNvSpPr>
            <a:spLocks noChangeArrowheads="1"/>
          </p:cNvSpPr>
          <p:nvPr/>
        </p:nvSpPr>
        <p:spPr bwMode="auto">
          <a:xfrm>
            <a:off x="914400" y="5105400"/>
            <a:ext cx="7391400" cy="15541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>
                <a:solidFill>
                  <a:srgbClr val="000099"/>
                </a:solidFill>
              </a:rPr>
              <a:t>Spray and Wait </a:t>
            </a:r>
          </a:p>
          <a:p>
            <a:pPr lvl="1"/>
            <a:r>
              <a:rPr lang="en-US" altLang="en-US" sz="1800">
                <a:solidFill>
                  <a:srgbClr val="000099"/>
                </a:solidFill>
              </a:rPr>
              <a:t>Low delay (twice that of the optimal), small # of transmissions (even less than seek and focus)</a:t>
            </a:r>
          </a:p>
          <a:p>
            <a:pPr lvl="1"/>
            <a:r>
              <a:rPr lang="en-US" altLang="en-US" sz="1800">
                <a:solidFill>
                  <a:srgbClr val="000099"/>
                </a:solidFill>
              </a:rPr>
              <a:t>achieves a lower delay than utility-based schemes</a:t>
            </a:r>
          </a:p>
        </p:txBody>
      </p:sp>
      <p:sp>
        <p:nvSpPr>
          <p:cNvPr id="909317" name="Rectangle 5"/>
          <p:cNvSpPr>
            <a:spLocks noChangeArrowheads="1"/>
          </p:cNvSpPr>
          <p:nvPr/>
        </p:nvSpPr>
        <p:spPr bwMode="auto">
          <a:xfrm>
            <a:off x="1066800" y="1066800"/>
            <a:ext cx="693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 u="sng">
                <a:solidFill>
                  <a:schemeClr val="accent2"/>
                </a:solidFill>
                <a:latin typeface="Comic Sans MS" pitchFamily="66" charset="0"/>
              </a:defRPr>
            </a:lvl1pPr>
            <a:lvl2pPr>
              <a:defRPr sz="4000" u="sng">
                <a:solidFill>
                  <a:schemeClr val="accent2"/>
                </a:solidFill>
                <a:latin typeface="Comic Sans MS" pitchFamily="66" charset="0"/>
              </a:defRPr>
            </a:lvl2pPr>
            <a:lvl3pPr>
              <a:defRPr sz="4000" u="sng">
                <a:solidFill>
                  <a:schemeClr val="accent2"/>
                </a:solidFill>
                <a:latin typeface="Comic Sans MS" pitchFamily="66" charset="0"/>
              </a:defRPr>
            </a:lvl3pPr>
            <a:lvl4pPr>
              <a:defRPr sz="4000" u="sng">
                <a:solidFill>
                  <a:schemeClr val="accent2"/>
                </a:solidFill>
                <a:latin typeface="Comic Sans MS" pitchFamily="66" charset="0"/>
              </a:defRPr>
            </a:lvl4pPr>
            <a:lvl5pPr>
              <a:defRPr sz="4000" u="sng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US" altLang="en-US" sz="2400" u="none">
                <a:solidFill>
                  <a:srgbClr val="000099"/>
                </a:solidFill>
              </a:rPr>
              <a:t>500x500, M = 50 nodes, K = 20</a:t>
            </a:r>
          </a:p>
        </p:txBody>
      </p:sp>
    </p:spTree>
    <p:extLst>
      <p:ext uri="{BB962C8B-B14F-4D97-AF65-F5344CB8AC3E}">
        <p14:creationId xmlns:p14="http://schemas.microsoft.com/office/powerpoint/2010/main" val="40636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AEA4-C9BF-4C19-A058-B9A9AAED7AD9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Scenario B (high traffic)</a:t>
            </a:r>
          </a:p>
        </p:txBody>
      </p:sp>
      <p:pic>
        <p:nvPicPr>
          <p:cNvPr id="911363" name="Picture 3" descr="multi-way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93888"/>
            <a:ext cx="8458200" cy="3516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364" name="Rectangle 4"/>
          <p:cNvSpPr>
            <a:spLocks noChangeArrowheads="1"/>
          </p:cNvSpPr>
          <p:nvPr/>
        </p:nvSpPr>
        <p:spPr bwMode="auto">
          <a:xfrm>
            <a:off x="914400" y="5410200"/>
            <a:ext cx="7391400" cy="1371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>
                <a:solidFill>
                  <a:srgbClr val="000099"/>
                </a:solidFill>
              </a:rPr>
              <a:t>Spray and Wait achieves up to an order of magnitude reduction in number of transmission compared to flooding and utility-based schemes</a:t>
            </a:r>
          </a:p>
          <a:p>
            <a:r>
              <a:rPr lang="en-US" altLang="en-US" sz="2000">
                <a:solidFill>
                  <a:srgbClr val="000099"/>
                </a:solidFill>
              </a:rPr>
              <a:t>and a delivery delay lower than all other schemes</a:t>
            </a:r>
          </a:p>
        </p:txBody>
      </p:sp>
      <p:sp>
        <p:nvSpPr>
          <p:cNvPr id="911365" name="Rectangle 5"/>
          <p:cNvSpPr>
            <a:spLocks noChangeArrowheads="1"/>
          </p:cNvSpPr>
          <p:nvPr/>
        </p:nvSpPr>
        <p:spPr bwMode="auto">
          <a:xfrm>
            <a:off x="515938" y="1189038"/>
            <a:ext cx="80121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 u="sng">
                <a:solidFill>
                  <a:schemeClr val="accent2"/>
                </a:solidFill>
                <a:latin typeface="Comic Sans MS" pitchFamily="66" charset="0"/>
              </a:defRPr>
            </a:lvl1pPr>
            <a:lvl2pPr>
              <a:defRPr sz="4000" u="sng">
                <a:solidFill>
                  <a:schemeClr val="accent2"/>
                </a:solidFill>
                <a:latin typeface="Comic Sans MS" pitchFamily="66" charset="0"/>
              </a:defRPr>
            </a:lvl2pPr>
            <a:lvl3pPr>
              <a:defRPr sz="4000" u="sng">
                <a:solidFill>
                  <a:schemeClr val="accent2"/>
                </a:solidFill>
                <a:latin typeface="Comic Sans MS" pitchFamily="66" charset="0"/>
              </a:defRPr>
            </a:lvl3pPr>
            <a:lvl4pPr>
              <a:defRPr sz="4000" u="sng">
                <a:solidFill>
                  <a:schemeClr val="accent2"/>
                </a:solidFill>
                <a:latin typeface="Comic Sans MS" pitchFamily="66" charset="0"/>
              </a:defRPr>
            </a:lvl4pPr>
            <a:lvl5pPr>
              <a:defRPr sz="4000" u="sng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US" altLang="en-US" sz="2000" u="none">
                <a:solidFill>
                  <a:srgbClr val="000099"/>
                </a:solidFill>
              </a:rPr>
              <a:t>500x500, M = 50, K = 20 (6% coverage), 40 (25% coverage)</a:t>
            </a:r>
          </a:p>
        </p:txBody>
      </p:sp>
    </p:spTree>
    <p:extLst>
      <p:ext uri="{BB962C8B-B14F-4D97-AF65-F5344CB8AC3E}">
        <p14:creationId xmlns:p14="http://schemas.microsoft.com/office/powerpoint/2010/main" val="2786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Opportunistic Mobile Networks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304800" y="4267200"/>
            <a:ext cx="3505200" cy="1477328"/>
          </a:xfrm>
          <a:prstGeom prst="rect">
            <a:avLst/>
          </a:prstGeom>
          <a:solidFill>
            <a:schemeClr val="bg2">
              <a:lumMod val="40000"/>
              <a:lumOff val="60000"/>
              <a:alpha val="1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inherent (random) movement of nodes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flooding, multi-copy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probabilistic contacts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7" name="Rectangle 26"/>
          <p:cNvSpPr/>
          <p:nvPr/>
        </p:nvSpPr>
        <p:spPr bwMode="auto">
          <a:xfrm>
            <a:off x="5562600" y="4294909"/>
            <a:ext cx="3505200" cy="1815882"/>
          </a:xfrm>
          <a:prstGeom prst="rect">
            <a:avLst/>
          </a:prstGeom>
          <a:solidFill>
            <a:schemeClr val="bg2">
              <a:lumMod val="40000"/>
              <a:lumOff val="60000"/>
              <a:alpha val="1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controlled movement of       auxiliary nodes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deterministic contacts</a:t>
            </a:r>
          </a:p>
          <a:p>
            <a:endParaRPr lang="en-US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Optimal MF design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52" y="1371600"/>
            <a:ext cx="58483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077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Opportunistic Mobile Social Networks (OMNS)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Characteristics of mobile nodes in opportunistic MSNs are:</a:t>
            </a:r>
          </a:p>
          <a:p>
            <a:pPr>
              <a:buFontTx/>
              <a:buChar char="-"/>
            </a:pPr>
            <a:r>
              <a:rPr lang="en-US" sz="2000" i="1" dirty="0" smtClean="0"/>
              <a:t>Opportunistic contacts</a:t>
            </a:r>
          </a:p>
          <a:p>
            <a:pPr>
              <a:buFontTx/>
              <a:buChar char="-"/>
            </a:pPr>
            <a:r>
              <a:rPr lang="en-US" sz="2000" i="1" dirty="0" smtClean="0"/>
              <a:t>Mobility</a:t>
            </a:r>
          </a:p>
          <a:p>
            <a:pPr>
              <a:buFontTx/>
              <a:buChar char="-"/>
            </a:pPr>
            <a:r>
              <a:rPr lang="en-US" sz="2000" i="1" dirty="0" smtClean="0"/>
              <a:t>Social Features</a:t>
            </a:r>
          </a:p>
          <a:p>
            <a:pPr>
              <a:buFontTx/>
              <a:buChar char="-"/>
            </a:pPr>
            <a:r>
              <a:rPr lang="en-US" sz="2000" i="1" dirty="0" smtClean="0"/>
              <a:t>Social Relationships			           A</a:t>
            </a:r>
            <a:r>
              <a:rPr lang="en-US" sz="2000" dirty="0" smtClean="0"/>
              <a:t> social graph </a:t>
            </a:r>
            <a:r>
              <a:rPr lang="en-US" sz="2000" i="1" dirty="0" smtClean="0"/>
              <a:t>G</a:t>
            </a:r>
            <a:r>
              <a:rPr lang="en-US" sz="2000" dirty="0"/>
              <a:t>=(</a:t>
            </a:r>
            <a:r>
              <a:rPr lang="en-US" sz="2000" i="1" dirty="0"/>
              <a:t>V</a:t>
            </a:r>
            <a:r>
              <a:rPr lang="en-US" sz="2000" dirty="0"/>
              <a:t>,</a:t>
            </a:r>
            <a:r>
              <a:rPr lang="en-US" sz="2000" i="1" dirty="0"/>
              <a:t>E</a:t>
            </a:r>
            <a:r>
              <a:rPr lang="en-US" sz="2000" dirty="0"/>
              <a:t>,</a:t>
            </a:r>
            <a:r>
              <a:rPr lang="en-US" sz="2000" i="1" dirty="0"/>
              <a:t>W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5943600" cy="282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9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OMNS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45" y="2184132"/>
            <a:ext cx="5991655" cy="340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4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SimBet</a:t>
            </a:r>
            <a:r>
              <a:rPr lang="en-US" dirty="0" smtClean="0"/>
              <a:t> – It’s a small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</a:rPr>
              <a:t>[paper]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dl.acm.org/citation.cfm?id=1288113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[title] </a:t>
            </a:r>
            <a:r>
              <a:rPr lang="en-CA" sz="2000" dirty="0"/>
              <a:t>Social Network Analysis for Routing in Disconnected Delay-Tolerant MANETs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485813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1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Centrality in graph theory and network analysis </a:t>
            </a:r>
            <a:r>
              <a:rPr lang="en-US" sz="2400" dirty="0" smtClean="0"/>
              <a:t>is a </a:t>
            </a:r>
            <a:r>
              <a:rPr lang="en-US" sz="2400" dirty="0"/>
              <a:t>quantification of the relative importance of a vertex within </a:t>
            </a:r>
            <a:r>
              <a:rPr lang="en-US" sz="2400" dirty="0" smtClean="0"/>
              <a:t>the graph </a:t>
            </a:r>
            <a:r>
              <a:rPr lang="en-US" sz="2400" dirty="0"/>
              <a:t>(e.g., how important a person is within a social network</a:t>
            </a:r>
            <a:r>
              <a:rPr lang="en-US" sz="2400" dirty="0" smtClean="0"/>
              <a:t>).</a:t>
            </a:r>
          </a:p>
          <a:p>
            <a:endParaRPr lang="en-US" sz="2400" dirty="0"/>
          </a:p>
          <a:p>
            <a:r>
              <a:rPr lang="en-US" sz="2400" dirty="0"/>
              <a:t>The centrality of a node in a network is a measure of the </a:t>
            </a:r>
            <a:r>
              <a:rPr lang="en-US" sz="2400" dirty="0" smtClean="0"/>
              <a:t>structural importance </a:t>
            </a:r>
            <a:r>
              <a:rPr lang="en-US" sz="2400" dirty="0"/>
              <a:t>of the node.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central node, typically, has a </a:t>
            </a:r>
            <a:r>
              <a:rPr lang="en-US" sz="2400" dirty="0" smtClean="0"/>
              <a:t>stronger capability </a:t>
            </a:r>
            <a:r>
              <a:rPr lang="en-US" sz="2400" dirty="0"/>
              <a:t>of connecting other network members.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are </a:t>
            </a:r>
            <a:r>
              <a:rPr lang="en-US" sz="2400" dirty="0" smtClean="0"/>
              <a:t>several ways </a:t>
            </a:r>
            <a:r>
              <a:rPr lang="en-US" sz="2400" dirty="0"/>
              <a:t>to measure centrality. The three most widely used </a:t>
            </a:r>
            <a:r>
              <a:rPr lang="en-US" sz="2400" dirty="0" smtClean="0"/>
              <a:t>centrality measures </a:t>
            </a:r>
            <a:r>
              <a:rPr lang="en-US" sz="2400" dirty="0"/>
              <a:t>are Freeman’s </a:t>
            </a:r>
            <a:r>
              <a:rPr lang="en-US" sz="2400" b="1" i="1" dirty="0"/>
              <a:t>degree, closeness, and </a:t>
            </a:r>
            <a:r>
              <a:rPr lang="en-US" sz="2400" b="1" i="1" dirty="0" err="1"/>
              <a:t>betweenness</a:t>
            </a:r>
            <a:r>
              <a:rPr lang="en-US" sz="2400" b="1" i="1" dirty="0"/>
              <a:t> </a:t>
            </a:r>
            <a:r>
              <a:rPr lang="en-US" sz="2400" dirty="0"/>
              <a:t>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</a:t>
            </a:r>
            <a:r>
              <a:rPr lang="en-US" dirty="0"/>
              <a:t>centrality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 node with high degree centrality </a:t>
            </a:r>
            <a:r>
              <a:rPr lang="en-US" sz="1800" dirty="0" smtClean="0"/>
              <a:t>maintains contacts </a:t>
            </a:r>
            <a:r>
              <a:rPr lang="en-US" sz="1800" dirty="0"/>
              <a:t>with numerous other network nodes. Such </a:t>
            </a:r>
            <a:r>
              <a:rPr lang="en-US" sz="1800" dirty="0" smtClean="0"/>
              <a:t>nodes can </a:t>
            </a:r>
            <a:r>
              <a:rPr lang="en-US" sz="1800" dirty="0"/>
              <a:t>be seen as popular nodes with large numbers of links to </a:t>
            </a:r>
            <a:r>
              <a:rPr lang="en-US" sz="1800" dirty="0" smtClean="0"/>
              <a:t>others. </a:t>
            </a:r>
          </a:p>
          <a:p>
            <a:r>
              <a:rPr lang="en-US" sz="1800" dirty="0" smtClean="0"/>
              <a:t>As </a:t>
            </a:r>
            <a:r>
              <a:rPr lang="en-US" sz="1800" dirty="0"/>
              <a:t>such, a central node occupies a structural position (</a:t>
            </a:r>
            <a:r>
              <a:rPr lang="en-US" sz="1800" dirty="0" smtClean="0"/>
              <a:t>network location</a:t>
            </a:r>
            <a:r>
              <a:rPr lang="en-US" sz="1800" dirty="0"/>
              <a:t>) that may act as a conduit for information exchange.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87180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1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399"/>
            <a:ext cx="6019800" cy="162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346720" cy="11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0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63055"/>
            <a:ext cx="6076950" cy="286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Communication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Wireless Networks</a:t>
            </a:r>
          </a:p>
          <a:p>
            <a:r>
              <a:rPr lang="en-US" sz="2000" dirty="0" smtClean="0"/>
              <a:t>Sensor Networks</a:t>
            </a:r>
          </a:p>
          <a:p>
            <a:r>
              <a:rPr lang="en-US" sz="2000" dirty="0" smtClean="0"/>
              <a:t>Satellite Networks</a:t>
            </a:r>
          </a:p>
          <a:p>
            <a:r>
              <a:rPr lang="en-US" sz="2000" dirty="0" smtClean="0"/>
              <a:t>Mobile Ad hoc networks (MANETs)</a:t>
            </a:r>
          </a:p>
          <a:p>
            <a:r>
              <a:rPr lang="en-US" sz="2000" dirty="0" smtClean="0"/>
              <a:t>Voice </a:t>
            </a:r>
            <a:r>
              <a:rPr lang="en-US" sz="2000" dirty="0"/>
              <a:t>Over IP (VoIP)</a:t>
            </a:r>
            <a:endParaRPr lang="en-US" sz="2000" dirty="0" smtClean="0"/>
          </a:p>
          <a:p>
            <a:r>
              <a:rPr lang="en-US" sz="2000" dirty="0"/>
              <a:t>Internet of Things (</a:t>
            </a:r>
            <a:r>
              <a:rPr lang="en-US" sz="2000" dirty="0" err="1"/>
              <a:t>IoT</a:t>
            </a:r>
            <a:r>
              <a:rPr lang="en-US" sz="2000" dirty="0"/>
              <a:t>)</a:t>
            </a:r>
            <a:endParaRPr lang="en-US" sz="2000" dirty="0" smtClean="0"/>
          </a:p>
          <a:p>
            <a:r>
              <a:rPr lang="en-US" sz="2000" dirty="0" smtClean="0"/>
              <a:t>Delay-tolerant Networks</a:t>
            </a:r>
          </a:p>
          <a:p>
            <a:r>
              <a:rPr lang="en-US" sz="2000" dirty="0" smtClean="0"/>
              <a:t>Online Social Networks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28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Betweenness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676400"/>
            <a:ext cx="6400800" cy="222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591457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3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 vs Ego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127257" cy="355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Betweenness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dirty="0" err="1" smtClean="0"/>
              <a:t>betweenness</a:t>
            </a:r>
            <a:r>
              <a:rPr lang="en-US" sz="2000" dirty="0" smtClean="0"/>
              <a:t> of </a:t>
            </a:r>
            <a:r>
              <a:rPr lang="en-US" sz="2000" dirty="0"/>
              <a:t>the ego node is the sum of the reciprocals of the </a:t>
            </a:r>
            <a:r>
              <a:rPr lang="en-US" sz="2000" dirty="0" smtClean="0"/>
              <a:t>entries of </a:t>
            </a:r>
          </a:p>
          <a:p>
            <a:r>
              <a:rPr lang="en-US" sz="2000" i="1" dirty="0" smtClean="0"/>
              <a:t>A</a:t>
            </a:r>
            <a:r>
              <a:rPr lang="en-US" sz="2000" dirty="0" smtClean="0"/>
              <a:t>2 </a:t>
            </a:r>
            <a:r>
              <a:rPr lang="en-US" sz="2000" dirty="0"/>
              <a:t>[1 </a:t>
            </a:r>
            <a:r>
              <a:rPr lang="en-US" sz="2000" i="1" dirty="0"/>
              <a:t>− </a:t>
            </a:r>
            <a:r>
              <a:rPr lang="en-US" sz="2000" i="1" dirty="0" smtClean="0"/>
              <a:t>A</a:t>
            </a:r>
            <a:r>
              <a:rPr lang="en-US" sz="2000" dirty="0" smtClean="0"/>
              <a:t>]</a:t>
            </a:r>
            <a:r>
              <a:rPr lang="en-US" sz="2000" i="1" dirty="0" err="1" smtClean="0"/>
              <a:t>i,j</a:t>
            </a:r>
            <a:endParaRPr lang="en-US" sz="2000" i="1" dirty="0" smtClean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971675"/>
            <a:ext cx="43719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05400"/>
            <a:ext cx="4581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664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705833" cy="193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5560406" cy="13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195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SimBet</a:t>
            </a:r>
            <a:r>
              <a:rPr lang="en-US" dirty="0" smtClean="0"/>
              <a:t> </a:t>
            </a:r>
            <a:r>
              <a:rPr lang="en-US" dirty="0" smtClean="0"/>
              <a:t>Utility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40" y="1828800"/>
            <a:ext cx="6307359" cy="400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65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SimBet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95451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5853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Betweenness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324600" cy="442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5270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Betweenness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9411"/>
            <a:ext cx="6019800" cy="446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334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Friendship network Eagle and </a:t>
            </a:r>
            <a:r>
              <a:rPr lang="en-US" b="1" dirty="0" err="1"/>
              <a:t>Pentland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599"/>
            <a:ext cx="5867400" cy="422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8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Simulation Results: Each node sending a message to each other node in the network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38175"/>
            <a:ext cx="7486650" cy="498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8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MANET Routing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9692"/>
            <a:ext cx="778060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7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Percentage of message delivered between a subset of</a:t>
            </a:r>
            <a:br>
              <a:rPr lang="en-US" sz="2400" b="1" dirty="0"/>
            </a:br>
            <a:r>
              <a:rPr lang="en-US" sz="2400" b="1" dirty="0"/>
              <a:t>nodes increasing based on increased Betweenness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84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125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These forwarding </a:t>
            </a:r>
            <a:r>
              <a:rPr lang="en-US" sz="2400" dirty="0"/>
              <a:t>metrics </a:t>
            </a:r>
            <a:r>
              <a:rPr lang="en-US" sz="2400" dirty="0" smtClean="0"/>
              <a:t>may prove </a:t>
            </a:r>
            <a:r>
              <a:rPr lang="en-US" sz="2400" dirty="0"/>
              <a:t>useful in other distributed systems where global topology </a:t>
            </a:r>
            <a:r>
              <a:rPr lang="en-US" sz="2400" dirty="0" smtClean="0"/>
              <a:t>information is </a:t>
            </a:r>
            <a:r>
              <a:rPr lang="en-US" sz="2400" dirty="0"/>
              <a:t>unavailable, especially where the underlying </a:t>
            </a:r>
            <a:r>
              <a:rPr lang="en-US" sz="2400" dirty="0" smtClean="0"/>
              <a:t>networks exhibit </a:t>
            </a:r>
            <a:r>
              <a:rPr lang="en-US" sz="2400" dirty="0"/>
              <a:t>small-world characteristics.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076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0" y="4038601"/>
          <a:ext cx="9144000" cy="7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Delay-Tolerant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2" y="4845627"/>
            <a:ext cx="49339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6" y="1752600"/>
            <a:ext cx="7429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Intermittent Connectivity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-342900">
              <a:spcBef>
                <a:spcPts val="0"/>
              </a:spcBef>
              <a:buSzPct val="75000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Intermittent connectivity</a:t>
            </a:r>
            <a:r>
              <a:rPr lang="en-US" sz="2000" dirty="0"/>
              <a:t>: </a:t>
            </a:r>
            <a:endParaRPr lang="en-US" sz="2000" dirty="0" smtClean="0"/>
          </a:p>
          <a:p>
            <a:pPr marL="0" lvl="2" indent="-342900">
              <a:spcBef>
                <a:spcPts val="0"/>
              </a:spcBef>
              <a:buSzPct val="75000"/>
            </a:pPr>
            <a:r>
              <a:rPr lang="en-US" sz="2000" dirty="0" smtClean="0"/>
              <a:t>mobility</a:t>
            </a:r>
            <a:r>
              <a:rPr lang="en-US" sz="2000" dirty="0"/>
              <a:t>, geography, infrastructure, </a:t>
            </a:r>
            <a:r>
              <a:rPr lang="en-US" sz="2000" dirty="0" smtClean="0"/>
              <a:t>energy conservation</a:t>
            </a:r>
            <a:r>
              <a:rPr lang="en-US" sz="1800" i="1" dirty="0" smtClean="0"/>
              <a:t> </a:t>
            </a:r>
            <a:endParaRPr lang="en-US" sz="2000" i="1" dirty="0"/>
          </a:p>
          <a:p>
            <a:pPr marL="0" lvl="2" indent="-342900">
              <a:spcBef>
                <a:spcPts val="0"/>
              </a:spcBef>
              <a:buSzPct val="75000"/>
              <a:buNone/>
            </a:pPr>
            <a:r>
              <a:rPr lang="en-US" sz="2000" dirty="0"/>
              <a:t>       - </a:t>
            </a:r>
            <a:r>
              <a:rPr lang="en-US" sz="1800" dirty="0" smtClean="0"/>
              <a:t>high </a:t>
            </a:r>
            <a:r>
              <a:rPr lang="en-US" sz="1800" dirty="0"/>
              <a:t>error rates, long delays in transmission, low throughput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895475" y="3581400"/>
            <a:ext cx="838200" cy="762000"/>
          </a:xfrm>
          <a:prstGeom prst="ellipse">
            <a:avLst/>
          </a:prstGeom>
          <a:solidFill>
            <a:srgbClr val="A301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>
                <a:latin typeface="Arial" charset="0"/>
              </a:rPr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315075" y="3505200"/>
            <a:ext cx="838200" cy="838200"/>
          </a:xfrm>
          <a:prstGeom prst="ellipse">
            <a:avLst/>
          </a:prstGeom>
          <a:solidFill>
            <a:srgbClr val="A301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>
                <a:latin typeface="Arial" charset="0"/>
              </a:rPr>
              <a:t>B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724275" y="5105400"/>
            <a:ext cx="304800" cy="304800"/>
          </a:xfrm>
          <a:prstGeom prst="ellipse">
            <a:avLst/>
          </a:prstGeom>
          <a:solidFill>
            <a:srgbClr val="A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2000">
                <a:latin typeface="Tw Cen MT" pitchFamily="34" charset="0"/>
              </a:rPr>
              <a:t>E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867275" y="3886200"/>
            <a:ext cx="304800" cy="304800"/>
          </a:xfrm>
          <a:prstGeom prst="ellipse">
            <a:avLst/>
          </a:prstGeom>
          <a:solidFill>
            <a:srgbClr val="A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2000">
                <a:latin typeface="Tw Cen MT" pitchFamily="34" charset="0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943475" y="5105400"/>
            <a:ext cx="304800" cy="304800"/>
          </a:xfrm>
          <a:prstGeom prst="ellipse">
            <a:avLst/>
          </a:prstGeom>
          <a:solidFill>
            <a:srgbClr val="A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2000">
                <a:latin typeface="Tw Cen MT" pitchFamily="34" charset="0"/>
              </a:rPr>
              <a:t>F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333875" y="3200400"/>
            <a:ext cx="304800" cy="304800"/>
          </a:xfrm>
          <a:prstGeom prst="ellipse">
            <a:avLst/>
          </a:prstGeom>
          <a:solidFill>
            <a:srgbClr val="A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2000">
                <a:latin typeface="Tw Cen MT" pitchFamily="34" charset="0"/>
              </a:rPr>
              <a:t>C</a:t>
            </a:r>
          </a:p>
        </p:txBody>
      </p:sp>
      <p:cxnSp>
        <p:nvCxnSpPr>
          <p:cNvPr id="11" name="직선 연결선 9"/>
          <p:cNvCxnSpPr>
            <a:stCxn id="5" idx="6"/>
            <a:endCxn id="10" idx="2"/>
          </p:cNvCxnSpPr>
          <p:nvPr/>
        </p:nvCxnSpPr>
        <p:spPr>
          <a:xfrm flipV="1">
            <a:off x="2733675" y="3352800"/>
            <a:ext cx="1600200" cy="60960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0"/>
          <p:cNvCxnSpPr>
            <a:stCxn id="5" idx="5"/>
            <a:endCxn id="7" idx="1"/>
          </p:cNvCxnSpPr>
          <p:nvPr/>
        </p:nvCxnSpPr>
        <p:spPr>
          <a:xfrm rot="16200000" flipH="1">
            <a:off x="2731294" y="4112419"/>
            <a:ext cx="917575" cy="11572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1"/>
          <p:cNvCxnSpPr>
            <a:stCxn id="10" idx="5"/>
            <a:endCxn id="8" idx="1"/>
          </p:cNvCxnSpPr>
          <p:nvPr/>
        </p:nvCxnSpPr>
        <p:spPr>
          <a:xfrm rot="16200000" flipH="1">
            <a:off x="4518025" y="3536950"/>
            <a:ext cx="469900" cy="31750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2"/>
          <p:cNvCxnSpPr>
            <a:stCxn id="6" idx="3"/>
            <a:endCxn id="9" idx="6"/>
          </p:cNvCxnSpPr>
          <p:nvPr/>
        </p:nvCxnSpPr>
        <p:spPr>
          <a:xfrm rot="5400000">
            <a:off x="5324475" y="4144963"/>
            <a:ext cx="1036637" cy="11890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3"/>
          <p:cNvCxnSpPr>
            <a:stCxn id="8" idx="4"/>
            <a:endCxn id="9" idx="0"/>
          </p:cNvCxnSpPr>
          <p:nvPr/>
        </p:nvCxnSpPr>
        <p:spPr>
          <a:xfrm rot="16200000" flipH="1">
            <a:off x="4600575" y="4610100"/>
            <a:ext cx="914400" cy="76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4"/>
          <p:cNvCxnSpPr>
            <a:stCxn id="8" idx="6"/>
            <a:endCxn id="6" idx="2"/>
          </p:cNvCxnSpPr>
          <p:nvPr/>
        </p:nvCxnSpPr>
        <p:spPr>
          <a:xfrm flipV="1">
            <a:off x="5172075" y="3924300"/>
            <a:ext cx="1143000" cy="11430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5"/>
          <p:cNvCxnSpPr>
            <a:stCxn id="7" idx="6"/>
            <a:endCxn id="9" idx="2"/>
          </p:cNvCxnSpPr>
          <p:nvPr/>
        </p:nvCxnSpPr>
        <p:spPr>
          <a:xfrm>
            <a:off x="4029075" y="5257800"/>
            <a:ext cx="914400" cy="158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6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virtually connected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Store-Carry-Forward:</a:t>
            </a:r>
          </a:p>
          <a:p>
            <a:pPr lvl="1"/>
            <a:r>
              <a:rPr lang="en-US" sz="2000" dirty="0" smtClean="0"/>
              <a:t>Hop-by-hop instead of end-to-end</a:t>
            </a:r>
          </a:p>
          <a:p>
            <a:pPr lvl="1"/>
            <a:r>
              <a:rPr lang="en-US" sz="2000" dirty="0" smtClean="0"/>
              <a:t>Persistent storage</a:t>
            </a:r>
          </a:p>
          <a:p>
            <a:pPr lvl="1"/>
            <a:r>
              <a:rPr lang="en-US" sz="2000" dirty="0" smtClean="0"/>
              <a:t>Custody transfer mechanism</a:t>
            </a:r>
          </a:p>
          <a:p>
            <a:pPr lvl="1"/>
            <a:r>
              <a:rPr lang="en-US" sz="2000" dirty="0" smtClean="0"/>
              <a:t>Rely on opportunity</a:t>
            </a:r>
            <a:endParaRPr lang="en-US" sz="2000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0" y="1371601"/>
          <a:ext cx="9144000" cy="7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895475" y="3810000"/>
            <a:ext cx="838200" cy="762000"/>
          </a:xfrm>
          <a:prstGeom prst="ellipse">
            <a:avLst/>
          </a:prstGeom>
          <a:solidFill>
            <a:srgbClr val="A301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>
                <a:latin typeface="Arial" charset="0"/>
              </a:rPr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315075" y="3733800"/>
            <a:ext cx="838200" cy="838200"/>
          </a:xfrm>
          <a:prstGeom prst="ellipse">
            <a:avLst/>
          </a:prstGeom>
          <a:solidFill>
            <a:srgbClr val="A301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>
                <a:latin typeface="Arial" charset="0"/>
              </a:rPr>
              <a:t>B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724275" y="5334000"/>
            <a:ext cx="304800" cy="304800"/>
          </a:xfrm>
          <a:prstGeom prst="ellipse">
            <a:avLst/>
          </a:prstGeom>
          <a:solidFill>
            <a:srgbClr val="A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2000">
                <a:latin typeface="Tw Cen MT" pitchFamily="34" charset="0"/>
              </a:rPr>
              <a:t>E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867275" y="4114800"/>
            <a:ext cx="304800" cy="304800"/>
          </a:xfrm>
          <a:prstGeom prst="ellipse">
            <a:avLst/>
          </a:prstGeom>
          <a:solidFill>
            <a:srgbClr val="A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2000">
                <a:latin typeface="Tw Cen MT" pitchFamily="34" charset="0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943475" y="5334000"/>
            <a:ext cx="304800" cy="304800"/>
          </a:xfrm>
          <a:prstGeom prst="ellipse">
            <a:avLst/>
          </a:prstGeom>
          <a:solidFill>
            <a:srgbClr val="A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2000">
                <a:latin typeface="Tw Cen MT" pitchFamily="34" charset="0"/>
              </a:rPr>
              <a:t>F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333875" y="3429000"/>
            <a:ext cx="304800" cy="304800"/>
          </a:xfrm>
          <a:prstGeom prst="ellipse">
            <a:avLst/>
          </a:prstGeom>
          <a:solidFill>
            <a:srgbClr val="A8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ko-KR" sz="2000">
                <a:latin typeface="Tw Cen MT" pitchFamily="34" charset="0"/>
              </a:rPr>
              <a:t>C</a:t>
            </a:r>
          </a:p>
        </p:txBody>
      </p:sp>
      <p:cxnSp>
        <p:nvCxnSpPr>
          <p:cNvPr id="11" name="직선 연결선 9"/>
          <p:cNvCxnSpPr>
            <a:stCxn id="5" idx="6"/>
            <a:endCxn id="10" idx="2"/>
          </p:cNvCxnSpPr>
          <p:nvPr/>
        </p:nvCxnSpPr>
        <p:spPr>
          <a:xfrm flipV="1">
            <a:off x="2733675" y="3581400"/>
            <a:ext cx="1600200" cy="60960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0"/>
          <p:cNvCxnSpPr>
            <a:stCxn id="5" idx="5"/>
            <a:endCxn id="7" idx="1"/>
          </p:cNvCxnSpPr>
          <p:nvPr/>
        </p:nvCxnSpPr>
        <p:spPr>
          <a:xfrm rot="16200000" flipH="1">
            <a:off x="2731294" y="4341019"/>
            <a:ext cx="917575" cy="11572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1"/>
          <p:cNvCxnSpPr>
            <a:stCxn id="10" idx="5"/>
            <a:endCxn id="8" idx="1"/>
          </p:cNvCxnSpPr>
          <p:nvPr/>
        </p:nvCxnSpPr>
        <p:spPr>
          <a:xfrm rot="16200000" flipH="1">
            <a:off x="4518025" y="3765550"/>
            <a:ext cx="469900" cy="31750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2"/>
          <p:cNvCxnSpPr>
            <a:stCxn id="6" idx="3"/>
            <a:endCxn id="9" idx="6"/>
          </p:cNvCxnSpPr>
          <p:nvPr/>
        </p:nvCxnSpPr>
        <p:spPr>
          <a:xfrm rot="5400000">
            <a:off x="5324475" y="4373563"/>
            <a:ext cx="1036637" cy="11890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3"/>
          <p:cNvCxnSpPr>
            <a:stCxn id="8" idx="4"/>
            <a:endCxn id="9" idx="0"/>
          </p:cNvCxnSpPr>
          <p:nvPr/>
        </p:nvCxnSpPr>
        <p:spPr>
          <a:xfrm rot="16200000" flipH="1">
            <a:off x="4600575" y="4838700"/>
            <a:ext cx="914400" cy="76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4"/>
          <p:cNvCxnSpPr>
            <a:stCxn id="8" idx="6"/>
            <a:endCxn id="6" idx="2"/>
          </p:cNvCxnSpPr>
          <p:nvPr/>
        </p:nvCxnSpPr>
        <p:spPr>
          <a:xfrm flipV="1">
            <a:off x="5172075" y="4152900"/>
            <a:ext cx="1143000" cy="11430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5"/>
          <p:cNvCxnSpPr>
            <a:stCxn id="7" idx="6"/>
            <a:endCxn id="9" idx="2"/>
          </p:cNvCxnSpPr>
          <p:nvPr/>
        </p:nvCxnSpPr>
        <p:spPr>
          <a:xfrm>
            <a:off x="4029075" y="5486400"/>
            <a:ext cx="914400" cy="158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943637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9342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0" name="Folded Corner 19"/>
          <p:cNvSpPr/>
          <p:nvPr/>
        </p:nvSpPr>
        <p:spPr>
          <a:xfrm>
            <a:off x="1828800" y="3886200"/>
            <a:ext cx="381000" cy="304800"/>
          </a:xfrm>
          <a:prstGeom prst="foldedCorne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4800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detect next hop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5040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forward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0" y="571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detect next hop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14800" y="6019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wait for link to come up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15874" y="627415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forward</a:t>
            </a:r>
          </a:p>
        </p:txBody>
      </p:sp>
      <p:sp>
        <p:nvSpPr>
          <p:cNvPr id="23" name="Oval 22"/>
          <p:cNvSpPr/>
          <p:nvPr/>
        </p:nvSpPr>
        <p:spPr>
          <a:xfrm>
            <a:off x="37338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27" name="Folded Corner 26"/>
          <p:cNvSpPr/>
          <p:nvPr/>
        </p:nvSpPr>
        <p:spPr>
          <a:xfrm>
            <a:off x="3594279" y="5244921"/>
            <a:ext cx="381000" cy="304800"/>
          </a:xfrm>
          <a:prstGeom prst="foldedCorne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81600" y="541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48400" y="502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detect next hop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8400" y="533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forward</a:t>
            </a:r>
          </a:p>
        </p:txBody>
      </p:sp>
      <p:sp>
        <p:nvSpPr>
          <p:cNvPr id="31" name="Folded Corner 30"/>
          <p:cNvSpPr/>
          <p:nvPr/>
        </p:nvSpPr>
        <p:spPr>
          <a:xfrm>
            <a:off x="4737279" y="5244921"/>
            <a:ext cx="381000" cy="304800"/>
          </a:xfrm>
          <a:prstGeom prst="foldedCorne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-3.29325E-6 L 0.19584 0.19982 " pathEditMode="fixed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88067E-7 L 0.125 8.88067E-7 " pathEditMode="fixed" rAng="0" ptsTypes="AA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88067E-7 L 0.20417 -0.233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0" grpId="1" animBg="1"/>
      <p:bldP spid="21" grpId="0"/>
      <p:bldP spid="22" grpId="0"/>
      <p:bldP spid="24" grpId="0"/>
      <p:bldP spid="25" grpId="0"/>
      <p:bldP spid="26" grpId="0"/>
      <p:bldP spid="23" grpId="0" animBg="1"/>
      <p:bldP spid="27" grpId="0" animBg="1"/>
      <p:bldP spid="27" grpId="1" animBg="1"/>
      <p:bldP spid="27" grpId="2" animBg="1"/>
      <p:bldP spid="28" grpId="0" animBg="1"/>
      <p:bldP spid="29" grpId="0"/>
      <p:bldP spid="30" grpId="0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DTN – Interplanetary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509D-FD0F-415B-BBDC-E2FC3154CFA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73" y="1609409"/>
            <a:ext cx="3482109" cy="261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1676400"/>
            <a:ext cx="4655127" cy="25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4876800"/>
            <a:ext cx="4876800" cy="14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1673" y="5105400"/>
            <a:ext cx="381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The world's national space agencies are constructing a DTN called the </a:t>
            </a:r>
            <a:r>
              <a:rPr lang="en-US" sz="1100" dirty="0" smtClean="0"/>
              <a:t>Solar System </a:t>
            </a:r>
            <a:r>
              <a:rPr lang="en-US" sz="1100" dirty="0"/>
              <a:t>Internetwork (http://public.ccsds.org/publications/archive/730x1g1.pdf)</a:t>
            </a:r>
          </a:p>
          <a:p>
            <a:r>
              <a:rPr lang="en-US" sz="1100" dirty="0"/>
              <a:t>that uses the </a:t>
            </a:r>
            <a:r>
              <a:rPr lang="en-US" sz="1100" dirty="0" err="1"/>
              <a:t>ipn</a:t>
            </a:r>
            <a:r>
              <a:rPr lang="en-US" sz="1100" dirty="0"/>
              <a:t> scheme name.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73" y="6578845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http://ipnsig.org/wp-content/uploads/2015/09/DTN_Tutorial_v3.2.pdf</a:t>
            </a:r>
          </a:p>
        </p:txBody>
      </p:sp>
    </p:spTree>
    <p:extLst>
      <p:ext uri="{BB962C8B-B14F-4D97-AF65-F5344CB8AC3E}">
        <p14:creationId xmlns:p14="http://schemas.microsoft.com/office/powerpoint/2010/main" val="32723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904</TotalTime>
  <Words>1779</Words>
  <Application>Microsoft Office PowerPoint</Application>
  <PresentationFormat>On-screen Show (4:3)</PresentationFormat>
  <Paragraphs>389</Paragraphs>
  <Slides>52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Opportunistic Mobile Social Networks</vt:lpstr>
      <vt:lpstr>Overview</vt:lpstr>
      <vt:lpstr>All People Seem to Need Data Processing</vt:lpstr>
      <vt:lpstr>Some Communication Networks</vt:lpstr>
      <vt:lpstr>MANET Routing Protocols</vt:lpstr>
      <vt:lpstr>Delay-Tolerant Networks</vt:lpstr>
      <vt:lpstr>Intermittent Connectivity</vt:lpstr>
      <vt:lpstr>A virtually connected network</vt:lpstr>
      <vt:lpstr>DTN – Interplanetary Networks</vt:lpstr>
      <vt:lpstr>DTN – Vehicular Networks</vt:lpstr>
      <vt:lpstr>DTN – Rural Area Communication</vt:lpstr>
      <vt:lpstr>Combine across protocol stack</vt:lpstr>
      <vt:lpstr>DTN – Mobile Social Network (MSN)</vt:lpstr>
      <vt:lpstr>DTN vs MANET</vt:lpstr>
      <vt:lpstr>Disruption-Tolerant Networks</vt:lpstr>
      <vt:lpstr>Overlay Approach</vt:lpstr>
      <vt:lpstr>DTN in Action</vt:lpstr>
      <vt:lpstr>Motivation</vt:lpstr>
      <vt:lpstr>Routing Objectives: Improve the capacity of the Network</vt:lpstr>
      <vt:lpstr>DTN Metrics (1)</vt:lpstr>
      <vt:lpstr>DTN Metrics (2)</vt:lpstr>
      <vt:lpstr>DTN Metrics (3)</vt:lpstr>
      <vt:lpstr>DTN Routing Protocols</vt:lpstr>
      <vt:lpstr> Epidemic Protocol – Random forwarding</vt:lpstr>
      <vt:lpstr> Epidemic Routing</vt:lpstr>
      <vt:lpstr>Summary Vector Exchange</vt:lpstr>
      <vt:lpstr> PRoPHET Protocol– Probabilistic forwarding</vt:lpstr>
      <vt:lpstr> PRoPHET Routing</vt:lpstr>
      <vt:lpstr>Spray-n-Wait</vt:lpstr>
      <vt:lpstr>Simulations (with contention, waypoint model)</vt:lpstr>
      <vt:lpstr>Scenario A (low traffic)</vt:lpstr>
      <vt:lpstr>Scenario B (high traffic)</vt:lpstr>
      <vt:lpstr>Opportunistic Mobile Networks</vt:lpstr>
      <vt:lpstr>Opportunistic Mobile Social Networks (OMNS)</vt:lpstr>
      <vt:lpstr>OMNS Routing</vt:lpstr>
      <vt:lpstr>SimBet – It’s a small world</vt:lpstr>
      <vt:lpstr>Centrality</vt:lpstr>
      <vt:lpstr>Degree centrality</vt:lpstr>
      <vt:lpstr>Closeness Centrality</vt:lpstr>
      <vt:lpstr>Betweenness Centrality</vt:lpstr>
      <vt:lpstr>Socio vs Ego Networks</vt:lpstr>
      <vt:lpstr>Betweenness Calculation</vt:lpstr>
      <vt:lpstr>Similarity Calculation</vt:lpstr>
      <vt:lpstr>SimBet Utility Metrics</vt:lpstr>
      <vt:lpstr>SimBet Algorithm</vt:lpstr>
      <vt:lpstr>Betweenness Distribution</vt:lpstr>
      <vt:lpstr>Betweenness Distribution</vt:lpstr>
      <vt:lpstr>Friendship network Eagle and Pentland</vt:lpstr>
      <vt:lpstr>Simulation Results: Each node sending a message to each other node in the network</vt:lpstr>
      <vt:lpstr>Percentage of message delivered between a subset of nodes increasing based on increased Betweenness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Location-centric Routing in Sparse Wireless Mobile Networks</dc:title>
  <dc:creator>Bonhomie</dc:creator>
  <cp:lastModifiedBy>Yasmeen, Farzana</cp:lastModifiedBy>
  <cp:revision>167</cp:revision>
  <dcterms:created xsi:type="dcterms:W3CDTF">2010-07-29T16:08:19Z</dcterms:created>
  <dcterms:modified xsi:type="dcterms:W3CDTF">2017-11-06T15:27:00Z</dcterms:modified>
</cp:coreProperties>
</file>