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31"/>
  </p:notesMasterIdLst>
  <p:sldIdLst>
    <p:sldId id="718" r:id="rId2"/>
    <p:sldId id="720" r:id="rId3"/>
    <p:sldId id="721" r:id="rId4"/>
    <p:sldId id="722" r:id="rId5"/>
    <p:sldId id="723" r:id="rId6"/>
    <p:sldId id="724" r:id="rId7"/>
    <p:sldId id="725" r:id="rId8"/>
    <p:sldId id="726" r:id="rId9"/>
    <p:sldId id="727" r:id="rId10"/>
    <p:sldId id="728" r:id="rId11"/>
    <p:sldId id="729" r:id="rId12"/>
    <p:sldId id="719" r:id="rId13"/>
    <p:sldId id="730" r:id="rId14"/>
    <p:sldId id="731" r:id="rId15"/>
    <p:sldId id="740" r:id="rId16"/>
    <p:sldId id="738" r:id="rId17"/>
    <p:sldId id="739" r:id="rId18"/>
    <p:sldId id="733" r:id="rId19"/>
    <p:sldId id="734" r:id="rId20"/>
    <p:sldId id="746" r:id="rId21"/>
    <p:sldId id="747" r:id="rId22"/>
    <p:sldId id="737" r:id="rId23"/>
    <p:sldId id="732" r:id="rId24"/>
    <p:sldId id="741" r:id="rId25"/>
    <p:sldId id="745" r:id="rId26"/>
    <p:sldId id="742" r:id="rId27"/>
    <p:sldId id="743" r:id="rId28"/>
    <p:sldId id="744" r:id="rId29"/>
    <p:sldId id="748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720">
          <p15:clr>
            <a:srgbClr val="A4A3A4"/>
          </p15:clr>
        </p15:guide>
        <p15:guide id="2" orient="horz" pos="3902">
          <p15:clr>
            <a:srgbClr val="A4A3A4"/>
          </p15:clr>
        </p15:guide>
        <p15:guide id="3" orient="horz" pos="3539">
          <p15:clr>
            <a:srgbClr val="A4A3A4"/>
          </p15:clr>
        </p15:guide>
        <p15:guide id="4" pos="4150">
          <p15:clr>
            <a:srgbClr val="A4A3A4"/>
          </p15:clr>
        </p15:guide>
        <p15:guide id="5" pos="2880">
          <p15:clr>
            <a:srgbClr val="A4A3A4"/>
          </p15:clr>
        </p15:guide>
        <p15:guide id="6" pos="2408">
          <p15:clr>
            <a:srgbClr val="A4A3A4"/>
          </p15:clr>
        </p15:guide>
        <p15:guide id="7" pos="32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CC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7" autoAdjust="0"/>
  </p:normalViewPr>
  <p:slideViewPr>
    <p:cSldViewPr showGuides="1">
      <p:cViewPr varScale="1">
        <p:scale>
          <a:sx n="118" d="100"/>
          <a:sy n="118" d="100"/>
        </p:scale>
        <p:origin x="1308" y="88"/>
      </p:cViewPr>
      <p:guideLst>
        <p:guide orient="horz" pos="3720"/>
        <p:guide orient="horz" pos="3902"/>
        <p:guide orient="horz" pos="3539"/>
        <p:guide pos="4150"/>
        <p:guide pos="2880"/>
        <p:guide pos="2408"/>
        <p:guide pos="32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07E05CD-E902-4E5A-B8D6-28FEB029C69B}" type="datetimeFigureOut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A9CD58B-E0FB-49F4-BF54-A92342986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1386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A546D6FF-C891-4159-B431-8E53CFCADFDE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EFA10-DCF3-4FFE-AFBA-F83CF2F22B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D8481-8AAE-4272-8AF2-9D73540960F7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9D17D-392A-4773-BDD8-DECFF5DAD7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451C4-3DD8-4738-8F45-A959A06B8D8E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8F7D9-1946-4E8E-8008-E5EC21328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6364E-1564-49DF-BA88-B1C3D347F7B9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0269D-0139-484E-BDD2-E56718709F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C5E8B-8035-4883-9BD9-2A7CEAB89B4B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B3165-477C-4A32-873B-B8892B4A61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CF873-4163-4E41-97B6-D7CDDFCB651A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6E1D6-1F69-4FC6-9D02-A07BF57C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9BC6-DF29-44E0-B09A-1BED331363D7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0659C-8185-43E0-99D0-C6E27206A3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D64FF-8B90-4557-A759-CC7674438530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0E8DD-7C13-4CFA-83A3-5C82826C23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18222"/>
            <a:ext cx="8229600" cy="5838738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870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E1C5B-5E7A-4DE3-BAC3-D04F8DE761DE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1D76C-8743-4B33-94C2-F2618AB00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A004E-A7DC-4953-A9D9-B427AF4A2531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ECA54-7C2A-4346-95A2-CCC3460887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E397B-1FE6-4EF6-9FA3-F9F2C3B53784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92AC7-109F-4BA9-B1D7-59BE7C50DE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3CF5A-35D5-4CD8-B7FC-B4BD04BFB355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D646B-918D-49A2-BF6D-A3C6EB12E5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D64FF-8B90-4557-A759-CC7674438530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0E8DD-7C13-4CFA-83A3-5C82826C23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28FA1E-0E06-4220-B584-FC1CF02F7D72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B7AA7E-2757-4015-89C4-9DBA87FA3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301" r:id="rId2"/>
    <p:sldLayoutId id="2147484302" r:id="rId3"/>
    <p:sldLayoutId id="2147484313" r:id="rId4"/>
    <p:sldLayoutId id="2147484307" r:id="rId5"/>
    <p:sldLayoutId id="2147484303" r:id="rId6"/>
    <p:sldLayoutId id="2147484304" r:id="rId7"/>
    <p:sldLayoutId id="2147484308" r:id="rId8"/>
    <p:sldLayoutId id="2147484309" r:id="rId9"/>
    <p:sldLayoutId id="2147484310" r:id="rId10"/>
    <p:sldLayoutId id="2147484311" r:id="rId11"/>
    <p:sldLayoutId id="2147484305" r:id="rId12"/>
    <p:sldLayoutId id="2147484312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one reason that we care about sorting is that it is much faster to search a sorted list compared to sorting an unsorted list</a:t>
                </a:r>
              </a:p>
              <a:p>
                <a:r>
                  <a:rPr lang="en-US" dirty="0" smtClean="0"/>
                  <a:t>the classic algorithm for searching a sorted list is called </a:t>
                </a:r>
                <a:r>
                  <a:rPr lang="en-US" i="1" dirty="0" smtClean="0"/>
                  <a:t>binary search</a:t>
                </a:r>
                <a:r>
                  <a:rPr lang="en-US" dirty="0" smtClean="0"/>
                  <a:t> </a:t>
                </a:r>
              </a:p>
              <a:p>
                <a:r>
                  <a:rPr lang="en-US" dirty="0" smtClean="0"/>
                  <a:t>to search a list of size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 for a value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𝑣</m:t>
                    </m:r>
                  </m:oMath>
                </a14:m>
                <a:r>
                  <a:rPr lang="en-US" dirty="0" smtClean="0"/>
                  <a:t>:</a:t>
                </a:r>
              </a:p>
              <a:p>
                <a:pPr lvl="1"/>
                <a:r>
                  <a:rPr lang="en-US" dirty="0" smtClean="0"/>
                  <a:t>look at the element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𝑒</m:t>
                    </m:r>
                  </m:oMath>
                </a14:m>
                <a:r>
                  <a:rPr lang="en-US" dirty="0" smtClean="0"/>
                  <a:t> at index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box>
                          <m:box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box>
                      </m:e>
                    </m:d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𝑒</m:t>
                    </m:r>
                    <m:r>
                      <a:rPr lang="en-US" b="0" i="1" smtClean="0">
                        <a:latin typeface="Cambria Math"/>
                      </a:rPr>
                      <m:t>&gt;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𝑣</m:t>
                    </m:r>
                  </m:oMath>
                </a14:m>
                <a:r>
                  <a:rPr lang="en-US" dirty="0" smtClean="0"/>
                  <a:t> recursively search the </a:t>
                </a:r>
                <a:r>
                  <a:rPr lang="en-US" dirty="0" err="1" smtClean="0"/>
                  <a:t>sublist</a:t>
                </a:r>
                <a:r>
                  <a:rPr lang="en-US" dirty="0" smtClean="0"/>
                  <a:t> to the left</a:t>
                </a:r>
              </a:p>
              <a:p>
                <a:pPr lvl="1"/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𝑒</m:t>
                    </m:r>
                    <m:r>
                      <a:rPr lang="en-US" b="0" i="1" smtClean="0">
                        <a:latin typeface="Cambria Math"/>
                      </a:rPr>
                      <m:t>&lt;</m:t>
                    </m:r>
                    <m:r>
                      <a:rPr lang="en-US" b="0" i="1" smtClean="0">
                        <a:latin typeface="Cambria Math"/>
                      </a:rPr>
                      <m:t>𝑣</m:t>
                    </m:r>
                  </m:oMath>
                </a14:m>
                <a:r>
                  <a:rPr lang="en-US" dirty="0" smtClean="0"/>
                  <a:t> recursively search the </a:t>
                </a:r>
                <a:r>
                  <a:rPr lang="en-US" dirty="0" err="1" smtClean="0"/>
                  <a:t>sublist</a:t>
                </a:r>
                <a:r>
                  <a:rPr lang="en-US" dirty="0" smtClean="0"/>
                  <a:t> to the right</a:t>
                </a:r>
              </a:p>
              <a:p>
                <a:pPr lvl="1"/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𝑒</m:t>
                    </m:r>
                    <m:r>
                      <a:rPr lang="en-US" b="0" i="1" smtClean="0">
                        <a:latin typeface="Cambria Math"/>
                      </a:rPr>
                      <m:t>==</m:t>
                    </m:r>
                    <m:r>
                      <a:rPr lang="en-US" b="0" i="1" smtClean="0">
                        <a:latin typeface="Cambria Math"/>
                      </a:rPr>
                      <m:t>𝑣</m:t>
                    </m:r>
                  </m:oMath>
                </a14:m>
                <a:r>
                  <a:rPr lang="en-US" dirty="0" smtClean="0"/>
                  <a:t> then done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 r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465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search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𝑣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dirty="0" smtClean="0"/>
                  <a:t>9</a:t>
                </a:r>
                <a:endParaRPr lang="en-US" dirty="0"/>
              </a:p>
            </p:txBody>
          </p:sp>
        </mc:Choice>
        <mc:Fallback xmlns="">
          <p:sp>
            <p:nvSpPr>
              <p:cNvPr id="8" name="Content Placeholder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7490315"/>
              </p:ext>
            </p:extLst>
          </p:nvPr>
        </p:nvGraphicFramePr>
        <p:xfrm>
          <a:off x="457200" y="2737715"/>
          <a:ext cx="8230660" cy="1555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066"/>
                <a:gridCol w="823066"/>
                <a:gridCol w="823066"/>
                <a:gridCol w="823066"/>
                <a:gridCol w="823066"/>
                <a:gridCol w="823066"/>
                <a:gridCol w="823066"/>
                <a:gridCol w="823066"/>
                <a:gridCol w="823066"/>
                <a:gridCol w="823066"/>
              </a:tblGrid>
              <a:tr h="777695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77769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sublistindex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226358" y="4350712"/>
                <a:ext cx="1516056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𝑚𝑖𝑑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9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6358" y="4350712"/>
                <a:ext cx="1516056" cy="6109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687214" y="4969612"/>
                <a:ext cx="7972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𝑒</m:t>
                      </m:r>
                      <m:r>
                        <a:rPr lang="en-US" b="0" i="1" smtClean="0">
                          <a:latin typeface="Cambria Math"/>
                        </a:rPr>
                        <m:t>=6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7214" y="4969612"/>
                <a:ext cx="79727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744821" y="5363948"/>
                <a:ext cx="421557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𝑣</m:t>
                    </m:r>
                    <m:r>
                      <a:rPr lang="en-US" b="0" i="1" smtClean="0">
                        <a:latin typeface="Cambria Math"/>
                      </a:rPr>
                      <m:t>&gt;</m:t>
                    </m:r>
                    <m:r>
                      <a:rPr lang="en-US" b="0" i="1" smtClean="0">
                        <a:latin typeface="Cambria Math"/>
                      </a:rPr>
                      <m:t>𝑒</m:t>
                    </m:r>
                    <m:r>
                      <a:rPr lang="en-US" b="0" i="1" smtClean="0">
                        <a:latin typeface="Cambria Math"/>
                      </a:rPr>
                      <m:t>,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smtClean="0">
                    <a:latin typeface="+mn-lt"/>
                  </a:rPr>
                  <a:t>recursively search the right </a:t>
                </a:r>
                <a:r>
                  <a:rPr lang="en-US" dirty="0" err="1" smtClean="0">
                    <a:latin typeface="+mn-lt"/>
                  </a:rPr>
                  <a:t>sublist</a:t>
                </a:r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4821" y="5363948"/>
                <a:ext cx="4215578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333" r="-434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47950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search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𝑣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dirty="0" smtClean="0"/>
                  <a:t>9</a:t>
                </a:r>
                <a:endParaRPr lang="en-US" dirty="0"/>
              </a:p>
            </p:txBody>
          </p:sp>
        </mc:Choice>
        <mc:Fallback xmlns="">
          <p:sp>
            <p:nvSpPr>
              <p:cNvPr id="8" name="Content Placeholder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4693186"/>
              </p:ext>
            </p:extLst>
          </p:nvPr>
        </p:nvGraphicFramePr>
        <p:xfrm>
          <a:off x="457200" y="2737715"/>
          <a:ext cx="8230660" cy="1555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066"/>
                <a:gridCol w="823066"/>
                <a:gridCol w="823066"/>
                <a:gridCol w="823066"/>
                <a:gridCol w="823066"/>
                <a:gridCol w="823066"/>
                <a:gridCol w="823066"/>
                <a:gridCol w="823066"/>
                <a:gridCol w="823066"/>
                <a:gridCol w="823066"/>
              </a:tblGrid>
              <a:tr h="777695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77769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sublistindex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703459" y="4350712"/>
                <a:ext cx="1516056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𝑚𝑖𝑑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3459" y="4350712"/>
                <a:ext cx="1516056" cy="6109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164315" y="4969612"/>
                <a:ext cx="7972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𝑒</m:t>
                      </m:r>
                      <m:r>
                        <a:rPr lang="en-US" b="0" i="1" smtClean="0">
                          <a:latin typeface="Cambria Math"/>
                        </a:rPr>
                        <m:t>=9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315" y="4969612"/>
                <a:ext cx="79727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221922" y="5363948"/>
                <a:ext cx="15237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𝑣</m:t>
                    </m:r>
                    <m:r>
                      <a:rPr lang="en-US" b="0" i="1" smtClean="0">
                        <a:latin typeface="Cambria Math"/>
                      </a:rPr>
                      <m:t>==</m:t>
                    </m:r>
                    <m:r>
                      <a:rPr lang="en-US" b="0" i="1" smtClean="0">
                        <a:latin typeface="Cambria Math"/>
                      </a:rPr>
                      <m:t>𝑒</m:t>
                    </m:r>
                    <m:r>
                      <a:rPr lang="en-US" b="0" i="1" smtClean="0">
                        <a:latin typeface="Cambria Math"/>
                      </a:rPr>
                      <m:t>,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smtClean="0">
                    <a:latin typeface="+mn-lt"/>
                  </a:rPr>
                  <a:t>done</a:t>
                </a:r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1922" y="5363948"/>
                <a:ext cx="1523750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333" r="-28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9248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318222"/>
            <a:ext cx="8229600" cy="5991128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3F5FBF"/>
                </a:solidFill>
                <a:latin typeface="Segoe UI"/>
              </a:rPr>
              <a:t>/**</a:t>
            </a:r>
            <a:endParaRPr lang="en-US" dirty="0">
              <a:solidFill>
                <a:srgbClr val="3F5FBF"/>
              </a:solidFill>
              <a:latin typeface="Segoe UI"/>
            </a:endParaRP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* Searches </a:t>
            </a:r>
            <a:r>
              <a:rPr lang="en-US" dirty="0" smtClean="0">
                <a:solidFill>
                  <a:srgbClr val="3F5FBF"/>
                </a:solidFill>
                <a:latin typeface="Segoe UI"/>
              </a:rPr>
              <a:t>a sorted 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list of integers for a given </a:t>
            </a:r>
            <a:r>
              <a:rPr lang="en-US" dirty="0" smtClean="0">
                <a:solidFill>
                  <a:srgbClr val="3F5FBF"/>
                </a:solidFill>
                <a:latin typeface="Segoe UI"/>
              </a:rPr>
              <a:t>value using binary search.</a:t>
            </a:r>
            <a:endParaRPr lang="en-US" dirty="0">
              <a:solidFill>
                <a:srgbClr val="3F5FBF"/>
              </a:solidFill>
              <a:latin typeface="Segoe UI"/>
            </a:endParaRP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* </a:t>
            </a: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* </a:t>
            </a:r>
            <a:r>
              <a:rPr lang="en-US" dirty="0">
                <a:solidFill>
                  <a:srgbClr val="7F9FBF"/>
                </a:solidFill>
                <a:latin typeface="Segoe UI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Segoe UI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 v the value to search for</a:t>
            </a: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* </a:t>
            </a:r>
            <a:r>
              <a:rPr lang="en-US" dirty="0">
                <a:solidFill>
                  <a:srgbClr val="7F9FBF"/>
                </a:solidFill>
                <a:latin typeface="Segoe UI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Segoe UI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 t the list to search</a:t>
            </a: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* </a:t>
            </a:r>
            <a:r>
              <a:rPr lang="en-US" dirty="0">
                <a:solidFill>
                  <a:srgbClr val="7F9FBF"/>
                </a:solidFill>
                <a:latin typeface="Segoe UI"/>
              </a:rPr>
              <a:t>@return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 true if v is in t, false otherwise</a:t>
            </a: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*/</a:t>
            </a:r>
          </a:p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boolean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contains(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v, List&lt;Integer&gt; t) 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if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t.isEmpty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()) 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false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</a:t>
            </a:r>
            <a:r>
              <a:rPr lang="en-US" dirty="0" err="1" smtClean="0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mid 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 / 2;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</a:t>
            </a:r>
            <a:r>
              <a:rPr lang="en-US" dirty="0" err="1" smtClean="0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e 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t.get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(mid);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if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(e == v) 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true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else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(v &lt; e) 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Recursion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.</a:t>
            </a:r>
            <a:r>
              <a:rPr lang="en-US" i="1" dirty="0" err="1" smtClean="0">
                <a:solidFill>
                  <a:srgbClr val="000000"/>
                </a:solidFill>
                <a:latin typeface="Segoe UI"/>
              </a:rPr>
              <a:t>contains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(v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t.subList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(0, mid));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else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Recursion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.</a:t>
            </a:r>
            <a:r>
              <a:rPr lang="en-US" i="1" dirty="0" err="1" smtClean="0">
                <a:solidFill>
                  <a:srgbClr val="000000"/>
                </a:solidFill>
                <a:latin typeface="Segoe UI"/>
              </a:rPr>
              <a:t>contains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(v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t.subList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(mid + 1,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()));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}</a:t>
            </a:r>
            <a:endParaRPr lang="en-US" dirty="0">
              <a:solidFill>
                <a:srgbClr val="000000"/>
              </a:solidFill>
              <a:latin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4031688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is the recurrence relation?</a:t>
            </a:r>
          </a:p>
          <a:p>
            <a:r>
              <a:rPr lang="en-US" dirty="0" smtClean="0"/>
              <a:t>what is the big-O complexity?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E0E8DD-7C13-4CFA-83A3-5C82826C23B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579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Revisiting Linked List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3388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Recursive Objects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an object that holds a reference to its own type is a recursive object</a:t>
            </a:r>
          </a:p>
          <a:p>
            <a:pPr lvl="1">
              <a:defRPr/>
            </a:pPr>
            <a:r>
              <a:rPr lang="en-CA" dirty="0" smtClean="0"/>
              <a:t>linked lists and trees are classic examples in computer science of objects that can be implemented recursively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97C104-F9E3-421E-A763-254F457E2BA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17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Singly Linked List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data structure made up of a sequence of nodes</a:t>
            </a:r>
          </a:p>
          <a:p>
            <a:pPr>
              <a:defRPr/>
            </a:pPr>
            <a:r>
              <a:rPr lang="en-CA" dirty="0" smtClean="0"/>
              <a:t>each node has </a:t>
            </a:r>
          </a:p>
          <a:p>
            <a:pPr lvl="1">
              <a:defRPr/>
            </a:pPr>
            <a:r>
              <a:rPr lang="en-CA" dirty="0" smtClean="0"/>
              <a:t>some data</a:t>
            </a:r>
          </a:p>
          <a:p>
            <a:pPr lvl="1">
              <a:defRPr/>
            </a:pPr>
            <a:r>
              <a:rPr lang="en-CA" dirty="0" smtClean="0"/>
              <a:t>a field that contains a reference (a </a:t>
            </a:r>
            <a:r>
              <a:rPr lang="en-CA" i="1" dirty="0" smtClean="0"/>
              <a:t>link</a:t>
            </a:r>
            <a:r>
              <a:rPr lang="en-CA" dirty="0" smtClean="0"/>
              <a:t>) to the </a:t>
            </a:r>
            <a:r>
              <a:rPr lang="en-CA" b="1" dirty="0" smtClean="0"/>
              <a:t>next</a:t>
            </a:r>
            <a:r>
              <a:rPr lang="en-CA" dirty="0" smtClean="0"/>
              <a:t> node in the sequence</a:t>
            </a:r>
          </a:p>
          <a:p>
            <a:pPr>
              <a:defRPr/>
            </a:pPr>
            <a:r>
              <a:rPr lang="en-CA" dirty="0" smtClean="0"/>
              <a:t>suppose we have a linked list that holds characters; a picture of our linked list would be: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EC515-8DE5-4B4C-B869-A6C912E60BC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1576436" y="4909869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484600" y="5789516"/>
            <a:ext cx="4572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941800" y="5618066"/>
            <a:ext cx="572593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 smtClean="0">
                <a:solidFill>
                  <a:srgbClr val="0070C0"/>
                </a:solidFill>
                <a:latin typeface="+mn-lt"/>
              </a:rPr>
              <a:t>link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2946918" y="491415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4329486" y="491415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5712054" y="491415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7094622" y="4921408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's'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2211941" y="5106074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594509" y="5108917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4977076" y="5086006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6359645" y="5088849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2154334" y="505415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Oval 25"/>
          <p:cNvSpPr/>
          <p:nvPr/>
        </p:nvSpPr>
        <p:spPr>
          <a:xfrm>
            <a:off x="3536902" y="505415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Oval 26"/>
          <p:cNvSpPr/>
          <p:nvPr/>
        </p:nvSpPr>
        <p:spPr>
          <a:xfrm>
            <a:off x="4919469" y="505415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Oval 27"/>
          <p:cNvSpPr/>
          <p:nvPr/>
        </p:nvSpPr>
        <p:spPr>
          <a:xfrm>
            <a:off x="6302038" y="502839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Oval 28"/>
          <p:cNvSpPr/>
          <p:nvPr/>
        </p:nvSpPr>
        <p:spPr>
          <a:xfrm>
            <a:off x="7728299" y="503692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7417856" y="5390295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endParaRPr lang="en-CA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692275" y="4293105"/>
            <a:ext cx="68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+mn-lt"/>
                <a:cs typeface="Courier New" pitchFamily="49" charset="0"/>
              </a:rPr>
              <a:t>node</a:t>
            </a:r>
            <a:endParaRPr lang="en-CA" dirty="0">
              <a:latin typeface="+mn-lt"/>
              <a:cs typeface="Courier New" pitchFamily="49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76436" y="5363948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  <a:cs typeface="Courier New" pitchFamily="49" charset="0"/>
              </a:rPr>
              <a:t>data</a:t>
            </a:r>
            <a:endParaRPr lang="en-CA" dirty="0">
              <a:solidFill>
                <a:srgbClr val="FF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1" name="Right Brace 30"/>
          <p:cNvSpPr/>
          <p:nvPr/>
        </p:nvSpPr>
        <p:spPr>
          <a:xfrm rot="16200000">
            <a:off x="1922079" y="4350712"/>
            <a:ext cx="172821" cy="748891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80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Singly Linked List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US" dirty="0" smtClean="0"/>
              <a:t>the first node of the list is called the </a:t>
            </a:r>
            <a:r>
              <a:rPr lang="en-US" i="1" dirty="0" smtClean="0"/>
              <a:t>head</a:t>
            </a:r>
            <a:r>
              <a:rPr lang="en-US" dirty="0" smtClean="0"/>
              <a:t> node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EC515-8DE5-4B4C-B869-A6C912E60BC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1576436" y="1856698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484600" y="2736345"/>
            <a:ext cx="4572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941800" y="2564895"/>
            <a:ext cx="572593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 smtClean="0">
                <a:solidFill>
                  <a:srgbClr val="0070C0"/>
                </a:solidFill>
                <a:latin typeface="+mn-lt"/>
              </a:rPr>
              <a:t>link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2946918" y="18609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4329486" y="18609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5712054" y="18609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2211941" y="2052903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594509" y="2055746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4977076" y="2056289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2154334" y="20009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Oval 25"/>
          <p:cNvSpPr/>
          <p:nvPr/>
        </p:nvSpPr>
        <p:spPr>
          <a:xfrm>
            <a:off x="3536902" y="20009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Oval 26"/>
          <p:cNvSpPr/>
          <p:nvPr/>
        </p:nvSpPr>
        <p:spPr>
          <a:xfrm>
            <a:off x="4919469" y="20009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Oval 27"/>
          <p:cNvSpPr/>
          <p:nvPr/>
        </p:nvSpPr>
        <p:spPr>
          <a:xfrm>
            <a:off x="6302038" y="197522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6639186" y="1847714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endParaRPr lang="en-CA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403615" y="1239934"/>
            <a:ext cx="1229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+mn-lt"/>
                <a:cs typeface="Courier New" pitchFamily="49" charset="0"/>
              </a:rPr>
              <a:t>head node</a:t>
            </a:r>
            <a:endParaRPr lang="en-CA" dirty="0">
              <a:latin typeface="+mn-lt"/>
              <a:cs typeface="Courier New" pitchFamily="49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76436" y="2310777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  <a:cs typeface="Courier New" pitchFamily="49" charset="0"/>
              </a:rPr>
              <a:t>data</a:t>
            </a:r>
            <a:endParaRPr lang="en-CA" dirty="0">
              <a:solidFill>
                <a:srgbClr val="FF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1" name="Right Brace 30"/>
          <p:cNvSpPr/>
          <p:nvPr/>
        </p:nvSpPr>
        <p:spPr>
          <a:xfrm rot="16200000">
            <a:off x="1922079" y="1297541"/>
            <a:ext cx="172821" cy="748891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4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List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each node can be thought of as the head of a smaller list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C62C08-682E-43F6-B2C1-8599D21120B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337413" y="390534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707895" y="3909632"/>
            <a:ext cx="864105" cy="369332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972918" y="4101552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4355486" y="410439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915311" y="404963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Oval 11"/>
          <p:cNvSpPr/>
          <p:nvPr/>
        </p:nvSpPr>
        <p:spPr>
          <a:xfrm>
            <a:off x="4297879" y="404963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5090463" y="3923268"/>
            <a:ext cx="864105" cy="369332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6530638" y="3923268"/>
            <a:ext cx="864105" cy="369332"/>
          </a:xfrm>
          <a:prstGeom prst="rect">
            <a:avLst/>
          </a:prstGeom>
          <a:noFill/>
          <a:ln w="28575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5795660" y="4122381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120622" y="403751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Oval 22"/>
          <p:cNvSpPr/>
          <p:nvPr/>
        </p:nvSpPr>
        <p:spPr>
          <a:xfrm>
            <a:off x="5724140" y="4062677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1284426" y="4408319"/>
            <a:ext cx="29995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head of</a:t>
            </a:r>
          </a:p>
          <a:p>
            <a:pPr algn="ctr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['a', 'x', 'r', 'a']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058918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List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each node can be thought of as the head of a smaller list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C62C08-682E-43F6-B2C1-8599D21120B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337413" y="390534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707895" y="3909632"/>
            <a:ext cx="864105" cy="369332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972918" y="4101552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4355486" y="410439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915311" y="404963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Oval 11"/>
          <p:cNvSpPr/>
          <p:nvPr/>
        </p:nvSpPr>
        <p:spPr>
          <a:xfrm>
            <a:off x="4297879" y="404963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5090463" y="3923268"/>
            <a:ext cx="864105" cy="369332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6530638" y="3923268"/>
            <a:ext cx="864105" cy="369332"/>
          </a:xfrm>
          <a:prstGeom prst="rect">
            <a:avLst/>
          </a:prstGeom>
          <a:noFill/>
          <a:ln w="28575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5795660" y="4122381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120622" y="403751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Oval 22"/>
          <p:cNvSpPr/>
          <p:nvPr/>
        </p:nvSpPr>
        <p:spPr>
          <a:xfrm>
            <a:off x="5724140" y="4062677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TextBox 24"/>
          <p:cNvSpPr txBox="1"/>
          <p:nvPr/>
        </p:nvSpPr>
        <p:spPr>
          <a:xfrm>
            <a:off x="3016611" y="4408319"/>
            <a:ext cx="23102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  <a:latin typeface="+mn-lt"/>
              </a:rPr>
              <a:t>head of </a:t>
            </a:r>
          </a:p>
          <a:p>
            <a:pPr algn="ctr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['x', 'r', 'a']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7068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consider the sorted list of size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=9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" name="Content Placeholder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3229655"/>
              </p:ext>
            </p:extLst>
          </p:nvPr>
        </p:nvGraphicFramePr>
        <p:xfrm>
          <a:off x="457200" y="2737715"/>
          <a:ext cx="8230660" cy="1555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066"/>
                <a:gridCol w="823066"/>
                <a:gridCol w="823066"/>
                <a:gridCol w="823066"/>
                <a:gridCol w="823066"/>
                <a:gridCol w="823066"/>
                <a:gridCol w="823066"/>
                <a:gridCol w="823066"/>
                <a:gridCol w="823066"/>
                <a:gridCol w="823066"/>
              </a:tblGrid>
              <a:tr h="777695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769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sublistindex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4921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List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each node can be thought of as the head of a smaller list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C62C08-682E-43F6-B2C1-8599D21120B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337413" y="390534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707895" y="3909632"/>
            <a:ext cx="864105" cy="369332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972918" y="4101552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4355486" y="410439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915311" y="404963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Oval 11"/>
          <p:cNvSpPr/>
          <p:nvPr/>
        </p:nvSpPr>
        <p:spPr>
          <a:xfrm>
            <a:off x="4297879" y="404963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5090463" y="3923268"/>
            <a:ext cx="864105" cy="369332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6530638" y="3923268"/>
            <a:ext cx="864105" cy="369332"/>
          </a:xfrm>
          <a:prstGeom prst="rect">
            <a:avLst/>
          </a:prstGeom>
          <a:noFill/>
          <a:ln w="28575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5795660" y="4122381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120622" y="403751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Oval 22"/>
          <p:cNvSpPr/>
          <p:nvPr/>
        </p:nvSpPr>
        <p:spPr>
          <a:xfrm>
            <a:off x="5724140" y="4062677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TextBox 16"/>
          <p:cNvSpPr txBox="1"/>
          <p:nvPr/>
        </p:nvSpPr>
        <p:spPr>
          <a:xfrm>
            <a:off x="4744821" y="4392828"/>
            <a:ext cx="16209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+mn-lt"/>
              </a:rPr>
              <a:t>head of 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['r', 'a']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733617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List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each node can be thought of as the head of a smaller list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C62C08-682E-43F6-B2C1-8599D21120B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337413" y="390534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707895" y="3909632"/>
            <a:ext cx="864105" cy="369332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972918" y="4101552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4355486" y="410439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915311" y="404963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Oval 11"/>
          <p:cNvSpPr/>
          <p:nvPr/>
        </p:nvSpPr>
        <p:spPr>
          <a:xfrm>
            <a:off x="4297879" y="404963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5090463" y="3923268"/>
            <a:ext cx="864105" cy="369332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6530638" y="3923268"/>
            <a:ext cx="864105" cy="369332"/>
          </a:xfrm>
          <a:prstGeom prst="rect">
            <a:avLst/>
          </a:prstGeom>
          <a:noFill/>
          <a:ln w="28575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5795660" y="4122381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120622" y="403751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Oval 22"/>
          <p:cNvSpPr/>
          <p:nvPr/>
        </p:nvSpPr>
        <p:spPr>
          <a:xfrm>
            <a:off x="5724140" y="4062677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TextBox 16"/>
          <p:cNvSpPr txBox="1"/>
          <p:nvPr/>
        </p:nvSpPr>
        <p:spPr>
          <a:xfrm>
            <a:off x="6469389" y="4408319"/>
            <a:ext cx="9829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92D050"/>
                </a:solidFill>
                <a:latin typeface="+mn-lt"/>
              </a:rPr>
              <a:t>head of </a:t>
            </a:r>
          </a:p>
          <a:p>
            <a:pPr algn="ctr"/>
            <a:r>
              <a:rPr lang="en-US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['a']</a:t>
            </a:r>
            <a:r>
              <a:rPr lang="en-US" dirty="0" smtClean="0">
                <a:solidFill>
                  <a:srgbClr val="92D050"/>
                </a:solidFill>
                <a:latin typeface="+mn-lt"/>
              </a:rPr>
              <a:t> </a:t>
            </a:r>
            <a:endParaRPr lang="en-US" dirty="0">
              <a:solidFill>
                <a:srgbClr val="92D05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319796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recursive structure of the linked list </a:t>
            </a:r>
            <a:r>
              <a:rPr lang="en-US" dirty="0" smtClean="0"/>
              <a:t>suggests that algorithms that operate on a linked list can be implemented recursively</a:t>
            </a:r>
          </a:p>
          <a:p>
            <a:pPr lvl="1"/>
            <a:r>
              <a:rPr lang="en-US" dirty="0" smtClean="0"/>
              <a:t>e.g., </a:t>
            </a:r>
            <a:r>
              <a:rPr lang="en-US" b="1" dirty="0" err="1" smtClean="0">
                <a:latin typeface="Consolas" panose="020B0609020204030204" pitchFamily="49" charset="0"/>
              </a:rPr>
              <a:t>getNode</a:t>
            </a:r>
            <a:r>
              <a:rPr lang="en-US" b="1" dirty="0" smtClean="0">
                <a:latin typeface="Consolas" panose="020B0609020204030204" pitchFamily="49" charset="0"/>
              </a:rPr>
              <a:t>(</a:t>
            </a:r>
            <a:r>
              <a:rPr lang="en-US" b="1" dirty="0" err="1" smtClean="0">
                <a:latin typeface="Consolas" panose="020B0609020204030204" pitchFamily="49" charset="0"/>
              </a:rPr>
              <a:t>int</a:t>
            </a:r>
            <a:r>
              <a:rPr lang="en-US" b="1" dirty="0" smtClean="0">
                <a:latin typeface="Consolas" panose="020B0609020204030204" pitchFamily="49" charset="0"/>
              </a:rPr>
              <a:t> index)</a:t>
            </a:r>
            <a:r>
              <a:rPr lang="en-US" dirty="0" smtClean="0"/>
              <a:t> from Lab 5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9507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Returns the node at the given index.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&lt;p&gt;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NOTE: This method is extremely useful for implementing many of the methods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of this class, but students should try to use this method only once in each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method.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&lt;p&gt;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NOTE: This method causes a privacy leak and would not normally be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part of the public API; however, it is useful for testing purposes.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index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           the index of the node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node at the given index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@throws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IndexOutOfBoundsException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            if index is less than 0 or greater than or equal the size of this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            list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*/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Node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getNode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.checkIndex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LinkedIntList.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getNodeImpl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head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 </a:t>
            </a:r>
            <a:r>
              <a:rPr lang="en-US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// private static method</a:t>
            </a:r>
            <a:endParaRPr lang="en-US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0701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E0E8DD-7C13-4CFA-83A3-5C82826C23B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Returns the node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located at the specified index in the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list with specified head node.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head the head node of a linked list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index the index of the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element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the node located index elements from the specified node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*/</a:t>
            </a: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Node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getNodeImpl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(Node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head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if (index == 0) {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    return </a:t>
            </a:r>
            <a:r>
              <a:rPr lang="en-US" sz="16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head;</a:t>
            </a:r>
            <a:endParaRPr lang="en-US" sz="16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  }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  return </a:t>
            </a:r>
            <a:r>
              <a:rPr lang="en-US" sz="16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LinkedIntList.</a:t>
            </a:r>
            <a:r>
              <a:rPr lang="en-US" sz="1600" i="1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getNodeImpl</a:t>
            </a:r>
            <a:r>
              <a:rPr lang="en-US" sz="1600" i="1" dirty="0" smtClean="0">
                <a:solidFill>
                  <a:schemeClr val="bg1"/>
                </a:solidFill>
                <a:latin typeface="Consolas" panose="020B0609020204030204" pitchFamily="49" charset="0"/>
              </a:rPr>
              <a:t>(</a:t>
            </a:r>
            <a:r>
              <a:rPr lang="en-US" sz="1600" i="1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head.getNext</a:t>
            </a:r>
            <a:r>
              <a:rPr lang="en-US" sz="1600" i="1" dirty="0">
                <a:solidFill>
                  <a:schemeClr val="bg1"/>
                </a:solidFill>
                <a:latin typeface="Consolas" panose="020B0609020204030204" pitchFamily="49" charset="0"/>
              </a:rPr>
              <a:t>(), index - 1);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9938" y="3832249"/>
            <a:ext cx="21276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base case(s)?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recursive case?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precondition(s)?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902857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E0E8DD-7C13-4CFA-83A3-5C82826C23B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Returns the node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located at the specified index in the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list with specified head node.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head the head node of a linked list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index the index of the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element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the node located index elements from the specified node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*/</a:t>
            </a: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Node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getNodeImpl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(Node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head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== 0)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head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LinkedIntList.</a:t>
            </a:r>
            <a:r>
              <a:rPr lang="en-US" sz="1600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getNodeImpl</a:t>
            </a:r>
            <a:r>
              <a:rPr lang="en-US" sz="1600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i="1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head</a:t>
            </a:r>
            <a:r>
              <a:rPr lang="en-US" sz="1600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.getNext</a:t>
            </a:r>
            <a:r>
              <a:rPr lang="en-US" sz="1600" i="1" dirty="0">
                <a:solidFill>
                  <a:srgbClr val="000000"/>
                </a:solidFill>
                <a:latin typeface="Consolas" panose="020B0609020204030204" pitchFamily="49" charset="0"/>
              </a:rPr>
              <a:t>(), </a:t>
            </a:r>
            <a:r>
              <a:rPr lang="en-US" sz="1600" i="1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sz="1600" i="1" dirty="0">
                <a:solidFill>
                  <a:srgbClr val="000000"/>
                </a:solidFill>
                <a:latin typeface="Consolas" panose="020B0609020204030204" pitchFamily="49" charset="0"/>
              </a:rPr>
              <a:t> - 1);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7415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List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recursive version of </a:t>
            </a:r>
            <a:r>
              <a:rPr lang="en-US" b="1" dirty="0" smtClean="0">
                <a:latin typeface="Consolas" panose="020B0609020204030204" pitchFamily="49" charset="0"/>
              </a:rPr>
              <a:t>contains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E0E8DD-7C13-4CFA-83A3-5C82826C23B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928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Returns true if this list contains the specified element,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and false otherwise.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3F5FBF"/>
                </a:solidFill>
                <a:latin typeface="Consolas" panose="020B0609020204030204" pitchFamily="49" charset="0"/>
              </a:rPr>
              <a:t>elem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the element to search for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true if this list contains the specified element,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and false otherwise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*/</a:t>
            </a: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contains(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</a:rPr>
              <a:t>elem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dirty="0" err="1">
                <a:solidFill>
                  <a:srgbClr val="0000C0"/>
                </a:solidFill>
                <a:latin typeface="Consolas" panose="020B0609020204030204" pitchFamily="49" charset="0"/>
              </a:rPr>
              <a:t>size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== 0)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LinkedIntList.</a:t>
            </a:r>
            <a:r>
              <a:rPr lang="en-US" sz="16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contains</a:t>
            </a:r>
            <a:r>
              <a:rPr lang="en-US" sz="16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i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6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head</a:t>
            </a:r>
            <a:r>
              <a:rPr lang="en-US" sz="1600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elem</a:t>
            </a:r>
            <a:r>
              <a:rPr lang="en-US" sz="1600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263642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E0E8DD-7C13-4CFA-83A3-5C82826C23BB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Returns true if the linked list with the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specified head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node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contains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the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specified element, and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false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otherwise.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head the head node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3F5FBF"/>
                </a:solidFill>
                <a:latin typeface="Consolas" panose="020B0609020204030204" pitchFamily="49" charset="0"/>
              </a:rPr>
              <a:t>elem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the element to search for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true if the linked list with the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specified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head node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contains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the specified element, and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false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otherwise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*/</a:t>
            </a: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contains(Node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head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</a:rPr>
              <a:t>elem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if (</a:t>
            </a:r>
            <a:r>
              <a:rPr lang="en-US" sz="1600" dirty="0" err="1">
                <a:solidFill>
                  <a:schemeClr val="bg1"/>
                </a:solidFill>
                <a:latin typeface="Consolas" panose="020B0609020204030204" pitchFamily="49" charset="0"/>
              </a:rPr>
              <a:t>head.getData</a:t>
            </a:r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() == </a:t>
            </a:r>
            <a:r>
              <a:rPr lang="en-US" sz="1600" dirty="0" err="1">
                <a:solidFill>
                  <a:schemeClr val="bg1"/>
                </a:solidFill>
                <a:latin typeface="Consolas" panose="020B0609020204030204" pitchFamily="49" charset="0"/>
              </a:rPr>
              <a:t>elem</a:t>
            </a:r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    return true;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  }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  if (</a:t>
            </a:r>
            <a:r>
              <a:rPr lang="en-US" sz="1600" dirty="0" err="1">
                <a:solidFill>
                  <a:schemeClr val="bg1"/>
                </a:solidFill>
                <a:latin typeface="Consolas" panose="020B0609020204030204" pitchFamily="49" charset="0"/>
              </a:rPr>
              <a:t>head.getNext</a:t>
            </a:r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() == null) {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    return false;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  }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  return </a:t>
            </a:r>
            <a:r>
              <a:rPr lang="en-US" sz="1600" dirty="0" err="1">
                <a:solidFill>
                  <a:schemeClr val="bg1"/>
                </a:solidFill>
                <a:latin typeface="Consolas" panose="020B0609020204030204" pitchFamily="49" charset="0"/>
              </a:rPr>
              <a:t>LinkedIntList.</a:t>
            </a:r>
            <a:r>
              <a:rPr lang="en-US" sz="1600" i="1" dirty="0" err="1">
                <a:solidFill>
                  <a:schemeClr val="bg1"/>
                </a:solidFill>
                <a:latin typeface="Consolas" panose="020B0609020204030204" pitchFamily="49" charset="0"/>
              </a:rPr>
              <a:t>contains</a:t>
            </a:r>
            <a:r>
              <a:rPr lang="en-US" sz="1600" i="1" dirty="0">
                <a:solidFill>
                  <a:schemeClr val="bg1"/>
                </a:solidFill>
                <a:latin typeface="Consolas" panose="020B0609020204030204" pitchFamily="49" charset="0"/>
              </a:rPr>
              <a:t>(</a:t>
            </a:r>
            <a:r>
              <a:rPr lang="en-US" sz="1600" i="1" dirty="0" err="1">
                <a:solidFill>
                  <a:schemeClr val="bg1"/>
                </a:solidFill>
                <a:latin typeface="Consolas" panose="020B0609020204030204" pitchFamily="49" charset="0"/>
              </a:rPr>
              <a:t>head.getNext</a:t>
            </a:r>
            <a:r>
              <a:rPr lang="en-US" sz="1600" i="1" dirty="0">
                <a:solidFill>
                  <a:schemeClr val="bg1"/>
                </a:solidFill>
                <a:latin typeface="Consolas" panose="020B0609020204030204" pitchFamily="49" charset="0"/>
              </a:rPr>
              <a:t>(), </a:t>
            </a:r>
            <a:r>
              <a:rPr lang="en-US" sz="1600" i="1" dirty="0" err="1">
                <a:solidFill>
                  <a:schemeClr val="bg1"/>
                </a:solidFill>
                <a:latin typeface="Consolas" panose="020B0609020204030204" pitchFamily="49" charset="0"/>
              </a:rPr>
              <a:t>elem</a:t>
            </a:r>
            <a:r>
              <a:rPr lang="en-US" sz="1600" i="1" dirty="0">
                <a:solidFill>
                  <a:schemeClr val="bg1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769938" y="4291487"/>
            <a:ext cx="21276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base case(s)?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recursive case?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precondition(s)?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66841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E0E8DD-7C13-4CFA-83A3-5C82826C23BB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Returns true if the linked list with the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specified head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node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contains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the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specified element, and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false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otherwise.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head the head node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3F5FBF"/>
                </a:solidFill>
                <a:latin typeface="Consolas" panose="020B0609020204030204" pitchFamily="49" charset="0"/>
              </a:rPr>
              <a:t>elem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the element to search for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true if the linked list with the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specified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head node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contains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the specified element, and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false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otherwise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*/</a:t>
            </a: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contains(Node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head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</a:rPr>
              <a:t>elem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</a:rPr>
              <a:t>head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.getData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 ==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</a:rPr>
              <a:t>elem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</a:rPr>
              <a:t>head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.getNext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 ==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LinkedIntList.</a:t>
            </a:r>
            <a:r>
              <a:rPr lang="en-US" sz="16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contains</a:t>
            </a:r>
            <a:r>
              <a:rPr lang="en-US" sz="16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head</a:t>
            </a:r>
            <a:r>
              <a:rPr lang="en-US" sz="16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.getNext</a:t>
            </a:r>
            <a:r>
              <a:rPr lang="en-US" sz="1600" i="1" dirty="0">
                <a:solidFill>
                  <a:srgbClr val="000000"/>
                </a:solidFill>
                <a:latin typeface="Consolas" panose="020B0609020204030204" pitchFamily="49" charset="0"/>
              </a:rPr>
              <a:t>(), </a:t>
            </a:r>
            <a:r>
              <a:rPr lang="en-US" sz="1600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elem</a:t>
            </a:r>
            <a:r>
              <a:rPr lang="en-US" sz="1600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87406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search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𝑣</m:t>
                    </m:r>
                    <m:r>
                      <a:rPr lang="en-US" b="0" i="1" smtClean="0">
                        <a:latin typeface="Cambria Math"/>
                      </a:rPr>
                      <m:t>=3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" name="Content Placeholder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2771965"/>
              </p:ext>
            </p:extLst>
          </p:nvPr>
        </p:nvGraphicFramePr>
        <p:xfrm>
          <a:off x="457200" y="2737715"/>
          <a:ext cx="8230660" cy="1555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066"/>
                <a:gridCol w="823066"/>
                <a:gridCol w="823066"/>
                <a:gridCol w="823066"/>
                <a:gridCol w="823066"/>
                <a:gridCol w="823066"/>
                <a:gridCol w="823066"/>
                <a:gridCol w="823066"/>
                <a:gridCol w="823066"/>
                <a:gridCol w="823066"/>
              </a:tblGrid>
              <a:tr h="777695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77769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index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226358" y="4350712"/>
                <a:ext cx="1516056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𝑚𝑖𝑑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9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6358" y="4350712"/>
                <a:ext cx="1516056" cy="6109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687214" y="4969612"/>
                <a:ext cx="7972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𝑒</m:t>
                      </m:r>
                      <m:r>
                        <a:rPr lang="en-US" b="0" i="1" smtClean="0">
                          <a:latin typeface="Cambria Math"/>
                        </a:rPr>
                        <m:t>=6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7214" y="4969612"/>
                <a:ext cx="79727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744821" y="5363948"/>
                <a:ext cx="40641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𝑣</m:t>
                    </m:r>
                    <m:r>
                      <a:rPr lang="en-US" b="0" i="1" smtClean="0">
                        <a:latin typeface="Cambria Math"/>
                      </a:rPr>
                      <m:t>&lt;</m:t>
                    </m:r>
                    <m:r>
                      <a:rPr lang="en-US" b="0" i="1" smtClean="0">
                        <a:latin typeface="Cambria Math"/>
                      </a:rPr>
                      <m:t>𝑒</m:t>
                    </m:r>
                    <m:r>
                      <a:rPr lang="en-US" b="0" i="1" smtClean="0">
                        <a:latin typeface="Cambria Math"/>
                      </a:rPr>
                      <m:t>,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smtClean="0">
                    <a:latin typeface="+mn-lt"/>
                  </a:rPr>
                  <a:t>recursively search the left </a:t>
                </a:r>
                <a:r>
                  <a:rPr lang="en-US" dirty="0" err="1" smtClean="0">
                    <a:latin typeface="+mn-lt"/>
                  </a:rPr>
                  <a:t>sublist</a:t>
                </a:r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4821" y="5363948"/>
                <a:ext cx="4064126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333" r="-45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1470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search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𝑣</m:t>
                    </m:r>
                    <m:r>
                      <a:rPr lang="en-US" b="0" i="1" smtClean="0">
                        <a:latin typeface="Cambria Math"/>
                      </a:rPr>
                      <m:t>=3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" name="Content Placeholder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6318397"/>
              </p:ext>
            </p:extLst>
          </p:nvPr>
        </p:nvGraphicFramePr>
        <p:xfrm>
          <a:off x="457200" y="2737715"/>
          <a:ext cx="8230660" cy="1555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066"/>
                <a:gridCol w="823066"/>
                <a:gridCol w="823066"/>
                <a:gridCol w="823066"/>
                <a:gridCol w="823066"/>
                <a:gridCol w="823066"/>
                <a:gridCol w="823066"/>
                <a:gridCol w="823066"/>
                <a:gridCol w="823066"/>
                <a:gridCol w="823066"/>
              </a:tblGrid>
              <a:tr h="777695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77769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sublistindex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81726" y="4350712"/>
                <a:ext cx="1516056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𝑚𝑖𝑑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1726" y="4350712"/>
                <a:ext cx="1516056" cy="6109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42582" y="4969612"/>
                <a:ext cx="7972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𝑒</m:t>
                      </m:r>
                      <m:r>
                        <a:rPr lang="en-US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2582" y="4969612"/>
                <a:ext cx="79727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100189" y="5363948"/>
                <a:ext cx="40641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𝑣</m:t>
                    </m:r>
                    <m:r>
                      <a:rPr lang="en-US" b="0" i="1" smtClean="0">
                        <a:latin typeface="Cambria Math"/>
                      </a:rPr>
                      <m:t>&lt;</m:t>
                    </m:r>
                    <m:r>
                      <a:rPr lang="en-US" b="0" i="1" smtClean="0">
                        <a:latin typeface="Cambria Math"/>
                      </a:rPr>
                      <m:t>𝑒</m:t>
                    </m:r>
                    <m:r>
                      <a:rPr lang="en-US" b="0" i="1" smtClean="0">
                        <a:latin typeface="Cambria Math"/>
                      </a:rPr>
                      <m:t>,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smtClean="0">
                    <a:latin typeface="+mn-lt"/>
                  </a:rPr>
                  <a:t>recursively search the left </a:t>
                </a:r>
                <a:r>
                  <a:rPr lang="en-US" dirty="0" err="1" smtClean="0">
                    <a:latin typeface="+mn-lt"/>
                  </a:rPr>
                  <a:t>sublist</a:t>
                </a:r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0189" y="5363948"/>
                <a:ext cx="4064126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333" r="-45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ight Brace 9"/>
          <p:cNvSpPr/>
          <p:nvPr/>
        </p:nvSpPr>
        <p:spPr>
          <a:xfrm rot="16200000">
            <a:off x="6511251" y="414313"/>
            <a:ext cx="230692" cy="4070999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495037" y="1873611"/>
            <a:ext cx="2263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no longer considered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33442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search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𝑣</m:t>
                    </m:r>
                    <m:r>
                      <a:rPr lang="en-US" b="0" i="1" smtClean="0">
                        <a:latin typeface="Cambria Math"/>
                      </a:rPr>
                      <m:t>=3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" name="Content Placeholder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1392693"/>
              </p:ext>
            </p:extLst>
          </p:nvPr>
        </p:nvGraphicFramePr>
        <p:xfrm>
          <a:off x="457200" y="2737715"/>
          <a:ext cx="8230660" cy="1555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066"/>
                <a:gridCol w="823066"/>
                <a:gridCol w="823066"/>
                <a:gridCol w="823066"/>
                <a:gridCol w="823066"/>
                <a:gridCol w="823066"/>
                <a:gridCol w="823066"/>
                <a:gridCol w="823066"/>
                <a:gridCol w="823066"/>
                <a:gridCol w="823066"/>
              </a:tblGrid>
              <a:tr h="777695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77769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sublistindex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749257" y="4350712"/>
                <a:ext cx="1516056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𝑚𝑖𝑑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9257" y="4350712"/>
                <a:ext cx="1516056" cy="6109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210113" y="4969612"/>
                <a:ext cx="7972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𝑒</m:t>
                      </m:r>
                      <m:r>
                        <a:rPr lang="en-US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0113" y="4969612"/>
                <a:ext cx="79727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67720" y="5363948"/>
                <a:ext cx="15237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𝑣</m:t>
                    </m:r>
                    <m:r>
                      <a:rPr lang="en-US" b="0" i="1" smtClean="0">
                        <a:latin typeface="Cambria Math"/>
                      </a:rPr>
                      <m:t>==</m:t>
                    </m:r>
                    <m:r>
                      <a:rPr lang="en-US" b="0" i="1" smtClean="0">
                        <a:latin typeface="Cambria Math"/>
                      </a:rPr>
                      <m:t>𝑒</m:t>
                    </m:r>
                    <m:r>
                      <a:rPr lang="en-US" b="0" i="1" smtClean="0">
                        <a:latin typeface="Cambria Math"/>
                      </a:rPr>
                      <m:t>,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smtClean="0">
                    <a:latin typeface="+mn-lt"/>
                  </a:rPr>
                  <a:t>done</a:t>
                </a:r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20" y="5363948"/>
                <a:ext cx="1523750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333" r="-32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ight Brace 9"/>
          <p:cNvSpPr/>
          <p:nvPr/>
        </p:nvSpPr>
        <p:spPr>
          <a:xfrm rot="16200000">
            <a:off x="5695206" y="-401734"/>
            <a:ext cx="230692" cy="5703094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687214" y="1873611"/>
            <a:ext cx="2263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no longer considered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68351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search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𝑣</m:t>
                    </m:r>
                    <m:r>
                      <a:rPr lang="en-US" b="0" i="1" smtClean="0">
                        <a:latin typeface="Cambria Math"/>
                      </a:rPr>
                      <m:t>=2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" name="Content Placeholder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5947175"/>
              </p:ext>
            </p:extLst>
          </p:nvPr>
        </p:nvGraphicFramePr>
        <p:xfrm>
          <a:off x="457200" y="2737715"/>
          <a:ext cx="8230660" cy="1555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066"/>
                <a:gridCol w="823066"/>
                <a:gridCol w="823066"/>
                <a:gridCol w="823066"/>
                <a:gridCol w="823066"/>
                <a:gridCol w="823066"/>
                <a:gridCol w="823066"/>
                <a:gridCol w="823066"/>
                <a:gridCol w="823066"/>
                <a:gridCol w="823066"/>
              </a:tblGrid>
              <a:tr h="777695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77769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sublistindex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226358" y="4350712"/>
                <a:ext cx="1516056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𝑚𝑖𝑑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9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6358" y="4350712"/>
                <a:ext cx="1516056" cy="6109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687214" y="4969612"/>
                <a:ext cx="7972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𝑒</m:t>
                      </m:r>
                      <m:r>
                        <a:rPr lang="en-US" b="0" i="1" smtClean="0">
                          <a:latin typeface="Cambria Math"/>
                        </a:rPr>
                        <m:t>=6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7214" y="4969612"/>
                <a:ext cx="79727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744821" y="5363948"/>
                <a:ext cx="40641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𝑣</m:t>
                    </m:r>
                    <m:r>
                      <a:rPr lang="en-US" b="0" i="1" smtClean="0">
                        <a:latin typeface="Cambria Math"/>
                      </a:rPr>
                      <m:t>&lt;</m:t>
                    </m:r>
                    <m:r>
                      <a:rPr lang="en-US" b="0" i="1" smtClean="0">
                        <a:latin typeface="Cambria Math"/>
                      </a:rPr>
                      <m:t>𝑒</m:t>
                    </m:r>
                    <m:r>
                      <a:rPr lang="en-US" b="0" i="1" smtClean="0">
                        <a:latin typeface="Cambria Math"/>
                      </a:rPr>
                      <m:t>,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smtClean="0">
                    <a:latin typeface="+mn-lt"/>
                  </a:rPr>
                  <a:t>recursively search the left </a:t>
                </a:r>
                <a:r>
                  <a:rPr lang="en-US" dirty="0" err="1" smtClean="0">
                    <a:latin typeface="+mn-lt"/>
                  </a:rPr>
                  <a:t>sublist</a:t>
                </a:r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4821" y="5363948"/>
                <a:ext cx="4064126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333" r="-45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0436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search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𝑣</m:t>
                    </m:r>
                    <m:r>
                      <a:rPr lang="en-US" b="0" i="1" smtClean="0">
                        <a:latin typeface="Cambria Math"/>
                      </a:rPr>
                      <m:t>=2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" name="Content Placeholder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0168502"/>
              </p:ext>
            </p:extLst>
          </p:nvPr>
        </p:nvGraphicFramePr>
        <p:xfrm>
          <a:off x="457200" y="2737715"/>
          <a:ext cx="8230660" cy="1555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066"/>
                <a:gridCol w="823066"/>
                <a:gridCol w="823066"/>
                <a:gridCol w="823066"/>
                <a:gridCol w="823066"/>
                <a:gridCol w="823066"/>
                <a:gridCol w="823066"/>
                <a:gridCol w="823066"/>
                <a:gridCol w="823066"/>
                <a:gridCol w="823066"/>
              </a:tblGrid>
              <a:tr h="777695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77769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sublistindex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81726" y="4350712"/>
                <a:ext cx="1516056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𝑚𝑖𝑑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1726" y="4350712"/>
                <a:ext cx="1516056" cy="6109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42582" y="4969612"/>
                <a:ext cx="7972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𝑒</m:t>
                      </m:r>
                      <m:r>
                        <a:rPr lang="en-US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2582" y="4969612"/>
                <a:ext cx="79727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100189" y="5363948"/>
                <a:ext cx="40641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𝑣</m:t>
                    </m:r>
                    <m:r>
                      <a:rPr lang="en-US" b="0" i="1" smtClean="0">
                        <a:latin typeface="Cambria Math"/>
                      </a:rPr>
                      <m:t>&lt;</m:t>
                    </m:r>
                    <m:r>
                      <a:rPr lang="en-US" b="0" i="1" smtClean="0">
                        <a:latin typeface="Cambria Math"/>
                      </a:rPr>
                      <m:t>𝑒</m:t>
                    </m:r>
                    <m:r>
                      <a:rPr lang="en-US" b="0" i="1" smtClean="0">
                        <a:latin typeface="Cambria Math"/>
                      </a:rPr>
                      <m:t>,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smtClean="0">
                    <a:latin typeface="+mn-lt"/>
                  </a:rPr>
                  <a:t>recursively search the left </a:t>
                </a:r>
                <a:r>
                  <a:rPr lang="en-US" dirty="0" err="1" smtClean="0">
                    <a:latin typeface="+mn-lt"/>
                  </a:rPr>
                  <a:t>sublist</a:t>
                </a:r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0189" y="5363948"/>
                <a:ext cx="4064126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333" r="-45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ight Brace 6"/>
          <p:cNvSpPr/>
          <p:nvPr/>
        </p:nvSpPr>
        <p:spPr>
          <a:xfrm rot="16200000">
            <a:off x="6511251" y="414313"/>
            <a:ext cx="230692" cy="4070999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95037" y="1873611"/>
            <a:ext cx="2263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no longer considered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07606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search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𝑣</m:t>
                    </m:r>
                    <m:r>
                      <a:rPr lang="en-US" b="0" i="1" smtClean="0">
                        <a:latin typeface="Cambria Math"/>
                      </a:rPr>
                      <m:t>=2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" name="Content Placeholder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8280427"/>
              </p:ext>
            </p:extLst>
          </p:nvPr>
        </p:nvGraphicFramePr>
        <p:xfrm>
          <a:off x="457200" y="2737715"/>
          <a:ext cx="8230660" cy="1555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066"/>
                <a:gridCol w="823066"/>
                <a:gridCol w="823066"/>
                <a:gridCol w="823066"/>
                <a:gridCol w="823066"/>
                <a:gridCol w="823066"/>
                <a:gridCol w="823066"/>
                <a:gridCol w="823066"/>
                <a:gridCol w="823066"/>
                <a:gridCol w="823066"/>
              </a:tblGrid>
              <a:tr h="777695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77769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sublistindex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749257" y="4350712"/>
                <a:ext cx="1516056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𝑚𝑖𝑑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9257" y="4350712"/>
                <a:ext cx="1516056" cy="6109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210113" y="4969612"/>
                <a:ext cx="7972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𝑒</m:t>
                      </m:r>
                      <m:r>
                        <a:rPr lang="en-US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0113" y="4969612"/>
                <a:ext cx="79727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36084" y="5363948"/>
                <a:ext cx="40641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𝑣</m:t>
                    </m:r>
                    <m:r>
                      <a:rPr lang="en-US" b="0" i="1" smtClean="0">
                        <a:latin typeface="Cambria Math"/>
                      </a:rPr>
                      <m:t>&lt;</m:t>
                    </m:r>
                    <m:r>
                      <a:rPr lang="en-US" b="0" i="1" smtClean="0">
                        <a:latin typeface="Cambria Math"/>
                      </a:rPr>
                      <m:t>𝑒</m:t>
                    </m:r>
                    <m:r>
                      <a:rPr lang="en-US" b="0" i="1" smtClean="0">
                        <a:latin typeface="Cambria Math"/>
                      </a:rPr>
                      <m:t>,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smtClean="0">
                    <a:latin typeface="+mn-lt"/>
                  </a:rPr>
                  <a:t>recursively search the left </a:t>
                </a:r>
                <a:r>
                  <a:rPr lang="en-US" dirty="0" err="1" smtClean="0">
                    <a:latin typeface="+mn-lt"/>
                  </a:rPr>
                  <a:t>sublist</a:t>
                </a:r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6084" y="5363948"/>
                <a:ext cx="4064126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333" r="-45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ight Brace 10"/>
          <p:cNvSpPr/>
          <p:nvPr/>
        </p:nvSpPr>
        <p:spPr>
          <a:xfrm rot="16200000">
            <a:off x="5695204" y="-401734"/>
            <a:ext cx="230692" cy="5703093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670767" y="1873611"/>
            <a:ext cx="2263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no longer considered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50534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search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𝑣</m:t>
                    </m:r>
                    <m:r>
                      <a:rPr lang="en-US" b="0" i="1" smtClean="0">
                        <a:latin typeface="Cambria Math"/>
                      </a:rPr>
                      <m:t>=2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" name="Content Placeholder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6885073"/>
              </p:ext>
            </p:extLst>
          </p:nvPr>
        </p:nvGraphicFramePr>
        <p:xfrm>
          <a:off x="457200" y="2737715"/>
          <a:ext cx="8230660" cy="1555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066"/>
                <a:gridCol w="823066"/>
                <a:gridCol w="823066"/>
                <a:gridCol w="823066"/>
                <a:gridCol w="823066"/>
                <a:gridCol w="823066"/>
                <a:gridCol w="823066"/>
                <a:gridCol w="823066"/>
                <a:gridCol w="823066"/>
                <a:gridCol w="823066"/>
              </a:tblGrid>
              <a:tr h="777695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77769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sublistindex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marL="101613" marR="101613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42759" y="4350712"/>
                <a:ext cx="1516056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𝑚𝑖𝑑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759" y="4350712"/>
                <a:ext cx="1516056" cy="6109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403615" y="4969612"/>
                <a:ext cx="7972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𝑒</m:t>
                      </m:r>
                      <m:r>
                        <a:rPr lang="en-US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15" y="4969612"/>
                <a:ext cx="79727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429586" y="5363948"/>
                <a:ext cx="70018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𝑣</m:t>
                    </m:r>
                    <m:r>
                      <a:rPr lang="en-US" b="0" i="1" smtClean="0">
                        <a:latin typeface="Cambria Math"/>
                      </a:rPr>
                      <m:t>&gt;</m:t>
                    </m:r>
                    <m:r>
                      <a:rPr lang="en-US" b="0" i="1" smtClean="0">
                        <a:latin typeface="Cambria Math"/>
                      </a:rPr>
                      <m:t>𝑒</m:t>
                    </m:r>
                    <m:r>
                      <a:rPr lang="en-US" b="0" i="1" smtClean="0">
                        <a:latin typeface="Cambria Math"/>
                      </a:rPr>
                      <m:t>,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smtClean="0">
                    <a:latin typeface="+mn-lt"/>
                  </a:rPr>
                  <a:t>recursively search the right </a:t>
                </a:r>
                <a:r>
                  <a:rPr lang="en-US" dirty="0" err="1" smtClean="0">
                    <a:latin typeface="+mn-lt"/>
                  </a:rPr>
                  <a:t>sublist</a:t>
                </a:r>
                <a:r>
                  <a:rPr lang="en-US" dirty="0" smtClean="0">
                    <a:latin typeface="+mn-lt"/>
                  </a:rPr>
                  <a:t>; right </a:t>
                </a:r>
                <a:r>
                  <a:rPr lang="en-US" dirty="0" err="1" smtClean="0">
                    <a:latin typeface="+mn-lt"/>
                  </a:rPr>
                  <a:t>sublist</a:t>
                </a:r>
                <a:r>
                  <a:rPr lang="en-US" dirty="0" smtClean="0">
                    <a:latin typeface="+mn-lt"/>
                  </a:rPr>
                  <a:t> is empty, done</a:t>
                </a:r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9586" y="5363948"/>
                <a:ext cx="7001853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3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ight Brace 10"/>
          <p:cNvSpPr/>
          <p:nvPr/>
        </p:nvSpPr>
        <p:spPr>
          <a:xfrm rot="16200000">
            <a:off x="5272702" y="-824238"/>
            <a:ext cx="230692" cy="6548102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267518" y="1873611"/>
            <a:ext cx="2263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no longer considered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443405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12473</TotalTime>
  <Words>1597</Words>
  <Application>Microsoft Office PowerPoint</Application>
  <PresentationFormat>On-screen Show (4:3)</PresentationFormat>
  <Paragraphs>447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40" baseType="lpstr">
      <vt:lpstr>Arial</vt:lpstr>
      <vt:lpstr>Calibri</vt:lpstr>
      <vt:lpstr>Cambria Math</vt:lpstr>
      <vt:lpstr>Consolas</vt:lpstr>
      <vt:lpstr>Constantia</vt:lpstr>
      <vt:lpstr>Courier New</vt:lpstr>
      <vt:lpstr>Segoe UI</vt:lpstr>
      <vt:lpstr>Segoe UI Semibold</vt:lpstr>
      <vt:lpstr>Wingdings</vt:lpstr>
      <vt:lpstr>Wingdings 3</vt:lpstr>
      <vt:lpstr>Origin</vt:lpstr>
      <vt:lpstr>Binary Search</vt:lpstr>
      <vt:lpstr>Binary Search</vt:lpstr>
      <vt:lpstr>Binary Search</vt:lpstr>
      <vt:lpstr>Binary Search</vt:lpstr>
      <vt:lpstr>Binary Search</vt:lpstr>
      <vt:lpstr>Binary Search</vt:lpstr>
      <vt:lpstr>Binary Search</vt:lpstr>
      <vt:lpstr>Binary Search</vt:lpstr>
      <vt:lpstr>Binary Search</vt:lpstr>
      <vt:lpstr>Binary Search</vt:lpstr>
      <vt:lpstr>Binary Search</vt:lpstr>
      <vt:lpstr>PowerPoint Presentation</vt:lpstr>
      <vt:lpstr>Binary Search</vt:lpstr>
      <vt:lpstr>Revisiting Linked List</vt:lpstr>
      <vt:lpstr>Recursive Objects</vt:lpstr>
      <vt:lpstr>Singly Linked List</vt:lpstr>
      <vt:lpstr>Singly Linked List</vt:lpstr>
      <vt:lpstr>Linked List</vt:lpstr>
      <vt:lpstr>Linked List</vt:lpstr>
      <vt:lpstr>Linked List</vt:lpstr>
      <vt:lpstr>Linked List</vt:lpstr>
      <vt:lpstr>Linked List</vt:lpstr>
      <vt:lpstr>PowerPoint Presentation</vt:lpstr>
      <vt:lpstr>PowerPoint Presentation</vt:lpstr>
      <vt:lpstr>PowerPoint Presentation</vt:lpstr>
      <vt:lpstr>Linked List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Windows User</cp:lastModifiedBy>
  <cp:revision>996</cp:revision>
  <dcterms:created xsi:type="dcterms:W3CDTF">2006-08-16T00:00:00Z</dcterms:created>
  <dcterms:modified xsi:type="dcterms:W3CDTF">2017-11-09T00:49:53Z</dcterms:modified>
</cp:coreProperties>
</file>