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0"/>
  </p:notesMasterIdLst>
  <p:sldIdLst>
    <p:sldId id="744" r:id="rId2"/>
    <p:sldId id="745" r:id="rId3"/>
    <p:sldId id="746" r:id="rId4"/>
    <p:sldId id="747" r:id="rId5"/>
    <p:sldId id="748" r:id="rId6"/>
    <p:sldId id="749" r:id="rId7"/>
    <p:sldId id="750" r:id="rId8"/>
    <p:sldId id="751" r:id="rId9"/>
    <p:sldId id="752" r:id="rId10"/>
    <p:sldId id="754" r:id="rId11"/>
    <p:sldId id="755" r:id="rId12"/>
    <p:sldId id="768" r:id="rId13"/>
    <p:sldId id="769" r:id="rId14"/>
    <p:sldId id="851" r:id="rId15"/>
    <p:sldId id="852" r:id="rId16"/>
    <p:sldId id="853" r:id="rId17"/>
    <p:sldId id="860" r:id="rId18"/>
    <p:sldId id="854" r:id="rId19"/>
    <p:sldId id="855" r:id="rId20"/>
    <p:sldId id="856" r:id="rId21"/>
    <p:sldId id="857" r:id="rId22"/>
    <p:sldId id="858" r:id="rId23"/>
    <p:sldId id="859" r:id="rId24"/>
    <p:sldId id="861" r:id="rId25"/>
    <p:sldId id="862" r:id="rId26"/>
    <p:sldId id="863" r:id="rId27"/>
    <p:sldId id="864" r:id="rId28"/>
    <p:sldId id="865" r:id="rId29"/>
    <p:sldId id="866" r:id="rId30"/>
    <p:sldId id="867" r:id="rId31"/>
    <p:sldId id="868" r:id="rId32"/>
    <p:sldId id="869" r:id="rId33"/>
    <p:sldId id="870" r:id="rId34"/>
    <p:sldId id="875" r:id="rId35"/>
    <p:sldId id="871" r:id="rId36"/>
    <p:sldId id="876" r:id="rId37"/>
    <p:sldId id="873" r:id="rId38"/>
    <p:sldId id="874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20">
          <p15:clr>
            <a:srgbClr val="A4A3A4"/>
          </p15:clr>
        </p15:guide>
        <p15:guide id="2" orient="horz" pos="3902">
          <p15:clr>
            <a:srgbClr val="A4A3A4"/>
          </p15:clr>
        </p15:guide>
        <p15:guide id="3" orient="horz" pos="3539">
          <p15:clr>
            <a:srgbClr val="A4A3A4"/>
          </p15:clr>
        </p15:guide>
        <p15:guide id="4" pos="4150">
          <p15:clr>
            <a:srgbClr val="A4A3A4"/>
          </p15:clr>
        </p15:guide>
        <p15:guide id="5" pos="2880">
          <p15:clr>
            <a:srgbClr val="A4A3A4"/>
          </p15:clr>
        </p15:guide>
        <p15:guide id="6" pos="2408">
          <p15:clr>
            <a:srgbClr val="A4A3A4"/>
          </p15:clr>
        </p15:guide>
        <p15:guide id="7" pos="32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>
        <p:scale>
          <a:sx n="86" d="100"/>
          <a:sy n="86" d="100"/>
        </p:scale>
        <p:origin x="957" y="48"/>
      </p:cViewPr>
      <p:guideLst>
        <p:guide orient="horz" pos="3720"/>
        <p:guide orient="horz" pos="3902"/>
        <p:guide orient="horz" pos="3539"/>
        <p:guide pos="4150"/>
        <p:guide pos="2880"/>
        <p:guide pos="2408"/>
        <p:guide pos="3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804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E05CD-E902-4E5A-B8D6-28FEB029C69B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9CD58B-E0FB-49F4-BF54-A9234298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67E8-1F26-4BAB-B374-662DCC814C6A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2E9B4-E7FD-4DBE-AD34-6A7F74C62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5896345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05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433436"/>
            <a:ext cx="8229600" cy="5723524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63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0" r:id="rId9"/>
    <p:sldLayoutId id="2147484311" r:id="rId10"/>
    <p:sldLayoutId id="2147484305" r:id="rId11"/>
    <p:sldLayoutId id="2147484312" r:id="rId12"/>
    <p:sldLayoutId id="2147484314" r:id="rId13"/>
    <p:sldLayoutId id="2147484315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Divide and Conquer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divide </a:t>
            </a:r>
            <a:r>
              <a:rPr lang="en-CA" dirty="0" smtClean="0"/>
              <a:t>and conquer algorithms typically recursively divide a problem into several smaller sub-problems until the sub-problems are small enough that they can be solved directly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DE67D-BBC5-46BA-B956-E9593F75978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53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Informal Analysis of Merge Sort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the running time (the number of operations) of merge sort is a function of the number of elements to sort</a:t>
            </a:r>
          </a:p>
          <a:p>
            <a:pPr lvl="1">
              <a:defRPr/>
            </a:pPr>
            <a:r>
              <a:rPr lang="en-CA" dirty="0" smtClean="0"/>
              <a:t>let the function be </a:t>
            </a:r>
            <a:r>
              <a:rPr lang="en-CA" i="1" dirty="0" smtClean="0"/>
              <a:t>T(n)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merge sort works by splitting the list into two sub-lists (each about half the size of the original list) and sorting the sub-lists</a:t>
            </a:r>
          </a:p>
          <a:p>
            <a:pPr lvl="1">
              <a:defRPr/>
            </a:pPr>
            <a:r>
              <a:rPr lang="en-CA" dirty="0" smtClean="0"/>
              <a:t>this takes 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 running time</a:t>
            </a:r>
          </a:p>
          <a:p>
            <a:pPr>
              <a:defRPr/>
            </a:pPr>
            <a:r>
              <a:rPr lang="en-CA" dirty="0" smtClean="0"/>
              <a:t>then the sub-lists are merged</a:t>
            </a:r>
          </a:p>
          <a:p>
            <a:pPr lvl="1">
              <a:defRPr/>
            </a:pPr>
            <a:r>
              <a:rPr lang="en-CA" dirty="0" smtClean="0"/>
              <a:t>this takes </a:t>
            </a:r>
            <a:r>
              <a:rPr lang="en-CA" i="1" dirty="0" smtClean="0"/>
              <a:t>O(n)</a:t>
            </a:r>
            <a:r>
              <a:rPr lang="en-CA" dirty="0" smtClean="0"/>
              <a:t> running time</a:t>
            </a:r>
          </a:p>
          <a:p>
            <a:pPr>
              <a:defRPr/>
            </a:pPr>
            <a:r>
              <a:rPr lang="en-CA" dirty="0" smtClean="0"/>
              <a:t>total running time </a:t>
            </a:r>
            <a:r>
              <a:rPr lang="en-CA" i="1" dirty="0" smtClean="0"/>
              <a:t>T(n)</a:t>
            </a:r>
            <a:r>
              <a:rPr lang="en-CA" dirty="0" smtClean="0"/>
              <a:t>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O(n)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4A4EC-F7C5-4423-9311-413E28CB9A7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9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</a:t>
            </a:r>
            <a:r>
              <a:rPr lang="en-CA" dirty="0" smtClean="0">
                <a:sym typeface="Symbol"/>
              </a:rPr>
              <a:t></a:t>
            </a:r>
            <a:r>
              <a:rPr lang="en-CA" dirty="0" smtClean="0"/>
              <a:t>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O(n)</a:t>
            </a:r>
            <a:r>
              <a:rPr lang="en-CA" dirty="0" smtClean="0"/>
              <a:t>                 </a:t>
            </a:r>
            <a:r>
              <a:rPr lang="en-CA" sz="2000" i="1" dirty="0" smtClean="0">
                <a:solidFill>
                  <a:srgbClr val="0070C0"/>
                </a:solidFill>
              </a:rPr>
              <a:t>T</a:t>
            </a:r>
            <a:r>
              <a:rPr lang="en-CA" sz="2000" dirty="0" smtClean="0">
                <a:solidFill>
                  <a:srgbClr val="0070C0"/>
                </a:solidFill>
              </a:rPr>
              <a:t>(</a:t>
            </a:r>
            <a:r>
              <a:rPr lang="en-CA" sz="2000" i="1" dirty="0" smtClean="0">
                <a:solidFill>
                  <a:srgbClr val="0070C0"/>
                </a:solidFill>
              </a:rPr>
              <a:t>n</a:t>
            </a:r>
            <a:r>
              <a:rPr lang="en-CA" sz="2000" dirty="0" smtClean="0">
                <a:solidFill>
                  <a:srgbClr val="0070C0"/>
                </a:solidFill>
              </a:rPr>
              <a:t>) approaches...</a:t>
            </a:r>
            <a:endParaRPr lang="en-CA" sz="2000" i="1" dirty="0" smtClean="0">
              <a:solidFill>
                <a:srgbClr val="0070C0"/>
              </a:solidFill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</a:t>
            </a:r>
            <a:r>
              <a:rPr lang="en-CA" i="1" dirty="0" smtClean="0">
                <a:sym typeface="Symbol"/>
              </a:rPr>
              <a:t> 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)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6A51D-9902-42E3-A174-5794066C1C9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1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dirty="0" smtClean="0"/>
              <a:t>)</a:t>
            </a:r>
            <a:r>
              <a:rPr lang="en-CA" i="1" dirty="0" smtClean="0"/>
              <a:t>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for a list of length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we know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)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</a:t>
            </a:r>
            <a:endParaRPr lang="en-US" dirty="0" smtClean="0"/>
          </a:p>
          <a:p>
            <a:pPr lvl="1">
              <a:defRPr/>
            </a:pPr>
            <a:r>
              <a:rPr lang="en-CA" dirty="0" smtClean="0"/>
              <a:t>if we can substitute </a:t>
            </a:r>
            <a:r>
              <a:rPr lang="en-CA" i="1" dirty="0" smtClean="0"/>
              <a:t>T</a:t>
            </a:r>
            <a:r>
              <a:rPr lang="en-CA" dirty="0" smtClean="0"/>
              <a:t>(1) into the right-hand side of </a:t>
            </a:r>
            <a:r>
              <a:rPr lang="en-CA" i="1" dirty="0" smtClean="0"/>
              <a:t>T(n)</a:t>
            </a:r>
            <a:r>
              <a:rPr lang="en-CA" dirty="0" smtClean="0"/>
              <a:t> we might be able to solve the recurrence</a:t>
            </a:r>
          </a:p>
          <a:p>
            <a:pPr lvl="1">
              <a:defRPr/>
            </a:pPr>
            <a:r>
              <a:rPr lang="en-CA" dirty="0" smtClean="0"/>
              <a:t>we have </a:t>
            </a:r>
            <a:r>
              <a:rPr lang="en-CA" i="1" dirty="0"/>
              <a:t>T</a:t>
            </a:r>
            <a:r>
              <a:rPr lang="en-CA" dirty="0"/>
              <a:t>(</a:t>
            </a:r>
            <a:r>
              <a:rPr lang="en-CA" i="1" dirty="0"/>
              <a:t>n/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>
                <a:cs typeface="Courier New" pitchFamily="49" charset="0"/>
              </a:rPr>
              <a:t>k</a:t>
            </a:r>
            <a:r>
              <a:rPr lang="en-CA" dirty="0" smtClean="0"/>
              <a:t>) on the right-hand side, so we need to find some value of k such that</a:t>
            </a:r>
          </a:p>
          <a:p>
            <a:pPr lvl="1">
              <a:defRPr/>
            </a:pPr>
            <a:endParaRPr lang="en-CA" sz="2400" i="1" dirty="0" smtClean="0"/>
          </a:p>
          <a:p>
            <a:pPr lvl="1" algn="ctr">
              <a:buFont typeface="Wingdings 3" pitchFamily="18" charset="2"/>
              <a:buNone/>
              <a:defRPr/>
            </a:pPr>
            <a:r>
              <a:rPr lang="en-CA" sz="2400" i="1" dirty="0" smtClean="0"/>
              <a:t>n/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i="1" dirty="0" smtClean="0">
                <a:cs typeface="Courier New" pitchFamily="49" charset="0"/>
              </a:rPr>
              <a:t> =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2400" i="1" dirty="0" smtClean="0">
                <a:cs typeface="Courier New" pitchFamily="49" charset="0"/>
              </a:rPr>
              <a:t>  </a:t>
            </a:r>
            <a:r>
              <a:rPr lang="en-CA" sz="2400" dirty="0" smtClean="0">
                <a:cs typeface="Courier New" pitchFamily="49" charset="0"/>
                <a:sym typeface="Symbol"/>
              </a:rPr>
              <a:t> 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dirty="0" smtClean="0">
                <a:cs typeface="Courier New" pitchFamily="49" charset="0"/>
              </a:rPr>
              <a:t> = </a:t>
            </a:r>
            <a:r>
              <a:rPr lang="en-CA" sz="2400" i="1" dirty="0" smtClean="0">
                <a:cs typeface="Courier New" pitchFamily="49" charset="0"/>
              </a:rPr>
              <a:t>n</a:t>
            </a:r>
            <a:r>
              <a:rPr lang="en-CA" sz="2400" dirty="0" smtClean="0">
                <a:cs typeface="Courier New" pitchFamily="49" charset="0"/>
              </a:rPr>
              <a:t> </a:t>
            </a:r>
            <a:r>
              <a:rPr lang="en-CA" sz="2400" dirty="0" smtClean="0">
                <a:cs typeface="Courier New" pitchFamily="49" charset="0"/>
                <a:sym typeface="Symbol"/>
              </a:rPr>
              <a:t> </a:t>
            </a:r>
            <a:r>
              <a:rPr lang="en-CA" sz="2400" i="1" dirty="0" smtClean="0">
                <a:cs typeface="Courier New" pitchFamily="49" charset="0"/>
                <a:sym typeface="Symbol"/>
              </a:rPr>
              <a:t>k</a:t>
            </a:r>
            <a:r>
              <a:rPr lang="en-CA" sz="2400" dirty="0" smtClean="0">
                <a:cs typeface="Courier New" pitchFamily="49" charset="0"/>
                <a:sym typeface="Symbol"/>
              </a:rPr>
              <a:t> = log</a:t>
            </a:r>
            <a:r>
              <a:rPr lang="en-CA" sz="2400" baseline="-25000" dirty="0" smtClean="0">
                <a:cs typeface="Courier New" pitchFamily="49" charset="0"/>
                <a:sym typeface="Symbol"/>
              </a:rPr>
              <a:t>2</a:t>
            </a:r>
            <a:r>
              <a:rPr lang="en-CA" sz="2400" dirty="0" smtClean="0">
                <a:cs typeface="Courier New" pitchFamily="49" charset="0"/>
                <a:sym typeface="Symbol"/>
              </a:rPr>
              <a:t>(</a:t>
            </a:r>
            <a:r>
              <a:rPr lang="en-CA" sz="2400" i="1" dirty="0" smtClean="0">
                <a:cs typeface="Courier New" pitchFamily="49" charset="0"/>
                <a:sym typeface="Symbol"/>
              </a:rPr>
              <a:t>n</a:t>
            </a:r>
            <a:r>
              <a:rPr lang="en-CA" sz="2400" dirty="0" smtClean="0">
                <a:cs typeface="Courier New" pitchFamily="49" charset="0"/>
                <a:sym typeface="Symbol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73E47-ED59-409A-B09E-A22FA764C68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28950" y="171450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57450" y="5098015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89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endParaRPr lang="en-CA" sz="2800" i="1" dirty="0" smtClean="0"/>
          </a:p>
          <a:p>
            <a:pPr>
              <a:buFont typeface="Wingdings 3" pitchFamily="18" charset="2"/>
              <a:buNone/>
              <a:defRPr/>
            </a:pPr>
            <a:endParaRPr lang="en-CA" sz="2800" dirty="0"/>
          </a:p>
          <a:p>
            <a:pPr>
              <a:buFont typeface="Wingdings 3" pitchFamily="18" charset="2"/>
              <a:buNone/>
              <a:defRPr/>
            </a:pPr>
            <a:endParaRPr lang="en-CA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CC4164-4145-41BE-9B8D-B58240BDEAF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76436" y="2449681"/>
                <a:ext cx="6084423" cy="18713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func>
                            <m:func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</m:func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800">
                                              <a:latin typeface="Cambria Math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en-US" sz="2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</m:func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𝑛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𝑛</m:t>
                      </m:r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800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CA" sz="2800" b="0" i="1" smtClean="0">
                          <a:latin typeface="Cambria Math" panose="02040503050406030204" pitchFamily="18" charset="0"/>
                          <a:ea typeface="Cambria Math"/>
                        </a:rPr>
                        <m:t>𝑂</m:t>
                      </m:r>
                      <m:r>
                        <a:rPr lang="en-CA" sz="2800" b="0" i="1" smtClean="0">
                          <a:latin typeface="Cambria Math" panose="02040503050406030204" pitchFamily="18" charset="0"/>
                          <a:ea typeface="Cambria Math"/>
                        </a:rPr>
                        <m:t>(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CA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436" y="2449681"/>
                <a:ext cx="6084423" cy="18713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70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quicksort, like </a:t>
            </a:r>
            <a:r>
              <a:rPr lang="en-US" dirty="0" err="1" smtClean="0"/>
              <a:t>mergesort</a:t>
            </a:r>
            <a:r>
              <a:rPr lang="en-US" dirty="0" smtClean="0"/>
              <a:t>, is a divide and conquer algorithm for sorting a list or array</a:t>
            </a:r>
          </a:p>
          <a:p>
            <a:r>
              <a:rPr lang="en-US" dirty="0" smtClean="0"/>
              <a:t>it can be described recursively as follows: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choose an element, called the </a:t>
            </a:r>
            <a:r>
              <a:rPr lang="en-US" i="1" dirty="0" smtClean="0"/>
              <a:t>pivot</a:t>
            </a:r>
            <a:r>
              <a:rPr lang="en-US" dirty="0" smtClean="0"/>
              <a:t>, from the list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reorder the list so that:</a:t>
            </a:r>
          </a:p>
          <a:p>
            <a:pPr marL="1006475" lvl="2" indent="-457200"/>
            <a:r>
              <a:rPr lang="en-US" dirty="0" smtClean="0"/>
              <a:t>values less than the pivot are located before the pivot</a:t>
            </a:r>
          </a:p>
          <a:p>
            <a:pPr marL="1006475" lvl="2" indent="-457200"/>
            <a:r>
              <a:rPr lang="en-US" dirty="0" smtClean="0"/>
              <a:t>values greater than the pivot are located after the pivot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quicksort the </a:t>
            </a:r>
            <a:r>
              <a:rPr lang="en-US" dirty="0" err="1" smtClean="0"/>
              <a:t>sublist</a:t>
            </a:r>
            <a:r>
              <a:rPr lang="en-US" dirty="0" smtClean="0"/>
              <a:t> of elements before the pivot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quicksort the </a:t>
            </a:r>
            <a:r>
              <a:rPr lang="en-US" dirty="0" err="1" smtClean="0"/>
              <a:t>sublist</a:t>
            </a:r>
            <a:r>
              <a:rPr lang="en-US" dirty="0" smtClean="0"/>
              <a:t> of elements after the pivot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7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 2 is called the </a:t>
            </a:r>
            <a:r>
              <a:rPr lang="en-US" i="1" dirty="0" smtClean="0"/>
              <a:t>partition</a:t>
            </a:r>
            <a:r>
              <a:rPr lang="en-US" dirty="0" smtClean="0"/>
              <a:t> step</a:t>
            </a:r>
          </a:p>
          <a:p>
            <a:r>
              <a:rPr lang="en-US" dirty="0" smtClean="0"/>
              <a:t>consider the following list of unique elements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assume that the pivot is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024645"/>
              </p:ext>
            </p:extLst>
          </p:nvPr>
        </p:nvGraphicFramePr>
        <p:xfrm>
          <a:off x="1461222" y="2449681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762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partition step reorders the list so that:</a:t>
            </a:r>
          </a:p>
          <a:p>
            <a:pPr lvl="1"/>
            <a:r>
              <a:rPr lang="en-US" dirty="0"/>
              <a:t>values less than the pivot are located before the </a:t>
            </a:r>
            <a:r>
              <a:rPr lang="en-US" dirty="0" smtClean="0"/>
              <a:t>pivot</a:t>
            </a:r>
          </a:p>
          <a:p>
            <a:pPr lvl="2"/>
            <a:r>
              <a:rPr lang="en-US" dirty="0" smtClean="0"/>
              <a:t>we need to move the cyan elements before the pivot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values greater than the pivot are located after the </a:t>
            </a:r>
            <a:r>
              <a:rPr lang="en-US" dirty="0" smtClean="0"/>
              <a:t>pivot</a:t>
            </a:r>
          </a:p>
          <a:p>
            <a:pPr lvl="2"/>
            <a:r>
              <a:rPr lang="en-US" dirty="0" smtClean="0"/>
              <a:t>we need to move the red elements after the pivot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097134"/>
              </p:ext>
            </p:extLst>
          </p:nvPr>
        </p:nvGraphicFramePr>
        <p:xfrm>
          <a:off x="1461222" y="2795323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169130"/>
              </p:ext>
            </p:extLst>
          </p:nvPr>
        </p:nvGraphicFramePr>
        <p:xfrm>
          <a:off x="1461222" y="4926782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491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Quicksort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can you describe an algorithm to perform the partitioning step?</a:t>
            </a:r>
          </a:p>
          <a:p>
            <a:pPr lvl="1"/>
            <a:r>
              <a:rPr lang="en-CA" dirty="0" smtClean="0"/>
              <a:t>talk amongst yourselves here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27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partitioning the list looks like: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partioning</a:t>
            </a:r>
            <a:r>
              <a:rPr lang="en-US" dirty="0" smtClean="0"/>
              <a:t> has 3 results:</a:t>
            </a:r>
          </a:p>
          <a:p>
            <a:pPr lvl="1"/>
            <a:r>
              <a:rPr lang="en-US" dirty="0" smtClean="0"/>
              <a:t>the pivot is in its correct final sorted location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FFFF"/>
                </a:solidFill>
              </a:rPr>
              <a:t>left</a:t>
            </a:r>
            <a:r>
              <a:rPr lang="en-US" dirty="0" smtClean="0"/>
              <a:t> </a:t>
            </a:r>
            <a:r>
              <a:rPr lang="en-US" dirty="0" err="1" smtClean="0"/>
              <a:t>sublist</a:t>
            </a:r>
            <a:r>
              <a:rPr lang="en-US" dirty="0" smtClean="0"/>
              <a:t> contains only elements less than the pivot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right</a:t>
            </a:r>
            <a:r>
              <a:rPr lang="en-US" dirty="0" smtClean="0"/>
              <a:t> </a:t>
            </a:r>
            <a:r>
              <a:rPr lang="en-US" dirty="0" err="1" smtClean="0"/>
              <a:t>sublist</a:t>
            </a:r>
            <a:r>
              <a:rPr lang="en-US" dirty="0" smtClean="0"/>
              <a:t> contains only elements greater than the pivot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762578"/>
              </p:ext>
            </p:extLst>
          </p:nvPr>
        </p:nvGraphicFramePr>
        <p:xfrm>
          <a:off x="1461222" y="1988825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609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partitioning we recursively quicksort the left </a:t>
            </a:r>
            <a:r>
              <a:rPr lang="en-US" dirty="0" err="1" smtClean="0"/>
              <a:t>sublist</a:t>
            </a:r>
            <a:endParaRPr lang="en-US" dirty="0" smtClean="0"/>
          </a:p>
          <a:p>
            <a:r>
              <a:rPr lang="en-US" dirty="0" smtClean="0"/>
              <a:t>for the left </a:t>
            </a:r>
            <a:r>
              <a:rPr lang="en-US" dirty="0" err="1" smtClean="0"/>
              <a:t>sublist</a:t>
            </a:r>
            <a:r>
              <a:rPr lang="en-US" dirty="0" smtClean="0"/>
              <a:t>, let's assume that we choose 4 as the pivot</a:t>
            </a:r>
          </a:p>
          <a:p>
            <a:pPr lvl="1"/>
            <a:r>
              <a:rPr lang="en-US" dirty="0" smtClean="0"/>
              <a:t>after partitioning the left </a:t>
            </a:r>
            <a:r>
              <a:rPr lang="en-US" dirty="0" err="1" smtClean="0"/>
              <a:t>sublist</a:t>
            </a:r>
            <a:r>
              <a:rPr lang="en-US" dirty="0" smtClean="0"/>
              <a:t> we get: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2"/>
            <a:r>
              <a:rPr lang="en-US" dirty="0" smtClean="0"/>
              <a:t>we then recursively quicksort the </a:t>
            </a:r>
            <a:r>
              <a:rPr lang="en-US" dirty="0" smtClean="0">
                <a:solidFill>
                  <a:srgbClr val="00FFFF"/>
                </a:solidFill>
              </a:rPr>
              <a:t>left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right</a:t>
            </a:r>
            <a:r>
              <a:rPr lang="en-US" dirty="0" smtClean="0"/>
              <a:t> </a:t>
            </a:r>
            <a:r>
              <a:rPr lang="en-US" dirty="0" err="1" smtClean="0"/>
              <a:t>sublists</a:t>
            </a:r>
            <a:endParaRPr lang="en-US" dirty="0" smtClean="0"/>
          </a:p>
          <a:p>
            <a:pPr lvl="3"/>
            <a:r>
              <a:rPr lang="en-US" dirty="0" smtClean="0"/>
              <a:t>and so on...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9582"/>
              </p:ext>
            </p:extLst>
          </p:nvPr>
        </p:nvGraphicFramePr>
        <p:xfrm>
          <a:off x="1461222" y="3659428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82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Merge Sort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merge sort is a divide and conquer algorithm that sorts a list of numbers by recursively splitting the list into two halves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7EDCA-5F43-49D0-9439-463E11DD295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60007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41719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50863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28003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37147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8" name="TextBox 9"/>
          <p:cNvSpPr txBox="1">
            <a:spLocks noChangeArrowheads="1"/>
          </p:cNvSpPr>
          <p:nvPr/>
        </p:nvSpPr>
        <p:spPr bwMode="auto">
          <a:xfrm>
            <a:off x="55435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9" name="TextBox 10"/>
          <p:cNvSpPr txBox="1">
            <a:spLocks noChangeArrowheads="1"/>
          </p:cNvSpPr>
          <p:nvPr/>
        </p:nvSpPr>
        <p:spPr bwMode="auto">
          <a:xfrm>
            <a:off x="32575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0" name="TextBox 11"/>
          <p:cNvSpPr txBox="1">
            <a:spLocks noChangeArrowheads="1"/>
          </p:cNvSpPr>
          <p:nvPr/>
        </p:nvSpPr>
        <p:spPr bwMode="auto">
          <a:xfrm>
            <a:off x="4629150" y="26225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1" name="TextBox 12"/>
          <p:cNvSpPr txBox="1">
            <a:spLocks noChangeArrowheads="1"/>
          </p:cNvSpPr>
          <p:nvPr/>
        </p:nvSpPr>
        <p:spPr bwMode="auto">
          <a:xfrm>
            <a:off x="62293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2" name="TextBox 13"/>
          <p:cNvSpPr txBox="1">
            <a:spLocks noChangeArrowheads="1"/>
          </p:cNvSpPr>
          <p:nvPr/>
        </p:nvSpPr>
        <p:spPr bwMode="auto">
          <a:xfrm>
            <a:off x="53149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3" name="TextBox 14"/>
          <p:cNvSpPr txBox="1">
            <a:spLocks noChangeArrowheads="1"/>
          </p:cNvSpPr>
          <p:nvPr/>
        </p:nvSpPr>
        <p:spPr bwMode="auto">
          <a:xfrm>
            <a:off x="57721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4" name="TextBox 15"/>
          <p:cNvSpPr txBox="1">
            <a:spLocks noChangeArrowheads="1"/>
          </p:cNvSpPr>
          <p:nvPr/>
        </p:nvSpPr>
        <p:spPr bwMode="auto">
          <a:xfrm>
            <a:off x="48577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5" name="TextBox 16"/>
          <p:cNvSpPr txBox="1">
            <a:spLocks noChangeArrowheads="1"/>
          </p:cNvSpPr>
          <p:nvPr/>
        </p:nvSpPr>
        <p:spPr bwMode="auto">
          <a:xfrm>
            <a:off x="39433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6" name="TextBox 17"/>
          <p:cNvSpPr txBox="1">
            <a:spLocks noChangeArrowheads="1"/>
          </p:cNvSpPr>
          <p:nvPr/>
        </p:nvSpPr>
        <p:spPr bwMode="auto">
          <a:xfrm>
            <a:off x="25717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7" name="TextBox 18"/>
          <p:cNvSpPr txBox="1">
            <a:spLocks noChangeArrowheads="1"/>
          </p:cNvSpPr>
          <p:nvPr/>
        </p:nvSpPr>
        <p:spPr bwMode="auto">
          <a:xfrm>
            <a:off x="34861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8" name="TextBox 19"/>
          <p:cNvSpPr txBox="1">
            <a:spLocks noChangeArrowheads="1"/>
          </p:cNvSpPr>
          <p:nvPr/>
        </p:nvSpPr>
        <p:spPr bwMode="auto">
          <a:xfrm>
            <a:off x="3028950" y="3429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9" name="TextBox 20"/>
          <p:cNvSpPr txBox="1">
            <a:spLocks noChangeArrowheads="1"/>
          </p:cNvSpPr>
          <p:nvPr/>
        </p:nvSpPr>
        <p:spPr bwMode="auto">
          <a:xfrm>
            <a:off x="37147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0" name="TextBox 21"/>
          <p:cNvSpPr txBox="1">
            <a:spLocks noChangeArrowheads="1"/>
          </p:cNvSpPr>
          <p:nvPr/>
        </p:nvSpPr>
        <p:spPr bwMode="auto">
          <a:xfrm>
            <a:off x="32575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1" name="TextBox 22"/>
          <p:cNvSpPr txBox="1">
            <a:spLocks noChangeArrowheads="1"/>
          </p:cNvSpPr>
          <p:nvPr/>
        </p:nvSpPr>
        <p:spPr bwMode="auto">
          <a:xfrm>
            <a:off x="18859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2" name="TextBox 23"/>
          <p:cNvSpPr txBox="1">
            <a:spLocks noChangeArrowheads="1"/>
          </p:cNvSpPr>
          <p:nvPr/>
        </p:nvSpPr>
        <p:spPr bwMode="auto">
          <a:xfrm>
            <a:off x="234315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3" name="TextBox 24"/>
          <p:cNvSpPr txBox="1">
            <a:spLocks noChangeArrowheads="1"/>
          </p:cNvSpPr>
          <p:nvPr/>
        </p:nvSpPr>
        <p:spPr bwMode="auto">
          <a:xfrm>
            <a:off x="685800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4" name="TextBox 25"/>
          <p:cNvSpPr txBox="1">
            <a:spLocks noChangeArrowheads="1"/>
          </p:cNvSpPr>
          <p:nvPr/>
        </p:nvSpPr>
        <p:spPr bwMode="auto">
          <a:xfrm>
            <a:off x="6400800" y="42592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5" name="TextBox 26"/>
          <p:cNvSpPr txBox="1">
            <a:spLocks noChangeArrowheads="1"/>
          </p:cNvSpPr>
          <p:nvPr/>
        </p:nvSpPr>
        <p:spPr bwMode="auto">
          <a:xfrm>
            <a:off x="5543550" y="42862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6" name="TextBox 27"/>
          <p:cNvSpPr txBox="1">
            <a:spLocks noChangeArrowheads="1"/>
          </p:cNvSpPr>
          <p:nvPr/>
        </p:nvSpPr>
        <p:spPr bwMode="auto">
          <a:xfrm>
            <a:off x="5086350" y="42862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7" name="TextBox 28"/>
          <p:cNvSpPr txBox="1">
            <a:spLocks noChangeArrowheads="1"/>
          </p:cNvSpPr>
          <p:nvPr/>
        </p:nvSpPr>
        <p:spPr bwMode="auto">
          <a:xfrm>
            <a:off x="1200150" y="50863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8" name="TextBox 29"/>
          <p:cNvSpPr txBox="1">
            <a:spLocks noChangeArrowheads="1"/>
          </p:cNvSpPr>
          <p:nvPr/>
        </p:nvSpPr>
        <p:spPr bwMode="auto">
          <a:xfrm>
            <a:off x="2114550" y="50863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39" name="TextBox 30"/>
          <p:cNvSpPr txBox="1">
            <a:spLocks noChangeArrowheads="1"/>
          </p:cNvSpPr>
          <p:nvPr/>
        </p:nvSpPr>
        <p:spPr bwMode="auto">
          <a:xfrm>
            <a:off x="39433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0" name="TextBox 31"/>
          <p:cNvSpPr txBox="1">
            <a:spLocks noChangeArrowheads="1"/>
          </p:cNvSpPr>
          <p:nvPr/>
        </p:nvSpPr>
        <p:spPr bwMode="auto">
          <a:xfrm>
            <a:off x="30289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1" name="TextBox 32"/>
          <p:cNvSpPr txBox="1">
            <a:spLocks noChangeArrowheads="1"/>
          </p:cNvSpPr>
          <p:nvPr/>
        </p:nvSpPr>
        <p:spPr bwMode="auto">
          <a:xfrm>
            <a:off x="57721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2" name="TextBox 33"/>
          <p:cNvSpPr txBox="1">
            <a:spLocks noChangeArrowheads="1"/>
          </p:cNvSpPr>
          <p:nvPr/>
        </p:nvSpPr>
        <p:spPr bwMode="auto">
          <a:xfrm>
            <a:off x="485775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3" name="TextBox 34"/>
          <p:cNvSpPr txBox="1">
            <a:spLocks noChangeArrowheads="1"/>
          </p:cNvSpPr>
          <p:nvPr/>
        </p:nvSpPr>
        <p:spPr bwMode="auto">
          <a:xfrm>
            <a:off x="754380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44" name="TextBox 35"/>
          <p:cNvSpPr txBox="1">
            <a:spLocks noChangeArrowheads="1"/>
          </p:cNvSpPr>
          <p:nvPr/>
        </p:nvSpPr>
        <p:spPr bwMode="auto">
          <a:xfrm>
            <a:off x="6629400" y="511651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10800000" flipV="1">
            <a:off x="3486150" y="3025775"/>
            <a:ext cx="1085850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629150" y="3025775"/>
            <a:ext cx="1085850" cy="346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V="1">
            <a:off x="2343150" y="3832225"/>
            <a:ext cx="1076325" cy="3397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H="1">
            <a:off x="3369469" y="3940969"/>
            <a:ext cx="396875" cy="1793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H="1" flipV="1">
            <a:off x="5781675" y="3832225"/>
            <a:ext cx="1076325" cy="3397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5436394" y="3940969"/>
            <a:ext cx="396875" cy="1793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 flipV="1">
            <a:off x="5086350" y="4695825"/>
            <a:ext cx="407988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551488" y="4695825"/>
            <a:ext cx="392112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6624638" y="4891088"/>
            <a:ext cx="388937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877050" y="4695825"/>
            <a:ext cx="895350" cy="3333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708400" y="4695825"/>
            <a:ext cx="406400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 flipV="1">
            <a:off x="3257550" y="4695825"/>
            <a:ext cx="392113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 flipV="1">
            <a:off x="1428750" y="4695825"/>
            <a:ext cx="838200" cy="3333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>
            <a:off x="2159794" y="4861719"/>
            <a:ext cx="333375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7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eventually, the left </a:t>
            </a:r>
            <a:r>
              <a:rPr lang="en-US" dirty="0" err="1" smtClean="0"/>
              <a:t>sublist</a:t>
            </a:r>
            <a:r>
              <a:rPr lang="en-US" dirty="0" smtClean="0"/>
              <a:t> from the first pivoting operation will be sorted; we then recursively quicksort the right </a:t>
            </a:r>
            <a:r>
              <a:rPr lang="en-US" dirty="0" err="1" smtClean="0"/>
              <a:t>sublist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we choose 8 as the pivot and partition we get: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left and right </a:t>
            </a:r>
            <a:r>
              <a:rPr lang="en-US" dirty="0" err="1" smtClean="0"/>
              <a:t>sublists</a:t>
            </a:r>
            <a:r>
              <a:rPr lang="en-US" dirty="0" smtClean="0"/>
              <a:t> have size 1 so there is nothing left to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194485"/>
              </p:ext>
            </p:extLst>
          </p:nvPr>
        </p:nvGraphicFramePr>
        <p:xfrm>
          <a:off x="1461222" y="2680109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712721"/>
              </p:ext>
            </p:extLst>
          </p:nvPr>
        </p:nvGraphicFramePr>
        <p:xfrm>
          <a:off x="1461222" y="4062677"/>
          <a:ext cx="6096000" cy="633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3367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192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computational complexity of quicksort depends on:</a:t>
                </a:r>
              </a:p>
              <a:p>
                <a:pPr lvl="1"/>
                <a:r>
                  <a:rPr lang="en-US" dirty="0" smtClean="0"/>
                  <a:t>the computational complexity of the partition operation</a:t>
                </a:r>
              </a:p>
              <a:p>
                <a:pPr lvl="2"/>
                <a:r>
                  <a:rPr lang="en-US" dirty="0" smtClean="0"/>
                  <a:t>without proof I claim that this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for a list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how the pivot is chosen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96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377718" cy="493776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let's assume that when we choose a pivot we always choose the smallest (or largest) value in the </a:t>
                </a:r>
                <a:r>
                  <a:rPr lang="en-US" dirty="0" err="1"/>
                  <a:t>sublist</a:t>
                </a:r>
                <a:endParaRPr lang="en-US" dirty="0"/>
              </a:p>
              <a:p>
                <a:pPr lvl="1"/>
                <a:r>
                  <a:rPr lang="en-US" dirty="0" smtClean="0"/>
                  <a:t>yields a </a:t>
                </a:r>
                <a:r>
                  <a:rPr lang="en-US" dirty="0" err="1"/>
                  <a:t>sublist</a:t>
                </a:r>
                <a:r>
                  <a:rPr lang="en-US" dirty="0"/>
                  <a:t> of size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i="1">
                        <a:latin typeface="Cambria Math"/>
                      </a:rPr>
                      <m:t>−1)</m:t>
                    </m:r>
                  </m:oMath>
                </a14:m>
                <a:r>
                  <a:rPr lang="en-US" dirty="0"/>
                  <a:t> which we recursively quicksort</a:t>
                </a:r>
                <a:endParaRPr lang="en-US" dirty="0" smtClean="0"/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be the number of operations needed to quicksort a list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when choosing a pivot as described above</a:t>
                </a:r>
              </a:p>
              <a:p>
                <a:pPr lvl="1"/>
                <a:r>
                  <a:rPr lang="en-US" dirty="0" smtClean="0"/>
                  <a:t>then the recurrence relation is: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solving the recurrence results in</a:t>
                </a:r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377718" cy="4937760"/>
              </a:xfrm>
              <a:blipFill rotWithShape="1">
                <a:blip r:embed="rId2"/>
                <a:stretch>
                  <a:fillRect l="-582" t="-988" r="-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240289" y="4427703"/>
                <a:ext cx="26634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CA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CA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CA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CA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289" y="4427703"/>
                <a:ext cx="2663421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62227" y="5594376"/>
                <a:ext cx="16195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227" y="5594376"/>
                <a:ext cx="161954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184996" y="4427703"/>
            <a:ext cx="2326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same as selection sort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7024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377718" cy="493776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let's assume that when we choose a pivot we always choose the median value in the </a:t>
                </a:r>
                <a:r>
                  <a:rPr lang="en-US" dirty="0" err="1"/>
                  <a:t>sublist</a:t>
                </a:r>
                <a:endParaRPr lang="en-US" dirty="0"/>
              </a:p>
              <a:p>
                <a:pPr lvl="1"/>
                <a:r>
                  <a:rPr lang="en-US" dirty="0" smtClean="0"/>
                  <a:t>yields 2 </a:t>
                </a:r>
                <a:r>
                  <a:rPr lang="en-US" dirty="0" err="1" smtClean="0"/>
                  <a:t>sublists</a:t>
                </a:r>
                <a:r>
                  <a:rPr lang="en-US" dirty="0" smtClean="0"/>
                  <a:t> </a:t>
                </a:r>
                <a:r>
                  <a:rPr lang="en-US" dirty="0"/>
                  <a:t>of size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r>
                  <a:rPr lang="en-US" dirty="0"/>
                  <a:t> which we recursively quicksort</a:t>
                </a:r>
                <a:endParaRPr lang="en-US" dirty="0" smtClean="0"/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be the number of operations needed to quicksort a list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when choosing a pivot as described above</a:t>
                </a:r>
              </a:p>
              <a:p>
                <a:pPr lvl="1"/>
                <a:r>
                  <a:rPr lang="en-US" dirty="0" smtClean="0"/>
                  <a:t>then the recurrence relation is: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solving the recurrence results in</a:t>
                </a:r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377718" cy="4937760"/>
              </a:xfrm>
              <a:blipFill rotWithShape="1">
                <a:blip r:embed="rId2"/>
                <a:stretch>
                  <a:fillRect l="-582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61027" y="4427703"/>
                <a:ext cx="242194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027" y="4427703"/>
                <a:ext cx="2421945" cy="430887"/>
              </a:xfrm>
              <a:prstGeom prst="rect">
                <a:avLst/>
              </a:prstGeom>
              <a:blipFill rotWithShape="1">
                <a:blip r:embed="rId3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25176" y="5612367"/>
                <a:ext cx="21407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176" y="5612367"/>
                <a:ext cx="214071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184996" y="4427703"/>
            <a:ext cx="2055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same as merge sort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4412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what is the fastest way to sort a deck of playing cards?</a:t>
            </a:r>
          </a:p>
          <a:p>
            <a:r>
              <a:rPr lang="en-CA" dirty="0" smtClean="0"/>
              <a:t>what is the big-O complexity?</a:t>
            </a:r>
          </a:p>
          <a:p>
            <a:r>
              <a:rPr lang="en-CA" dirty="0" smtClean="0"/>
              <a:t>talk amongst ourselves here….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29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Proving correctness and </a:t>
            </a:r>
            <a:r>
              <a:rPr lang="en-US" sz="3600" dirty="0" err="1" smtClean="0"/>
              <a:t>terminaton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5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Proving Correctness and Termination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show that a recursive method accomplishes its goal you must prove: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base case(s) and the recursive calls are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method terminates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130A-2186-477B-BBE9-71ED937736E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Correctness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correctness: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base case is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assume that the recursive invocation is correct and then prove that each recursive case is correct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087F6-AF63-4069-A48A-ABC3214121C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printItToo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defRPr/>
            </a:pPr>
            <a:endParaRPr lang="en-CA" dirty="0" smtClean="0"/>
          </a:p>
          <a:p>
            <a:pPr marL="514350" indent="-514350">
              <a:defRPr/>
            </a:pPr>
            <a:endParaRPr lang="en-CA" dirty="0" smtClean="0"/>
          </a:p>
          <a:p>
            <a:pPr marL="514350" indent="-514350">
              <a:defRPr/>
            </a:pPr>
            <a:r>
              <a:rPr lang="en-CA" dirty="0" smtClean="0"/>
              <a:t>public static void </a:t>
            </a:r>
            <a:r>
              <a:rPr lang="en-CA" dirty="0" err="1" smtClean="0"/>
              <a:t>printItToo</a:t>
            </a:r>
            <a:r>
              <a:rPr lang="en-CA" dirty="0" smtClean="0"/>
              <a:t>(String s, </a:t>
            </a:r>
            <a:r>
              <a:rPr lang="en-CA" dirty="0" err="1" smtClean="0"/>
              <a:t>int</a:t>
            </a:r>
            <a:r>
              <a:rPr lang="en-CA" dirty="0" smtClean="0"/>
              <a:t> n) {</a:t>
            </a:r>
          </a:p>
          <a:p>
            <a:pPr marL="514350" indent="-514350">
              <a:defRPr/>
            </a:pPr>
            <a:r>
              <a:rPr lang="en-CA" dirty="0" smtClean="0"/>
              <a:t>  if (n == 0) {</a:t>
            </a:r>
          </a:p>
          <a:p>
            <a:pPr marL="514350" indent="-514350">
              <a:defRPr/>
            </a:pPr>
            <a:r>
              <a:rPr lang="en-CA" dirty="0" smtClean="0"/>
              <a:t>    return;</a:t>
            </a:r>
          </a:p>
          <a:p>
            <a:pPr marL="514350" indent="-514350">
              <a:defRPr/>
            </a:pPr>
            <a:r>
              <a:rPr lang="en-CA" dirty="0" smtClean="0"/>
              <a:t>  }</a:t>
            </a:r>
          </a:p>
          <a:p>
            <a:pPr marL="514350" indent="-514350">
              <a:defRPr/>
            </a:pPr>
            <a:r>
              <a:rPr lang="en-CA" dirty="0" smtClean="0"/>
              <a:t>  else {</a:t>
            </a:r>
          </a:p>
          <a:p>
            <a:pPr marL="514350" indent="-514350">
              <a:defRPr/>
            </a:pPr>
            <a:r>
              <a:rPr lang="en-CA" dirty="0" smtClean="0"/>
              <a:t>    </a:t>
            </a:r>
            <a:r>
              <a:rPr lang="en-CA" dirty="0" err="1" smtClean="0"/>
              <a:t>System.out.print</a:t>
            </a:r>
            <a:r>
              <a:rPr lang="en-CA" dirty="0" smtClean="0"/>
              <a:t>(s);</a:t>
            </a:r>
          </a:p>
          <a:p>
            <a:pPr marL="514350" indent="-514350">
              <a:defRPr/>
            </a:pPr>
            <a:r>
              <a:rPr lang="en-CA" dirty="0" smtClean="0"/>
              <a:t>    </a:t>
            </a:r>
            <a:r>
              <a:rPr lang="en-CA" dirty="0" err="1" smtClean="0"/>
              <a:t>printItToo</a:t>
            </a:r>
            <a:r>
              <a:rPr lang="en-CA" dirty="0" smtClean="0"/>
              <a:t>(s, n - 1);</a:t>
            </a:r>
            <a:endParaRPr lang="en-CA" dirty="0" smtClean="0">
              <a:solidFill>
                <a:srgbClr val="FF0000"/>
              </a:solidFill>
            </a:endParaRPr>
          </a:p>
          <a:p>
            <a:pPr marL="514350" indent="-514350">
              <a:defRPr/>
            </a:pPr>
            <a:r>
              <a:rPr lang="en-CA" dirty="0" smtClean="0"/>
              <a:t>  }</a:t>
            </a:r>
          </a:p>
          <a:p>
            <a:pPr marL="514350" indent="-514350">
              <a:defRPr/>
            </a:pPr>
            <a:r>
              <a:rPr lang="en-CA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830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Correctness of </a:t>
            </a:r>
            <a:r>
              <a:rPr lang="en-CA" dirty="0" err="1" smtClean="0"/>
              <a:t>printItToo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(prove the base case) If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 == 0</a:t>
            </a:r>
            <a:r>
              <a:rPr lang="en-CA" dirty="0" smtClean="0"/>
              <a:t> nothing is printed; thus the base case is correct.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Assume that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(s, n-1)</a:t>
            </a:r>
            <a:r>
              <a:rPr lang="en-CA" dirty="0" smtClean="0"/>
              <a:t>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</a:t>
            </a:r>
            <a:r>
              <a:rPr lang="en-CA" dirty="0" smtClean="0"/>
              <a:t> times. Then the recursive case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1)+1 = n</a:t>
            </a:r>
            <a:r>
              <a:rPr lang="en-CA" dirty="0" smtClean="0"/>
              <a:t> times; thus the recursive case is correct.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67163-20C5-4809-91BC-A6D4F0B9F43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split lists are then merged into sorted sub-lists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DF146-A68F-466D-8A4E-F5C4C70B095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200150" y="20574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2114550" y="20574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39433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0" name="TextBox 7"/>
          <p:cNvSpPr txBox="1">
            <a:spLocks noChangeArrowheads="1"/>
          </p:cNvSpPr>
          <p:nvPr/>
        </p:nvSpPr>
        <p:spPr bwMode="auto">
          <a:xfrm>
            <a:off x="30289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1" name="TextBox 8"/>
          <p:cNvSpPr txBox="1">
            <a:spLocks noChangeArrowheads="1"/>
          </p:cNvSpPr>
          <p:nvPr/>
        </p:nvSpPr>
        <p:spPr bwMode="auto">
          <a:xfrm>
            <a:off x="57721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2" name="TextBox 9"/>
          <p:cNvSpPr txBox="1">
            <a:spLocks noChangeArrowheads="1"/>
          </p:cNvSpPr>
          <p:nvPr/>
        </p:nvSpPr>
        <p:spPr bwMode="auto">
          <a:xfrm>
            <a:off x="485775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3" name="TextBox 10"/>
          <p:cNvSpPr txBox="1">
            <a:spLocks noChangeArrowheads="1"/>
          </p:cNvSpPr>
          <p:nvPr/>
        </p:nvSpPr>
        <p:spPr bwMode="auto">
          <a:xfrm>
            <a:off x="754380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4" name="TextBox 11"/>
          <p:cNvSpPr txBox="1">
            <a:spLocks noChangeArrowheads="1"/>
          </p:cNvSpPr>
          <p:nvPr/>
        </p:nvSpPr>
        <p:spPr bwMode="auto">
          <a:xfrm>
            <a:off x="6629400" y="20875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5" name="TextBox 12"/>
          <p:cNvSpPr txBox="1">
            <a:spLocks noChangeArrowheads="1"/>
          </p:cNvSpPr>
          <p:nvPr/>
        </p:nvSpPr>
        <p:spPr bwMode="auto">
          <a:xfrm>
            <a:off x="37147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6" name="TextBox 13"/>
          <p:cNvSpPr txBox="1">
            <a:spLocks noChangeArrowheads="1"/>
          </p:cNvSpPr>
          <p:nvPr/>
        </p:nvSpPr>
        <p:spPr bwMode="auto">
          <a:xfrm>
            <a:off x="32575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7" name="TextBox 14"/>
          <p:cNvSpPr txBox="1">
            <a:spLocks noChangeArrowheads="1"/>
          </p:cNvSpPr>
          <p:nvPr/>
        </p:nvSpPr>
        <p:spPr bwMode="auto">
          <a:xfrm>
            <a:off x="18859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8" name="TextBox 15"/>
          <p:cNvSpPr txBox="1">
            <a:spLocks noChangeArrowheads="1"/>
          </p:cNvSpPr>
          <p:nvPr/>
        </p:nvSpPr>
        <p:spPr bwMode="auto">
          <a:xfrm>
            <a:off x="234315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9" name="TextBox 16"/>
          <p:cNvSpPr txBox="1">
            <a:spLocks noChangeArrowheads="1"/>
          </p:cNvSpPr>
          <p:nvPr/>
        </p:nvSpPr>
        <p:spPr bwMode="auto">
          <a:xfrm>
            <a:off x="685800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0" name="TextBox 17"/>
          <p:cNvSpPr txBox="1">
            <a:spLocks noChangeArrowheads="1"/>
          </p:cNvSpPr>
          <p:nvPr/>
        </p:nvSpPr>
        <p:spPr bwMode="auto">
          <a:xfrm>
            <a:off x="6400800" y="28575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1" name="TextBox 18"/>
          <p:cNvSpPr txBox="1">
            <a:spLocks noChangeArrowheads="1"/>
          </p:cNvSpPr>
          <p:nvPr/>
        </p:nvSpPr>
        <p:spPr bwMode="auto">
          <a:xfrm>
            <a:off x="5543550" y="2884488"/>
            <a:ext cx="400050" cy="368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2" name="TextBox 19"/>
          <p:cNvSpPr txBox="1">
            <a:spLocks noChangeArrowheads="1"/>
          </p:cNvSpPr>
          <p:nvPr/>
        </p:nvSpPr>
        <p:spPr bwMode="auto">
          <a:xfrm>
            <a:off x="5086350" y="2884488"/>
            <a:ext cx="400050" cy="368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3" name="TextBox 24"/>
          <p:cNvSpPr txBox="1">
            <a:spLocks noChangeArrowheads="1"/>
          </p:cNvSpPr>
          <p:nvPr/>
        </p:nvSpPr>
        <p:spPr bwMode="auto">
          <a:xfrm>
            <a:off x="62293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4" name="TextBox 25"/>
          <p:cNvSpPr txBox="1">
            <a:spLocks noChangeArrowheads="1"/>
          </p:cNvSpPr>
          <p:nvPr/>
        </p:nvSpPr>
        <p:spPr bwMode="auto">
          <a:xfrm>
            <a:off x="53149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5" name="TextBox 26"/>
          <p:cNvSpPr txBox="1">
            <a:spLocks noChangeArrowheads="1"/>
          </p:cNvSpPr>
          <p:nvPr/>
        </p:nvSpPr>
        <p:spPr bwMode="auto">
          <a:xfrm>
            <a:off x="57721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6" name="TextBox 27"/>
          <p:cNvSpPr txBox="1">
            <a:spLocks noChangeArrowheads="1"/>
          </p:cNvSpPr>
          <p:nvPr/>
        </p:nvSpPr>
        <p:spPr bwMode="auto">
          <a:xfrm>
            <a:off x="48577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7" name="TextBox 28"/>
          <p:cNvSpPr txBox="1">
            <a:spLocks noChangeArrowheads="1"/>
          </p:cNvSpPr>
          <p:nvPr/>
        </p:nvSpPr>
        <p:spPr bwMode="auto">
          <a:xfrm>
            <a:off x="39433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8" name="TextBox 29"/>
          <p:cNvSpPr txBox="1">
            <a:spLocks noChangeArrowheads="1"/>
          </p:cNvSpPr>
          <p:nvPr/>
        </p:nvSpPr>
        <p:spPr bwMode="auto">
          <a:xfrm>
            <a:off x="25717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59" name="TextBox 30"/>
          <p:cNvSpPr txBox="1">
            <a:spLocks noChangeArrowheads="1"/>
          </p:cNvSpPr>
          <p:nvPr/>
        </p:nvSpPr>
        <p:spPr bwMode="auto">
          <a:xfrm>
            <a:off x="34861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0" name="TextBox 31"/>
          <p:cNvSpPr txBox="1">
            <a:spLocks noChangeArrowheads="1"/>
          </p:cNvSpPr>
          <p:nvPr/>
        </p:nvSpPr>
        <p:spPr bwMode="auto">
          <a:xfrm>
            <a:off x="3028950" y="371475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1" name="TextBox 32"/>
          <p:cNvSpPr txBox="1">
            <a:spLocks noChangeArrowheads="1"/>
          </p:cNvSpPr>
          <p:nvPr/>
        </p:nvSpPr>
        <p:spPr bwMode="auto">
          <a:xfrm>
            <a:off x="60007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2" name="TextBox 33"/>
          <p:cNvSpPr txBox="1">
            <a:spLocks noChangeArrowheads="1"/>
          </p:cNvSpPr>
          <p:nvPr/>
        </p:nvSpPr>
        <p:spPr bwMode="auto">
          <a:xfrm>
            <a:off x="41719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3" name="TextBox 34"/>
          <p:cNvSpPr txBox="1">
            <a:spLocks noChangeArrowheads="1"/>
          </p:cNvSpPr>
          <p:nvPr/>
        </p:nvSpPr>
        <p:spPr bwMode="auto">
          <a:xfrm>
            <a:off x="50863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4" name="TextBox 35"/>
          <p:cNvSpPr txBox="1">
            <a:spLocks noChangeArrowheads="1"/>
          </p:cNvSpPr>
          <p:nvPr/>
        </p:nvSpPr>
        <p:spPr bwMode="auto">
          <a:xfrm>
            <a:off x="28003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5" name="TextBox 36"/>
          <p:cNvSpPr txBox="1">
            <a:spLocks noChangeArrowheads="1"/>
          </p:cNvSpPr>
          <p:nvPr/>
        </p:nvSpPr>
        <p:spPr bwMode="auto">
          <a:xfrm>
            <a:off x="37147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6" name="TextBox 37"/>
          <p:cNvSpPr txBox="1">
            <a:spLocks noChangeArrowheads="1"/>
          </p:cNvSpPr>
          <p:nvPr/>
        </p:nvSpPr>
        <p:spPr bwMode="auto">
          <a:xfrm>
            <a:off x="55435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7" name="TextBox 38"/>
          <p:cNvSpPr txBox="1">
            <a:spLocks noChangeArrowheads="1"/>
          </p:cNvSpPr>
          <p:nvPr/>
        </p:nvSpPr>
        <p:spPr bwMode="auto">
          <a:xfrm>
            <a:off x="32575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68" name="TextBox 39"/>
          <p:cNvSpPr txBox="1">
            <a:spLocks noChangeArrowheads="1"/>
          </p:cNvSpPr>
          <p:nvPr/>
        </p:nvSpPr>
        <p:spPr bwMode="auto">
          <a:xfrm>
            <a:off x="4629150" y="4602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2" name="Straight Arrow Connector 41"/>
          <p:cNvCxnSpPr>
            <a:stCxn id="18437" idx="2"/>
          </p:cNvCxnSpPr>
          <p:nvPr/>
        </p:nvCxnSpPr>
        <p:spPr>
          <a:xfrm rot="16200000" flipH="1">
            <a:off x="1647032" y="2180431"/>
            <a:ext cx="373062" cy="8667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8438" idx="2"/>
          </p:cNvCxnSpPr>
          <p:nvPr/>
        </p:nvCxnSpPr>
        <p:spPr>
          <a:xfrm rot="16200000" flipH="1">
            <a:off x="2133601" y="2608262"/>
            <a:ext cx="373062" cy="111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8440" idx="2"/>
          </p:cNvCxnSpPr>
          <p:nvPr/>
        </p:nvCxnSpPr>
        <p:spPr>
          <a:xfrm rot="16200000" flipH="1">
            <a:off x="3271838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8439" idx="2"/>
          </p:cNvCxnSpPr>
          <p:nvPr/>
        </p:nvCxnSpPr>
        <p:spPr>
          <a:xfrm rot="5400000">
            <a:off x="3757613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325688" y="3257550"/>
            <a:ext cx="1103312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3371850" y="3371850"/>
            <a:ext cx="400050" cy="1714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486150" y="4114800"/>
            <a:ext cx="1085850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0800000" flipV="1">
            <a:off x="4629150" y="4114800"/>
            <a:ext cx="1085850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5457825" y="3400425"/>
            <a:ext cx="342900" cy="1714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 flipV="1">
            <a:off x="5772150" y="3257550"/>
            <a:ext cx="1028700" cy="4000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8442" idx="2"/>
          </p:cNvCxnSpPr>
          <p:nvPr/>
        </p:nvCxnSpPr>
        <p:spPr>
          <a:xfrm rot="16200000" flipH="1">
            <a:off x="5100638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8441" idx="2"/>
          </p:cNvCxnSpPr>
          <p:nvPr/>
        </p:nvCxnSpPr>
        <p:spPr>
          <a:xfrm rot="5400000">
            <a:off x="5586413" y="2414587"/>
            <a:ext cx="3429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8444" idx="2"/>
          </p:cNvCxnSpPr>
          <p:nvPr/>
        </p:nvCxnSpPr>
        <p:spPr>
          <a:xfrm rot="5400000">
            <a:off x="6643688" y="2614612"/>
            <a:ext cx="342900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8443" idx="2"/>
          </p:cNvCxnSpPr>
          <p:nvPr/>
        </p:nvCxnSpPr>
        <p:spPr>
          <a:xfrm rot="5400000">
            <a:off x="7129463" y="2185987"/>
            <a:ext cx="342900" cy="8858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26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Termination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that a recursive method terminates: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define the size of a method invocation; the size must be a non-negative integer number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recursive invocation has a smaller size than the original invocation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284FA-6384-4CC3-BD67-1D33B19A4E1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013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Termination of </a:t>
            </a:r>
            <a:r>
              <a:rPr lang="en-CA" dirty="0" err="1" smtClean="0"/>
              <a:t>printItToo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n)</a:t>
            </a:r>
            <a:r>
              <a:rPr lang="en-CA" dirty="0" smtClean="0"/>
              <a:t> prints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copies of the string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; define the size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n)</a:t>
            </a:r>
            <a:r>
              <a:rPr lang="en-CA" dirty="0" smtClean="0"/>
              <a:t> to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size of the recursive invocation</a:t>
            </a:r>
            <a:br>
              <a:rPr lang="en-CA" dirty="0" smtClean="0"/>
            </a:br>
            <a:r>
              <a:rPr lang="en-CA" dirty="0" smtClean="0"/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n-1)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n-1</a:t>
            </a:r>
            <a:r>
              <a:rPr lang="en-CA" dirty="0" smtClean="0"/>
              <a:t> (by definition) which is smaller than the original size </a:t>
            </a:r>
            <a:r>
              <a:rPr lang="en-CA" b="1" dirty="0" smtClean="0"/>
              <a:t>n</a:t>
            </a:r>
            <a:r>
              <a:rPr lang="en-CA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DFA49-4057-45AE-8DE6-5A9E053E441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8624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countZeros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countZeros</a:t>
            </a:r>
            <a:r>
              <a:rPr lang="en-US" dirty="0" smtClean="0"/>
              <a:t>(long n) {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if(n == 0L) {  // base case 1</a:t>
            </a:r>
          </a:p>
          <a:p>
            <a:r>
              <a:rPr lang="en-US" dirty="0" smtClean="0"/>
              <a:t>    return 1;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if(n &lt; 10L) {  // base case 2</a:t>
            </a:r>
          </a:p>
          <a:p>
            <a:r>
              <a:rPr lang="en-US" dirty="0" smtClean="0"/>
              <a:t>    return 0;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lastDigitIsZero</a:t>
            </a:r>
            <a:r>
              <a:rPr lang="en-US" dirty="0" smtClean="0"/>
              <a:t> = (n % 10L == 0);</a:t>
            </a:r>
          </a:p>
          <a:p>
            <a:r>
              <a:rPr lang="en-US" dirty="0" smtClean="0"/>
              <a:t>  final long m = n / 10L;</a:t>
            </a:r>
          </a:p>
          <a:p>
            <a:r>
              <a:rPr lang="en-US" dirty="0" smtClean="0"/>
              <a:t>  if(</a:t>
            </a:r>
            <a:r>
              <a:rPr lang="en-US" dirty="0" err="1" smtClean="0"/>
              <a:t>lastDigitIsZero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return 1 +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countZeros</a:t>
            </a:r>
            <a:r>
              <a:rPr lang="en-US" dirty="0" smtClean="0"/>
              <a:t>(m);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A309A-1502-4A1C-8B44-C539637C75F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Correctness of countZeros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(base cases) If the number has only one digit then the method returns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if the digit is zero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CA" dirty="0" smtClean="0"/>
              <a:t> if the digit is not zero; therefore, the base case is correct.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(recursive cases)  Assume that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(n/10L)</a:t>
            </a:r>
            <a:r>
              <a:rPr lang="en-CA" dirty="0" smtClean="0"/>
              <a:t> is correct (it returns 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).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There are two recursive cases:</a:t>
            </a:r>
            <a:endParaRPr lang="en-CA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3BC1E-5EF7-4DB2-B687-CB3837FD0B1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222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Correctness of countZeros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  <a:defRPr/>
            </a:pPr>
            <a:r>
              <a:rPr lang="en-CA" dirty="0" smtClean="0"/>
              <a:t>If </a:t>
            </a:r>
            <a:r>
              <a:rPr lang="en-CA" dirty="0" smtClean="0"/>
              <a:t>the last digit in the number is zero, then the recursive case returns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 +</a:t>
            </a:r>
            <a:r>
              <a:rPr lang="en-CA" dirty="0" smtClean="0"/>
              <a:t> 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, which is correct.</a:t>
            </a:r>
            <a:endParaRPr lang="en-CA" dirty="0">
              <a:cs typeface="Courier New" pitchFamily="49" charset="0"/>
            </a:endParaRPr>
          </a:p>
          <a:p>
            <a:pPr marL="514350" indent="-514350">
              <a:buFont typeface="+mj-lt"/>
              <a:buAutoNum type="alphaLcPeriod"/>
              <a:defRPr/>
            </a:pPr>
            <a:r>
              <a:rPr lang="en-CA" dirty="0" smtClean="0">
                <a:cs typeface="Courier New" pitchFamily="49" charset="0"/>
              </a:rPr>
              <a:t>If the last digit in the number is one, then the recursive case returns </a:t>
            </a:r>
            <a:r>
              <a:rPr lang="en-CA" dirty="0" smtClean="0"/>
              <a:t>the number of zeros in the first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(d – 1)</a:t>
            </a:r>
            <a:r>
              <a:rPr lang="en-CA" dirty="0" smtClean="0"/>
              <a:t> digits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,</a:t>
            </a:r>
            <a:r>
              <a:rPr lang="en-CA" dirty="0" smtClean="0">
                <a:cs typeface="Courier New" pitchFamily="49" charset="0"/>
              </a:rPr>
              <a:t> which is </a:t>
            </a:r>
            <a:r>
              <a:rPr lang="en-CA" dirty="0" smtClean="0">
                <a:cs typeface="Courier New" pitchFamily="49" charset="0"/>
              </a:rPr>
              <a:t>correct.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3BC1E-5EF7-4DB2-B687-CB3837FD0B1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168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Termination of countZeros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Let the size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CA" dirty="0" smtClean="0"/>
              <a:t>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CA" dirty="0" smtClean="0"/>
              <a:t> the number of digits in the number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size of the recursive invocation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countZeros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(n/10L)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d-1</a:t>
            </a:r>
            <a:r>
              <a:rPr lang="en-CA" dirty="0" smtClean="0"/>
              <a:t>, which is smaller than the size of the original invocation.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C6E1D-48B6-44EE-8EC7-DDF694DA5DF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460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DDDDDD"/>
              </a:buClr>
            </a:pPr>
            <a:r>
              <a:rPr lang="en-US" sz="1900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sz="19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900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sz="19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900" dirty="0" smtClean="0">
                <a:solidFill>
                  <a:srgbClr val="000000"/>
                </a:solidFill>
                <a:latin typeface="Segoe UI"/>
              </a:rPr>
              <a:t>Recursion {</a:t>
            </a:r>
          </a:p>
          <a:p>
            <a:pPr lvl="0">
              <a:buClr>
                <a:srgbClr val="DDDDDD"/>
              </a:buClr>
            </a:pPr>
            <a:endParaRPr lang="en-US" sz="1900" dirty="0">
              <a:solidFill>
                <a:srgbClr val="000000"/>
              </a:solidFill>
              <a:latin typeface="Segoe UI"/>
            </a:endParaRPr>
          </a:p>
          <a:p>
            <a:r>
              <a:rPr lang="en-US" sz="1800" dirty="0" smtClean="0">
                <a:solidFill>
                  <a:srgbClr val="3F7F5F"/>
                </a:solidFill>
                <a:latin typeface="Segoe UI"/>
              </a:rPr>
              <a:t>  // </a:t>
            </a:r>
            <a:r>
              <a:rPr lang="en-US" sz="1800" dirty="0" err="1">
                <a:solidFill>
                  <a:srgbClr val="3F7F5F"/>
                </a:solidFill>
                <a:latin typeface="Segoe UI"/>
              </a:rPr>
              <a:t>minToFront</a:t>
            </a:r>
            <a:r>
              <a:rPr lang="en-US" sz="1800" dirty="0">
                <a:solidFill>
                  <a:srgbClr val="3F7F5F"/>
                </a:solidFill>
                <a:latin typeface="Segoe UI"/>
              </a:rPr>
              <a:t> not shown</a:t>
            </a:r>
          </a:p>
          <a:p>
            <a:endParaRPr lang="en-US" sz="1800" dirty="0">
              <a:latin typeface="Segoe UI"/>
            </a:endParaRPr>
          </a:p>
          <a:p>
            <a:r>
              <a:rPr lang="en-US" sz="1800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Segoe UI"/>
              </a:rPr>
              <a:t>selectionSort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sz="1800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() &gt; 1) 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{                                                                     </a:t>
            </a:r>
            <a:endParaRPr lang="en-US" sz="1800" dirty="0">
              <a:solidFill>
                <a:srgbClr val="FF0000"/>
              </a:solidFill>
              <a:latin typeface="Segoe UI"/>
            </a:endParaRPr>
          </a:p>
          <a:p>
            <a:r>
              <a:rPr lang="en-US" sz="1800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   </a:t>
            </a:r>
            <a:r>
              <a:rPr lang="en-US" sz="1800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sz="1800" i="1" dirty="0" err="1" smtClean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(t);                                                    </a:t>
            </a:r>
            <a:endParaRPr lang="en-US" sz="1800" dirty="0">
              <a:solidFill>
                <a:srgbClr val="FF0000"/>
              </a:solidFill>
              <a:latin typeface="Segoe UI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sz="1800" dirty="0" err="1" smtClean="0">
                <a:solidFill>
                  <a:srgbClr val="000000"/>
                </a:solidFill>
                <a:latin typeface="Segoe UI"/>
              </a:rPr>
              <a:t>Recursion.</a:t>
            </a:r>
            <a:r>
              <a:rPr lang="en-US" sz="1800" i="1" dirty="0" err="1" smtClean="0">
                <a:solidFill>
                  <a:srgbClr val="000000"/>
                </a:solidFill>
                <a:latin typeface="Segoe UI"/>
              </a:rPr>
              <a:t>selectionSort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sz="1800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()));                   </a:t>
            </a:r>
            <a:endParaRPr lang="en-US" sz="1800" dirty="0">
              <a:solidFill>
                <a:srgbClr val="FF0000"/>
              </a:solidFill>
              <a:latin typeface="Segoe UI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sz="1800" dirty="0">
              <a:solidFill>
                <a:srgbClr val="000000"/>
              </a:solidFill>
              <a:latin typeface="Segoe UI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sz="1800" dirty="0">
              <a:solidFill>
                <a:srgbClr val="000000"/>
              </a:solidFill>
              <a:latin typeface="Segoe UI"/>
            </a:endParaRPr>
          </a:p>
          <a:p>
            <a:pPr lvl="0">
              <a:buClr>
                <a:srgbClr val="DDDDDD"/>
              </a:buClr>
            </a:pPr>
            <a:endParaRPr lang="en-US" sz="1900" dirty="0" smtClean="0">
              <a:solidFill>
                <a:prstClr val="black"/>
              </a:solidFill>
              <a:latin typeface="Segoe UI"/>
            </a:endParaRPr>
          </a:p>
          <a:p>
            <a:pPr lvl="0">
              <a:buClr>
                <a:srgbClr val="DDDDDD"/>
              </a:buClr>
            </a:pPr>
            <a:r>
              <a:rPr lang="en-US" sz="1900" dirty="0">
                <a:solidFill>
                  <a:prstClr val="black"/>
                </a:solidFill>
                <a:latin typeface="Segoe UI"/>
              </a:rPr>
              <a:t> </a:t>
            </a:r>
            <a:r>
              <a:rPr lang="en-US" sz="1900" dirty="0" smtClean="0">
                <a:solidFill>
                  <a:prstClr val="black"/>
                </a:solidFill>
                <a:latin typeface="Segoe UI"/>
              </a:rPr>
              <a:t> </a:t>
            </a:r>
            <a:endParaRPr lang="en-US" sz="1900" dirty="0">
              <a:solidFill>
                <a:prstClr val="black"/>
              </a:solidFill>
              <a:latin typeface="Segoe UI"/>
            </a:endParaRPr>
          </a:p>
          <a:p>
            <a:pPr lvl="0">
              <a:buClr>
                <a:srgbClr val="DDDDDD"/>
              </a:buClr>
            </a:pPr>
            <a:r>
              <a:rPr lang="en-US" sz="1900" dirty="0" smtClean="0">
                <a:solidFill>
                  <a:srgbClr val="000000"/>
                </a:solidFill>
                <a:latin typeface="Segoe UI"/>
              </a:rPr>
              <a:t>}</a:t>
            </a:r>
            <a:endParaRPr lang="en-US" sz="19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01397" y="4984389"/>
            <a:ext cx="513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Prove that selection sort is correct and terminates.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9261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Proving </a:t>
            </a:r>
            <a:r>
              <a:rPr lang="en-CA" dirty="0" smtClean="0"/>
              <a:t>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prove that the algorithm on the next slide terminates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225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Print 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done(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== 1)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>
                <a:solidFill>
                  <a:srgbClr val="2A00FF"/>
                </a:solidFill>
                <a:latin typeface="Segoe UI"/>
              </a:rPr>
              <a:t>"done"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(n % 2 == 0)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>
                <a:solidFill>
                  <a:srgbClr val="2A00FF"/>
                </a:solidFill>
                <a:latin typeface="Segoe UI"/>
              </a:rPr>
              <a:t>"not done"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Print.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done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(n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/ 2);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Segoe UI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>
                <a:solidFill>
                  <a:srgbClr val="2A00FF"/>
                </a:solidFill>
                <a:latin typeface="Segoe UI"/>
              </a:rPr>
              <a:t>"not done"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Print.</a:t>
            </a:r>
            <a:r>
              <a:rPr lang="en-US" i="1" dirty="0" err="1" smtClean="0">
                <a:solidFill>
                  <a:srgbClr val="000000"/>
                </a:solidFill>
                <a:latin typeface="Segoe UI"/>
              </a:rPr>
              <a:t>done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(3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* n + 1);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9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Merging Sorted Sub-lists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sub-lists of length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DEE5E-EFE8-4B3E-8971-06352E06F88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30" name="TextBox 4"/>
          <p:cNvSpPr txBox="1">
            <a:spLocks noChangeArrowheads="1"/>
          </p:cNvSpPr>
          <p:nvPr/>
        </p:nvSpPr>
        <p:spPr bwMode="auto">
          <a:xfrm>
            <a:off x="3718454" y="2316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1" name="TextBox 5"/>
          <p:cNvSpPr txBox="1">
            <a:spLocks noChangeArrowheads="1"/>
          </p:cNvSpPr>
          <p:nvPr/>
        </p:nvSpPr>
        <p:spPr bwMode="auto">
          <a:xfrm>
            <a:off x="5193242" y="2316163"/>
            <a:ext cx="4000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2" name="TextBox 6"/>
          <p:cNvSpPr txBox="1">
            <a:spLocks noChangeArrowheads="1"/>
          </p:cNvSpPr>
          <p:nvPr/>
        </p:nvSpPr>
        <p:spPr bwMode="auto">
          <a:xfrm>
            <a:off x="3553354" y="18288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left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3" name="TextBox 7"/>
          <p:cNvSpPr txBox="1">
            <a:spLocks noChangeArrowheads="1"/>
          </p:cNvSpPr>
          <p:nvPr/>
        </p:nvSpPr>
        <p:spPr bwMode="auto">
          <a:xfrm>
            <a:off x="4964642" y="18288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right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4" name="TextBox 8"/>
          <p:cNvSpPr txBox="1">
            <a:spLocks noChangeArrowheads="1"/>
          </p:cNvSpPr>
          <p:nvPr/>
        </p:nvSpPr>
        <p:spPr bwMode="auto">
          <a:xfrm>
            <a:off x="4085167" y="3116263"/>
            <a:ext cx="1011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result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5" name="TextBox 9"/>
          <p:cNvSpPr txBox="1">
            <a:spLocks noChangeArrowheads="1"/>
          </p:cNvSpPr>
          <p:nvPr/>
        </p:nvSpPr>
        <p:spPr bwMode="auto">
          <a:xfrm>
            <a:off x="416295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36" name="TextBox 11"/>
          <p:cNvSpPr txBox="1">
            <a:spLocks noChangeArrowheads="1"/>
          </p:cNvSpPr>
          <p:nvPr/>
        </p:nvSpPr>
        <p:spPr bwMode="auto">
          <a:xfrm>
            <a:off x="4621742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7554" y="4343400"/>
            <a:ext cx="1914525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1 comparison</a:t>
            </a:r>
          </a:p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2 copies</a:t>
            </a:r>
            <a:endParaRPr lang="en-US" sz="2400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7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11ADE-A45B-4354-9DFE-C6F9F9A22C2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600" dirty="0" err="1" smtClean="0"/>
              <a:t>LinkedList</a:t>
            </a:r>
            <a:r>
              <a:rPr lang="en-US" sz="1600" dirty="0" smtClean="0"/>
              <a:t>&lt;Integer&gt; result = new </a:t>
            </a:r>
            <a:r>
              <a:rPr lang="en-US" sz="1600" dirty="0" err="1" smtClean="0"/>
              <a:t>LinkedList</a:t>
            </a:r>
            <a:r>
              <a:rPr lang="en-US" sz="1600" dirty="0" smtClean="0"/>
              <a:t>&lt;Integer&gt;();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fL</a:t>
            </a:r>
            <a:r>
              <a:rPr lang="en-US" sz="1600" dirty="0" smtClean="0"/>
              <a:t> = </a:t>
            </a:r>
            <a:r>
              <a:rPr lang="en-US" sz="1600" dirty="0" err="1" smtClean="0"/>
              <a:t>left.getFirst</a:t>
            </a:r>
            <a:r>
              <a:rPr lang="en-US" sz="1600" dirty="0" smtClean="0"/>
              <a:t>();</a:t>
            </a:r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fR</a:t>
            </a:r>
            <a:r>
              <a:rPr lang="en-US" sz="1600" dirty="0" smtClean="0"/>
              <a:t> = </a:t>
            </a:r>
            <a:r>
              <a:rPr lang="en-US" sz="1600" dirty="0" err="1" smtClean="0"/>
              <a:t>right.getFirst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if (</a:t>
            </a:r>
            <a:r>
              <a:rPr lang="en-US" sz="1600" dirty="0" err="1" smtClean="0"/>
              <a:t>fL</a:t>
            </a:r>
            <a:r>
              <a:rPr lang="en-US" sz="1600" dirty="0" smtClean="0"/>
              <a:t> &lt; </a:t>
            </a:r>
            <a:r>
              <a:rPr lang="en-US" sz="1600" dirty="0" err="1" smtClean="0"/>
              <a:t>fR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</a:t>
            </a:r>
            <a:r>
              <a:rPr lang="en-US" sz="1600" dirty="0" smtClean="0"/>
              <a:t>(</a:t>
            </a:r>
            <a:r>
              <a:rPr lang="en-US" sz="1600" dirty="0" err="1" smtClean="0"/>
              <a:t>fL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left.removeFirst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}</a:t>
            </a:r>
          </a:p>
          <a:p>
            <a:r>
              <a:rPr lang="en-US" sz="1600" dirty="0" smtClean="0"/>
              <a:t>else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</a:t>
            </a:r>
            <a:r>
              <a:rPr lang="en-US" sz="1600" dirty="0" smtClean="0"/>
              <a:t>(</a:t>
            </a:r>
            <a:r>
              <a:rPr lang="en-US" sz="1600" dirty="0" err="1" smtClean="0"/>
              <a:t>fR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right.removeFirst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}</a:t>
            </a:r>
          </a:p>
          <a:p>
            <a:r>
              <a:rPr lang="en-US" sz="1600" dirty="0" smtClean="0"/>
              <a:t>if (</a:t>
            </a:r>
            <a:r>
              <a:rPr lang="en-US" sz="1600" dirty="0" err="1" smtClean="0"/>
              <a:t>left.isEmpty</a:t>
            </a:r>
            <a:r>
              <a:rPr lang="en-US" sz="1600" dirty="0" smtClean="0"/>
              <a:t>())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result.addAll</a:t>
            </a:r>
            <a:r>
              <a:rPr lang="en-US" sz="1600" dirty="0" smtClean="0"/>
              <a:t>(right);</a:t>
            </a:r>
          </a:p>
          <a:p>
            <a:r>
              <a:rPr lang="en-US" sz="1600" dirty="0" smtClean="0"/>
              <a:t>}</a:t>
            </a:r>
          </a:p>
          <a:p>
            <a:r>
              <a:rPr lang="en-US" sz="1600" dirty="0" smtClean="0"/>
              <a:t>else {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result.addAll</a:t>
            </a:r>
            <a:r>
              <a:rPr lang="en-US" sz="1600" dirty="0" smtClean="0"/>
              <a:t>(left);</a:t>
            </a:r>
          </a:p>
          <a:p>
            <a:r>
              <a:rPr lang="en-US" sz="16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6604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Merging Sorted Sub-lists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sub-lists of length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C381E-0CEE-422D-BB79-84E4AFB7CA4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9625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4540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56" name="TextBox 6"/>
          <p:cNvSpPr txBox="1">
            <a:spLocks noChangeArrowheads="1"/>
          </p:cNvSpPr>
          <p:nvPr/>
        </p:nvSpPr>
        <p:spPr bwMode="auto">
          <a:xfrm>
            <a:off x="3553354" y="18288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left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57" name="TextBox 7"/>
          <p:cNvSpPr txBox="1">
            <a:spLocks noChangeArrowheads="1"/>
          </p:cNvSpPr>
          <p:nvPr/>
        </p:nvSpPr>
        <p:spPr bwMode="auto">
          <a:xfrm>
            <a:off x="4964642" y="18288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right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58" name="TextBox 8"/>
          <p:cNvSpPr txBox="1">
            <a:spLocks noChangeArrowheads="1"/>
          </p:cNvSpPr>
          <p:nvPr/>
        </p:nvSpPr>
        <p:spPr bwMode="auto">
          <a:xfrm>
            <a:off x="4085167" y="3116263"/>
            <a:ext cx="1011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result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6295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21742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7554" y="4343400"/>
            <a:ext cx="2084388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3 comparisons</a:t>
            </a:r>
          </a:p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4 copies</a:t>
            </a:r>
            <a:endParaRPr lang="en-US" sz="2400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43295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982104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2480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096404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65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6" grpId="2" animBg="1"/>
      <p:bldP spid="10" grpId="0" animBg="1"/>
      <p:bldP spid="12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11ADE-A45B-4354-9DFE-C6F9F9A22C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400" dirty="0" err="1" smtClean="0"/>
              <a:t>LinkedList</a:t>
            </a:r>
            <a:r>
              <a:rPr lang="en-US" sz="1400" dirty="0" smtClean="0"/>
              <a:t>&lt;Integer&gt; result = new </a:t>
            </a:r>
            <a:r>
              <a:rPr lang="en-US" sz="1400" dirty="0" err="1" smtClean="0"/>
              <a:t>LinkedList</a:t>
            </a:r>
            <a:r>
              <a:rPr lang="en-US" sz="1400" dirty="0" smtClean="0"/>
              <a:t>&lt;Integer&gt;();</a:t>
            </a:r>
          </a:p>
          <a:p>
            <a:endParaRPr lang="en-US" sz="1400" dirty="0" smtClean="0"/>
          </a:p>
          <a:p>
            <a:r>
              <a:rPr lang="en-US" sz="1400" dirty="0" smtClean="0">
                <a:solidFill>
                  <a:srgbClr val="FF0000"/>
                </a:solidFill>
              </a:rPr>
              <a:t>while (</a:t>
            </a:r>
            <a:r>
              <a:rPr lang="en-US" sz="1400" dirty="0" err="1" smtClean="0">
                <a:solidFill>
                  <a:srgbClr val="FF0000"/>
                </a:solidFill>
              </a:rPr>
              <a:t>left.size</a:t>
            </a:r>
            <a:r>
              <a:rPr lang="en-US" sz="1400" dirty="0" smtClean="0">
                <a:solidFill>
                  <a:srgbClr val="FF0000"/>
                </a:solidFill>
              </a:rPr>
              <a:t>() &gt; 0 &amp;&amp; </a:t>
            </a:r>
            <a:r>
              <a:rPr lang="en-US" sz="1400" dirty="0" err="1" smtClean="0">
                <a:solidFill>
                  <a:srgbClr val="FF0000"/>
                </a:solidFill>
              </a:rPr>
              <a:t>right.size</a:t>
            </a:r>
            <a:r>
              <a:rPr lang="en-US" sz="1400" dirty="0" smtClean="0">
                <a:solidFill>
                  <a:srgbClr val="FF0000"/>
                </a:solidFill>
              </a:rPr>
              <a:t>() &gt; 0 ) {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fL</a:t>
            </a:r>
            <a:r>
              <a:rPr lang="en-US" sz="1400" dirty="0" smtClean="0"/>
              <a:t> = </a:t>
            </a:r>
            <a:r>
              <a:rPr lang="en-US" sz="1400" dirty="0" err="1" smtClean="0"/>
              <a:t>left.getFirst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fR</a:t>
            </a:r>
            <a:r>
              <a:rPr lang="en-US" sz="1400" dirty="0" smtClean="0"/>
              <a:t> = </a:t>
            </a:r>
            <a:r>
              <a:rPr lang="en-US" sz="1400" dirty="0" err="1" smtClean="0"/>
              <a:t>right.getFirst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if (</a:t>
            </a:r>
            <a:r>
              <a:rPr lang="en-US" sz="1400" dirty="0" err="1" smtClean="0"/>
              <a:t>fL</a:t>
            </a:r>
            <a:r>
              <a:rPr lang="en-US" sz="1400" dirty="0" smtClean="0"/>
              <a:t> &lt; </a:t>
            </a:r>
            <a:r>
              <a:rPr lang="en-US" sz="1400" dirty="0" err="1" smtClean="0"/>
              <a:t>fR</a:t>
            </a:r>
            <a:r>
              <a:rPr lang="en-US" sz="1400" dirty="0" smtClean="0"/>
              <a:t>) {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result.add</a:t>
            </a:r>
            <a:r>
              <a:rPr lang="en-US" sz="1400" dirty="0" smtClean="0"/>
              <a:t>(</a:t>
            </a:r>
            <a:r>
              <a:rPr lang="en-US" sz="1400" dirty="0" err="1" smtClean="0"/>
              <a:t>fL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left.removeFirst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}</a:t>
            </a:r>
          </a:p>
          <a:p>
            <a:r>
              <a:rPr lang="en-US" sz="1400" dirty="0" smtClean="0"/>
              <a:t>  else {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result.add</a:t>
            </a:r>
            <a:r>
              <a:rPr lang="en-US" sz="1400" dirty="0" smtClean="0"/>
              <a:t>(</a:t>
            </a:r>
            <a:r>
              <a:rPr lang="en-US" sz="1400" dirty="0" err="1" smtClean="0"/>
              <a:t>fR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right.removeFirst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}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sz="1400" dirty="0" smtClean="0"/>
              <a:t>if (</a:t>
            </a:r>
            <a:r>
              <a:rPr lang="en-US" sz="1400" dirty="0" err="1" smtClean="0"/>
              <a:t>left.isEmpty</a:t>
            </a:r>
            <a:r>
              <a:rPr lang="en-US" sz="1400" dirty="0" smtClean="0"/>
              <a:t>()) {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result.addAll</a:t>
            </a:r>
            <a:r>
              <a:rPr lang="en-US" sz="1400" dirty="0" smtClean="0"/>
              <a:t>(right);</a:t>
            </a:r>
          </a:p>
          <a:p>
            <a:r>
              <a:rPr lang="en-US" sz="1400" dirty="0" smtClean="0"/>
              <a:t>}</a:t>
            </a:r>
          </a:p>
          <a:p>
            <a:r>
              <a:rPr lang="en-US" sz="1400" dirty="0" smtClean="0"/>
              <a:t>else {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result.addAll</a:t>
            </a:r>
            <a:r>
              <a:rPr lang="en-US" sz="1400" dirty="0" smtClean="0"/>
              <a:t>(left);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13481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Merging Sorted Sub-lists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two sub-lists of length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7DB621-FA7F-4AC7-A25F-853F9F6CCA9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3092450" y="18288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left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2" name="TextBox 7"/>
          <p:cNvSpPr txBox="1">
            <a:spLocks noChangeArrowheads="1"/>
          </p:cNvSpPr>
          <p:nvPr/>
        </p:nvSpPr>
        <p:spPr bwMode="auto">
          <a:xfrm>
            <a:off x="5297488" y="1828800"/>
            <a:ext cx="874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right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3" name="TextBox 8"/>
          <p:cNvSpPr txBox="1">
            <a:spLocks noChangeArrowheads="1"/>
          </p:cNvSpPr>
          <p:nvPr/>
        </p:nvSpPr>
        <p:spPr bwMode="auto">
          <a:xfrm>
            <a:off x="4114800" y="3116263"/>
            <a:ext cx="1011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result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16313" y="4343400"/>
            <a:ext cx="2084387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5 comparisons</a:t>
            </a:r>
          </a:p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  <a:cs typeface="Courier New" pitchFamily="49" charset="0"/>
              </a:rPr>
              <a:t>8 copies</a:t>
            </a:r>
            <a:endParaRPr lang="en-US" sz="2400" dirty="0">
              <a:solidFill>
                <a:srgbClr val="0070C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465" name="TextBox 17"/>
          <p:cNvSpPr txBox="1">
            <a:spLocks noChangeArrowheads="1"/>
          </p:cNvSpPr>
          <p:nvPr/>
        </p:nvSpPr>
        <p:spPr bwMode="auto">
          <a:xfrm>
            <a:off x="62293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3149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7" name="TextBox 19"/>
          <p:cNvSpPr txBox="1">
            <a:spLocks noChangeArrowheads="1"/>
          </p:cNvSpPr>
          <p:nvPr/>
        </p:nvSpPr>
        <p:spPr bwMode="auto">
          <a:xfrm>
            <a:off x="57721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8577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9433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5717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4861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028950" y="22860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0007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1719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4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0863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6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03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1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7147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3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5435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7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2575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2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629150" y="3543300"/>
            <a:ext cx="400050" cy="3698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5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55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19" grpId="3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3" grpId="2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Simplified Complexity Analysis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the worst case merging a total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elements requires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 – 1</a:t>
            </a:r>
            <a:r>
              <a:rPr lang="en-CA" dirty="0" smtClean="0"/>
              <a:t> 	comparisons 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CA" dirty="0" smtClean="0"/>
              <a:t> 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			copies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= 2n – 1</a:t>
            </a:r>
            <a:r>
              <a:rPr lang="en-CA" dirty="0" smtClean="0"/>
              <a:t> 	total operations</a:t>
            </a:r>
            <a:endParaRPr lang="en-US" dirty="0" smtClean="0"/>
          </a:p>
          <a:p>
            <a:pPr>
              <a:defRPr/>
            </a:pPr>
            <a:r>
              <a:rPr lang="en-CA" dirty="0" smtClean="0"/>
              <a:t>the </a:t>
            </a:r>
            <a:r>
              <a:rPr lang="en-CA" dirty="0" smtClean="0"/>
              <a:t>worst-case complexity of merging is the order of </a:t>
            </a:r>
            <a:r>
              <a:rPr lang="en-CA" i="1" dirty="0" smtClean="0"/>
              <a:t>O(n</a:t>
            </a:r>
            <a:r>
              <a:rPr lang="en-CA" i="1" dirty="0" smtClean="0"/>
              <a:t>)</a:t>
            </a:r>
            <a:endParaRPr lang="en-CA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ED233-3F5F-46E4-A93B-45A9F0EB1B6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12737</TotalTime>
  <Words>1675</Words>
  <Application>Microsoft Office PowerPoint</Application>
  <PresentationFormat>On-screen Show (4:3)</PresentationFormat>
  <Paragraphs>476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</vt:lpstr>
      <vt:lpstr>Calibri</vt:lpstr>
      <vt:lpstr>Cambria Math</vt:lpstr>
      <vt:lpstr>Constantia</vt:lpstr>
      <vt:lpstr>Courier New</vt:lpstr>
      <vt:lpstr>Segoe UI</vt:lpstr>
      <vt:lpstr>Symbol</vt:lpstr>
      <vt:lpstr>Wingdings</vt:lpstr>
      <vt:lpstr>Wingdings 3</vt:lpstr>
      <vt:lpstr>Origin</vt:lpstr>
      <vt:lpstr>Divide and Conquer</vt:lpstr>
      <vt:lpstr>Merge Sort</vt:lpstr>
      <vt:lpstr>PowerPoint Presentation</vt:lpstr>
      <vt:lpstr>Merging Sorted Sub-lists</vt:lpstr>
      <vt:lpstr>PowerPoint Presentation</vt:lpstr>
      <vt:lpstr>Merging Sorted Sub-lists</vt:lpstr>
      <vt:lpstr>PowerPoint Presentation</vt:lpstr>
      <vt:lpstr>Merging Sorted Sub-lists</vt:lpstr>
      <vt:lpstr>Simplified Complexity Analysis</vt:lpstr>
      <vt:lpstr>Informal Analysis of Merge Sort</vt:lpstr>
      <vt:lpstr>Solving the Recurrence Relation</vt:lpstr>
      <vt:lpstr>Solving the Recurrence Relation</vt:lpstr>
      <vt:lpstr>Solving the Recurrence Relation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PowerPoint Presentation</vt:lpstr>
      <vt:lpstr>Proving correctness and terminaton</vt:lpstr>
      <vt:lpstr>Proving Correctness and Termination</vt:lpstr>
      <vt:lpstr>Proving Correctness</vt:lpstr>
      <vt:lpstr>printItToo</vt:lpstr>
      <vt:lpstr>Correctness of printItToo</vt:lpstr>
      <vt:lpstr>Proving Termination</vt:lpstr>
      <vt:lpstr>Termination of printItToo</vt:lpstr>
      <vt:lpstr>countZeros</vt:lpstr>
      <vt:lpstr>Correctness of countZeros</vt:lpstr>
      <vt:lpstr>Correctness of countZeros</vt:lpstr>
      <vt:lpstr>Termination of countZeros</vt:lpstr>
      <vt:lpstr>Selection Sort</vt:lpstr>
      <vt:lpstr>Proving Termination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980</cp:revision>
  <dcterms:created xsi:type="dcterms:W3CDTF">2006-08-16T00:00:00Z</dcterms:created>
  <dcterms:modified xsi:type="dcterms:W3CDTF">2017-11-07T01:58:11Z</dcterms:modified>
</cp:coreProperties>
</file>