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33"/>
  </p:notesMasterIdLst>
  <p:sldIdLst>
    <p:sldId id="817" r:id="rId2"/>
    <p:sldId id="816" r:id="rId3"/>
    <p:sldId id="819" r:id="rId4"/>
    <p:sldId id="820" r:id="rId5"/>
    <p:sldId id="821" r:id="rId6"/>
    <p:sldId id="831" r:id="rId7"/>
    <p:sldId id="822" r:id="rId8"/>
    <p:sldId id="823" r:id="rId9"/>
    <p:sldId id="824" r:id="rId10"/>
    <p:sldId id="827" r:id="rId11"/>
    <p:sldId id="828" r:id="rId12"/>
    <p:sldId id="830" r:id="rId13"/>
    <p:sldId id="829" r:id="rId14"/>
    <p:sldId id="832" r:id="rId15"/>
    <p:sldId id="904" r:id="rId16"/>
    <p:sldId id="825" r:id="rId17"/>
    <p:sldId id="833" r:id="rId18"/>
    <p:sldId id="834" r:id="rId19"/>
    <p:sldId id="903" r:id="rId20"/>
    <p:sldId id="835" r:id="rId21"/>
    <p:sldId id="907" r:id="rId22"/>
    <p:sldId id="908" r:id="rId23"/>
    <p:sldId id="836" r:id="rId24"/>
    <p:sldId id="837" r:id="rId25"/>
    <p:sldId id="838" r:id="rId26"/>
    <p:sldId id="839" r:id="rId27"/>
    <p:sldId id="840" r:id="rId28"/>
    <p:sldId id="900" r:id="rId29"/>
    <p:sldId id="906" r:id="rId30"/>
    <p:sldId id="910" r:id="rId31"/>
    <p:sldId id="909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720">
          <p15:clr>
            <a:srgbClr val="A4A3A4"/>
          </p15:clr>
        </p15:guide>
        <p15:guide id="2" orient="horz" pos="3902">
          <p15:clr>
            <a:srgbClr val="A4A3A4"/>
          </p15:clr>
        </p15:guide>
        <p15:guide id="3" orient="horz" pos="3539">
          <p15:clr>
            <a:srgbClr val="A4A3A4"/>
          </p15:clr>
        </p15:guide>
        <p15:guide id="4" pos="4295" userDrawn="1">
          <p15:clr>
            <a:srgbClr val="A4A3A4"/>
          </p15:clr>
        </p15:guide>
        <p15:guide id="5" pos="2880">
          <p15:clr>
            <a:srgbClr val="A4A3A4"/>
          </p15:clr>
        </p15:guide>
        <p15:guide id="6" pos="2408">
          <p15:clr>
            <a:srgbClr val="A4A3A4"/>
          </p15:clr>
        </p15:guide>
        <p15:guide id="7" pos="32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00FFFF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02" autoAdjust="0"/>
    <p:restoredTop sz="94667" autoAdjust="0"/>
  </p:normalViewPr>
  <p:slideViewPr>
    <p:cSldViewPr showGuides="1">
      <p:cViewPr varScale="1">
        <p:scale>
          <a:sx n="125" d="100"/>
          <a:sy n="125" d="100"/>
        </p:scale>
        <p:origin x="1016" y="72"/>
      </p:cViewPr>
      <p:guideLst>
        <p:guide orient="horz" pos="3720"/>
        <p:guide orient="horz" pos="3902"/>
        <p:guide orient="horz" pos="3539"/>
        <p:guide pos="4295"/>
        <p:guide pos="2880"/>
        <p:guide pos="2408"/>
        <p:guide pos="32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1536"/>
    </p:cViewPr>
  </p:sorterViewPr>
  <p:notesViewPr>
    <p:cSldViewPr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57607" cy="5760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07E05CD-E902-4E5A-B8D6-28FEB029C69B}" type="datetimeFigureOut">
              <a:rPr lang="en-US"/>
              <a:pPr>
                <a:defRPr/>
              </a:pPr>
              <a:t>11/1/2017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A9CD58B-E0FB-49F4-BF54-A92342986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1386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A546D6FF-C891-4159-B431-8E53CFCADFDE}" type="datetime1">
              <a:rPr lang="en-US"/>
              <a:pPr>
                <a:defRPr/>
              </a:pPr>
              <a:t>11/1/2017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EFA10-DCF3-4FFE-AFBA-F83CF2F22B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451C4-3DD8-4738-8F45-A959A06B8D8E}" type="datetime1">
              <a:rPr lang="en-US"/>
              <a:pPr>
                <a:defRPr/>
              </a:pPr>
              <a:t>11/1/2017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8F7D9-1946-4E8E-8008-E5EC213286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6364E-1564-49DF-BA88-B1C3D347F7B9}" type="datetime1">
              <a:rPr lang="en-US"/>
              <a:pPr>
                <a:defRPr/>
              </a:pPr>
              <a:t>11/1/2017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0269D-0139-484E-BDD2-E56718709F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C5E8B-8035-4883-9BD9-2A7CEAB89B4B}" type="datetime1">
              <a:rPr lang="en-US"/>
              <a:pPr>
                <a:defRPr/>
              </a:pPr>
              <a:t>11/1/2017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B3165-477C-4A32-873B-B8892B4A61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CF873-4163-4E41-97B6-D7CDDFCB651A}" type="datetime1">
              <a:rPr lang="en-US"/>
              <a:pPr>
                <a:defRPr/>
              </a:pPr>
              <a:t>11/1/2017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6E1D6-1F69-4FC6-9D02-A07BF57C0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29BC6-DF29-44E0-B09A-1BED331363D7}" type="datetime1">
              <a:rPr lang="en-US"/>
              <a:pPr>
                <a:defRPr/>
              </a:pPr>
              <a:t>11/1/2017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0659C-8185-43E0-99D0-C6E27206A3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E1C5B-5E7A-4DE3-BAC3-D04F8DE761DE}" type="datetime1">
              <a:rPr lang="en-US"/>
              <a:pPr>
                <a:defRPr/>
              </a:pPr>
              <a:t>11/1/2017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1D76C-8743-4B33-94C2-F2618AB00A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A004E-A7DC-4953-A9D9-B427AF4A2531}" type="datetime1">
              <a:rPr lang="en-US"/>
              <a:pPr>
                <a:defRPr/>
              </a:pPr>
              <a:t>11/1/2017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ECA54-7C2A-4346-95A2-CCC3460887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E397B-1FE6-4EF6-9FA3-F9F2C3B53784}" type="datetime1">
              <a:rPr lang="en-US"/>
              <a:pPr>
                <a:defRPr/>
              </a:pPr>
              <a:t>11/1/2017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92AC7-109F-4BA9-B1D7-59BE7C50DE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3CF5A-35D5-4CD8-B7FC-B4BD04BFB355}" type="datetime1">
              <a:rPr lang="en-US"/>
              <a:pPr>
                <a:defRPr/>
              </a:pPr>
              <a:t>11/1/2017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D646B-918D-49A2-BF6D-A3C6EB12E5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D64FF-8B90-4557-A759-CC7674438530}" type="datetime1">
              <a:rPr lang="en-US"/>
              <a:pPr>
                <a:defRPr/>
              </a:pPr>
              <a:t>11/1/2017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0E8DD-7C13-4CFA-83A3-5C82826C23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D8481-8AAE-4272-8AF2-9D73540960F7}" type="datetime1">
              <a:rPr lang="en-US"/>
              <a:pPr>
                <a:defRPr/>
              </a:pPr>
              <a:t>11/1/2017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9D17D-392A-4773-BDD8-DECFF5DAD7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28FA1E-0E06-4220-B584-FC1CF02F7D72}" type="datetime1">
              <a:rPr lang="en-US"/>
              <a:pPr>
                <a:defRPr/>
              </a:pPr>
              <a:t>11/1/2017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8B7AA7E-2757-4015-89C4-9DBA87FA38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6" r:id="rId1"/>
    <p:sldLayoutId id="2147484301" r:id="rId2"/>
    <p:sldLayoutId id="2147484302" r:id="rId3"/>
    <p:sldLayoutId id="2147484307" r:id="rId4"/>
    <p:sldLayoutId id="2147484303" r:id="rId5"/>
    <p:sldLayoutId id="2147484304" r:id="rId6"/>
    <p:sldLayoutId id="2147484308" r:id="rId7"/>
    <p:sldLayoutId id="2147484309" r:id="rId8"/>
    <p:sldLayoutId id="2147484310" r:id="rId9"/>
    <p:sldLayoutId id="2147484311" r:id="rId10"/>
    <p:sldLayoutId id="2147484305" r:id="rId11"/>
    <p:sldLayoutId id="2147484312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2.png"/><Relationship Id="rId4" Type="http://schemas.openxmlformats.org/officeDocument/2006/relationships/image" Target="../media/image1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20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smtClean="0"/>
              <a:t>Recursion: Computational Complexity</a:t>
            </a:r>
            <a:endParaRPr lang="en-US" sz="32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B0659C-8185-43E0-99D0-C6E27206A33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1635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 number of operations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199"/>
            <a:ext cx="8229600" cy="5147757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7F0055"/>
                </a:solidFill>
                <a:latin typeface="Segoe UI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Recursion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{</a:t>
            </a:r>
          </a:p>
          <a:p>
            <a:endParaRPr lang="en-US" dirty="0">
              <a:latin typeface="Segoe UI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void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minToFront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(List&lt;Integer&gt; t) {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>
                <a:solidFill>
                  <a:schemeClr val="bg1"/>
                </a:solidFill>
                <a:latin typeface="Segoe UI"/>
              </a:rPr>
              <a:t>if (</a:t>
            </a:r>
            <a:r>
              <a:rPr lang="en-US" dirty="0" err="1">
                <a:solidFill>
                  <a:schemeClr val="bg1"/>
                </a:solidFill>
                <a:latin typeface="Segoe UI"/>
              </a:rPr>
              <a:t>t.size</a:t>
            </a:r>
            <a:r>
              <a:rPr lang="en-US" dirty="0">
                <a:solidFill>
                  <a:schemeClr val="bg1"/>
                </a:solidFill>
                <a:latin typeface="Segoe UI"/>
              </a:rPr>
              <a:t>() &lt; 2) {</a:t>
            </a:r>
          </a:p>
          <a:p>
            <a:r>
              <a:rPr lang="en-US" dirty="0">
                <a:solidFill>
                  <a:schemeClr val="bg1"/>
                </a:solidFill>
                <a:latin typeface="Segoe UI"/>
              </a:rPr>
              <a:t>      return;</a:t>
            </a:r>
          </a:p>
          <a:p>
            <a:r>
              <a:rPr lang="en-US" dirty="0">
                <a:solidFill>
                  <a:schemeClr val="bg1"/>
                </a:solidFill>
                <a:latin typeface="Segoe UI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Recursion.</a:t>
            </a:r>
            <a:r>
              <a:rPr lang="en-US" i="1" dirty="0" err="1" smtClean="0">
                <a:solidFill>
                  <a:srgbClr val="000000"/>
                </a:solidFill>
                <a:latin typeface="Segoe UI"/>
              </a:rPr>
              <a:t>minToFront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t.subList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(1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t.size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()));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 err="1">
                <a:solidFill>
                  <a:schemeClr val="bg1"/>
                </a:solidFill>
                <a:latin typeface="Segoe UI"/>
              </a:rPr>
              <a:t>int</a:t>
            </a:r>
            <a:r>
              <a:rPr lang="en-US" dirty="0">
                <a:solidFill>
                  <a:schemeClr val="bg1"/>
                </a:solidFill>
                <a:latin typeface="Segoe UI"/>
              </a:rPr>
              <a:t> first = </a:t>
            </a:r>
            <a:r>
              <a:rPr lang="en-US" dirty="0" err="1">
                <a:solidFill>
                  <a:schemeClr val="bg1"/>
                </a:solidFill>
                <a:latin typeface="Segoe UI"/>
              </a:rPr>
              <a:t>t.get</a:t>
            </a:r>
            <a:r>
              <a:rPr lang="en-US" dirty="0">
                <a:solidFill>
                  <a:schemeClr val="bg1"/>
                </a:solidFill>
                <a:latin typeface="Segoe UI"/>
              </a:rPr>
              <a:t>(0);</a:t>
            </a:r>
          </a:p>
          <a:p>
            <a:r>
              <a:rPr lang="en-US" dirty="0">
                <a:solidFill>
                  <a:schemeClr val="bg1"/>
                </a:solidFill>
                <a:latin typeface="Segoe UI"/>
              </a:rPr>
              <a:t>    </a:t>
            </a:r>
            <a:r>
              <a:rPr lang="en-US" dirty="0" err="1">
                <a:solidFill>
                  <a:schemeClr val="bg1"/>
                </a:solidFill>
                <a:latin typeface="Segoe UI"/>
              </a:rPr>
              <a:t>int</a:t>
            </a:r>
            <a:r>
              <a:rPr lang="en-US" dirty="0">
                <a:solidFill>
                  <a:schemeClr val="bg1"/>
                </a:solidFill>
                <a:latin typeface="Segoe UI"/>
              </a:rPr>
              <a:t> second = </a:t>
            </a:r>
            <a:r>
              <a:rPr lang="en-US" dirty="0" err="1">
                <a:solidFill>
                  <a:schemeClr val="bg1"/>
                </a:solidFill>
                <a:latin typeface="Segoe UI"/>
              </a:rPr>
              <a:t>t.get</a:t>
            </a:r>
            <a:r>
              <a:rPr lang="en-US" dirty="0">
                <a:solidFill>
                  <a:schemeClr val="bg1"/>
                </a:solidFill>
                <a:latin typeface="Segoe UI"/>
              </a:rPr>
              <a:t>(1);</a:t>
            </a:r>
          </a:p>
          <a:p>
            <a:r>
              <a:rPr lang="en-US" dirty="0">
                <a:solidFill>
                  <a:schemeClr val="bg1"/>
                </a:solidFill>
                <a:latin typeface="Segoe UI"/>
              </a:rPr>
              <a:t>    if (second &lt; first) {</a:t>
            </a:r>
          </a:p>
          <a:p>
            <a:r>
              <a:rPr lang="en-US" dirty="0">
                <a:solidFill>
                  <a:schemeClr val="bg1"/>
                </a:solidFill>
                <a:latin typeface="Segoe UI"/>
              </a:rPr>
              <a:t>      </a:t>
            </a:r>
            <a:r>
              <a:rPr lang="en-US" dirty="0" err="1">
                <a:solidFill>
                  <a:schemeClr val="bg1"/>
                </a:solidFill>
                <a:latin typeface="Segoe UI"/>
              </a:rPr>
              <a:t>t.set</a:t>
            </a:r>
            <a:r>
              <a:rPr lang="en-US" dirty="0">
                <a:solidFill>
                  <a:schemeClr val="bg1"/>
                </a:solidFill>
                <a:latin typeface="Segoe UI"/>
              </a:rPr>
              <a:t>(0, second);</a:t>
            </a:r>
          </a:p>
          <a:p>
            <a:r>
              <a:rPr lang="en-US" dirty="0">
                <a:solidFill>
                  <a:schemeClr val="bg1"/>
                </a:solidFill>
                <a:latin typeface="Segoe UI"/>
              </a:rPr>
              <a:t>      </a:t>
            </a:r>
            <a:r>
              <a:rPr lang="en-US" dirty="0" err="1">
                <a:solidFill>
                  <a:schemeClr val="bg1"/>
                </a:solidFill>
                <a:latin typeface="Segoe UI"/>
              </a:rPr>
              <a:t>t.set</a:t>
            </a:r>
            <a:r>
              <a:rPr lang="en-US" dirty="0">
                <a:solidFill>
                  <a:schemeClr val="bg1"/>
                </a:solidFill>
                <a:latin typeface="Segoe UI"/>
              </a:rPr>
              <a:t>(1, first);</a:t>
            </a:r>
          </a:p>
          <a:p>
            <a:r>
              <a:rPr lang="en-US" dirty="0">
                <a:solidFill>
                  <a:schemeClr val="bg1"/>
                </a:solidFill>
                <a:latin typeface="Segoe UI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}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Right Brace 5"/>
          <p:cNvSpPr/>
          <p:nvPr/>
        </p:nvSpPr>
        <p:spPr>
          <a:xfrm rot="5400000">
            <a:off x="4802428" y="3313786"/>
            <a:ext cx="115214" cy="691284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587892" y="3762796"/>
            <a:ext cx="25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elementary operation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5125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 number of operations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199"/>
            <a:ext cx="8229600" cy="5147757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7F0055"/>
                </a:solidFill>
                <a:latin typeface="Segoe UI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Recursion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{</a:t>
            </a:r>
          </a:p>
          <a:p>
            <a:endParaRPr lang="en-US" dirty="0">
              <a:latin typeface="Segoe UI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void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minToFront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(List&lt;Integer&gt; t) {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>
                <a:solidFill>
                  <a:schemeClr val="bg1"/>
                </a:solidFill>
                <a:latin typeface="Segoe UI"/>
              </a:rPr>
              <a:t>if (</a:t>
            </a:r>
            <a:r>
              <a:rPr lang="en-US" dirty="0" err="1">
                <a:solidFill>
                  <a:schemeClr val="bg1"/>
                </a:solidFill>
                <a:latin typeface="Segoe UI"/>
              </a:rPr>
              <a:t>t.size</a:t>
            </a:r>
            <a:r>
              <a:rPr lang="en-US" dirty="0">
                <a:solidFill>
                  <a:schemeClr val="bg1"/>
                </a:solidFill>
                <a:latin typeface="Segoe UI"/>
              </a:rPr>
              <a:t>() &lt; 2) {</a:t>
            </a:r>
          </a:p>
          <a:p>
            <a:r>
              <a:rPr lang="en-US" dirty="0">
                <a:solidFill>
                  <a:schemeClr val="bg1"/>
                </a:solidFill>
                <a:latin typeface="Segoe UI"/>
              </a:rPr>
              <a:t>      return;</a:t>
            </a:r>
          </a:p>
          <a:p>
            <a:r>
              <a:rPr lang="en-US" dirty="0">
                <a:solidFill>
                  <a:schemeClr val="bg1"/>
                </a:solidFill>
                <a:latin typeface="Segoe UI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Recursion.</a:t>
            </a:r>
            <a:r>
              <a:rPr lang="en-US" i="1" dirty="0" err="1" smtClean="0">
                <a:solidFill>
                  <a:srgbClr val="000000"/>
                </a:solidFill>
                <a:latin typeface="Segoe UI"/>
              </a:rPr>
              <a:t>minToFront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t.subList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(1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t.size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()));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 err="1">
                <a:solidFill>
                  <a:schemeClr val="bg1"/>
                </a:solidFill>
                <a:latin typeface="Segoe UI"/>
              </a:rPr>
              <a:t>int</a:t>
            </a:r>
            <a:r>
              <a:rPr lang="en-US" dirty="0">
                <a:solidFill>
                  <a:schemeClr val="bg1"/>
                </a:solidFill>
                <a:latin typeface="Segoe UI"/>
              </a:rPr>
              <a:t> first = </a:t>
            </a:r>
            <a:r>
              <a:rPr lang="en-US" dirty="0" err="1">
                <a:solidFill>
                  <a:schemeClr val="bg1"/>
                </a:solidFill>
                <a:latin typeface="Segoe UI"/>
              </a:rPr>
              <a:t>t.get</a:t>
            </a:r>
            <a:r>
              <a:rPr lang="en-US" dirty="0">
                <a:solidFill>
                  <a:schemeClr val="bg1"/>
                </a:solidFill>
                <a:latin typeface="Segoe UI"/>
              </a:rPr>
              <a:t>(0);</a:t>
            </a:r>
          </a:p>
          <a:p>
            <a:r>
              <a:rPr lang="en-US" dirty="0">
                <a:solidFill>
                  <a:schemeClr val="bg1"/>
                </a:solidFill>
                <a:latin typeface="Segoe UI"/>
              </a:rPr>
              <a:t>    </a:t>
            </a:r>
            <a:r>
              <a:rPr lang="en-US" dirty="0" err="1">
                <a:solidFill>
                  <a:schemeClr val="bg1"/>
                </a:solidFill>
                <a:latin typeface="Segoe UI"/>
              </a:rPr>
              <a:t>int</a:t>
            </a:r>
            <a:r>
              <a:rPr lang="en-US" dirty="0">
                <a:solidFill>
                  <a:schemeClr val="bg1"/>
                </a:solidFill>
                <a:latin typeface="Segoe UI"/>
              </a:rPr>
              <a:t> second = </a:t>
            </a:r>
            <a:r>
              <a:rPr lang="en-US" dirty="0" err="1">
                <a:solidFill>
                  <a:schemeClr val="bg1"/>
                </a:solidFill>
                <a:latin typeface="Segoe UI"/>
              </a:rPr>
              <a:t>t.get</a:t>
            </a:r>
            <a:r>
              <a:rPr lang="en-US" dirty="0">
                <a:solidFill>
                  <a:schemeClr val="bg1"/>
                </a:solidFill>
                <a:latin typeface="Segoe UI"/>
              </a:rPr>
              <a:t>(1);</a:t>
            </a:r>
          </a:p>
          <a:p>
            <a:r>
              <a:rPr lang="en-US" dirty="0">
                <a:solidFill>
                  <a:schemeClr val="bg1"/>
                </a:solidFill>
                <a:latin typeface="Segoe UI"/>
              </a:rPr>
              <a:t>    if (second &lt; first) {</a:t>
            </a:r>
          </a:p>
          <a:p>
            <a:r>
              <a:rPr lang="en-US" dirty="0">
                <a:solidFill>
                  <a:schemeClr val="bg1"/>
                </a:solidFill>
                <a:latin typeface="Segoe UI"/>
              </a:rPr>
              <a:t>      </a:t>
            </a:r>
            <a:r>
              <a:rPr lang="en-US" dirty="0" err="1">
                <a:solidFill>
                  <a:schemeClr val="bg1"/>
                </a:solidFill>
                <a:latin typeface="Segoe UI"/>
              </a:rPr>
              <a:t>t.set</a:t>
            </a:r>
            <a:r>
              <a:rPr lang="en-US" dirty="0">
                <a:solidFill>
                  <a:schemeClr val="bg1"/>
                </a:solidFill>
                <a:latin typeface="Segoe UI"/>
              </a:rPr>
              <a:t>(0, second);</a:t>
            </a:r>
          </a:p>
          <a:p>
            <a:r>
              <a:rPr lang="en-US" dirty="0">
                <a:solidFill>
                  <a:schemeClr val="bg1"/>
                </a:solidFill>
                <a:latin typeface="Segoe UI"/>
              </a:rPr>
              <a:t>      </a:t>
            </a:r>
            <a:r>
              <a:rPr lang="en-US" dirty="0" err="1">
                <a:solidFill>
                  <a:schemeClr val="bg1"/>
                </a:solidFill>
                <a:latin typeface="Segoe UI"/>
              </a:rPr>
              <a:t>t.set</a:t>
            </a:r>
            <a:r>
              <a:rPr lang="en-US" dirty="0">
                <a:solidFill>
                  <a:schemeClr val="bg1"/>
                </a:solidFill>
                <a:latin typeface="Segoe UI"/>
              </a:rPr>
              <a:t>(1, first);</a:t>
            </a:r>
          </a:p>
          <a:p>
            <a:r>
              <a:rPr lang="en-US" dirty="0">
                <a:solidFill>
                  <a:schemeClr val="bg1"/>
                </a:solidFill>
                <a:latin typeface="Segoe UI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}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Right Brace 6"/>
          <p:cNvSpPr/>
          <p:nvPr/>
        </p:nvSpPr>
        <p:spPr>
          <a:xfrm rot="5400000">
            <a:off x="4197554" y="2593699"/>
            <a:ext cx="115214" cy="2131459"/>
          </a:xfrm>
          <a:prstGeom prst="rightBrac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983018" y="3793235"/>
            <a:ext cx="25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  <a:latin typeface="+mn-lt"/>
              </a:rPr>
              <a:t>elementary operation</a:t>
            </a:r>
            <a:endParaRPr lang="en-US" dirty="0">
              <a:solidFill>
                <a:srgbClr val="00B0F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2302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 number of operations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199"/>
            <a:ext cx="8229600" cy="5147757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7F0055"/>
                </a:solidFill>
                <a:latin typeface="Segoe UI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Recursion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{</a:t>
            </a:r>
          </a:p>
          <a:p>
            <a:endParaRPr lang="en-US" dirty="0">
              <a:latin typeface="Segoe UI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void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minToFront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(List&lt;Integer&gt; t) {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>
                <a:solidFill>
                  <a:schemeClr val="bg1"/>
                </a:solidFill>
                <a:latin typeface="Segoe UI"/>
              </a:rPr>
              <a:t>if (</a:t>
            </a:r>
            <a:r>
              <a:rPr lang="en-US" dirty="0" err="1">
                <a:solidFill>
                  <a:schemeClr val="bg1"/>
                </a:solidFill>
                <a:latin typeface="Segoe UI"/>
              </a:rPr>
              <a:t>t.size</a:t>
            </a:r>
            <a:r>
              <a:rPr lang="en-US" dirty="0">
                <a:solidFill>
                  <a:schemeClr val="bg1"/>
                </a:solidFill>
                <a:latin typeface="Segoe UI"/>
              </a:rPr>
              <a:t>() &lt; 2) {</a:t>
            </a:r>
          </a:p>
          <a:p>
            <a:r>
              <a:rPr lang="en-US" dirty="0">
                <a:solidFill>
                  <a:schemeClr val="bg1"/>
                </a:solidFill>
                <a:latin typeface="Segoe UI"/>
              </a:rPr>
              <a:t>      return;</a:t>
            </a:r>
          </a:p>
          <a:p>
            <a:r>
              <a:rPr lang="en-US" dirty="0">
                <a:solidFill>
                  <a:schemeClr val="bg1"/>
                </a:solidFill>
                <a:latin typeface="Segoe UI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Recursion.</a:t>
            </a:r>
            <a:r>
              <a:rPr lang="en-US" i="1" dirty="0" err="1" smtClean="0">
                <a:solidFill>
                  <a:srgbClr val="000000"/>
                </a:solidFill>
                <a:latin typeface="Segoe UI"/>
              </a:rPr>
              <a:t>minToFront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t.subList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(1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t.size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()));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 err="1">
                <a:solidFill>
                  <a:schemeClr val="bg1"/>
                </a:solidFill>
                <a:latin typeface="Segoe UI"/>
              </a:rPr>
              <a:t>int</a:t>
            </a:r>
            <a:r>
              <a:rPr lang="en-US" dirty="0">
                <a:solidFill>
                  <a:schemeClr val="bg1"/>
                </a:solidFill>
                <a:latin typeface="Segoe UI"/>
              </a:rPr>
              <a:t> first = </a:t>
            </a:r>
            <a:r>
              <a:rPr lang="en-US" dirty="0" err="1">
                <a:solidFill>
                  <a:schemeClr val="bg1"/>
                </a:solidFill>
                <a:latin typeface="Segoe UI"/>
              </a:rPr>
              <a:t>t.get</a:t>
            </a:r>
            <a:r>
              <a:rPr lang="en-US" dirty="0">
                <a:solidFill>
                  <a:schemeClr val="bg1"/>
                </a:solidFill>
                <a:latin typeface="Segoe UI"/>
              </a:rPr>
              <a:t>(0);</a:t>
            </a:r>
          </a:p>
          <a:p>
            <a:r>
              <a:rPr lang="en-US" dirty="0">
                <a:solidFill>
                  <a:schemeClr val="bg1"/>
                </a:solidFill>
                <a:latin typeface="Segoe UI"/>
              </a:rPr>
              <a:t>    </a:t>
            </a:r>
            <a:r>
              <a:rPr lang="en-US" dirty="0" err="1">
                <a:solidFill>
                  <a:schemeClr val="bg1"/>
                </a:solidFill>
                <a:latin typeface="Segoe UI"/>
              </a:rPr>
              <a:t>int</a:t>
            </a:r>
            <a:r>
              <a:rPr lang="en-US" dirty="0">
                <a:solidFill>
                  <a:schemeClr val="bg1"/>
                </a:solidFill>
                <a:latin typeface="Segoe UI"/>
              </a:rPr>
              <a:t> second = </a:t>
            </a:r>
            <a:r>
              <a:rPr lang="en-US" dirty="0" err="1">
                <a:solidFill>
                  <a:schemeClr val="bg1"/>
                </a:solidFill>
                <a:latin typeface="Segoe UI"/>
              </a:rPr>
              <a:t>t.get</a:t>
            </a:r>
            <a:r>
              <a:rPr lang="en-US" dirty="0">
                <a:solidFill>
                  <a:schemeClr val="bg1"/>
                </a:solidFill>
                <a:latin typeface="Segoe UI"/>
              </a:rPr>
              <a:t>(1);</a:t>
            </a:r>
          </a:p>
          <a:p>
            <a:r>
              <a:rPr lang="en-US" dirty="0">
                <a:solidFill>
                  <a:schemeClr val="bg1"/>
                </a:solidFill>
                <a:latin typeface="Segoe UI"/>
              </a:rPr>
              <a:t>    if (second &lt; first) {</a:t>
            </a:r>
          </a:p>
          <a:p>
            <a:r>
              <a:rPr lang="en-US" dirty="0">
                <a:solidFill>
                  <a:schemeClr val="bg1"/>
                </a:solidFill>
                <a:latin typeface="Segoe UI"/>
              </a:rPr>
              <a:t>      </a:t>
            </a:r>
            <a:r>
              <a:rPr lang="en-US" dirty="0" err="1">
                <a:solidFill>
                  <a:schemeClr val="bg1"/>
                </a:solidFill>
                <a:latin typeface="Segoe UI"/>
              </a:rPr>
              <a:t>t.set</a:t>
            </a:r>
            <a:r>
              <a:rPr lang="en-US" dirty="0">
                <a:solidFill>
                  <a:schemeClr val="bg1"/>
                </a:solidFill>
                <a:latin typeface="Segoe UI"/>
              </a:rPr>
              <a:t>(0, second);</a:t>
            </a:r>
          </a:p>
          <a:p>
            <a:r>
              <a:rPr lang="en-US" dirty="0">
                <a:solidFill>
                  <a:schemeClr val="bg1"/>
                </a:solidFill>
                <a:latin typeface="Segoe UI"/>
              </a:rPr>
              <a:t>      </a:t>
            </a:r>
            <a:r>
              <a:rPr lang="en-US" dirty="0" err="1">
                <a:solidFill>
                  <a:schemeClr val="bg1"/>
                </a:solidFill>
                <a:latin typeface="Segoe UI"/>
              </a:rPr>
              <a:t>t.set</a:t>
            </a:r>
            <a:r>
              <a:rPr lang="en-US" dirty="0">
                <a:solidFill>
                  <a:schemeClr val="bg1"/>
                </a:solidFill>
                <a:latin typeface="Segoe UI"/>
              </a:rPr>
              <a:t>(1, first);</a:t>
            </a:r>
          </a:p>
          <a:p>
            <a:r>
              <a:rPr lang="en-US" dirty="0">
                <a:solidFill>
                  <a:schemeClr val="bg1"/>
                </a:solidFill>
                <a:latin typeface="Segoe UI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}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891207" y="3774642"/>
                <a:ext cx="33453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r>
                  <a:rPr lang="en-US" dirty="0" smtClean="0">
                    <a:solidFill>
                      <a:srgbClr val="FFC000"/>
                    </a:solidFill>
                    <a:latin typeface="+mn-lt"/>
                  </a:rPr>
                  <a:t> elementary operations</a:t>
                </a:r>
                <a:endParaRPr lang="en-US" dirty="0">
                  <a:solidFill>
                    <a:srgbClr val="FFC0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1207" y="3774642"/>
                <a:ext cx="3345339" cy="369332"/>
              </a:xfrm>
              <a:prstGeom prst="rect">
                <a:avLst/>
              </a:prstGeom>
              <a:blipFill rotWithShape="0">
                <a:blip r:embed="rId2"/>
                <a:stretch>
                  <a:fillRect t="-8197" r="-911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ight Brace 5"/>
          <p:cNvSpPr/>
          <p:nvPr/>
        </p:nvSpPr>
        <p:spPr>
          <a:xfrm rot="5400000">
            <a:off x="3515565" y="1893120"/>
            <a:ext cx="96623" cy="3514027"/>
          </a:xfrm>
          <a:prstGeom prst="rightBrac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55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 number of operations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199"/>
            <a:ext cx="8229600" cy="5147757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7F0055"/>
                </a:solidFill>
                <a:latin typeface="Segoe UI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Recursion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{</a:t>
            </a:r>
          </a:p>
          <a:p>
            <a:endParaRPr lang="en-US" dirty="0">
              <a:latin typeface="Segoe UI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void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minToFront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(List&lt;Integer&gt; t) {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>
                <a:solidFill>
                  <a:schemeClr val="bg1"/>
                </a:solidFill>
                <a:latin typeface="Segoe UI"/>
              </a:rPr>
              <a:t>if (</a:t>
            </a:r>
            <a:r>
              <a:rPr lang="en-US" dirty="0" err="1">
                <a:solidFill>
                  <a:schemeClr val="bg1"/>
                </a:solidFill>
                <a:latin typeface="Segoe UI"/>
              </a:rPr>
              <a:t>t.size</a:t>
            </a:r>
            <a:r>
              <a:rPr lang="en-US" dirty="0">
                <a:solidFill>
                  <a:schemeClr val="bg1"/>
                </a:solidFill>
                <a:latin typeface="Segoe UI"/>
              </a:rPr>
              <a:t>() &lt; 2) {</a:t>
            </a:r>
          </a:p>
          <a:p>
            <a:r>
              <a:rPr lang="en-US" dirty="0">
                <a:solidFill>
                  <a:schemeClr val="bg1"/>
                </a:solidFill>
                <a:latin typeface="Segoe UI"/>
              </a:rPr>
              <a:t>      return;</a:t>
            </a:r>
          </a:p>
          <a:p>
            <a:r>
              <a:rPr lang="en-US" dirty="0">
                <a:solidFill>
                  <a:schemeClr val="bg1"/>
                </a:solidFill>
                <a:latin typeface="Segoe UI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Recursion.</a:t>
            </a:r>
            <a:r>
              <a:rPr lang="en-US" i="1" dirty="0" err="1" smtClean="0">
                <a:solidFill>
                  <a:srgbClr val="000000"/>
                </a:solidFill>
                <a:latin typeface="Segoe UI"/>
              </a:rPr>
              <a:t>minToFront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t.subList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(1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t.size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()));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 err="1">
                <a:solidFill>
                  <a:schemeClr val="bg1"/>
                </a:solidFill>
                <a:latin typeface="Segoe UI"/>
              </a:rPr>
              <a:t>int</a:t>
            </a:r>
            <a:r>
              <a:rPr lang="en-US" dirty="0">
                <a:solidFill>
                  <a:schemeClr val="bg1"/>
                </a:solidFill>
                <a:latin typeface="Segoe UI"/>
              </a:rPr>
              <a:t> first = </a:t>
            </a:r>
            <a:r>
              <a:rPr lang="en-US" dirty="0" err="1">
                <a:solidFill>
                  <a:schemeClr val="bg1"/>
                </a:solidFill>
                <a:latin typeface="Segoe UI"/>
              </a:rPr>
              <a:t>t.get</a:t>
            </a:r>
            <a:r>
              <a:rPr lang="en-US" dirty="0">
                <a:solidFill>
                  <a:schemeClr val="bg1"/>
                </a:solidFill>
                <a:latin typeface="Segoe UI"/>
              </a:rPr>
              <a:t>(0);</a:t>
            </a:r>
          </a:p>
          <a:p>
            <a:r>
              <a:rPr lang="en-US" dirty="0">
                <a:solidFill>
                  <a:schemeClr val="bg1"/>
                </a:solidFill>
                <a:latin typeface="Segoe UI"/>
              </a:rPr>
              <a:t>    </a:t>
            </a:r>
            <a:r>
              <a:rPr lang="en-US" dirty="0" err="1">
                <a:solidFill>
                  <a:schemeClr val="bg1"/>
                </a:solidFill>
                <a:latin typeface="Segoe UI"/>
              </a:rPr>
              <a:t>int</a:t>
            </a:r>
            <a:r>
              <a:rPr lang="en-US" dirty="0">
                <a:solidFill>
                  <a:schemeClr val="bg1"/>
                </a:solidFill>
                <a:latin typeface="Segoe UI"/>
              </a:rPr>
              <a:t> second = </a:t>
            </a:r>
            <a:r>
              <a:rPr lang="en-US" dirty="0" err="1">
                <a:solidFill>
                  <a:schemeClr val="bg1"/>
                </a:solidFill>
                <a:latin typeface="Segoe UI"/>
              </a:rPr>
              <a:t>t.get</a:t>
            </a:r>
            <a:r>
              <a:rPr lang="en-US" dirty="0">
                <a:solidFill>
                  <a:schemeClr val="bg1"/>
                </a:solidFill>
                <a:latin typeface="Segoe UI"/>
              </a:rPr>
              <a:t>(1);</a:t>
            </a:r>
          </a:p>
          <a:p>
            <a:r>
              <a:rPr lang="en-US" dirty="0">
                <a:solidFill>
                  <a:schemeClr val="bg1"/>
                </a:solidFill>
                <a:latin typeface="Segoe UI"/>
              </a:rPr>
              <a:t>    if (second &lt; first) {</a:t>
            </a:r>
          </a:p>
          <a:p>
            <a:r>
              <a:rPr lang="en-US" dirty="0">
                <a:solidFill>
                  <a:schemeClr val="bg1"/>
                </a:solidFill>
                <a:latin typeface="Segoe UI"/>
              </a:rPr>
              <a:t>      </a:t>
            </a:r>
            <a:r>
              <a:rPr lang="en-US" dirty="0" err="1">
                <a:solidFill>
                  <a:schemeClr val="bg1"/>
                </a:solidFill>
                <a:latin typeface="Segoe UI"/>
              </a:rPr>
              <a:t>t.set</a:t>
            </a:r>
            <a:r>
              <a:rPr lang="en-US" dirty="0">
                <a:solidFill>
                  <a:schemeClr val="bg1"/>
                </a:solidFill>
                <a:latin typeface="Segoe UI"/>
              </a:rPr>
              <a:t>(0, second);</a:t>
            </a:r>
          </a:p>
          <a:p>
            <a:r>
              <a:rPr lang="en-US" dirty="0">
                <a:solidFill>
                  <a:schemeClr val="bg1"/>
                </a:solidFill>
                <a:latin typeface="Segoe UI"/>
              </a:rPr>
              <a:t>      </a:t>
            </a:r>
            <a:r>
              <a:rPr lang="en-US" dirty="0" err="1">
                <a:solidFill>
                  <a:schemeClr val="bg1"/>
                </a:solidFill>
                <a:latin typeface="Segoe UI"/>
              </a:rPr>
              <a:t>t.set</a:t>
            </a:r>
            <a:r>
              <a:rPr lang="en-US" dirty="0">
                <a:solidFill>
                  <a:schemeClr val="bg1"/>
                </a:solidFill>
                <a:latin typeface="Segoe UI"/>
              </a:rPr>
              <a:t>(1, first);</a:t>
            </a:r>
          </a:p>
          <a:p>
            <a:r>
              <a:rPr lang="en-US" dirty="0">
                <a:solidFill>
                  <a:schemeClr val="bg1"/>
                </a:solidFill>
                <a:latin typeface="Segoe UI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}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891207" y="3774642"/>
                <a:ext cx="33453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r>
                  <a:rPr lang="en-US" dirty="0" smtClean="0">
                    <a:solidFill>
                      <a:srgbClr val="FFC000"/>
                    </a:solidFill>
                    <a:latin typeface="+mn-lt"/>
                  </a:rPr>
                  <a:t> elementary operations</a:t>
                </a:r>
                <a:endParaRPr lang="en-US" dirty="0">
                  <a:solidFill>
                    <a:srgbClr val="FFC0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1207" y="3774642"/>
                <a:ext cx="3345339" cy="369332"/>
              </a:xfrm>
              <a:prstGeom prst="rect">
                <a:avLst/>
              </a:prstGeom>
              <a:blipFill rotWithShape="0">
                <a:blip r:embed="rId2"/>
                <a:stretch>
                  <a:fillRect t="-8197" r="-911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2291733" y="4183289"/>
            <a:ext cx="25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  <a:latin typeface="+mn-lt"/>
              </a:rPr>
              <a:t>elementary operation</a:t>
            </a:r>
            <a:endParaRPr lang="en-US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91733" y="4590223"/>
            <a:ext cx="25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elementary operation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Right Brace 2"/>
          <p:cNvSpPr/>
          <p:nvPr/>
        </p:nvSpPr>
        <p:spPr>
          <a:xfrm>
            <a:off x="5236546" y="3889856"/>
            <a:ext cx="141952" cy="979319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666533" y="4194849"/>
                <a:ext cx="17590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US" dirty="0">
                  <a:latin typeface="+mn-lt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6533" y="4194849"/>
                <a:ext cx="1759071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037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9938" y="2219254"/>
            <a:ext cx="7719338" cy="10369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number of operations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199"/>
            <a:ext cx="8229600" cy="5147757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7F0055"/>
                </a:solidFill>
                <a:latin typeface="Segoe UI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Recursion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{</a:t>
            </a:r>
          </a:p>
          <a:p>
            <a:endParaRPr lang="en-US" dirty="0">
              <a:latin typeface="Segoe UI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void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minToFront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(List&lt;Integer&gt; t) {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if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t.size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() &lt; 2)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{                                                                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  </a:t>
            </a:r>
            <a:r>
              <a:rPr lang="en-US" dirty="0" smtClean="0">
                <a:solidFill>
                  <a:srgbClr val="7F0055"/>
                </a:solidFill>
                <a:latin typeface="Segoe UI"/>
              </a:rPr>
              <a:t>return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;                                                                             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}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Recursion.</a:t>
            </a:r>
            <a:r>
              <a:rPr lang="en-US" i="1" dirty="0" err="1" smtClean="0">
                <a:solidFill>
                  <a:srgbClr val="000000"/>
                </a:solidFill>
                <a:latin typeface="Segoe UI"/>
              </a:rPr>
              <a:t>minToFront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t.subList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(1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t.size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()));                     </a:t>
            </a:r>
            <a:endParaRPr lang="en-US" dirty="0">
              <a:solidFill>
                <a:srgbClr val="000000"/>
              </a:solidFill>
              <a:latin typeface="Segoe UI"/>
            </a:endParaRP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 err="1">
                <a:solidFill>
                  <a:srgbClr val="7F0055"/>
                </a:solidFill>
                <a:latin typeface="Segoe UI"/>
              </a:rPr>
              <a:t>int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first =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t.get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(0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);                                                            </a:t>
            </a:r>
            <a:endParaRPr lang="en-US" dirty="0">
              <a:solidFill>
                <a:srgbClr val="FF0000"/>
              </a:solidFill>
              <a:latin typeface="Segoe UI"/>
            </a:endParaRP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 err="1">
                <a:solidFill>
                  <a:srgbClr val="7F0055"/>
                </a:solidFill>
                <a:latin typeface="Segoe UI"/>
              </a:rPr>
              <a:t>int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second =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t.get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(1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);                                                       </a:t>
            </a:r>
            <a:endParaRPr lang="en-US" dirty="0" smtClean="0">
              <a:solidFill>
                <a:srgbClr val="FF0000"/>
              </a:solidFill>
              <a:latin typeface="Segoe UI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 smtClean="0">
                <a:solidFill>
                  <a:srgbClr val="7F0055"/>
                </a:solidFill>
                <a:latin typeface="Segoe UI"/>
              </a:rPr>
              <a:t>if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(second &lt; first) {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    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t.set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(0, second);                                                              </a:t>
            </a:r>
            <a:endParaRPr lang="en-US" dirty="0" smtClean="0">
              <a:solidFill>
                <a:srgbClr val="FF0000"/>
              </a:solidFill>
              <a:latin typeface="Segoe UI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 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t.set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(1, first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);                                                                   </a:t>
            </a:r>
            <a:endParaRPr lang="en-US" dirty="0">
              <a:solidFill>
                <a:srgbClr val="FF0000"/>
              </a:solidFill>
              <a:latin typeface="Segoe UI"/>
            </a:endParaRP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}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12175" y="2449681"/>
            <a:ext cx="22165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these lines run if the</a:t>
            </a:r>
          </a:p>
          <a:p>
            <a:r>
              <a:rPr lang="en-US" dirty="0" smtClean="0">
                <a:latin typeface="+mn-lt"/>
              </a:rPr>
              <a:t>base case is true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8761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69938" y="2219254"/>
            <a:ext cx="7719338" cy="10369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number of operations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199"/>
            <a:ext cx="8229600" cy="5147757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7F0055"/>
                </a:solidFill>
                <a:latin typeface="Segoe UI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Recursion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{</a:t>
            </a:r>
          </a:p>
          <a:p>
            <a:endParaRPr lang="en-US" dirty="0">
              <a:latin typeface="Segoe UI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void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minToFront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(List&lt;Integer&gt; t) {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if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t.size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() &lt; 2)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{                                                                </a:t>
            </a:r>
            <a:r>
              <a:rPr lang="en-US" dirty="0" smtClean="0">
                <a:solidFill>
                  <a:srgbClr val="FF0000"/>
                </a:solidFill>
                <a:latin typeface="Segoe UI"/>
              </a:rPr>
              <a:t>3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* </a:t>
            </a:r>
            <a:r>
              <a:rPr lang="en-US" dirty="0" smtClean="0">
                <a:solidFill>
                  <a:srgbClr val="00B0F0"/>
                </a:solidFill>
                <a:latin typeface="Segoe UI"/>
              </a:rPr>
              <a:t>1</a:t>
            </a:r>
            <a:endParaRPr lang="en-US" dirty="0">
              <a:solidFill>
                <a:srgbClr val="00B0F0"/>
              </a:solidFill>
              <a:latin typeface="Segoe UI"/>
            </a:endParaRP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 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return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;                                                                             </a:t>
            </a:r>
            <a:r>
              <a:rPr lang="en-US" dirty="0" smtClean="0">
                <a:solidFill>
                  <a:srgbClr val="FF0000"/>
                </a:solidFill>
                <a:latin typeface="Segoe UI"/>
              </a:rPr>
              <a:t>1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* </a:t>
            </a:r>
            <a:r>
              <a:rPr lang="en-US" dirty="0" smtClean="0">
                <a:solidFill>
                  <a:srgbClr val="00B0F0"/>
                </a:solidFill>
                <a:latin typeface="Segoe UI"/>
              </a:rPr>
              <a:t>1</a:t>
            </a:r>
            <a:endParaRPr lang="en-US" dirty="0">
              <a:solidFill>
                <a:srgbClr val="00B0F0"/>
              </a:solidFill>
              <a:latin typeface="Segoe UI"/>
            </a:endParaRP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Recursion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.</a:t>
            </a:r>
            <a:r>
              <a:rPr lang="en-US" i="1" dirty="0" err="1" smtClean="0">
                <a:solidFill>
                  <a:srgbClr val="000000"/>
                </a:solidFill>
                <a:latin typeface="Segoe UI"/>
              </a:rPr>
              <a:t>minToFront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t.subList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(1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t.size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()));               </a:t>
            </a:r>
            <a:r>
              <a:rPr lang="en-US" dirty="0" smtClean="0">
                <a:solidFill>
                  <a:srgbClr val="FF0000"/>
                </a:solidFill>
                <a:latin typeface="Segoe UI"/>
              </a:rPr>
              <a:t>(T(n-1) + 2)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* </a:t>
            </a:r>
            <a:r>
              <a:rPr lang="en-US" dirty="0" smtClean="0">
                <a:solidFill>
                  <a:srgbClr val="00B0F0"/>
                </a:solidFill>
                <a:latin typeface="Segoe UI"/>
              </a:rPr>
              <a:t>1</a:t>
            </a:r>
            <a:endParaRPr lang="en-US" dirty="0">
              <a:solidFill>
                <a:srgbClr val="00B0F0"/>
              </a:solidFill>
              <a:latin typeface="Segoe UI"/>
            </a:endParaRP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 err="1">
                <a:solidFill>
                  <a:srgbClr val="7F0055"/>
                </a:solidFill>
                <a:latin typeface="Segoe UI"/>
              </a:rPr>
              <a:t>int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first =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t.get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(0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);                                                            </a:t>
            </a:r>
            <a:r>
              <a:rPr lang="en-US" dirty="0" smtClean="0">
                <a:solidFill>
                  <a:srgbClr val="FF0000"/>
                </a:solidFill>
                <a:latin typeface="Segoe UI"/>
              </a:rPr>
              <a:t>3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* </a:t>
            </a:r>
            <a:r>
              <a:rPr lang="en-US" dirty="0" smtClean="0">
                <a:solidFill>
                  <a:srgbClr val="00B0F0"/>
                </a:solidFill>
                <a:latin typeface="Segoe UI"/>
              </a:rPr>
              <a:t>1</a:t>
            </a:r>
            <a:endParaRPr lang="en-US" dirty="0">
              <a:solidFill>
                <a:srgbClr val="00B0F0"/>
              </a:solidFill>
              <a:latin typeface="Segoe UI"/>
            </a:endParaRP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 err="1">
                <a:solidFill>
                  <a:srgbClr val="7F0055"/>
                </a:solidFill>
                <a:latin typeface="Segoe UI"/>
              </a:rPr>
              <a:t>int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second =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t.get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(1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);                                                       </a:t>
            </a:r>
            <a:r>
              <a:rPr lang="en-US" dirty="0" smtClean="0">
                <a:solidFill>
                  <a:srgbClr val="FF0000"/>
                </a:solidFill>
                <a:latin typeface="Segoe UI"/>
              </a:rPr>
              <a:t>3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* </a:t>
            </a:r>
            <a:r>
              <a:rPr lang="en-US" dirty="0" smtClean="0">
                <a:solidFill>
                  <a:srgbClr val="00B0F0"/>
                </a:solidFill>
                <a:latin typeface="Segoe UI"/>
              </a:rPr>
              <a:t>1</a:t>
            </a:r>
            <a:endParaRPr lang="en-US" dirty="0">
              <a:solidFill>
                <a:srgbClr val="00B0F0"/>
              </a:solidFill>
              <a:latin typeface="Segoe UI"/>
            </a:endParaRP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if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(second &lt; first)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{                                                           </a:t>
            </a:r>
            <a:r>
              <a:rPr lang="en-US" dirty="0" smtClean="0">
                <a:solidFill>
                  <a:srgbClr val="FF0000"/>
                </a:solidFill>
                <a:latin typeface="Segoe UI"/>
              </a:rPr>
              <a:t>2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* </a:t>
            </a:r>
            <a:r>
              <a:rPr lang="en-US" dirty="0" smtClean="0">
                <a:solidFill>
                  <a:srgbClr val="00B0F0"/>
                </a:solidFill>
                <a:latin typeface="Segoe UI"/>
              </a:rPr>
              <a:t>1</a:t>
            </a:r>
            <a:endParaRPr lang="en-US" dirty="0">
              <a:solidFill>
                <a:srgbClr val="00B0F0"/>
              </a:solidFill>
              <a:latin typeface="Segoe UI"/>
            </a:endParaRP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 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t.set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(0, second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);                                                              </a:t>
            </a:r>
            <a:r>
              <a:rPr lang="en-US" dirty="0" smtClean="0">
                <a:solidFill>
                  <a:srgbClr val="FF0000"/>
                </a:solidFill>
                <a:latin typeface="Segoe UI"/>
              </a:rPr>
              <a:t>1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* </a:t>
            </a:r>
            <a:r>
              <a:rPr lang="en-US" dirty="0" smtClean="0">
                <a:solidFill>
                  <a:srgbClr val="00B0F0"/>
                </a:solidFill>
                <a:latin typeface="Segoe UI"/>
              </a:rPr>
              <a:t>1</a:t>
            </a:r>
            <a:endParaRPr lang="en-US" dirty="0">
              <a:solidFill>
                <a:srgbClr val="00B0F0"/>
              </a:solidFill>
              <a:latin typeface="Segoe UI"/>
            </a:endParaRP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 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t.set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(1, first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);                                                                   </a:t>
            </a:r>
            <a:r>
              <a:rPr lang="en-US" dirty="0" smtClean="0">
                <a:solidFill>
                  <a:srgbClr val="FF0000"/>
                </a:solidFill>
                <a:latin typeface="Segoe UI"/>
              </a:rPr>
              <a:t>1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* </a:t>
            </a:r>
            <a:r>
              <a:rPr lang="en-US" dirty="0" smtClean="0">
                <a:solidFill>
                  <a:srgbClr val="00B0F0"/>
                </a:solidFill>
                <a:latin typeface="Segoe UI"/>
              </a:rPr>
              <a:t>1</a:t>
            </a:r>
            <a:endParaRPr lang="en-US" dirty="0">
              <a:solidFill>
                <a:srgbClr val="00B0F0"/>
              </a:solidFill>
              <a:latin typeface="Segoe UI"/>
            </a:endParaRP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}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25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 number of operations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base cases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endParaRPr lang="en-US" dirty="0" smtClean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2"/>
                <a:stretch>
                  <a:fillRect l="-667" t="-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2896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69938" y="4581140"/>
            <a:ext cx="7719338" cy="691284"/>
          </a:xfrm>
          <a:prstGeom prst="rect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9938" y="3256179"/>
            <a:ext cx="7719338" cy="13249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9938" y="2219253"/>
            <a:ext cx="7719338" cy="3456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number of operations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199"/>
            <a:ext cx="8229600" cy="5147757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7F0055"/>
                </a:solidFill>
                <a:latin typeface="Segoe UI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Recursion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{</a:t>
            </a:r>
          </a:p>
          <a:p>
            <a:endParaRPr lang="en-US" dirty="0">
              <a:latin typeface="Segoe UI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void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minToFront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(List&lt;Integer&gt; t) {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if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t.size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() &lt; 2)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{                                                                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  </a:t>
            </a:r>
            <a:r>
              <a:rPr lang="en-US" dirty="0" smtClean="0">
                <a:solidFill>
                  <a:srgbClr val="7F0055"/>
                </a:solidFill>
                <a:latin typeface="Segoe UI"/>
              </a:rPr>
              <a:t>return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;                                                                             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}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Recursion.</a:t>
            </a:r>
            <a:r>
              <a:rPr lang="en-US" i="1" dirty="0" err="1" smtClean="0">
                <a:solidFill>
                  <a:srgbClr val="000000"/>
                </a:solidFill>
                <a:latin typeface="Segoe UI"/>
              </a:rPr>
              <a:t>minToFront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t.subList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(1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t.size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()));                     </a:t>
            </a:r>
            <a:endParaRPr lang="en-US" dirty="0">
              <a:solidFill>
                <a:srgbClr val="000000"/>
              </a:solidFill>
              <a:latin typeface="Segoe UI"/>
            </a:endParaRP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 err="1">
                <a:solidFill>
                  <a:srgbClr val="7F0055"/>
                </a:solidFill>
                <a:latin typeface="Segoe UI"/>
              </a:rPr>
              <a:t>int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first =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t.get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(0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);                                                            </a:t>
            </a:r>
            <a:endParaRPr lang="en-US" dirty="0">
              <a:solidFill>
                <a:srgbClr val="FF0000"/>
              </a:solidFill>
              <a:latin typeface="Segoe UI"/>
            </a:endParaRP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 err="1">
                <a:solidFill>
                  <a:srgbClr val="7F0055"/>
                </a:solidFill>
                <a:latin typeface="Segoe UI"/>
              </a:rPr>
              <a:t>int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second =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t.get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(1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);                                                       </a:t>
            </a:r>
            <a:endParaRPr lang="en-US" dirty="0" smtClean="0">
              <a:solidFill>
                <a:srgbClr val="FF0000"/>
              </a:solidFill>
              <a:latin typeface="Segoe UI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 smtClean="0">
                <a:solidFill>
                  <a:srgbClr val="7F0055"/>
                </a:solidFill>
                <a:latin typeface="Segoe UI"/>
              </a:rPr>
              <a:t>if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(second &lt; first) {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    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t.set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(0, second);                                                              </a:t>
            </a:r>
            <a:endParaRPr lang="en-US" dirty="0" smtClean="0">
              <a:solidFill>
                <a:srgbClr val="FF0000"/>
              </a:solidFill>
              <a:latin typeface="Segoe UI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 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t.set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(1, first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);                                                                   </a:t>
            </a:r>
            <a:endParaRPr lang="en-US" dirty="0">
              <a:solidFill>
                <a:srgbClr val="FF0000"/>
              </a:solidFill>
              <a:latin typeface="Segoe UI"/>
            </a:endParaRP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}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69782" y="3563724"/>
            <a:ext cx="22165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latin typeface="Constantia"/>
              </a:rPr>
              <a:t>these lines run if the</a:t>
            </a:r>
          </a:p>
          <a:p>
            <a:r>
              <a:rPr lang="en-US" dirty="0" smtClean="0">
                <a:solidFill>
                  <a:prstClr val="black"/>
                </a:solidFill>
                <a:latin typeface="Constantia"/>
              </a:rPr>
              <a:t>base case is not true</a:t>
            </a: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46833" y="2214234"/>
            <a:ext cx="4088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latin typeface="Constantia"/>
              </a:rPr>
              <a:t>this line runs if the base case is not true</a:t>
            </a: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4538" y="4581140"/>
            <a:ext cx="28643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latin typeface="Constantia"/>
              </a:rPr>
              <a:t>these lines might run if the</a:t>
            </a:r>
          </a:p>
          <a:p>
            <a:r>
              <a:rPr lang="en-US" dirty="0" smtClean="0">
                <a:solidFill>
                  <a:prstClr val="black"/>
                </a:solidFill>
                <a:latin typeface="Constantia"/>
              </a:rPr>
              <a:t>base case is not true</a:t>
            </a: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380661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 number of operations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when counting the total number of operations, we often consider the worst case scenario</a:t>
            </a:r>
          </a:p>
          <a:p>
            <a:pPr lvl="1"/>
            <a:r>
              <a:rPr lang="en-US" dirty="0" smtClean="0"/>
              <a:t>let’s assume that the lines that might run always run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B0659C-8185-43E0-99D0-C6E27206A33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0112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69938" y="4581140"/>
            <a:ext cx="7719338" cy="691284"/>
          </a:xfrm>
          <a:prstGeom prst="rect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9938" y="3256179"/>
            <a:ext cx="7719338" cy="13249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9938" y="2219253"/>
            <a:ext cx="7719338" cy="3456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number of operations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199"/>
            <a:ext cx="8229600" cy="5147757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7F0055"/>
                </a:solidFill>
                <a:latin typeface="Segoe UI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Recursion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{</a:t>
            </a:r>
          </a:p>
          <a:p>
            <a:endParaRPr lang="en-US" dirty="0">
              <a:latin typeface="Segoe UI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void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minToFront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(List&lt;Integer&gt; t) {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if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t.size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() &lt; 2)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{                                                                </a:t>
            </a:r>
            <a:r>
              <a:rPr lang="en-US" dirty="0" smtClean="0">
                <a:solidFill>
                  <a:srgbClr val="FF0000"/>
                </a:solidFill>
                <a:latin typeface="Segoe UI"/>
              </a:rPr>
              <a:t>3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* </a:t>
            </a:r>
            <a:r>
              <a:rPr lang="en-US" dirty="0" smtClean="0">
                <a:solidFill>
                  <a:srgbClr val="00B0F0"/>
                </a:solidFill>
                <a:latin typeface="Segoe UI"/>
              </a:rPr>
              <a:t>1</a:t>
            </a:r>
            <a:endParaRPr lang="en-US" dirty="0">
              <a:solidFill>
                <a:srgbClr val="00B0F0"/>
              </a:solidFill>
              <a:latin typeface="Segoe UI"/>
            </a:endParaRP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 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return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;                                                                             </a:t>
            </a:r>
            <a:r>
              <a:rPr lang="en-US" dirty="0" smtClean="0">
                <a:solidFill>
                  <a:srgbClr val="FF0000"/>
                </a:solidFill>
                <a:latin typeface="Segoe UI"/>
              </a:rPr>
              <a:t>1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* </a:t>
            </a:r>
            <a:r>
              <a:rPr lang="en-US" dirty="0" smtClean="0">
                <a:solidFill>
                  <a:srgbClr val="00B0F0"/>
                </a:solidFill>
                <a:latin typeface="Segoe UI"/>
              </a:rPr>
              <a:t>1</a:t>
            </a:r>
            <a:endParaRPr lang="en-US" dirty="0">
              <a:solidFill>
                <a:srgbClr val="00B0F0"/>
              </a:solidFill>
              <a:latin typeface="Segoe UI"/>
            </a:endParaRP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Recursion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.</a:t>
            </a:r>
            <a:r>
              <a:rPr lang="en-US" i="1" dirty="0" err="1" smtClean="0">
                <a:solidFill>
                  <a:srgbClr val="000000"/>
                </a:solidFill>
                <a:latin typeface="Segoe UI"/>
              </a:rPr>
              <a:t>minToFront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t.subList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(1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t.size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()));               </a:t>
            </a:r>
            <a:r>
              <a:rPr lang="en-US" dirty="0" smtClean="0">
                <a:solidFill>
                  <a:srgbClr val="FF0000"/>
                </a:solidFill>
                <a:latin typeface="Segoe UI"/>
              </a:rPr>
              <a:t>(T(n-1) + 2)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* </a:t>
            </a:r>
            <a:r>
              <a:rPr lang="en-US" dirty="0" smtClean="0">
                <a:solidFill>
                  <a:srgbClr val="00B0F0"/>
                </a:solidFill>
                <a:latin typeface="Segoe UI"/>
              </a:rPr>
              <a:t>1</a:t>
            </a:r>
            <a:endParaRPr lang="en-US" dirty="0">
              <a:solidFill>
                <a:srgbClr val="00B0F0"/>
              </a:solidFill>
              <a:latin typeface="Segoe UI"/>
            </a:endParaRP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 err="1">
                <a:solidFill>
                  <a:srgbClr val="7F0055"/>
                </a:solidFill>
                <a:latin typeface="Segoe UI"/>
              </a:rPr>
              <a:t>int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first =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t.get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(0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);                                                            </a:t>
            </a:r>
            <a:r>
              <a:rPr lang="en-US" dirty="0" smtClean="0">
                <a:solidFill>
                  <a:srgbClr val="FF0000"/>
                </a:solidFill>
                <a:latin typeface="Segoe UI"/>
              </a:rPr>
              <a:t>3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* </a:t>
            </a:r>
            <a:r>
              <a:rPr lang="en-US" dirty="0" smtClean="0">
                <a:solidFill>
                  <a:srgbClr val="00B0F0"/>
                </a:solidFill>
                <a:latin typeface="Segoe UI"/>
              </a:rPr>
              <a:t>1</a:t>
            </a:r>
            <a:endParaRPr lang="en-US" dirty="0">
              <a:solidFill>
                <a:srgbClr val="00B0F0"/>
              </a:solidFill>
              <a:latin typeface="Segoe UI"/>
            </a:endParaRP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 err="1">
                <a:solidFill>
                  <a:srgbClr val="7F0055"/>
                </a:solidFill>
                <a:latin typeface="Segoe UI"/>
              </a:rPr>
              <a:t>int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second =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t.get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(1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);                                                       </a:t>
            </a:r>
            <a:r>
              <a:rPr lang="en-US" dirty="0" smtClean="0">
                <a:solidFill>
                  <a:srgbClr val="FF0000"/>
                </a:solidFill>
                <a:latin typeface="Segoe UI"/>
              </a:rPr>
              <a:t>3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* </a:t>
            </a:r>
            <a:r>
              <a:rPr lang="en-US" dirty="0" smtClean="0">
                <a:solidFill>
                  <a:srgbClr val="00B0F0"/>
                </a:solidFill>
                <a:latin typeface="Segoe UI"/>
              </a:rPr>
              <a:t>1</a:t>
            </a:r>
            <a:endParaRPr lang="en-US" dirty="0">
              <a:solidFill>
                <a:srgbClr val="00B0F0"/>
              </a:solidFill>
              <a:latin typeface="Segoe UI"/>
            </a:endParaRP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if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(second &lt; first)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{                                                           </a:t>
            </a:r>
            <a:r>
              <a:rPr lang="en-US" dirty="0" smtClean="0">
                <a:solidFill>
                  <a:srgbClr val="FF0000"/>
                </a:solidFill>
                <a:latin typeface="Segoe UI"/>
              </a:rPr>
              <a:t>2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* </a:t>
            </a:r>
            <a:r>
              <a:rPr lang="en-US" dirty="0" smtClean="0">
                <a:solidFill>
                  <a:srgbClr val="00B0F0"/>
                </a:solidFill>
                <a:latin typeface="Segoe UI"/>
              </a:rPr>
              <a:t>1</a:t>
            </a:r>
            <a:endParaRPr lang="en-US" dirty="0">
              <a:solidFill>
                <a:srgbClr val="00B0F0"/>
              </a:solidFill>
              <a:latin typeface="Segoe UI"/>
            </a:endParaRP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 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t.set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(0, second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);                                                              </a:t>
            </a:r>
            <a:r>
              <a:rPr lang="en-US" dirty="0" smtClean="0">
                <a:solidFill>
                  <a:srgbClr val="FF0000"/>
                </a:solidFill>
                <a:latin typeface="Segoe UI"/>
              </a:rPr>
              <a:t>1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* </a:t>
            </a:r>
            <a:r>
              <a:rPr lang="en-US" dirty="0" smtClean="0">
                <a:solidFill>
                  <a:srgbClr val="00B0F0"/>
                </a:solidFill>
                <a:latin typeface="Segoe UI"/>
              </a:rPr>
              <a:t>1</a:t>
            </a:r>
            <a:endParaRPr lang="en-US" dirty="0">
              <a:solidFill>
                <a:srgbClr val="00B0F0"/>
              </a:solidFill>
              <a:latin typeface="Segoe UI"/>
            </a:endParaRP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 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t.set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(1, first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);                                                                   </a:t>
            </a:r>
            <a:r>
              <a:rPr lang="en-US" dirty="0" smtClean="0">
                <a:solidFill>
                  <a:srgbClr val="FF0000"/>
                </a:solidFill>
                <a:latin typeface="Segoe UI"/>
              </a:rPr>
              <a:t>1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* </a:t>
            </a:r>
            <a:r>
              <a:rPr lang="en-US" dirty="0" smtClean="0">
                <a:solidFill>
                  <a:srgbClr val="00B0F0"/>
                </a:solidFill>
                <a:latin typeface="Segoe UI"/>
              </a:rPr>
              <a:t>1</a:t>
            </a:r>
            <a:endParaRPr lang="en-US" dirty="0">
              <a:solidFill>
                <a:srgbClr val="00B0F0"/>
              </a:solidFill>
              <a:latin typeface="Segoe UI"/>
            </a:endParaRP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}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1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Recursively Move Smallest to Front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199"/>
            <a:ext cx="8229600" cy="5147757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7F0055"/>
                </a:solidFill>
                <a:latin typeface="Segoe UI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Recursion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{</a:t>
            </a:r>
          </a:p>
          <a:p>
            <a:endParaRPr lang="en-US" dirty="0">
              <a:latin typeface="Segoe UI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void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minToFront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(List&lt;Integer&gt; t) {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if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t.size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() &lt; 2) {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 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Recursion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.</a:t>
            </a:r>
            <a:r>
              <a:rPr lang="en-US" i="1" dirty="0" err="1" smtClean="0">
                <a:solidFill>
                  <a:srgbClr val="000000"/>
                </a:solidFill>
                <a:latin typeface="Segoe UI"/>
              </a:rPr>
              <a:t>minToFront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t.subList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(1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t.size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()));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 err="1">
                <a:solidFill>
                  <a:srgbClr val="7F0055"/>
                </a:solidFill>
                <a:latin typeface="Segoe UI"/>
              </a:rPr>
              <a:t>int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first =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t.get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(0);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 err="1">
                <a:solidFill>
                  <a:srgbClr val="7F0055"/>
                </a:solidFill>
                <a:latin typeface="Segoe UI"/>
              </a:rPr>
              <a:t>int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second =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t.get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(1);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if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(second &lt; first) {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 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t.set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(0, second);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 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t.set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(1, first);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}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300210" y="1643183"/>
                <a:ext cx="2560381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+mn-lt"/>
                  </a:rPr>
                  <a:t>size of problem,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 smtClean="0">
                    <a:latin typeface="+mn-lt"/>
                  </a:rPr>
                  <a:t>, is</a:t>
                </a:r>
              </a:p>
              <a:p>
                <a:r>
                  <a:rPr lang="en-US" dirty="0" smtClean="0">
                    <a:latin typeface="+mn-lt"/>
                  </a:rPr>
                  <a:t>the number of elements</a:t>
                </a:r>
              </a:p>
              <a:p>
                <a:r>
                  <a:rPr lang="en-US" dirty="0" smtClean="0">
                    <a:latin typeface="+mn-lt"/>
                  </a:rPr>
                  <a:t>in the list </a:t>
                </a:r>
                <a:r>
                  <a:rPr lang="en-US" b="1" dirty="0" smtClean="0">
                    <a:latin typeface="Consolas" panose="020B0609020204030204" pitchFamily="49" charset="0"/>
                  </a:rPr>
                  <a:t>t</a:t>
                </a:r>
                <a:r>
                  <a:rPr lang="en-US" dirty="0" smtClean="0">
                    <a:latin typeface="+mn-lt"/>
                  </a:rPr>
                  <a:t> </a:t>
                </a:r>
                <a:endParaRPr lang="en-US" dirty="0">
                  <a:latin typeface="+mn-lt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0210" y="1643183"/>
                <a:ext cx="2560381" cy="923330"/>
              </a:xfrm>
              <a:prstGeom prst="rect">
                <a:avLst/>
              </a:prstGeom>
              <a:blipFill rotWithShape="0">
                <a:blip r:embed="rId2"/>
                <a:stretch>
                  <a:fillRect l="-1900" t="-3974" r="-1188" b="-99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043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 number of operations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base cases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recursive case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+15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the two equations above are called the </a:t>
                </a:r>
                <a:r>
                  <a:rPr lang="en-US" i="1" dirty="0" smtClean="0"/>
                  <a:t>recurrence relation</a:t>
                </a:r>
                <a:r>
                  <a:rPr lang="en-US" dirty="0" smtClean="0"/>
                  <a:t> for </a:t>
                </a:r>
                <a:r>
                  <a:rPr lang="en-US" b="1" dirty="0" err="1" smtClean="0">
                    <a:latin typeface="Segoe UI" panose="020B0502040204020203" pitchFamily="34" charset="0"/>
                    <a:cs typeface="Segoe UI" panose="020B0502040204020203" pitchFamily="34" charset="0"/>
                  </a:rPr>
                  <a:t>minToFront</a:t>
                </a:r>
                <a:r>
                  <a:rPr lang="en-US" dirty="0" smtClean="0"/>
                  <a:t> </a:t>
                </a:r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2"/>
                <a:stretch>
                  <a:fillRect l="-667" t="-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2464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Sort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DDDDDD"/>
              </a:buClr>
            </a:pPr>
            <a:r>
              <a:rPr lang="en-US" sz="1900" dirty="0">
                <a:solidFill>
                  <a:srgbClr val="7F0055"/>
                </a:solidFill>
                <a:latin typeface="Segoe UI"/>
              </a:rPr>
              <a:t>public</a:t>
            </a:r>
            <a:r>
              <a:rPr lang="en-US" sz="1900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sz="1900" dirty="0">
                <a:solidFill>
                  <a:srgbClr val="7F0055"/>
                </a:solidFill>
                <a:latin typeface="Segoe UI"/>
              </a:rPr>
              <a:t>class</a:t>
            </a:r>
            <a:r>
              <a:rPr lang="en-US" sz="1900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sz="1900" dirty="0" smtClean="0">
                <a:solidFill>
                  <a:srgbClr val="000000"/>
                </a:solidFill>
                <a:latin typeface="Segoe UI"/>
              </a:rPr>
              <a:t>Recursion</a:t>
            </a:r>
            <a:r>
              <a:rPr lang="en-US" sz="1900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sz="1900" dirty="0" smtClean="0">
                <a:solidFill>
                  <a:srgbClr val="000000"/>
                </a:solidFill>
                <a:latin typeface="Segoe UI"/>
              </a:rPr>
              <a:t>{</a:t>
            </a:r>
          </a:p>
          <a:p>
            <a:pPr lvl="0">
              <a:buClr>
                <a:srgbClr val="DDDDDD"/>
              </a:buClr>
            </a:pPr>
            <a:endParaRPr lang="en-US" sz="1900" dirty="0">
              <a:solidFill>
                <a:srgbClr val="000000"/>
              </a:solidFill>
              <a:latin typeface="Segoe UI"/>
            </a:endParaRPr>
          </a:p>
          <a:p>
            <a:r>
              <a:rPr lang="en-US" sz="1800" dirty="0" smtClean="0">
                <a:solidFill>
                  <a:srgbClr val="3F7F5F"/>
                </a:solidFill>
                <a:latin typeface="Segoe UI"/>
              </a:rPr>
              <a:t>  // </a:t>
            </a:r>
            <a:r>
              <a:rPr lang="en-US" sz="1800" dirty="0" err="1">
                <a:solidFill>
                  <a:srgbClr val="3F7F5F"/>
                </a:solidFill>
                <a:latin typeface="Segoe UI"/>
              </a:rPr>
              <a:t>minToFront</a:t>
            </a:r>
            <a:r>
              <a:rPr lang="en-US" sz="1800" dirty="0">
                <a:solidFill>
                  <a:srgbClr val="3F7F5F"/>
                </a:solidFill>
                <a:latin typeface="Segoe UI"/>
              </a:rPr>
              <a:t> not shown</a:t>
            </a:r>
          </a:p>
          <a:p>
            <a:endParaRPr lang="en-US" sz="1800" dirty="0">
              <a:latin typeface="Segoe UI"/>
            </a:endParaRPr>
          </a:p>
          <a:p>
            <a:r>
              <a:rPr lang="en-US" sz="1800" dirty="0" smtClean="0">
                <a:solidFill>
                  <a:srgbClr val="7F0055"/>
                </a:solidFill>
                <a:latin typeface="Segoe UI"/>
              </a:rPr>
              <a:t>  public</a:t>
            </a:r>
            <a:r>
              <a:rPr lang="en-US" sz="1800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sz="1800" dirty="0">
                <a:solidFill>
                  <a:srgbClr val="7F0055"/>
                </a:solidFill>
                <a:latin typeface="Segoe UI"/>
              </a:rPr>
              <a:t>static</a:t>
            </a:r>
            <a:r>
              <a:rPr lang="en-US" sz="1800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sz="1800" dirty="0">
                <a:solidFill>
                  <a:srgbClr val="7F0055"/>
                </a:solidFill>
                <a:latin typeface="Segoe UI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Segoe UI"/>
              </a:rPr>
              <a:t>selectionSort</a:t>
            </a:r>
            <a:r>
              <a:rPr lang="en-US" sz="1800" dirty="0">
                <a:solidFill>
                  <a:srgbClr val="000000"/>
                </a:solidFill>
                <a:latin typeface="Segoe UI"/>
              </a:rPr>
              <a:t>(List&lt;Integer&gt; t) {</a:t>
            </a:r>
          </a:p>
          <a:p>
            <a:r>
              <a:rPr lang="en-US" sz="1800" dirty="0" smtClean="0">
                <a:solidFill>
                  <a:srgbClr val="7F0055"/>
                </a:solidFill>
                <a:latin typeface="Segoe UI"/>
              </a:rPr>
              <a:t>    if</a:t>
            </a:r>
            <a:r>
              <a:rPr lang="en-US" sz="1800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Segoe UI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Segoe UI"/>
              </a:rPr>
              <a:t>t.size</a:t>
            </a:r>
            <a:r>
              <a:rPr lang="en-US" sz="1800" dirty="0">
                <a:solidFill>
                  <a:srgbClr val="000000"/>
                </a:solidFill>
                <a:latin typeface="Segoe UI"/>
              </a:rPr>
              <a:t>() &gt; 1) </a:t>
            </a:r>
            <a:r>
              <a:rPr lang="en-US" sz="1800" dirty="0" smtClean="0">
                <a:solidFill>
                  <a:srgbClr val="000000"/>
                </a:solidFill>
                <a:latin typeface="Segoe UI"/>
              </a:rPr>
              <a:t>{ </a:t>
            </a:r>
            <a:r>
              <a:rPr lang="en-US" sz="1800" dirty="0" smtClean="0">
                <a:solidFill>
                  <a:srgbClr val="000000"/>
                </a:solidFill>
                <a:latin typeface="Segoe UI"/>
              </a:rPr>
              <a:t>                                                                    </a:t>
            </a:r>
            <a:endParaRPr lang="en-US" sz="1800" dirty="0">
              <a:solidFill>
                <a:srgbClr val="FF0000"/>
              </a:solidFill>
              <a:latin typeface="Segoe UI"/>
            </a:endParaRPr>
          </a:p>
          <a:p>
            <a:r>
              <a:rPr lang="en-US" sz="1800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Segoe UI"/>
              </a:rPr>
              <a:t>     </a:t>
            </a:r>
            <a:r>
              <a:rPr lang="en-US" sz="1800" dirty="0" err="1" smtClean="0">
                <a:solidFill>
                  <a:srgbClr val="000000"/>
                </a:solidFill>
                <a:latin typeface="Segoe UI"/>
              </a:rPr>
              <a:t>Recursion</a:t>
            </a:r>
            <a:r>
              <a:rPr lang="en-US" sz="1800" dirty="0" err="1" smtClean="0">
                <a:solidFill>
                  <a:srgbClr val="000000"/>
                </a:solidFill>
                <a:latin typeface="Segoe UI"/>
              </a:rPr>
              <a:t>.</a:t>
            </a:r>
            <a:r>
              <a:rPr lang="en-US" sz="1800" i="1" dirty="0" err="1" smtClean="0">
                <a:solidFill>
                  <a:srgbClr val="000000"/>
                </a:solidFill>
                <a:latin typeface="Segoe UI"/>
              </a:rPr>
              <a:t>minToFront</a:t>
            </a:r>
            <a:r>
              <a:rPr lang="en-US" sz="1800" dirty="0" smtClean="0">
                <a:solidFill>
                  <a:srgbClr val="000000"/>
                </a:solidFill>
                <a:latin typeface="Segoe UI"/>
              </a:rPr>
              <a:t>(t);                                                    </a:t>
            </a:r>
            <a:endParaRPr lang="en-US" sz="1800" dirty="0">
              <a:solidFill>
                <a:srgbClr val="FF0000"/>
              </a:solidFill>
              <a:latin typeface="Segoe UI"/>
            </a:endParaRPr>
          </a:p>
          <a:p>
            <a:r>
              <a:rPr lang="en-US" sz="1800" dirty="0" smtClean="0">
                <a:solidFill>
                  <a:srgbClr val="000000"/>
                </a:solidFill>
                <a:latin typeface="Segoe UI"/>
              </a:rPr>
              <a:t>      </a:t>
            </a:r>
            <a:r>
              <a:rPr lang="en-US" sz="1800" dirty="0" err="1" smtClean="0">
                <a:solidFill>
                  <a:srgbClr val="000000"/>
                </a:solidFill>
                <a:latin typeface="Segoe UI"/>
              </a:rPr>
              <a:t>Recursion</a:t>
            </a:r>
            <a:r>
              <a:rPr lang="en-US" sz="1800" dirty="0" err="1" smtClean="0">
                <a:solidFill>
                  <a:srgbClr val="000000"/>
                </a:solidFill>
                <a:latin typeface="Segoe UI"/>
              </a:rPr>
              <a:t>.</a:t>
            </a:r>
            <a:r>
              <a:rPr lang="en-US" sz="1800" i="1" dirty="0" err="1" smtClean="0">
                <a:solidFill>
                  <a:srgbClr val="000000"/>
                </a:solidFill>
                <a:latin typeface="Segoe UI"/>
              </a:rPr>
              <a:t>selectionSort</a:t>
            </a:r>
            <a:r>
              <a:rPr lang="en-US" sz="1800" dirty="0" smtClean="0">
                <a:solidFill>
                  <a:srgbClr val="000000"/>
                </a:solidFill>
                <a:latin typeface="Segoe UI"/>
              </a:rPr>
              <a:t>(</a:t>
            </a:r>
            <a:r>
              <a:rPr lang="en-US" sz="1800" dirty="0" err="1" smtClean="0">
                <a:solidFill>
                  <a:srgbClr val="000000"/>
                </a:solidFill>
                <a:latin typeface="Segoe UI"/>
              </a:rPr>
              <a:t>t.subList</a:t>
            </a:r>
            <a:r>
              <a:rPr lang="en-US" sz="1800" dirty="0" smtClean="0">
                <a:solidFill>
                  <a:srgbClr val="000000"/>
                </a:solidFill>
                <a:latin typeface="Segoe UI"/>
              </a:rPr>
              <a:t>(1</a:t>
            </a:r>
            <a:r>
              <a:rPr lang="en-US" sz="1800" dirty="0">
                <a:solidFill>
                  <a:srgbClr val="000000"/>
                </a:solidFill>
                <a:latin typeface="Segoe UI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Segoe UI"/>
              </a:rPr>
              <a:t>t.size</a:t>
            </a:r>
            <a:r>
              <a:rPr lang="en-US" sz="1800" dirty="0" smtClean="0">
                <a:solidFill>
                  <a:srgbClr val="000000"/>
                </a:solidFill>
                <a:latin typeface="Segoe UI"/>
              </a:rPr>
              <a:t>()));                   </a:t>
            </a:r>
            <a:endParaRPr lang="en-US" sz="1800" dirty="0">
              <a:solidFill>
                <a:srgbClr val="FF0000"/>
              </a:solidFill>
              <a:latin typeface="Segoe UI"/>
            </a:endParaRPr>
          </a:p>
          <a:p>
            <a:r>
              <a:rPr lang="en-US" sz="1800" dirty="0" smtClean="0">
                <a:solidFill>
                  <a:srgbClr val="000000"/>
                </a:solidFill>
                <a:latin typeface="Segoe UI"/>
              </a:rPr>
              <a:t>    }</a:t>
            </a:r>
            <a:endParaRPr lang="en-US" sz="1800" dirty="0">
              <a:solidFill>
                <a:srgbClr val="000000"/>
              </a:solidFill>
              <a:latin typeface="Segoe UI"/>
            </a:endParaRPr>
          </a:p>
          <a:p>
            <a:r>
              <a:rPr lang="en-US" sz="1800" dirty="0" smtClean="0">
                <a:solidFill>
                  <a:srgbClr val="000000"/>
                </a:solidFill>
                <a:latin typeface="Segoe UI"/>
              </a:rPr>
              <a:t>  }</a:t>
            </a:r>
            <a:endParaRPr lang="en-US" sz="1800" dirty="0">
              <a:solidFill>
                <a:srgbClr val="000000"/>
              </a:solidFill>
              <a:latin typeface="Segoe UI"/>
            </a:endParaRPr>
          </a:p>
          <a:p>
            <a:pPr lvl="0">
              <a:buClr>
                <a:srgbClr val="DDDDDD"/>
              </a:buClr>
            </a:pPr>
            <a:endParaRPr lang="en-US" sz="1900" dirty="0" smtClean="0">
              <a:solidFill>
                <a:prstClr val="black"/>
              </a:solidFill>
              <a:latin typeface="Segoe UI"/>
            </a:endParaRPr>
          </a:p>
          <a:p>
            <a:pPr lvl="0">
              <a:buClr>
                <a:srgbClr val="DDDDDD"/>
              </a:buClr>
            </a:pPr>
            <a:r>
              <a:rPr lang="en-US" sz="1900" dirty="0">
                <a:solidFill>
                  <a:prstClr val="black"/>
                </a:solidFill>
                <a:latin typeface="Segoe UI"/>
              </a:rPr>
              <a:t> </a:t>
            </a:r>
            <a:r>
              <a:rPr lang="en-US" sz="1900" dirty="0" smtClean="0">
                <a:solidFill>
                  <a:prstClr val="black"/>
                </a:solidFill>
                <a:latin typeface="Segoe UI"/>
              </a:rPr>
              <a:t> </a:t>
            </a:r>
            <a:endParaRPr lang="en-US" sz="1900" dirty="0">
              <a:solidFill>
                <a:prstClr val="black"/>
              </a:solidFill>
              <a:latin typeface="Segoe UI"/>
            </a:endParaRPr>
          </a:p>
          <a:p>
            <a:pPr lvl="0">
              <a:buClr>
                <a:srgbClr val="DDDDDD"/>
              </a:buClr>
            </a:pPr>
            <a:r>
              <a:rPr lang="en-US" sz="1900" dirty="0" smtClean="0">
                <a:solidFill>
                  <a:srgbClr val="000000"/>
                </a:solidFill>
                <a:latin typeface="Segoe UI"/>
              </a:rPr>
              <a:t>}</a:t>
            </a:r>
            <a:endParaRPr lang="en-US" sz="19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48077" y="2264206"/>
            <a:ext cx="18054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+mn-lt"/>
              </a:rPr>
              <a:t>number of</a:t>
            </a:r>
            <a:br>
              <a:rPr lang="en-US" dirty="0" smtClean="0">
                <a:solidFill>
                  <a:srgbClr val="FF0000"/>
                </a:solidFill>
                <a:latin typeface="+mn-lt"/>
              </a:rPr>
            </a:br>
            <a:r>
              <a:rPr lang="en-US" dirty="0" smtClean="0">
                <a:solidFill>
                  <a:srgbClr val="FF0000"/>
                </a:solidFill>
                <a:latin typeface="+mn-lt"/>
              </a:rPr>
              <a:t>elementary ops?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19857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 number of operations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base cases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recursive case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+15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the two equations above are called the </a:t>
                </a:r>
                <a:r>
                  <a:rPr lang="en-US" i="1" dirty="0" smtClean="0"/>
                  <a:t>recurrence relation</a:t>
                </a:r>
                <a:r>
                  <a:rPr lang="en-US" dirty="0" smtClean="0"/>
                  <a:t> for </a:t>
                </a:r>
                <a:r>
                  <a:rPr lang="en-US" b="1" dirty="0" err="1" smtClean="0">
                    <a:latin typeface="Segoe UI" panose="020B0502040204020203" pitchFamily="34" charset="0"/>
                    <a:cs typeface="Segoe UI" panose="020B0502040204020203" pitchFamily="34" charset="0"/>
                  </a:rPr>
                  <a:t>minToFront</a:t>
                </a:r>
                <a:r>
                  <a:rPr lang="en-US" dirty="0" smtClean="0"/>
                  <a:t> </a:t>
                </a:r>
              </a:p>
              <a:p>
                <a:r>
                  <a:rPr lang="en-US" dirty="0" smtClean="0"/>
                  <a:t>let’s try to solve the recurrence relation</a:t>
                </a:r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2"/>
                <a:stretch>
                  <a:fillRect l="-667" t="-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0940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the recurrence relation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if we knew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r>
                  <a:rPr lang="en-US" dirty="0" smtClean="0"/>
                  <a:t> we could solve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2"/>
                <a:stretch>
                  <a:fillRect l="-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12331" y="1326312"/>
                <a:ext cx="2980047" cy="11079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+15</m:t>
                      </m:r>
                    </m:oMath>
                  </m:oMathPara>
                </a14:m>
                <a:endParaRPr lang="en-US" sz="2400" b="0" dirty="0" smtClean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331" y="1326312"/>
                <a:ext cx="2980047" cy="1107996"/>
              </a:xfrm>
              <a:prstGeom prst="rect">
                <a:avLst/>
              </a:prstGeom>
              <a:blipFill rotWithShape="0">
                <a:blip r:embed="rId3"/>
                <a:stretch>
                  <a:fillRect l="-1840" r="-1840" b="-33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457200" y="3309991"/>
                <a:ext cx="4402836" cy="110799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m:rPr>
                          <m:aln/>
                        </m:rP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+15</m:t>
                      </m:r>
                    </m:oMath>
                    <m:oMath xmlns:m="http://schemas.openxmlformats.org/officeDocument/2006/math">
                      <m:r>
                        <m:rPr>
                          <m:aln/>
                        </m:rP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+15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+15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+15</m:t>
                      </m:r>
                    </m:oMath>
                    <m:oMath xmlns:m="http://schemas.openxmlformats.org/officeDocument/2006/math">
                      <m:r>
                        <m:rPr>
                          <m:aln/>
                        </m:rP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+2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309991"/>
                <a:ext cx="4402836" cy="1107996"/>
              </a:xfrm>
              <a:prstGeom prst="rect">
                <a:avLst/>
              </a:prstGeom>
              <a:blipFill rotWithShape="0">
                <a:blip r:embed="rId4"/>
                <a:stretch>
                  <a:fillRect b="-27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146070" y="3318748"/>
                <a:ext cx="3516027" cy="3693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m:rPr>
                          <m:aln/>
                        </m:rP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+15</m:t>
                      </m:r>
                    </m:oMath>
                  </m:oMathPara>
                </a14:m>
                <a:r>
                  <a:rPr lang="en-US" sz="2400" b="0" dirty="0" smtClean="0"/>
                  <a:t/>
                </a:r>
                <a:br>
                  <a:rPr lang="en-US" sz="2400" b="0" dirty="0" smtClean="0"/>
                </a:br>
                <a:endParaRPr lang="en-US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6070" y="3318748"/>
                <a:ext cx="3516027" cy="369397"/>
              </a:xfrm>
              <a:prstGeom prst="rect">
                <a:avLst/>
              </a:prstGeom>
              <a:blipFill rotWithShape="0">
                <a:blip r:embed="rId5"/>
                <a:stretch>
                  <a:fillRect l="-1213" r="-1733"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48153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the recurrence relation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if we knew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−2)</m:t>
                    </m:r>
                  </m:oMath>
                </a14:m>
                <a:r>
                  <a:rPr lang="en-US" dirty="0" smtClean="0"/>
                  <a:t> we could solve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2"/>
                <a:stretch>
                  <a:fillRect l="-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12331" y="1326312"/>
                <a:ext cx="2980047" cy="11079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+15</m:t>
                      </m:r>
                    </m:oMath>
                  </m:oMathPara>
                </a14:m>
                <a:endParaRPr lang="en-US" sz="2400" b="0" dirty="0" smtClean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331" y="1326312"/>
                <a:ext cx="2980047" cy="1107996"/>
              </a:xfrm>
              <a:prstGeom prst="rect">
                <a:avLst/>
              </a:prstGeom>
              <a:blipFill rotWithShape="0">
                <a:blip r:embed="rId3"/>
                <a:stretch>
                  <a:fillRect l="-1840" r="-1840" b="-33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0" y="3318748"/>
                <a:ext cx="5069416" cy="184665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m:rPr>
                          <m:aln/>
                        </m:rP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+15</m:t>
                      </m:r>
                    </m:oMath>
                    <m:oMath xmlns:m="http://schemas.openxmlformats.org/officeDocument/2006/math">
                      <m:r>
                        <m:rPr>
                          <m:aln/>
                        </m:rP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+15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+15</m:t>
                      </m:r>
                    </m:oMath>
                    <m:oMath xmlns:m="http://schemas.openxmlformats.org/officeDocument/2006/math">
                      <m:r>
                        <m:rPr>
                          <m:aln/>
                        </m:rP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+2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m:rPr>
                          <m:aln/>
                        </m:rP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+15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+2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m:rPr>
                          <m:aln/>
                        </m:rP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+3(15)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318748"/>
                <a:ext cx="5069416" cy="1846659"/>
              </a:xfrm>
              <a:prstGeom prst="rect">
                <a:avLst/>
              </a:prstGeom>
              <a:blipFill rotWithShape="0">
                <a:blip r:embed="rId4"/>
                <a:stretch>
                  <a:fillRect b="-69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146070" y="3318748"/>
                <a:ext cx="3516027" cy="3693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m:rPr>
                          <m:aln/>
                        </m:rP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+15</m:t>
                      </m:r>
                    </m:oMath>
                  </m:oMathPara>
                </a14:m>
                <a:r>
                  <a:rPr lang="en-US" sz="2400" b="0" dirty="0" smtClean="0"/>
                  <a:t/>
                </a:r>
                <a:br>
                  <a:rPr lang="en-US" sz="2400" b="0" dirty="0" smtClean="0"/>
                </a:br>
                <a:endParaRPr lang="en-US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6070" y="3318748"/>
                <a:ext cx="3516027" cy="369397"/>
              </a:xfrm>
              <a:prstGeom prst="rect">
                <a:avLst/>
              </a:prstGeom>
              <a:blipFill rotWithShape="0">
                <a:blip r:embed="rId5"/>
                <a:stretch>
                  <a:fillRect l="-1213" r="-1733"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146070" y="4057378"/>
                <a:ext cx="3575018" cy="3693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m:rPr>
                          <m:aln/>
                        </m:rP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+15</m:t>
                      </m:r>
                    </m:oMath>
                  </m:oMathPara>
                </a14:m>
                <a:r>
                  <a:rPr lang="en-US" sz="2400" b="0" dirty="0" smtClean="0"/>
                  <a:t/>
                </a:r>
                <a:br>
                  <a:rPr lang="en-US" sz="2400" b="0" dirty="0" smtClean="0"/>
                </a:br>
                <a:endParaRPr lang="en-US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6070" y="4057378"/>
                <a:ext cx="3575018" cy="369397"/>
              </a:xfrm>
              <a:prstGeom prst="rect">
                <a:avLst/>
              </a:prstGeom>
              <a:blipFill rotWithShape="0">
                <a:blip r:embed="rId6"/>
                <a:stretch>
                  <a:fillRect l="-511" r="-852" b="-1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29246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the recurrence relation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if we knew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−3)</m:t>
                    </m:r>
                  </m:oMath>
                </a14:m>
                <a:r>
                  <a:rPr lang="en-US" dirty="0" smtClean="0"/>
                  <a:t> we could solve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2"/>
                <a:stretch>
                  <a:fillRect l="-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12331" y="1326312"/>
                <a:ext cx="2980047" cy="11079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+15</m:t>
                      </m:r>
                    </m:oMath>
                  </m:oMathPara>
                </a14:m>
                <a:endParaRPr lang="en-US" sz="2400" b="0" dirty="0" smtClean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331" y="1326312"/>
                <a:ext cx="2980047" cy="1107996"/>
              </a:xfrm>
              <a:prstGeom prst="rect">
                <a:avLst/>
              </a:prstGeom>
              <a:blipFill rotWithShape="0">
                <a:blip r:embed="rId3"/>
                <a:stretch>
                  <a:fillRect l="-1840" r="-1840" b="-33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69938" y="3318748"/>
                <a:ext cx="5069416" cy="258532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m:rPr>
                          <m:aln/>
                        </m:rP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+15</m:t>
                      </m:r>
                    </m:oMath>
                    <m:oMath xmlns:m="http://schemas.openxmlformats.org/officeDocument/2006/math">
                      <m:r>
                        <m:rPr>
                          <m:aln/>
                        </m:rP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+15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+15</m:t>
                      </m:r>
                    </m:oMath>
                    <m:oMath xmlns:m="http://schemas.openxmlformats.org/officeDocument/2006/math">
                      <m:r>
                        <m:rPr>
                          <m:aln/>
                        </m:rP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+2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m:rPr>
                          <m:aln/>
                        </m:rP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+15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+2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m:rPr>
                          <m:aln/>
                        </m:rP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+3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m:rPr>
                          <m:aln/>
                        </m:rP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+15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+3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m:rPr>
                          <m:aln/>
                        </m:rP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−4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+4(15)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938" y="3318748"/>
                <a:ext cx="5069416" cy="2585323"/>
              </a:xfrm>
              <a:prstGeom prst="rect">
                <a:avLst/>
              </a:prstGeom>
              <a:blipFill rotWithShape="0">
                <a:blip r:embed="rId4"/>
                <a:stretch>
                  <a:fillRect l="-2043" b="-4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317507" y="3318748"/>
                <a:ext cx="3516027" cy="3693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m:rPr>
                          <m:aln/>
                        </m:rP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+15</m:t>
                      </m:r>
                    </m:oMath>
                  </m:oMathPara>
                </a14:m>
                <a:r>
                  <a:rPr lang="en-US" sz="2400" b="0" dirty="0" smtClean="0"/>
                  <a:t/>
                </a:r>
                <a:br>
                  <a:rPr lang="en-US" sz="2400" b="0" dirty="0" smtClean="0"/>
                </a:br>
                <a:endParaRPr lang="en-US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7507" y="3318748"/>
                <a:ext cx="3516027" cy="369397"/>
              </a:xfrm>
              <a:prstGeom prst="rect">
                <a:avLst/>
              </a:prstGeom>
              <a:blipFill rotWithShape="0">
                <a:blip r:embed="rId5"/>
                <a:stretch>
                  <a:fillRect l="-1213" r="-1733"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317507" y="4057378"/>
                <a:ext cx="3575018" cy="3693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m:rPr>
                          <m:aln/>
                        </m:rP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+15</m:t>
                      </m:r>
                    </m:oMath>
                  </m:oMathPara>
                </a14:m>
                <a:r>
                  <a:rPr lang="en-US" sz="2400" b="0" dirty="0" smtClean="0"/>
                  <a:t/>
                </a:r>
                <a:br>
                  <a:rPr lang="en-US" sz="2400" b="0" dirty="0" smtClean="0"/>
                </a:br>
                <a:endParaRPr lang="en-US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7507" y="4057378"/>
                <a:ext cx="3575018" cy="369397"/>
              </a:xfrm>
              <a:prstGeom prst="rect">
                <a:avLst/>
              </a:prstGeom>
              <a:blipFill rotWithShape="0">
                <a:blip r:embed="rId6"/>
                <a:stretch>
                  <a:fillRect l="-511" r="-852" b="-1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320891" y="4730206"/>
                <a:ext cx="3575018" cy="3693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m:rPr>
                          <m:aln/>
                        </m:rP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−4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+15</m:t>
                      </m:r>
                    </m:oMath>
                  </m:oMathPara>
                </a14:m>
                <a:r>
                  <a:rPr lang="en-US" sz="2400" b="0" dirty="0" smtClean="0"/>
                  <a:t/>
                </a:r>
                <a:br>
                  <a:rPr lang="en-US" sz="2400" b="0" dirty="0" smtClean="0"/>
                </a:br>
                <a:endParaRPr lang="en-US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0891" y="4730206"/>
                <a:ext cx="3575018" cy="369397"/>
              </a:xfrm>
              <a:prstGeom prst="rect">
                <a:avLst/>
              </a:prstGeom>
              <a:blipFill rotWithShape="0">
                <a:blip r:embed="rId7"/>
                <a:stretch>
                  <a:fillRect l="-683" r="-853" b="-98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26542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the recurrence relation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there is clearly a pattern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12331" y="1326312"/>
                <a:ext cx="2980047" cy="11079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+15</m:t>
                      </m:r>
                    </m:oMath>
                  </m:oMathPara>
                </a14:m>
                <a:endParaRPr lang="en-US" sz="2400" b="0" dirty="0" smtClean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331" y="1326312"/>
                <a:ext cx="2980047" cy="1107996"/>
              </a:xfrm>
              <a:prstGeom prst="rect">
                <a:avLst/>
              </a:prstGeom>
              <a:blipFill rotWithShape="0">
                <a:blip r:embed="rId2"/>
                <a:stretch>
                  <a:fillRect l="-1840" r="-1840" b="-33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69938" y="3318748"/>
                <a:ext cx="506941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m:rPr>
                          <m:aln/>
                        </m:rP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(15)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938" y="3318748"/>
                <a:ext cx="5069416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2043" b="-377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57192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the recurrence relation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substitute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dirty="0" smtClean="0"/>
                  <a:t> so that we reach a base case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2"/>
                <a:stretch>
                  <a:fillRect l="-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12331" y="1326312"/>
                <a:ext cx="2980047" cy="11079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+15</m:t>
                      </m:r>
                    </m:oMath>
                  </m:oMathPara>
                </a14:m>
                <a:endParaRPr lang="en-US" sz="2400" b="0" dirty="0" smtClean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331" y="1326312"/>
                <a:ext cx="2980047" cy="1107996"/>
              </a:xfrm>
              <a:prstGeom prst="rect">
                <a:avLst/>
              </a:prstGeom>
              <a:blipFill rotWithShape="0">
                <a:blip r:embed="rId3"/>
                <a:stretch>
                  <a:fillRect l="-1840" r="-1840" b="-33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769938" y="3318748"/>
                <a:ext cx="5069416" cy="189417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m:rPr>
                          <m:aln/>
                        </m:rP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𝑘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m:rPr>
                          <m:aln/>
                        </m:rP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m:rPr>
                          <m:aln/>
                        </m:rP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+15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−15</m:t>
                      </m:r>
                    </m:oMath>
                    <m:oMath xmlns:m="http://schemas.openxmlformats.org/officeDocument/2006/math">
                      <m:r>
                        <m:rPr>
                          <m:aln/>
                        </m:rP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4+15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−15</m:t>
                      </m:r>
                    </m:oMath>
                    <m:oMath xmlns:m="http://schemas.openxmlformats.org/officeDocument/2006/math">
                      <m:r>
                        <m:rPr>
                          <m:aln/>
                        </m:rP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15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−11∈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𝑂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b="0" i="1" dirty="0" smtClean="0"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938" y="3318748"/>
                <a:ext cx="5069416" cy="1894173"/>
              </a:xfrm>
              <a:prstGeom prst="rect">
                <a:avLst/>
              </a:prstGeom>
              <a:blipFill rotWithShape="0">
                <a:blip r:embed="rId4"/>
                <a:stretch>
                  <a:fillRect l="-2043" b="-64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90139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 notation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Proof: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=15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−11, 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≥1</m:t>
                    </m:r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US" dirty="0" smtClean="0"/>
                  <a:t>; therefore, we do not need to consider the absolute values. We need to find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 smtClean="0"/>
                  <a:t> such that the following is true:</a:t>
                </a: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dirty="0" smtClean="0"/>
                  <a:t> we have: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15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−11&lt;15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for all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)∈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2"/>
                <a:stretch>
                  <a:fillRect l="-1333" t="-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786183" y="3025751"/>
                <a:ext cx="384201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15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−11&lt;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𝑀𝑛</m:t>
                    </m:r>
                  </m:oMath>
                </a14:m>
                <a:r>
                  <a:rPr lang="en-US" sz="2400" dirty="0" smtClean="0"/>
                  <a:t> </a:t>
                </a:r>
                <a:r>
                  <a:rPr lang="en-US" sz="2400" dirty="0" smtClean="0">
                    <a:latin typeface="+mn-lt"/>
                  </a:rPr>
                  <a:t>for all</a:t>
                </a:r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6183" y="3025751"/>
                <a:ext cx="3842014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2857" t="-24590" r="-1270" b="-491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3083451" y="4005070"/>
                <a:ext cx="2975495" cy="7014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15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3451" y="4005070"/>
                <a:ext cx="2975495" cy="70141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14812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to solve the recurrence relation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B0659C-8185-43E0-99D0-C6E27206A33F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712331" y="1326312"/>
                <a:ext cx="2991716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2400" b="0" dirty="0" smtClean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331" y="1326312"/>
                <a:ext cx="2991716" cy="738664"/>
              </a:xfrm>
              <a:prstGeom prst="rect">
                <a:avLst/>
              </a:prstGeom>
              <a:blipFill rotWithShape="0">
                <a:blip r:embed="rId2"/>
                <a:stretch>
                  <a:fillRect l="-1833" r="-1426" b="-41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0351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Estimating complexity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basic strategy for estimating complexity: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dirty="0" smtClean="0"/>
              <a:t>for </a:t>
            </a:r>
            <a:r>
              <a:rPr lang="en-US" dirty="0"/>
              <a:t>each line of code, estimate its number of </a:t>
            </a:r>
            <a:r>
              <a:rPr lang="en-US" dirty="0" smtClean="0"/>
              <a:t>elementary instructions</a:t>
            </a:r>
            <a:endParaRPr lang="en-US" dirty="0"/>
          </a:p>
          <a:p>
            <a:pPr marL="731838" lvl="1" indent="-457200">
              <a:buFont typeface="+mj-lt"/>
              <a:buAutoNum type="arabicPeriod"/>
            </a:pPr>
            <a:r>
              <a:rPr lang="en-US" dirty="0" smtClean="0"/>
              <a:t>for </a:t>
            </a:r>
            <a:r>
              <a:rPr lang="en-US" dirty="0"/>
              <a:t>each line of code, determine how often it is </a:t>
            </a:r>
            <a:r>
              <a:rPr lang="en-US" dirty="0" smtClean="0"/>
              <a:t>executed</a:t>
            </a:r>
            <a:endParaRPr lang="en-US" dirty="0"/>
          </a:p>
          <a:p>
            <a:pPr marL="731838" lvl="1" indent="-457200">
              <a:buFont typeface="+mj-lt"/>
              <a:buAutoNum type="arabicPeriod"/>
            </a:pPr>
            <a:r>
              <a:rPr lang="en-US" dirty="0" smtClean="0"/>
              <a:t>determine </a:t>
            </a:r>
            <a:r>
              <a:rPr lang="en-US" dirty="0"/>
              <a:t>the total number of elementary </a:t>
            </a:r>
            <a:r>
              <a:rPr lang="en-US" dirty="0" smtClean="0"/>
              <a:t>instructions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B0659C-8185-43E0-99D0-C6E27206A33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4659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to solve the recurrence relation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B0659C-8185-43E0-99D0-C6E27206A33F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712331" y="1326312"/>
                <a:ext cx="2374176" cy="102245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7</m:t>
                      </m:r>
                    </m:oMath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400" b="0" dirty="0" smtClean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331" y="1326312"/>
                <a:ext cx="2374176" cy="1022459"/>
              </a:xfrm>
              <a:prstGeom prst="rect">
                <a:avLst/>
              </a:prstGeom>
              <a:blipFill rotWithShape="0">
                <a:blip r:embed="rId2"/>
                <a:stretch>
                  <a:fillRect l="-23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28407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to solve the recurrence relation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B0659C-8185-43E0-99D0-C6E27206A33F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712331" y="1326312"/>
                <a:ext cx="3619068" cy="11079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𝑀𝑛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+5</m:t>
                      </m:r>
                    </m:oMath>
                  </m:oMathPara>
                </a14:m>
                <a:endParaRPr lang="en-US" sz="2400" b="0" dirty="0" smtClean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331" y="1326312"/>
                <a:ext cx="3619068" cy="1107996"/>
              </a:xfrm>
              <a:prstGeom prst="rect">
                <a:avLst/>
              </a:prstGeom>
              <a:blipFill rotWithShape="0">
                <a:blip r:embed="rId2"/>
                <a:stretch>
                  <a:fillRect l="-1347" r="-1347" b="-33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1148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Elementary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is an elementary instruction?</a:t>
            </a:r>
          </a:p>
          <a:p>
            <a:pPr lvl="1"/>
            <a:r>
              <a:rPr lang="en-US" dirty="0" smtClean="0"/>
              <a:t>for our purposes, any expression that can be computed in a constant amount of time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declaring a variable</a:t>
            </a:r>
          </a:p>
          <a:p>
            <a:pPr lvl="1"/>
            <a:r>
              <a:rPr lang="en-US" dirty="0" smtClean="0"/>
              <a:t>assignment (=)</a:t>
            </a:r>
          </a:p>
          <a:p>
            <a:pPr lvl="1"/>
            <a:r>
              <a:rPr lang="en-US" dirty="0" smtClean="0"/>
              <a:t>arithmetic (+, -, *, /, %)</a:t>
            </a:r>
          </a:p>
          <a:p>
            <a:pPr lvl="1"/>
            <a:r>
              <a:rPr lang="en-US" dirty="0" smtClean="0"/>
              <a:t>comparison (&lt;, &gt;, ==, !=)</a:t>
            </a:r>
          </a:p>
          <a:p>
            <a:pPr lvl="1"/>
            <a:r>
              <a:rPr lang="en-US" dirty="0" smtClean="0"/>
              <a:t>Boolean expressions (||, &amp;&amp;, !)</a:t>
            </a:r>
          </a:p>
          <a:p>
            <a:pPr lvl="1"/>
            <a:r>
              <a:rPr lang="en-US" dirty="0" smtClean="0"/>
              <a:t>if, else</a:t>
            </a:r>
          </a:p>
          <a:p>
            <a:pPr lvl="1"/>
            <a:r>
              <a:rPr lang="en-US" dirty="0" smtClean="0"/>
              <a:t>return statement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065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Estimating complexity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count the number of elementary operations in each line of </a:t>
            </a:r>
            <a:r>
              <a:rPr lang="en-US" b="1" dirty="0" err="1" smtClean="0">
                <a:latin typeface="Consolas" panose="020B0609020204030204" pitchFamily="49" charset="0"/>
              </a:rPr>
              <a:t>minToFront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assume that the following are all elementary operations:</a:t>
            </a:r>
          </a:p>
          <a:p>
            <a:pPr lvl="2"/>
            <a:r>
              <a:rPr lang="en-US" b="1" dirty="0" err="1" smtClean="0">
                <a:latin typeface="Consolas" panose="020B0609020204030204" pitchFamily="49" charset="0"/>
              </a:rPr>
              <a:t>t.size</a:t>
            </a:r>
            <a:r>
              <a:rPr lang="en-US" b="1" dirty="0" smtClean="0">
                <a:latin typeface="Consolas" panose="020B0609020204030204" pitchFamily="49" charset="0"/>
              </a:rPr>
              <a:t>()</a:t>
            </a:r>
          </a:p>
          <a:p>
            <a:pPr lvl="2"/>
            <a:r>
              <a:rPr lang="en-US" b="1" dirty="0" err="1" smtClean="0">
                <a:latin typeface="Consolas" panose="020B0609020204030204" pitchFamily="49" charset="0"/>
              </a:rPr>
              <a:t>t.get</a:t>
            </a:r>
            <a:r>
              <a:rPr lang="en-US" b="1" dirty="0" smtClean="0">
                <a:latin typeface="Consolas" panose="020B0609020204030204" pitchFamily="49" charset="0"/>
              </a:rPr>
              <a:t>(0)</a:t>
            </a:r>
          </a:p>
          <a:p>
            <a:pPr lvl="2"/>
            <a:r>
              <a:rPr lang="en-US" b="1" dirty="0" err="1" smtClean="0">
                <a:latin typeface="Consolas" panose="020B0609020204030204" pitchFamily="49" charset="0"/>
              </a:rPr>
              <a:t>t.get</a:t>
            </a:r>
            <a:r>
              <a:rPr lang="en-US" b="1" dirty="0" smtClean="0">
                <a:latin typeface="Consolas" panose="020B0609020204030204" pitchFamily="49" charset="0"/>
              </a:rPr>
              <a:t>(1)</a:t>
            </a:r>
          </a:p>
          <a:p>
            <a:pPr lvl="2"/>
            <a:r>
              <a:rPr lang="en-US" b="1" dirty="0" err="1" smtClean="0">
                <a:latin typeface="Consolas" panose="020B0609020204030204" pitchFamily="49" charset="0"/>
              </a:rPr>
              <a:t>t.set</a:t>
            </a:r>
            <a:r>
              <a:rPr lang="en-US" b="1" dirty="0" smtClean="0">
                <a:latin typeface="Consolas" panose="020B0609020204030204" pitchFamily="49" charset="0"/>
              </a:rPr>
              <a:t>(0, ...)</a:t>
            </a:r>
          </a:p>
          <a:p>
            <a:pPr lvl="2"/>
            <a:r>
              <a:rPr lang="en-US" b="1" dirty="0" err="1" smtClean="0">
                <a:latin typeface="Consolas" panose="020B0609020204030204" pitchFamily="49" charset="0"/>
              </a:rPr>
              <a:t>t.set</a:t>
            </a:r>
            <a:r>
              <a:rPr lang="en-US" b="1" dirty="0" smtClean="0">
                <a:latin typeface="Consolas" panose="020B0609020204030204" pitchFamily="49" charset="0"/>
              </a:rPr>
              <a:t>(1, ...)</a:t>
            </a:r>
          </a:p>
          <a:p>
            <a:pPr lvl="2"/>
            <a:r>
              <a:rPr lang="en-US" b="1" dirty="0" err="1" smtClean="0">
                <a:latin typeface="Consolas" panose="020B0609020204030204" pitchFamily="49" charset="0"/>
              </a:rPr>
              <a:t>t.subList</a:t>
            </a:r>
            <a:r>
              <a:rPr lang="en-US" b="1" dirty="0" smtClean="0">
                <a:latin typeface="Consolas" panose="020B0609020204030204" pitchFamily="49" charset="0"/>
              </a:rPr>
              <a:t>(x, y)</a:t>
            </a:r>
          </a:p>
          <a:p>
            <a:pPr lvl="1"/>
            <a:r>
              <a:rPr lang="en-US" dirty="0" smtClean="0"/>
              <a:t>leave the line with the recursive call blank for now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750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703459" y="2161646"/>
            <a:ext cx="576070" cy="32259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Recursively Move Smallest to Front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199"/>
            <a:ext cx="8229600" cy="5147757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7F0055"/>
                </a:solidFill>
                <a:latin typeface="Segoe UI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Recursion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{</a:t>
            </a:r>
          </a:p>
          <a:p>
            <a:endParaRPr lang="en-US" dirty="0">
              <a:latin typeface="Segoe UI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void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minToFront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(List&lt;Integer&gt; t) {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if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t.size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() &lt; 2)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{                                                                 </a:t>
            </a:r>
            <a:r>
              <a:rPr lang="en-US" dirty="0" smtClean="0">
                <a:solidFill>
                  <a:srgbClr val="FF0000"/>
                </a:solidFill>
                <a:latin typeface="Segoe UI"/>
              </a:rPr>
              <a:t>3</a:t>
            </a:r>
            <a:endParaRPr lang="en-US" dirty="0">
              <a:solidFill>
                <a:srgbClr val="FF0000"/>
              </a:solidFill>
              <a:latin typeface="Segoe UI"/>
            </a:endParaRP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 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return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;                                                                              </a:t>
            </a:r>
            <a:r>
              <a:rPr lang="en-US" dirty="0" smtClean="0">
                <a:solidFill>
                  <a:srgbClr val="FF0000"/>
                </a:solidFill>
                <a:latin typeface="Segoe UI"/>
              </a:rPr>
              <a:t>1</a:t>
            </a:r>
            <a:endParaRPr lang="en-US" dirty="0">
              <a:solidFill>
                <a:srgbClr val="FF0000"/>
              </a:solidFill>
              <a:latin typeface="Segoe UI"/>
            </a:endParaRP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Recursion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.</a:t>
            </a:r>
            <a:r>
              <a:rPr lang="en-US" i="1" dirty="0" err="1" smtClean="0">
                <a:solidFill>
                  <a:srgbClr val="000000"/>
                </a:solidFill>
                <a:latin typeface="Segoe UI"/>
              </a:rPr>
              <a:t>minToFront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t.subList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(1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t.size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()));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 err="1">
                <a:solidFill>
                  <a:srgbClr val="7F0055"/>
                </a:solidFill>
                <a:latin typeface="Segoe UI"/>
              </a:rPr>
              <a:t>int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first =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t.get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(0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);                                                             </a:t>
            </a:r>
            <a:r>
              <a:rPr lang="en-US" dirty="0" smtClean="0">
                <a:solidFill>
                  <a:srgbClr val="FF0000"/>
                </a:solidFill>
                <a:latin typeface="Segoe UI"/>
              </a:rPr>
              <a:t>3</a:t>
            </a:r>
            <a:endParaRPr lang="en-US" dirty="0">
              <a:solidFill>
                <a:srgbClr val="FF0000"/>
              </a:solidFill>
              <a:latin typeface="Segoe UI"/>
            </a:endParaRP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 err="1">
                <a:solidFill>
                  <a:srgbClr val="7F0055"/>
                </a:solidFill>
                <a:latin typeface="Segoe UI"/>
              </a:rPr>
              <a:t>int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second =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t.get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(1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);                                                        </a:t>
            </a:r>
            <a:r>
              <a:rPr lang="en-US" dirty="0" smtClean="0">
                <a:solidFill>
                  <a:srgbClr val="FF0000"/>
                </a:solidFill>
                <a:latin typeface="Segoe UI"/>
              </a:rPr>
              <a:t>3</a:t>
            </a:r>
            <a:endParaRPr lang="en-US" dirty="0">
              <a:solidFill>
                <a:srgbClr val="FF0000"/>
              </a:solidFill>
              <a:latin typeface="Segoe UI"/>
            </a:endParaRP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if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(second &lt; first)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{                                                            </a:t>
            </a:r>
            <a:r>
              <a:rPr lang="en-US" dirty="0" smtClean="0">
                <a:solidFill>
                  <a:srgbClr val="FF0000"/>
                </a:solidFill>
                <a:latin typeface="Segoe UI"/>
              </a:rPr>
              <a:t>2</a:t>
            </a:r>
            <a:endParaRPr lang="en-US" dirty="0">
              <a:solidFill>
                <a:srgbClr val="FF0000"/>
              </a:solidFill>
              <a:latin typeface="Segoe UI"/>
            </a:endParaRP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 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t.set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(0, second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);                                                               </a:t>
            </a:r>
            <a:r>
              <a:rPr lang="en-US" dirty="0" smtClean="0">
                <a:solidFill>
                  <a:srgbClr val="FF0000"/>
                </a:solidFill>
                <a:latin typeface="Segoe UI"/>
              </a:rPr>
              <a:t>1</a:t>
            </a:r>
            <a:endParaRPr lang="en-US" dirty="0">
              <a:solidFill>
                <a:srgbClr val="FF0000"/>
              </a:solidFill>
              <a:latin typeface="Segoe UI"/>
            </a:endParaRP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 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t.set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(1, first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);                                                                    </a:t>
            </a:r>
            <a:r>
              <a:rPr lang="en-US" dirty="0" smtClean="0">
                <a:solidFill>
                  <a:srgbClr val="FF0000"/>
                </a:solidFill>
                <a:latin typeface="Segoe UI"/>
              </a:rPr>
              <a:t>1</a:t>
            </a:r>
            <a:endParaRPr lang="en-US" dirty="0">
              <a:solidFill>
                <a:srgbClr val="FF0000"/>
              </a:solidFill>
              <a:latin typeface="Segoe UI"/>
            </a:endParaRP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}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69782" y="1412755"/>
            <a:ext cx="17620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+mn-lt"/>
              </a:rPr>
              <a:t>number of</a:t>
            </a:r>
            <a:br>
              <a:rPr lang="en-US" dirty="0" smtClean="0">
                <a:solidFill>
                  <a:srgbClr val="FF0000"/>
                </a:solidFill>
                <a:latin typeface="+mn-lt"/>
              </a:rPr>
            </a:br>
            <a:r>
              <a:rPr lang="en-US" dirty="0" smtClean="0">
                <a:solidFill>
                  <a:srgbClr val="FF0000"/>
                </a:solidFill>
                <a:latin typeface="+mn-lt"/>
              </a:rPr>
              <a:t>elementary ops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6683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Estimating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 each line of code, determine how often it is executed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782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Recursively Move Smallest to Front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199"/>
            <a:ext cx="8229600" cy="5147757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7F0055"/>
                </a:solidFill>
                <a:latin typeface="Segoe UI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Recursion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{</a:t>
            </a:r>
          </a:p>
          <a:p>
            <a:endParaRPr lang="en-US" dirty="0">
              <a:latin typeface="Segoe UI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void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minToFront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(List&lt;Integer&gt; t) {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if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t.size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() &lt; 2)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{                                                                </a:t>
            </a:r>
            <a:r>
              <a:rPr lang="en-US" dirty="0" smtClean="0">
                <a:solidFill>
                  <a:srgbClr val="00B0F0"/>
                </a:solidFill>
                <a:latin typeface="Segoe UI"/>
              </a:rPr>
              <a:t>1</a:t>
            </a:r>
            <a:endParaRPr lang="en-US" dirty="0">
              <a:solidFill>
                <a:srgbClr val="00B0F0"/>
              </a:solidFill>
              <a:latin typeface="Segoe UI"/>
            </a:endParaRP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 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return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;                                                                             </a:t>
            </a:r>
            <a:r>
              <a:rPr lang="en-US" dirty="0" smtClean="0">
                <a:solidFill>
                  <a:srgbClr val="00B0F0"/>
                </a:solidFill>
                <a:latin typeface="Segoe UI"/>
              </a:rPr>
              <a:t>1 or 0</a:t>
            </a:r>
            <a:endParaRPr lang="en-US" dirty="0">
              <a:solidFill>
                <a:srgbClr val="00B0F0"/>
              </a:solidFill>
              <a:latin typeface="Segoe UI"/>
            </a:endParaRP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Recursion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.</a:t>
            </a:r>
            <a:r>
              <a:rPr lang="en-US" i="1" dirty="0" err="1" smtClean="0">
                <a:solidFill>
                  <a:srgbClr val="000000"/>
                </a:solidFill>
                <a:latin typeface="Segoe UI"/>
              </a:rPr>
              <a:t>minToFront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t.subList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(1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t.size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()));                  </a:t>
            </a:r>
            <a:r>
              <a:rPr lang="en-US" dirty="0" smtClean="0">
                <a:solidFill>
                  <a:srgbClr val="00B0F0"/>
                </a:solidFill>
                <a:latin typeface="Segoe UI"/>
              </a:rPr>
              <a:t>1 </a:t>
            </a:r>
            <a:r>
              <a:rPr lang="en-US" dirty="0" smtClean="0">
                <a:solidFill>
                  <a:srgbClr val="00B0F0"/>
                </a:solidFill>
                <a:latin typeface="Segoe UI"/>
              </a:rPr>
              <a:t>or 0</a:t>
            </a:r>
            <a:endParaRPr lang="en-US" dirty="0">
              <a:solidFill>
                <a:srgbClr val="00B0F0"/>
              </a:solidFill>
              <a:latin typeface="Segoe UI"/>
            </a:endParaRP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 err="1">
                <a:solidFill>
                  <a:srgbClr val="7F0055"/>
                </a:solidFill>
                <a:latin typeface="Segoe UI"/>
              </a:rPr>
              <a:t>int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first =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t.get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(0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);                                                            </a:t>
            </a:r>
            <a:r>
              <a:rPr lang="en-US" dirty="0" smtClean="0">
                <a:solidFill>
                  <a:srgbClr val="00B0F0"/>
                </a:solidFill>
                <a:latin typeface="Segoe UI"/>
              </a:rPr>
              <a:t>1 or 0</a:t>
            </a:r>
            <a:endParaRPr lang="en-US" dirty="0">
              <a:solidFill>
                <a:srgbClr val="00B0F0"/>
              </a:solidFill>
              <a:latin typeface="Segoe UI"/>
            </a:endParaRP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 err="1">
                <a:solidFill>
                  <a:srgbClr val="7F0055"/>
                </a:solidFill>
                <a:latin typeface="Segoe UI"/>
              </a:rPr>
              <a:t>int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second =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t.get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(1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);                                                       </a:t>
            </a:r>
            <a:r>
              <a:rPr lang="en-US" dirty="0" smtClean="0">
                <a:solidFill>
                  <a:srgbClr val="00B0F0"/>
                </a:solidFill>
                <a:latin typeface="Segoe UI"/>
              </a:rPr>
              <a:t>1 or 0</a:t>
            </a:r>
            <a:endParaRPr lang="en-US" dirty="0">
              <a:solidFill>
                <a:srgbClr val="00B0F0"/>
              </a:solidFill>
              <a:latin typeface="Segoe UI"/>
            </a:endParaRP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if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(second &lt; first)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{                                                           </a:t>
            </a:r>
            <a:r>
              <a:rPr lang="en-US" dirty="0" smtClean="0">
                <a:solidFill>
                  <a:srgbClr val="00B0F0"/>
                </a:solidFill>
                <a:latin typeface="Segoe UI"/>
              </a:rPr>
              <a:t>1 or 0</a:t>
            </a:r>
            <a:endParaRPr lang="en-US" dirty="0">
              <a:solidFill>
                <a:srgbClr val="00B0F0"/>
              </a:solidFill>
              <a:latin typeface="Segoe UI"/>
            </a:endParaRP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 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t.set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(0, second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);                                                              </a:t>
            </a:r>
            <a:r>
              <a:rPr lang="en-US" dirty="0" smtClean="0">
                <a:solidFill>
                  <a:srgbClr val="00B0F0"/>
                </a:solidFill>
                <a:latin typeface="Segoe UI"/>
              </a:rPr>
              <a:t>1 or 0</a:t>
            </a:r>
            <a:endParaRPr lang="en-US" dirty="0">
              <a:solidFill>
                <a:srgbClr val="00B0F0"/>
              </a:solidFill>
              <a:latin typeface="Segoe UI"/>
            </a:endParaRP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 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t.set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(1, first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);                                                                   </a:t>
            </a:r>
            <a:r>
              <a:rPr lang="en-US" dirty="0" smtClean="0">
                <a:solidFill>
                  <a:srgbClr val="00B0F0"/>
                </a:solidFill>
                <a:latin typeface="Segoe UI"/>
              </a:rPr>
              <a:t>1 or 0</a:t>
            </a:r>
            <a:endParaRPr lang="en-US" dirty="0">
              <a:solidFill>
                <a:srgbClr val="00B0F0"/>
              </a:solidFill>
              <a:latin typeface="Segoe UI"/>
            </a:endParaRP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}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77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number of operations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before we can determine the total number of elementary operations, we need to count the number of elementary operations arising from the recursive call</a:t>
                </a:r>
              </a:p>
              <a:p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dirty="0" smtClean="0"/>
                  <a:t> be the total number of elementary operations required by </a:t>
                </a:r>
                <a:r>
                  <a:rPr lang="en-US" b="1" dirty="0" err="1" smtClean="0">
                    <a:solidFill>
                      <a:srgbClr val="000000"/>
                    </a:solidFill>
                    <a:latin typeface="Segoe UI"/>
                  </a:rPr>
                  <a:t>minToFront</a:t>
                </a:r>
                <a:r>
                  <a:rPr lang="en-US" b="1" dirty="0" smtClean="0">
                    <a:solidFill>
                      <a:srgbClr val="000000"/>
                    </a:solidFill>
                    <a:latin typeface="Segoe UI"/>
                  </a:rPr>
                  <a:t>(t)</a:t>
                </a:r>
                <a:r>
                  <a:rPr lang="en-US" dirty="0" smtClean="0">
                    <a:solidFill>
                      <a:srgbClr val="000000"/>
                    </a:solidFill>
                    <a:latin typeface="Segoe UI"/>
                  </a:rPr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2"/>
                <a:stretch>
                  <a:fillRect l="-667" t="-988" r="-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B0659C-8185-43E0-99D0-C6E27206A33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2101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lnDef>
      <a:spPr>
        <a:ln w="381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13312</TotalTime>
  <Words>1415</Words>
  <Application>Microsoft Office PowerPoint</Application>
  <PresentationFormat>On-screen Show (4:3)</PresentationFormat>
  <Paragraphs>356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1" baseType="lpstr">
      <vt:lpstr>Arial</vt:lpstr>
      <vt:lpstr>Calibri</vt:lpstr>
      <vt:lpstr>Cambria Math</vt:lpstr>
      <vt:lpstr>Consolas</vt:lpstr>
      <vt:lpstr>Constantia</vt:lpstr>
      <vt:lpstr>Courier New</vt:lpstr>
      <vt:lpstr>Segoe UI</vt:lpstr>
      <vt:lpstr>Wingdings</vt:lpstr>
      <vt:lpstr>Wingdings 3</vt:lpstr>
      <vt:lpstr>Origin</vt:lpstr>
      <vt:lpstr>Recursion: Computational Complexity</vt:lpstr>
      <vt:lpstr>Recursively Move Smallest to Front</vt:lpstr>
      <vt:lpstr>Estimating complexity</vt:lpstr>
      <vt:lpstr>Elementary instructions</vt:lpstr>
      <vt:lpstr>Estimating complexity</vt:lpstr>
      <vt:lpstr>Recursively Move Smallest to Front</vt:lpstr>
      <vt:lpstr>Estimating complexity</vt:lpstr>
      <vt:lpstr>Recursively Move Smallest to Front</vt:lpstr>
      <vt:lpstr>Total number of operations</vt:lpstr>
      <vt:lpstr>Total number of operations</vt:lpstr>
      <vt:lpstr>Total number of operations</vt:lpstr>
      <vt:lpstr>Total number of operations</vt:lpstr>
      <vt:lpstr>Total number of operations</vt:lpstr>
      <vt:lpstr>Total number of operations</vt:lpstr>
      <vt:lpstr>Total number of operations</vt:lpstr>
      <vt:lpstr>Total number of operations</vt:lpstr>
      <vt:lpstr>Total number of operations</vt:lpstr>
      <vt:lpstr>Total number of operations</vt:lpstr>
      <vt:lpstr>Total number of operations</vt:lpstr>
      <vt:lpstr>Total number of operations</vt:lpstr>
      <vt:lpstr>Selection Sort</vt:lpstr>
      <vt:lpstr>Total number of operations</vt:lpstr>
      <vt:lpstr>Solving the recurrence relation</vt:lpstr>
      <vt:lpstr>Solving the recurrence relation</vt:lpstr>
      <vt:lpstr>Solving the recurrence relation</vt:lpstr>
      <vt:lpstr>Solving the recurrence relation</vt:lpstr>
      <vt:lpstr>Solving the recurrence relation</vt:lpstr>
      <vt:lpstr>Big-O notation</vt:lpstr>
      <vt:lpstr>Try to solve the recurrence relation</vt:lpstr>
      <vt:lpstr>Try to solve the recurrence relation</vt:lpstr>
      <vt:lpstr>Try to solve the recurrence relation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Windows User</cp:lastModifiedBy>
  <cp:revision>1015</cp:revision>
  <dcterms:created xsi:type="dcterms:W3CDTF">2006-08-16T00:00:00Z</dcterms:created>
  <dcterms:modified xsi:type="dcterms:W3CDTF">2017-11-02T03:29:17Z</dcterms:modified>
</cp:coreProperties>
</file>