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3"/>
  </p:notesMasterIdLst>
  <p:sldIdLst>
    <p:sldId id="817" r:id="rId2"/>
    <p:sldId id="816" r:id="rId3"/>
    <p:sldId id="819" r:id="rId4"/>
    <p:sldId id="820" r:id="rId5"/>
    <p:sldId id="821" r:id="rId6"/>
    <p:sldId id="831" r:id="rId7"/>
    <p:sldId id="822" r:id="rId8"/>
    <p:sldId id="823" r:id="rId9"/>
    <p:sldId id="824" r:id="rId10"/>
    <p:sldId id="827" r:id="rId11"/>
    <p:sldId id="828" r:id="rId12"/>
    <p:sldId id="830" r:id="rId13"/>
    <p:sldId id="829" r:id="rId14"/>
    <p:sldId id="832" r:id="rId15"/>
    <p:sldId id="904" r:id="rId16"/>
    <p:sldId id="825" r:id="rId17"/>
    <p:sldId id="833" r:id="rId18"/>
    <p:sldId id="834" r:id="rId19"/>
    <p:sldId id="903" r:id="rId20"/>
    <p:sldId id="835" r:id="rId21"/>
    <p:sldId id="907" r:id="rId22"/>
    <p:sldId id="908" r:id="rId23"/>
    <p:sldId id="836" r:id="rId24"/>
    <p:sldId id="837" r:id="rId25"/>
    <p:sldId id="838" r:id="rId26"/>
    <p:sldId id="839" r:id="rId27"/>
    <p:sldId id="840" r:id="rId28"/>
    <p:sldId id="900" r:id="rId29"/>
    <p:sldId id="906" r:id="rId30"/>
    <p:sldId id="910" r:id="rId31"/>
    <p:sldId id="909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3902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4295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2408">
          <p15:clr>
            <a:srgbClr val="A4A3A4"/>
          </p15:clr>
        </p15:guide>
        <p15:guide id="7" pos="32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4667" autoAdjust="0"/>
  </p:normalViewPr>
  <p:slideViewPr>
    <p:cSldViewPr showGuides="1">
      <p:cViewPr varScale="1">
        <p:scale>
          <a:sx n="125" d="100"/>
          <a:sy n="125" d="100"/>
        </p:scale>
        <p:origin x="1016" y="72"/>
      </p:cViewPr>
      <p:guideLst>
        <p:guide orient="horz" pos="3720"/>
        <p:guide orient="horz" pos="3902"/>
        <p:guide orient="horz" pos="3539"/>
        <p:guide pos="4295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536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Recursion: Computational Complexity</a:t>
            </a: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6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4802428" y="3313786"/>
            <a:ext cx="115214" cy="69128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7892" y="3762796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operation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12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4197554" y="2593699"/>
            <a:ext cx="115214" cy="2131459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83018" y="3793235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elementary operation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30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>
                    <a:solidFill>
                      <a:srgbClr val="FFC000"/>
                    </a:solidFill>
                    <a:latin typeface="+mn-lt"/>
                  </a:rPr>
                  <a:t> elementary operations</a:t>
                </a:r>
                <a:endParaRPr lang="en-US" dirty="0">
                  <a:solidFill>
                    <a:srgbClr val="FFC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r="-9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3515565" y="1893120"/>
            <a:ext cx="96623" cy="3514027"/>
          </a:xfrm>
          <a:prstGeom prst="rightBrac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if 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return;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>
                    <a:solidFill>
                      <a:srgbClr val="FFC000"/>
                    </a:solidFill>
                    <a:latin typeface="+mn-lt"/>
                  </a:rPr>
                  <a:t> elementary operations</a:t>
                </a:r>
                <a:endParaRPr lang="en-US" dirty="0">
                  <a:solidFill>
                    <a:srgbClr val="FFC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207" y="3774642"/>
                <a:ext cx="3345339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r="-9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291733" y="4183289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elementary operation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91733" y="4590223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operation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5236546" y="3889856"/>
            <a:ext cx="141952" cy="97931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66533" y="4194849"/>
                <a:ext cx="1759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533" y="4194849"/>
                <a:ext cx="175907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3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9938" y="2219254"/>
            <a:ext cx="7719338" cy="1036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   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(0, second);       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2175" y="2449681"/>
            <a:ext cx="2216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lines run if the</a:t>
            </a:r>
          </a:p>
          <a:p>
            <a:r>
              <a:rPr lang="en-US" dirty="0" smtClean="0">
                <a:latin typeface="+mn-lt"/>
              </a:rPr>
              <a:t>base case is true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761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9938" y="2219254"/>
            <a:ext cx="7719338" cy="1036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(T(n-1) + 2)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8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9938" y="4581140"/>
            <a:ext cx="7719338" cy="69128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938" y="3256179"/>
            <a:ext cx="7719338" cy="1324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9938" y="2219253"/>
            <a:ext cx="7719338" cy="34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   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(0, second);                                                              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9782" y="3563724"/>
            <a:ext cx="2216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these lines run if the</a:t>
            </a:r>
          </a:p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6833" y="2214234"/>
            <a:ext cx="408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this line runs if the 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4538" y="4581140"/>
            <a:ext cx="2864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these lines might run if the</a:t>
            </a:r>
          </a:p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base case is not true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8066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counting the total number of operations, we often consider the worst case scenario</a:t>
            </a:r>
          </a:p>
          <a:p>
            <a:pPr lvl="1"/>
            <a:r>
              <a:rPr lang="en-US" dirty="0" smtClean="0"/>
              <a:t>let’s assume that the lines that might run always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1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9938" y="4581140"/>
            <a:ext cx="7719338" cy="69128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938" y="3256179"/>
            <a:ext cx="7719338" cy="1324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9938" y="2219253"/>
            <a:ext cx="7719338" cy="34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(T(n-1) + 2)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*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00210" y="1643183"/>
                <a:ext cx="2560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size of problem,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+mn-lt"/>
                  </a:rPr>
                  <a:t>, is</a:t>
                </a:r>
              </a:p>
              <a:p>
                <a:r>
                  <a:rPr lang="en-US" dirty="0" smtClean="0">
                    <a:latin typeface="+mn-lt"/>
                  </a:rPr>
                  <a:t>the number of elements</a:t>
                </a:r>
              </a:p>
              <a:p>
                <a:r>
                  <a:rPr lang="en-US" dirty="0" smtClean="0">
                    <a:latin typeface="+mn-lt"/>
                  </a:rPr>
                  <a:t>in the list 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t</a:t>
                </a:r>
                <a:r>
                  <a:rPr lang="en-US" dirty="0" smtClean="0">
                    <a:latin typeface="+mn-lt"/>
                  </a:rPr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210" y="1643183"/>
                <a:ext cx="2560381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900" t="-3974" r="-1188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4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recursive 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the two equations above are called the </a:t>
                </a:r>
                <a:r>
                  <a:rPr lang="en-US" i="1" dirty="0" smtClean="0"/>
                  <a:t>recurrence relation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minToFront</a:t>
                </a:r>
                <a:r>
                  <a:rPr lang="en-US" dirty="0" smtClean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46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pPr lvl="0">
              <a:buClr>
                <a:srgbClr val="DDDDDD"/>
              </a:buClr>
            </a:pPr>
            <a:endParaRPr lang="en-US" sz="19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sz="1800" dirty="0" err="1">
                <a:solidFill>
                  <a:srgbClr val="3F7F5F"/>
                </a:solidFill>
                <a:latin typeface="Segoe UI"/>
              </a:rPr>
              <a:t>minToFront</a:t>
            </a:r>
            <a:r>
              <a:rPr lang="en-US" sz="1800" dirty="0">
                <a:solidFill>
                  <a:srgbClr val="3F7F5F"/>
                </a:solidFill>
                <a:latin typeface="Segoe UI"/>
              </a:rPr>
              <a:t> not shown</a:t>
            </a:r>
          </a:p>
          <a:p>
            <a:endParaRPr lang="en-US" sz="1800" dirty="0">
              <a:latin typeface="Segoe UI"/>
            </a:endParaRP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() &gt; 1)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{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                                            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(t);                                 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()));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endParaRPr lang="en-US" sz="1900" dirty="0" smtClean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prstClr val="black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prstClr val="black"/>
                </a:solidFill>
                <a:latin typeface="Segoe UI"/>
              </a:rPr>
              <a:t> </a:t>
            </a:r>
            <a:endParaRPr lang="en-US" sz="1900" dirty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sz="19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48077" y="2264206"/>
            <a:ext cx="1805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number of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ops?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985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recursive 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the two equations above are called the </a:t>
                </a:r>
                <a:r>
                  <a:rPr lang="en-US" i="1" dirty="0" smtClean="0"/>
                  <a:t>recurrence relation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minToFront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let’s try to solve the recurrence relation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94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7200" y="3309991"/>
                <a:ext cx="440283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09991"/>
                <a:ext cx="4402836" cy="1107996"/>
              </a:xfrm>
              <a:prstGeom prst="rect">
                <a:avLst/>
              </a:prstGeom>
              <a:blipFill rotWithShape="0">
                <a:blip r:embed="rId4"/>
                <a:stretch>
                  <a:fillRect b="-2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815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3318748"/>
                <a:ext cx="5069416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18748"/>
                <a:ext cx="5069416" cy="1846659"/>
              </a:xfrm>
              <a:prstGeom prst="rect">
                <a:avLst/>
              </a:prstGeom>
              <a:blipFill rotWithShape="0">
                <a:blip r:embed="rId4"/>
                <a:stretch>
                  <a:fillRect b="-6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46070" y="4057378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70" y="4057378"/>
                <a:ext cx="3575018" cy="369397"/>
              </a:xfrm>
              <a:prstGeom prst="rect">
                <a:avLst/>
              </a:prstGeom>
              <a:blipFill rotWithShape="0">
                <a:blip r:embed="rId6"/>
                <a:stretch>
                  <a:fillRect l="-511" r="-852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924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we knew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US" dirty="0" smtClean="0"/>
                  <a:t> we could 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2585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2585323"/>
              </a:xfrm>
              <a:prstGeom prst="rect">
                <a:avLst/>
              </a:prstGeom>
              <a:blipFill rotWithShape="0">
                <a:blip r:embed="rId4"/>
                <a:stretch>
                  <a:fillRect l="-2043" b="-4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17507" y="3318748"/>
                <a:ext cx="3516027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507" y="3318748"/>
                <a:ext cx="3516027" cy="369397"/>
              </a:xfrm>
              <a:prstGeom prst="rect">
                <a:avLst/>
              </a:prstGeom>
              <a:blipFill rotWithShape="0">
                <a:blip r:embed="rId5"/>
                <a:stretch>
                  <a:fillRect l="-1213" r="-1733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17507" y="4057378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507" y="4057378"/>
                <a:ext cx="3575018" cy="369397"/>
              </a:xfrm>
              <a:prstGeom prst="rect">
                <a:avLst/>
              </a:prstGeom>
              <a:blipFill rotWithShape="0">
                <a:blip r:embed="rId6"/>
                <a:stretch>
                  <a:fillRect l="-511" r="-852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20891" y="4730206"/>
                <a:ext cx="357501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891" y="4730206"/>
                <a:ext cx="3575018" cy="369397"/>
              </a:xfrm>
              <a:prstGeom prst="rect">
                <a:avLst/>
              </a:prstGeom>
              <a:blipFill rotWithShape="0">
                <a:blip r:embed="rId7"/>
                <a:stretch>
                  <a:fillRect l="-683" r="-853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654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is clearly a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2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(15)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043" b="-37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719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recurrence relation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substitute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 smtClean="0"/>
                  <a:t> so that we reach a base case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80047" cy="1107996"/>
              </a:xfrm>
              <a:prstGeom prst="rect">
                <a:avLst/>
              </a:prstGeom>
              <a:blipFill rotWithShape="0">
                <a:blip r:embed="rId3"/>
                <a:stretch>
                  <a:fillRect l="-1840" r="-1840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9938" y="3318748"/>
                <a:ext cx="5069416" cy="18941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−11∈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318748"/>
                <a:ext cx="5069416" cy="1894173"/>
              </a:xfrm>
              <a:prstGeom prst="rect">
                <a:avLst/>
              </a:prstGeom>
              <a:blipFill rotWithShape="0">
                <a:blip r:embed="rId4"/>
                <a:stretch>
                  <a:fillRect l="-2043" b="-6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013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−11&lt;15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86183" y="3025751"/>
                <a:ext cx="38420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−11&lt;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183" y="3025751"/>
                <a:ext cx="384201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857" t="-24590" r="-1270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83451" y="4005070"/>
                <a:ext cx="2975495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51" y="4005070"/>
                <a:ext cx="2975495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481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solve the recurrence relation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12331" y="1326312"/>
                <a:ext cx="299171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991716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1833" r="-1426" b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35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strategy for estimating complexity: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estimate its number of </a:t>
            </a:r>
            <a:r>
              <a:rPr lang="en-US" dirty="0" smtClean="0"/>
              <a:t>elementary instructions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determine how often it is </a:t>
            </a:r>
            <a:r>
              <a:rPr lang="en-US" dirty="0" smtClean="0"/>
              <a:t>executed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total number of elementary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659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solve the recurrence relation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12331" y="1326312"/>
                <a:ext cx="2374176" cy="1022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2374176" cy="1022459"/>
              </a:xfrm>
              <a:prstGeom prst="rect">
                <a:avLst/>
              </a:prstGeom>
              <a:blipFill rotWithShape="0">
                <a:blip r:embed="rId2"/>
                <a:stretch>
                  <a:fillRect l="-2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840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solve the recurrence relation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12331" y="1326312"/>
                <a:ext cx="3619068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1" y="1326312"/>
                <a:ext cx="3619068" cy="1107996"/>
              </a:xfrm>
              <a:prstGeom prst="rect">
                <a:avLst/>
              </a:prstGeom>
              <a:blipFill rotWithShape="0">
                <a:blip r:embed="rId2"/>
                <a:stretch>
                  <a:fillRect l="-1347" r="-1347" b="-3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14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an elementary instruction?</a:t>
            </a:r>
          </a:p>
          <a:p>
            <a:pPr lvl="1"/>
            <a:r>
              <a:rPr lang="en-US" dirty="0" smtClean="0"/>
              <a:t>for our purposes, any expression that can be computed in a constant amount of time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declaring a variable</a:t>
            </a:r>
          </a:p>
          <a:p>
            <a:pPr lvl="1"/>
            <a:r>
              <a:rPr lang="en-US" dirty="0" smtClean="0"/>
              <a:t>assignment (=)</a:t>
            </a:r>
          </a:p>
          <a:p>
            <a:pPr lvl="1"/>
            <a:r>
              <a:rPr lang="en-US" dirty="0" smtClean="0"/>
              <a:t>arithmetic (+, -, *, /, %)</a:t>
            </a:r>
          </a:p>
          <a:p>
            <a:pPr lvl="1"/>
            <a:r>
              <a:rPr lang="en-US" dirty="0" smtClean="0"/>
              <a:t>comparison (&lt;, &gt;, ==, !=)</a:t>
            </a:r>
          </a:p>
          <a:p>
            <a:pPr lvl="1"/>
            <a:r>
              <a:rPr lang="en-US" dirty="0" smtClean="0"/>
              <a:t>Boolean expressions (||, &amp;&amp;, !)</a:t>
            </a:r>
          </a:p>
          <a:p>
            <a:pPr lvl="1"/>
            <a:r>
              <a:rPr lang="en-US" dirty="0" smtClean="0"/>
              <a:t>if, else</a:t>
            </a:r>
          </a:p>
          <a:p>
            <a:pPr lvl="1"/>
            <a:r>
              <a:rPr lang="en-US" dirty="0" smtClean="0"/>
              <a:t>return statement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6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 the number of elementary operations in each line of </a:t>
            </a:r>
            <a:r>
              <a:rPr lang="en-US" b="1" dirty="0" err="1" smtClean="0">
                <a:latin typeface="Consolas" panose="020B0609020204030204" pitchFamily="49" charset="0"/>
              </a:rPr>
              <a:t>minToFront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assume that the following are all elementary operations: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t.size</a:t>
            </a:r>
            <a:r>
              <a:rPr lang="en-US" b="1" dirty="0" smtClean="0">
                <a:latin typeface="Consolas" panose="020B06090202040302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t.get</a:t>
            </a:r>
            <a:r>
              <a:rPr lang="en-US" b="1" dirty="0" smtClean="0">
                <a:latin typeface="Consolas" panose="020B0609020204030204" pitchFamily="49" charset="0"/>
              </a:rPr>
              <a:t>(0)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t.get</a:t>
            </a:r>
            <a:r>
              <a:rPr lang="en-US" b="1" dirty="0" smtClean="0">
                <a:latin typeface="Consolas" panose="020B0609020204030204" pitchFamily="49" charset="0"/>
              </a:rPr>
              <a:t>(1)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t.set</a:t>
            </a:r>
            <a:r>
              <a:rPr lang="en-US" b="1" dirty="0" smtClean="0">
                <a:latin typeface="Consolas" panose="020B0609020204030204" pitchFamily="49" charset="0"/>
              </a:rPr>
              <a:t>(0, ...)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t.set</a:t>
            </a:r>
            <a:r>
              <a:rPr lang="en-US" b="1" dirty="0" smtClean="0">
                <a:latin typeface="Consolas" panose="020B0609020204030204" pitchFamily="49" charset="0"/>
              </a:rPr>
              <a:t>(1, ...)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</a:rPr>
              <a:t>t.subList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</a:p>
          <a:p>
            <a:pPr lvl="1"/>
            <a:r>
              <a:rPr lang="en-US" dirty="0" smtClean="0"/>
              <a:t>leave the line with the recursive call blank for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5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03459" y="2161646"/>
            <a:ext cx="576070" cy="322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3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2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1</a:t>
            </a:r>
            <a:endParaRPr lang="en-US" dirty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9782" y="1412755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number of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elementary ops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683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each line of code, determine how often it is 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                  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()));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                                                                   </a:t>
            </a:r>
            <a:r>
              <a:rPr lang="en-US" dirty="0" smtClean="0">
                <a:solidFill>
                  <a:srgbClr val="00B0F0"/>
                </a:solidFill>
                <a:latin typeface="Segoe UI"/>
              </a:rPr>
              <a:t>1 or 0</a:t>
            </a:r>
            <a:endParaRPr lang="en-US" dirty="0">
              <a:solidFill>
                <a:srgbClr val="00B0F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operations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before we can determine the total number of elementary operations, we need to count the number of elementary operations arising from the recursive call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be the total number of elementary operations required by </a:t>
                </a:r>
                <a:r>
                  <a:rPr lang="en-US" b="1" dirty="0" err="1" smtClean="0">
                    <a:solidFill>
                      <a:srgbClr val="000000"/>
                    </a:solidFill>
                    <a:latin typeface="Segoe UI"/>
                  </a:rPr>
                  <a:t>minToFront</a:t>
                </a:r>
                <a:r>
                  <a:rPr lang="en-US" b="1" dirty="0" smtClean="0">
                    <a:solidFill>
                      <a:srgbClr val="000000"/>
                    </a:solidFill>
                    <a:latin typeface="Segoe UI"/>
                  </a:rPr>
                  <a:t>(t)</a:t>
                </a:r>
                <a:r>
                  <a:rPr lang="en-US" dirty="0" smtClean="0">
                    <a:solidFill>
                      <a:srgbClr val="000000"/>
                    </a:solidFill>
                    <a:latin typeface="Segoe UI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10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13312</TotalTime>
  <Words>1415</Words>
  <Application>Microsoft Office PowerPoint</Application>
  <PresentationFormat>On-screen Show (4:3)</PresentationFormat>
  <Paragraphs>356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Wingdings</vt:lpstr>
      <vt:lpstr>Wingdings 3</vt:lpstr>
      <vt:lpstr>Origin</vt:lpstr>
      <vt:lpstr>Recursion: Computational Complexity</vt:lpstr>
      <vt:lpstr>Recursively Move Smallest to Front</vt:lpstr>
      <vt:lpstr>Estimating complexity</vt:lpstr>
      <vt:lpstr>Elementary instructions</vt:lpstr>
      <vt:lpstr>Estimating complexity</vt:lpstr>
      <vt:lpstr>Recursively Move Smallest to Front</vt:lpstr>
      <vt:lpstr>Estimating complexity</vt:lpstr>
      <vt:lpstr>Recursively Move Smallest to Front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Total number of operations</vt:lpstr>
      <vt:lpstr>Selection Sort</vt:lpstr>
      <vt:lpstr>Total number of operations</vt:lpstr>
      <vt:lpstr>Solving the recurrence relation</vt:lpstr>
      <vt:lpstr>Solving the recurrence relation</vt:lpstr>
      <vt:lpstr>Solving the recurrence relation</vt:lpstr>
      <vt:lpstr>Solving the recurrence relation</vt:lpstr>
      <vt:lpstr>Solving the recurrence relation</vt:lpstr>
      <vt:lpstr>Big-O notation</vt:lpstr>
      <vt:lpstr>Try to solve the recurrence relation</vt:lpstr>
      <vt:lpstr>Try to solve the recurrence relation</vt:lpstr>
      <vt:lpstr>Try to solve the recurrence relation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1015</cp:revision>
  <dcterms:created xsi:type="dcterms:W3CDTF">2006-08-16T00:00:00Z</dcterms:created>
  <dcterms:modified xsi:type="dcterms:W3CDTF">2017-11-02T03:29:17Z</dcterms:modified>
</cp:coreProperties>
</file>