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67"/>
  </p:notesMasterIdLst>
  <p:sldIdLst>
    <p:sldId id="735" r:id="rId2"/>
    <p:sldId id="721" r:id="rId3"/>
    <p:sldId id="812" r:id="rId4"/>
    <p:sldId id="813" r:id="rId5"/>
    <p:sldId id="814" r:id="rId6"/>
    <p:sldId id="816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815" r:id="rId15"/>
    <p:sldId id="729" r:id="rId16"/>
    <p:sldId id="730" r:id="rId17"/>
    <p:sldId id="731" r:id="rId18"/>
    <p:sldId id="732" r:id="rId19"/>
    <p:sldId id="733" r:id="rId20"/>
    <p:sldId id="734" r:id="rId21"/>
    <p:sldId id="779" r:id="rId22"/>
    <p:sldId id="780" r:id="rId23"/>
    <p:sldId id="781" r:id="rId24"/>
    <p:sldId id="782" r:id="rId25"/>
    <p:sldId id="783" r:id="rId26"/>
    <p:sldId id="736" r:id="rId27"/>
    <p:sldId id="737" r:id="rId28"/>
    <p:sldId id="738" r:id="rId29"/>
    <p:sldId id="739" r:id="rId30"/>
    <p:sldId id="740" r:id="rId31"/>
    <p:sldId id="741" r:id="rId32"/>
    <p:sldId id="742" r:id="rId33"/>
    <p:sldId id="743" r:id="rId34"/>
    <p:sldId id="744" r:id="rId35"/>
    <p:sldId id="745" r:id="rId36"/>
    <p:sldId id="746" r:id="rId37"/>
    <p:sldId id="747" r:id="rId38"/>
    <p:sldId id="748" r:id="rId39"/>
    <p:sldId id="749" r:id="rId40"/>
    <p:sldId id="750" r:id="rId41"/>
    <p:sldId id="751" r:id="rId42"/>
    <p:sldId id="752" r:id="rId43"/>
    <p:sldId id="753" r:id="rId44"/>
    <p:sldId id="754" r:id="rId45"/>
    <p:sldId id="755" r:id="rId46"/>
    <p:sldId id="756" r:id="rId47"/>
    <p:sldId id="757" r:id="rId48"/>
    <p:sldId id="758" r:id="rId49"/>
    <p:sldId id="759" r:id="rId50"/>
    <p:sldId id="760" r:id="rId51"/>
    <p:sldId id="761" r:id="rId52"/>
    <p:sldId id="762" r:id="rId53"/>
    <p:sldId id="763" r:id="rId54"/>
    <p:sldId id="764" r:id="rId55"/>
    <p:sldId id="765" r:id="rId56"/>
    <p:sldId id="766" r:id="rId57"/>
    <p:sldId id="767" r:id="rId58"/>
    <p:sldId id="768" r:id="rId59"/>
    <p:sldId id="769" r:id="rId60"/>
    <p:sldId id="770" r:id="rId61"/>
    <p:sldId id="771" r:id="rId62"/>
    <p:sldId id="772" r:id="rId63"/>
    <p:sldId id="773" r:id="rId64"/>
    <p:sldId id="774" r:id="rId65"/>
    <p:sldId id="775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20">
          <p15:clr>
            <a:srgbClr val="A4A3A4"/>
          </p15:clr>
        </p15:guide>
        <p15:guide id="2" orient="horz" pos="3902">
          <p15:clr>
            <a:srgbClr val="A4A3A4"/>
          </p15:clr>
        </p15:guide>
        <p15:guide id="3" orient="horz" pos="3539">
          <p15:clr>
            <a:srgbClr val="A4A3A4"/>
          </p15:clr>
        </p15:guide>
        <p15:guide id="4" pos="4150">
          <p15:clr>
            <a:srgbClr val="A4A3A4"/>
          </p15:clr>
        </p15:guide>
        <p15:guide id="5" pos="2880">
          <p15:clr>
            <a:srgbClr val="A4A3A4"/>
          </p15:clr>
        </p15:guide>
        <p15:guide id="6" pos="2408">
          <p15:clr>
            <a:srgbClr val="A4A3A4"/>
          </p15:clr>
        </p15:guide>
        <p15:guide id="7" pos="32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2" autoAdjust="0"/>
    <p:restoredTop sz="94667" autoAdjust="0"/>
  </p:normalViewPr>
  <p:slideViewPr>
    <p:cSldViewPr showGuides="1">
      <p:cViewPr varScale="1">
        <p:scale>
          <a:sx n="125" d="100"/>
          <a:sy n="125" d="100"/>
        </p:scale>
        <p:origin x="1016" y="72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433436"/>
            <a:ext cx="8229600" cy="5723524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6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  <p:sldLayoutId id="214748431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List.html#subList%28int,%20int%29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 and collections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EFA10-DCF3-4FFE-AFBA-F83CF2F22BE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5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Search a List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recursive call?</a:t>
            </a:r>
          </a:p>
          <a:p>
            <a:pPr lvl="1"/>
            <a:r>
              <a:rPr lang="en-US" dirty="0" smtClean="0"/>
              <a:t>to help deduce the recursive call assume that the method does exactly what its API says it does</a:t>
            </a:r>
          </a:p>
          <a:p>
            <a:pPr lvl="2"/>
            <a:r>
              <a:rPr lang="en-US" dirty="0" smtClean="0"/>
              <a:t>e.g., </a:t>
            </a:r>
            <a:r>
              <a:rPr lang="en-US" b="1" dirty="0" smtClean="0">
                <a:latin typeface="Consolas" panose="020B0609020204030204" pitchFamily="49" charset="0"/>
              </a:rPr>
              <a:t>contains(element, t)</a:t>
            </a:r>
            <a:r>
              <a:rPr lang="en-US" dirty="0" smtClean="0"/>
              <a:t> returns true if </a:t>
            </a:r>
            <a:r>
              <a:rPr lang="en-US" b="1" dirty="0" smtClean="0">
                <a:latin typeface="Consolas" panose="020B0609020204030204" pitchFamily="49" charset="0"/>
              </a:rPr>
              <a:t>element</a:t>
            </a:r>
            <a:r>
              <a:rPr lang="en-US" dirty="0" smtClean="0"/>
              <a:t> is in the list </a:t>
            </a:r>
            <a:r>
              <a:rPr lang="en-US" b="1" dirty="0" smtClean="0">
                <a:latin typeface="Consolas" panose="020B0609020204030204" pitchFamily="49" charset="0"/>
              </a:rPr>
              <a:t>t</a:t>
            </a:r>
            <a:r>
              <a:rPr lang="en-US" dirty="0" smtClean="0"/>
              <a:t> and false otherwise</a:t>
            </a:r>
          </a:p>
          <a:p>
            <a:pPr lvl="1"/>
            <a:r>
              <a:rPr lang="en-US" dirty="0" smtClean="0"/>
              <a:t>use the assumption to write the recursive call or calls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7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2330" y="3947463"/>
            <a:ext cx="7892159" cy="144017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{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fr-FR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fr-FR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fr-FR" dirty="0" err="1">
                <a:solidFill>
                  <a:srgbClr val="7F0055"/>
                </a:solidFill>
                <a:latin typeface="Segoe UI"/>
              </a:rPr>
              <a:t>static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 &lt;T&gt; </a:t>
            </a:r>
            <a:r>
              <a:rPr lang="fr-FR" dirty="0" err="1">
                <a:solidFill>
                  <a:srgbClr val="7F0055"/>
                </a:solidFill>
                <a:latin typeface="Segoe UI"/>
              </a:rPr>
              <a:t>boolean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Segoe UI"/>
              </a:rPr>
              <a:t>contains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(T </a:t>
            </a:r>
            <a:r>
              <a:rPr lang="fr-FR" dirty="0" err="1">
                <a:solidFill>
                  <a:srgbClr val="000000"/>
                </a:solidFill>
                <a:latin typeface="Segoe UI"/>
              </a:rPr>
              <a:t>element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, List&lt;T&gt; t)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result;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== 0) {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                  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base case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(0).equals(element))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base case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true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                    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// recursive call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contains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(element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result;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99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and Collections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problem of moving the smallest element in a list of integers to the front of the list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Move Smallest to Front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72"/>
          <a:stretch/>
        </p:blipFill>
        <p:spPr bwMode="auto">
          <a:xfrm>
            <a:off x="1530766" y="1219201"/>
            <a:ext cx="6082468" cy="313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00210" y="3947463"/>
            <a:ext cx="921712" cy="3456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Move Smallest to Front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766" y="1219200"/>
            <a:ext cx="6082468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2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base case?</a:t>
            </a:r>
          </a:p>
          <a:p>
            <a:pPr lvl="1"/>
            <a:r>
              <a:rPr lang="en-US" dirty="0"/>
              <a:t>recall that a base case occurs when the solution to the problem is known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6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2331" y="2219253"/>
            <a:ext cx="7892159" cy="103692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Day25.</a:t>
            </a:r>
            <a:r>
              <a:rPr lang="en-US" i="1" dirty="0">
                <a:solidFill>
                  <a:schemeClr val="bg1"/>
                </a:solidFill>
                <a:latin typeface="Segoe UI"/>
              </a:rPr>
              <a:t>minToFront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t.subList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recursive call?</a:t>
            </a:r>
          </a:p>
          <a:p>
            <a:pPr lvl="1"/>
            <a:r>
              <a:rPr lang="en-US" dirty="0"/>
              <a:t>to help deduce the recursive call assume that the method does exactly what its API says it does</a:t>
            </a:r>
          </a:p>
          <a:p>
            <a:pPr lvl="2"/>
            <a:r>
              <a:rPr lang="en-US" dirty="0"/>
              <a:t>e.g., </a:t>
            </a:r>
            <a:r>
              <a:rPr lang="en-US" b="1" dirty="0" err="1" smtClean="0">
                <a:latin typeface="Consolas" panose="020B0609020204030204" pitchFamily="49" charset="0"/>
              </a:rPr>
              <a:t>moveToFront</a:t>
            </a:r>
            <a:r>
              <a:rPr lang="en-US" b="1" dirty="0" smtClean="0">
                <a:latin typeface="Consolas" panose="020B0609020204030204" pitchFamily="49" charset="0"/>
              </a:rPr>
              <a:t>(t</a:t>
            </a:r>
            <a:r>
              <a:rPr lang="en-US" b="1" dirty="0">
                <a:latin typeface="Consolas" panose="020B0609020204030204" pitchFamily="49" charset="0"/>
              </a:rPr>
              <a:t>)</a:t>
            </a:r>
            <a:r>
              <a:rPr lang="en-US" dirty="0"/>
              <a:t> </a:t>
            </a:r>
            <a:r>
              <a:rPr lang="en-US" dirty="0" smtClean="0"/>
              <a:t>moves the smallest element in </a:t>
            </a:r>
            <a:r>
              <a:rPr lang="en-US" b="1" dirty="0">
                <a:latin typeface="Consolas" panose="020B0609020204030204" pitchFamily="49" charset="0"/>
              </a:rPr>
              <a:t>t</a:t>
            </a:r>
            <a:r>
              <a:rPr lang="en-US" dirty="0"/>
              <a:t> </a:t>
            </a:r>
            <a:r>
              <a:rPr lang="en-US" dirty="0" smtClean="0"/>
              <a:t>to the front of </a:t>
            </a:r>
            <a:r>
              <a:rPr lang="en-US" b="1" dirty="0">
                <a:latin typeface="Consolas" panose="020B0609020204030204" pitchFamily="49" charset="0"/>
              </a:rPr>
              <a:t>t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/>
              <a:t>use </a:t>
            </a:r>
            <a:r>
              <a:rPr lang="en-US" dirty="0"/>
              <a:t>the assumption to write the recursive call or calls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2331" y="3198571"/>
            <a:ext cx="7892159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compare and update?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and Collections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problem of searching for an element in a list</a:t>
            </a:r>
          </a:p>
          <a:p>
            <a:r>
              <a:rPr lang="en-US" dirty="0" smtClean="0"/>
              <a:t>searching </a:t>
            </a:r>
            <a:r>
              <a:rPr lang="en-US" dirty="0"/>
              <a:t>a list for a particular element can be performed by recursively examining the first element of the </a:t>
            </a:r>
            <a:r>
              <a:rPr lang="en-US" dirty="0" smtClean="0"/>
              <a:t>list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the first element is the element we are searching for then we can return </a:t>
            </a:r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we recursively </a:t>
            </a:r>
            <a:r>
              <a:rPr lang="en-US" dirty="0" smtClean="0"/>
              <a:t>search </a:t>
            </a:r>
            <a:r>
              <a:rPr lang="en-US" dirty="0"/>
              <a:t>the sub-list starting at the next </a:t>
            </a:r>
            <a:r>
              <a:rPr lang="en-US" dirty="0" smtClean="0"/>
              <a:t>element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4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2331" y="3601821"/>
            <a:ext cx="7892159" cy="20163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the List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observe what happens if you repeat the process with the </a:t>
            </a:r>
            <a:r>
              <a:rPr lang="en-US" dirty="0" err="1" smtClean="0"/>
              <a:t>sublist</a:t>
            </a:r>
            <a:r>
              <a:rPr lang="en-US" dirty="0" smtClean="0"/>
              <a:t> made up of the second through last elements: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61222" y="2737715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8" name="Right Brace 7"/>
          <p:cNvSpPr/>
          <p:nvPr/>
        </p:nvSpPr>
        <p:spPr>
          <a:xfrm rot="5400000">
            <a:off x="4716066" y="923046"/>
            <a:ext cx="230428" cy="547276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91558" y="3832249"/>
            <a:ext cx="147944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minToFront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461222" y="4753961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37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the List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observe what happens if you repeat the process with the </a:t>
            </a:r>
            <a:r>
              <a:rPr lang="en-US" dirty="0" err="1" smtClean="0"/>
              <a:t>sublist</a:t>
            </a:r>
            <a:r>
              <a:rPr lang="en-US" dirty="0" smtClean="0"/>
              <a:t> made up of the third through last elements: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Right Brace 7"/>
          <p:cNvSpPr/>
          <p:nvPr/>
        </p:nvSpPr>
        <p:spPr>
          <a:xfrm rot="5400000">
            <a:off x="5004101" y="1211081"/>
            <a:ext cx="230428" cy="489669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99179" y="3832249"/>
            <a:ext cx="147944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minToFront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461222" y="2737716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61222" y="4753961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872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the List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observe what happens if you repeat the process with the </a:t>
            </a:r>
            <a:r>
              <a:rPr lang="en-US" dirty="0" err="1" smtClean="0"/>
              <a:t>sublist</a:t>
            </a:r>
            <a:r>
              <a:rPr lang="en-US" dirty="0" smtClean="0"/>
              <a:t> made up of the fourth through last elements: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Right Brace 7"/>
          <p:cNvSpPr/>
          <p:nvPr/>
        </p:nvSpPr>
        <p:spPr>
          <a:xfrm rot="5400000">
            <a:off x="5320939" y="1527920"/>
            <a:ext cx="230428" cy="426301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05552" y="3832249"/>
            <a:ext cx="147944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minToFront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61222" y="4753961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461222" y="2737716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687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the List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keep calling </a:t>
            </a:r>
            <a:r>
              <a:rPr lang="en-US" b="1" dirty="0" err="1" smtClean="0">
                <a:latin typeface="Consolas" panose="020B0609020204030204" pitchFamily="49" charset="0"/>
              </a:rPr>
              <a:t>minToFront</a:t>
            </a:r>
            <a:r>
              <a:rPr lang="en-US" dirty="0" smtClean="0"/>
              <a:t> until you reach a </a:t>
            </a:r>
            <a:r>
              <a:rPr lang="en-US" dirty="0" err="1" smtClean="0"/>
              <a:t>sublist</a:t>
            </a:r>
            <a:r>
              <a:rPr lang="en-US" dirty="0" smtClean="0"/>
              <a:t> of size two, you will sort the original list: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is the </a:t>
            </a:r>
            <a:r>
              <a:rPr lang="en-US" i="1" dirty="0" smtClean="0"/>
              <a:t>selection sort</a:t>
            </a:r>
            <a:r>
              <a:rPr lang="en-US" dirty="0" smtClean="0"/>
              <a:t>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Right Brace 7"/>
          <p:cNvSpPr/>
          <p:nvPr/>
        </p:nvSpPr>
        <p:spPr>
          <a:xfrm rot="5400000">
            <a:off x="6847525" y="3054506"/>
            <a:ext cx="230428" cy="120984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03334" y="3832249"/>
            <a:ext cx="147944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minToFront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61222" y="4753961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461222" y="2737716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257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DDDDDD"/>
              </a:buClr>
            </a:pPr>
            <a:r>
              <a:rPr lang="en-US" sz="1900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sz="19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900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sz="19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900" dirty="0" smtClean="0">
                <a:solidFill>
                  <a:srgbClr val="000000"/>
                </a:solidFill>
                <a:latin typeface="Segoe UI"/>
              </a:rPr>
              <a:t>Recursion {</a:t>
            </a:r>
          </a:p>
          <a:p>
            <a:pPr lvl="0">
              <a:buClr>
                <a:srgbClr val="DDDDDD"/>
              </a:buClr>
            </a:pPr>
            <a:endParaRPr lang="en-US" sz="1900" dirty="0">
              <a:solidFill>
                <a:srgbClr val="00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3F7F5F"/>
                </a:solidFill>
                <a:latin typeface="Segoe UI"/>
              </a:rPr>
              <a:t>  // </a:t>
            </a:r>
            <a:r>
              <a:rPr lang="en-US" sz="1800" dirty="0" err="1">
                <a:solidFill>
                  <a:srgbClr val="3F7F5F"/>
                </a:solidFill>
                <a:latin typeface="Segoe UI"/>
              </a:rPr>
              <a:t>minToFront</a:t>
            </a:r>
            <a:r>
              <a:rPr lang="en-US" sz="1800" dirty="0">
                <a:solidFill>
                  <a:srgbClr val="3F7F5F"/>
                </a:solidFill>
                <a:latin typeface="Segoe UI"/>
              </a:rPr>
              <a:t> not shown</a:t>
            </a:r>
          </a:p>
          <a:p>
            <a:endParaRPr lang="en-US" sz="1800" dirty="0">
              <a:latin typeface="Segoe UI"/>
            </a:endParaRPr>
          </a:p>
          <a:p>
            <a:r>
              <a:rPr lang="en-US" sz="1800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Segoe UI"/>
              </a:rPr>
              <a:t>selectionSort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sz="1800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() &gt; 1) 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{ </a:t>
            </a:r>
            <a:endParaRPr lang="en-US" sz="1800" dirty="0">
              <a:solidFill>
                <a:srgbClr val="000000"/>
              </a:solidFill>
              <a:latin typeface="Segoe UI"/>
            </a:endParaRPr>
          </a:p>
          <a:p>
            <a:r>
              <a:rPr lang="en-US" sz="18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 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sz="1800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(t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sz="1800" i="1" dirty="0" err="1" smtClean="0">
                <a:solidFill>
                  <a:srgbClr val="000000"/>
                </a:solidFill>
                <a:latin typeface="Segoe UI"/>
              </a:rPr>
              <a:t>selectionSort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sz="1800" dirty="0">
              <a:solidFill>
                <a:srgbClr val="00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sz="1800" dirty="0">
              <a:solidFill>
                <a:srgbClr val="000000"/>
              </a:solidFill>
              <a:latin typeface="Segoe UI"/>
            </a:endParaRPr>
          </a:p>
          <a:p>
            <a:pPr lvl="0">
              <a:buClr>
                <a:srgbClr val="DDDDDD"/>
              </a:buClr>
            </a:pPr>
            <a:endParaRPr lang="en-US" sz="1900" dirty="0" smtClean="0">
              <a:solidFill>
                <a:prstClr val="black"/>
              </a:solidFill>
              <a:latin typeface="Segoe UI"/>
            </a:endParaRPr>
          </a:p>
          <a:p>
            <a:pPr lvl="0">
              <a:buClr>
                <a:srgbClr val="DDDDDD"/>
              </a:buClr>
            </a:pPr>
            <a:r>
              <a:rPr lang="en-US" sz="1900" dirty="0">
                <a:solidFill>
                  <a:prstClr val="black"/>
                </a:solidFill>
                <a:latin typeface="Segoe UI"/>
              </a:rPr>
              <a:t> </a:t>
            </a:r>
            <a:r>
              <a:rPr lang="en-US" sz="1900" dirty="0" smtClean="0">
                <a:solidFill>
                  <a:prstClr val="black"/>
                </a:solidFill>
                <a:latin typeface="Segoe UI"/>
              </a:rPr>
              <a:t> </a:t>
            </a:r>
            <a:endParaRPr lang="en-US" sz="1900" dirty="0">
              <a:solidFill>
                <a:prstClr val="black"/>
              </a:solidFill>
              <a:latin typeface="Segoe UI"/>
            </a:endParaRPr>
          </a:p>
          <a:p>
            <a:pPr lvl="0">
              <a:buClr>
                <a:srgbClr val="DDDDDD"/>
              </a:buClr>
            </a:pPr>
            <a:r>
              <a:rPr lang="en-US" sz="1900" dirty="0" smtClean="0">
                <a:solidFill>
                  <a:srgbClr val="000000"/>
                </a:solidFill>
                <a:latin typeface="Segoe UI"/>
              </a:rPr>
              <a:t>}</a:t>
            </a:r>
            <a:endParaRPr lang="en-US" sz="19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77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None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77850" lvl="1" indent="-303213">
              <a:defRPr/>
            </a:pPr>
            <a:endParaRPr lang="en-CA" dirty="0" smtClean="0"/>
          </a:p>
          <a:p>
            <a:pPr marL="577850" lvl="1" indent="-303213">
              <a:defRPr/>
            </a:pPr>
            <a:r>
              <a:rPr lang="en-CA" dirty="0" smtClean="0"/>
              <a:t>board of n squares, n &gt;= 2</a:t>
            </a:r>
          </a:p>
          <a:p>
            <a:pPr marL="577850" lvl="1" indent="-303213">
              <a:defRPr/>
            </a:pPr>
            <a:r>
              <a:rPr lang="en-CA" dirty="0" smtClean="0"/>
              <a:t>start at the first square on left</a:t>
            </a:r>
          </a:p>
          <a:p>
            <a:pPr marL="577850" lvl="1" indent="-303213">
              <a:defRPr/>
            </a:pPr>
            <a:r>
              <a:rPr lang="en-CA" dirty="0" smtClean="0"/>
              <a:t>on each move you can move 1 </a:t>
            </a:r>
            <a:r>
              <a:rPr lang="en-CA" i="1" dirty="0" smtClean="0"/>
              <a:t>or</a:t>
            </a:r>
            <a:r>
              <a:rPr lang="en-CA" dirty="0" smtClean="0"/>
              <a:t> 2 squares to the right</a:t>
            </a:r>
          </a:p>
          <a:p>
            <a:pPr marL="577850" lvl="1" indent="-303213">
              <a:defRPr/>
            </a:pPr>
            <a:r>
              <a:rPr lang="en-CA" dirty="0" smtClean="0"/>
              <a:t>each square you land on has a cost (the value in the square)</a:t>
            </a:r>
          </a:p>
          <a:p>
            <a:pPr marL="852487" lvl="2" indent="-303213">
              <a:defRPr/>
            </a:pPr>
            <a:r>
              <a:rPr lang="en-CA" dirty="0" smtClean="0"/>
              <a:t>costs are always positive</a:t>
            </a:r>
          </a:p>
          <a:p>
            <a:pPr marL="577850" lvl="1" indent="-303213">
              <a:defRPr/>
            </a:pPr>
            <a:r>
              <a:rPr lang="en-CA" dirty="0" smtClean="0"/>
              <a:t>goal is to reach the rightmost square with the lowest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85B45-98E8-4104-9D32-8BA5329884B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4813" y="2000250"/>
          <a:ext cx="5794374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729"/>
                <a:gridCol w="965729"/>
                <a:gridCol w="965729"/>
                <a:gridCol w="965729"/>
                <a:gridCol w="965729"/>
                <a:gridCol w="96572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57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77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None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77850" lvl="1" indent="-303213">
              <a:defRPr/>
            </a:pPr>
            <a:endParaRPr lang="en-CA" dirty="0" smtClean="0"/>
          </a:p>
          <a:p>
            <a:pPr marL="577850" lvl="1" indent="-303213">
              <a:defRPr/>
            </a:pPr>
            <a:r>
              <a:rPr lang="en-CA" dirty="0" smtClean="0"/>
              <a:t>solution for example:</a:t>
            </a:r>
          </a:p>
          <a:p>
            <a:pPr marL="852487" lvl="2" indent="-303213">
              <a:defRPr/>
            </a:pPr>
            <a:r>
              <a:rPr lang="en-CA" dirty="0" smtClean="0"/>
              <a:t>move 1 square</a:t>
            </a:r>
          </a:p>
          <a:p>
            <a:pPr marL="852487" lvl="2" indent="-303213">
              <a:defRPr/>
            </a:pPr>
            <a:r>
              <a:rPr lang="en-CA" dirty="0" smtClean="0"/>
              <a:t>move 2 squares</a:t>
            </a:r>
          </a:p>
          <a:p>
            <a:pPr marL="852487" lvl="2" indent="-303213">
              <a:defRPr/>
            </a:pPr>
            <a:r>
              <a:rPr lang="en-CA" dirty="0" smtClean="0"/>
              <a:t>move 2 squares</a:t>
            </a:r>
          </a:p>
          <a:p>
            <a:pPr marL="1127125" lvl="3" indent="-303213">
              <a:defRPr/>
            </a:pPr>
            <a:r>
              <a:rPr lang="en-CA" dirty="0" smtClean="0"/>
              <a:t>total cost = 0 + 3 + 6 + 10 = 19</a:t>
            </a:r>
          </a:p>
          <a:p>
            <a:pPr marL="1127125" lvl="3" indent="-303213">
              <a:defRPr/>
            </a:pPr>
            <a:endParaRPr lang="en-CA" dirty="0"/>
          </a:p>
          <a:p>
            <a:pPr marL="303212" indent="-303213">
              <a:defRPr/>
            </a:pPr>
            <a:r>
              <a:rPr lang="en-CA" dirty="0"/>
              <a:t>can the problem be solved by always moving to the next square with the lowest cost?</a:t>
            </a:r>
          </a:p>
          <a:p>
            <a:pPr marL="303212" indent="-303213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85B45-98E8-4104-9D32-8BA5329884B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4813" y="2000250"/>
          <a:ext cx="5794374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729"/>
                <a:gridCol w="965729"/>
                <a:gridCol w="965729"/>
                <a:gridCol w="965729"/>
                <a:gridCol w="965729"/>
                <a:gridCol w="96572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57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Curved Down Arrow 1"/>
          <p:cNvSpPr/>
          <p:nvPr/>
        </p:nvSpPr>
        <p:spPr>
          <a:xfrm>
            <a:off x="2210113" y="1470362"/>
            <a:ext cx="921712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>
            <a:off x="3131824" y="1464349"/>
            <a:ext cx="1901031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Down Arrow 7"/>
          <p:cNvSpPr/>
          <p:nvPr/>
        </p:nvSpPr>
        <p:spPr>
          <a:xfrm>
            <a:off x="5032856" y="1443928"/>
            <a:ext cx="1958638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7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no</a:t>
            </a:r>
            <a:r>
              <a:rPr lang="en-CA" smtClean="0"/>
              <a:t>, it </a:t>
            </a:r>
            <a:r>
              <a:rPr lang="en-CA" dirty="0" smtClean="0"/>
              <a:t>might be better to move to a square with higher cost because you would have ended up on that square anyway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85B45-98E8-4104-9D32-8BA5329884B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389208" y="3549698"/>
          <a:ext cx="5443866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311"/>
                <a:gridCol w="907311"/>
                <a:gridCol w="907311"/>
                <a:gridCol w="907311"/>
                <a:gridCol w="907311"/>
                <a:gridCol w="907311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Curved Down Arrow 5"/>
          <p:cNvSpPr/>
          <p:nvPr/>
        </p:nvSpPr>
        <p:spPr>
          <a:xfrm>
            <a:off x="2843790" y="3083358"/>
            <a:ext cx="748891" cy="34564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Down Arrow 7"/>
          <p:cNvSpPr/>
          <p:nvPr/>
        </p:nvSpPr>
        <p:spPr>
          <a:xfrm>
            <a:off x="4687214" y="3056924"/>
            <a:ext cx="1727874" cy="34564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>
            <a:off x="3765502" y="3097165"/>
            <a:ext cx="748891" cy="34564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Curved Up Arrow 1"/>
          <p:cNvSpPr/>
          <p:nvPr/>
        </p:nvSpPr>
        <p:spPr>
          <a:xfrm>
            <a:off x="2843789" y="4350712"/>
            <a:ext cx="1670604" cy="345642"/>
          </a:xfrm>
          <a:prstGeom prst="curved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>
            <a:off x="4687212" y="4350712"/>
            <a:ext cx="1727875" cy="345642"/>
          </a:xfrm>
          <a:prstGeom prst="curved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4296" y="2852930"/>
            <a:ext cx="2172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move to next square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with lowest cost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296" y="4280451"/>
            <a:ext cx="1805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optimal strategy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3887" y="3071513"/>
            <a:ext cx="1812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cost 17+1+5+1=24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33887" y="4280451"/>
            <a:ext cx="1594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cost 17+5+1=23</a:t>
            </a:r>
          </a:p>
        </p:txBody>
      </p:sp>
    </p:spTree>
    <p:extLst>
      <p:ext uri="{BB962C8B-B14F-4D97-AF65-F5344CB8AC3E}">
        <p14:creationId xmlns:p14="http://schemas.microsoft.com/office/powerpoint/2010/main" val="218391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3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sketch a small example of the problem</a:t>
            </a:r>
          </a:p>
          <a:p>
            <a:pPr lvl="1">
              <a:defRPr/>
            </a:pPr>
            <a:r>
              <a:rPr lang="en-CA" dirty="0" smtClean="0"/>
              <a:t>it will help you find the base cases</a:t>
            </a:r>
          </a:p>
          <a:p>
            <a:pPr lvl="1">
              <a:defRPr/>
            </a:pPr>
            <a:r>
              <a:rPr lang="en-CA" dirty="0" smtClean="0"/>
              <a:t>it might help you find the recursive cases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2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nsolas" panose="020B0609020204030204" pitchFamily="49" charset="0"/>
              </a:rPr>
              <a:t>List</a:t>
            </a:r>
            <a:r>
              <a:rPr lang="en-US" dirty="0" smtClean="0"/>
              <a:t> method </a:t>
            </a:r>
            <a:r>
              <a:rPr lang="en-US" b="1" dirty="0" err="1" smtClean="0">
                <a:latin typeface="Consolas" panose="020B0609020204030204" pitchFamily="49" charset="0"/>
              </a:rPr>
              <a:t>subList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nsolas" panose="020B0609020204030204" pitchFamily="49" charset="0"/>
              </a:rPr>
              <a:t>List</a:t>
            </a:r>
            <a:r>
              <a:rPr lang="en-US" dirty="0" smtClean="0"/>
              <a:t> has a very useful method named </a:t>
            </a:r>
            <a:r>
              <a:rPr lang="en-US" b="1" dirty="0" err="1" smtClean="0">
                <a:latin typeface="Consolas" panose="020B0609020204030204" pitchFamily="49" charset="0"/>
              </a:rPr>
              <a:t>subList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List&lt;E&gt; </a:t>
            </a:r>
            <a:r>
              <a:rPr lang="en-US" b="1" dirty="0" err="1">
                <a:latin typeface="Consolas" panose="020B0609020204030204" pitchFamily="49" charset="0"/>
              </a:rPr>
              <a:t>subList</a:t>
            </a:r>
            <a:r>
              <a:rPr lang="en-US" b="1" dirty="0">
                <a:latin typeface="Consolas" panose="020B0609020204030204" pitchFamily="49" charset="0"/>
              </a:rPr>
              <a:t>(</a:t>
            </a:r>
            <a:r>
              <a:rPr lang="en-US" b="1" dirty="0" err="1">
                <a:latin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fromIndex</a:t>
            </a:r>
            <a:r>
              <a:rPr lang="en-US" b="1" dirty="0" smtClean="0">
                <a:latin typeface="Consolas" panose="020B0609020204030204" pitchFamily="49" charset="0"/>
              </a:rPr>
              <a:t>, </a:t>
            </a:r>
            <a:r>
              <a:rPr lang="en-US" b="1" dirty="0" err="1">
                <a:latin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toIndex</a:t>
            </a:r>
            <a:r>
              <a:rPr lang="en-US" b="1" dirty="0" smtClean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Returns </a:t>
            </a:r>
            <a:r>
              <a:rPr lang="en-US" dirty="0"/>
              <a:t>a view of the portion of this list between </a:t>
            </a:r>
            <a:r>
              <a:rPr lang="en-US" dirty="0" smtClean="0"/>
              <a:t>the </a:t>
            </a:r>
            <a:r>
              <a:rPr lang="en-US" dirty="0"/>
              <a:t>specified </a:t>
            </a:r>
            <a:r>
              <a:rPr lang="en-US" b="1" dirty="0" err="1">
                <a:latin typeface="Consolas" panose="020B0609020204030204" pitchFamily="49" charset="0"/>
              </a:rPr>
              <a:t>fromIndex</a:t>
            </a:r>
            <a:r>
              <a:rPr lang="en-US" dirty="0"/>
              <a:t>, inclusive, and </a:t>
            </a:r>
            <a:r>
              <a:rPr lang="en-US" b="1" dirty="0" err="1">
                <a:latin typeface="Consolas" panose="020B0609020204030204" pitchFamily="49" charset="0"/>
              </a:rPr>
              <a:t>toIndex</a:t>
            </a:r>
            <a:r>
              <a:rPr lang="en-US" dirty="0"/>
              <a:t>, exclusive. (If </a:t>
            </a:r>
            <a:r>
              <a:rPr lang="en-US" b="1" dirty="0" err="1">
                <a:latin typeface="Consolas" panose="020B0609020204030204" pitchFamily="49" charset="0"/>
              </a:rPr>
              <a:t>fromIndex</a:t>
            </a:r>
            <a:r>
              <a:rPr lang="en-US" dirty="0"/>
              <a:t> and </a:t>
            </a:r>
            <a:r>
              <a:rPr lang="en-US" b="1" dirty="0" err="1">
                <a:latin typeface="Consolas" panose="020B0609020204030204" pitchFamily="49" charset="0"/>
              </a:rPr>
              <a:t>toIndex</a:t>
            </a:r>
            <a:r>
              <a:rPr lang="en-US" dirty="0"/>
              <a:t> are equal, the returned list is empty.) The returned list is backed by this list, so non-structural changes in the returned list are reflected in this list, and vice-versa. The returned list supports all of the optional list operations supported by this 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2377" y="6404822"/>
            <a:ext cx="7014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  <a:hlinkClick r:id="rId2"/>
              </a:rPr>
              <a:t>http://docs.oracle.com/javase/7/docs/api/java/util/List.html#subList%28int,%</a:t>
            </a:r>
            <a:r>
              <a:rPr lang="en-US" sz="1400" dirty="0" smtClean="0">
                <a:latin typeface="+mn-lt"/>
                <a:hlinkClick r:id="rId2"/>
              </a:rPr>
              <a:t>20int%29</a:t>
            </a:r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8540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US" dirty="0" smtClean="0"/>
              <a:t>base case(s):</a:t>
            </a:r>
          </a:p>
          <a:p>
            <a:pPr lvl="1">
              <a:defRPr/>
            </a:pPr>
            <a:r>
              <a:rPr lang="en-US" dirty="0" smtClean="0"/>
              <a:t>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board.size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== 2</a:t>
            </a:r>
            <a:r>
              <a:rPr lang="en-US" dirty="0" smtClean="0"/>
              <a:t> </a:t>
            </a:r>
          </a:p>
          <a:p>
            <a:pPr lvl="2">
              <a:defRPr/>
            </a:pPr>
            <a:r>
              <a:rPr lang="en-US" dirty="0" smtClean="0"/>
              <a:t>no choice of move (must move 1 square)</a:t>
            </a:r>
          </a:p>
          <a:p>
            <a:pPr lvl="2"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cost =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board.get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(0) +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board.get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(1);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/>
              <a:t>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board.size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== 3</a:t>
            </a:r>
            <a:r>
              <a:rPr lang="en-US" dirty="0" smtClean="0"/>
              <a:t> </a:t>
            </a:r>
          </a:p>
          <a:p>
            <a:pPr lvl="2">
              <a:defRPr/>
            </a:pPr>
            <a:r>
              <a:rPr lang="en-US" dirty="0" smtClean="0"/>
              <a:t>move 2 squares (avoiding the cost of 1 square)</a:t>
            </a:r>
          </a:p>
          <a:p>
            <a:pPr lvl="2"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cost =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board.get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(0) +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board.get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(2);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cost(List&lt;Integer&gt;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2)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 +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(1);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3)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 +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(2);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List&lt;Integer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&gt;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afterOneStep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board.subList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(1,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());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List&lt;Integer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&gt;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afterTwoStep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board.subList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(2,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());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c =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board.get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(0);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return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c +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Math.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min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chemeClr val="bg1"/>
                </a:solidFill>
                <a:latin typeface="Consolas"/>
              </a:rPr>
              <a:t>cost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afterOneStep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), </a:t>
            </a:r>
            <a:r>
              <a:rPr lang="en-US" sz="1600" i="1" dirty="0">
                <a:solidFill>
                  <a:schemeClr val="bg1"/>
                </a:solidFill>
                <a:latin typeface="Consolas"/>
              </a:rPr>
              <a:t>cost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afterTwoStep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sz="1600" dirty="0">
              <a:latin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5BC09-FA85-4176-93C6-D48F7946CC8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5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US" dirty="0" smtClean="0"/>
              <a:t>recursive case(s):</a:t>
            </a:r>
          </a:p>
          <a:p>
            <a:pPr lvl="1"/>
            <a:r>
              <a:rPr lang="en-US" dirty="0" smtClean="0"/>
              <a:t>compute the cost of moving 1 square</a:t>
            </a:r>
          </a:p>
          <a:p>
            <a:pPr lvl="1"/>
            <a:r>
              <a:rPr lang="en-US" dirty="0" smtClean="0"/>
              <a:t>compute the cost of moving 2 squares</a:t>
            </a:r>
          </a:p>
          <a:p>
            <a:pPr lvl="1"/>
            <a:endParaRPr lang="en-US" dirty="0"/>
          </a:p>
          <a:p>
            <a:r>
              <a:rPr lang="en-US" dirty="0" smtClean="0"/>
              <a:t>return the smaller of the two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3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cost(List&lt;Integer&gt;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2)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 +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(1);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3)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 +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(2);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List&lt;Integer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afterOneStep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.subList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(1,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List&lt;Integer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afterTwoStep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.subList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(2,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(0);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cost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afterOneStep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), 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cost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afterTwoStep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sz="1600" dirty="0">
              <a:latin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5BC09-FA85-4176-93C6-D48F7946CC8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3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you modify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cost</a:t>
            </a:r>
            <a:r>
              <a:rPr lang="en-US" dirty="0" smtClean="0"/>
              <a:t> method so that it also produces a list of moves?</a:t>
            </a:r>
          </a:p>
          <a:p>
            <a:pPr lvl="1"/>
            <a:r>
              <a:rPr lang="en-US" dirty="0" smtClean="0"/>
              <a:t>e.g., for the following board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74638" lvl="1" indent="0">
              <a:buNone/>
            </a:pPr>
            <a:endParaRPr lang="en-US" dirty="0"/>
          </a:p>
          <a:p>
            <a:pPr marL="274638" lvl="1" indent="0">
              <a:buNone/>
            </a:pPr>
            <a:r>
              <a:rPr lang="en-US" dirty="0" smtClean="0"/>
              <a:t>    the method produces the list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[1, 2, 2]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consider using the following modified signature</a:t>
            </a:r>
            <a:endParaRPr lang="en-US" dirty="0"/>
          </a:p>
          <a:p>
            <a:endParaRPr lang="en-US" sz="2800" dirty="0">
              <a:latin typeface="Consolas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 cost(List&lt;Integer&gt; </a:t>
            </a:r>
            <a:r>
              <a:rPr lang="en-US" sz="1800" b="1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800" b="1" dirty="0">
                <a:solidFill>
                  <a:srgbClr val="6A3E3E"/>
                </a:solidFill>
                <a:latin typeface="Consolas"/>
              </a:rPr>
              <a:t>moves</a:t>
            </a:r>
            <a:r>
              <a:rPr lang="en-US" sz="1800" b="1" dirty="0" smtClean="0">
                <a:solidFill>
                  <a:srgbClr val="000000"/>
                </a:solidFill>
                <a:latin typeface="Consolas"/>
              </a:rPr>
              <a:t>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FEB43-8257-4DA8-8AF2-247D12C1048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674813" y="3204056"/>
          <a:ext cx="5794374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729"/>
                <a:gridCol w="965729"/>
                <a:gridCol w="965729"/>
                <a:gridCol w="965729"/>
                <a:gridCol w="965729"/>
                <a:gridCol w="96572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57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Curved Down Arrow 7"/>
          <p:cNvSpPr/>
          <p:nvPr/>
        </p:nvSpPr>
        <p:spPr>
          <a:xfrm>
            <a:off x="2210113" y="2674168"/>
            <a:ext cx="921712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>
            <a:off x="3131824" y="2668155"/>
            <a:ext cx="1901031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>
            <a:off x="5032856" y="2647734"/>
            <a:ext cx="1958638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0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Jump It problem has a couple of nice properties:</a:t>
            </a:r>
          </a:p>
          <a:p>
            <a:pPr lvl="1"/>
            <a:r>
              <a:rPr lang="en-US" dirty="0" smtClean="0"/>
              <a:t>the rules of the game make it impossible to move to the same square twice</a:t>
            </a:r>
          </a:p>
          <a:p>
            <a:pPr lvl="1"/>
            <a:r>
              <a:rPr lang="en-US" dirty="0" smtClean="0"/>
              <a:t>the rules of the games make it impossible to try to move off of the board</a:t>
            </a:r>
          </a:p>
          <a:p>
            <a:r>
              <a:rPr lang="en-US" dirty="0" smtClean="0"/>
              <a:t>consider the following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0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a list of non-negative integer values: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starting from the first element try to reach the last element (whose value is always zero)</a:t>
            </a:r>
          </a:p>
          <a:p>
            <a:pPr lvl="1"/>
            <a:r>
              <a:rPr lang="en-US" dirty="0" smtClean="0"/>
              <a:t>you may move left or right by the number of elements equal to the value of the element that you are currently on</a:t>
            </a:r>
          </a:p>
          <a:p>
            <a:pPr lvl="1"/>
            <a:r>
              <a:rPr lang="en-US" dirty="0" smtClean="0"/>
              <a:t>you may not move outside the bounds of the list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/>
          </p:nvPr>
        </p:nvGraphicFramePr>
        <p:xfrm>
          <a:off x="457200" y="2136448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49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827544" y="2674168"/>
            <a:ext cx="1785817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3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2498148" y="2674168"/>
            <a:ext cx="3398813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8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5781747" y="2674168"/>
            <a:ext cx="921712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0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nsolas" panose="020B0609020204030204" pitchFamily="49" charset="0"/>
              </a:rPr>
              <a:t>subList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sub-list excluding the first element of the original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61222" y="3274706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 rot="5400000">
            <a:off x="4716066" y="1460037"/>
            <a:ext cx="230428" cy="547276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0288" y="4369240"/>
            <a:ext cx="235994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t.subList</a:t>
            </a:r>
            <a:r>
              <a:rPr lang="en-US" sz="1900" b="1" i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(1, </a:t>
            </a:r>
            <a:r>
              <a:rPr lang="en-US" sz="1900" b="1" i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t.size</a:t>
            </a:r>
            <a:r>
              <a:rPr lang="en-US" sz="1900" b="1" i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())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rot="16200000" flipV="1">
            <a:off x="4399228" y="-66548"/>
            <a:ext cx="230428" cy="610644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76423" y="2410536"/>
            <a:ext cx="2760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9938" y="5099603"/>
            <a:ext cx="5735673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List&lt;Integer&gt; u =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t.subList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(1,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t.size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());</a:t>
            </a:r>
          </a:p>
          <a:p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int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first_u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= </a:t>
            </a:r>
            <a:r>
              <a:rPr lang="en-US" sz="19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u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.get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(0);                                         // 8</a:t>
            </a:r>
          </a:p>
          <a:p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int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last_u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=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u.get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u.size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() – 1);                          //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584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 flipH="1">
            <a:off x="1634043" y="2674168"/>
            <a:ext cx="5069416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>
            <a:off x="1634042" y="2674168"/>
            <a:ext cx="259231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34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>
            <a:off x="4111144" y="2674168"/>
            <a:ext cx="4205311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6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827544" y="2674168"/>
            <a:ext cx="1785817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2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2498148" y="2674168"/>
            <a:ext cx="3398813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2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 flipH="1">
            <a:off x="4917642" y="2674168"/>
            <a:ext cx="86410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 flipH="1">
            <a:off x="3247038" y="267416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9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 flipH="1">
            <a:off x="1576436" y="267416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>
            <a:off x="1634042" y="2674168"/>
            <a:ext cx="259231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6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>
            <a:off x="4111144" y="2674168"/>
            <a:ext cx="4205311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4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nsolas" panose="020B0609020204030204" pitchFamily="49" charset="0"/>
              </a:rPr>
              <a:t>subList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sub-list excluding the last element of the original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61222" y="3274706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 rot="5400000">
            <a:off x="4082390" y="1460037"/>
            <a:ext cx="230428" cy="547276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43790" y="4369240"/>
            <a:ext cx="273344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t.subList</a:t>
            </a:r>
            <a:r>
              <a:rPr lang="en-US" sz="1900" b="1" i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(0, </a:t>
            </a:r>
            <a:r>
              <a:rPr lang="en-US" sz="1900" b="1" i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t.size</a:t>
            </a:r>
            <a:r>
              <a:rPr lang="en-US" sz="1900" b="1" i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() - 1)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rot="16200000" flipV="1">
            <a:off x="4399228" y="-66548"/>
            <a:ext cx="230428" cy="610644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76423" y="2410536"/>
            <a:ext cx="2760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9938" y="5099603"/>
            <a:ext cx="5735673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List&lt;Integer&gt; u =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t.subList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(0,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t.size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() - 1);</a:t>
            </a:r>
          </a:p>
          <a:p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int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first_u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= </a:t>
            </a:r>
            <a:r>
              <a:rPr lang="en-US" sz="19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u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.get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(0);                                         // 0</a:t>
            </a:r>
          </a:p>
          <a:p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int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last_u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=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u.get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u.size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() – 1);                          //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930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possible to find cycles where a move takes you back to a square that you have already visited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Curved Down Arrow 5"/>
          <p:cNvSpPr/>
          <p:nvPr/>
        </p:nvSpPr>
        <p:spPr>
          <a:xfrm flipH="1">
            <a:off x="3247038" y="267416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 flipV="1">
            <a:off x="3247038" y="383265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9825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a cycle, it is easy to create a board where no solution exists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2901397" y="3115767"/>
          <a:ext cx="329184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Curved Down Arrow 5"/>
          <p:cNvSpPr/>
          <p:nvPr/>
        </p:nvSpPr>
        <p:spPr>
          <a:xfrm flipH="1">
            <a:off x="3247038" y="267416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 flipV="1">
            <a:off x="3247038" y="383265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476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the board below, no matter what you do, you eventually end up on the 1 which leads to a 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/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2981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even without using a cycle, it is easy to create a board where no solution exists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2901397" y="3115767"/>
          <a:ext cx="329184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1661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unlike Jump It, the board does not get smaller in an obvious way after each move</a:t>
            </a:r>
          </a:p>
          <a:p>
            <a:pPr lvl="1"/>
            <a:r>
              <a:rPr lang="en-US" dirty="0" smtClean="0"/>
              <a:t>but it does in fact get smaller (otherwise, a recursive solution would never terminate)</a:t>
            </a:r>
          </a:p>
          <a:p>
            <a:pPr lvl="2"/>
            <a:r>
              <a:rPr lang="en-US" dirty="0" smtClean="0"/>
              <a:t>how does the board get smaller?</a:t>
            </a:r>
          </a:p>
          <a:p>
            <a:pPr lvl="2"/>
            <a:r>
              <a:rPr lang="en-US" dirty="0" smtClean="0"/>
              <a:t>how do we indicate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284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recursive cases:</a:t>
            </a:r>
          </a:p>
          <a:p>
            <a:pPr lvl="1"/>
            <a:r>
              <a:rPr lang="en-US" dirty="0" smtClean="0"/>
              <a:t>can we move left without falling off of the board?</a:t>
            </a:r>
          </a:p>
          <a:p>
            <a:pPr lvl="2"/>
            <a:r>
              <a:rPr lang="en-US" dirty="0" smtClean="0"/>
              <a:t>if so, can the board be solved by moving to the left?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can we move right without falling off of the board?</a:t>
            </a:r>
          </a:p>
          <a:p>
            <a:pPr lvl="2"/>
            <a:r>
              <a:rPr lang="en-US" dirty="0" smtClean="0"/>
              <a:t>if so, can the board be solved by moving to the right?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FEB43-8257-4DA8-8AF2-247D12C10482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729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9083" y="260615"/>
            <a:ext cx="8583442" cy="5896345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sz="1800" dirty="0">
              <a:solidFill>
                <a:srgbClr val="3F5FBF"/>
              </a:solidFill>
              <a:latin typeface="Consolas"/>
            </a:endParaRP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Is a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board is solvable when the current move is at location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index</a:t>
            </a:r>
            <a:r>
              <a:rPr lang="en-US" sz="1800" dirty="0">
                <a:solidFill>
                  <a:srgbClr val="7F7F9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of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the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board?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The method does not modify the board.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8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800" dirty="0" err="1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 index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         the current location on the board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8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800" dirty="0" err="1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 board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         the board </a:t>
            </a:r>
            <a:endParaRPr lang="en-US" sz="1800" dirty="0" smtClean="0">
              <a:solidFill>
                <a:srgbClr val="3F5FBF"/>
              </a:solidFill>
              <a:latin typeface="Consolas"/>
            </a:endParaRPr>
          </a:p>
          <a:p>
            <a:r>
              <a:rPr lang="en-US" sz="18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800" dirty="0">
                <a:solidFill>
                  <a:srgbClr val="7F9FBF"/>
                </a:solidFill>
                <a:latin typeface="Consolas"/>
              </a:rPr>
              <a:t>@return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true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if the board is solvable,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false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otherwise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8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 {</a:t>
            </a:r>
            <a:endParaRPr lang="en-US" sz="1800" dirty="0">
              <a:solidFill>
                <a:srgbClr val="000000"/>
              </a:solidFill>
              <a:latin typeface="Consolas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32935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here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return false;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if ((index - value) &gt;= 0)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 - value, copy);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} 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false;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if ((index + value) &lt;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964607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689" y="1873612"/>
            <a:ext cx="8410622" cy="126735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2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(index - value, copy);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copy = new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&lt;Integer&gt;(board);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copy.set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(index, -1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false;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if ((index + value) &lt;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36398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689" y="1873612"/>
            <a:ext cx="8410622" cy="126735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copy = new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&lt;Integer&gt;(board);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copy.set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(index, -1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false;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if ((index + value) &lt;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70781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nsolas" panose="020B0609020204030204" pitchFamily="49" charset="0"/>
              </a:rPr>
              <a:t>subList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modifying an element using the </a:t>
            </a:r>
            <a:r>
              <a:rPr lang="en-US" dirty="0" err="1" smtClean="0"/>
              <a:t>sublist</a:t>
            </a:r>
            <a:r>
              <a:rPr lang="en-US" dirty="0" smtClean="0"/>
              <a:t> modifies the element of the original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042451"/>
              </p:ext>
            </p:extLst>
          </p:nvPr>
        </p:nvGraphicFramePr>
        <p:xfrm>
          <a:off x="1461222" y="3274706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 rot="5400000">
            <a:off x="4716066" y="1460037"/>
            <a:ext cx="230428" cy="547276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0288" y="4369240"/>
            <a:ext cx="235994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t.subList</a:t>
            </a:r>
            <a:r>
              <a:rPr lang="en-US" sz="1900" b="1" i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(1, </a:t>
            </a:r>
            <a:r>
              <a:rPr lang="en-US" sz="1900" b="1" i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t.size</a:t>
            </a:r>
            <a:r>
              <a:rPr lang="en-US" sz="1900" b="1" i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())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rot="16200000" flipV="1">
            <a:off x="4399228" y="-66548"/>
            <a:ext cx="230428" cy="610644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76423" y="2410536"/>
            <a:ext cx="2760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i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9938" y="5099603"/>
            <a:ext cx="8029249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List&lt;Integer&gt; u =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t.subList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(1,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t.size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());</a:t>
            </a:r>
          </a:p>
          <a:p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u.set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(4, 100);                                             // set element at index 4 of u</a:t>
            </a:r>
          </a:p>
          <a:p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int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val_in_t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 = </a:t>
            </a:r>
            <a:r>
              <a:rPr lang="en-US" sz="19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t.get</a:t>
            </a:r>
            <a:r>
              <a:rPr lang="en-US" sz="19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(5);                              // 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051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6689" y="3486606"/>
            <a:ext cx="8410622" cy="19010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2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chemeClr val="bg2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chemeClr val="bg2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 = false;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   if ((index + value) &lt;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2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2"/>
                </a:solidFill>
                <a:latin typeface="Consolas"/>
              </a:rPr>
              <a:t>}</a:t>
            </a:r>
            <a:endParaRPr lang="en-US" sz="1600" dirty="0">
              <a:solidFill>
                <a:schemeClr val="bg2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444614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6689" y="3486606"/>
            <a:ext cx="8410622" cy="19010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&lt;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2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895400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6689" y="3486606"/>
            <a:ext cx="8410622" cy="19010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&lt;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559455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6689" y="5387638"/>
            <a:ext cx="8410622" cy="3456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&lt;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5781747" y="2968144"/>
            <a:ext cx="2822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works, but does a lot of</a:t>
            </a:r>
          </a:p>
          <a:p>
            <a:r>
              <a:rPr lang="en-US" dirty="0" smtClean="0">
                <a:latin typeface="+mn-lt"/>
              </a:rPr>
              <a:t>unnecessary computation;</a:t>
            </a:r>
          </a:p>
          <a:p>
            <a:r>
              <a:rPr lang="en-US" dirty="0" smtClean="0">
                <a:latin typeface="+mn-lt"/>
              </a:rPr>
              <a:t>can you improve on this</a:t>
            </a:r>
          </a:p>
          <a:p>
            <a:r>
              <a:rPr lang="en-US" dirty="0" smtClean="0">
                <a:latin typeface="+mn-lt"/>
              </a:rPr>
              <a:t>solution?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273712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Cases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base cases:</a:t>
            </a:r>
          </a:p>
          <a:p>
            <a:pPr lvl="1"/>
            <a:r>
              <a:rPr lang="en-US" dirty="0" smtClean="0"/>
              <a:t>we’ve reached the last square</a:t>
            </a:r>
          </a:p>
          <a:p>
            <a:pPr lvl="2"/>
            <a:r>
              <a:rPr lang="en-US" dirty="0" smtClean="0"/>
              <a:t>board is solvable</a:t>
            </a:r>
          </a:p>
          <a:p>
            <a:pPr lvl="1"/>
            <a:r>
              <a:rPr lang="en-US" dirty="0" smtClean="0"/>
              <a:t>we’ve reached a square whose value is -1</a:t>
            </a:r>
          </a:p>
          <a:p>
            <a:pPr lvl="2"/>
            <a:r>
              <a:rPr lang="en-US" dirty="0" smtClean="0"/>
              <a:t>board is not solvable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FEB43-8257-4DA8-8AF2-247D12C10482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3937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- 1)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recursive cases go here...</a:t>
            </a: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endParaRPr lang="en-US" sz="1600" dirty="0" smtClean="0">
              <a:solidFill>
                <a:srgbClr val="3F7F5F"/>
              </a:solidFill>
              <a:latin typeface="Consolas"/>
            </a:endParaRP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endParaRPr lang="en-US" sz="1600" dirty="0" smtClean="0">
              <a:solidFill>
                <a:srgbClr val="3F7F5F"/>
              </a:solidFill>
              <a:latin typeface="Consolas"/>
            </a:endParaRP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endParaRPr lang="en-US" sz="1600" dirty="0" smtClean="0">
              <a:solidFill>
                <a:srgbClr val="3F7F5F"/>
              </a:solidFill>
              <a:latin typeface="Consolas"/>
            </a:endParaRP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endParaRPr lang="en-US" sz="1600" dirty="0" smtClean="0">
              <a:solidFill>
                <a:srgbClr val="3F7F5F"/>
              </a:solidFill>
              <a:latin typeface="Consolas"/>
            </a:endParaRP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r>
              <a:rPr lang="en-US" sz="1600" dirty="0" smtClean="0">
                <a:latin typeface="Consolas"/>
              </a:rPr>
              <a:t>}</a:t>
            </a:r>
            <a:endParaRPr lang="en-US" sz="1600" dirty="0">
              <a:latin typeface="Consolas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08850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Search a List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contains("X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", ["Z", "Q", "B", "X", "J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"])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X".equals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("Z") == false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contains("X", ["Q", "B", "X", "J"])  recursive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X".equals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("Q") == false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contains("X", ["B", "X", "J"])       recursive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X".equals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("B") == false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contains("X", ["X", "J"])            recursive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X".equals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("X") == true              done!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4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Search a List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base case(s)?</a:t>
            </a:r>
          </a:p>
          <a:p>
            <a:pPr lvl="1"/>
            <a:r>
              <a:rPr lang="en-US" dirty="0" smtClean="0"/>
              <a:t>recall that a base case occurs when the solution to the problem is known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2330" y="1816004"/>
            <a:ext cx="7892159" cy="213145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Recursion {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fr-FR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fr-FR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fr-FR" dirty="0" err="1">
                <a:solidFill>
                  <a:srgbClr val="7F0055"/>
                </a:solidFill>
                <a:latin typeface="Segoe UI"/>
              </a:rPr>
              <a:t>static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 &lt;T&gt; </a:t>
            </a:r>
            <a:r>
              <a:rPr lang="fr-FR" dirty="0" err="1">
                <a:solidFill>
                  <a:srgbClr val="7F0055"/>
                </a:solidFill>
                <a:latin typeface="Segoe UI"/>
              </a:rPr>
              <a:t>boolean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Segoe UI"/>
              </a:rPr>
              <a:t>contains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(T </a:t>
            </a:r>
            <a:r>
              <a:rPr lang="fr-FR" dirty="0" err="1">
                <a:solidFill>
                  <a:srgbClr val="000000"/>
                </a:solidFill>
                <a:latin typeface="Segoe UI"/>
              </a:rPr>
              <a:t>element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, List&lt;T&gt; t)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result;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== 0) {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                  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base case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(0).equals(element))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base case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true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Segoe UI"/>
              </a:rPr>
              <a:t>    else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{                     // recursive call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UI"/>
              </a:rPr>
              <a:t>      result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= Day25.</a:t>
            </a:r>
            <a:r>
              <a:rPr lang="en-US" i="1" dirty="0">
                <a:solidFill>
                  <a:schemeClr val="bg1"/>
                </a:solidFill>
                <a:latin typeface="Segoe UI"/>
              </a:rPr>
              <a:t>contains(element, </a:t>
            </a:r>
            <a:r>
              <a:rPr lang="en-US" i="1" dirty="0" err="1">
                <a:solidFill>
                  <a:schemeClr val="bg1"/>
                </a:solidFill>
                <a:latin typeface="Segoe UI"/>
              </a:rPr>
              <a:t>t.subList</a:t>
            </a:r>
            <a:r>
              <a:rPr lang="en-US" i="1" dirty="0">
                <a:solidFill>
                  <a:schemeClr val="bg1"/>
                </a:solidFill>
                <a:latin typeface="Segoe UI"/>
              </a:rPr>
              <a:t>(1, </a:t>
            </a:r>
            <a:r>
              <a:rPr lang="en-US" i="1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i="1" dirty="0">
                <a:solidFill>
                  <a:schemeClr val="bg1"/>
                </a:solidFill>
                <a:latin typeface="Segoe UI"/>
              </a:rPr>
              <a:t>()));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UI"/>
              </a:rPr>
              <a:t>    }</a:t>
            </a:r>
            <a:endParaRPr lang="en-US" dirty="0">
              <a:solidFill>
                <a:schemeClr val="bg1"/>
              </a:solidFill>
              <a:latin typeface="Segoe UI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Segoe UI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result;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5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13002</TotalTime>
  <Words>3195</Words>
  <Application>Microsoft Office PowerPoint</Application>
  <PresentationFormat>On-screen Show (4:3)</PresentationFormat>
  <Paragraphs>868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4" baseType="lpstr">
      <vt:lpstr>Arial</vt:lpstr>
      <vt:lpstr>Calibri</vt:lpstr>
      <vt:lpstr>Consolas</vt:lpstr>
      <vt:lpstr>Constantia</vt:lpstr>
      <vt:lpstr>Courier New</vt:lpstr>
      <vt:lpstr>Segoe UI</vt:lpstr>
      <vt:lpstr>Wingdings</vt:lpstr>
      <vt:lpstr>Wingdings 3</vt:lpstr>
      <vt:lpstr>Origin</vt:lpstr>
      <vt:lpstr>Recursion and collections</vt:lpstr>
      <vt:lpstr>Recursion and Collections</vt:lpstr>
      <vt:lpstr>The List method subList</vt:lpstr>
      <vt:lpstr>subList examples</vt:lpstr>
      <vt:lpstr>subList examples</vt:lpstr>
      <vt:lpstr>subList examples</vt:lpstr>
      <vt:lpstr>Recursively Search a List </vt:lpstr>
      <vt:lpstr>Recursively Search a List </vt:lpstr>
      <vt:lpstr>PowerPoint Presentation</vt:lpstr>
      <vt:lpstr>Recursively Search a List </vt:lpstr>
      <vt:lpstr>PowerPoint Presentation</vt:lpstr>
      <vt:lpstr>Recursion and Collections</vt:lpstr>
      <vt:lpstr>Recursively Move Smallest to Front</vt:lpstr>
      <vt:lpstr>Recursively Move Smallest to Front</vt:lpstr>
      <vt:lpstr>Recursively Move Smallest to Front</vt:lpstr>
      <vt:lpstr>Recursively Move Smallest to Front</vt:lpstr>
      <vt:lpstr>Recursively Move Smallest to Front</vt:lpstr>
      <vt:lpstr>Recursively Move Smallest to Front</vt:lpstr>
      <vt:lpstr>Recursively Move Smallest to Front</vt:lpstr>
      <vt:lpstr>Recursively Move Smallest to Front</vt:lpstr>
      <vt:lpstr>Sorting the List</vt:lpstr>
      <vt:lpstr>Sorting the List</vt:lpstr>
      <vt:lpstr>Sorting the List</vt:lpstr>
      <vt:lpstr>Sorting the List</vt:lpstr>
      <vt:lpstr>Selection Sort</vt:lpstr>
      <vt:lpstr>Jump It</vt:lpstr>
      <vt:lpstr>Jump It</vt:lpstr>
      <vt:lpstr>Jump It</vt:lpstr>
      <vt:lpstr>Jump It</vt:lpstr>
      <vt:lpstr>Jump It</vt:lpstr>
      <vt:lpstr>Jump It</vt:lpstr>
      <vt:lpstr>Jump It</vt:lpstr>
      <vt:lpstr>Jump It</vt:lpstr>
      <vt:lpstr>Jump It</vt:lpstr>
      <vt:lpstr>PowerPoint Presentation</vt:lpstr>
      <vt:lpstr>PowerPoint Presentation</vt:lpstr>
      <vt:lpstr>Solution 1</vt:lpstr>
      <vt:lpstr>Solution 1</vt:lpstr>
      <vt:lpstr>Solution 1</vt:lpstr>
      <vt:lpstr>Solution 1</vt:lpstr>
      <vt:lpstr>Solution 1</vt:lpstr>
      <vt:lpstr>Solution 1</vt:lpstr>
      <vt:lpstr>Solution 2</vt:lpstr>
      <vt:lpstr>Solution 2</vt:lpstr>
      <vt:lpstr>Solution 2</vt:lpstr>
      <vt:lpstr>Solution 2</vt:lpstr>
      <vt:lpstr>Solution 2</vt:lpstr>
      <vt:lpstr>Solution 2</vt:lpstr>
      <vt:lpstr>Solution 2</vt:lpstr>
      <vt:lpstr>Cycles</vt:lpstr>
      <vt:lpstr>Cycles</vt:lpstr>
      <vt:lpstr>Cycles</vt:lpstr>
      <vt:lpstr>No Solution</vt:lpstr>
      <vt:lpstr>PowerPoint Presentation</vt:lpstr>
      <vt:lpstr>Recursion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Base Cases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991</cp:revision>
  <dcterms:created xsi:type="dcterms:W3CDTF">2006-08-16T00:00:00Z</dcterms:created>
  <dcterms:modified xsi:type="dcterms:W3CDTF">2017-11-02T03:31:31Z</dcterms:modified>
</cp:coreProperties>
</file>