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 id="2147484049" r:id="rId2"/>
  </p:sldMasterIdLst>
  <p:notesMasterIdLst>
    <p:notesMasterId r:id="rId79"/>
  </p:notesMasterIdLst>
  <p:sldIdLst>
    <p:sldId id="805" r:id="rId3"/>
    <p:sldId id="836" r:id="rId4"/>
    <p:sldId id="837" r:id="rId5"/>
    <p:sldId id="838" r:id="rId6"/>
    <p:sldId id="839" r:id="rId7"/>
    <p:sldId id="840" r:id="rId8"/>
    <p:sldId id="841" r:id="rId9"/>
    <p:sldId id="842" r:id="rId10"/>
    <p:sldId id="843" r:id="rId11"/>
    <p:sldId id="844" r:id="rId12"/>
    <p:sldId id="845" r:id="rId13"/>
    <p:sldId id="846" r:id="rId14"/>
    <p:sldId id="847" r:id="rId15"/>
    <p:sldId id="848" r:id="rId16"/>
    <p:sldId id="849" r:id="rId17"/>
    <p:sldId id="850" r:id="rId18"/>
    <p:sldId id="851" r:id="rId19"/>
    <p:sldId id="867" r:id="rId20"/>
    <p:sldId id="860" r:id="rId21"/>
    <p:sldId id="859" r:id="rId22"/>
    <p:sldId id="861" r:id="rId23"/>
    <p:sldId id="862" r:id="rId24"/>
    <p:sldId id="863" r:id="rId25"/>
    <p:sldId id="864" r:id="rId26"/>
    <p:sldId id="865" r:id="rId27"/>
    <p:sldId id="866" r:id="rId28"/>
    <p:sldId id="857" r:id="rId29"/>
    <p:sldId id="806" r:id="rId30"/>
    <p:sldId id="807" r:id="rId31"/>
    <p:sldId id="808" r:id="rId32"/>
    <p:sldId id="809" r:id="rId33"/>
    <p:sldId id="810" r:id="rId34"/>
    <p:sldId id="811" r:id="rId35"/>
    <p:sldId id="812" r:id="rId36"/>
    <p:sldId id="813" r:id="rId37"/>
    <p:sldId id="814" r:id="rId38"/>
    <p:sldId id="815" r:id="rId39"/>
    <p:sldId id="816" r:id="rId40"/>
    <p:sldId id="817" r:id="rId41"/>
    <p:sldId id="818" r:id="rId42"/>
    <p:sldId id="819" r:id="rId43"/>
    <p:sldId id="820" r:id="rId44"/>
    <p:sldId id="821" r:id="rId45"/>
    <p:sldId id="822" r:id="rId46"/>
    <p:sldId id="823" r:id="rId47"/>
    <p:sldId id="824" r:id="rId48"/>
    <p:sldId id="825" r:id="rId49"/>
    <p:sldId id="826" r:id="rId50"/>
    <p:sldId id="827" r:id="rId51"/>
    <p:sldId id="828" r:id="rId52"/>
    <p:sldId id="829" r:id="rId53"/>
    <p:sldId id="830" r:id="rId54"/>
    <p:sldId id="831" r:id="rId55"/>
    <p:sldId id="832" r:id="rId56"/>
    <p:sldId id="833" r:id="rId57"/>
    <p:sldId id="834" r:id="rId58"/>
    <p:sldId id="835" r:id="rId59"/>
    <p:sldId id="868" r:id="rId60"/>
    <p:sldId id="869" r:id="rId61"/>
    <p:sldId id="870" r:id="rId62"/>
    <p:sldId id="871" r:id="rId63"/>
    <p:sldId id="872" r:id="rId64"/>
    <p:sldId id="873" r:id="rId65"/>
    <p:sldId id="874" r:id="rId66"/>
    <p:sldId id="875" r:id="rId67"/>
    <p:sldId id="876" r:id="rId68"/>
    <p:sldId id="877" r:id="rId69"/>
    <p:sldId id="878" r:id="rId70"/>
    <p:sldId id="879" r:id="rId71"/>
    <p:sldId id="880" r:id="rId72"/>
    <p:sldId id="881" r:id="rId73"/>
    <p:sldId id="882" r:id="rId74"/>
    <p:sldId id="883" r:id="rId75"/>
    <p:sldId id="884" r:id="rId76"/>
    <p:sldId id="885" r:id="rId77"/>
    <p:sldId id="886" r:id="rId7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orient="horz" pos="1761">
          <p15:clr>
            <a:srgbClr val="A4A3A4"/>
          </p15:clr>
        </p15:guide>
        <p15:guide id="3" orient="horz" pos="999">
          <p15:clr>
            <a:srgbClr val="A4A3A4"/>
          </p15:clr>
        </p15:guide>
        <p15:guide id="4" pos="2880">
          <p15:clr>
            <a:srgbClr val="A4A3A4"/>
          </p15:clr>
        </p15:guide>
        <p15:guide id="5" pos="5348">
          <p15:clr>
            <a:srgbClr val="A4A3A4"/>
          </p15:clr>
        </p15:guide>
        <p15:guide id="6" pos="14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88" autoAdjust="0"/>
    <p:restoredTop sz="94667" autoAdjust="0"/>
  </p:normalViewPr>
  <p:slideViewPr>
    <p:cSldViewPr showGuides="1">
      <p:cViewPr varScale="1">
        <p:scale>
          <a:sx n="118" d="100"/>
          <a:sy n="118" d="100"/>
        </p:scale>
        <p:origin x="1204" y="88"/>
      </p:cViewPr>
      <p:guideLst>
        <p:guide orient="horz" pos="2160"/>
        <p:guide orient="horz" pos="1761"/>
        <p:guide orient="horz" pos="999"/>
        <p:guide pos="2880"/>
        <p:guide pos="5348"/>
        <p:guide pos="14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0" d="100"/>
          <a:sy n="60" d="100"/>
        </p:scale>
        <p:origin x="-2490" y="-78"/>
      </p:cViewPr>
      <p:guideLst>
        <p:guide orient="horz" pos="2880"/>
        <p:guide pos="2160"/>
      </p:guideLst>
    </p:cSldViewPr>
  </p:notesViewPr>
  <p:gridSpacing cx="57607" cy="57607"/>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AC9DDD-F7E5-49CA-8676-76065B1C9144}" type="datetimeFigureOut">
              <a:rPr lang="en-US"/>
              <a:pPr>
                <a:defRPr/>
              </a:pPr>
              <a:t>10/18/2017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2F79710-DD1A-49E9-9656-7A33C44D325E}" type="slidenum">
              <a:rPr lang="en-US"/>
              <a:pPr>
                <a:defRPr/>
              </a:pPr>
              <a:t>‹#›</a:t>
            </a:fld>
            <a:endParaRPr lang="en-US"/>
          </a:p>
        </p:txBody>
      </p:sp>
    </p:spTree>
    <p:extLst>
      <p:ext uri="{BB962C8B-B14F-4D97-AF65-F5344CB8AC3E}">
        <p14:creationId xmlns:p14="http://schemas.microsoft.com/office/powerpoint/2010/main" val="833605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B5223AA7-212C-4526-8467-AED412E9FC13}" type="datetime1">
              <a:rPr lang="en-US"/>
              <a:pPr>
                <a:defRPr/>
              </a:pPr>
              <a:t>10/18/2017</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85F8FE0D-967E-47A3-904C-4332DAC18A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0EB3995E-F2A7-48B5-87E2-D68C08ECB681}" type="datetime1">
              <a:rPr lang="en-US"/>
              <a:pPr>
                <a:defRPr/>
              </a:pPr>
              <a:t>10/18/2017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C6A3BD10-4EC9-4F80-84CE-922BE6B50D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602D0284-0A48-4369-86C7-D5E72C9B1FEF}" type="datetime1">
              <a:rPr lang="en-US"/>
              <a:pPr>
                <a:defRPr/>
              </a:pPr>
              <a:t>10/18/2017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9F7BCF36-4FB5-4D03-B5D7-20178AA4D81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6228C70-98D1-4786-8176-1D6F987DF9AC}"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2422538-6DC5-436E-8DE1-4C797583189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77298D-463C-4103-9F67-BDFA22290E79}" type="datetime1">
              <a:rPr lang="en-US"/>
              <a:pPr>
                <a:defRPr/>
              </a:pPr>
              <a:t>10/18/2017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AE006E1-FF85-4A5A-AE0D-44A57DD9DA8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Code Only">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4A5D64FF-8B90-4557-A759-CC7674438530}"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0E0E8DD-7C13-4CFA-83A3-5C82826C23BB}" type="slidenum">
              <a:rPr lang="en-US"/>
              <a:pPr>
                <a:defRPr/>
              </a:pPr>
              <a:t>‹#›</a:t>
            </a:fld>
            <a:endParaRPr lang="en-US"/>
          </a:p>
        </p:txBody>
      </p:sp>
      <p:sp>
        <p:nvSpPr>
          <p:cNvPr id="7" name="Content Placeholder 7"/>
          <p:cNvSpPr>
            <a:spLocks noGrp="1"/>
          </p:cNvSpPr>
          <p:nvPr>
            <p:ph sz="quarter" idx="1"/>
          </p:nvPr>
        </p:nvSpPr>
        <p:spPr>
          <a:xfrm>
            <a:off x="457200" y="433436"/>
            <a:ext cx="8229600" cy="5723524"/>
          </a:xfrm>
        </p:spPr>
        <p:txBody>
          <a:bodyPr>
            <a:normAutofit/>
          </a:bodyPr>
          <a:lstStyle>
            <a:lvl1pPr>
              <a:buFontTx/>
              <a:buNone/>
              <a:defRPr sz="2000" b="1">
                <a:latin typeface="Consolas" panose="020B0609020204030204" pitchFamily="49" charset="0"/>
                <a:cs typeface="Courier New" pitchFamily="49" charset="0"/>
              </a:defRPr>
            </a:lvl1pPr>
            <a:lvl2pPr>
              <a:buFontTx/>
              <a:buNone/>
              <a:defRPr sz="2000" b="1">
                <a:latin typeface="Consolas" panose="020B0609020204030204" pitchFamily="49" charset="0"/>
                <a:cs typeface="Courier New" pitchFamily="49" charset="0"/>
              </a:defRPr>
            </a:lvl2pPr>
            <a:lvl3pPr>
              <a:buFontTx/>
              <a:buNone/>
              <a:defRPr sz="2000" b="1">
                <a:latin typeface="Consolas" panose="020B0609020204030204" pitchFamily="49" charset="0"/>
                <a:cs typeface="Courier New" pitchFamily="49" charset="0"/>
              </a:defRPr>
            </a:lvl3pPr>
            <a:lvl4pPr>
              <a:buFontTx/>
              <a:buNone/>
              <a:defRPr sz="2000" b="1">
                <a:latin typeface="Consolas" panose="020B0609020204030204" pitchFamily="49" charset="0"/>
                <a:cs typeface="Courier New" pitchFamily="49" charset="0"/>
              </a:defRPr>
            </a:lvl4pPr>
            <a:lvl5pPr>
              <a:buFontTx/>
              <a:buNone/>
              <a:defRPr sz="2000" b="1">
                <a:latin typeface="Consolas" panose="020B0609020204030204"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49470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A546D6FF-C891-4159-B431-8E53CFCADFDE}" type="datetime1">
              <a:rPr lang="en-US">
                <a:solidFill>
                  <a:srgbClr val="000000"/>
                </a:solidFill>
              </a:rPr>
              <a:pPr>
                <a:defRPr/>
              </a:pPr>
              <a:t>10/18/2017</a:t>
            </a:fld>
            <a:endParaRPr lang="en-US">
              <a:solidFill>
                <a:srgbClr val="000000"/>
              </a:solidFill>
            </a:endParaRPr>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solidFill>
                <a:srgbClr val="000000"/>
              </a:solidFill>
            </a:endParaRPr>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320EFA10-DCF3-4FFE-AFBA-F83CF2F22B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2901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052CF873-4163-4E41-97B6-D7CDDFCB651A}" type="datetime1">
              <a:rPr lang="en-US">
                <a:solidFill>
                  <a:srgbClr val="000000"/>
                </a:solidFill>
              </a:rPr>
              <a:pPr>
                <a:defRPr/>
              </a:pPr>
              <a:t>10/18/2017</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22"/>
          <p:cNvSpPr>
            <a:spLocks noGrp="1"/>
          </p:cNvSpPr>
          <p:nvPr>
            <p:ph type="sldNum" sz="quarter" idx="12"/>
          </p:nvPr>
        </p:nvSpPr>
        <p:spPr/>
        <p:txBody>
          <a:bodyPr/>
          <a:lstStyle>
            <a:lvl1pPr>
              <a:defRPr/>
            </a:lvl1pPr>
          </a:lstStyle>
          <a:p>
            <a:pPr>
              <a:defRPr/>
            </a:pPr>
            <a:fld id="{BC96E1D6-1F69-4FC6-9D02-A07BF57C0DD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5561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nsolas" panose="020B0609020204030204" pitchFamily="49" charset="0"/>
                <a:cs typeface="Courier New" pitchFamily="49" charset="0"/>
              </a:defRPr>
            </a:lvl1pPr>
            <a:lvl2pPr>
              <a:buFontTx/>
              <a:buNone/>
              <a:defRPr sz="2000" b="1">
                <a:latin typeface="Consolas" panose="020B0609020204030204" pitchFamily="49" charset="0"/>
                <a:cs typeface="Courier New" pitchFamily="49" charset="0"/>
              </a:defRPr>
            </a:lvl2pPr>
            <a:lvl3pPr>
              <a:buFontTx/>
              <a:buNone/>
              <a:defRPr sz="2000" b="1">
                <a:latin typeface="Consolas" panose="020B0609020204030204" pitchFamily="49" charset="0"/>
                <a:cs typeface="Courier New" pitchFamily="49" charset="0"/>
              </a:defRPr>
            </a:lvl3pPr>
            <a:lvl4pPr>
              <a:buFontTx/>
              <a:buNone/>
              <a:defRPr sz="2000" b="1">
                <a:latin typeface="Consolas" panose="020B0609020204030204" pitchFamily="49" charset="0"/>
                <a:cs typeface="Courier New" pitchFamily="49" charset="0"/>
              </a:defRPr>
            </a:lvl4pPr>
            <a:lvl5pPr>
              <a:buFontTx/>
              <a:buNone/>
              <a:defRPr sz="2000" b="1">
                <a:latin typeface="Consolas" panose="020B0609020204030204"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7F29BC6-DF29-44E0-B09A-1BED331363D7}" type="datetime1">
              <a:rPr lang="en-US">
                <a:solidFill>
                  <a:srgbClr val="000000"/>
                </a:solidFill>
              </a:rPr>
              <a:pPr>
                <a:defRPr/>
              </a:pPr>
              <a:t>10/18/2017</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22"/>
          <p:cNvSpPr>
            <a:spLocks noGrp="1"/>
          </p:cNvSpPr>
          <p:nvPr>
            <p:ph type="sldNum" sz="quarter" idx="12"/>
          </p:nvPr>
        </p:nvSpPr>
        <p:spPr/>
        <p:txBody>
          <a:bodyPr/>
          <a:lstStyle>
            <a:lvl1pPr>
              <a:defRPr/>
            </a:lvl1pPr>
          </a:lstStyle>
          <a:p>
            <a:pPr>
              <a:defRPr/>
            </a:pPr>
            <a:fld id="{C8B0659C-8185-43E0-99D0-C6E27206A33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93987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CD1E1C5B-5E7A-4DE3-BAC3-D04F8DE761DE}" type="datetime1">
              <a:rPr lang="en-US">
                <a:solidFill>
                  <a:srgbClr val="F8F8F8"/>
                </a:solidFill>
              </a:rPr>
              <a:pPr>
                <a:defRPr/>
              </a:pPr>
              <a:t>10/18/2017</a:t>
            </a:fld>
            <a:endParaRPr lang="en-US">
              <a:solidFill>
                <a:srgbClr val="F8F8F8"/>
              </a:solidFill>
            </a:endParaRPr>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solidFill>
                <a:srgbClr val="F8F8F8"/>
              </a:solidFill>
            </a:endParaRP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2031D76C-8743-4B33-94C2-F2618AB00A3D}" type="slidenum">
              <a:rPr lang="en-US">
                <a:solidFill>
                  <a:srgbClr val="F8F8F8"/>
                </a:solidFill>
              </a:rPr>
              <a:pPr>
                <a:defRPr/>
              </a:pPr>
              <a:t>‹#›</a:t>
            </a:fld>
            <a:endParaRPr lang="en-US">
              <a:solidFill>
                <a:srgbClr val="F8F8F8"/>
              </a:solidFill>
            </a:endParaRPr>
          </a:p>
        </p:txBody>
      </p:sp>
    </p:spTree>
    <p:extLst>
      <p:ext uri="{BB962C8B-B14F-4D97-AF65-F5344CB8AC3E}">
        <p14:creationId xmlns:p14="http://schemas.microsoft.com/office/powerpoint/2010/main" val="1174103817"/>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B0A004E-A7DC-4953-A9D9-B427AF4A2531}" type="datetime1">
              <a:rPr lang="en-US">
                <a:solidFill>
                  <a:srgbClr val="000000"/>
                </a:solidFill>
              </a:rPr>
              <a:pPr>
                <a:defRPr/>
              </a:pPr>
              <a:t>10/18/2017</a:t>
            </a:fld>
            <a:endParaRPr lang="en-US">
              <a:solidFill>
                <a:srgbClr val="000000"/>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22"/>
          <p:cNvSpPr>
            <a:spLocks noGrp="1"/>
          </p:cNvSpPr>
          <p:nvPr>
            <p:ph type="sldNum" sz="quarter" idx="12"/>
          </p:nvPr>
        </p:nvSpPr>
        <p:spPr/>
        <p:txBody>
          <a:bodyPr/>
          <a:lstStyle>
            <a:lvl1pPr>
              <a:defRPr/>
            </a:lvl1pPr>
          </a:lstStyle>
          <a:p>
            <a:pPr>
              <a:defRPr/>
            </a:pPr>
            <a:fld id="{A91ECA54-7C2A-4346-95A2-CCC34608876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5756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17C03CB-017F-458C-B3E9-8530166C6BFC}"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F134194-C141-41B8-B5B5-C8570DAC6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A56E397B-1FE6-4EF6-9FA3-F9F2C3B53784}" type="datetime1">
              <a:rPr lang="en-US">
                <a:solidFill>
                  <a:srgbClr val="000000"/>
                </a:solidFill>
              </a:rPr>
              <a:pPr>
                <a:defRPr/>
              </a:pPr>
              <a:t>10/18/2017</a:t>
            </a:fld>
            <a:endParaRPr lang="en-US">
              <a:solidFill>
                <a:srgbClr val="000000"/>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9" name="Slide Number Placeholder 22"/>
          <p:cNvSpPr>
            <a:spLocks noGrp="1"/>
          </p:cNvSpPr>
          <p:nvPr>
            <p:ph type="sldNum" sz="quarter" idx="12"/>
          </p:nvPr>
        </p:nvSpPr>
        <p:spPr/>
        <p:txBody>
          <a:bodyPr/>
          <a:lstStyle>
            <a:lvl1pPr>
              <a:defRPr/>
            </a:lvl1pPr>
          </a:lstStyle>
          <a:p>
            <a:pPr>
              <a:defRPr/>
            </a:pPr>
            <a:fld id="{4F992AC7-109F-4BA9-B1D7-59BE7C50DE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427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51B3CF5A-35D5-4CD8-B7FC-B4BD04BFB355}" type="datetime1">
              <a:rPr lang="en-US">
                <a:solidFill>
                  <a:srgbClr val="000000"/>
                </a:solidFill>
              </a:rPr>
              <a:pPr>
                <a:defRPr/>
              </a:pPr>
              <a:t>10/18/2017</a:t>
            </a:fld>
            <a:endParaRPr lang="en-US">
              <a:solidFill>
                <a:srgbClr val="000000"/>
              </a:solidFill>
            </a:endParaRPr>
          </a:p>
        </p:txBody>
      </p:sp>
      <p:sp>
        <p:nvSpPr>
          <p:cNvPr id="5" name="Footer Placeholder 3"/>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4"/>
          <p:cNvSpPr>
            <a:spLocks noGrp="1"/>
          </p:cNvSpPr>
          <p:nvPr>
            <p:ph type="sldNum" sz="quarter" idx="12"/>
          </p:nvPr>
        </p:nvSpPr>
        <p:spPr/>
        <p:txBody>
          <a:bodyPr/>
          <a:lstStyle>
            <a:lvl1pPr>
              <a:defRPr/>
            </a:lvl1pPr>
          </a:lstStyle>
          <a:p>
            <a:pPr>
              <a:defRPr/>
            </a:pPr>
            <a:fld id="{2EED646B-918D-49A2-BF6D-A3C6EB12E5C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0326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 name="Date Placeholder 1"/>
          <p:cNvSpPr>
            <a:spLocks noGrp="1"/>
          </p:cNvSpPr>
          <p:nvPr>
            <p:ph type="dt" sz="half" idx="10"/>
          </p:nvPr>
        </p:nvSpPr>
        <p:spPr/>
        <p:txBody>
          <a:bodyPr/>
          <a:lstStyle>
            <a:lvl1pPr>
              <a:defRPr/>
            </a:lvl1pPr>
          </a:lstStyle>
          <a:p>
            <a:pPr>
              <a:defRPr/>
            </a:pPr>
            <a:fld id="{4A5D64FF-8B90-4557-A759-CC7674438530}" type="datetime1">
              <a:rPr lang="en-US">
                <a:solidFill>
                  <a:srgbClr val="000000"/>
                </a:solidFill>
              </a:rPr>
              <a:pPr>
                <a:defRPr/>
              </a:pPr>
              <a:t>10/18/2017</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3"/>
          <p:cNvSpPr>
            <a:spLocks noGrp="1"/>
          </p:cNvSpPr>
          <p:nvPr>
            <p:ph type="sldNum" sz="quarter" idx="12"/>
          </p:nvPr>
        </p:nvSpPr>
        <p:spPr/>
        <p:txBody>
          <a:bodyPr/>
          <a:lstStyle>
            <a:lvl1pPr>
              <a:defRPr/>
            </a:lvl1pPr>
          </a:lstStyle>
          <a:p>
            <a:pPr>
              <a:defRPr/>
            </a:pPr>
            <a:fld id="{00E0E8DD-7C13-4CFA-83A3-5C82826C23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19397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solidFill>
                <a:prstClr val="black"/>
              </a:solidFill>
              <a:latin typeface="Constantia"/>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12CD8481-8AAE-4272-8AF2-9D73540960F7}" type="datetime1">
              <a:rPr lang="en-US">
                <a:solidFill>
                  <a:srgbClr val="000000"/>
                </a:solidFill>
              </a:rPr>
              <a:pPr>
                <a:defRPr/>
              </a:pPr>
              <a:t>10/18/2017</a:t>
            </a:fld>
            <a:endParaRPr lang="en-US">
              <a:solidFill>
                <a:srgbClr val="000000"/>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10" name="Slide Number Placeholder 6"/>
          <p:cNvSpPr>
            <a:spLocks noGrp="1"/>
          </p:cNvSpPr>
          <p:nvPr>
            <p:ph type="sldNum" sz="quarter" idx="12"/>
          </p:nvPr>
        </p:nvSpPr>
        <p:spPr/>
        <p:txBody>
          <a:bodyPr/>
          <a:lstStyle>
            <a:lvl1pPr>
              <a:defRPr/>
            </a:lvl1pPr>
          </a:lstStyle>
          <a:p>
            <a:pPr>
              <a:defRPr/>
            </a:pPr>
            <a:fld id="{DE39D17D-392A-4773-BDD8-DECFF5DAD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58603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white"/>
              </a:solidFill>
              <a:latin typeface="Constantia"/>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1D5451C4-3DD8-4738-8F45-A959A06B8D8E}" type="datetime1">
              <a:rPr lang="en-US">
                <a:solidFill>
                  <a:srgbClr val="F8F8F8"/>
                </a:solidFill>
              </a:rPr>
              <a:pPr>
                <a:defRPr/>
              </a:pPr>
              <a:t>10/18/2017</a:t>
            </a:fld>
            <a:endParaRPr lang="en-US">
              <a:solidFill>
                <a:srgbClr val="F8F8F8"/>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F8F8F8"/>
              </a:solidFill>
            </a:endParaRPr>
          </a:p>
        </p:txBody>
      </p:sp>
      <p:sp>
        <p:nvSpPr>
          <p:cNvPr id="10" name="Slide Number Placeholder 6"/>
          <p:cNvSpPr>
            <a:spLocks noGrp="1"/>
          </p:cNvSpPr>
          <p:nvPr>
            <p:ph type="sldNum" sz="quarter" idx="12"/>
          </p:nvPr>
        </p:nvSpPr>
        <p:spPr/>
        <p:txBody>
          <a:bodyPr/>
          <a:lstStyle>
            <a:lvl1pPr>
              <a:defRPr/>
            </a:lvl1pPr>
          </a:lstStyle>
          <a:p>
            <a:pPr>
              <a:defRPr/>
            </a:pPr>
            <a:fld id="{EB68F7D9-1946-4E8E-8008-E5EC2132862A}" type="slidenum">
              <a:rPr lang="en-US">
                <a:solidFill>
                  <a:srgbClr val="F8F8F8"/>
                </a:solidFill>
              </a:rPr>
              <a:pPr>
                <a:defRPr/>
              </a:pPr>
              <a:t>‹#›</a:t>
            </a:fld>
            <a:endParaRPr lang="en-US">
              <a:solidFill>
                <a:srgbClr val="F8F8F8"/>
              </a:solidFill>
            </a:endParaRPr>
          </a:p>
        </p:txBody>
      </p:sp>
    </p:spTree>
    <p:extLst>
      <p:ext uri="{BB962C8B-B14F-4D97-AF65-F5344CB8AC3E}">
        <p14:creationId xmlns:p14="http://schemas.microsoft.com/office/powerpoint/2010/main" val="2705656470"/>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056364E-1564-49DF-BA88-B1C3D347F7B9}" type="datetime1">
              <a:rPr lang="en-US">
                <a:solidFill>
                  <a:srgbClr val="000000"/>
                </a:solidFill>
              </a:rPr>
              <a:pPr>
                <a:defRPr/>
              </a:pPr>
              <a:t>10/18/2017</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22"/>
          <p:cNvSpPr>
            <a:spLocks noGrp="1"/>
          </p:cNvSpPr>
          <p:nvPr>
            <p:ph type="sldNum" sz="quarter" idx="12"/>
          </p:nvPr>
        </p:nvSpPr>
        <p:spPr/>
        <p:txBody>
          <a:bodyPr/>
          <a:lstStyle>
            <a:lvl1pPr>
              <a:defRPr/>
            </a:lvl1pPr>
          </a:lstStyle>
          <a:p>
            <a:pPr>
              <a:defRPr/>
            </a:pPr>
            <a:fld id="{E3D0269D-0139-484E-BDD2-E56718709F0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84718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C1C5E8B-8035-4883-9BD9-2A7CEAB89B4B}" type="datetime1">
              <a:rPr lang="en-US">
                <a:solidFill>
                  <a:srgbClr val="000000"/>
                </a:solidFill>
              </a:rPr>
              <a:pPr>
                <a:defRPr/>
              </a:pPr>
              <a:t>10/18/2017</a:t>
            </a:fld>
            <a:endParaRPr lang="en-US">
              <a:solidFill>
                <a:srgbClr val="000000"/>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9" name="Slide Number Placeholder 5"/>
          <p:cNvSpPr>
            <a:spLocks noGrp="1"/>
          </p:cNvSpPr>
          <p:nvPr>
            <p:ph type="sldNum" sz="quarter" idx="12"/>
          </p:nvPr>
        </p:nvSpPr>
        <p:spPr/>
        <p:txBody>
          <a:bodyPr/>
          <a:lstStyle>
            <a:lvl1pPr>
              <a:defRPr/>
            </a:lvl1pPr>
          </a:lstStyle>
          <a:p>
            <a:pPr>
              <a:defRPr/>
            </a:pPr>
            <a:fld id="{372B3165-477C-4A32-873B-B8892B4A611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6675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Code Only">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 name="Date Placeholder 1"/>
          <p:cNvSpPr>
            <a:spLocks noGrp="1"/>
          </p:cNvSpPr>
          <p:nvPr>
            <p:ph type="dt" sz="half" idx="10"/>
          </p:nvPr>
        </p:nvSpPr>
        <p:spPr/>
        <p:txBody>
          <a:bodyPr/>
          <a:lstStyle>
            <a:lvl1pPr>
              <a:defRPr/>
            </a:lvl1pPr>
          </a:lstStyle>
          <a:p>
            <a:pPr>
              <a:defRPr/>
            </a:pPr>
            <a:fld id="{4A5D64FF-8B90-4557-A759-CC7674438530}" type="datetime1">
              <a:rPr lang="en-US">
                <a:solidFill>
                  <a:srgbClr val="000000"/>
                </a:solidFill>
              </a:rPr>
              <a:pPr>
                <a:defRPr/>
              </a:pPr>
              <a:t>10/18/2017</a:t>
            </a:fld>
            <a:endParaRPr lang="en-US">
              <a:solidFill>
                <a:srgbClr val="000000"/>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3"/>
          <p:cNvSpPr>
            <a:spLocks noGrp="1"/>
          </p:cNvSpPr>
          <p:nvPr>
            <p:ph type="sldNum" sz="quarter" idx="12"/>
          </p:nvPr>
        </p:nvSpPr>
        <p:spPr/>
        <p:txBody>
          <a:bodyPr/>
          <a:lstStyle>
            <a:lvl1pPr>
              <a:defRPr/>
            </a:lvl1pPr>
          </a:lstStyle>
          <a:p>
            <a:pPr>
              <a:defRPr/>
            </a:pPr>
            <a:fld id="{00E0E8DD-7C13-4CFA-83A3-5C82826C23BB}" type="slidenum">
              <a:rPr lang="en-US">
                <a:solidFill>
                  <a:srgbClr val="000000"/>
                </a:solidFill>
              </a:rPr>
              <a:pPr>
                <a:defRPr/>
              </a:pPr>
              <a:t>‹#›</a:t>
            </a:fld>
            <a:endParaRPr lang="en-US">
              <a:solidFill>
                <a:srgbClr val="000000"/>
              </a:solidFill>
            </a:endParaRPr>
          </a:p>
        </p:txBody>
      </p:sp>
      <p:sp>
        <p:nvSpPr>
          <p:cNvPr id="7" name="Content Placeholder 7"/>
          <p:cNvSpPr>
            <a:spLocks noGrp="1"/>
          </p:cNvSpPr>
          <p:nvPr>
            <p:ph sz="quarter" idx="1"/>
          </p:nvPr>
        </p:nvSpPr>
        <p:spPr>
          <a:xfrm>
            <a:off x="457200" y="433436"/>
            <a:ext cx="8229600" cy="5723524"/>
          </a:xfrm>
        </p:spPr>
        <p:txBody>
          <a:bodyPr>
            <a:normAutofit/>
          </a:bodyPr>
          <a:lstStyle>
            <a:lvl1pPr>
              <a:buFontTx/>
              <a:buNone/>
              <a:defRPr sz="2000" b="1">
                <a:latin typeface="Consolas" panose="020B0609020204030204" pitchFamily="49" charset="0"/>
                <a:cs typeface="Courier New" pitchFamily="49" charset="0"/>
              </a:defRPr>
            </a:lvl1pPr>
            <a:lvl2pPr>
              <a:buFontTx/>
              <a:buNone/>
              <a:defRPr sz="2000" b="1">
                <a:latin typeface="Consolas" panose="020B0609020204030204" pitchFamily="49" charset="0"/>
                <a:cs typeface="Courier New" pitchFamily="49" charset="0"/>
              </a:defRPr>
            </a:lvl2pPr>
            <a:lvl3pPr>
              <a:buFontTx/>
              <a:buNone/>
              <a:defRPr sz="2000" b="1">
                <a:latin typeface="Consolas" panose="020B0609020204030204" pitchFamily="49" charset="0"/>
                <a:cs typeface="Courier New" pitchFamily="49" charset="0"/>
              </a:defRPr>
            </a:lvl3pPr>
            <a:lvl4pPr>
              <a:buFontTx/>
              <a:buNone/>
              <a:defRPr sz="2000" b="1">
                <a:latin typeface="Consolas" panose="020B0609020204030204" pitchFamily="49" charset="0"/>
                <a:cs typeface="Courier New" pitchFamily="49" charset="0"/>
              </a:defRPr>
            </a:lvl4pPr>
            <a:lvl5pPr>
              <a:buFontTx/>
              <a:buNone/>
              <a:defRPr sz="2000" b="1">
                <a:latin typeface="Consolas" panose="020B0609020204030204"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130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nsolas" panose="020B0609020204030204" pitchFamily="49" charset="0"/>
                <a:cs typeface="Courier New" pitchFamily="49" charset="0"/>
              </a:defRPr>
            </a:lvl1pPr>
            <a:lvl2pPr>
              <a:buFontTx/>
              <a:buNone/>
              <a:defRPr sz="2000" b="1">
                <a:latin typeface="Consolas" panose="020B0609020204030204" pitchFamily="49" charset="0"/>
                <a:cs typeface="Courier New" pitchFamily="49" charset="0"/>
              </a:defRPr>
            </a:lvl2pPr>
            <a:lvl3pPr>
              <a:buFontTx/>
              <a:buNone/>
              <a:defRPr sz="2000" b="1">
                <a:latin typeface="Consolas" panose="020B0609020204030204" pitchFamily="49" charset="0"/>
                <a:cs typeface="Courier New" pitchFamily="49" charset="0"/>
              </a:defRPr>
            </a:lvl3pPr>
            <a:lvl4pPr>
              <a:buFontTx/>
              <a:buNone/>
              <a:defRPr sz="2000" b="1">
                <a:latin typeface="Consolas" panose="020B0609020204030204" pitchFamily="49" charset="0"/>
                <a:cs typeface="Courier New" pitchFamily="49" charset="0"/>
              </a:defRPr>
            </a:lvl4pPr>
            <a:lvl5pPr>
              <a:buFontTx/>
              <a:buNone/>
              <a:defRPr sz="2000" b="1">
                <a:latin typeface="Consolas" panose="020B0609020204030204"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2BDEFC7C-9E3B-4EFC-A9F7-6D704F1E8754}"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D27912B-9EF0-4FEA-B516-509FE42DFA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Just code">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BA6A316A-8880-44EB-92F0-9A73E00810C1}"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43D7C06-C30A-4CB3-894B-60FE82FB8E24}" type="slidenum">
              <a:rPr lang="en-US"/>
              <a:pPr>
                <a:defRPr/>
              </a:pPr>
              <a:t>‹#›</a:t>
            </a:fld>
            <a:endParaRPr lang="en-US"/>
          </a:p>
        </p:txBody>
      </p:sp>
      <p:sp>
        <p:nvSpPr>
          <p:cNvPr id="7" name="Content Placeholder 7"/>
          <p:cNvSpPr>
            <a:spLocks noGrp="1"/>
          </p:cNvSpPr>
          <p:nvPr>
            <p:ph sz="quarter" idx="1"/>
          </p:nvPr>
        </p:nvSpPr>
        <p:spPr>
          <a:xfrm>
            <a:off x="457200" y="318222"/>
            <a:ext cx="8229600" cy="5838738"/>
          </a:xfrm>
        </p:spPr>
        <p:txBody>
          <a:bodyPr>
            <a:normAutofit/>
          </a:bodyPr>
          <a:lstStyle>
            <a:lvl1pPr>
              <a:buFontTx/>
              <a:buNone/>
              <a:defRPr sz="1600" b="1">
                <a:latin typeface="Consolas" panose="020B0609020204030204" pitchFamily="49" charset="0"/>
                <a:cs typeface="Courier New" pitchFamily="49" charset="0"/>
              </a:defRPr>
            </a:lvl1pPr>
            <a:lvl2pPr>
              <a:buFontTx/>
              <a:buNone/>
              <a:defRPr sz="1600" b="1">
                <a:latin typeface="Consolas" panose="020B0609020204030204" pitchFamily="49" charset="0"/>
                <a:cs typeface="Courier New" pitchFamily="49" charset="0"/>
              </a:defRPr>
            </a:lvl2pPr>
            <a:lvl3pPr>
              <a:buFontTx/>
              <a:buNone/>
              <a:defRPr sz="1600" b="1">
                <a:latin typeface="Consolas" panose="020B0609020204030204" pitchFamily="49" charset="0"/>
                <a:cs typeface="Courier New" pitchFamily="49" charset="0"/>
              </a:defRPr>
            </a:lvl3pPr>
            <a:lvl4pPr>
              <a:buFontTx/>
              <a:buNone/>
              <a:defRPr sz="1600" b="1">
                <a:latin typeface="Consolas" panose="020B0609020204030204" pitchFamily="49" charset="0"/>
                <a:cs typeface="Courier New" pitchFamily="49" charset="0"/>
              </a:defRPr>
            </a:lvl4pPr>
            <a:lvl5pPr>
              <a:buFontTx/>
              <a:buNone/>
              <a:defRPr sz="1600" b="1">
                <a:latin typeface="Consolas" panose="020B0609020204030204"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1B28BE5C-55FD-4447-A228-814C996839AE}" type="datetime1">
              <a:rPr lang="en-US"/>
              <a:pPr>
                <a:defRPr/>
              </a:pPr>
              <a:t>10/18/2017</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ABF7ED12-4678-43AF-A8C1-0EE1477C925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6AFAA16-5658-4383-938B-7FCF6D82D9FF}" type="datetime1">
              <a:rPr lang="en-US"/>
              <a:pPr>
                <a:defRPr/>
              </a:pPr>
              <a:t>10/18/2017</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3E21783-ECD8-4090-AABA-1B94E554B71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D83EE482-41E8-491D-A6CB-6454F0EF088A}" type="datetime1">
              <a:rPr lang="en-US"/>
              <a:pPr>
                <a:defRPr/>
              </a:pPr>
              <a:t>10/18/2017</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88BA8284-8832-4A94-A8EC-3643629B96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4685FDB2-B272-41A1-9C11-97856DC30185}" type="datetime1">
              <a:rPr lang="en-US"/>
              <a:pPr>
                <a:defRPr/>
              </a:pPr>
              <a:t>10/18/2017</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4163D04D-98C1-41F5-B289-7BEA8F142F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BA6A316A-8880-44EB-92F0-9A73E00810C1}" type="datetime1">
              <a:rPr lang="en-US"/>
              <a:pPr>
                <a:defRPr/>
              </a:pPr>
              <a:t>10/18/2017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43D7C06-C30A-4CB3-894B-60FE82FB8E2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44801E95-D9CA-4D5D-93CD-0CDB3511FC47}" type="datetime1">
              <a:rPr lang="en-US"/>
              <a:pPr>
                <a:defRPr/>
              </a:pPr>
              <a:t>10/18/2017</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FFDF4A23-71BC-4E32-9073-6A5FBAD78847}"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040" r:id="rId1"/>
    <p:sldLayoutId id="2147484035" r:id="rId2"/>
    <p:sldLayoutId id="2147484036" r:id="rId3"/>
    <p:sldLayoutId id="2147484047" r:id="rId4"/>
    <p:sldLayoutId id="2147484041" r:id="rId5"/>
    <p:sldLayoutId id="2147484037" r:id="rId6"/>
    <p:sldLayoutId id="2147484038" r:id="rId7"/>
    <p:sldLayoutId id="2147484042" r:id="rId8"/>
    <p:sldLayoutId id="2147484043" r:id="rId9"/>
    <p:sldLayoutId id="2147484044" r:id="rId10"/>
    <p:sldLayoutId id="2147484045" r:id="rId11"/>
    <p:sldLayoutId id="2147484039" r:id="rId12"/>
    <p:sldLayoutId id="2147484046" r:id="rId13"/>
    <p:sldLayoutId id="2147484048" r:id="rId14"/>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19"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0A28FA1E-0E06-4220-B584-FC1CF02F7D72}" type="datetime1">
              <a:rPr lang="en-US">
                <a:solidFill>
                  <a:srgbClr val="000000"/>
                </a:solidFill>
              </a:rPr>
              <a:pPr>
                <a:defRPr/>
              </a:pPr>
              <a:t>10/18/2017</a:t>
            </a:fld>
            <a:endParaRPr lang="en-US">
              <a:solidFill>
                <a:srgbClr val="000000"/>
              </a:solidFill>
            </a:endParaRPr>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solidFill>
                <a:srgbClr val="000000"/>
              </a:solidFill>
            </a:endParaRP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58B7AA7E-2757-4015-89C4-9DBA87FA38D1}" type="slidenum">
              <a:rPr lang="en-US">
                <a:solidFill>
                  <a:srgbClr val="000000"/>
                </a:solidFill>
              </a:rPr>
              <a:pPr>
                <a:defRPr/>
              </a:pPr>
              <a:t>‹#›</a:t>
            </a:fld>
            <a:endParaRPr lang="en-US">
              <a:solidFill>
                <a:srgbClr val="000000"/>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Constantia"/>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2609334161"/>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 id="2147484061" r:id="rId12"/>
    <p:sldLayoutId id="2147484062" r:id="rId13"/>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ctrTitle"/>
          </p:nvPr>
        </p:nvSpPr>
        <p:spPr/>
        <p:txBody>
          <a:bodyPr/>
          <a:lstStyle/>
          <a:p>
            <a:r>
              <a:rPr lang="en-CA" smtClean="0"/>
              <a:t>Recursion</a:t>
            </a:r>
            <a:endParaRPr lang="en-US" smtClean="0"/>
          </a:p>
        </p:txBody>
      </p:sp>
      <p:sp>
        <p:nvSpPr>
          <p:cNvPr id="6" name="Subtitle 5"/>
          <p:cNvSpPr>
            <a:spLocks noGrp="1"/>
          </p:cNvSpPr>
          <p:nvPr>
            <p:ph type="subTitle" idx="1"/>
          </p:nvPr>
        </p:nvSpPr>
        <p:spPr/>
        <p:txBody>
          <a:bodyPr/>
          <a:lstStyle/>
          <a:p>
            <a:pPr>
              <a:defRPr/>
            </a:pPr>
            <a:r>
              <a:rPr lang="en-CA" dirty="0" smtClean="0"/>
              <a:t>notes Chapter </a:t>
            </a:r>
            <a:r>
              <a:rPr lang="en-CA" dirty="0"/>
              <a:t>8</a:t>
            </a:r>
            <a:endParaRPr lang="en-US" dirty="0"/>
          </a:p>
        </p:txBody>
      </p:sp>
      <p:sp>
        <p:nvSpPr>
          <p:cNvPr id="4" name="Slide Number Placeholder 3"/>
          <p:cNvSpPr>
            <a:spLocks noGrp="1"/>
          </p:cNvSpPr>
          <p:nvPr>
            <p:ph type="sldNum" sz="quarter" idx="12"/>
          </p:nvPr>
        </p:nvSpPr>
        <p:spPr/>
        <p:txBody>
          <a:bodyPr/>
          <a:lstStyle/>
          <a:p>
            <a:pPr>
              <a:defRPr/>
            </a:pPr>
            <a:fld id="{2CA1C6CD-3315-42D1-8AE1-357FD0172715}" type="slidenum">
              <a:rPr lang="en-US" smtClean="0"/>
              <a:pPr>
                <a:defRPr/>
              </a:pPr>
              <a:t>1</a:t>
            </a:fld>
            <a:endParaRPr lang="en-US"/>
          </a:p>
        </p:txBody>
      </p:sp>
    </p:spTree>
    <p:extLst>
      <p:ext uri="{BB962C8B-B14F-4D97-AF65-F5344CB8AC3E}">
        <p14:creationId xmlns:p14="http://schemas.microsoft.com/office/powerpoint/2010/main" val="27641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10</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027585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11</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170428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C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12</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1741610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13</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8456" y="400507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458434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A</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14</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8456" y="400507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844052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15</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6772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1853777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16</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005070"/>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6772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381059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17</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005070"/>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3486607"/>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127446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of Hanoi</a:t>
            </a:r>
            <a:endParaRPr lang="en-US" dirty="0"/>
          </a:p>
        </p:txBody>
      </p:sp>
      <p:sp>
        <p:nvSpPr>
          <p:cNvPr id="3" name="Content Placeholder 2"/>
          <p:cNvSpPr>
            <a:spLocks noGrp="1"/>
          </p:cNvSpPr>
          <p:nvPr>
            <p:ph sz="quarter" idx="1"/>
          </p:nvPr>
        </p:nvSpPr>
        <p:spPr/>
        <p:txBody>
          <a:bodyPr/>
          <a:lstStyle/>
          <a:p>
            <a:r>
              <a:rPr lang="en-US" dirty="0" smtClean="0"/>
              <a:t>write a loop-based method to solve the Tower of Hanoi problem</a:t>
            </a:r>
          </a:p>
          <a:p>
            <a:pPr lvl="1"/>
            <a:r>
              <a:rPr lang="en-US" dirty="0" smtClean="0"/>
              <a:t>discuss amongst yourselves now...</a:t>
            </a:r>
            <a:endParaRPr lang="en-US" dirty="0"/>
          </a:p>
        </p:txBody>
      </p:sp>
      <p:sp>
        <p:nvSpPr>
          <p:cNvPr id="4" name="Slide Number Placeholder 3"/>
          <p:cNvSpPr>
            <a:spLocks noGrp="1"/>
          </p:cNvSpPr>
          <p:nvPr>
            <p:ph type="sldNum" sz="quarter" idx="12"/>
          </p:nvPr>
        </p:nvSpPr>
        <p:spPr/>
        <p:txBody>
          <a:bodyPr/>
          <a:lstStyle/>
          <a:p>
            <a:pPr>
              <a:defRPr/>
            </a:pPr>
            <a:fld id="{4F134194-C141-41B8-B5B5-C8570DAC61C1}" type="slidenum">
              <a:rPr lang="en-US" smtClean="0"/>
              <a:pPr>
                <a:defRPr/>
              </a:pPr>
              <a:t>18</a:t>
            </a:fld>
            <a:endParaRPr lang="en-US"/>
          </a:p>
        </p:txBody>
      </p:sp>
    </p:spTree>
    <p:extLst>
      <p:ext uri="{BB962C8B-B14F-4D97-AF65-F5344CB8AC3E}">
        <p14:creationId xmlns:p14="http://schemas.microsoft.com/office/powerpoint/2010/main" val="199945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of Hanoi</a:t>
            </a:r>
            <a:endParaRPr lang="en-US" dirty="0"/>
          </a:p>
        </p:txBody>
      </p:sp>
      <p:sp>
        <p:nvSpPr>
          <p:cNvPr id="3" name="Content Placeholder 2"/>
          <p:cNvSpPr>
            <a:spLocks noGrp="1"/>
          </p:cNvSpPr>
          <p:nvPr>
            <p:ph sz="quarter" idx="1"/>
          </p:nvPr>
        </p:nvSpPr>
        <p:spPr/>
        <p:txBody>
          <a:bodyPr/>
          <a:lstStyle/>
          <a:p>
            <a:r>
              <a:rPr lang="en-US" dirty="0" smtClean="0"/>
              <a:t>imagine that you had the following method (see next slide)</a:t>
            </a:r>
          </a:p>
          <a:p>
            <a:pPr lvl="1"/>
            <a:r>
              <a:rPr lang="en-US" dirty="0" smtClean="0"/>
              <a:t>how would you use the method to solve the Tower of Hanoi problem?</a:t>
            </a:r>
          </a:p>
          <a:p>
            <a:pPr lvl="2"/>
            <a:r>
              <a:rPr lang="en-US" dirty="0" smtClean="0"/>
              <a:t>discuss amongst yourselves now...</a:t>
            </a:r>
            <a:endParaRPr lang="en-US" dirty="0"/>
          </a:p>
        </p:txBody>
      </p:sp>
      <p:sp>
        <p:nvSpPr>
          <p:cNvPr id="4" name="Slide Number Placeholder 3"/>
          <p:cNvSpPr>
            <a:spLocks noGrp="1"/>
          </p:cNvSpPr>
          <p:nvPr>
            <p:ph type="sldNum" sz="quarter" idx="12"/>
          </p:nvPr>
        </p:nvSpPr>
        <p:spPr/>
        <p:txBody>
          <a:bodyPr/>
          <a:lstStyle/>
          <a:p>
            <a:pPr>
              <a:defRPr/>
            </a:pPr>
            <a:fld id="{4F134194-C141-41B8-B5B5-C8570DAC61C1}" type="slidenum">
              <a:rPr lang="en-US" smtClean="0"/>
              <a:pPr>
                <a:defRPr/>
              </a:pPr>
              <a:t>19</a:t>
            </a:fld>
            <a:endParaRPr lang="en-US"/>
          </a:p>
        </p:txBody>
      </p:sp>
    </p:spTree>
    <p:extLst>
      <p:ext uri="{BB962C8B-B14F-4D97-AF65-F5344CB8AC3E}">
        <p14:creationId xmlns:p14="http://schemas.microsoft.com/office/powerpoint/2010/main" val="345007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dirty="0" smtClean="0"/>
              <a:t>Tower </a:t>
            </a:r>
            <a:r>
              <a:rPr lang="en-US" dirty="0" smtClean="0"/>
              <a:t>of Hanoi</a:t>
            </a:r>
          </a:p>
        </p:txBody>
      </p:sp>
      <p:sp>
        <p:nvSpPr>
          <p:cNvPr id="5" name="Content Placeholder 4"/>
          <p:cNvSpPr>
            <a:spLocks noGrp="1"/>
          </p:cNvSpPr>
          <p:nvPr>
            <p:ph sz="quarter" idx="1"/>
          </p:nvPr>
        </p:nvSpPr>
        <p:spPr>
          <a:xfrm>
            <a:off x="457200" y="1219200"/>
            <a:ext cx="8229600" cy="4937125"/>
          </a:xfrm>
        </p:spPr>
        <p:txBody>
          <a:bodyPr/>
          <a:lstStyle/>
          <a:p>
            <a:pPr>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71500" lvl="1" indent="-296863">
              <a:defRPr/>
            </a:pPr>
            <a:r>
              <a:rPr lang="en-CA" dirty="0" smtClean="0"/>
              <a:t>move the stack of </a:t>
            </a:r>
            <a:r>
              <a:rPr lang="en-CA" i="1" dirty="0" smtClean="0"/>
              <a:t>n</a:t>
            </a:r>
            <a:r>
              <a:rPr lang="en-CA" dirty="0" smtClean="0"/>
              <a:t> disks from A to C</a:t>
            </a:r>
          </a:p>
          <a:p>
            <a:pPr marL="846137" lvl="2" indent="-296863">
              <a:defRPr/>
            </a:pPr>
            <a:r>
              <a:rPr lang="en-CA" dirty="0" smtClean="0"/>
              <a:t>can move one disk at a time from the top of one stack onto another stack</a:t>
            </a:r>
          </a:p>
          <a:p>
            <a:pPr marL="846137" lvl="2" indent="-296863">
              <a:defRPr/>
            </a:pPr>
            <a:r>
              <a:rPr lang="en-CA" dirty="0" smtClean="0"/>
              <a:t>cannot move a larger disk onto a smaller disk</a:t>
            </a:r>
          </a:p>
          <a:p>
            <a:pPr marL="846137" lvl="2" indent="-296863">
              <a:defRPr/>
            </a:pPr>
            <a:endParaRPr lang="en-US" dirty="0"/>
          </a:p>
        </p:txBody>
      </p:sp>
      <p:sp>
        <p:nvSpPr>
          <p:cNvPr id="3" name="Slide Number Placeholder 2"/>
          <p:cNvSpPr>
            <a:spLocks noGrp="1"/>
          </p:cNvSpPr>
          <p:nvPr>
            <p:ph type="sldNum" sz="quarter" idx="12"/>
          </p:nvPr>
        </p:nvSpPr>
        <p:spPr/>
        <p:txBody>
          <a:bodyPr/>
          <a:lstStyle/>
          <a:p>
            <a:pPr>
              <a:defRPr/>
            </a:pPr>
            <a:fld id="{C9326024-AD68-4B59-B462-3B2AAEC58F88}" type="slidenum">
              <a:rPr lang="en-US" smtClean="0"/>
              <a:pPr>
                <a:defRPr/>
              </a:pPr>
              <a:t>2</a:t>
            </a:fld>
            <a:endParaRPr lang="en-US"/>
          </a:p>
        </p:txBody>
      </p:sp>
      <p:sp>
        <p:nvSpPr>
          <p:cNvPr id="9" name="Rectangle 8"/>
          <p:cNvSpPr/>
          <p:nvPr/>
        </p:nvSpPr>
        <p:spPr>
          <a:xfrm>
            <a:off x="2614613" y="183515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6300788" y="183515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4457700" y="182880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2043113" y="3196696"/>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2157413" y="2675996"/>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271713" y="216164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19" name="TextBox 11"/>
          <p:cNvSpPr txBox="1">
            <a:spLocks noChangeArrowheads="1"/>
          </p:cNvSpPr>
          <p:nvPr/>
        </p:nvSpPr>
        <p:spPr bwMode="auto">
          <a:xfrm>
            <a:off x="2228850" y="1828800"/>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7420" name="TextBox 12"/>
          <p:cNvSpPr txBox="1">
            <a:spLocks noChangeArrowheads="1"/>
          </p:cNvSpPr>
          <p:nvPr/>
        </p:nvSpPr>
        <p:spPr bwMode="auto">
          <a:xfrm>
            <a:off x="4057650" y="1828800"/>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7421" name="TextBox 13"/>
          <p:cNvSpPr txBox="1">
            <a:spLocks noChangeArrowheads="1"/>
          </p:cNvSpPr>
          <p:nvPr/>
        </p:nvSpPr>
        <p:spPr bwMode="auto">
          <a:xfrm>
            <a:off x="5886450" y="1828800"/>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
        <p:nvSpPr>
          <p:cNvPr id="14" name="Rectangle 13"/>
          <p:cNvSpPr/>
          <p:nvPr/>
        </p:nvSpPr>
        <p:spPr>
          <a:xfrm>
            <a:off x="1922078" y="3720691"/>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314961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Tower </a:t>
            </a:r>
            <a:r>
              <a:rPr lang="en-US" dirty="0" smtClean="0"/>
              <a:t>of Hanoi</a:t>
            </a:r>
            <a:endParaRPr lang="en-US" dirty="0"/>
          </a:p>
        </p:txBody>
      </p:sp>
      <p:sp>
        <p:nvSpPr>
          <p:cNvPr id="6" name="Content Placeholder 5"/>
          <p:cNvSpPr>
            <a:spLocks noGrp="1"/>
          </p:cNvSpPr>
          <p:nvPr>
            <p:ph sz="quarter" idx="1"/>
          </p:nvPr>
        </p:nvSpPr>
        <p:spPr/>
        <p:txBody>
          <a:bodyPr>
            <a:normAutofit lnSpcReduction="10000"/>
          </a:bodyPr>
          <a:lstStyle/>
          <a:p>
            <a:r>
              <a:rPr lang="en-US" sz="1600" dirty="0" smtClean="0">
                <a:solidFill>
                  <a:srgbClr val="3F5FBF"/>
                </a:solidFill>
                <a:latin typeface="Consolas" panose="020B0609020204030204" pitchFamily="49" charset="0"/>
              </a:rPr>
              <a:t>/**</a:t>
            </a:r>
            <a:endParaRPr lang="en-US" sz="1600" dirty="0">
              <a:solidFill>
                <a:srgbClr val="3F5FBF"/>
              </a:solidFill>
              <a:latin typeface="Consolas" panose="020B0609020204030204" pitchFamily="49" charset="0"/>
            </a:endParaRPr>
          </a:p>
          <a:p>
            <a:r>
              <a:rPr lang="en-US" sz="1600" dirty="0">
                <a:solidFill>
                  <a:srgbClr val="3F5FBF"/>
                </a:solidFill>
                <a:latin typeface="Consolas" panose="020B0609020204030204" pitchFamily="49" charset="0"/>
              </a:rPr>
              <a:t> </a:t>
            </a:r>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Prints the sequence of moves required to move n disks from </a:t>
            </a:r>
            <a:r>
              <a:rPr lang="en-US" sz="1600" dirty="0" smtClean="0">
                <a:solidFill>
                  <a:srgbClr val="3F5FBF"/>
                </a:solidFill>
                <a:latin typeface="Consolas" panose="020B0609020204030204" pitchFamily="49" charset="0"/>
              </a:rPr>
              <a:t>the</a:t>
            </a:r>
          </a:p>
          <a:p>
            <a:r>
              <a:rPr lang="en-US" sz="1600" dirty="0">
                <a:solidFill>
                  <a:srgbClr val="3F5FBF"/>
                </a:solidFill>
                <a:latin typeface="Consolas" panose="020B0609020204030204" pitchFamily="49" charset="0"/>
              </a:rPr>
              <a:t> </a:t>
            </a:r>
            <a:r>
              <a:rPr lang="en-US" sz="1600" dirty="0" smtClean="0">
                <a:solidFill>
                  <a:srgbClr val="3F5FBF"/>
                </a:solidFill>
                <a:latin typeface="Consolas" panose="020B0609020204030204" pitchFamily="49" charset="0"/>
              </a:rPr>
              <a:t>* starting pole </a:t>
            </a:r>
            <a:r>
              <a:rPr lang="en-US" sz="1600" dirty="0">
                <a:solidFill>
                  <a:srgbClr val="3F5FBF"/>
                </a:solidFill>
                <a:latin typeface="Consolas" panose="020B0609020204030204" pitchFamily="49" charset="0"/>
              </a:rPr>
              <a:t>(from) to the goal pole (to) using a third </a:t>
            </a:r>
            <a:r>
              <a:rPr lang="en-US" sz="1600" dirty="0" smtClean="0">
                <a:solidFill>
                  <a:srgbClr val="3F5FBF"/>
                </a:solidFill>
                <a:latin typeface="Consolas" panose="020B0609020204030204" pitchFamily="49" charset="0"/>
              </a:rPr>
              <a:t>pole</a:t>
            </a:r>
          </a:p>
          <a:p>
            <a:r>
              <a:rPr lang="en-US" sz="1600" dirty="0">
                <a:solidFill>
                  <a:srgbClr val="3F5FBF"/>
                </a:solidFill>
                <a:latin typeface="Consolas" panose="020B0609020204030204" pitchFamily="49" charset="0"/>
              </a:rPr>
              <a:t> </a:t>
            </a:r>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(using).</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t>
            </a:r>
            <a:r>
              <a:rPr lang="en-US" sz="1600" dirty="0">
                <a:solidFill>
                  <a:srgbClr val="7F9FBF"/>
                </a:solidFill>
                <a:latin typeface="Consolas" panose="020B0609020204030204" pitchFamily="49" charset="0"/>
              </a:rPr>
              <a:t>@</a:t>
            </a:r>
            <a:r>
              <a:rPr lang="en-US" sz="1600" dirty="0" err="1">
                <a:solidFill>
                  <a:srgbClr val="7F9FBF"/>
                </a:solidFill>
                <a:latin typeface="Consolas" panose="020B0609020204030204" pitchFamily="49" charset="0"/>
              </a:rPr>
              <a:t>param</a:t>
            </a:r>
            <a:r>
              <a:rPr lang="en-US" sz="1600" dirty="0">
                <a:solidFill>
                  <a:srgbClr val="3F5FBF"/>
                </a:solidFill>
                <a:latin typeface="Consolas" panose="020B0609020204030204" pitchFamily="49" charset="0"/>
              </a:rPr>
              <a:t> n</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the number of disks to move</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t>
            </a:r>
            <a:r>
              <a:rPr lang="en-US" sz="1600" dirty="0">
                <a:solidFill>
                  <a:srgbClr val="7F9FBF"/>
                </a:solidFill>
                <a:latin typeface="Consolas" panose="020B0609020204030204" pitchFamily="49" charset="0"/>
              </a:rPr>
              <a:t>@</a:t>
            </a:r>
            <a:r>
              <a:rPr lang="en-US" sz="1600" dirty="0" err="1">
                <a:solidFill>
                  <a:srgbClr val="7F9FBF"/>
                </a:solidFill>
                <a:latin typeface="Consolas" panose="020B0609020204030204" pitchFamily="49" charset="0"/>
              </a:rPr>
              <a:t>param</a:t>
            </a:r>
            <a:r>
              <a:rPr lang="en-US" sz="1600" dirty="0">
                <a:solidFill>
                  <a:srgbClr val="3F5FBF"/>
                </a:solidFill>
                <a:latin typeface="Consolas" panose="020B0609020204030204" pitchFamily="49" charset="0"/>
              </a:rPr>
              <a:t> from</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the starting pole</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t>
            </a:r>
            <a:r>
              <a:rPr lang="en-US" sz="1600" dirty="0">
                <a:solidFill>
                  <a:srgbClr val="7F9FBF"/>
                </a:solidFill>
                <a:latin typeface="Consolas" panose="020B0609020204030204" pitchFamily="49" charset="0"/>
              </a:rPr>
              <a:t>@</a:t>
            </a:r>
            <a:r>
              <a:rPr lang="en-US" sz="1600" dirty="0" err="1">
                <a:solidFill>
                  <a:srgbClr val="7F9FBF"/>
                </a:solidFill>
                <a:latin typeface="Consolas" panose="020B0609020204030204" pitchFamily="49" charset="0"/>
              </a:rPr>
              <a:t>param</a:t>
            </a:r>
            <a:r>
              <a:rPr lang="en-US" sz="1600" dirty="0">
                <a:solidFill>
                  <a:srgbClr val="3F5FBF"/>
                </a:solidFill>
                <a:latin typeface="Consolas" panose="020B0609020204030204" pitchFamily="49" charset="0"/>
              </a:rPr>
              <a:t> to</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the goal pole</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t>
            </a:r>
            <a:r>
              <a:rPr lang="en-US" sz="1600" dirty="0">
                <a:solidFill>
                  <a:srgbClr val="7F9FBF"/>
                </a:solidFill>
                <a:latin typeface="Consolas" panose="020B0609020204030204" pitchFamily="49" charset="0"/>
              </a:rPr>
              <a:t>@</a:t>
            </a:r>
            <a:r>
              <a:rPr lang="en-US" sz="1600" dirty="0" err="1">
                <a:solidFill>
                  <a:srgbClr val="7F9FBF"/>
                </a:solidFill>
                <a:latin typeface="Consolas" panose="020B0609020204030204" pitchFamily="49" charset="0"/>
              </a:rPr>
              <a:t>param</a:t>
            </a:r>
            <a:r>
              <a:rPr lang="en-US" sz="1600" dirty="0">
                <a:solidFill>
                  <a:srgbClr val="3F5FBF"/>
                </a:solidFill>
                <a:latin typeface="Consolas" panose="020B0609020204030204" pitchFamily="49" charset="0"/>
              </a:rPr>
              <a:t> using</a:t>
            </a: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          a third </a:t>
            </a:r>
            <a:r>
              <a:rPr lang="en-US" sz="1600" dirty="0" smtClean="0">
                <a:solidFill>
                  <a:srgbClr val="3F5FBF"/>
                </a:solidFill>
                <a:latin typeface="Consolas" panose="020B0609020204030204" pitchFamily="49" charset="0"/>
              </a:rPr>
              <a:t>pole</a:t>
            </a:r>
          </a:p>
          <a:p>
            <a:r>
              <a:rPr lang="en-US" sz="1600" dirty="0">
                <a:solidFill>
                  <a:srgbClr val="3F5FBF"/>
                </a:solidFill>
              </a:rPr>
              <a:t> </a:t>
            </a:r>
            <a:r>
              <a:rPr lang="en-US" sz="1600" dirty="0" smtClean="0">
                <a:solidFill>
                  <a:srgbClr val="3F5FBF"/>
                </a:solidFill>
              </a:rPr>
              <a:t>* </a:t>
            </a:r>
            <a:r>
              <a:rPr lang="en-US" sz="1600" dirty="0">
                <a:solidFill>
                  <a:srgbClr val="7F9FBF"/>
                </a:solidFill>
              </a:rPr>
              <a:t>@</a:t>
            </a:r>
            <a:r>
              <a:rPr lang="en-US" sz="1600" dirty="0" smtClean="0">
                <a:solidFill>
                  <a:srgbClr val="7F9FBF"/>
                </a:solidFill>
              </a:rPr>
              <a:t>pre. </a:t>
            </a:r>
            <a:r>
              <a:rPr lang="en-US" sz="1600" dirty="0" smtClean="0">
                <a:solidFill>
                  <a:srgbClr val="3F5FBF"/>
                </a:solidFill>
              </a:rPr>
              <a:t>n is greater than 0 </a:t>
            </a:r>
            <a:endParaRPr lang="en-US" sz="1600" dirty="0">
              <a:solidFill>
                <a:srgbClr val="3F5FBF"/>
              </a:solidFill>
              <a:latin typeface="Consolas" panose="020B0609020204030204" pitchFamily="49" charset="0"/>
            </a:endParaRPr>
          </a:p>
          <a:p>
            <a:r>
              <a:rPr lang="en-US" sz="1600" dirty="0" smtClean="0">
                <a:solidFill>
                  <a:srgbClr val="3F5FBF"/>
                </a:solidFill>
                <a:latin typeface="Consolas" panose="020B0609020204030204" pitchFamily="49" charset="0"/>
              </a:rPr>
              <a:t> </a:t>
            </a:r>
            <a:r>
              <a:rPr lang="en-US" sz="1600" dirty="0">
                <a:solidFill>
                  <a:srgbClr val="3F5FBF"/>
                </a:solidFill>
                <a:latin typeface="Consolas" panose="020B0609020204030204" pitchFamily="49" charset="0"/>
              </a:rPr>
              <a:t>*/</a:t>
            </a:r>
          </a:p>
          <a:p>
            <a:r>
              <a:rPr lang="en-US" sz="1600" dirty="0" smtClean="0">
                <a:solidFill>
                  <a:srgbClr val="7F0055"/>
                </a:solidFill>
                <a:latin typeface="Consolas" panose="020B0609020204030204" pitchFamily="49" charset="0"/>
              </a:rPr>
              <a:t>public</a:t>
            </a:r>
            <a:r>
              <a:rPr lang="en-US" sz="1600" dirty="0" smtClean="0">
                <a:solidFill>
                  <a:srgbClr val="000000"/>
                </a:solidFill>
                <a:latin typeface="Consolas" panose="020B0609020204030204" pitchFamily="49" charset="0"/>
              </a:rPr>
              <a:t> </a:t>
            </a:r>
            <a:r>
              <a:rPr lang="en-US" sz="1600" dirty="0">
                <a:solidFill>
                  <a:srgbClr val="7F0055"/>
                </a:solidFill>
                <a:latin typeface="Consolas" panose="020B0609020204030204" pitchFamily="49" charset="0"/>
              </a:rPr>
              <a:t>static</a:t>
            </a:r>
            <a:r>
              <a:rPr lang="en-US" sz="1600" dirty="0">
                <a:solidFill>
                  <a:srgbClr val="000000"/>
                </a:solidFill>
                <a:latin typeface="Consolas" panose="020B0609020204030204" pitchFamily="49" charset="0"/>
              </a:rPr>
              <a:t> </a:t>
            </a:r>
            <a:r>
              <a:rPr lang="en-US" sz="1600" dirty="0">
                <a:solidFill>
                  <a:srgbClr val="7F0055"/>
                </a:solidFill>
                <a:latin typeface="Consolas" panose="020B0609020204030204" pitchFamily="49" charset="0"/>
              </a:rPr>
              <a:t>void</a:t>
            </a:r>
            <a:r>
              <a:rPr lang="en-US" sz="1600" dirty="0">
                <a:solidFill>
                  <a:srgbClr val="000000"/>
                </a:solidFill>
                <a:latin typeface="Consolas" panose="020B0609020204030204" pitchFamily="49" charset="0"/>
              </a:rPr>
              <a:t> move(</a:t>
            </a:r>
            <a:r>
              <a:rPr lang="en-US" sz="1600" dirty="0" err="1">
                <a:solidFill>
                  <a:srgbClr val="7F0055"/>
                </a:solidFill>
                <a:latin typeface="Consolas" panose="020B0609020204030204" pitchFamily="49" charset="0"/>
              </a:rPr>
              <a:t>int</a:t>
            </a:r>
            <a:r>
              <a:rPr lang="en-US" sz="1600" dirty="0">
                <a:solidFill>
                  <a:srgbClr val="000000"/>
                </a:solidFill>
                <a:latin typeface="Consolas" panose="020B0609020204030204" pitchFamily="49" charset="0"/>
              </a:rPr>
              <a:t> </a:t>
            </a:r>
            <a:r>
              <a:rPr lang="en-US" sz="1600" dirty="0">
                <a:solidFill>
                  <a:srgbClr val="6A3E3E"/>
                </a:solidFill>
                <a:latin typeface="Consolas" panose="020B0609020204030204" pitchFamily="49" charset="0"/>
              </a:rPr>
              <a:t>n</a:t>
            </a:r>
            <a:r>
              <a:rPr lang="en-US" sz="1600" dirty="0">
                <a:solidFill>
                  <a:srgbClr val="000000"/>
                </a:solidFill>
                <a:latin typeface="Consolas" panose="020B0609020204030204" pitchFamily="49" charset="0"/>
              </a:rPr>
              <a:t>, String </a:t>
            </a:r>
            <a:r>
              <a:rPr lang="en-US" sz="1600" dirty="0">
                <a:solidFill>
                  <a:srgbClr val="6A3E3E"/>
                </a:solidFill>
                <a:latin typeface="Consolas" panose="020B0609020204030204" pitchFamily="49" charset="0"/>
              </a:rPr>
              <a:t>from</a:t>
            </a:r>
            <a:r>
              <a:rPr lang="en-US" sz="1600" dirty="0">
                <a:solidFill>
                  <a:srgbClr val="000000"/>
                </a:solidFill>
                <a:latin typeface="Consolas" panose="020B0609020204030204" pitchFamily="49" charset="0"/>
              </a:rPr>
              <a:t>, String </a:t>
            </a:r>
            <a:r>
              <a:rPr lang="en-US" sz="1600" dirty="0">
                <a:solidFill>
                  <a:srgbClr val="6A3E3E"/>
                </a:solidFill>
                <a:latin typeface="Consolas" panose="020B0609020204030204" pitchFamily="49" charset="0"/>
              </a:rPr>
              <a:t>to</a:t>
            </a:r>
            <a:r>
              <a:rPr lang="en-US" sz="1600" dirty="0">
                <a:solidFill>
                  <a:srgbClr val="000000"/>
                </a:solidFill>
                <a:latin typeface="Consolas" panose="020B0609020204030204" pitchFamily="49" charset="0"/>
              </a:rPr>
              <a:t>, String </a:t>
            </a:r>
            <a:r>
              <a:rPr lang="en-US" sz="1600" dirty="0">
                <a:solidFill>
                  <a:srgbClr val="6A3E3E"/>
                </a:solidFill>
                <a:latin typeface="Consolas" panose="020B0609020204030204" pitchFamily="49" charset="0"/>
              </a:rPr>
              <a:t>using</a:t>
            </a:r>
            <a:r>
              <a:rPr lang="en-US" sz="1600" dirty="0">
                <a:solidFill>
                  <a:srgbClr val="000000"/>
                </a:solidFill>
                <a:latin typeface="Consolas" panose="020B0609020204030204" pitchFamily="49" charset="0"/>
              </a:rPr>
              <a:t>)</a:t>
            </a:r>
            <a:endParaRPr lang="en-US" sz="1600" dirty="0" smtClean="0"/>
          </a:p>
        </p:txBody>
      </p:sp>
      <p:sp>
        <p:nvSpPr>
          <p:cNvPr id="4" name="Slide Number Placeholder 3"/>
          <p:cNvSpPr>
            <a:spLocks noGrp="1"/>
          </p:cNvSpPr>
          <p:nvPr>
            <p:ph type="sldNum" sz="quarter" idx="12"/>
          </p:nvPr>
        </p:nvSpPr>
        <p:spPr/>
        <p:txBody>
          <a:bodyPr/>
          <a:lstStyle/>
          <a:p>
            <a:pPr>
              <a:defRPr/>
            </a:pPr>
            <a:fld id="{70730C77-55B5-49A6-9F7C-C23091BDBC5F}" type="slidenum">
              <a:rPr lang="en-US" smtClean="0"/>
              <a:pPr>
                <a:defRPr/>
              </a:pPr>
              <a:t>20</a:t>
            </a:fld>
            <a:endParaRPr lang="en-US"/>
          </a:p>
        </p:txBody>
      </p:sp>
    </p:spTree>
    <p:extLst>
      <p:ext uri="{BB962C8B-B14F-4D97-AF65-F5344CB8AC3E}">
        <p14:creationId xmlns:p14="http://schemas.microsoft.com/office/powerpoint/2010/main" val="3594384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you eventually end up at (see next slide)...</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21</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002785"/>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3482085"/>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2967735"/>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
        <p:nvSpPr>
          <p:cNvPr id="14" name="Rectangle 13"/>
          <p:cNvSpPr/>
          <p:nvPr/>
        </p:nvSpPr>
        <p:spPr>
          <a:xfrm>
            <a:off x="1922078"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4217885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22</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891684"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984"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20284"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
        <p:nvSpPr>
          <p:cNvPr id="14" name="Rectangle 13"/>
          <p:cNvSpPr/>
          <p:nvPr/>
        </p:nvSpPr>
        <p:spPr>
          <a:xfrm>
            <a:off x="1922078"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760144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(n – 1) disks from B to C using A</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23</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891684"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984"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20284"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
        <p:nvSpPr>
          <p:cNvPr id="14" name="Rectangle 13"/>
          <p:cNvSpPr/>
          <p:nvPr/>
        </p:nvSpPr>
        <p:spPr>
          <a:xfrm>
            <a:off x="5608927"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21180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4</a:t>
            </a:r>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24</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008726"/>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9408" y="3488026"/>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3708" y="297367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
        <p:nvSpPr>
          <p:cNvPr id="14" name="Rectangle 13"/>
          <p:cNvSpPr/>
          <p:nvPr/>
        </p:nvSpPr>
        <p:spPr>
          <a:xfrm>
            <a:off x="5608927"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347586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of Hanoi</a:t>
            </a:r>
            <a:endParaRPr lang="en-US" dirty="0"/>
          </a:p>
        </p:txBody>
      </p:sp>
      <p:sp>
        <p:nvSpPr>
          <p:cNvPr id="3" name="Content Placeholder 2"/>
          <p:cNvSpPr>
            <a:spLocks noGrp="1"/>
          </p:cNvSpPr>
          <p:nvPr>
            <p:ph sz="quarter" idx="1"/>
          </p:nvPr>
        </p:nvSpPr>
        <p:spPr/>
        <p:txBody>
          <a:bodyPr/>
          <a:lstStyle/>
          <a:p>
            <a:r>
              <a:rPr lang="en-US" dirty="0" smtClean="0"/>
              <a:t>notice that to solve the n = 4 size problem, you have to solve a variation of the n = 3 size problem twice and a variation of the n = 1 size problem once</a:t>
            </a:r>
          </a:p>
          <a:p>
            <a:r>
              <a:rPr lang="en-US" dirty="0" smtClean="0"/>
              <a:t>we can use the </a:t>
            </a:r>
            <a:r>
              <a:rPr lang="en-US" b="1" dirty="0" smtClean="0">
                <a:latin typeface="Calibri" panose="020F0502020204030204" pitchFamily="34" charset="0"/>
                <a:cs typeface="Calibri" panose="020F0502020204030204" pitchFamily="34" charset="0"/>
              </a:rPr>
              <a:t>move</a:t>
            </a:r>
            <a:r>
              <a:rPr lang="en-US" dirty="0" smtClean="0"/>
              <a:t> method to solve these 3 sub-problems</a:t>
            </a:r>
            <a:endParaRPr lang="en-US" dirty="0"/>
          </a:p>
        </p:txBody>
      </p:sp>
      <p:sp>
        <p:nvSpPr>
          <p:cNvPr id="4" name="Slide Number Placeholder 3"/>
          <p:cNvSpPr>
            <a:spLocks noGrp="1"/>
          </p:cNvSpPr>
          <p:nvPr>
            <p:ph type="sldNum" sz="quarter" idx="12"/>
          </p:nvPr>
        </p:nvSpPr>
        <p:spPr/>
        <p:txBody>
          <a:bodyPr/>
          <a:lstStyle/>
          <a:p>
            <a:pPr>
              <a:defRPr/>
            </a:pPr>
            <a:fld id="{4F134194-C141-41B8-B5B5-C8570DAC61C1}" type="slidenum">
              <a:rPr lang="en-US" smtClean="0"/>
              <a:pPr>
                <a:defRPr/>
              </a:pPr>
              <a:t>25</a:t>
            </a:fld>
            <a:endParaRPr lang="en-US"/>
          </a:p>
        </p:txBody>
      </p:sp>
    </p:spTree>
    <p:extLst>
      <p:ext uri="{BB962C8B-B14F-4D97-AF65-F5344CB8AC3E}">
        <p14:creationId xmlns:p14="http://schemas.microsoft.com/office/powerpoint/2010/main" val="3309885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of Hanoi</a:t>
            </a:r>
            <a:endParaRPr lang="en-US" dirty="0"/>
          </a:p>
        </p:txBody>
      </p:sp>
      <p:sp>
        <p:nvSpPr>
          <p:cNvPr id="3" name="Content Placeholder 2"/>
          <p:cNvSpPr>
            <a:spLocks noGrp="1"/>
          </p:cNvSpPr>
          <p:nvPr>
            <p:ph sz="quarter" idx="1"/>
          </p:nvPr>
        </p:nvSpPr>
        <p:spPr/>
        <p:txBody>
          <a:bodyPr/>
          <a:lstStyle/>
          <a:p>
            <a:r>
              <a:rPr lang="en-US" dirty="0" smtClean="0"/>
              <a:t>the basic solution can be described as follows:</a:t>
            </a:r>
          </a:p>
          <a:p>
            <a:pPr marL="731838" lvl="1" indent="-457200">
              <a:buFont typeface="+mj-lt"/>
              <a:buAutoNum type="arabicPeriod"/>
              <a:defRPr/>
            </a:pPr>
            <a:r>
              <a:rPr lang="en-CA" dirty="0"/>
              <a:t>move (</a:t>
            </a:r>
            <a:r>
              <a:rPr lang="en-CA" i="1" dirty="0"/>
              <a:t>n</a:t>
            </a:r>
            <a:r>
              <a:rPr lang="en-CA" dirty="0"/>
              <a:t> – </a:t>
            </a:r>
            <a:r>
              <a:rPr lang="en-CA" dirty="0">
                <a:latin typeface="Times New Roman" pitchFamily="18" charset="0"/>
                <a:cs typeface="Times New Roman" pitchFamily="18" charset="0"/>
              </a:rPr>
              <a:t>1</a:t>
            </a:r>
            <a:r>
              <a:rPr lang="en-CA" dirty="0"/>
              <a:t>) disks from A to B</a:t>
            </a:r>
          </a:p>
          <a:p>
            <a:pPr marL="731838" lvl="1" indent="-457200">
              <a:buFont typeface="+mj-lt"/>
              <a:buAutoNum type="arabicPeriod"/>
              <a:defRPr/>
            </a:pPr>
            <a:r>
              <a:rPr lang="en-CA" dirty="0"/>
              <a:t>move 1 disk from A to C</a:t>
            </a:r>
          </a:p>
          <a:p>
            <a:pPr marL="731838" lvl="1" indent="-457200">
              <a:buFont typeface="+mj-lt"/>
              <a:buAutoNum type="arabicPeriod"/>
              <a:defRPr/>
            </a:pPr>
            <a:r>
              <a:rPr lang="en-CA" dirty="0"/>
              <a:t>move (</a:t>
            </a:r>
            <a:r>
              <a:rPr lang="en-CA" i="1" dirty="0"/>
              <a:t>n</a:t>
            </a:r>
            <a:r>
              <a:rPr lang="en-CA" dirty="0"/>
              <a:t> – </a:t>
            </a:r>
            <a:r>
              <a:rPr lang="en-CA" dirty="0">
                <a:latin typeface="Times New Roman" pitchFamily="18" charset="0"/>
                <a:cs typeface="Times New Roman" pitchFamily="18" charset="0"/>
              </a:rPr>
              <a:t>1</a:t>
            </a:r>
            <a:r>
              <a:rPr lang="en-CA" dirty="0"/>
              <a:t>) disks from B to </a:t>
            </a:r>
            <a:r>
              <a:rPr lang="en-CA" dirty="0" smtClean="0"/>
              <a:t>C</a:t>
            </a:r>
          </a:p>
          <a:p>
            <a:pPr marL="731838" lvl="1" indent="-457200">
              <a:buFont typeface="+mj-lt"/>
              <a:buAutoNum type="arabicPeriod"/>
              <a:defRPr/>
            </a:pPr>
            <a:endParaRPr lang="en-CA" dirty="0"/>
          </a:p>
          <a:p>
            <a:pPr>
              <a:defRPr/>
            </a:pPr>
            <a:r>
              <a:rPr lang="en-CA" dirty="0" smtClean="0"/>
              <a:t>furthermore:</a:t>
            </a:r>
          </a:p>
          <a:p>
            <a:pPr lvl="1">
              <a:defRPr/>
            </a:pPr>
            <a:r>
              <a:rPr lang="en-CA" dirty="0" smtClean="0"/>
              <a:t>if exactly n == 1 disk is moved, print out the starting pole and the goal pole for the move</a:t>
            </a:r>
            <a:endParaRPr lang="en-US" dirty="0"/>
          </a:p>
        </p:txBody>
      </p:sp>
      <p:sp>
        <p:nvSpPr>
          <p:cNvPr id="4" name="Slide Number Placeholder 3"/>
          <p:cNvSpPr>
            <a:spLocks noGrp="1"/>
          </p:cNvSpPr>
          <p:nvPr>
            <p:ph type="sldNum" sz="quarter" idx="12"/>
          </p:nvPr>
        </p:nvSpPr>
        <p:spPr/>
        <p:txBody>
          <a:bodyPr/>
          <a:lstStyle/>
          <a:p>
            <a:pPr>
              <a:defRPr/>
            </a:pPr>
            <a:fld id="{4F134194-C141-41B8-B5B5-C8570DAC61C1}" type="slidenum">
              <a:rPr lang="en-US" smtClean="0"/>
              <a:pPr>
                <a:defRPr/>
              </a:pPr>
              <a:t>26</a:t>
            </a:fld>
            <a:endParaRPr lang="en-US"/>
          </a:p>
        </p:txBody>
      </p:sp>
    </p:spTree>
    <p:extLst>
      <p:ext uri="{BB962C8B-B14F-4D97-AF65-F5344CB8AC3E}">
        <p14:creationId xmlns:p14="http://schemas.microsoft.com/office/powerpoint/2010/main" val="71968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Tower </a:t>
            </a:r>
            <a:r>
              <a:rPr lang="en-US" dirty="0" smtClean="0"/>
              <a:t>of Hanoi</a:t>
            </a:r>
            <a:endParaRPr lang="en-US" dirty="0"/>
          </a:p>
        </p:txBody>
      </p:sp>
      <p:sp>
        <p:nvSpPr>
          <p:cNvPr id="6" name="Content Placeholder 5"/>
          <p:cNvSpPr>
            <a:spLocks noGrp="1"/>
          </p:cNvSpPr>
          <p:nvPr>
            <p:ph sz="quarter" idx="1"/>
          </p:nvPr>
        </p:nvSpPr>
        <p:spPr/>
        <p:txBody>
          <a:bodyPr>
            <a:normAutofit/>
          </a:bodyPr>
          <a:lstStyle/>
          <a:p>
            <a:endParaRPr lang="en-US" sz="1600" dirty="0" smtClean="0"/>
          </a:p>
          <a:p>
            <a:endParaRPr lang="en-US" sz="1600" dirty="0" smtClean="0"/>
          </a:p>
          <a:p>
            <a:r>
              <a:rPr lang="en-US" sz="1600" dirty="0" smtClean="0">
                <a:solidFill>
                  <a:srgbClr val="7F0055"/>
                </a:solidFill>
              </a:rPr>
              <a:t>  public</a:t>
            </a:r>
            <a:r>
              <a:rPr lang="en-US" sz="1600" dirty="0" smtClean="0">
                <a:solidFill>
                  <a:srgbClr val="000000"/>
                </a:solidFill>
              </a:rPr>
              <a:t> </a:t>
            </a:r>
            <a:r>
              <a:rPr lang="en-US" sz="1600" dirty="0">
                <a:solidFill>
                  <a:srgbClr val="7F0055"/>
                </a:solidFill>
              </a:rPr>
              <a:t>static</a:t>
            </a:r>
            <a:r>
              <a:rPr lang="en-US" sz="1600" dirty="0">
                <a:solidFill>
                  <a:srgbClr val="000000"/>
                </a:solidFill>
              </a:rPr>
              <a:t> </a:t>
            </a:r>
            <a:r>
              <a:rPr lang="en-US" sz="1600" dirty="0">
                <a:solidFill>
                  <a:srgbClr val="7F0055"/>
                </a:solidFill>
              </a:rPr>
              <a:t>void</a:t>
            </a:r>
            <a:r>
              <a:rPr lang="en-US" sz="1600" dirty="0">
                <a:solidFill>
                  <a:srgbClr val="000000"/>
                </a:solidFill>
              </a:rPr>
              <a:t> move(</a:t>
            </a:r>
            <a:r>
              <a:rPr lang="en-US" sz="1600" dirty="0" err="1">
                <a:solidFill>
                  <a:srgbClr val="7F0055"/>
                </a:solidFill>
              </a:rPr>
              <a:t>int</a:t>
            </a:r>
            <a:r>
              <a:rPr lang="en-US" sz="1600" dirty="0">
                <a:solidFill>
                  <a:srgbClr val="000000"/>
                </a:solidFill>
              </a:rPr>
              <a:t> </a:t>
            </a:r>
            <a:r>
              <a:rPr lang="en-US" sz="1600" dirty="0">
                <a:solidFill>
                  <a:srgbClr val="6A3E3E"/>
                </a:solidFill>
              </a:rPr>
              <a:t>n</a:t>
            </a:r>
            <a:r>
              <a:rPr lang="en-US" sz="1600" dirty="0">
                <a:solidFill>
                  <a:srgbClr val="000000"/>
                </a:solidFill>
              </a:rPr>
              <a:t>, String </a:t>
            </a:r>
            <a:r>
              <a:rPr lang="en-US" sz="1600" dirty="0">
                <a:solidFill>
                  <a:srgbClr val="6A3E3E"/>
                </a:solidFill>
              </a:rPr>
              <a:t>from</a:t>
            </a:r>
            <a:r>
              <a:rPr lang="en-US" sz="1600" dirty="0">
                <a:solidFill>
                  <a:srgbClr val="000000"/>
                </a:solidFill>
              </a:rPr>
              <a:t>, String </a:t>
            </a:r>
            <a:r>
              <a:rPr lang="en-US" sz="1600" dirty="0">
                <a:solidFill>
                  <a:srgbClr val="6A3E3E"/>
                </a:solidFill>
              </a:rPr>
              <a:t>to</a:t>
            </a:r>
            <a:r>
              <a:rPr lang="en-US" sz="1600" dirty="0">
                <a:solidFill>
                  <a:srgbClr val="000000"/>
                </a:solidFill>
              </a:rPr>
              <a:t>, String </a:t>
            </a:r>
            <a:r>
              <a:rPr lang="en-US" sz="1600" dirty="0">
                <a:solidFill>
                  <a:srgbClr val="6A3E3E"/>
                </a:solidFill>
              </a:rPr>
              <a:t>using</a:t>
            </a:r>
            <a:r>
              <a:rPr lang="en-US" sz="1600" dirty="0">
                <a:solidFill>
                  <a:srgbClr val="000000"/>
                </a:solidFill>
              </a:rPr>
              <a:t>) {</a:t>
            </a:r>
          </a:p>
          <a:p>
            <a:r>
              <a:rPr lang="en-US" sz="1600" dirty="0">
                <a:solidFill>
                  <a:srgbClr val="000000"/>
                </a:solidFill>
              </a:rPr>
              <a:t>    </a:t>
            </a:r>
            <a:r>
              <a:rPr lang="en-US" sz="1600" dirty="0">
                <a:solidFill>
                  <a:srgbClr val="7F0055"/>
                </a:solidFill>
              </a:rPr>
              <a:t>if</a:t>
            </a:r>
            <a:r>
              <a:rPr lang="en-US" sz="1600" dirty="0">
                <a:solidFill>
                  <a:srgbClr val="000000"/>
                </a:solidFill>
              </a:rPr>
              <a:t> (</a:t>
            </a:r>
            <a:r>
              <a:rPr lang="en-US" sz="1600" dirty="0">
                <a:solidFill>
                  <a:srgbClr val="6A3E3E"/>
                </a:solidFill>
              </a:rPr>
              <a:t>n</a:t>
            </a:r>
            <a:r>
              <a:rPr lang="en-US" sz="1600" dirty="0">
                <a:solidFill>
                  <a:srgbClr val="000000"/>
                </a:solidFill>
              </a:rPr>
              <a:t> == 1) {</a:t>
            </a:r>
          </a:p>
          <a:p>
            <a:r>
              <a:rPr lang="en-US" sz="1600" dirty="0">
                <a:solidFill>
                  <a:srgbClr val="000000"/>
                </a:solidFill>
              </a:rPr>
              <a:t>      </a:t>
            </a:r>
            <a:r>
              <a:rPr lang="en-US" sz="1600" dirty="0" err="1">
                <a:solidFill>
                  <a:srgbClr val="000000"/>
                </a:solidFill>
              </a:rPr>
              <a:t>System.</a:t>
            </a:r>
            <a:r>
              <a:rPr lang="en-US" sz="1600" i="1" dirty="0" err="1">
                <a:solidFill>
                  <a:srgbClr val="0000C0"/>
                </a:solidFill>
              </a:rPr>
              <a:t>out</a:t>
            </a:r>
            <a:r>
              <a:rPr lang="en-US" sz="1600" i="1" dirty="0" err="1">
                <a:solidFill>
                  <a:srgbClr val="000000"/>
                </a:solidFill>
              </a:rPr>
              <a:t>.println</a:t>
            </a:r>
            <a:r>
              <a:rPr lang="en-US" sz="1600" i="1" dirty="0">
                <a:solidFill>
                  <a:srgbClr val="000000"/>
                </a:solidFill>
              </a:rPr>
              <a:t>(</a:t>
            </a:r>
            <a:r>
              <a:rPr lang="en-US" sz="1600" i="1" dirty="0">
                <a:solidFill>
                  <a:srgbClr val="2A00FF"/>
                </a:solidFill>
              </a:rPr>
              <a:t>"move disk from "</a:t>
            </a:r>
            <a:r>
              <a:rPr lang="en-US" sz="1600" i="1" dirty="0">
                <a:solidFill>
                  <a:srgbClr val="000000"/>
                </a:solidFill>
              </a:rPr>
              <a:t> + </a:t>
            </a:r>
            <a:r>
              <a:rPr lang="en-US" sz="1600" i="1" dirty="0">
                <a:solidFill>
                  <a:srgbClr val="6A3E3E"/>
                </a:solidFill>
              </a:rPr>
              <a:t>from</a:t>
            </a:r>
            <a:r>
              <a:rPr lang="en-US" sz="1600" i="1" dirty="0">
                <a:solidFill>
                  <a:srgbClr val="000000"/>
                </a:solidFill>
              </a:rPr>
              <a:t> + </a:t>
            </a:r>
            <a:r>
              <a:rPr lang="en-US" sz="1600" i="1" dirty="0">
                <a:solidFill>
                  <a:srgbClr val="2A00FF"/>
                </a:solidFill>
              </a:rPr>
              <a:t>" to "</a:t>
            </a:r>
            <a:r>
              <a:rPr lang="en-US" sz="1600" i="1" dirty="0">
                <a:solidFill>
                  <a:srgbClr val="000000"/>
                </a:solidFill>
              </a:rPr>
              <a:t> + </a:t>
            </a:r>
            <a:r>
              <a:rPr lang="en-US" sz="1600" i="1" dirty="0">
                <a:solidFill>
                  <a:srgbClr val="6A3E3E"/>
                </a:solidFill>
              </a:rPr>
              <a:t>to</a:t>
            </a:r>
            <a:r>
              <a:rPr lang="en-US" sz="1600" i="1" dirty="0">
                <a:solidFill>
                  <a:srgbClr val="000000"/>
                </a:solidFill>
              </a:rPr>
              <a:t>);</a:t>
            </a:r>
          </a:p>
          <a:p>
            <a:r>
              <a:rPr lang="en-US" sz="1600" dirty="0">
                <a:solidFill>
                  <a:srgbClr val="000000"/>
                </a:solidFill>
              </a:rPr>
              <a:t>    } </a:t>
            </a:r>
            <a:endParaRPr lang="en-US" sz="1600" dirty="0" smtClean="0">
              <a:solidFill>
                <a:srgbClr val="000000"/>
              </a:solidFill>
            </a:endParaRPr>
          </a:p>
          <a:p>
            <a:r>
              <a:rPr lang="en-US" sz="1600" dirty="0">
                <a:solidFill>
                  <a:srgbClr val="000000"/>
                </a:solidFill>
              </a:rPr>
              <a:t> </a:t>
            </a:r>
            <a:r>
              <a:rPr lang="en-US" sz="1600" dirty="0" smtClean="0">
                <a:solidFill>
                  <a:srgbClr val="000000"/>
                </a:solidFill>
              </a:rPr>
              <a:t>   </a:t>
            </a:r>
            <a:r>
              <a:rPr lang="en-US" sz="1600" dirty="0" smtClean="0">
                <a:solidFill>
                  <a:srgbClr val="7F0055"/>
                </a:solidFill>
              </a:rPr>
              <a:t>else</a:t>
            </a:r>
            <a:r>
              <a:rPr lang="en-US" sz="1600" dirty="0" smtClean="0">
                <a:solidFill>
                  <a:srgbClr val="000000"/>
                </a:solidFill>
              </a:rPr>
              <a:t> </a:t>
            </a:r>
            <a:r>
              <a:rPr lang="en-US" sz="1600" dirty="0">
                <a:solidFill>
                  <a:srgbClr val="000000"/>
                </a:solidFill>
              </a:rPr>
              <a:t>{</a:t>
            </a:r>
          </a:p>
          <a:p>
            <a:r>
              <a:rPr lang="en-US" sz="1600" dirty="0">
                <a:solidFill>
                  <a:srgbClr val="000000"/>
                </a:solidFill>
              </a:rPr>
              <a:t>      </a:t>
            </a:r>
            <a:r>
              <a:rPr lang="en-US" sz="1600" i="1" dirty="0">
                <a:solidFill>
                  <a:srgbClr val="000000"/>
                </a:solidFill>
              </a:rPr>
              <a:t>move(</a:t>
            </a:r>
            <a:r>
              <a:rPr lang="en-US" sz="1600" i="1" dirty="0">
                <a:solidFill>
                  <a:srgbClr val="6A3E3E"/>
                </a:solidFill>
              </a:rPr>
              <a:t>n</a:t>
            </a:r>
            <a:r>
              <a:rPr lang="en-US" sz="1600" i="1" dirty="0">
                <a:solidFill>
                  <a:srgbClr val="000000"/>
                </a:solidFill>
              </a:rPr>
              <a:t> - 1, </a:t>
            </a:r>
            <a:r>
              <a:rPr lang="en-US" sz="1600" i="1" dirty="0">
                <a:solidFill>
                  <a:srgbClr val="6A3E3E"/>
                </a:solidFill>
              </a:rPr>
              <a:t>from</a:t>
            </a:r>
            <a:r>
              <a:rPr lang="en-US" sz="1600" i="1" dirty="0">
                <a:solidFill>
                  <a:srgbClr val="000000"/>
                </a:solidFill>
              </a:rPr>
              <a:t>, </a:t>
            </a:r>
            <a:r>
              <a:rPr lang="en-US" sz="1600" i="1" dirty="0">
                <a:solidFill>
                  <a:srgbClr val="6A3E3E"/>
                </a:solidFill>
              </a:rPr>
              <a:t>using</a:t>
            </a:r>
            <a:r>
              <a:rPr lang="en-US" sz="1600" i="1" dirty="0">
                <a:solidFill>
                  <a:srgbClr val="000000"/>
                </a:solidFill>
              </a:rPr>
              <a:t>, </a:t>
            </a:r>
            <a:r>
              <a:rPr lang="en-US" sz="1600" i="1" dirty="0">
                <a:solidFill>
                  <a:srgbClr val="6A3E3E"/>
                </a:solidFill>
              </a:rPr>
              <a:t>to</a:t>
            </a:r>
            <a:r>
              <a:rPr lang="en-US" sz="1600" i="1" dirty="0">
                <a:solidFill>
                  <a:srgbClr val="000000"/>
                </a:solidFill>
              </a:rPr>
              <a:t>);</a:t>
            </a:r>
          </a:p>
          <a:p>
            <a:r>
              <a:rPr lang="en-US" sz="1600" dirty="0">
                <a:solidFill>
                  <a:srgbClr val="000000"/>
                </a:solidFill>
              </a:rPr>
              <a:t>      </a:t>
            </a:r>
            <a:r>
              <a:rPr lang="en-US" sz="1600" i="1" dirty="0">
                <a:solidFill>
                  <a:srgbClr val="000000"/>
                </a:solidFill>
              </a:rPr>
              <a:t>move(1, </a:t>
            </a:r>
            <a:r>
              <a:rPr lang="en-US" sz="1600" i="1" dirty="0">
                <a:solidFill>
                  <a:srgbClr val="6A3E3E"/>
                </a:solidFill>
              </a:rPr>
              <a:t>from</a:t>
            </a:r>
            <a:r>
              <a:rPr lang="en-US" sz="1600" i="1" dirty="0">
                <a:solidFill>
                  <a:srgbClr val="000000"/>
                </a:solidFill>
              </a:rPr>
              <a:t>, </a:t>
            </a:r>
            <a:r>
              <a:rPr lang="en-US" sz="1600" i="1" dirty="0">
                <a:solidFill>
                  <a:srgbClr val="6A3E3E"/>
                </a:solidFill>
              </a:rPr>
              <a:t>to</a:t>
            </a:r>
            <a:r>
              <a:rPr lang="en-US" sz="1600" i="1" dirty="0">
                <a:solidFill>
                  <a:srgbClr val="000000"/>
                </a:solidFill>
              </a:rPr>
              <a:t>, </a:t>
            </a:r>
            <a:r>
              <a:rPr lang="en-US" sz="1600" i="1" dirty="0">
                <a:solidFill>
                  <a:srgbClr val="6A3E3E"/>
                </a:solidFill>
              </a:rPr>
              <a:t>using</a:t>
            </a:r>
            <a:r>
              <a:rPr lang="en-US" sz="1600" i="1" dirty="0">
                <a:solidFill>
                  <a:srgbClr val="000000"/>
                </a:solidFill>
              </a:rPr>
              <a:t>);</a:t>
            </a:r>
          </a:p>
          <a:p>
            <a:r>
              <a:rPr lang="en-US" sz="1600" dirty="0">
                <a:solidFill>
                  <a:srgbClr val="000000"/>
                </a:solidFill>
              </a:rPr>
              <a:t>      </a:t>
            </a:r>
            <a:r>
              <a:rPr lang="en-US" sz="1600" i="1" dirty="0">
                <a:solidFill>
                  <a:srgbClr val="000000"/>
                </a:solidFill>
              </a:rPr>
              <a:t>move(</a:t>
            </a:r>
            <a:r>
              <a:rPr lang="en-US" sz="1600" i="1" dirty="0">
                <a:solidFill>
                  <a:srgbClr val="6A3E3E"/>
                </a:solidFill>
              </a:rPr>
              <a:t>n</a:t>
            </a:r>
            <a:r>
              <a:rPr lang="en-US" sz="1600" i="1" dirty="0">
                <a:solidFill>
                  <a:srgbClr val="000000"/>
                </a:solidFill>
              </a:rPr>
              <a:t> - 1, </a:t>
            </a:r>
            <a:r>
              <a:rPr lang="en-US" sz="1600" i="1" dirty="0">
                <a:solidFill>
                  <a:srgbClr val="6A3E3E"/>
                </a:solidFill>
              </a:rPr>
              <a:t>using</a:t>
            </a:r>
            <a:r>
              <a:rPr lang="en-US" sz="1600" i="1" dirty="0">
                <a:solidFill>
                  <a:srgbClr val="000000"/>
                </a:solidFill>
              </a:rPr>
              <a:t>, </a:t>
            </a:r>
            <a:r>
              <a:rPr lang="en-US" sz="1600" i="1" dirty="0">
                <a:solidFill>
                  <a:srgbClr val="6A3E3E"/>
                </a:solidFill>
              </a:rPr>
              <a:t>to</a:t>
            </a:r>
            <a:r>
              <a:rPr lang="en-US" sz="1600" i="1" dirty="0">
                <a:solidFill>
                  <a:srgbClr val="000000"/>
                </a:solidFill>
              </a:rPr>
              <a:t>, </a:t>
            </a:r>
            <a:r>
              <a:rPr lang="en-US" sz="1600" i="1" dirty="0">
                <a:solidFill>
                  <a:srgbClr val="6A3E3E"/>
                </a:solidFill>
              </a:rPr>
              <a:t>from</a:t>
            </a:r>
            <a:r>
              <a:rPr lang="en-US" sz="1600" i="1" dirty="0">
                <a:solidFill>
                  <a:srgbClr val="000000"/>
                </a:solidFill>
              </a:rPr>
              <a:t>);</a:t>
            </a:r>
          </a:p>
          <a:p>
            <a:r>
              <a:rPr lang="en-US" sz="1600" dirty="0">
                <a:solidFill>
                  <a:srgbClr val="000000"/>
                </a:solidFill>
              </a:rPr>
              <a:t>    }</a:t>
            </a:r>
          </a:p>
          <a:p>
            <a:r>
              <a:rPr lang="en-US" sz="1600" dirty="0">
                <a:solidFill>
                  <a:srgbClr val="000000"/>
                </a:solidFill>
              </a:rPr>
              <a:t>  }</a:t>
            </a:r>
            <a:endParaRPr lang="en-US" sz="1600" dirty="0" smtClean="0"/>
          </a:p>
        </p:txBody>
      </p:sp>
      <p:sp>
        <p:nvSpPr>
          <p:cNvPr id="4" name="Slide Number Placeholder 3"/>
          <p:cNvSpPr>
            <a:spLocks noGrp="1"/>
          </p:cNvSpPr>
          <p:nvPr>
            <p:ph type="sldNum" sz="quarter" idx="12"/>
          </p:nvPr>
        </p:nvSpPr>
        <p:spPr/>
        <p:txBody>
          <a:bodyPr/>
          <a:lstStyle/>
          <a:p>
            <a:pPr>
              <a:defRPr/>
            </a:pPr>
            <a:fld id="{70730C77-55B5-49A6-9F7C-C23091BDBC5F}" type="slidenum">
              <a:rPr lang="en-US" smtClean="0"/>
              <a:pPr>
                <a:defRPr/>
              </a:pPr>
              <a:t>27</a:t>
            </a:fld>
            <a:endParaRPr lang="en-US"/>
          </a:p>
        </p:txBody>
      </p:sp>
    </p:spTree>
    <p:extLst>
      <p:ext uri="{BB962C8B-B14F-4D97-AF65-F5344CB8AC3E}">
        <p14:creationId xmlns:p14="http://schemas.microsoft.com/office/powerpoint/2010/main" val="2132974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p:txBody>
          <a:bodyPr/>
          <a:lstStyle/>
          <a:p>
            <a:r>
              <a:rPr lang="en-CA" smtClean="0"/>
              <a:t>Printing n of Something</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suppose you want to implement a method that prints out n copies of a string</a:t>
            </a:r>
          </a:p>
          <a:p>
            <a:pPr>
              <a:defRPr/>
            </a:pPr>
            <a:endParaRPr lang="en-CA" dirty="0" smtClean="0"/>
          </a:p>
          <a:p>
            <a:pPr>
              <a:defRPr/>
            </a:pPr>
            <a:endParaRPr lang="en-CA" dirty="0" smtClean="0"/>
          </a:p>
          <a:p>
            <a:pPr>
              <a:buNone/>
              <a:defRPr/>
            </a:pPr>
            <a:r>
              <a:rPr lang="en-US" sz="1800" b="1" dirty="0" smtClean="0">
                <a:latin typeface="Consolas" panose="020B0609020204030204" pitchFamily="49" charset="0"/>
                <a:cs typeface="Courier New" pitchFamily="49" charset="0"/>
              </a:rPr>
              <a:t>public static void </a:t>
            </a:r>
            <a:r>
              <a:rPr lang="en-US" sz="1800" b="1" dirty="0" err="1" smtClean="0">
                <a:latin typeface="Consolas" panose="020B0609020204030204" pitchFamily="49" charset="0"/>
                <a:cs typeface="Courier New" pitchFamily="49" charset="0"/>
              </a:rPr>
              <a:t>printIt</a:t>
            </a:r>
            <a:r>
              <a:rPr lang="en-US" sz="1800" b="1" dirty="0" smtClean="0">
                <a:latin typeface="Consolas" panose="020B0609020204030204" pitchFamily="49" charset="0"/>
                <a:cs typeface="Courier New" pitchFamily="49" charset="0"/>
              </a:rPr>
              <a:t>(String s, </a:t>
            </a:r>
            <a:r>
              <a:rPr lang="en-US" sz="1800" b="1" dirty="0" err="1" smtClean="0">
                <a:latin typeface="Consolas" panose="020B0609020204030204" pitchFamily="49" charset="0"/>
                <a:cs typeface="Courier New" pitchFamily="49" charset="0"/>
              </a:rPr>
              <a:t>int</a:t>
            </a:r>
            <a:r>
              <a:rPr lang="en-US" sz="1800" b="1" dirty="0" smtClean="0">
                <a:latin typeface="Consolas" panose="020B0609020204030204" pitchFamily="49" charset="0"/>
                <a:cs typeface="Courier New" pitchFamily="49" charset="0"/>
              </a:rPr>
              <a:t> n) {</a:t>
            </a:r>
          </a:p>
          <a:p>
            <a:pPr>
              <a:buNone/>
              <a:defRPr/>
            </a:pPr>
            <a:r>
              <a:rPr lang="en-US" sz="1800" b="1" dirty="0" smtClean="0">
                <a:latin typeface="Consolas" panose="020B0609020204030204" pitchFamily="49" charset="0"/>
                <a:cs typeface="Courier New" pitchFamily="49" charset="0"/>
              </a:rPr>
              <a:t>  for(</a:t>
            </a:r>
            <a:r>
              <a:rPr lang="en-US" sz="1800" b="1" dirty="0" err="1" smtClean="0">
                <a:latin typeface="Consolas" panose="020B0609020204030204" pitchFamily="49" charset="0"/>
                <a:cs typeface="Courier New" pitchFamily="49" charset="0"/>
              </a:rPr>
              <a:t>int</a:t>
            </a:r>
            <a:r>
              <a:rPr lang="en-US" sz="1800" b="1" dirty="0" smtClean="0">
                <a:latin typeface="Consolas" panose="020B0609020204030204" pitchFamily="49" charset="0"/>
                <a:cs typeface="Courier New" pitchFamily="49" charset="0"/>
              </a:rPr>
              <a:t> </a:t>
            </a:r>
            <a:r>
              <a:rPr lang="en-US" sz="1800" b="1" dirty="0" err="1" smtClean="0">
                <a:latin typeface="Consolas" panose="020B0609020204030204" pitchFamily="49" charset="0"/>
                <a:cs typeface="Courier New" pitchFamily="49" charset="0"/>
              </a:rPr>
              <a:t>i</a:t>
            </a:r>
            <a:r>
              <a:rPr lang="en-US" sz="1800" b="1" dirty="0" smtClean="0">
                <a:latin typeface="Consolas" panose="020B0609020204030204" pitchFamily="49" charset="0"/>
                <a:cs typeface="Courier New" pitchFamily="49" charset="0"/>
              </a:rPr>
              <a:t> = 0; </a:t>
            </a:r>
            <a:r>
              <a:rPr lang="en-US" sz="1800" b="1" dirty="0" err="1" smtClean="0">
                <a:latin typeface="Consolas" panose="020B0609020204030204" pitchFamily="49" charset="0"/>
                <a:cs typeface="Courier New" pitchFamily="49" charset="0"/>
              </a:rPr>
              <a:t>i</a:t>
            </a:r>
            <a:r>
              <a:rPr lang="en-US" sz="1800" b="1" dirty="0" smtClean="0">
                <a:latin typeface="Consolas" panose="020B0609020204030204" pitchFamily="49" charset="0"/>
                <a:cs typeface="Courier New" pitchFamily="49" charset="0"/>
              </a:rPr>
              <a:t> &lt; n; </a:t>
            </a:r>
            <a:r>
              <a:rPr lang="en-US" sz="1800" b="1" dirty="0" err="1" smtClean="0">
                <a:latin typeface="Consolas" panose="020B0609020204030204" pitchFamily="49" charset="0"/>
                <a:cs typeface="Courier New" pitchFamily="49" charset="0"/>
              </a:rPr>
              <a:t>i</a:t>
            </a:r>
            <a:r>
              <a:rPr lang="en-US" sz="1800" b="1" dirty="0" smtClean="0">
                <a:latin typeface="Consolas" panose="020B0609020204030204" pitchFamily="49" charset="0"/>
                <a:cs typeface="Courier New" pitchFamily="49" charset="0"/>
              </a:rPr>
              <a:t>++) {</a:t>
            </a:r>
          </a:p>
          <a:p>
            <a:pPr>
              <a:buNone/>
              <a:defRPr/>
            </a:pPr>
            <a:r>
              <a:rPr lang="en-US" sz="1800" b="1" dirty="0" smtClean="0">
                <a:latin typeface="Consolas" panose="020B0609020204030204" pitchFamily="49" charset="0"/>
                <a:cs typeface="Courier New" pitchFamily="49" charset="0"/>
              </a:rPr>
              <a:t>    </a:t>
            </a:r>
            <a:r>
              <a:rPr lang="en-US" sz="1800" b="1" dirty="0" err="1" smtClean="0">
                <a:latin typeface="Consolas" panose="020B0609020204030204" pitchFamily="49" charset="0"/>
                <a:cs typeface="Courier New" pitchFamily="49" charset="0"/>
              </a:rPr>
              <a:t>System.out.print</a:t>
            </a:r>
            <a:r>
              <a:rPr lang="en-US" sz="1800" b="1" dirty="0" smtClean="0">
                <a:latin typeface="Consolas" panose="020B0609020204030204" pitchFamily="49" charset="0"/>
                <a:cs typeface="Courier New" pitchFamily="49" charset="0"/>
              </a:rPr>
              <a:t>(s);</a:t>
            </a:r>
          </a:p>
          <a:p>
            <a:pPr>
              <a:buNone/>
              <a:defRPr/>
            </a:pPr>
            <a:r>
              <a:rPr lang="en-US" sz="1800" b="1" dirty="0" smtClean="0">
                <a:latin typeface="Consolas" panose="020B0609020204030204" pitchFamily="49" charset="0"/>
                <a:cs typeface="Courier New" pitchFamily="49" charset="0"/>
              </a:rPr>
              <a:t>  }</a:t>
            </a:r>
          </a:p>
          <a:p>
            <a:pPr>
              <a:buNone/>
              <a:defRPr/>
            </a:pPr>
            <a:r>
              <a:rPr lang="en-US" sz="1800" b="1" dirty="0" smtClean="0">
                <a:latin typeface="Consolas" panose="020B0609020204030204" pitchFamily="49" charset="0"/>
                <a:cs typeface="Courier New" pitchFamily="49" charset="0"/>
              </a:rPr>
              <a:t>}</a:t>
            </a:r>
            <a:endParaRPr lang="en-US" sz="18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1DAFA4D2-8694-49F4-BD80-E7F363993B3F}" type="slidenum">
              <a:rPr lang="en-US" smtClean="0"/>
              <a:pPr>
                <a:defRPr/>
              </a:pPr>
              <a:t>28</a:t>
            </a:fld>
            <a:endParaRPr lang="en-US"/>
          </a:p>
        </p:txBody>
      </p:sp>
    </p:spTree>
    <p:extLst>
      <p:ext uri="{BB962C8B-B14F-4D97-AF65-F5344CB8AC3E}">
        <p14:creationId xmlns:p14="http://schemas.microsoft.com/office/powerpoint/2010/main" val="1364896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CA" smtClean="0"/>
              <a:t>A Different Solution</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alternatively we can use the following algorithm:</a:t>
            </a:r>
          </a:p>
          <a:p>
            <a:pPr marL="731838" lvl="1" indent="-457200">
              <a:buFont typeface="+mj-lt"/>
              <a:buAutoNum type="arabicPeriod"/>
              <a:defRPr/>
            </a:pPr>
            <a:r>
              <a:rPr lang="en-CA" dirty="0" smtClean="0"/>
              <a:t>if n == 0 done</a:t>
            </a:r>
            <a:r>
              <a:rPr lang="en-US" dirty="0" smtClean="0"/>
              <a:t>, otherwise</a:t>
            </a:r>
          </a:p>
          <a:p>
            <a:pPr marL="1063625" lvl="2" indent="-514350">
              <a:buFont typeface="+mj-lt"/>
              <a:buAutoNum type="romanUcPeriod"/>
              <a:defRPr/>
            </a:pPr>
            <a:r>
              <a:rPr lang="en-CA" dirty="0" smtClean="0"/>
              <a:t>print the string once</a:t>
            </a:r>
          </a:p>
          <a:p>
            <a:pPr marL="1063625" lvl="2" indent="-514350">
              <a:buFont typeface="+mj-lt"/>
              <a:buAutoNum type="romanUcPeriod"/>
              <a:defRPr/>
            </a:pPr>
            <a:r>
              <a:rPr lang="en-CA" dirty="0" smtClean="0"/>
              <a:t>print the string (n – 1) more times</a:t>
            </a:r>
          </a:p>
          <a:p>
            <a:pPr marL="514350" indent="-514350">
              <a:buNone/>
              <a:defRPr/>
            </a:pPr>
            <a:endParaRPr lang="en-CA" sz="1600" b="1" dirty="0" smtClean="0">
              <a:latin typeface="Consolas" panose="020B0609020204030204" pitchFamily="49" charset="0"/>
              <a:cs typeface="Courier New" pitchFamily="49" charset="0"/>
            </a:endParaRPr>
          </a:p>
          <a:p>
            <a:pPr marL="514350" indent="-514350">
              <a:buNone/>
              <a:defRPr/>
            </a:pPr>
            <a:r>
              <a:rPr lang="en-CA" sz="1800" b="1" dirty="0" smtClean="0">
                <a:latin typeface="Consolas" panose="020B0609020204030204" pitchFamily="49" charset="0"/>
                <a:cs typeface="Courier New" pitchFamily="49" charset="0"/>
              </a:rPr>
              <a:t>public static void </a:t>
            </a:r>
            <a:r>
              <a:rPr lang="en-CA" sz="1800" b="1" dirty="0" err="1" smtClean="0">
                <a:latin typeface="Consolas" panose="020B0609020204030204" pitchFamily="49" charset="0"/>
                <a:cs typeface="Courier New" pitchFamily="49" charset="0"/>
              </a:rPr>
              <a:t>printItToo</a:t>
            </a:r>
            <a:r>
              <a:rPr lang="en-CA" sz="1800" b="1" dirty="0" smtClean="0">
                <a:latin typeface="Consolas" panose="020B0609020204030204" pitchFamily="49" charset="0"/>
                <a:cs typeface="Courier New" pitchFamily="49" charset="0"/>
              </a:rPr>
              <a:t>(String s, </a:t>
            </a:r>
            <a:r>
              <a:rPr lang="en-CA" sz="1800" b="1" dirty="0" err="1" smtClean="0">
                <a:latin typeface="Consolas" panose="020B0609020204030204" pitchFamily="49" charset="0"/>
                <a:cs typeface="Courier New" pitchFamily="49" charset="0"/>
              </a:rPr>
              <a:t>int</a:t>
            </a:r>
            <a:r>
              <a:rPr lang="en-CA" sz="1800" b="1" dirty="0" smtClean="0">
                <a:latin typeface="Consolas" panose="020B0609020204030204" pitchFamily="49" charset="0"/>
                <a:cs typeface="Courier New" pitchFamily="49" charset="0"/>
              </a:rPr>
              <a:t> n) {</a:t>
            </a:r>
          </a:p>
          <a:p>
            <a:pPr marL="514350" indent="-514350">
              <a:buNone/>
              <a:defRPr/>
            </a:pPr>
            <a:r>
              <a:rPr lang="en-CA" sz="1800" b="1" dirty="0" smtClean="0">
                <a:latin typeface="Consolas" panose="020B0609020204030204" pitchFamily="49" charset="0"/>
                <a:cs typeface="Courier New" pitchFamily="49" charset="0"/>
              </a:rPr>
              <a:t>  if (n == 0) {</a:t>
            </a:r>
          </a:p>
          <a:p>
            <a:pPr marL="514350" indent="-514350">
              <a:buNone/>
              <a:defRPr/>
            </a:pPr>
            <a:r>
              <a:rPr lang="en-CA" sz="1800" b="1" dirty="0" smtClean="0">
                <a:latin typeface="Consolas" panose="020B0609020204030204" pitchFamily="49" charset="0"/>
                <a:cs typeface="Courier New" pitchFamily="49" charset="0"/>
              </a:rPr>
              <a:t>    return;</a:t>
            </a:r>
          </a:p>
          <a:p>
            <a:pPr marL="514350" indent="-514350">
              <a:buNone/>
              <a:defRPr/>
            </a:pPr>
            <a:r>
              <a:rPr lang="en-CA" sz="1800" b="1" dirty="0" smtClean="0">
                <a:latin typeface="Consolas" panose="020B0609020204030204" pitchFamily="49" charset="0"/>
                <a:cs typeface="Courier New" pitchFamily="49" charset="0"/>
              </a:rPr>
              <a:t>  }</a:t>
            </a:r>
          </a:p>
          <a:p>
            <a:pPr marL="514350" indent="-514350">
              <a:buNone/>
              <a:defRPr/>
            </a:pPr>
            <a:r>
              <a:rPr lang="en-CA" sz="1800" b="1" dirty="0" smtClean="0">
                <a:latin typeface="Consolas" panose="020B0609020204030204" pitchFamily="49" charset="0"/>
                <a:cs typeface="Courier New" pitchFamily="49" charset="0"/>
              </a:rPr>
              <a:t>  else {</a:t>
            </a:r>
          </a:p>
          <a:p>
            <a:pPr marL="514350" indent="-514350">
              <a:buNone/>
              <a:defRPr/>
            </a:pPr>
            <a:r>
              <a:rPr lang="en-CA" sz="1800" b="1" dirty="0" smtClean="0">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System.out.print</a:t>
            </a:r>
            <a:r>
              <a:rPr lang="en-CA" sz="1800" b="1" dirty="0" smtClean="0">
                <a:latin typeface="Consolas" panose="020B0609020204030204" pitchFamily="49" charset="0"/>
                <a:cs typeface="Courier New" pitchFamily="49" charset="0"/>
              </a:rPr>
              <a:t>(s);</a:t>
            </a:r>
          </a:p>
          <a:p>
            <a:pPr marL="514350" indent="-514350">
              <a:buNone/>
              <a:defRPr/>
            </a:pPr>
            <a:r>
              <a:rPr lang="en-CA" sz="1800" b="1" dirty="0" smtClean="0">
                <a:latin typeface="Consolas" panose="020B0609020204030204" pitchFamily="49" charset="0"/>
                <a:cs typeface="Courier New" pitchFamily="49" charset="0"/>
              </a:rPr>
              <a:t>    </a:t>
            </a:r>
            <a:r>
              <a:rPr lang="en-CA" sz="1800" b="1" dirty="0" err="1" smtClean="0">
                <a:solidFill>
                  <a:srgbClr val="FF0000"/>
                </a:solidFill>
                <a:latin typeface="Consolas" panose="020B0609020204030204" pitchFamily="49" charset="0"/>
                <a:cs typeface="Courier New" pitchFamily="49" charset="0"/>
              </a:rPr>
              <a:t>printItToo</a:t>
            </a:r>
            <a:r>
              <a:rPr lang="en-CA" sz="1800" b="1" dirty="0" smtClean="0">
                <a:latin typeface="Consolas" panose="020B0609020204030204" pitchFamily="49" charset="0"/>
                <a:cs typeface="Courier New" pitchFamily="49" charset="0"/>
              </a:rPr>
              <a:t>(s, n - 1);    </a:t>
            </a:r>
            <a:r>
              <a:rPr lang="en-CA" sz="1800" b="1" dirty="0" smtClean="0">
                <a:solidFill>
                  <a:srgbClr val="FF0000"/>
                </a:solidFill>
                <a:latin typeface="Consolas" panose="020B0609020204030204" pitchFamily="49" charset="0"/>
                <a:cs typeface="Courier New" pitchFamily="49" charset="0"/>
              </a:rPr>
              <a:t>// method invokes itself</a:t>
            </a:r>
          </a:p>
          <a:p>
            <a:pPr marL="514350" indent="-514350">
              <a:buNone/>
              <a:defRPr/>
            </a:pPr>
            <a:r>
              <a:rPr lang="en-CA" sz="1800" b="1" dirty="0" smtClean="0">
                <a:latin typeface="Consolas" panose="020B0609020204030204" pitchFamily="49" charset="0"/>
                <a:cs typeface="Courier New" pitchFamily="49" charset="0"/>
              </a:rPr>
              <a:t>  }</a:t>
            </a:r>
          </a:p>
          <a:p>
            <a:pPr marL="514350" indent="-514350">
              <a:buNone/>
              <a:defRPr/>
            </a:pPr>
            <a:r>
              <a:rPr lang="en-CA" sz="1800" b="1" dirty="0" smtClean="0">
                <a:latin typeface="Consolas" panose="020B0609020204030204" pitchFamily="49" charset="0"/>
                <a:cs typeface="Courier New" pitchFamily="49" charset="0"/>
              </a:rPr>
              <a:t>}</a:t>
            </a:r>
          </a:p>
        </p:txBody>
      </p:sp>
      <p:sp>
        <p:nvSpPr>
          <p:cNvPr id="4" name="Slide Number Placeholder 3"/>
          <p:cNvSpPr>
            <a:spLocks noGrp="1"/>
          </p:cNvSpPr>
          <p:nvPr>
            <p:ph type="sldNum" sz="quarter" idx="12"/>
          </p:nvPr>
        </p:nvSpPr>
        <p:spPr/>
        <p:txBody>
          <a:bodyPr/>
          <a:lstStyle/>
          <a:p>
            <a:pPr>
              <a:defRPr/>
            </a:pPr>
            <a:fld id="{3D8A6734-FE96-4959-8A61-A7F17BC96EC0}" type="slidenum">
              <a:rPr lang="en-US" smtClean="0"/>
              <a:pPr>
                <a:defRPr/>
              </a:pPr>
              <a:t>29</a:t>
            </a:fld>
            <a:endParaRPr lang="en-US"/>
          </a:p>
        </p:txBody>
      </p:sp>
    </p:spTree>
    <p:extLst>
      <p:ext uri="{BB962C8B-B14F-4D97-AF65-F5344CB8AC3E}">
        <p14:creationId xmlns:p14="http://schemas.microsoft.com/office/powerpoint/2010/main" val="3146924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legend says that the world will end when a 64 disk version of the puzzle is solved</a:t>
            </a:r>
          </a:p>
          <a:p>
            <a:r>
              <a:rPr lang="en-US" dirty="0" smtClean="0"/>
              <a:t>several appearances in pop culture</a:t>
            </a:r>
          </a:p>
          <a:p>
            <a:pPr lvl="1"/>
            <a:r>
              <a:rPr lang="en-US" dirty="0" smtClean="0"/>
              <a:t>Doctor Who</a:t>
            </a:r>
          </a:p>
          <a:p>
            <a:pPr lvl="1"/>
            <a:r>
              <a:rPr lang="en-US" dirty="0" smtClean="0"/>
              <a:t>Rise of the Planet of the Apes</a:t>
            </a:r>
          </a:p>
          <a:p>
            <a:pPr lvl="1"/>
            <a:r>
              <a:rPr lang="en-US" dirty="0" err="1" smtClean="0"/>
              <a:t>Survior</a:t>
            </a:r>
            <a:r>
              <a:rPr lang="en-US" dirty="0" smtClean="0"/>
              <a:t>: South Pacific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3</a:t>
            </a:fld>
            <a:endParaRPr lang="en-US"/>
          </a:p>
        </p:txBody>
      </p:sp>
    </p:spTree>
    <p:extLst>
      <p:ext uri="{BB962C8B-B14F-4D97-AF65-F5344CB8AC3E}">
        <p14:creationId xmlns:p14="http://schemas.microsoft.com/office/powerpoint/2010/main" val="24020781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CA" smtClean="0"/>
              <a:t>Recursion</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a method that calls itself is called a </a:t>
            </a:r>
            <a:r>
              <a:rPr lang="en-CA" i="1" dirty="0" smtClean="0"/>
              <a:t>recursive</a:t>
            </a:r>
            <a:r>
              <a:rPr lang="en-CA" dirty="0" smtClean="0"/>
              <a:t> method</a:t>
            </a:r>
          </a:p>
          <a:p>
            <a:pPr>
              <a:defRPr/>
            </a:pPr>
            <a:r>
              <a:rPr lang="en-CA" dirty="0" smtClean="0"/>
              <a:t>a recursive method solves a problem by repeatedly reducing the problem so that a base case can be reached</a:t>
            </a:r>
          </a:p>
          <a:p>
            <a:pPr>
              <a:defRPr/>
            </a:pPr>
            <a:endParaRPr lang="en-CA" dirty="0" smtClean="0"/>
          </a:p>
          <a:p>
            <a:pPr marL="342900" indent="-342900">
              <a:buFont typeface="Wingdings 3" pitchFamily="18" charset="2"/>
              <a:buNone/>
              <a:defRPr/>
            </a:pPr>
            <a:r>
              <a:rPr lang="en-CA" sz="1800" dirty="0" smtClean="0">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printItToo</a:t>
            </a:r>
            <a:r>
              <a:rPr lang="en-CA" sz="1800" b="1" dirty="0" smtClean="0">
                <a:latin typeface="Consolas" panose="020B0609020204030204" pitchFamily="49" charset="0"/>
                <a:cs typeface="Courier New" pitchFamily="49" charset="0"/>
              </a:rPr>
              <a:t>("*", </a:t>
            </a:r>
            <a:r>
              <a:rPr lang="en-CA" sz="1800" b="1" dirty="0" smtClean="0">
                <a:solidFill>
                  <a:srgbClr val="FF0000"/>
                </a:solidFill>
                <a:latin typeface="Consolas" panose="020B0609020204030204" pitchFamily="49" charset="0"/>
                <a:cs typeface="Courier New" pitchFamily="49" charset="0"/>
              </a:rPr>
              <a:t>5</a:t>
            </a:r>
            <a:r>
              <a:rPr lang="en-CA" sz="1800" b="1" dirty="0" smtClean="0">
                <a:latin typeface="Consolas" panose="020B0609020204030204" pitchFamily="49" charset="0"/>
                <a:cs typeface="Courier New" pitchFamily="49" charset="0"/>
              </a:rPr>
              <a:t>)</a:t>
            </a:r>
          </a:p>
          <a:p>
            <a:pPr marL="342900" indent="-342900">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r>
              <a:rPr lang="en-CA" sz="1800" b="1" dirty="0" err="1">
                <a:latin typeface="Consolas" panose="020B0609020204030204" pitchFamily="49" charset="0"/>
                <a:cs typeface="Courier New" pitchFamily="49" charset="0"/>
              </a:rPr>
              <a:t>printItToo</a:t>
            </a:r>
            <a:r>
              <a:rPr lang="en-CA" sz="1800" b="1" dirty="0">
                <a:latin typeface="Consolas" panose="020B0609020204030204" pitchFamily="49" charset="0"/>
                <a:cs typeface="Courier New" pitchFamily="49" charset="0"/>
              </a:rPr>
              <a:t> ("*", </a:t>
            </a:r>
            <a:r>
              <a:rPr lang="en-CA" sz="1800" b="1" dirty="0" smtClean="0">
                <a:solidFill>
                  <a:srgbClr val="FF0000"/>
                </a:solidFill>
                <a:latin typeface="Consolas" panose="020B0609020204030204" pitchFamily="49" charset="0"/>
                <a:cs typeface="Courier New" pitchFamily="49" charset="0"/>
              </a:rPr>
              <a:t>4</a:t>
            </a:r>
            <a:r>
              <a:rPr lang="en-CA" sz="1800" b="1" dirty="0" smtClean="0">
                <a:latin typeface="Consolas" panose="020B0609020204030204" pitchFamily="49" charset="0"/>
                <a:cs typeface="Courier New" pitchFamily="49" charset="0"/>
              </a:rPr>
              <a:t>)</a:t>
            </a:r>
          </a:p>
          <a:p>
            <a:pPr marL="342900" indent="-342900">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r>
              <a:rPr lang="en-CA" sz="1800" b="1" dirty="0" err="1">
                <a:latin typeface="Consolas" panose="020B0609020204030204" pitchFamily="49" charset="0"/>
                <a:cs typeface="Courier New" pitchFamily="49" charset="0"/>
              </a:rPr>
              <a:t>printItToo</a:t>
            </a:r>
            <a:r>
              <a:rPr lang="en-CA" sz="1800" b="1" dirty="0">
                <a:latin typeface="Consolas" panose="020B0609020204030204" pitchFamily="49" charset="0"/>
                <a:cs typeface="Courier New" pitchFamily="49" charset="0"/>
              </a:rPr>
              <a:t> ("*", </a:t>
            </a:r>
            <a:r>
              <a:rPr lang="en-CA" sz="1800" b="1" dirty="0" smtClean="0">
                <a:solidFill>
                  <a:srgbClr val="FF0000"/>
                </a:solidFill>
                <a:latin typeface="Consolas" panose="020B0609020204030204" pitchFamily="49" charset="0"/>
                <a:cs typeface="Courier New" pitchFamily="49" charset="0"/>
              </a:rPr>
              <a:t>3</a:t>
            </a:r>
            <a:r>
              <a:rPr lang="en-CA" sz="1800" b="1" dirty="0" smtClean="0">
                <a:latin typeface="Consolas" panose="020B0609020204030204" pitchFamily="49" charset="0"/>
                <a:cs typeface="Courier New" pitchFamily="49" charset="0"/>
              </a:rPr>
              <a:t>)</a:t>
            </a:r>
          </a:p>
          <a:p>
            <a:pPr marL="342900" indent="-342900">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r>
              <a:rPr lang="en-CA" sz="1800" b="1" dirty="0" err="1">
                <a:latin typeface="Consolas" panose="020B0609020204030204" pitchFamily="49" charset="0"/>
                <a:cs typeface="Courier New" pitchFamily="49" charset="0"/>
              </a:rPr>
              <a:t>printItToo</a:t>
            </a:r>
            <a:r>
              <a:rPr lang="en-CA" sz="1800" b="1" dirty="0">
                <a:latin typeface="Consolas" panose="020B0609020204030204" pitchFamily="49" charset="0"/>
                <a:cs typeface="Courier New" pitchFamily="49" charset="0"/>
              </a:rPr>
              <a:t> ("*", </a:t>
            </a:r>
            <a:r>
              <a:rPr lang="en-CA" sz="1800" b="1" dirty="0" smtClean="0">
                <a:solidFill>
                  <a:srgbClr val="FF0000"/>
                </a:solidFill>
                <a:latin typeface="Consolas" panose="020B0609020204030204" pitchFamily="49" charset="0"/>
                <a:cs typeface="Courier New" pitchFamily="49" charset="0"/>
              </a:rPr>
              <a:t>2</a:t>
            </a:r>
            <a:r>
              <a:rPr lang="en-CA" sz="1800" b="1" dirty="0" smtClean="0">
                <a:latin typeface="Consolas" panose="020B0609020204030204" pitchFamily="49" charset="0"/>
                <a:cs typeface="Courier New" pitchFamily="49" charset="0"/>
              </a:rPr>
              <a:t>)</a:t>
            </a:r>
          </a:p>
          <a:p>
            <a:pPr marL="342900" indent="-342900">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r>
              <a:rPr lang="en-CA" sz="1800" b="1" dirty="0" err="1">
                <a:latin typeface="Consolas" panose="020B0609020204030204" pitchFamily="49" charset="0"/>
                <a:cs typeface="Courier New" pitchFamily="49" charset="0"/>
              </a:rPr>
              <a:t>printItToo</a:t>
            </a:r>
            <a:r>
              <a:rPr lang="en-CA" sz="1800" b="1" dirty="0">
                <a:latin typeface="Consolas" panose="020B0609020204030204" pitchFamily="49" charset="0"/>
                <a:cs typeface="Courier New" pitchFamily="49" charset="0"/>
              </a:rPr>
              <a:t> ("*", </a:t>
            </a:r>
            <a:r>
              <a:rPr lang="en-CA" sz="1800" b="1" dirty="0" smtClean="0">
                <a:solidFill>
                  <a:srgbClr val="FF0000"/>
                </a:solidFill>
                <a:latin typeface="Consolas" panose="020B0609020204030204" pitchFamily="49" charset="0"/>
                <a:cs typeface="Courier New" pitchFamily="49" charset="0"/>
              </a:rPr>
              <a:t>1</a:t>
            </a:r>
            <a:r>
              <a:rPr lang="en-CA" sz="1800" b="1" dirty="0" smtClean="0">
                <a:latin typeface="Consolas" panose="020B0609020204030204" pitchFamily="49" charset="0"/>
                <a:cs typeface="Courier New" pitchFamily="49" charset="0"/>
              </a:rPr>
              <a:t>)</a:t>
            </a:r>
          </a:p>
          <a:p>
            <a:pPr marL="342900" indent="-342900">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r>
              <a:rPr lang="en-CA" sz="1800" b="1" dirty="0" err="1">
                <a:latin typeface="Consolas" panose="020B0609020204030204" pitchFamily="49" charset="0"/>
                <a:cs typeface="Courier New" pitchFamily="49" charset="0"/>
              </a:rPr>
              <a:t>printItToo</a:t>
            </a:r>
            <a:r>
              <a:rPr lang="en-CA" sz="1800" b="1" dirty="0">
                <a:latin typeface="Consolas" panose="020B0609020204030204" pitchFamily="49" charset="0"/>
                <a:cs typeface="Courier New" pitchFamily="49" charset="0"/>
              </a:rPr>
              <a:t> ("*", </a:t>
            </a:r>
            <a:r>
              <a:rPr lang="en-CA" sz="1800" b="1" dirty="0" smtClean="0">
                <a:solidFill>
                  <a:srgbClr val="FF0000"/>
                </a:solidFill>
                <a:latin typeface="Consolas" panose="020B0609020204030204" pitchFamily="49" charset="0"/>
                <a:cs typeface="Courier New" pitchFamily="49" charset="0"/>
              </a:rPr>
              <a:t>0</a:t>
            </a:r>
            <a:r>
              <a:rPr lang="en-CA" sz="1800" b="1" dirty="0" smtClean="0">
                <a:latin typeface="Consolas" panose="020B0609020204030204" pitchFamily="49" charset="0"/>
                <a:cs typeface="Courier New" pitchFamily="49" charset="0"/>
              </a:rPr>
              <a:t>) base case</a:t>
            </a:r>
          </a:p>
          <a:p>
            <a:pPr marL="342900" indent="-342900">
              <a:buFont typeface="Wingdings 3" pitchFamily="18" charset="2"/>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a:t>
            </a:r>
            <a:endParaRPr lang="en-US" sz="1800" dirty="0">
              <a:solidFill>
                <a:srgbClr val="0070C0"/>
              </a:solidFill>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F009B6C9-0E27-4EAB-851F-17615844734D}" type="slidenum">
              <a:rPr lang="en-US" smtClean="0"/>
              <a:pPr>
                <a:defRPr/>
              </a:pPr>
              <a:t>30</a:t>
            </a:fld>
            <a:endParaRPr lang="en-US"/>
          </a:p>
        </p:txBody>
      </p:sp>
      <p:sp>
        <p:nvSpPr>
          <p:cNvPr id="5" name="TextBox 4"/>
          <p:cNvSpPr txBox="1"/>
          <p:nvPr/>
        </p:nvSpPr>
        <p:spPr>
          <a:xfrm>
            <a:off x="4000500" y="3886200"/>
            <a:ext cx="3448050" cy="923925"/>
          </a:xfrm>
          <a:prstGeom prst="rect">
            <a:avLst/>
          </a:prstGeom>
          <a:noFill/>
        </p:spPr>
        <p:txBody>
          <a:bodyPr wrap="none">
            <a:spAutoFit/>
          </a:bodyPr>
          <a:lstStyle/>
          <a:p>
            <a:pPr>
              <a:defRPr/>
            </a:pPr>
            <a:r>
              <a:rPr lang="en-CA" dirty="0">
                <a:solidFill>
                  <a:srgbClr val="FF0000"/>
                </a:solidFill>
                <a:latin typeface="+mn-lt"/>
              </a:rPr>
              <a:t>Notice that the number of times</a:t>
            </a:r>
          </a:p>
          <a:p>
            <a:pPr>
              <a:defRPr/>
            </a:pPr>
            <a:r>
              <a:rPr lang="en-CA" dirty="0">
                <a:solidFill>
                  <a:srgbClr val="FF0000"/>
                </a:solidFill>
                <a:latin typeface="+mn-lt"/>
              </a:rPr>
              <a:t>the string is printed decreases</a:t>
            </a:r>
          </a:p>
          <a:p>
            <a:pPr>
              <a:defRPr/>
            </a:pPr>
            <a:r>
              <a:rPr lang="en-CA" dirty="0">
                <a:solidFill>
                  <a:srgbClr val="FF0000"/>
                </a:solidFill>
                <a:latin typeface="+mn-lt"/>
              </a:rPr>
              <a:t>after each recursive call to </a:t>
            </a:r>
            <a:r>
              <a:rPr lang="en-CA" dirty="0" err="1">
                <a:solidFill>
                  <a:srgbClr val="FF0000"/>
                </a:solidFill>
                <a:latin typeface="+mn-lt"/>
              </a:rPr>
              <a:t>printIt</a:t>
            </a:r>
            <a:endParaRPr lang="en-US" dirty="0">
              <a:solidFill>
                <a:srgbClr val="FF0000"/>
              </a:solidFill>
              <a:latin typeface="+mn-lt"/>
            </a:endParaRPr>
          </a:p>
        </p:txBody>
      </p:sp>
      <p:sp>
        <p:nvSpPr>
          <p:cNvPr id="6" name="TextBox 5"/>
          <p:cNvSpPr txBox="1"/>
          <p:nvPr/>
        </p:nvSpPr>
        <p:spPr>
          <a:xfrm>
            <a:off x="5818884" y="5157210"/>
            <a:ext cx="2843213" cy="647700"/>
          </a:xfrm>
          <a:prstGeom prst="rect">
            <a:avLst/>
          </a:prstGeom>
          <a:noFill/>
        </p:spPr>
        <p:txBody>
          <a:bodyPr wrap="none">
            <a:spAutoFit/>
          </a:bodyPr>
          <a:lstStyle/>
          <a:p>
            <a:pPr>
              <a:defRPr/>
            </a:pPr>
            <a:r>
              <a:rPr lang="en-CA" dirty="0">
                <a:solidFill>
                  <a:srgbClr val="FF0000"/>
                </a:solidFill>
                <a:latin typeface="+mn-lt"/>
              </a:rPr>
              <a:t>Notice that the base case is</a:t>
            </a:r>
          </a:p>
          <a:p>
            <a:pPr>
              <a:defRPr/>
            </a:pPr>
            <a:r>
              <a:rPr lang="en-CA" dirty="0">
                <a:solidFill>
                  <a:srgbClr val="FF0000"/>
                </a:solidFill>
                <a:latin typeface="+mn-lt"/>
              </a:rPr>
              <a:t>eventually reached.</a:t>
            </a:r>
            <a:endParaRPr lang="en-US" dirty="0">
              <a:solidFill>
                <a:srgbClr val="FF0000"/>
              </a:solidFill>
              <a:latin typeface="+mn-lt"/>
            </a:endParaRPr>
          </a:p>
        </p:txBody>
      </p:sp>
    </p:spTree>
    <p:extLst>
      <p:ext uri="{BB962C8B-B14F-4D97-AF65-F5344CB8AC3E}">
        <p14:creationId xmlns:p14="http://schemas.microsoft.com/office/powerpoint/2010/main" val="258487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2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20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20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CA" smtClean="0"/>
              <a:t>Infinite Recursion</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if the base case(s) is missing, or never reached, a recursive method will run forever (or until the computer runs out of resources)</a:t>
            </a:r>
          </a:p>
          <a:p>
            <a:pPr>
              <a:defRPr/>
            </a:pPr>
            <a:endParaRPr lang="en-CA" dirty="0" smtClean="0"/>
          </a:p>
          <a:p>
            <a:pPr>
              <a:buNone/>
              <a:defRPr/>
            </a:pPr>
            <a:r>
              <a:rPr lang="en-CA" sz="1600" b="1" dirty="0" smtClean="0">
                <a:latin typeface="Consolas" panose="020B0609020204030204" pitchFamily="49" charset="0"/>
                <a:cs typeface="Courier New" pitchFamily="49" charset="0"/>
              </a:rPr>
              <a:t>public static void </a:t>
            </a:r>
            <a:r>
              <a:rPr lang="en-CA" sz="1600" b="1" dirty="0" err="1" smtClean="0">
                <a:latin typeface="Consolas" panose="020B0609020204030204" pitchFamily="49" charset="0"/>
                <a:cs typeface="Courier New" pitchFamily="49" charset="0"/>
              </a:rPr>
              <a:t>printItForever</a:t>
            </a:r>
            <a:r>
              <a:rPr lang="en-CA" sz="1600" b="1" dirty="0" smtClean="0">
                <a:latin typeface="Consolas" panose="020B0609020204030204" pitchFamily="49" charset="0"/>
                <a:cs typeface="Courier New" pitchFamily="49" charset="0"/>
              </a:rPr>
              <a:t>(String s, </a:t>
            </a:r>
            <a:r>
              <a:rPr lang="en-CA" sz="1600" b="1" dirty="0" err="1" smtClean="0">
                <a:latin typeface="Consolas" panose="020B0609020204030204" pitchFamily="49" charset="0"/>
                <a:cs typeface="Courier New" pitchFamily="49" charset="0"/>
              </a:rPr>
              <a:t>int</a:t>
            </a:r>
            <a:r>
              <a:rPr lang="en-CA" sz="1600" b="1" dirty="0" smtClean="0">
                <a:latin typeface="Consolas" panose="020B0609020204030204" pitchFamily="49" charset="0"/>
                <a:cs typeface="Courier New" pitchFamily="49" charset="0"/>
              </a:rPr>
              <a:t> n) {</a:t>
            </a:r>
          </a:p>
          <a:p>
            <a:pPr>
              <a:buNone/>
              <a:defRPr/>
            </a:pPr>
            <a:r>
              <a:rPr lang="en-CA" sz="1600" b="1" dirty="0" smtClean="0">
                <a:latin typeface="Consolas" panose="020B0609020204030204" pitchFamily="49" charset="0"/>
                <a:cs typeface="Courier New" pitchFamily="49" charset="0"/>
              </a:rPr>
              <a:t>  // missing base case; infinite recursion</a:t>
            </a:r>
          </a:p>
          <a:p>
            <a:pPr>
              <a:buNone/>
              <a:defRPr/>
            </a:pPr>
            <a:r>
              <a:rPr lang="en-CA" sz="1600" b="1" dirty="0" smtClean="0">
                <a:latin typeface="Consolas" panose="020B0609020204030204" pitchFamily="49" charset="0"/>
                <a:cs typeface="Courier New" pitchFamily="49" charset="0"/>
              </a:rPr>
              <a:t>  </a:t>
            </a:r>
            <a:r>
              <a:rPr lang="en-CA" sz="1600" b="1" dirty="0" err="1" smtClean="0">
                <a:latin typeface="Consolas" panose="020B0609020204030204" pitchFamily="49" charset="0"/>
                <a:cs typeface="Courier New" pitchFamily="49" charset="0"/>
              </a:rPr>
              <a:t>System.out.print</a:t>
            </a:r>
            <a:r>
              <a:rPr lang="en-CA" sz="1600" b="1" dirty="0" smtClean="0">
                <a:latin typeface="Consolas" panose="020B0609020204030204" pitchFamily="49" charset="0"/>
                <a:cs typeface="Courier New" pitchFamily="49" charset="0"/>
              </a:rPr>
              <a:t>(s);</a:t>
            </a:r>
          </a:p>
          <a:p>
            <a:pPr>
              <a:buNone/>
              <a:defRPr/>
            </a:pPr>
            <a:r>
              <a:rPr lang="en-CA" sz="1600" b="1" dirty="0" smtClean="0">
                <a:latin typeface="Consolas" panose="020B0609020204030204" pitchFamily="49" charset="0"/>
                <a:cs typeface="Courier New" pitchFamily="49" charset="0"/>
              </a:rPr>
              <a:t>  </a:t>
            </a:r>
            <a:r>
              <a:rPr lang="en-CA" sz="1600" b="1" dirty="0" err="1" smtClean="0">
                <a:latin typeface="Consolas" panose="020B0609020204030204" pitchFamily="49" charset="0"/>
                <a:cs typeface="Courier New" pitchFamily="49" charset="0"/>
              </a:rPr>
              <a:t>printItForever</a:t>
            </a:r>
            <a:r>
              <a:rPr lang="en-CA" sz="1600" b="1" dirty="0" smtClean="0">
                <a:latin typeface="Consolas" panose="020B0609020204030204" pitchFamily="49" charset="0"/>
                <a:cs typeface="Courier New" pitchFamily="49" charset="0"/>
              </a:rPr>
              <a:t>(s, n - 1);</a:t>
            </a:r>
          </a:p>
          <a:p>
            <a:pPr>
              <a:buNone/>
              <a:defRPr/>
            </a:pPr>
            <a:r>
              <a:rPr lang="en-CA" sz="1600" b="1" dirty="0" smtClean="0">
                <a:latin typeface="Consolas" panose="020B0609020204030204" pitchFamily="49" charset="0"/>
                <a:cs typeface="Courier New" pitchFamily="49" charset="0"/>
              </a:rPr>
              <a:t>}</a:t>
            </a:r>
          </a:p>
          <a:p>
            <a:pPr>
              <a:buNone/>
              <a:defRPr/>
            </a:pPr>
            <a:endParaRPr lang="en-CA" sz="1600" b="1" dirty="0" smtClean="0">
              <a:latin typeface="Consolas" panose="020B0609020204030204" pitchFamily="49" charset="0"/>
              <a:cs typeface="Courier New" pitchFamily="49" charset="0"/>
            </a:endParaRPr>
          </a:p>
          <a:p>
            <a:pPr>
              <a:buFont typeface="Wingdings 3" pitchFamily="18" charset="2"/>
              <a:buNone/>
              <a:defRPr/>
            </a:pPr>
            <a:r>
              <a:rPr lang="en-CA" sz="1800" b="1" dirty="0" smtClean="0">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printItForever</a:t>
            </a:r>
            <a:r>
              <a:rPr lang="en-CA" sz="1800" b="1" dirty="0" smtClean="0">
                <a:latin typeface="Consolas" panose="020B0609020204030204" pitchFamily="49" charset="0"/>
                <a:cs typeface="Courier New" pitchFamily="49" charset="0"/>
              </a:rPr>
              <a:t>("*", 1)</a:t>
            </a:r>
          </a:p>
          <a:p>
            <a:pPr>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printItForever</a:t>
            </a:r>
            <a:r>
              <a:rPr lang="en-CA" sz="1800" b="1" dirty="0" smtClean="0">
                <a:latin typeface="Consolas" panose="020B0609020204030204" pitchFamily="49" charset="0"/>
                <a:cs typeface="Courier New" pitchFamily="49" charset="0"/>
              </a:rPr>
              <a:t>("*", </a:t>
            </a:r>
            <a:r>
              <a:rPr lang="en-CA" sz="1800" b="1" dirty="0" smtClean="0">
                <a:solidFill>
                  <a:srgbClr val="FF0000"/>
                </a:solidFill>
                <a:latin typeface="Consolas" panose="020B0609020204030204" pitchFamily="49" charset="0"/>
                <a:cs typeface="Courier New" pitchFamily="49" charset="0"/>
              </a:rPr>
              <a:t>0</a:t>
            </a:r>
            <a:r>
              <a:rPr lang="en-CA" sz="1800" b="1" dirty="0" smtClean="0">
                <a:latin typeface="Consolas" panose="020B0609020204030204" pitchFamily="49" charset="0"/>
                <a:cs typeface="Courier New" pitchFamily="49" charset="0"/>
              </a:rPr>
              <a:t>)</a:t>
            </a:r>
          </a:p>
          <a:p>
            <a:pPr>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printItForever</a:t>
            </a:r>
            <a:r>
              <a:rPr lang="en-CA" sz="1800" b="1" dirty="0" smtClean="0">
                <a:latin typeface="Consolas" panose="020B0609020204030204" pitchFamily="49" charset="0"/>
                <a:cs typeface="Courier New" pitchFamily="49" charset="0"/>
              </a:rPr>
              <a:t>("*", </a:t>
            </a:r>
            <a:r>
              <a:rPr lang="en-CA" sz="1800" b="1" dirty="0" smtClean="0">
                <a:solidFill>
                  <a:srgbClr val="FF0000"/>
                </a:solidFill>
                <a:latin typeface="Consolas" panose="020B0609020204030204" pitchFamily="49" charset="0"/>
                <a:cs typeface="Courier New" pitchFamily="49" charset="0"/>
              </a:rPr>
              <a:t>-1</a:t>
            </a:r>
            <a:r>
              <a:rPr lang="en-CA" sz="1800" b="1" dirty="0" smtClean="0">
                <a:latin typeface="Consolas" panose="020B0609020204030204" pitchFamily="49" charset="0"/>
                <a:cs typeface="Courier New" pitchFamily="49" charset="0"/>
              </a:rPr>
              <a:t>)</a:t>
            </a:r>
          </a:p>
          <a:p>
            <a:pPr>
              <a:buNone/>
              <a:defRPr/>
            </a:pPr>
            <a:r>
              <a:rPr lang="en-CA" sz="1800" b="1" dirty="0" smtClean="0">
                <a:latin typeface="Consolas" panose="020B0609020204030204" pitchFamily="49" charset="0"/>
                <a:cs typeface="Courier New" pitchFamily="49" charset="0"/>
              </a:rPr>
              <a:t>	</a:t>
            </a:r>
            <a:r>
              <a:rPr lang="en-CA" sz="1800" b="1" dirty="0" smtClean="0">
                <a:solidFill>
                  <a:srgbClr val="0070C0"/>
                </a:solidFill>
                <a:latin typeface="Consolas" panose="020B0609020204030204" pitchFamily="49" charset="0"/>
                <a:cs typeface="Courier New" pitchFamily="49" charset="0"/>
              </a:rPr>
              <a:t>*** </a:t>
            </a:r>
            <a:r>
              <a:rPr lang="en-CA" sz="1800" b="1" dirty="0" err="1" smtClean="0">
                <a:latin typeface="Consolas" panose="020B0609020204030204" pitchFamily="49" charset="0"/>
                <a:cs typeface="Courier New" pitchFamily="49" charset="0"/>
              </a:rPr>
              <a:t>printItForever</a:t>
            </a:r>
            <a:r>
              <a:rPr lang="en-CA" sz="1800" b="1" dirty="0" smtClean="0">
                <a:latin typeface="Consolas" panose="020B0609020204030204" pitchFamily="49" charset="0"/>
                <a:cs typeface="Courier New" pitchFamily="49" charset="0"/>
              </a:rPr>
              <a:t>("*", </a:t>
            </a:r>
            <a:r>
              <a:rPr lang="en-CA" sz="1800" b="1" dirty="0" smtClean="0">
                <a:solidFill>
                  <a:srgbClr val="FF0000"/>
                </a:solidFill>
                <a:latin typeface="Consolas" panose="020B0609020204030204" pitchFamily="49" charset="0"/>
                <a:cs typeface="Courier New" pitchFamily="49" charset="0"/>
              </a:rPr>
              <a:t>-2</a:t>
            </a:r>
            <a:r>
              <a:rPr lang="en-CA" sz="1800" b="1" dirty="0" smtClean="0">
                <a:latin typeface="Consolas" panose="020B0609020204030204" pitchFamily="49" charset="0"/>
                <a:cs typeface="Courier New" pitchFamily="49" charset="0"/>
              </a:rPr>
              <a:t>) ...........</a:t>
            </a:r>
            <a:endParaRPr lang="en-US" sz="18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374CA99-F20A-4404-8F38-C8AEE369D9CA}" type="slidenum">
              <a:rPr lang="en-US" smtClean="0"/>
              <a:pPr>
                <a:defRPr/>
              </a:pPr>
              <a:t>31</a:t>
            </a:fld>
            <a:endParaRPr lang="en-US"/>
          </a:p>
        </p:txBody>
      </p:sp>
    </p:spTree>
    <p:extLst>
      <p:ext uri="{BB962C8B-B14F-4D97-AF65-F5344CB8AC3E}">
        <p14:creationId xmlns:p14="http://schemas.microsoft.com/office/powerpoint/2010/main" val="12330936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Climbing a Flight of n Stairs</a:t>
            </a:r>
            <a:endParaRPr lang="en-US" dirty="0"/>
          </a:p>
        </p:txBody>
      </p:sp>
      <p:sp>
        <p:nvSpPr>
          <p:cNvPr id="5" name="Content Placeholder 4"/>
          <p:cNvSpPr>
            <a:spLocks noGrp="1"/>
          </p:cNvSpPr>
          <p:nvPr>
            <p:ph sz="quarter" idx="1"/>
          </p:nvPr>
        </p:nvSpPr>
        <p:spPr/>
        <p:txBody>
          <a:bodyPr/>
          <a:lstStyle/>
          <a:p>
            <a:r>
              <a:rPr lang="en-US" dirty="0" smtClean="0"/>
              <a:t>not Java</a:t>
            </a:r>
          </a:p>
          <a:p>
            <a:endParaRPr lang="en-US" dirty="0" smtClean="0"/>
          </a:p>
          <a:p>
            <a:pPr>
              <a:buNone/>
            </a:pPr>
            <a:r>
              <a:rPr lang="en-US" sz="2000" b="1" dirty="0" smtClean="0">
                <a:latin typeface="Consolas" panose="020B0609020204030204" pitchFamily="49" charset="0"/>
                <a:cs typeface="Courier New" pitchFamily="49" charset="0"/>
              </a:rPr>
              <a:t>/** </a:t>
            </a:r>
          </a:p>
          <a:p>
            <a:pPr>
              <a:buNone/>
            </a:pPr>
            <a:r>
              <a:rPr lang="en-US" sz="2000" b="1" dirty="0">
                <a:latin typeface="Consolas" panose="020B0609020204030204" pitchFamily="49" charset="0"/>
                <a:cs typeface="Courier New" pitchFamily="49" charset="0"/>
              </a:rPr>
              <a:t> </a:t>
            </a:r>
            <a:r>
              <a:rPr lang="en-US" sz="2000" b="1" dirty="0" smtClean="0">
                <a:latin typeface="Consolas" panose="020B0609020204030204" pitchFamily="49" charset="0"/>
                <a:cs typeface="Courier New" pitchFamily="49" charset="0"/>
              </a:rPr>
              <a:t> * method to climb n stairs</a:t>
            </a:r>
          </a:p>
          <a:p>
            <a:pPr>
              <a:buNone/>
            </a:pPr>
            <a:r>
              <a:rPr lang="en-US" sz="2000" b="1" dirty="0" smtClean="0">
                <a:latin typeface="Consolas" panose="020B0609020204030204" pitchFamily="49" charset="0"/>
                <a:cs typeface="Courier New" pitchFamily="49" charset="0"/>
              </a:rPr>
              <a:t>  */</a:t>
            </a:r>
          </a:p>
          <a:p>
            <a:pPr>
              <a:buNone/>
            </a:pPr>
            <a:r>
              <a:rPr lang="en-US" sz="2000" b="1" dirty="0" smtClean="0">
                <a:latin typeface="Consolas" panose="020B0609020204030204" pitchFamily="49" charset="0"/>
                <a:cs typeface="Courier New" pitchFamily="49" charset="0"/>
              </a:rPr>
              <a:t>climb(n) :</a:t>
            </a:r>
          </a:p>
          <a:p>
            <a:pPr>
              <a:buNone/>
            </a:pPr>
            <a:r>
              <a:rPr lang="en-US" sz="2000" b="1" dirty="0" smtClean="0">
                <a:latin typeface="Consolas" panose="020B0609020204030204" pitchFamily="49" charset="0"/>
                <a:cs typeface="Courier New" pitchFamily="49" charset="0"/>
              </a:rPr>
              <a:t>if n == 0</a:t>
            </a:r>
          </a:p>
          <a:p>
            <a:pPr>
              <a:buNone/>
            </a:pPr>
            <a:r>
              <a:rPr lang="en-US" sz="2000" b="1" dirty="0" smtClean="0">
                <a:latin typeface="Consolas" panose="020B0609020204030204" pitchFamily="49" charset="0"/>
                <a:cs typeface="Courier New" pitchFamily="49" charset="0"/>
              </a:rPr>
              <a:t>  done</a:t>
            </a:r>
          </a:p>
          <a:p>
            <a:pPr>
              <a:buNone/>
            </a:pPr>
            <a:r>
              <a:rPr lang="en-US" sz="2000" b="1" dirty="0" smtClean="0">
                <a:latin typeface="Consolas" panose="020B0609020204030204" pitchFamily="49" charset="0"/>
                <a:cs typeface="Courier New" pitchFamily="49" charset="0"/>
              </a:rPr>
              <a:t>else</a:t>
            </a:r>
          </a:p>
          <a:p>
            <a:pPr>
              <a:buNone/>
            </a:pPr>
            <a:r>
              <a:rPr lang="en-US" sz="2000" b="1" dirty="0" smtClean="0">
                <a:latin typeface="Consolas" panose="020B0609020204030204" pitchFamily="49" charset="0"/>
                <a:cs typeface="Courier New" pitchFamily="49" charset="0"/>
              </a:rPr>
              <a:t>  step up 1 stair</a:t>
            </a:r>
          </a:p>
          <a:p>
            <a:pPr>
              <a:buNone/>
            </a:pPr>
            <a:r>
              <a:rPr lang="en-US" sz="2000" b="1" dirty="0" smtClean="0">
                <a:latin typeface="Consolas" panose="020B0609020204030204" pitchFamily="49" charset="0"/>
                <a:cs typeface="Courier New" pitchFamily="49" charset="0"/>
              </a:rPr>
              <a:t>  climb(n – 1);</a:t>
            </a:r>
          </a:p>
          <a:p>
            <a:pPr>
              <a:buNone/>
            </a:pPr>
            <a:r>
              <a:rPr lang="en-US" sz="2000" b="1" dirty="0" smtClean="0">
                <a:latin typeface="Consolas" panose="020B0609020204030204" pitchFamily="49" charset="0"/>
                <a:cs typeface="Courier New" pitchFamily="49" charset="0"/>
              </a:rPr>
              <a:t>end</a:t>
            </a:r>
            <a:endParaRPr lang="en-US" sz="20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32</a:t>
            </a:fld>
            <a:endParaRPr lang="en-US"/>
          </a:p>
        </p:txBody>
      </p:sp>
    </p:spTree>
    <p:extLst>
      <p:ext uri="{BB962C8B-B14F-4D97-AF65-F5344CB8AC3E}">
        <p14:creationId xmlns:p14="http://schemas.microsoft.com/office/powerpoint/2010/main" val="40818734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smtClean="0"/>
              <a:t>Rabbits</a:t>
            </a:r>
            <a:endParaRPr lang="en-US" smtClean="0"/>
          </a:p>
        </p:txBody>
      </p:sp>
      <p:sp>
        <p:nvSpPr>
          <p:cNvPr id="4" name="Slide Number Placeholder 3"/>
          <p:cNvSpPr>
            <a:spLocks noGrp="1"/>
          </p:cNvSpPr>
          <p:nvPr>
            <p:ph type="sldNum" sz="quarter" idx="12"/>
          </p:nvPr>
        </p:nvSpPr>
        <p:spPr/>
        <p:txBody>
          <a:bodyPr/>
          <a:lstStyle/>
          <a:p>
            <a:pPr>
              <a:defRPr/>
            </a:pPr>
            <a:fld id="{B61AF027-02B9-4ED5-BDF7-BD88635F68A8}" type="slidenum">
              <a:rPr lang="en-US" smtClean="0"/>
              <a:pPr>
                <a:defRPr/>
              </a:pPr>
              <a:t>33</a:t>
            </a:fld>
            <a:endParaRPr lang="en-US"/>
          </a:p>
        </p:txBody>
      </p:sp>
      <p:grpSp>
        <p:nvGrpSpPr>
          <p:cNvPr id="18436" name="Group 22"/>
          <p:cNvGrpSpPr>
            <a:grpSpLocks/>
          </p:cNvGrpSpPr>
          <p:nvPr/>
        </p:nvGrpSpPr>
        <p:grpSpPr bwMode="auto">
          <a:xfrm>
            <a:off x="536575" y="1714500"/>
            <a:ext cx="1019175" cy="760413"/>
            <a:chOff x="1084724" y="1543050"/>
            <a:chExt cx="1020183" cy="760413"/>
          </a:xfrm>
        </p:grpSpPr>
        <p:pic>
          <p:nvPicPr>
            <p:cNvPr id="18481"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82"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5" name="Group 23"/>
          <p:cNvGrpSpPr>
            <a:grpSpLocks/>
          </p:cNvGrpSpPr>
          <p:nvPr/>
        </p:nvGrpSpPr>
        <p:grpSpPr bwMode="auto">
          <a:xfrm>
            <a:off x="546100" y="2668588"/>
            <a:ext cx="1019175" cy="760412"/>
            <a:chOff x="1084724" y="1543050"/>
            <a:chExt cx="1020183" cy="760413"/>
          </a:xfrm>
        </p:grpSpPr>
        <p:pic>
          <p:nvPicPr>
            <p:cNvPr id="18479"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80"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7" name="Group 26"/>
          <p:cNvGrpSpPr>
            <a:grpSpLocks/>
          </p:cNvGrpSpPr>
          <p:nvPr/>
        </p:nvGrpSpPr>
        <p:grpSpPr bwMode="auto">
          <a:xfrm>
            <a:off x="1565275" y="2686050"/>
            <a:ext cx="1020763" cy="760413"/>
            <a:chOff x="1084724" y="1543050"/>
            <a:chExt cx="1020183" cy="760413"/>
          </a:xfrm>
        </p:grpSpPr>
        <p:pic>
          <p:nvPicPr>
            <p:cNvPr id="18477"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78"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8" name="Group 29"/>
          <p:cNvGrpSpPr>
            <a:grpSpLocks/>
          </p:cNvGrpSpPr>
          <p:nvPr/>
        </p:nvGrpSpPr>
        <p:grpSpPr bwMode="auto">
          <a:xfrm>
            <a:off x="554038" y="3679825"/>
            <a:ext cx="1020762" cy="760413"/>
            <a:chOff x="1084724" y="1543050"/>
            <a:chExt cx="1020183" cy="760413"/>
          </a:xfrm>
        </p:grpSpPr>
        <p:pic>
          <p:nvPicPr>
            <p:cNvPr id="18475"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76"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9" name="Group 32"/>
          <p:cNvGrpSpPr>
            <a:grpSpLocks/>
          </p:cNvGrpSpPr>
          <p:nvPr/>
        </p:nvGrpSpPr>
        <p:grpSpPr bwMode="auto">
          <a:xfrm>
            <a:off x="1574800" y="3697288"/>
            <a:ext cx="1019175" cy="760412"/>
            <a:chOff x="1084724" y="1543050"/>
            <a:chExt cx="1020183" cy="760413"/>
          </a:xfrm>
        </p:grpSpPr>
        <p:pic>
          <p:nvPicPr>
            <p:cNvPr id="18473"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74"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0" name="Group 35"/>
          <p:cNvGrpSpPr>
            <a:grpSpLocks/>
          </p:cNvGrpSpPr>
          <p:nvPr/>
        </p:nvGrpSpPr>
        <p:grpSpPr bwMode="auto">
          <a:xfrm>
            <a:off x="2668588" y="3679825"/>
            <a:ext cx="1020762" cy="760413"/>
            <a:chOff x="1084724" y="1543050"/>
            <a:chExt cx="1020183" cy="760413"/>
          </a:xfrm>
        </p:grpSpPr>
        <p:pic>
          <p:nvPicPr>
            <p:cNvPr id="18471"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72"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1" name="Group 38"/>
          <p:cNvGrpSpPr>
            <a:grpSpLocks/>
          </p:cNvGrpSpPr>
          <p:nvPr/>
        </p:nvGrpSpPr>
        <p:grpSpPr bwMode="auto">
          <a:xfrm>
            <a:off x="3689350" y="3697288"/>
            <a:ext cx="1019175" cy="760412"/>
            <a:chOff x="1084724" y="1543050"/>
            <a:chExt cx="1020183" cy="760413"/>
          </a:xfrm>
        </p:grpSpPr>
        <p:pic>
          <p:nvPicPr>
            <p:cNvPr id="18469"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70"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2" name="Group 41"/>
          <p:cNvGrpSpPr>
            <a:grpSpLocks/>
          </p:cNvGrpSpPr>
          <p:nvPr/>
        </p:nvGrpSpPr>
        <p:grpSpPr bwMode="auto">
          <a:xfrm>
            <a:off x="554038" y="4743450"/>
            <a:ext cx="1020762" cy="760413"/>
            <a:chOff x="1084724" y="1543050"/>
            <a:chExt cx="1020183" cy="760413"/>
          </a:xfrm>
        </p:grpSpPr>
        <p:pic>
          <p:nvPicPr>
            <p:cNvPr id="18467"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68"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3" name="Group 44"/>
          <p:cNvGrpSpPr>
            <a:grpSpLocks/>
          </p:cNvGrpSpPr>
          <p:nvPr/>
        </p:nvGrpSpPr>
        <p:grpSpPr bwMode="auto">
          <a:xfrm>
            <a:off x="1574800" y="4760913"/>
            <a:ext cx="1019175" cy="760412"/>
            <a:chOff x="1084724" y="1543050"/>
            <a:chExt cx="1020183" cy="760413"/>
          </a:xfrm>
        </p:grpSpPr>
        <p:pic>
          <p:nvPicPr>
            <p:cNvPr id="18465"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66"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4" name="Group 47"/>
          <p:cNvGrpSpPr>
            <a:grpSpLocks/>
          </p:cNvGrpSpPr>
          <p:nvPr/>
        </p:nvGrpSpPr>
        <p:grpSpPr bwMode="auto">
          <a:xfrm>
            <a:off x="2668588" y="4743450"/>
            <a:ext cx="1020762" cy="760413"/>
            <a:chOff x="1084724" y="1543050"/>
            <a:chExt cx="1020183" cy="760413"/>
          </a:xfrm>
        </p:grpSpPr>
        <p:pic>
          <p:nvPicPr>
            <p:cNvPr id="18463"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64"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5" name="Group 50"/>
          <p:cNvGrpSpPr>
            <a:grpSpLocks/>
          </p:cNvGrpSpPr>
          <p:nvPr/>
        </p:nvGrpSpPr>
        <p:grpSpPr bwMode="auto">
          <a:xfrm>
            <a:off x="3689350" y="4760913"/>
            <a:ext cx="1019175" cy="760412"/>
            <a:chOff x="1084724" y="1543050"/>
            <a:chExt cx="1020183" cy="760413"/>
          </a:xfrm>
        </p:grpSpPr>
        <p:pic>
          <p:nvPicPr>
            <p:cNvPr id="18461"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62"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6" name="Group 53"/>
          <p:cNvGrpSpPr>
            <a:grpSpLocks/>
          </p:cNvGrpSpPr>
          <p:nvPr/>
        </p:nvGrpSpPr>
        <p:grpSpPr bwMode="auto">
          <a:xfrm>
            <a:off x="4725988" y="4765675"/>
            <a:ext cx="1020762" cy="760413"/>
            <a:chOff x="1084724" y="1543050"/>
            <a:chExt cx="1020183" cy="760413"/>
          </a:xfrm>
        </p:grpSpPr>
        <p:pic>
          <p:nvPicPr>
            <p:cNvPr id="18459"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60"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grpSp>
        <p:nvGrpSpPr>
          <p:cNvPr id="17" name="Group 56"/>
          <p:cNvGrpSpPr>
            <a:grpSpLocks/>
          </p:cNvGrpSpPr>
          <p:nvPr/>
        </p:nvGrpSpPr>
        <p:grpSpPr bwMode="auto">
          <a:xfrm>
            <a:off x="5746750" y="4783138"/>
            <a:ext cx="1019175" cy="760412"/>
            <a:chOff x="1084724" y="1543050"/>
            <a:chExt cx="1020183" cy="760413"/>
          </a:xfrm>
        </p:grpSpPr>
        <p:pic>
          <p:nvPicPr>
            <p:cNvPr id="18457"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371600" y="1543050"/>
              <a:ext cx="733307" cy="588963"/>
            </a:xfrm>
            <a:prstGeom prst="rect">
              <a:avLst/>
            </a:prstGeom>
            <a:noFill/>
            <a:ln w="9525">
              <a:noFill/>
              <a:miter lim="800000"/>
              <a:headEnd/>
              <a:tailEnd/>
            </a:ln>
          </p:spPr>
        </p:pic>
        <p:pic>
          <p:nvPicPr>
            <p:cNvPr id="18458" name="Picture 2" descr="C:\Users\mab\AppData\Local\Microsoft\Windows\Temporary Internet Files\Content.IE5\OXWIXQ0Y\MCj02501680000[1].wmf"/>
            <p:cNvPicPr>
              <a:picLocks noChangeAspect="1" noChangeArrowheads="1"/>
            </p:cNvPicPr>
            <p:nvPr/>
          </p:nvPicPr>
          <p:blipFill>
            <a:blip r:embed="rId2" cstate="print"/>
            <a:srcRect/>
            <a:stretch>
              <a:fillRect/>
            </a:stretch>
          </p:blipFill>
          <p:spPr bwMode="auto">
            <a:xfrm flipH="1">
              <a:off x="1084724" y="1714500"/>
              <a:ext cx="733307" cy="588963"/>
            </a:xfrm>
            <a:prstGeom prst="rect">
              <a:avLst/>
            </a:prstGeom>
            <a:noFill/>
            <a:ln w="9525">
              <a:noFill/>
              <a:miter lim="800000"/>
              <a:headEnd/>
              <a:tailEnd/>
            </a:ln>
          </p:spPr>
        </p:pic>
      </p:grpSp>
      <p:sp>
        <p:nvSpPr>
          <p:cNvPr id="60" name="TextBox 59"/>
          <p:cNvSpPr txBox="1"/>
          <p:nvPr/>
        </p:nvSpPr>
        <p:spPr>
          <a:xfrm>
            <a:off x="1885950" y="1714500"/>
            <a:ext cx="1730375" cy="369888"/>
          </a:xfrm>
          <a:prstGeom prst="rect">
            <a:avLst/>
          </a:prstGeom>
          <a:noFill/>
        </p:spPr>
        <p:txBody>
          <a:bodyPr wrap="none">
            <a:spAutoFit/>
          </a:bodyPr>
          <a:lstStyle/>
          <a:p>
            <a:pPr>
              <a:defRPr/>
            </a:pPr>
            <a:r>
              <a:rPr lang="en-CA" dirty="0">
                <a:latin typeface="+mn-lt"/>
              </a:rPr>
              <a:t>Month 0: 1 pair</a:t>
            </a:r>
            <a:endParaRPr lang="en-US" dirty="0">
              <a:latin typeface="+mn-lt"/>
            </a:endParaRPr>
          </a:p>
        </p:txBody>
      </p:sp>
      <p:sp>
        <p:nvSpPr>
          <p:cNvPr id="61" name="TextBox 60"/>
          <p:cNvSpPr txBox="1"/>
          <p:nvPr/>
        </p:nvSpPr>
        <p:spPr>
          <a:xfrm>
            <a:off x="6796088" y="1771650"/>
            <a:ext cx="1924050" cy="369888"/>
          </a:xfrm>
          <a:prstGeom prst="rect">
            <a:avLst/>
          </a:prstGeom>
          <a:noFill/>
        </p:spPr>
        <p:txBody>
          <a:bodyPr wrap="none">
            <a:spAutoFit/>
          </a:bodyPr>
          <a:lstStyle/>
          <a:p>
            <a:pPr>
              <a:defRPr/>
            </a:pPr>
            <a:r>
              <a:rPr lang="en-CA" dirty="0">
                <a:latin typeface="+mn-lt"/>
              </a:rPr>
              <a:t>0 additional pairs</a:t>
            </a:r>
            <a:endParaRPr lang="en-US" dirty="0">
              <a:latin typeface="+mn-lt"/>
            </a:endParaRPr>
          </a:p>
        </p:txBody>
      </p:sp>
      <p:sp>
        <p:nvSpPr>
          <p:cNvPr id="62" name="TextBox 61"/>
          <p:cNvSpPr txBox="1"/>
          <p:nvPr/>
        </p:nvSpPr>
        <p:spPr>
          <a:xfrm>
            <a:off x="2743200" y="2628900"/>
            <a:ext cx="2089150" cy="646113"/>
          </a:xfrm>
          <a:prstGeom prst="rect">
            <a:avLst/>
          </a:prstGeom>
          <a:noFill/>
        </p:spPr>
        <p:txBody>
          <a:bodyPr wrap="none">
            <a:spAutoFit/>
          </a:bodyPr>
          <a:lstStyle/>
          <a:p>
            <a:pPr>
              <a:defRPr/>
            </a:pPr>
            <a:r>
              <a:rPr lang="en-CA" dirty="0">
                <a:latin typeface="+mn-lt"/>
              </a:rPr>
              <a:t>Month 1: first pair</a:t>
            </a:r>
          </a:p>
          <a:p>
            <a:pPr>
              <a:defRPr/>
            </a:pPr>
            <a:r>
              <a:rPr lang="en-CA" dirty="0">
                <a:latin typeface="+mn-lt"/>
              </a:rPr>
              <a:t>makes another pair</a:t>
            </a:r>
            <a:endParaRPr lang="en-US" dirty="0">
              <a:latin typeface="+mn-lt"/>
            </a:endParaRPr>
          </a:p>
        </p:txBody>
      </p:sp>
      <p:sp>
        <p:nvSpPr>
          <p:cNvPr id="63" name="TextBox 62"/>
          <p:cNvSpPr txBox="1"/>
          <p:nvPr/>
        </p:nvSpPr>
        <p:spPr>
          <a:xfrm>
            <a:off x="6848475" y="2686050"/>
            <a:ext cx="1778000" cy="369888"/>
          </a:xfrm>
          <a:prstGeom prst="rect">
            <a:avLst/>
          </a:prstGeom>
          <a:noFill/>
        </p:spPr>
        <p:txBody>
          <a:bodyPr wrap="none">
            <a:spAutoFit/>
          </a:bodyPr>
          <a:lstStyle/>
          <a:p>
            <a:pPr>
              <a:defRPr/>
            </a:pPr>
            <a:r>
              <a:rPr lang="en-CA" dirty="0">
                <a:latin typeface="+mn-lt"/>
              </a:rPr>
              <a:t>1 additional pair</a:t>
            </a:r>
            <a:endParaRPr lang="en-US" dirty="0">
              <a:latin typeface="+mn-lt"/>
            </a:endParaRPr>
          </a:p>
        </p:txBody>
      </p:sp>
      <p:sp>
        <p:nvSpPr>
          <p:cNvPr id="64" name="TextBox 63"/>
          <p:cNvSpPr txBox="1"/>
          <p:nvPr/>
        </p:nvSpPr>
        <p:spPr>
          <a:xfrm>
            <a:off x="4743450" y="3600450"/>
            <a:ext cx="2149475" cy="923925"/>
          </a:xfrm>
          <a:prstGeom prst="rect">
            <a:avLst/>
          </a:prstGeom>
          <a:noFill/>
        </p:spPr>
        <p:txBody>
          <a:bodyPr wrap="none">
            <a:spAutoFit/>
          </a:bodyPr>
          <a:lstStyle/>
          <a:p>
            <a:pPr>
              <a:defRPr/>
            </a:pPr>
            <a:r>
              <a:rPr lang="en-CA" dirty="0">
                <a:latin typeface="+mn-lt"/>
              </a:rPr>
              <a:t>Month 2: each pair</a:t>
            </a:r>
          </a:p>
          <a:p>
            <a:pPr>
              <a:defRPr/>
            </a:pPr>
            <a:r>
              <a:rPr lang="en-CA" dirty="0">
                <a:latin typeface="+mn-lt"/>
              </a:rPr>
              <a:t>makes another pair;</a:t>
            </a:r>
          </a:p>
          <a:p>
            <a:pPr>
              <a:defRPr/>
            </a:pPr>
            <a:r>
              <a:rPr lang="en-CA" dirty="0">
                <a:latin typeface="+mn-lt"/>
              </a:rPr>
              <a:t>oldest pair dies</a:t>
            </a:r>
            <a:endParaRPr lang="en-US" dirty="0">
              <a:latin typeface="+mn-lt"/>
            </a:endParaRPr>
          </a:p>
        </p:txBody>
      </p:sp>
      <p:sp>
        <p:nvSpPr>
          <p:cNvPr id="65" name="TextBox 64"/>
          <p:cNvSpPr txBox="1"/>
          <p:nvPr/>
        </p:nvSpPr>
        <p:spPr>
          <a:xfrm>
            <a:off x="6848475" y="3600450"/>
            <a:ext cx="1778000" cy="369888"/>
          </a:xfrm>
          <a:prstGeom prst="rect">
            <a:avLst/>
          </a:prstGeom>
          <a:noFill/>
        </p:spPr>
        <p:txBody>
          <a:bodyPr wrap="none">
            <a:spAutoFit/>
          </a:bodyPr>
          <a:lstStyle/>
          <a:p>
            <a:pPr>
              <a:defRPr/>
            </a:pPr>
            <a:r>
              <a:rPr lang="en-CA" dirty="0">
                <a:latin typeface="+mn-lt"/>
              </a:rPr>
              <a:t>1 additional pair</a:t>
            </a:r>
            <a:endParaRPr lang="en-US" dirty="0">
              <a:latin typeface="+mn-lt"/>
            </a:endParaRPr>
          </a:p>
        </p:txBody>
      </p:sp>
      <p:sp>
        <p:nvSpPr>
          <p:cNvPr id="66" name="TextBox 65"/>
          <p:cNvSpPr txBox="1"/>
          <p:nvPr/>
        </p:nvSpPr>
        <p:spPr>
          <a:xfrm>
            <a:off x="4857750" y="5618163"/>
            <a:ext cx="2149475" cy="923925"/>
          </a:xfrm>
          <a:prstGeom prst="rect">
            <a:avLst/>
          </a:prstGeom>
          <a:noFill/>
        </p:spPr>
        <p:txBody>
          <a:bodyPr wrap="none">
            <a:spAutoFit/>
          </a:bodyPr>
          <a:lstStyle/>
          <a:p>
            <a:pPr>
              <a:defRPr/>
            </a:pPr>
            <a:r>
              <a:rPr lang="en-CA" dirty="0">
                <a:latin typeface="+mn-lt"/>
              </a:rPr>
              <a:t>Month 3: each pair</a:t>
            </a:r>
          </a:p>
          <a:p>
            <a:pPr>
              <a:defRPr/>
            </a:pPr>
            <a:r>
              <a:rPr lang="en-CA" dirty="0">
                <a:latin typeface="+mn-lt"/>
              </a:rPr>
              <a:t>makes another pair;</a:t>
            </a:r>
          </a:p>
          <a:p>
            <a:pPr>
              <a:defRPr/>
            </a:pPr>
            <a:r>
              <a:rPr lang="en-CA" dirty="0">
                <a:latin typeface="+mn-lt"/>
              </a:rPr>
              <a:t>oldest pair dies</a:t>
            </a:r>
            <a:endParaRPr lang="en-US" dirty="0">
              <a:latin typeface="+mn-lt"/>
            </a:endParaRPr>
          </a:p>
        </p:txBody>
      </p:sp>
      <p:sp>
        <p:nvSpPr>
          <p:cNvPr id="67" name="TextBox 66"/>
          <p:cNvSpPr txBox="1"/>
          <p:nvPr/>
        </p:nvSpPr>
        <p:spPr>
          <a:xfrm>
            <a:off x="6808788" y="4686300"/>
            <a:ext cx="1911350" cy="369888"/>
          </a:xfrm>
          <a:prstGeom prst="rect">
            <a:avLst/>
          </a:prstGeom>
          <a:noFill/>
        </p:spPr>
        <p:txBody>
          <a:bodyPr wrap="none">
            <a:spAutoFit/>
          </a:bodyPr>
          <a:lstStyle/>
          <a:p>
            <a:pPr>
              <a:defRPr/>
            </a:pPr>
            <a:r>
              <a:rPr lang="en-CA" dirty="0">
                <a:latin typeface="+mn-lt"/>
              </a:rPr>
              <a:t>2 additional pairs</a:t>
            </a:r>
            <a:endParaRPr lang="en-US" dirty="0">
              <a:latin typeface="+mn-lt"/>
            </a:endParaRPr>
          </a:p>
        </p:txBody>
      </p:sp>
    </p:spTree>
    <p:extLst>
      <p:ext uri="{BB962C8B-B14F-4D97-AF65-F5344CB8AC3E}">
        <p14:creationId xmlns:p14="http://schemas.microsoft.com/office/powerpoint/2010/main" val="72232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fade">
                                      <p:cBhvr>
                                        <p:cTn id="10" dur="2000"/>
                                        <p:tgtEl>
                                          <p:spTgt spid="6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fade">
                                      <p:cBhvr>
                                        <p:cTn id="18" dur="2000"/>
                                        <p:tgtEl>
                                          <p:spTgt spid="6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2000"/>
                                        <p:tgtEl>
                                          <p:spTgt spid="9"/>
                                        </p:tgtEl>
                                      </p:cBhvr>
                                    </p:animEffect>
                                  </p:childTnLst>
                                </p:cTn>
                              </p:par>
                              <p:par>
                                <p:cTn id="24" presetID="10"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2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2000"/>
                                        <p:tgtEl>
                                          <p:spTgt spid="6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2000"/>
                                        <p:tgtEl>
                                          <p:spTgt spid="10"/>
                                        </p:tgtEl>
                                      </p:cBhvr>
                                    </p:animEffect>
                                  </p:childTnLst>
                                </p:cTn>
                              </p:par>
                              <p:par>
                                <p:cTn id="37" presetID="10"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20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2000"/>
                                        <p:tgtEl>
                                          <p:spTgt spid="8"/>
                                        </p:tgtEl>
                                      </p:cBhvr>
                                    </p:animEffect>
                                    <p:set>
                                      <p:cBhvr>
                                        <p:cTn id="44" dur="1" fill="hold">
                                          <p:stCondLst>
                                            <p:cond delay="1999"/>
                                          </p:stCondLst>
                                        </p:cTn>
                                        <p:tgtEl>
                                          <p:spTgt spid="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fade">
                                      <p:cBhvr>
                                        <p:cTn id="49" dur="2000"/>
                                        <p:tgtEl>
                                          <p:spTgt spid="6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2000"/>
                                        <p:tgtEl>
                                          <p:spTgt spid="12"/>
                                        </p:tgtEl>
                                      </p:cBhvr>
                                    </p:animEffect>
                                  </p:childTnLst>
                                </p:cTn>
                              </p:par>
                              <p:par>
                                <p:cTn id="55" presetID="10" presetClass="entr" presetSubtype="0" fill="hold"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par>
                                <p:cTn id="58" presetID="10" presetClass="entr" presetSubtype="0" fill="hold" nodeType="with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fade">
                                      <p:cBhvr>
                                        <p:cTn id="60" dur="20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66"/>
                                        </p:tgtEl>
                                        <p:attrNameLst>
                                          <p:attrName>style.visibility</p:attrName>
                                        </p:attrNameLst>
                                      </p:cBhvr>
                                      <p:to>
                                        <p:strVal val="visible"/>
                                      </p:to>
                                    </p:set>
                                    <p:animEffect transition="in" filter="fade">
                                      <p:cBhvr>
                                        <p:cTn id="65" dur="2000"/>
                                        <p:tgtEl>
                                          <p:spTgt spid="66"/>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2000"/>
                                        <p:tgtEl>
                                          <p:spTgt spid="15"/>
                                        </p:tgtEl>
                                      </p:cBhvr>
                                    </p:animEffect>
                                  </p:childTnLst>
                                </p:cTn>
                              </p:par>
                              <p:par>
                                <p:cTn id="71" presetID="10" presetClass="entr" presetSubtype="0" fill="hold"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2000"/>
                                        <p:tgtEl>
                                          <p:spTgt spid="16"/>
                                        </p:tgtEl>
                                      </p:cBhvr>
                                    </p:animEffect>
                                  </p:childTnLst>
                                </p:cTn>
                              </p:par>
                              <p:par>
                                <p:cTn id="74" presetID="10" presetClass="entr" presetSubtype="0" fill="hold" nodeType="with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fade">
                                      <p:cBhvr>
                                        <p:cTn id="76" dur="2000"/>
                                        <p:tgtEl>
                                          <p:spTgt spid="17"/>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xit" presetSubtype="0" fill="hold" nodeType="clickEffect">
                                  <p:stCondLst>
                                    <p:cond delay="0"/>
                                  </p:stCondLst>
                                  <p:childTnLst>
                                    <p:animEffect transition="out" filter="fade">
                                      <p:cBhvr>
                                        <p:cTn id="80" dur="2000"/>
                                        <p:tgtEl>
                                          <p:spTgt spid="12"/>
                                        </p:tgtEl>
                                      </p:cBhvr>
                                    </p:animEffect>
                                    <p:set>
                                      <p:cBhvr>
                                        <p:cTn id="81" dur="1" fill="hold">
                                          <p:stCondLst>
                                            <p:cond delay="1999"/>
                                          </p:stCondLst>
                                        </p:cTn>
                                        <p:tgtEl>
                                          <p:spTgt spid="12"/>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67"/>
                                        </p:tgtEl>
                                        <p:attrNameLst>
                                          <p:attrName>style.visibility</p:attrName>
                                        </p:attrNameLst>
                                      </p:cBhvr>
                                      <p:to>
                                        <p:strVal val="visible"/>
                                      </p:to>
                                    </p:set>
                                    <p:animEffect transition="in" filter="fade">
                                      <p:cBhvr>
                                        <p:cTn id="86" dur="2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p:bldP spid="65" grpId="0"/>
      <p:bldP spid="66" grpId="0"/>
      <p:bldP spid="6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Fibonacci Numbers</a:t>
            </a:r>
            <a:endParaRPr lang="en-US" smtClean="0"/>
          </a:p>
        </p:txBody>
      </p:sp>
      <p:sp>
        <p:nvSpPr>
          <p:cNvPr id="4" name="Content Placeholder 3"/>
          <p:cNvSpPr>
            <a:spLocks noGrp="1"/>
          </p:cNvSpPr>
          <p:nvPr>
            <p:ph sz="quarter" idx="1"/>
          </p:nvPr>
        </p:nvSpPr>
        <p:spPr>
          <a:xfrm>
            <a:off x="457200" y="1219200"/>
            <a:ext cx="8229600" cy="4937125"/>
          </a:xfrm>
        </p:spPr>
        <p:txBody>
          <a:bodyPr/>
          <a:lstStyle/>
          <a:p>
            <a:pPr>
              <a:defRPr/>
            </a:pPr>
            <a:r>
              <a:rPr lang="en-CA" dirty="0" smtClean="0"/>
              <a:t>the sequence of additional pairs</a:t>
            </a:r>
          </a:p>
          <a:p>
            <a:pPr lvl="1">
              <a:defRPr/>
            </a:pPr>
            <a:r>
              <a:rPr lang="en-CA" b="1" dirty="0" smtClean="0">
                <a:latin typeface="Consolas" panose="020B0609020204030204" pitchFamily="49" charset="0"/>
                <a:cs typeface="Courier New" pitchFamily="49" charset="0"/>
              </a:rPr>
              <a:t>0, 1, 1, 2, 3, 5, 8, 13, ...</a:t>
            </a:r>
          </a:p>
          <a:p>
            <a:pPr>
              <a:buFont typeface="Wingdings 3" pitchFamily="18" charset="2"/>
              <a:buNone/>
              <a:defRPr/>
            </a:pPr>
            <a:r>
              <a:rPr lang="en-CA" dirty="0" smtClean="0"/>
              <a:t>	are called Fibonacci numbers</a:t>
            </a:r>
          </a:p>
          <a:p>
            <a:pPr>
              <a:defRPr/>
            </a:pPr>
            <a:endParaRPr lang="en-CA" dirty="0" smtClean="0"/>
          </a:p>
          <a:p>
            <a:pPr>
              <a:defRPr/>
            </a:pPr>
            <a:r>
              <a:rPr lang="en-CA" dirty="0" smtClean="0"/>
              <a:t>base cases</a:t>
            </a:r>
          </a:p>
          <a:p>
            <a:pPr lvl="1">
              <a:defRPr/>
            </a:pPr>
            <a:r>
              <a:rPr lang="en-CA" b="1" dirty="0" smtClean="0">
                <a:latin typeface="Consolas" panose="020B0609020204030204" pitchFamily="49" charset="0"/>
                <a:cs typeface="Courier New" pitchFamily="49" charset="0"/>
              </a:rPr>
              <a:t>F(0) = 0</a:t>
            </a:r>
          </a:p>
          <a:p>
            <a:pPr lvl="1">
              <a:defRPr/>
            </a:pPr>
            <a:r>
              <a:rPr lang="en-CA" b="1" dirty="0" smtClean="0">
                <a:latin typeface="Consolas" panose="020B0609020204030204" pitchFamily="49" charset="0"/>
                <a:cs typeface="Courier New" pitchFamily="49" charset="0"/>
              </a:rPr>
              <a:t>F(1) = 1</a:t>
            </a:r>
          </a:p>
          <a:p>
            <a:pPr>
              <a:defRPr/>
            </a:pPr>
            <a:r>
              <a:rPr lang="en-CA" dirty="0" smtClean="0"/>
              <a:t>recursive definition</a:t>
            </a:r>
          </a:p>
          <a:p>
            <a:pPr lvl="1">
              <a:defRPr/>
            </a:pPr>
            <a:r>
              <a:rPr lang="en-CA" b="1" dirty="0" smtClean="0">
                <a:latin typeface="Consolas" panose="020B0609020204030204" pitchFamily="49" charset="0"/>
                <a:cs typeface="Courier New" pitchFamily="49" charset="0"/>
              </a:rPr>
              <a:t>F(n) = F(n – 1) +  F(n – 2)</a:t>
            </a:r>
            <a:endParaRPr lang="en-US" b="1" dirty="0">
              <a:latin typeface="Consolas" panose="020B0609020204030204" pitchFamily="49" charset="0"/>
              <a:cs typeface="Courier New" pitchFamily="49" charset="0"/>
            </a:endParaRPr>
          </a:p>
        </p:txBody>
      </p:sp>
      <p:sp>
        <p:nvSpPr>
          <p:cNvPr id="3" name="Slide Number Placeholder 2"/>
          <p:cNvSpPr>
            <a:spLocks noGrp="1"/>
          </p:cNvSpPr>
          <p:nvPr>
            <p:ph type="sldNum" sz="quarter" idx="12"/>
          </p:nvPr>
        </p:nvSpPr>
        <p:spPr/>
        <p:txBody>
          <a:bodyPr/>
          <a:lstStyle/>
          <a:p>
            <a:pPr>
              <a:defRPr/>
            </a:pPr>
            <a:fld id="{CF794B49-C2A8-4F40-8A8A-ADCFB8012ECE}" type="slidenum">
              <a:rPr lang="en-US" smtClean="0"/>
              <a:pPr>
                <a:defRPr/>
              </a:pPr>
              <a:t>34</a:t>
            </a:fld>
            <a:endParaRPr lang="en-US"/>
          </a:p>
        </p:txBody>
      </p:sp>
    </p:spTree>
    <p:extLst>
      <p:ext uri="{BB962C8B-B14F-4D97-AF65-F5344CB8AC3E}">
        <p14:creationId xmlns:p14="http://schemas.microsoft.com/office/powerpoint/2010/main" val="25622567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r>
              <a:rPr lang="en-CA" dirty="0" smtClean="0"/>
              <a:t>Recursive Methods &amp; Return Values</a:t>
            </a:r>
            <a:endParaRPr lang="en-US" dirty="0"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a recursive method can return a value</a:t>
            </a:r>
          </a:p>
          <a:p>
            <a:pPr>
              <a:defRPr/>
            </a:pPr>
            <a:r>
              <a:rPr lang="en-CA" dirty="0" smtClean="0"/>
              <a:t>example: compute the nth Fibonacci number</a:t>
            </a:r>
          </a:p>
          <a:p>
            <a:pPr>
              <a:buNone/>
              <a:defRPr/>
            </a:pPr>
            <a:endParaRPr lang="en-US" sz="1600" b="1" dirty="0" smtClean="0">
              <a:latin typeface="Consolas" panose="020B0609020204030204" pitchFamily="49" charset="0"/>
              <a:cs typeface="Courier New" pitchFamily="49" charset="0"/>
            </a:endParaRPr>
          </a:p>
          <a:p>
            <a:pPr>
              <a:buNone/>
              <a:defRPr/>
            </a:pPr>
            <a:r>
              <a:rPr lang="en-US" sz="1600" b="1" dirty="0" smtClean="0">
                <a:latin typeface="Consolas" panose="020B0609020204030204" pitchFamily="49" charset="0"/>
                <a:cs typeface="Courier New" pitchFamily="49" charset="0"/>
              </a:rPr>
              <a:t>public static </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n) {</a:t>
            </a:r>
          </a:p>
          <a:p>
            <a:pPr>
              <a:buNone/>
              <a:defRPr/>
            </a:pPr>
            <a:r>
              <a:rPr lang="en-US" sz="1600" b="1" dirty="0" smtClean="0">
                <a:latin typeface="Consolas" panose="020B0609020204030204" pitchFamily="49" charset="0"/>
                <a:cs typeface="Courier New" pitchFamily="49" charset="0"/>
              </a:rPr>
              <a:t>  if (n == 0) {</a:t>
            </a:r>
          </a:p>
          <a:p>
            <a:pPr>
              <a:buNone/>
              <a:defRPr/>
            </a:pPr>
            <a:r>
              <a:rPr lang="en-US" sz="1600" b="1" dirty="0" smtClean="0">
                <a:latin typeface="Consolas" panose="020B0609020204030204" pitchFamily="49" charset="0"/>
                <a:cs typeface="Courier New" pitchFamily="49" charset="0"/>
              </a:rPr>
              <a:t>    return 0;</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  else if (n == 1) {</a:t>
            </a:r>
          </a:p>
          <a:p>
            <a:pPr>
              <a:buNone/>
              <a:defRPr/>
            </a:pPr>
            <a:r>
              <a:rPr lang="en-US" sz="1600" b="1" dirty="0" smtClean="0">
                <a:latin typeface="Consolas" panose="020B0609020204030204" pitchFamily="49" charset="0"/>
                <a:cs typeface="Courier New" pitchFamily="49" charset="0"/>
              </a:rPr>
              <a:t>    return 1;</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  else {</a:t>
            </a:r>
          </a:p>
          <a:p>
            <a:pPr>
              <a:buNone/>
              <a:defRPr/>
            </a:pPr>
            <a:r>
              <a:rPr lang="en-US" sz="1600" b="1" dirty="0" smtClean="0">
                <a:latin typeface="Consolas" panose="020B0609020204030204" pitchFamily="49" charset="0"/>
                <a:cs typeface="Courier New" pitchFamily="49" charset="0"/>
              </a:rPr>
              <a:t>   </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f =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(n - 1) +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(n - 2);</a:t>
            </a:r>
          </a:p>
          <a:p>
            <a:pPr>
              <a:buNone/>
              <a:defRPr/>
            </a:pPr>
            <a:r>
              <a:rPr lang="en-US" sz="1600" b="1" dirty="0" smtClean="0">
                <a:latin typeface="Consolas" panose="020B0609020204030204" pitchFamily="49" charset="0"/>
                <a:cs typeface="Courier New" pitchFamily="49" charset="0"/>
              </a:rPr>
              <a:t>   return f;</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a:t>
            </a:r>
            <a:endParaRPr lang="en-US" sz="16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AE19958-30E4-40AA-855D-61BE5B637199}" type="slidenum">
              <a:rPr lang="en-US" smtClean="0"/>
              <a:pPr>
                <a:defRPr/>
              </a:pPr>
              <a:t>35</a:t>
            </a:fld>
            <a:endParaRPr lang="en-US"/>
          </a:p>
        </p:txBody>
      </p:sp>
    </p:spTree>
    <p:extLst>
      <p:ext uri="{BB962C8B-B14F-4D97-AF65-F5344CB8AC3E}">
        <p14:creationId xmlns:p14="http://schemas.microsoft.com/office/powerpoint/2010/main" val="14420304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Recursive Methods &amp; Return Values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write a recursive method that multiplies two positive integer values (i.e., both values are strictly greater than zero)</a:t>
                </a:r>
              </a:p>
              <a:p>
                <a:endParaRPr lang="en-US" dirty="0"/>
              </a:p>
              <a:p>
                <a:r>
                  <a:rPr lang="en-US" dirty="0" smtClean="0"/>
                  <a:t>observation: </a:t>
                </a:r>
                <a14:m>
                  <m:oMath xmlns:m="http://schemas.openxmlformats.org/officeDocument/2006/math">
                    <m:r>
                      <a:rPr lang="en-US" b="0" i="1" smtClean="0">
                        <a:latin typeface="Cambria Math"/>
                      </a:rPr>
                      <m:t>𝑚</m:t>
                    </m:r>
                    <m:r>
                      <a:rPr lang="en-US" b="0" i="1" smtClean="0">
                        <a:latin typeface="Cambria Math"/>
                        <a:ea typeface="Cambria Math"/>
                      </a:rPr>
                      <m:t>×</m:t>
                    </m:r>
                    <m:r>
                      <a:rPr lang="en-US" b="0" i="1" smtClean="0">
                        <a:latin typeface="Cambria Math"/>
                        <a:ea typeface="Cambria Math"/>
                      </a:rPr>
                      <m:t>𝑛</m:t>
                    </m:r>
                  </m:oMath>
                </a14:m>
                <a:r>
                  <a:rPr lang="en-US" dirty="0" smtClean="0"/>
                  <a:t> means add </a:t>
                </a:r>
                <a14:m>
                  <m:oMath xmlns:m="http://schemas.openxmlformats.org/officeDocument/2006/math">
                    <m:r>
                      <a:rPr lang="en-US" b="0" i="1" smtClean="0">
                        <a:latin typeface="Cambria Math"/>
                      </a:rPr>
                      <m:t>𝑚</m:t>
                    </m:r>
                  </m:oMath>
                </a14:m>
                <a:r>
                  <a:rPr lang="en-US" dirty="0" smtClean="0"/>
                  <a:t> </a:t>
                </a:r>
                <a14:m>
                  <m:oMath xmlns:m="http://schemas.openxmlformats.org/officeDocument/2006/math">
                    <m:r>
                      <a:rPr lang="en-US" b="0" i="1" dirty="0" smtClean="0">
                        <a:latin typeface="Cambria Math"/>
                      </a:rPr>
                      <m:t>𝑛</m:t>
                    </m:r>
                  </m:oMath>
                </a14:m>
                <a:r>
                  <a:rPr lang="en-US" dirty="0" smtClean="0"/>
                  <a:t>'s together</a:t>
                </a:r>
              </a:p>
              <a:p>
                <a:pPr lvl="1"/>
                <a:r>
                  <a:rPr lang="en-US" dirty="0" smtClean="0"/>
                  <a:t>in other words, you can view multiplication as recursive addition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a:stretch>
                  <a:fillRect l="-667" t="-988" r="-163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36</a:t>
            </a:fld>
            <a:endParaRPr lang="en-US"/>
          </a:p>
        </p:txBody>
      </p:sp>
    </p:spTree>
    <p:extLst>
      <p:ext uri="{BB962C8B-B14F-4D97-AF65-F5344CB8AC3E}">
        <p14:creationId xmlns:p14="http://schemas.microsoft.com/office/powerpoint/2010/main" val="1253564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Recursive Methods &amp; Return Values</a:t>
            </a:r>
            <a:endParaRPr lang="en-US" smtClean="0"/>
          </a:p>
        </p:txBody>
      </p:sp>
      <p:sp>
        <p:nvSpPr>
          <p:cNvPr id="3" name="Content Placeholder 2"/>
          <p:cNvSpPr>
            <a:spLocks noGrp="1"/>
          </p:cNvSpPr>
          <p:nvPr>
            <p:ph sz="quarter" idx="1"/>
          </p:nvPr>
        </p:nvSpPr>
        <p:spPr>
          <a:xfrm>
            <a:off x="457200" y="1219200"/>
            <a:ext cx="8229600" cy="4937125"/>
          </a:xfrm>
        </p:spPr>
        <p:txBody>
          <a:bodyPr/>
          <a:lstStyle/>
          <a:p>
            <a:pPr lvl="1">
              <a:defRPr/>
            </a:pPr>
            <a:endParaRPr lang="en-CA" dirty="0" smtClean="0"/>
          </a:p>
          <a:p>
            <a:pPr>
              <a:defRPr/>
            </a:pPr>
            <a:r>
              <a:rPr lang="en-CA" dirty="0" smtClean="0"/>
              <a:t>not Java:</a:t>
            </a:r>
          </a:p>
          <a:p>
            <a:pPr>
              <a:defRPr/>
            </a:pPr>
            <a:endParaRPr lang="en-CA" dirty="0" smtClean="0"/>
          </a:p>
          <a:p>
            <a:pPr marL="0" indent="0">
              <a:buNone/>
              <a:defRPr/>
            </a:pPr>
            <a:r>
              <a:rPr lang="en-CA" sz="2000" b="1" dirty="0" smtClean="0">
                <a:latin typeface="Consolas" panose="020B0609020204030204" pitchFamily="49" charset="0"/>
                <a:cs typeface="Courier New" panose="02070309020205020404" pitchFamily="49" charset="0"/>
              </a:rPr>
              <a:t>/**</a:t>
            </a:r>
            <a:br>
              <a:rPr lang="en-CA" sz="2000" b="1" dirty="0" smtClean="0">
                <a:latin typeface="Consolas" panose="020B0609020204030204" pitchFamily="49" charset="0"/>
                <a:cs typeface="Courier New" panose="02070309020205020404" pitchFamily="49" charset="0"/>
              </a:rPr>
            </a:br>
            <a:r>
              <a:rPr lang="en-CA" sz="2000" b="1" dirty="0" smtClean="0">
                <a:latin typeface="Consolas" panose="020B0609020204030204" pitchFamily="49" charset="0"/>
                <a:cs typeface="Courier New" panose="02070309020205020404" pitchFamily="49" charset="0"/>
              </a:rPr>
              <a:t> * Computes m * n</a:t>
            </a:r>
          </a:p>
          <a:p>
            <a:pPr marL="0" indent="0">
              <a:buNone/>
              <a:defRPr/>
            </a:pPr>
            <a:r>
              <a:rPr lang="en-CA" sz="2000" b="1" dirty="0" smtClean="0">
                <a:latin typeface="Consolas" panose="020B0609020204030204" pitchFamily="49" charset="0"/>
                <a:cs typeface="Courier New" panose="02070309020205020404" pitchFamily="49" charset="0"/>
              </a:rPr>
              <a:t> */</a:t>
            </a:r>
            <a:endParaRPr lang="en-CA" sz="2000" b="1" dirty="0">
              <a:latin typeface="Consolas" panose="020B0609020204030204" pitchFamily="49" charset="0"/>
              <a:cs typeface="Courier New" panose="02070309020205020404" pitchFamily="49" charset="0"/>
            </a:endParaRPr>
          </a:p>
          <a:p>
            <a:pPr marL="0" indent="0">
              <a:buNone/>
              <a:defRPr/>
            </a:pPr>
            <a:r>
              <a:rPr lang="en-CA" sz="2000" b="1" dirty="0" smtClean="0">
                <a:latin typeface="Consolas" panose="020B0609020204030204" pitchFamily="49" charset="0"/>
                <a:cs typeface="Courier New" panose="02070309020205020404" pitchFamily="49" charset="0"/>
              </a:rPr>
              <a:t>multiply(m, n) :</a:t>
            </a:r>
          </a:p>
          <a:p>
            <a:pPr marL="0" indent="0">
              <a:buNone/>
              <a:defRPr/>
            </a:pPr>
            <a:r>
              <a:rPr lang="en-CA" sz="2000" b="1" dirty="0" smtClean="0">
                <a:latin typeface="Consolas" panose="020B0609020204030204" pitchFamily="49" charset="0"/>
                <a:cs typeface="Courier New" panose="02070309020205020404" pitchFamily="49" charset="0"/>
              </a:rPr>
              <a:t>if m == 1</a:t>
            </a:r>
          </a:p>
          <a:p>
            <a:pPr marL="0" indent="0">
              <a:buNone/>
              <a:defRPr/>
            </a:pPr>
            <a:r>
              <a:rPr lang="en-CA" sz="2000" b="1" dirty="0" smtClean="0">
                <a:latin typeface="Consolas" panose="020B0609020204030204" pitchFamily="49" charset="0"/>
                <a:cs typeface="Courier New" panose="02070309020205020404" pitchFamily="49" charset="0"/>
              </a:rPr>
              <a:t>    return n</a:t>
            </a:r>
          </a:p>
          <a:p>
            <a:pPr marL="0" indent="0">
              <a:buNone/>
              <a:defRPr/>
            </a:pPr>
            <a:r>
              <a:rPr lang="en-CA" sz="2000" b="1" dirty="0" smtClean="0">
                <a:latin typeface="Consolas" panose="020B0609020204030204" pitchFamily="49" charset="0"/>
                <a:cs typeface="Courier New" panose="02070309020205020404" pitchFamily="49" charset="0"/>
              </a:rPr>
              <a:t>else</a:t>
            </a:r>
            <a:endParaRPr lang="en-CA" sz="2000" b="1" dirty="0">
              <a:latin typeface="Consolas" panose="020B0609020204030204" pitchFamily="49" charset="0"/>
              <a:cs typeface="Courier New" pitchFamily="49" charset="0"/>
            </a:endParaRPr>
          </a:p>
          <a:p>
            <a:pPr marL="0" indent="0">
              <a:buNone/>
              <a:defRPr/>
            </a:pPr>
            <a:r>
              <a:rPr lang="en-CA" sz="2000" b="1" dirty="0" smtClean="0">
                <a:latin typeface="Consolas" panose="020B0609020204030204" pitchFamily="49" charset="0"/>
                <a:cs typeface="Courier New" pitchFamily="49" charset="0"/>
              </a:rPr>
              <a:t>    return n + multiply(m - 1, n)</a:t>
            </a:r>
            <a:endParaRPr lang="en-US" sz="20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3FDD6CB-BCDA-48E2-BD69-21461983D229}" type="slidenum">
              <a:rPr lang="en-US" smtClean="0"/>
              <a:pPr>
                <a:defRPr/>
              </a:pPr>
              <a:t>37</a:t>
            </a:fld>
            <a:endParaRPr lang="en-US"/>
          </a:p>
        </p:txBody>
      </p:sp>
    </p:spTree>
    <p:extLst>
      <p:ext uri="{BB962C8B-B14F-4D97-AF65-F5344CB8AC3E}">
        <p14:creationId xmlns:p14="http://schemas.microsoft.com/office/powerpoint/2010/main" val="9447826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sz="quarter" idx="1"/>
          </p:nvPr>
        </p:nvSpPr>
        <p:spPr/>
        <p:txBody>
          <a:bodyPr>
            <a:normAutofit/>
          </a:bodyPr>
          <a:lstStyle/>
          <a:p>
            <a:r>
              <a:rPr lang="en-US" dirty="0" smtClean="0"/>
              <a:t>public static </a:t>
            </a:r>
            <a:r>
              <a:rPr lang="en-US" dirty="0" err="1" smtClean="0"/>
              <a:t>int</a:t>
            </a:r>
            <a:r>
              <a:rPr lang="en-US" dirty="0" smtClean="0"/>
              <a:t> multiply(</a:t>
            </a:r>
            <a:r>
              <a:rPr lang="en-US" dirty="0" err="1" smtClean="0"/>
              <a:t>int</a:t>
            </a:r>
            <a:r>
              <a:rPr lang="en-US" dirty="0" smtClean="0"/>
              <a:t> m, </a:t>
            </a:r>
            <a:r>
              <a:rPr lang="en-US" dirty="0" err="1" smtClean="0"/>
              <a:t>int</a:t>
            </a:r>
            <a:r>
              <a:rPr lang="en-US" dirty="0" smtClean="0"/>
              <a:t> n) {</a:t>
            </a:r>
          </a:p>
          <a:p>
            <a:r>
              <a:rPr lang="en-US" dirty="0" smtClean="0"/>
              <a:t>  if (m == 1) {</a:t>
            </a:r>
          </a:p>
          <a:p>
            <a:r>
              <a:rPr lang="en-US" dirty="0"/>
              <a:t> </a:t>
            </a:r>
            <a:r>
              <a:rPr lang="en-US" dirty="0" smtClean="0"/>
              <a:t>   return n;</a:t>
            </a:r>
          </a:p>
          <a:p>
            <a:r>
              <a:rPr lang="en-US" dirty="0"/>
              <a:t> </a:t>
            </a:r>
            <a:r>
              <a:rPr lang="en-US" dirty="0" smtClean="0"/>
              <a:t> }</a:t>
            </a:r>
          </a:p>
          <a:p>
            <a:r>
              <a:rPr lang="en-US" dirty="0"/>
              <a:t> </a:t>
            </a:r>
            <a:r>
              <a:rPr lang="en-US" dirty="0" smtClean="0"/>
              <a:t> return n + multiply(m - 1, n);</a:t>
            </a:r>
          </a:p>
          <a:p>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92CA309A-1502-4A1C-8B44-C539637C75FE}" type="slidenum">
              <a:rPr lang="en-US" smtClean="0"/>
              <a:pPr>
                <a:defRPr/>
              </a:pPr>
              <a:t>38</a:t>
            </a:fld>
            <a:endParaRPr lang="en-US"/>
          </a:p>
        </p:txBody>
      </p:sp>
    </p:spTree>
    <p:extLst>
      <p:ext uri="{BB962C8B-B14F-4D97-AF65-F5344CB8AC3E}">
        <p14:creationId xmlns:p14="http://schemas.microsoft.com/office/powerpoint/2010/main" val="39411714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Recursive Methods &amp; Return Values</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example: write a recursive method </a:t>
            </a:r>
            <a:r>
              <a:rPr lang="en-CA" b="1" dirty="0" err="1" smtClean="0">
                <a:latin typeface="Consolas" panose="020B0609020204030204" pitchFamily="49" charset="0"/>
                <a:cs typeface="Courier New" pitchFamily="49" charset="0"/>
              </a:rPr>
              <a:t>countZeros</a:t>
            </a:r>
            <a:r>
              <a:rPr lang="en-CA" dirty="0" smtClean="0"/>
              <a:t> that counts the number of zeros in an integer number </a:t>
            </a:r>
            <a:r>
              <a:rPr lang="en-CA" b="1" dirty="0" smtClean="0">
                <a:latin typeface="Consolas" panose="020B0609020204030204" pitchFamily="49" charset="0"/>
                <a:cs typeface="Courier New" pitchFamily="49" charset="0"/>
              </a:rPr>
              <a:t>n</a:t>
            </a:r>
            <a:r>
              <a:rPr lang="en-CA" dirty="0" smtClean="0"/>
              <a:t> </a:t>
            </a:r>
          </a:p>
          <a:p>
            <a:pPr lvl="1">
              <a:defRPr/>
            </a:pPr>
            <a:r>
              <a:rPr lang="en-CA" b="1" dirty="0" smtClean="0">
                <a:latin typeface="Consolas" panose="020B0609020204030204" pitchFamily="49" charset="0"/>
                <a:cs typeface="Courier New" pitchFamily="49" charset="0"/>
              </a:rPr>
              <a:t>10305060700002L</a:t>
            </a:r>
            <a:r>
              <a:rPr lang="en-CA" dirty="0" smtClean="0"/>
              <a:t> has 8 zeros</a:t>
            </a:r>
          </a:p>
          <a:p>
            <a:pPr>
              <a:defRPr/>
            </a:pPr>
            <a:endParaRPr lang="en-CA" dirty="0" smtClean="0"/>
          </a:p>
          <a:p>
            <a:pPr>
              <a:defRPr/>
            </a:pPr>
            <a:r>
              <a:rPr lang="en-CA" dirty="0" smtClean="0"/>
              <a:t>trick: examine the following sequence of numbers</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10305060700002</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103050607000</a:t>
            </a:r>
            <a:r>
              <a:rPr lang="en-CA" b="1" dirty="0" smtClean="0">
                <a:solidFill>
                  <a:srgbClr val="FF0000"/>
                </a:solidFill>
                <a:latin typeface="Consolas" panose="020B0609020204030204" pitchFamily="49" charset="0"/>
                <a:cs typeface="Courier New" pitchFamily="49" charset="0"/>
              </a:rPr>
              <a:t>0</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10305060700</a:t>
            </a:r>
            <a:r>
              <a:rPr lang="en-CA" b="1" dirty="0" smtClean="0">
                <a:solidFill>
                  <a:srgbClr val="FF0000"/>
                </a:solidFill>
                <a:latin typeface="Consolas" panose="020B0609020204030204" pitchFamily="49" charset="0"/>
                <a:cs typeface="Courier New" pitchFamily="49" charset="0"/>
              </a:rPr>
              <a:t>0</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1030506070</a:t>
            </a:r>
            <a:r>
              <a:rPr lang="en-CA" b="1" dirty="0" smtClean="0">
                <a:solidFill>
                  <a:srgbClr val="FF0000"/>
                </a:solidFill>
                <a:latin typeface="Consolas" panose="020B0609020204030204" pitchFamily="49" charset="0"/>
                <a:cs typeface="Courier New" pitchFamily="49" charset="0"/>
              </a:rPr>
              <a:t>0</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103050607</a:t>
            </a:r>
          </a:p>
          <a:p>
            <a:pPr marL="731838" lvl="1" indent="-457200">
              <a:buFont typeface="+mj-lt"/>
              <a:buAutoNum type="arabicPeriod"/>
              <a:defRPr/>
            </a:pPr>
            <a:r>
              <a:rPr lang="en-CA" b="1" dirty="0" smtClean="0">
                <a:latin typeface="Consolas" panose="020B0609020204030204" pitchFamily="49" charset="0"/>
                <a:cs typeface="Courier New" pitchFamily="49" charset="0"/>
              </a:rPr>
              <a:t>1030506 ...</a:t>
            </a:r>
            <a:endParaRPr lang="en-CA" dirty="0" smtClean="0"/>
          </a:p>
        </p:txBody>
      </p:sp>
      <p:sp>
        <p:nvSpPr>
          <p:cNvPr id="4" name="Slide Number Placeholder 3"/>
          <p:cNvSpPr>
            <a:spLocks noGrp="1"/>
          </p:cNvSpPr>
          <p:nvPr>
            <p:ph type="sldNum" sz="quarter" idx="12"/>
          </p:nvPr>
        </p:nvSpPr>
        <p:spPr/>
        <p:txBody>
          <a:bodyPr/>
          <a:lstStyle/>
          <a:p>
            <a:pPr>
              <a:defRPr/>
            </a:pPr>
            <a:fld id="{A3FDD6CB-BCDA-48E2-BD69-21461983D229}" type="slidenum">
              <a:rPr lang="en-US" smtClean="0"/>
              <a:pPr>
                <a:defRPr/>
              </a:pPr>
              <a:t>39</a:t>
            </a:fld>
            <a:endParaRPr lang="en-US"/>
          </a:p>
        </p:txBody>
      </p:sp>
    </p:spTree>
    <p:extLst>
      <p:ext uri="{BB962C8B-B14F-4D97-AF65-F5344CB8AC3E}">
        <p14:creationId xmlns:p14="http://schemas.microsoft.com/office/powerpoint/2010/main" val="3843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1</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4</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452678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2068671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Recursive Methods &amp; Return Values</a:t>
            </a:r>
            <a:endParaRPr lang="en-US" smtClean="0"/>
          </a:p>
        </p:txBody>
      </p:sp>
      <p:sp>
        <p:nvSpPr>
          <p:cNvPr id="3" name="Content Placeholder 2"/>
          <p:cNvSpPr>
            <a:spLocks noGrp="1"/>
          </p:cNvSpPr>
          <p:nvPr>
            <p:ph sz="quarter" idx="1"/>
          </p:nvPr>
        </p:nvSpPr>
        <p:spPr>
          <a:xfrm>
            <a:off x="457200" y="1219200"/>
            <a:ext cx="8229600" cy="4937125"/>
          </a:xfrm>
        </p:spPr>
        <p:txBody>
          <a:bodyPr/>
          <a:lstStyle/>
          <a:p>
            <a:pPr lvl="1">
              <a:defRPr/>
            </a:pPr>
            <a:endParaRPr lang="en-CA" dirty="0" smtClean="0"/>
          </a:p>
          <a:p>
            <a:pPr>
              <a:defRPr/>
            </a:pPr>
            <a:r>
              <a:rPr lang="en-CA" dirty="0" smtClean="0"/>
              <a:t>not Java:</a:t>
            </a:r>
          </a:p>
          <a:p>
            <a:pPr>
              <a:defRPr/>
            </a:pPr>
            <a:endParaRPr lang="en-CA" dirty="0" smtClean="0"/>
          </a:p>
          <a:p>
            <a:pPr marL="0" indent="0">
              <a:buNone/>
              <a:defRPr/>
            </a:pPr>
            <a:r>
              <a:rPr lang="en-CA" sz="2000" b="1" dirty="0" smtClean="0">
                <a:latin typeface="Consolas" panose="020B0609020204030204" pitchFamily="49" charset="0"/>
                <a:cs typeface="Courier New" panose="02070309020205020404" pitchFamily="49" charset="0"/>
              </a:rPr>
              <a:t>/**</a:t>
            </a:r>
            <a:br>
              <a:rPr lang="en-CA" sz="2000" b="1" dirty="0" smtClean="0">
                <a:latin typeface="Consolas" panose="020B0609020204030204" pitchFamily="49" charset="0"/>
                <a:cs typeface="Courier New" panose="02070309020205020404" pitchFamily="49" charset="0"/>
              </a:rPr>
            </a:br>
            <a:r>
              <a:rPr lang="en-CA" sz="2000" b="1" dirty="0" smtClean="0">
                <a:latin typeface="Consolas" panose="020B0609020204030204" pitchFamily="49" charset="0"/>
                <a:cs typeface="Courier New" panose="02070309020205020404" pitchFamily="49" charset="0"/>
              </a:rPr>
              <a:t> * Counts the number of zeros in an integer n</a:t>
            </a:r>
          </a:p>
          <a:p>
            <a:pPr marL="0" indent="0">
              <a:buNone/>
              <a:defRPr/>
            </a:pPr>
            <a:r>
              <a:rPr lang="en-CA" sz="2000" b="1" dirty="0" smtClean="0">
                <a:latin typeface="Consolas" panose="020B0609020204030204" pitchFamily="49" charset="0"/>
                <a:cs typeface="Courier New" panose="02070309020205020404" pitchFamily="49" charset="0"/>
              </a:rPr>
              <a:t> */</a:t>
            </a:r>
            <a:endParaRPr lang="en-CA" sz="2000" b="1" dirty="0">
              <a:latin typeface="Consolas" panose="020B0609020204030204" pitchFamily="49" charset="0"/>
              <a:cs typeface="Courier New" panose="02070309020205020404" pitchFamily="49" charset="0"/>
            </a:endParaRPr>
          </a:p>
          <a:p>
            <a:pPr marL="0" indent="0">
              <a:buNone/>
              <a:defRPr/>
            </a:pPr>
            <a:r>
              <a:rPr lang="en-CA" sz="2000" b="1" dirty="0" err="1" smtClean="0">
                <a:latin typeface="Consolas" panose="020B0609020204030204" pitchFamily="49" charset="0"/>
                <a:cs typeface="Courier New" panose="02070309020205020404" pitchFamily="49" charset="0"/>
              </a:rPr>
              <a:t>countZeros</a:t>
            </a:r>
            <a:r>
              <a:rPr lang="en-CA" sz="2000" b="1" dirty="0" smtClean="0">
                <a:latin typeface="Consolas" panose="020B0609020204030204" pitchFamily="49" charset="0"/>
                <a:cs typeface="Courier New" panose="02070309020205020404" pitchFamily="49" charset="0"/>
              </a:rPr>
              <a:t>(n) :</a:t>
            </a:r>
          </a:p>
          <a:p>
            <a:pPr marL="0" indent="0">
              <a:buNone/>
              <a:defRPr/>
            </a:pPr>
            <a:r>
              <a:rPr lang="en-CA" sz="2000" b="1" dirty="0" smtClean="0">
                <a:latin typeface="Consolas" panose="020B0609020204030204" pitchFamily="49" charset="0"/>
                <a:cs typeface="Courier New" panose="02070309020205020404" pitchFamily="49" charset="0"/>
              </a:rPr>
              <a:t>if the last digit in n is a zero</a:t>
            </a:r>
          </a:p>
          <a:p>
            <a:pPr marL="0" indent="0">
              <a:buNone/>
              <a:defRPr/>
            </a:pPr>
            <a:r>
              <a:rPr lang="en-CA" sz="2000" b="1" dirty="0" smtClean="0">
                <a:latin typeface="Consolas" panose="020B0609020204030204" pitchFamily="49" charset="0"/>
                <a:cs typeface="Courier New" panose="02070309020205020404" pitchFamily="49" charset="0"/>
              </a:rPr>
              <a:t>    return 1 + </a:t>
            </a:r>
            <a:r>
              <a:rPr lang="en-CA" sz="2000" b="1" dirty="0" err="1" smtClean="0">
                <a:latin typeface="Consolas" panose="020B0609020204030204" pitchFamily="49" charset="0"/>
                <a:cs typeface="Courier New" pitchFamily="49" charset="0"/>
              </a:rPr>
              <a:t>countZeros</a:t>
            </a:r>
            <a:r>
              <a:rPr lang="en-CA" sz="2000" b="1" dirty="0" smtClean="0">
                <a:latin typeface="Consolas" panose="020B0609020204030204" pitchFamily="49" charset="0"/>
                <a:cs typeface="Courier New" pitchFamily="49" charset="0"/>
              </a:rPr>
              <a:t>(n / 10)</a:t>
            </a:r>
          </a:p>
          <a:p>
            <a:pPr marL="0" indent="0">
              <a:buNone/>
              <a:defRPr/>
            </a:pPr>
            <a:r>
              <a:rPr lang="en-CA" sz="2000" b="1" dirty="0" smtClean="0">
                <a:latin typeface="Consolas" panose="020B0609020204030204" pitchFamily="49" charset="0"/>
                <a:cs typeface="Courier New" pitchFamily="49" charset="0"/>
              </a:rPr>
              <a:t>else</a:t>
            </a:r>
            <a:endParaRPr lang="en-CA" sz="2000" b="1" dirty="0">
              <a:latin typeface="Consolas" panose="020B0609020204030204" pitchFamily="49" charset="0"/>
              <a:cs typeface="Courier New" pitchFamily="49" charset="0"/>
            </a:endParaRPr>
          </a:p>
          <a:p>
            <a:pPr marL="0" indent="0">
              <a:buNone/>
              <a:defRPr/>
            </a:pPr>
            <a:r>
              <a:rPr lang="en-CA" sz="2000" b="1" dirty="0" smtClean="0">
                <a:latin typeface="Consolas" panose="020B0609020204030204" pitchFamily="49" charset="0"/>
                <a:cs typeface="Courier New" pitchFamily="49" charset="0"/>
              </a:rPr>
              <a:t>    return </a:t>
            </a:r>
            <a:r>
              <a:rPr lang="en-CA" sz="2000" b="1" dirty="0" err="1" smtClean="0">
                <a:latin typeface="Consolas" panose="020B0609020204030204" pitchFamily="49" charset="0"/>
                <a:cs typeface="Courier New" pitchFamily="49" charset="0"/>
              </a:rPr>
              <a:t>countZeros</a:t>
            </a:r>
            <a:r>
              <a:rPr lang="en-CA" sz="2000" b="1" dirty="0" smtClean="0">
                <a:latin typeface="Consolas" panose="020B0609020204030204" pitchFamily="49" charset="0"/>
                <a:cs typeface="Courier New" pitchFamily="49" charset="0"/>
              </a:rPr>
              <a:t>(n / 10)</a:t>
            </a:r>
            <a:endParaRPr lang="en-US" sz="20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3FDD6CB-BCDA-48E2-BD69-21461983D229}" type="slidenum">
              <a:rPr lang="en-US" smtClean="0"/>
              <a:pPr>
                <a:defRPr/>
              </a:pPr>
              <a:t>40</a:t>
            </a:fld>
            <a:endParaRPr lang="en-US"/>
          </a:p>
        </p:txBody>
      </p:sp>
    </p:spTree>
    <p:extLst>
      <p:ext uri="{BB962C8B-B14F-4D97-AF65-F5344CB8AC3E}">
        <p14:creationId xmlns:p14="http://schemas.microsoft.com/office/powerpoint/2010/main" val="41194940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don't forget to establish the base case(s)</a:t>
            </a:r>
          </a:p>
          <a:p>
            <a:pPr lvl="1">
              <a:defRPr/>
            </a:pPr>
            <a:r>
              <a:rPr lang="en-CA" dirty="0" smtClean="0"/>
              <a:t>when should the recursion stop? when you reach a single digit (not zero digits; you never reach zero digits!)</a:t>
            </a:r>
          </a:p>
          <a:p>
            <a:pPr lvl="2">
              <a:defRPr/>
            </a:pPr>
            <a:r>
              <a:rPr lang="en-CA" dirty="0" smtClean="0"/>
              <a:t>base case #1 : </a:t>
            </a:r>
            <a:r>
              <a:rPr lang="en-CA" b="1" dirty="0" smtClean="0">
                <a:latin typeface="Consolas" panose="020B0609020204030204" pitchFamily="49" charset="0"/>
                <a:cs typeface="Courier New" pitchFamily="49" charset="0"/>
              </a:rPr>
              <a:t>n == 0</a:t>
            </a:r>
            <a:r>
              <a:rPr lang="en-CA" dirty="0" smtClean="0"/>
              <a:t> </a:t>
            </a:r>
          </a:p>
          <a:p>
            <a:pPr lvl="3">
              <a:defRPr/>
            </a:pPr>
            <a:r>
              <a:rPr lang="en-CA" b="1" dirty="0" smtClean="0">
                <a:latin typeface="Consolas" panose="020B0609020204030204" pitchFamily="49" charset="0"/>
                <a:cs typeface="Courier New" pitchFamily="49" charset="0"/>
              </a:rPr>
              <a:t>return 1</a:t>
            </a:r>
            <a:r>
              <a:rPr lang="en-CA" dirty="0" smtClean="0"/>
              <a:t> </a:t>
            </a:r>
          </a:p>
          <a:p>
            <a:pPr lvl="2">
              <a:defRPr/>
            </a:pPr>
            <a:r>
              <a:rPr lang="en-CA" dirty="0" smtClean="0"/>
              <a:t>base case #2 : </a:t>
            </a:r>
            <a:r>
              <a:rPr lang="en-CA" b="1" dirty="0" smtClean="0">
                <a:latin typeface="Consolas" panose="020B0609020204030204" pitchFamily="49" charset="0"/>
                <a:cs typeface="Courier New" pitchFamily="49" charset="0"/>
              </a:rPr>
              <a:t>n != 0 &amp;&amp; n &lt; 10</a:t>
            </a:r>
            <a:r>
              <a:rPr lang="en-CA" dirty="0" smtClean="0"/>
              <a:t> </a:t>
            </a:r>
          </a:p>
          <a:p>
            <a:pPr lvl="3">
              <a:defRPr/>
            </a:pPr>
            <a:r>
              <a:rPr lang="en-CA" b="1" dirty="0" smtClean="0">
                <a:latin typeface="Consolas" panose="020B0609020204030204" pitchFamily="49" charset="0"/>
                <a:cs typeface="Courier New" pitchFamily="49" charset="0"/>
              </a:rPr>
              <a:t>return 0</a:t>
            </a:r>
            <a:r>
              <a:rPr lang="en-CA" dirty="0" smtClean="0"/>
              <a:t> </a:t>
            </a:r>
            <a:endParaRPr lang="en-US" dirty="0"/>
          </a:p>
        </p:txBody>
      </p:sp>
      <p:sp>
        <p:nvSpPr>
          <p:cNvPr id="4" name="Slide Number Placeholder 3"/>
          <p:cNvSpPr>
            <a:spLocks noGrp="1"/>
          </p:cNvSpPr>
          <p:nvPr>
            <p:ph type="sldNum" sz="quarter" idx="12"/>
          </p:nvPr>
        </p:nvSpPr>
        <p:spPr/>
        <p:txBody>
          <a:bodyPr/>
          <a:lstStyle/>
          <a:p>
            <a:pPr>
              <a:defRPr/>
            </a:pPr>
            <a:fld id="{C01AA81C-E3D7-42C6-8B41-12A036A47A6B}" type="slidenum">
              <a:rPr lang="en-US" smtClean="0"/>
              <a:pPr>
                <a:defRPr/>
              </a:pPr>
              <a:t>41</a:t>
            </a:fld>
            <a:endParaRPr lang="en-US"/>
          </a:p>
        </p:txBody>
      </p:sp>
    </p:spTree>
    <p:extLst>
      <p:ext uri="{BB962C8B-B14F-4D97-AF65-F5344CB8AC3E}">
        <p14:creationId xmlns:p14="http://schemas.microsoft.com/office/powerpoint/2010/main" val="27173436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sz="quarter" idx="1"/>
          </p:nvPr>
        </p:nvSpPr>
        <p:spPr/>
        <p:txBody>
          <a:bodyPr>
            <a:normAutofit fontScale="77500" lnSpcReduction="20000"/>
          </a:bodyPr>
          <a:lstStyle/>
          <a:p>
            <a:r>
              <a:rPr lang="en-US" dirty="0" smtClean="0"/>
              <a:t>public static </a:t>
            </a:r>
            <a:r>
              <a:rPr lang="en-US" dirty="0" err="1" smtClean="0"/>
              <a:t>int</a:t>
            </a:r>
            <a:r>
              <a:rPr lang="en-US" dirty="0" smtClean="0"/>
              <a:t> </a:t>
            </a:r>
            <a:r>
              <a:rPr lang="en-US" dirty="0" err="1" smtClean="0"/>
              <a:t>countZeros</a:t>
            </a:r>
            <a:r>
              <a:rPr lang="en-US" dirty="0" smtClean="0"/>
              <a:t>(long n) {</a:t>
            </a:r>
          </a:p>
          <a:p>
            <a:r>
              <a:rPr lang="en-US" dirty="0" smtClean="0"/>
              <a:t>  </a:t>
            </a:r>
          </a:p>
          <a:p>
            <a:r>
              <a:rPr lang="en-US" dirty="0" smtClean="0"/>
              <a:t>  if(n == 0L) {  // base case 1</a:t>
            </a:r>
          </a:p>
          <a:p>
            <a:r>
              <a:rPr lang="en-US" dirty="0" smtClean="0"/>
              <a:t>    return 1;</a:t>
            </a:r>
          </a:p>
          <a:p>
            <a:r>
              <a:rPr lang="en-US" dirty="0" smtClean="0"/>
              <a:t>  }</a:t>
            </a:r>
          </a:p>
          <a:p>
            <a:r>
              <a:rPr lang="en-US" dirty="0" smtClean="0"/>
              <a:t>  else if(n &lt; 10L) {  // base case 2</a:t>
            </a:r>
          </a:p>
          <a:p>
            <a:r>
              <a:rPr lang="en-US" dirty="0" smtClean="0"/>
              <a:t>    return 0;</a:t>
            </a:r>
          </a:p>
          <a:p>
            <a:r>
              <a:rPr lang="en-US" dirty="0" smtClean="0"/>
              <a:t>  }</a:t>
            </a:r>
          </a:p>
          <a:p>
            <a:r>
              <a:rPr lang="en-US" dirty="0" smtClean="0"/>
              <a:t>  </a:t>
            </a:r>
          </a:p>
          <a:p>
            <a:r>
              <a:rPr lang="en-US" dirty="0" smtClean="0"/>
              <a:t>  </a:t>
            </a:r>
            <a:r>
              <a:rPr lang="en-US" dirty="0" err="1" smtClean="0"/>
              <a:t>boolean</a:t>
            </a:r>
            <a:r>
              <a:rPr lang="en-US" dirty="0" smtClean="0"/>
              <a:t> </a:t>
            </a:r>
            <a:r>
              <a:rPr lang="en-US" dirty="0" err="1" smtClean="0"/>
              <a:t>lastDigitIsZero</a:t>
            </a:r>
            <a:r>
              <a:rPr lang="en-US" dirty="0" smtClean="0"/>
              <a:t> = (n % 10L == 0);</a:t>
            </a:r>
          </a:p>
          <a:p>
            <a:r>
              <a:rPr lang="en-US" dirty="0" smtClean="0"/>
              <a:t>  final long m = n / 10L;</a:t>
            </a:r>
          </a:p>
          <a:p>
            <a:r>
              <a:rPr lang="en-US" dirty="0" smtClean="0"/>
              <a:t>  if(</a:t>
            </a:r>
            <a:r>
              <a:rPr lang="en-US" dirty="0" err="1" smtClean="0"/>
              <a:t>lastDigitIsZero</a:t>
            </a:r>
            <a:r>
              <a:rPr lang="en-US" dirty="0" smtClean="0"/>
              <a:t>) {</a:t>
            </a:r>
          </a:p>
          <a:p>
            <a:r>
              <a:rPr lang="en-US" dirty="0" smtClean="0"/>
              <a:t>    return 1 + </a:t>
            </a:r>
            <a:r>
              <a:rPr lang="en-US" dirty="0" err="1" smtClean="0"/>
              <a:t>countZeros</a:t>
            </a:r>
            <a:r>
              <a:rPr lang="en-US" dirty="0" smtClean="0"/>
              <a:t>(m);</a:t>
            </a:r>
          </a:p>
          <a:p>
            <a:r>
              <a:rPr lang="en-US" dirty="0" smtClean="0"/>
              <a:t>  }</a:t>
            </a:r>
          </a:p>
          <a:p>
            <a:r>
              <a:rPr lang="en-US" dirty="0" smtClean="0"/>
              <a:t>  else {</a:t>
            </a:r>
          </a:p>
          <a:p>
            <a:r>
              <a:rPr lang="en-US" dirty="0" smtClean="0"/>
              <a:t>    return </a:t>
            </a:r>
            <a:r>
              <a:rPr lang="en-US" dirty="0" err="1" smtClean="0"/>
              <a:t>countZeros</a:t>
            </a:r>
            <a:r>
              <a:rPr lang="en-US" dirty="0" smtClean="0"/>
              <a:t>(m);</a:t>
            </a:r>
          </a:p>
          <a:p>
            <a:r>
              <a:rPr lang="en-US" dirty="0" smtClean="0"/>
              <a:t>  }</a:t>
            </a:r>
          </a:p>
          <a:p>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92CA309A-1502-4A1C-8B44-C539637C75FE}" type="slidenum">
              <a:rPr lang="en-US" smtClean="0"/>
              <a:pPr>
                <a:defRPr/>
              </a:pPr>
              <a:t>42</a:t>
            </a:fld>
            <a:endParaRPr lang="en-US"/>
          </a:p>
        </p:txBody>
      </p:sp>
    </p:spTree>
    <p:extLst>
      <p:ext uri="{BB962C8B-B14F-4D97-AF65-F5344CB8AC3E}">
        <p14:creationId xmlns:p14="http://schemas.microsoft.com/office/powerpoint/2010/main" val="10852419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CA" smtClean="0"/>
              <a:t>countZeros Call Stack</a:t>
            </a:r>
            <a:endParaRPr lang="en-US" smtClean="0"/>
          </a:p>
        </p:txBody>
      </p:sp>
      <p:sp>
        <p:nvSpPr>
          <p:cNvPr id="4" name="Content Placeholder 3"/>
          <p:cNvSpPr>
            <a:spLocks noGrp="1"/>
          </p:cNvSpPr>
          <p:nvPr>
            <p:ph sz="quarter" idx="1"/>
          </p:nvPr>
        </p:nvSpPr>
        <p:spPr>
          <a:xfrm>
            <a:off x="457200" y="1219200"/>
            <a:ext cx="8229600" cy="4937125"/>
          </a:xfrm>
        </p:spPr>
        <p:txBody>
          <a:bodyPr/>
          <a:lstStyle/>
          <a:p>
            <a:pPr>
              <a:buFont typeface="Wingdings 3" pitchFamily="18" charset="2"/>
              <a:buNone/>
              <a:defRPr/>
            </a:pPr>
            <a:r>
              <a:rPr lang="en-CA" sz="2400" b="1" dirty="0" err="1" smtClean="0">
                <a:latin typeface="Consolas" panose="020B0609020204030204" pitchFamily="49" charset="0"/>
                <a:cs typeface="Courier New" pitchFamily="49" charset="0"/>
              </a:rPr>
              <a:t>callZeros</a:t>
            </a:r>
            <a:r>
              <a:rPr lang="en-CA" sz="2400" b="1" dirty="0" smtClean="0">
                <a:latin typeface="Consolas" panose="020B0609020204030204" pitchFamily="49" charset="0"/>
                <a:cs typeface="Courier New" pitchFamily="49" charset="0"/>
              </a:rPr>
              <a:t>( 800410L )</a:t>
            </a:r>
            <a:r>
              <a:rPr lang="en-CA" dirty="0" smtClean="0"/>
              <a:t> </a:t>
            </a:r>
            <a:endParaRPr lang="en-US" dirty="0"/>
          </a:p>
        </p:txBody>
      </p:sp>
      <p:sp>
        <p:nvSpPr>
          <p:cNvPr id="3" name="Slide Number Placeholder 2"/>
          <p:cNvSpPr>
            <a:spLocks noGrp="1"/>
          </p:cNvSpPr>
          <p:nvPr>
            <p:ph type="sldNum" sz="quarter" idx="12"/>
          </p:nvPr>
        </p:nvSpPr>
        <p:spPr/>
        <p:txBody>
          <a:bodyPr/>
          <a:lstStyle/>
          <a:p>
            <a:pPr>
              <a:defRPr/>
            </a:pPr>
            <a:fld id="{42E57C2D-9934-4141-BEB8-9760EE7A2993}" type="slidenum">
              <a:rPr lang="en-US" smtClean="0"/>
              <a:pPr>
                <a:defRPr/>
              </a:pPr>
              <a:t>43</a:t>
            </a:fld>
            <a:endParaRPr lang="en-US"/>
          </a:p>
        </p:txBody>
      </p:sp>
      <p:sp>
        <p:nvSpPr>
          <p:cNvPr id="5" name="TextBox 4"/>
          <p:cNvSpPr txBox="1">
            <a:spLocks noChangeArrowheads="1"/>
          </p:cNvSpPr>
          <p:nvPr/>
        </p:nvSpPr>
        <p:spPr bwMode="auto">
          <a:xfrm>
            <a:off x="742950" y="4887913"/>
            <a:ext cx="2941638" cy="369887"/>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( 800410L )</a:t>
            </a:r>
            <a:endParaRPr lang="en-US" b="1" dirty="0">
              <a:latin typeface="Consolas" panose="020B0609020204030204" pitchFamily="49" charset="0"/>
              <a:cs typeface="Courier New" pitchFamily="49" charset="0"/>
            </a:endParaRPr>
          </a:p>
        </p:txBody>
      </p:sp>
      <p:sp>
        <p:nvSpPr>
          <p:cNvPr id="6" name="TextBox 5"/>
          <p:cNvSpPr txBox="1">
            <a:spLocks noChangeArrowheads="1"/>
          </p:cNvSpPr>
          <p:nvPr/>
        </p:nvSpPr>
        <p:spPr bwMode="auto">
          <a:xfrm>
            <a:off x="742950" y="4430713"/>
            <a:ext cx="2941638" cy="369887"/>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( 80041L )</a:t>
            </a:r>
            <a:endParaRPr lang="en-US" b="1" dirty="0">
              <a:latin typeface="Consolas" panose="020B0609020204030204" pitchFamily="49" charset="0"/>
              <a:cs typeface="Courier New" pitchFamily="49" charset="0"/>
            </a:endParaRPr>
          </a:p>
        </p:txBody>
      </p:sp>
      <p:sp>
        <p:nvSpPr>
          <p:cNvPr id="8" name="TextBox 7"/>
          <p:cNvSpPr txBox="1">
            <a:spLocks noChangeArrowheads="1"/>
          </p:cNvSpPr>
          <p:nvPr/>
        </p:nvSpPr>
        <p:spPr bwMode="auto">
          <a:xfrm>
            <a:off x="742950" y="3963988"/>
            <a:ext cx="2941638" cy="368300"/>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( 8004L )</a:t>
            </a:r>
            <a:endParaRPr lang="en-US" b="1" dirty="0">
              <a:latin typeface="Consolas" panose="020B0609020204030204" pitchFamily="49" charset="0"/>
              <a:cs typeface="Courier New" pitchFamily="49" charset="0"/>
            </a:endParaRPr>
          </a:p>
        </p:txBody>
      </p:sp>
      <p:sp>
        <p:nvSpPr>
          <p:cNvPr id="9" name="TextBox 8"/>
          <p:cNvSpPr txBox="1">
            <a:spLocks noChangeArrowheads="1"/>
          </p:cNvSpPr>
          <p:nvPr/>
        </p:nvSpPr>
        <p:spPr bwMode="auto">
          <a:xfrm>
            <a:off x="742950" y="3506788"/>
            <a:ext cx="2941638" cy="368300"/>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( 800L )</a:t>
            </a:r>
            <a:endParaRPr lang="en-US" b="1" dirty="0">
              <a:latin typeface="Consolas" panose="020B0609020204030204" pitchFamily="49" charset="0"/>
              <a:cs typeface="Courier New" pitchFamily="49" charset="0"/>
            </a:endParaRPr>
          </a:p>
        </p:txBody>
      </p:sp>
      <p:sp>
        <p:nvSpPr>
          <p:cNvPr id="10" name="TextBox 9"/>
          <p:cNvSpPr txBox="1">
            <a:spLocks noChangeArrowheads="1"/>
          </p:cNvSpPr>
          <p:nvPr/>
        </p:nvSpPr>
        <p:spPr bwMode="auto">
          <a:xfrm>
            <a:off x="742950" y="3022600"/>
            <a:ext cx="2941638" cy="369888"/>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( 80L )</a:t>
            </a:r>
            <a:endParaRPr lang="en-US" b="1" dirty="0">
              <a:latin typeface="Consolas" panose="020B0609020204030204" pitchFamily="49" charset="0"/>
              <a:cs typeface="Courier New" pitchFamily="49" charset="0"/>
            </a:endParaRPr>
          </a:p>
        </p:txBody>
      </p:sp>
      <p:sp>
        <p:nvSpPr>
          <p:cNvPr id="11" name="TextBox 10"/>
          <p:cNvSpPr txBox="1">
            <a:spLocks noChangeArrowheads="1"/>
          </p:cNvSpPr>
          <p:nvPr/>
        </p:nvSpPr>
        <p:spPr bwMode="auto">
          <a:xfrm>
            <a:off x="742950" y="2565400"/>
            <a:ext cx="2941638" cy="369888"/>
          </a:xfrm>
          <a:prstGeom prst="rect">
            <a:avLst/>
          </a:prstGeom>
          <a:noFill/>
          <a:ln w="25400">
            <a:solidFill>
              <a:schemeClr val="tx1"/>
            </a:solidFill>
            <a:miter lim="800000"/>
            <a:headEnd/>
            <a:tailEnd/>
          </a:ln>
        </p:spPr>
        <p:txBody>
          <a:bodyPr wrap="none"/>
          <a:lstStyle/>
          <a:p>
            <a:r>
              <a:rPr lang="en-CA" b="1" dirty="0" err="1">
                <a:latin typeface="Consolas" panose="020B0609020204030204" pitchFamily="49" charset="0"/>
                <a:cs typeface="Courier New" pitchFamily="49" charset="0"/>
              </a:rPr>
              <a:t>callZeros</a:t>
            </a:r>
            <a:r>
              <a:rPr lang="en-CA" b="1" dirty="0">
                <a:latin typeface="Consolas" panose="020B0609020204030204" pitchFamily="49" charset="0"/>
                <a:cs typeface="Courier New" pitchFamily="49" charset="0"/>
              </a:rPr>
              <a:t>( 8L )</a:t>
            </a:r>
            <a:endParaRPr lang="en-US" b="1" dirty="0">
              <a:latin typeface="Consolas" panose="020B0609020204030204" pitchFamily="49" charset="0"/>
              <a:cs typeface="Courier New" pitchFamily="49" charset="0"/>
            </a:endParaRPr>
          </a:p>
        </p:txBody>
      </p:sp>
      <p:sp>
        <p:nvSpPr>
          <p:cNvPr id="15" name="TextBox 14"/>
          <p:cNvSpPr txBox="1">
            <a:spLocks noChangeArrowheads="1"/>
          </p:cNvSpPr>
          <p:nvPr/>
        </p:nvSpPr>
        <p:spPr bwMode="auto">
          <a:xfrm>
            <a:off x="4168775" y="4887913"/>
            <a:ext cx="2941638" cy="369887"/>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1 + 0 + 0 + 1 + 1 + 0</a:t>
            </a:r>
            <a:endParaRPr lang="en-US" b="1" dirty="0">
              <a:latin typeface="Consolas" panose="020B0609020204030204" pitchFamily="49" charset="0"/>
              <a:cs typeface="Courier New" pitchFamily="49" charset="0"/>
            </a:endParaRPr>
          </a:p>
        </p:txBody>
      </p:sp>
      <p:sp>
        <p:nvSpPr>
          <p:cNvPr id="16" name="TextBox 15"/>
          <p:cNvSpPr txBox="1">
            <a:spLocks noChangeArrowheads="1"/>
          </p:cNvSpPr>
          <p:nvPr/>
        </p:nvSpPr>
        <p:spPr bwMode="auto">
          <a:xfrm>
            <a:off x="4168775" y="4430713"/>
            <a:ext cx="2941638" cy="369887"/>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0 + 0 + 1 + 1 + 0</a:t>
            </a:r>
            <a:endParaRPr lang="en-US" b="1" dirty="0">
              <a:latin typeface="Consolas" panose="020B0609020204030204" pitchFamily="49" charset="0"/>
              <a:cs typeface="Courier New" pitchFamily="49" charset="0"/>
            </a:endParaRPr>
          </a:p>
        </p:txBody>
      </p:sp>
      <p:sp>
        <p:nvSpPr>
          <p:cNvPr id="18" name="TextBox 17"/>
          <p:cNvSpPr txBox="1">
            <a:spLocks noChangeArrowheads="1"/>
          </p:cNvSpPr>
          <p:nvPr/>
        </p:nvSpPr>
        <p:spPr bwMode="auto">
          <a:xfrm>
            <a:off x="4168775" y="3963988"/>
            <a:ext cx="2941638" cy="368300"/>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0 + 1 + 1 + 0</a:t>
            </a:r>
            <a:endParaRPr lang="en-US" b="1" dirty="0">
              <a:latin typeface="Consolas" panose="020B0609020204030204" pitchFamily="49" charset="0"/>
              <a:cs typeface="Courier New" pitchFamily="49" charset="0"/>
            </a:endParaRPr>
          </a:p>
        </p:txBody>
      </p:sp>
      <p:sp>
        <p:nvSpPr>
          <p:cNvPr id="19" name="TextBox 18"/>
          <p:cNvSpPr txBox="1">
            <a:spLocks noChangeArrowheads="1"/>
          </p:cNvSpPr>
          <p:nvPr/>
        </p:nvSpPr>
        <p:spPr bwMode="auto">
          <a:xfrm>
            <a:off x="4168775" y="3506788"/>
            <a:ext cx="2941638" cy="368300"/>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1 + 1 + 0</a:t>
            </a:r>
            <a:endParaRPr lang="en-US" b="1" dirty="0">
              <a:latin typeface="Consolas" panose="020B0609020204030204" pitchFamily="49" charset="0"/>
              <a:cs typeface="Courier New" pitchFamily="49" charset="0"/>
            </a:endParaRPr>
          </a:p>
        </p:txBody>
      </p:sp>
      <p:sp>
        <p:nvSpPr>
          <p:cNvPr id="20" name="TextBox 19"/>
          <p:cNvSpPr txBox="1">
            <a:spLocks noChangeArrowheads="1"/>
          </p:cNvSpPr>
          <p:nvPr/>
        </p:nvSpPr>
        <p:spPr bwMode="auto">
          <a:xfrm>
            <a:off x="4168775" y="3022600"/>
            <a:ext cx="2941638" cy="369888"/>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1 + 0</a:t>
            </a:r>
            <a:endParaRPr lang="en-US" b="1" dirty="0">
              <a:latin typeface="Consolas" panose="020B0609020204030204" pitchFamily="49" charset="0"/>
              <a:cs typeface="Courier New" pitchFamily="49" charset="0"/>
            </a:endParaRPr>
          </a:p>
        </p:txBody>
      </p:sp>
      <p:sp>
        <p:nvSpPr>
          <p:cNvPr id="21" name="TextBox 20"/>
          <p:cNvSpPr txBox="1">
            <a:spLocks noChangeArrowheads="1"/>
          </p:cNvSpPr>
          <p:nvPr/>
        </p:nvSpPr>
        <p:spPr bwMode="auto">
          <a:xfrm>
            <a:off x="4168775" y="2565400"/>
            <a:ext cx="2941638" cy="369888"/>
          </a:xfrm>
          <a:prstGeom prst="rect">
            <a:avLst/>
          </a:prstGeom>
          <a:noFill/>
          <a:ln w="25400">
            <a:noFill/>
            <a:miter lim="800000"/>
            <a:headEnd/>
            <a:tailEnd/>
          </a:ln>
        </p:spPr>
        <p:txBody>
          <a:bodyPr wrap="none"/>
          <a:lstStyle/>
          <a:p>
            <a:r>
              <a:rPr lang="en-CA" b="1" dirty="0">
                <a:latin typeface="Consolas" panose="020B0609020204030204" pitchFamily="49" charset="0"/>
                <a:cs typeface="Courier New" pitchFamily="49" charset="0"/>
              </a:rPr>
              <a:t>0</a:t>
            </a:r>
            <a:endParaRPr lang="en-US" b="1" dirty="0">
              <a:latin typeface="Consolas" panose="020B0609020204030204" pitchFamily="49" charset="0"/>
              <a:cs typeface="Courier New" pitchFamily="49" charset="0"/>
            </a:endParaRPr>
          </a:p>
        </p:txBody>
      </p:sp>
      <p:sp>
        <p:nvSpPr>
          <p:cNvPr id="22" name="TextBox 21"/>
          <p:cNvSpPr txBox="1">
            <a:spLocks noChangeArrowheads="1"/>
          </p:cNvSpPr>
          <p:nvPr/>
        </p:nvSpPr>
        <p:spPr bwMode="auto">
          <a:xfrm>
            <a:off x="4171950" y="5402263"/>
            <a:ext cx="2941638" cy="369887"/>
          </a:xfrm>
          <a:prstGeom prst="rect">
            <a:avLst/>
          </a:prstGeom>
          <a:noFill/>
          <a:ln w="25400">
            <a:noFill/>
            <a:miter lim="800000"/>
            <a:headEnd/>
            <a:tailEnd/>
          </a:ln>
        </p:spPr>
        <p:txBody>
          <a:bodyPr wrap="none"/>
          <a:lstStyle/>
          <a:p>
            <a:r>
              <a:rPr lang="en-CA" b="1" dirty="0" smtClean="0">
                <a:latin typeface="Consolas" panose="020B0609020204030204" pitchFamily="49" charset="0"/>
                <a:cs typeface="Courier New" pitchFamily="49" charset="0"/>
              </a:rPr>
              <a:t>= 3</a:t>
            </a:r>
            <a:endParaRPr lang="en-US" b="1" dirty="0">
              <a:latin typeface="Consolas" panose="020B0609020204030204" pitchFamily="49" charset="0"/>
              <a:cs typeface="Courier New" pitchFamily="49" charset="0"/>
            </a:endParaRPr>
          </a:p>
        </p:txBody>
      </p:sp>
      <p:sp>
        <p:nvSpPr>
          <p:cNvPr id="23" name="TextBox 22"/>
          <p:cNvSpPr txBox="1"/>
          <p:nvPr/>
        </p:nvSpPr>
        <p:spPr>
          <a:xfrm>
            <a:off x="742950" y="2114550"/>
            <a:ext cx="857250" cy="369888"/>
          </a:xfrm>
          <a:prstGeom prst="rect">
            <a:avLst/>
          </a:prstGeom>
          <a:noFill/>
          <a:ln w="25400">
            <a:noFill/>
          </a:ln>
        </p:spPr>
        <p:txBody>
          <a:bodyPr wrap="none"/>
          <a:lstStyle/>
          <a:p>
            <a:pPr>
              <a:defRPr/>
            </a:pPr>
            <a:r>
              <a:rPr lang="en-CA" dirty="0">
                <a:latin typeface="+mn-lt"/>
                <a:cs typeface="Courier New" pitchFamily="49" charset="0"/>
              </a:rPr>
              <a:t>last in</a:t>
            </a:r>
            <a:endParaRPr lang="en-US" dirty="0">
              <a:latin typeface="+mn-lt"/>
              <a:cs typeface="Courier New" pitchFamily="49" charset="0"/>
            </a:endParaRPr>
          </a:p>
        </p:txBody>
      </p:sp>
      <p:sp>
        <p:nvSpPr>
          <p:cNvPr id="24" name="TextBox 23"/>
          <p:cNvSpPr txBox="1"/>
          <p:nvPr/>
        </p:nvSpPr>
        <p:spPr>
          <a:xfrm>
            <a:off x="1714500" y="2114550"/>
            <a:ext cx="857250" cy="369888"/>
          </a:xfrm>
          <a:prstGeom prst="rect">
            <a:avLst/>
          </a:prstGeom>
          <a:noFill/>
          <a:ln w="25400">
            <a:noFill/>
          </a:ln>
        </p:spPr>
        <p:txBody>
          <a:bodyPr wrap="none"/>
          <a:lstStyle/>
          <a:p>
            <a:pPr>
              <a:defRPr/>
            </a:pPr>
            <a:r>
              <a:rPr lang="en-CA" dirty="0">
                <a:latin typeface="+mn-lt"/>
                <a:cs typeface="Courier New" pitchFamily="49" charset="0"/>
              </a:rPr>
              <a:t>first out</a:t>
            </a:r>
            <a:endParaRPr lang="en-US" dirty="0">
              <a:latin typeface="+mn-lt"/>
              <a:cs typeface="Courier New" pitchFamily="49" charset="0"/>
            </a:endParaRPr>
          </a:p>
        </p:txBody>
      </p:sp>
    </p:spTree>
    <p:extLst>
      <p:ext uri="{BB962C8B-B14F-4D97-AF65-F5344CB8AC3E}">
        <p14:creationId xmlns:p14="http://schemas.microsoft.com/office/powerpoint/2010/main" val="136399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000"/>
                                        <p:tgtEl>
                                          <p:spTgt spid="1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2000"/>
                                        <p:tgtEl>
                                          <p:spTgt spid="2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2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20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2000"/>
                                        <p:tgtEl>
                                          <p:spTgt spid="11"/>
                                        </p:tgtEl>
                                      </p:cBhvr>
                                    </p:animEffect>
                                    <p:set>
                                      <p:cBhvr>
                                        <p:cTn id="50" dur="1" fill="hold">
                                          <p:stCondLst>
                                            <p:cond delay="1999"/>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20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2000"/>
                                        <p:tgtEl>
                                          <p:spTgt spid="10"/>
                                        </p:tgtEl>
                                      </p:cBhvr>
                                    </p:animEffect>
                                    <p:set>
                                      <p:cBhvr>
                                        <p:cTn id="60" dur="1" fill="hold">
                                          <p:stCondLst>
                                            <p:cond delay="1999"/>
                                          </p:stCondLst>
                                        </p:cTn>
                                        <p:tgtEl>
                                          <p:spTgt spid="10"/>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20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1" nodeType="clickEffect">
                                  <p:stCondLst>
                                    <p:cond delay="0"/>
                                  </p:stCondLst>
                                  <p:childTnLst>
                                    <p:animEffect transition="out" filter="fade">
                                      <p:cBhvr>
                                        <p:cTn id="69" dur="2000"/>
                                        <p:tgtEl>
                                          <p:spTgt spid="9"/>
                                        </p:tgtEl>
                                      </p:cBhvr>
                                    </p:animEffect>
                                    <p:set>
                                      <p:cBhvr>
                                        <p:cTn id="70" dur="1" fill="hold">
                                          <p:stCondLst>
                                            <p:cond delay="1999"/>
                                          </p:stCondLst>
                                        </p:cTn>
                                        <p:tgtEl>
                                          <p:spTgt spid="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2000"/>
                                        <p:tgtEl>
                                          <p:spTgt spid="18"/>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2000"/>
                                        <p:tgtEl>
                                          <p:spTgt spid="8"/>
                                        </p:tgtEl>
                                      </p:cBhvr>
                                    </p:animEffect>
                                    <p:set>
                                      <p:cBhvr>
                                        <p:cTn id="80" dur="1" fill="hold">
                                          <p:stCondLst>
                                            <p:cond delay="1999"/>
                                          </p:stCondLst>
                                        </p:cTn>
                                        <p:tgtEl>
                                          <p:spTgt spid="8"/>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fade">
                                      <p:cBhvr>
                                        <p:cTn id="85" dur="2000"/>
                                        <p:tgtEl>
                                          <p:spTgt spid="16"/>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2000"/>
                                        <p:tgtEl>
                                          <p:spTgt spid="6"/>
                                        </p:tgtEl>
                                      </p:cBhvr>
                                    </p:animEffect>
                                    <p:set>
                                      <p:cBhvr>
                                        <p:cTn id="90" dur="1" fill="hold">
                                          <p:stCondLst>
                                            <p:cond delay="1999"/>
                                          </p:stCondLst>
                                        </p:cTn>
                                        <p:tgtEl>
                                          <p:spTgt spid="6"/>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2000"/>
                                        <p:tgtEl>
                                          <p:spTgt spid="15"/>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grpId="1" nodeType="clickEffect">
                                  <p:stCondLst>
                                    <p:cond delay="0"/>
                                  </p:stCondLst>
                                  <p:childTnLst>
                                    <p:animEffect transition="out" filter="fade">
                                      <p:cBhvr>
                                        <p:cTn id="99" dur="2000"/>
                                        <p:tgtEl>
                                          <p:spTgt spid="5"/>
                                        </p:tgtEl>
                                      </p:cBhvr>
                                    </p:animEffect>
                                    <p:set>
                                      <p:cBhvr>
                                        <p:cTn id="100" dur="1" fill="hold">
                                          <p:stCondLst>
                                            <p:cond delay="1999"/>
                                          </p:stCondLst>
                                        </p:cTn>
                                        <p:tgtEl>
                                          <p:spTgt spid="5"/>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2"/>
                                        </p:tgtEl>
                                        <p:attrNameLst>
                                          <p:attrName>style.visibility</p:attrName>
                                        </p:attrNameLst>
                                      </p:cBhvr>
                                      <p:to>
                                        <p:strVal val="visible"/>
                                      </p:to>
                                    </p:set>
                                    <p:animEffect transition="in" filter="fade">
                                      <p:cBhvr>
                                        <p:cTn id="105"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8" grpId="0" animBg="1"/>
      <p:bldP spid="8" grpId="1" animBg="1"/>
      <p:bldP spid="9" grpId="0" animBg="1"/>
      <p:bldP spid="9" grpId="1" animBg="1"/>
      <p:bldP spid="10" grpId="0" animBg="1"/>
      <p:bldP spid="10" grpId="1" animBg="1"/>
      <p:bldP spid="11" grpId="0" animBg="1"/>
      <p:bldP spid="11" grpId="1" animBg="1"/>
      <p:bldP spid="15" grpId="0"/>
      <p:bldP spid="16" grpId="0"/>
      <p:bldP spid="18" grpId="0"/>
      <p:bldP spid="19" grpId="0"/>
      <p:bldP spid="21" grpId="0"/>
      <p:bldP spid="22" grpId="0"/>
      <p:bldP spid="23" grpId="0"/>
      <p:bldP spid="2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smtClean="0"/>
              <a:t>Fibonacci Call Tree</a:t>
            </a:r>
            <a:endParaRPr lang="en-US" smtClean="0"/>
          </a:p>
        </p:txBody>
      </p:sp>
      <p:sp>
        <p:nvSpPr>
          <p:cNvPr id="4" name="Slide Number Placeholder 3"/>
          <p:cNvSpPr>
            <a:spLocks noGrp="1"/>
          </p:cNvSpPr>
          <p:nvPr>
            <p:ph type="sldNum" sz="quarter" idx="12"/>
          </p:nvPr>
        </p:nvSpPr>
        <p:spPr/>
        <p:txBody>
          <a:bodyPr/>
          <a:lstStyle/>
          <a:p>
            <a:pPr>
              <a:defRPr/>
            </a:pPr>
            <a:fld id="{6A5FB7DD-19CE-46CF-93EF-E84551C543D7}" type="slidenum">
              <a:rPr lang="en-US" smtClean="0"/>
              <a:pPr>
                <a:defRPr/>
              </a:pPr>
              <a:t>44</a:t>
            </a:fld>
            <a:endParaRPr lang="en-US"/>
          </a:p>
        </p:txBody>
      </p:sp>
      <p:sp>
        <p:nvSpPr>
          <p:cNvPr id="23556" name="TextBox 5"/>
          <p:cNvSpPr txBox="1">
            <a:spLocks noChangeArrowheads="1"/>
          </p:cNvSpPr>
          <p:nvPr/>
        </p:nvSpPr>
        <p:spPr bwMode="auto">
          <a:xfrm>
            <a:off x="4229100" y="14859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F(5)</a:t>
            </a:r>
            <a:endParaRPr lang="en-US" b="1" dirty="0">
              <a:latin typeface="Consolas" panose="020B0609020204030204" pitchFamily="49" charset="0"/>
              <a:cs typeface="Courier New" pitchFamily="49" charset="0"/>
            </a:endParaRPr>
          </a:p>
        </p:txBody>
      </p:sp>
      <p:sp>
        <p:nvSpPr>
          <p:cNvPr id="7" name="TextBox 6"/>
          <p:cNvSpPr txBox="1">
            <a:spLocks noChangeArrowheads="1"/>
          </p:cNvSpPr>
          <p:nvPr/>
        </p:nvSpPr>
        <p:spPr bwMode="auto">
          <a:xfrm>
            <a:off x="2971800" y="22860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F(4)</a:t>
            </a:r>
            <a:endParaRPr lang="en-US" b="1" dirty="0">
              <a:latin typeface="Consolas" panose="020B0609020204030204" pitchFamily="49" charset="0"/>
              <a:cs typeface="Courier New" pitchFamily="49" charset="0"/>
            </a:endParaRPr>
          </a:p>
        </p:txBody>
      </p:sp>
      <p:sp>
        <p:nvSpPr>
          <p:cNvPr id="8" name="TextBox 7"/>
          <p:cNvSpPr txBox="1">
            <a:spLocks noChangeArrowheads="1"/>
          </p:cNvSpPr>
          <p:nvPr/>
        </p:nvSpPr>
        <p:spPr bwMode="auto">
          <a:xfrm>
            <a:off x="1828800" y="32575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F(3)</a:t>
            </a:r>
            <a:endParaRPr lang="en-US" b="1" dirty="0">
              <a:latin typeface="Consolas" panose="020B0609020204030204" pitchFamily="49" charset="0"/>
              <a:cs typeface="Courier New" pitchFamily="49" charset="0"/>
            </a:endParaRPr>
          </a:p>
        </p:txBody>
      </p:sp>
      <p:sp>
        <p:nvSpPr>
          <p:cNvPr id="9" name="TextBox 8"/>
          <p:cNvSpPr txBox="1">
            <a:spLocks noChangeArrowheads="1"/>
          </p:cNvSpPr>
          <p:nvPr/>
        </p:nvSpPr>
        <p:spPr bwMode="auto">
          <a:xfrm>
            <a:off x="914400" y="41719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0" name="TextBox 9"/>
          <p:cNvSpPr txBox="1">
            <a:spLocks noChangeArrowheads="1"/>
          </p:cNvSpPr>
          <p:nvPr/>
        </p:nvSpPr>
        <p:spPr bwMode="auto">
          <a:xfrm>
            <a:off x="40005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1" name="TextBox 10"/>
          <p:cNvSpPr txBox="1">
            <a:spLocks noChangeArrowheads="1"/>
          </p:cNvSpPr>
          <p:nvPr/>
        </p:nvSpPr>
        <p:spPr bwMode="auto">
          <a:xfrm>
            <a:off x="137160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12" name="TextBox 11"/>
          <p:cNvSpPr txBox="1">
            <a:spLocks noChangeArrowheads="1"/>
          </p:cNvSpPr>
          <p:nvPr/>
        </p:nvSpPr>
        <p:spPr bwMode="auto">
          <a:xfrm>
            <a:off x="22288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3" name="TextBox 12"/>
          <p:cNvSpPr txBox="1">
            <a:spLocks noChangeArrowheads="1"/>
          </p:cNvSpPr>
          <p:nvPr/>
        </p:nvSpPr>
        <p:spPr bwMode="auto">
          <a:xfrm>
            <a:off x="3657600" y="32575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4" name="TextBox 13"/>
          <p:cNvSpPr txBox="1">
            <a:spLocks noChangeArrowheads="1"/>
          </p:cNvSpPr>
          <p:nvPr/>
        </p:nvSpPr>
        <p:spPr bwMode="auto">
          <a:xfrm>
            <a:off x="32575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5" name="TextBox 14"/>
          <p:cNvSpPr txBox="1">
            <a:spLocks noChangeArrowheads="1"/>
          </p:cNvSpPr>
          <p:nvPr/>
        </p:nvSpPr>
        <p:spPr bwMode="auto">
          <a:xfrm>
            <a:off x="40576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16" name="TextBox 15"/>
          <p:cNvSpPr txBox="1">
            <a:spLocks noChangeArrowheads="1"/>
          </p:cNvSpPr>
          <p:nvPr/>
        </p:nvSpPr>
        <p:spPr bwMode="auto">
          <a:xfrm>
            <a:off x="6057900" y="2316163"/>
            <a:ext cx="685800" cy="369887"/>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F(3)</a:t>
            </a:r>
            <a:endParaRPr lang="en-US" b="1" dirty="0">
              <a:latin typeface="Consolas" panose="020B0609020204030204" pitchFamily="49" charset="0"/>
              <a:cs typeface="Courier New" pitchFamily="49" charset="0"/>
            </a:endParaRPr>
          </a:p>
        </p:txBody>
      </p:sp>
      <p:sp>
        <p:nvSpPr>
          <p:cNvPr id="17" name="TextBox 16"/>
          <p:cNvSpPr txBox="1">
            <a:spLocks noChangeArrowheads="1"/>
          </p:cNvSpPr>
          <p:nvPr/>
        </p:nvSpPr>
        <p:spPr bwMode="auto">
          <a:xfrm>
            <a:off x="5486400" y="32004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8" name="TextBox 17"/>
          <p:cNvSpPr txBox="1">
            <a:spLocks noChangeArrowheads="1"/>
          </p:cNvSpPr>
          <p:nvPr/>
        </p:nvSpPr>
        <p:spPr bwMode="auto">
          <a:xfrm>
            <a:off x="502920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9" name="TextBox 18"/>
          <p:cNvSpPr txBox="1">
            <a:spLocks noChangeArrowheads="1"/>
          </p:cNvSpPr>
          <p:nvPr/>
        </p:nvSpPr>
        <p:spPr bwMode="auto">
          <a:xfrm>
            <a:off x="58864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20" name="TextBox 19"/>
          <p:cNvSpPr txBox="1">
            <a:spLocks noChangeArrowheads="1"/>
          </p:cNvSpPr>
          <p:nvPr/>
        </p:nvSpPr>
        <p:spPr bwMode="auto">
          <a:xfrm>
            <a:off x="6743700" y="320040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cxnSp>
        <p:nvCxnSpPr>
          <p:cNvPr id="22" name="Straight Connector 21"/>
          <p:cNvCxnSpPr>
            <a:stCxn id="23556" idx="2"/>
            <a:endCxn id="7" idx="0"/>
          </p:cNvCxnSpPr>
          <p:nvPr/>
        </p:nvCxnSpPr>
        <p:spPr>
          <a:xfrm rot="5400000">
            <a:off x="3728244" y="1442244"/>
            <a:ext cx="430212" cy="1257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8" idx="0"/>
          </p:cNvCxnSpPr>
          <p:nvPr/>
        </p:nvCxnSpPr>
        <p:spPr>
          <a:xfrm rot="5400000">
            <a:off x="2442369" y="2385219"/>
            <a:ext cx="601662" cy="1143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7" idx="2"/>
            <a:endCxn id="13" idx="0"/>
          </p:cNvCxnSpPr>
          <p:nvPr/>
        </p:nvCxnSpPr>
        <p:spPr>
          <a:xfrm rot="16200000" flipH="1">
            <a:off x="3356769" y="2613819"/>
            <a:ext cx="601662"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2"/>
            <a:endCxn id="9" idx="0"/>
          </p:cNvCxnSpPr>
          <p:nvPr/>
        </p:nvCxnSpPr>
        <p:spPr>
          <a:xfrm rot="5400000">
            <a:off x="1442244" y="3442494"/>
            <a:ext cx="544512" cy="914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2"/>
            <a:endCxn id="12" idx="0"/>
          </p:cNvCxnSpPr>
          <p:nvPr/>
        </p:nvCxnSpPr>
        <p:spPr>
          <a:xfrm rot="16200000" flipH="1">
            <a:off x="209946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2"/>
            <a:endCxn id="10" idx="0"/>
          </p:cNvCxnSpPr>
          <p:nvPr/>
        </p:nvCxnSpPr>
        <p:spPr>
          <a:xfrm rot="5400000">
            <a:off x="776287" y="4508501"/>
            <a:ext cx="447675" cy="514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2"/>
            <a:endCxn id="11" idx="0"/>
          </p:cNvCxnSpPr>
          <p:nvPr/>
        </p:nvCxnSpPr>
        <p:spPr>
          <a:xfrm rot="16200000" flipH="1">
            <a:off x="1262062" y="4537076"/>
            <a:ext cx="447675"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3" idx="2"/>
            <a:endCxn id="14" idx="0"/>
          </p:cNvCxnSpPr>
          <p:nvPr/>
        </p:nvCxnSpPr>
        <p:spPr>
          <a:xfrm rot="5400000">
            <a:off x="352821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3" idx="2"/>
            <a:endCxn id="15" idx="0"/>
          </p:cNvCxnSpPr>
          <p:nvPr/>
        </p:nvCxnSpPr>
        <p:spPr>
          <a:xfrm rot="16200000" flipH="1">
            <a:off x="392826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3556" idx="2"/>
            <a:endCxn id="16" idx="0"/>
          </p:cNvCxnSpPr>
          <p:nvPr/>
        </p:nvCxnSpPr>
        <p:spPr>
          <a:xfrm rot="16200000" flipH="1">
            <a:off x="5256212" y="1171576"/>
            <a:ext cx="460375"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2"/>
            <a:endCxn id="17" idx="0"/>
          </p:cNvCxnSpPr>
          <p:nvPr/>
        </p:nvCxnSpPr>
        <p:spPr>
          <a:xfrm rot="5400000">
            <a:off x="5857875" y="2657475"/>
            <a:ext cx="514350" cy="571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6" idx="2"/>
            <a:endCxn id="20" idx="0"/>
          </p:cNvCxnSpPr>
          <p:nvPr/>
        </p:nvCxnSpPr>
        <p:spPr>
          <a:xfrm rot="16200000" flipH="1">
            <a:off x="6486525" y="2600325"/>
            <a:ext cx="514350"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 idx="2"/>
            <a:endCxn id="18" idx="0"/>
          </p:cNvCxnSpPr>
          <p:nvPr/>
        </p:nvCxnSpPr>
        <p:spPr>
          <a:xfrm rot="5400000">
            <a:off x="5299869" y="3642519"/>
            <a:ext cx="601662"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7" idx="2"/>
            <a:endCxn id="19" idx="0"/>
          </p:cNvCxnSpPr>
          <p:nvPr/>
        </p:nvCxnSpPr>
        <p:spPr>
          <a:xfrm rot="16200000" flipH="1">
            <a:off x="5728494" y="3671094"/>
            <a:ext cx="60166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40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20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2000"/>
                                        <p:tgtEl>
                                          <p:spTgt spid="2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20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2000"/>
                                        <p:tgtEl>
                                          <p:spTgt spid="3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2000"/>
                                        <p:tgtEl>
                                          <p:spTgt spid="3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20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20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20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2000"/>
                                        <p:tgtEl>
                                          <p:spTgt spid="3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20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fade">
                                      <p:cBhvr>
                                        <p:cTn id="71" dur="2000"/>
                                        <p:tgtEl>
                                          <p:spTgt spid="38"/>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2000"/>
                                        <p:tgtEl>
                                          <p:spTgt spid="15"/>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2000"/>
                                        <p:tgtEl>
                                          <p:spTgt spid="4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20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2000"/>
                                        <p:tgtEl>
                                          <p:spTgt spid="4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fade">
                                      <p:cBhvr>
                                        <p:cTn id="90" dur="2000"/>
                                        <p:tgtEl>
                                          <p:spTgt spid="17"/>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46"/>
                                        </p:tgtEl>
                                        <p:attrNameLst>
                                          <p:attrName>style.visibility</p:attrName>
                                        </p:attrNameLst>
                                      </p:cBhvr>
                                      <p:to>
                                        <p:strVal val="visible"/>
                                      </p:to>
                                    </p:set>
                                    <p:animEffect transition="in" filter="fade">
                                      <p:cBhvr>
                                        <p:cTn id="95" dur="2000"/>
                                        <p:tgtEl>
                                          <p:spTgt spid="46"/>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2000"/>
                                        <p:tgtEl>
                                          <p:spTgt spid="18"/>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48"/>
                                        </p:tgtEl>
                                        <p:attrNameLst>
                                          <p:attrName>style.visibility</p:attrName>
                                        </p:attrNameLst>
                                      </p:cBhvr>
                                      <p:to>
                                        <p:strVal val="visible"/>
                                      </p:to>
                                    </p:set>
                                    <p:animEffect transition="in" filter="fade">
                                      <p:cBhvr>
                                        <p:cTn id="103" dur="2000"/>
                                        <p:tgtEl>
                                          <p:spTgt spid="48"/>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fade">
                                      <p:cBhvr>
                                        <p:cTn id="106" dur="2000"/>
                                        <p:tgtEl>
                                          <p:spTgt spid="19"/>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44"/>
                                        </p:tgtEl>
                                        <p:attrNameLst>
                                          <p:attrName>style.visibility</p:attrName>
                                        </p:attrNameLst>
                                      </p:cBhvr>
                                      <p:to>
                                        <p:strVal val="visible"/>
                                      </p:to>
                                    </p:set>
                                    <p:animEffect transition="in" filter="fade">
                                      <p:cBhvr>
                                        <p:cTn id="111" dur="2000"/>
                                        <p:tgtEl>
                                          <p:spTgt spid="44"/>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fade">
                                      <p:cBhvr>
                                        <p:cTn id="114"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CA" smtClean="0"/>
              <a:t>Compute Powers of 10</a:t>
            </a:r>
            <a:endParaRPr lang="en-US" smtClean="0"/>
          </a:p>
        </p:txBody>
      </p:sp>
      <p:sp>
        <p:nvSpPr>
          <p:cNvPr id="5" name="Content Placeholder 4"/>
          <p:cNvSpPr>
            <a:spLocks noGrp="1"/>
          </p:cNvSpPr>
          <p:nvPr>
            <p:ph sz="quarter" idx="1"/>
          </p:nvPr>
        </p:nvSpPr>
        <p:spPr>
          <a:xfrm>
            <a:off x="457200" y="1219200"/>
            <a:ext cx="8229600" cy="4937125"/>
          </a:xfrm>
        </p:spPr>
        <p:txBody>
          <a:bodyPr/>
          <a:lstStyle/>
          <a:p>
            <a:pPr>
              <a:defRPr/>
            </a:pPr>
            <a:r>
              <a:rPr lang="en-CA" dirty="0" smtClean="0"/>
              <a:t>write a recursive method that computes </a:t>
            </a:r>
            <a:r>
              <a:rPr lang="en-CA" b="1" dirty="0" smtClean="0">
                <a:latin typeface="Consolas" panose="020B0609020204030204" pitchFamily="49" charset="0"/>
                <a:cs typeface="Courier New" pitchFamily="49" charset="0"/>
              </a:rPr>
              <a:t>10</a:t>
            </a:r>
            <a:r>
              <a:rPr lang="en-CA" sz="3600" b="1" baseline="30000" dirty="0" smtClean="0">
                <a:latin typeface="Consolas" panose="020B0609020204030204" pitchFamily="49" charset="0"/>
                <a:cs typeface="Courier New" pitchFamily="49" charset="0"/>
              </a:rPr>
              <a:t>n</a:t>
            </a:r>
            <a:r>
              <a:rPr lang="en-CA" dirty="0" smtClean="0"/>
              <a:t> for any integer value </a:t>
            </a:r>
            <a:r>
              <a:rPr lang="en-CA" b="1" dirty="0" smtClean="0">
                <a:latin typeface="Consolas" panose="020B0609020204030204" pitchFamily="49" charset="0"/>
                <a:cs typeface="Courier New" pitchFamily="49" charset="0"/>
              </a:rPr>
              <a:t>n</a:t>
            </a:r>
            <a:r>
              <a:rPr lang="en-CA" dirty="0" smtClean="0"/>
              <a:t> </a:t>
            </a:r>
          </a:p>
          <a:p>
            <a:pPr>
              <a:defRPr/>
            </a:pPr>
            <a:r>
              <a:rPr lang="en-CA" dirty="0" smtClean="0"/>
              <a:t>recall:</a:t>
            </a:r>
          </a:p>
          <a:p>
            <a:pPr lvl="1">
              <a:defRPr/>
            </a:pP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0</a:t>
            </a:r>
            <a:r>
              <a:rPr lang="en-CA" b="1" dirty="0" smtClean="0">
                <a:latin typeface="Consolas" panose="020B0609020204030204" pitchFamily="49" charset="0"/>
                <a:cs typeface="Courier New" pitchFamily="49" charset="0"/>
              </a:rPr>
              <a:t> = 1</a:t>
            </a:r>
          </a:p>
          <a:p>
            <a:pPr lvl="1">
              <a:defRPr/>
            </a:pP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a:t>
            </a:r>
            <a:r>
              <a:rPr lang="en-CA" b="1" dirty="0" smtClean="0">
                <a:latin typeface="Consolas" panose="020B0609020204030204" pitchFamily="49" charset="0"/>
                <a:cs typeface="Courier New" pitchFamily="49" charset="0"/>
              </a:rPr>
              <a:t> = 10 * 10</a:t>
            </a:r>
            <a:r>
              <a:rPr lang="en-CA" sz="3200" b="1" baseline="30000" dirty="0" smtClean="0">
                <a:latin typeface="Consolas" panose="020B0609020204030204" pitchFamily="49" charset="0"/>
                <a:cs typeface="Courier New" pitchFamily="49" charset="0"/>
              </a:rPr>
              <a:t>n-1</a:t>
            </a:r>
          </a:p>
          <a:p>
            <a:pPr lvl="1">
              <a:defRPr/>
            </a:pP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a:t>
            </a:r>
            <a:r>
              <a:rPr lang="en-CA" b="1" dirty="0" smtClean="0">
                <a:latin typeface="Consolas" panose="020B0609020204030204" pitchFamily="49" charset="0"/>
                <a:cs typeface="Courier New" pitchFamily="49" charset="0"/>
              </a:rPr>
              <a:t> = 1 / 10</a:t>
            </a:r>
            <a:r>
              <a:rPr lang="en-CA" sz="3200" b="1" baseline="30000" dirty="0" smtClean="0">
                <a:latin typeface="Consolas" panose="020B0609020204030204" pitchFamily="49" charset="0"/>
                <a:cs typeface="Courier New" pitchFamily="49" charset="0"/>
              </a:rPr>
              <a:t>n</a:t>
            </a:r>
            <a:r>
              <a:rPr lang="en-CA" dirty="0" smtClean="0"/>
              <a:t> </a:t>
            </a:r>
            <a:endParaRPr lang="en-US" dirty="0"/>
          </a:p>
        </p:txBody>
      </p:sp>
      <p:sp>
        <p:nvSpPr>
          <p:cNvPr id="3" name="Slide Number Placeholder 2"/>
          <p:cNvSpPr>
            <a:spLocks noGrp="1"/>
          </p:cNvSpPr>
          <p:nvPr>
            <p:ph type="sldNum" sz="quarter" idx="12"/>
          </p:nvPr>
        </p:nvSpPr>
        <p:spPr/>
        <p:txBody>
          <a:bodyPr/>
          <a:lstStyle/>
          <a:p>
            <a:pPr>
              <a:defRPr/>
            </a:pPr>
            <a:fld id="{BB4A2EEA-BBBC-4672-A644-1A4E29745B30}" type="slidenum">
              <a:rPr lang="en-US" smtClean="0"/>
              <a:pPr>
                <a:defRPr/>
              </a:pPr>
              <a:t>45</a:t>
            </a:fld>
            <a:endParaRPr lang="en-US"/>
          </a:p>
        </p:txBody>
      </p:sp>
    </p:spTree>
    <p:extLst>
      <p:ext uri="{BB962C8B-B14F-4D97-AF65-F5344CB8AC3E}">
        <p14:creationId xmlns:p14="http://schemas.microsoft.com/office/powerpoint/2010/main" val="41207402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sz="quarter" idx="1"/>
          </p:nvPr>
        </p:nvSpPr>
        <p:spPr/>
        <p:txBody>
          <a:bodyPr>
            <a:normAutofit fontScale="92500" lnSpcReduction="10000"/>
          </a:bodyPr>
          <a:lstStyle/>
          <a:p>
            <a:r>
              <a:rPr lang="en-US" dirty="0" smtClean="0"/>
              <a:t>public static double powerOf10(</a:t>
            </a:r>
            <a:r>
              <a:rPr lang="en-US" dirty="0" err="1" smtClean="0"/>
              <a:t>int</a:t>
            </a:r>
            <a:r>
              <a:rPr lang="en-US" dirty="0" smtClean="0"/>
              <a:t> n) {</a:t>
            </a:r>
          </a:p>
          <a:p>
            <a:r>
              <a:rPr lang="en-US" dirty="0" smtClean="0"/>
              <a:t>  if (n == 0) {</a:t>
            </a:r>
          </a:p>
          <a:p>
            <a:r>
              <a:rPr lang="en-US" dirty="0" smtClean="0"/>
              <a:t>    // base case</a:t>
            </a:r>
          </a:p>
          <a:p>
            <a:r>
              <a:rPr lang="en-US" dirty="0" smtClean="0"/>
              <a:t>    return 1.0;</a:t>
            </a:r>
          </a:p>
          <a:p>
            <a:r>
              <a:rPr lang="en-US" dirty="0" smtClean="0"/>
              <a:t>  }</a:t>
            </a:r>
          </a:p>
          <a:p>
            <a:r>
              <a:rPr lang="en-US" dirty="0" smtClean="0"/>
              <a:t>  else if (n &gt; 0) {</a:t>
            </a:r>
          </a:p>
          <a:p>
            <a:r>
              <a:rPr lang="en-US" dirty="0" smtClean="0"/>
              <a:t>    // recursive call for positive n</a:t>
            </a:r>
          </a:p>
          <a:p>
            <a:r>
              <a:rPr lang="en-US" dirty="0" smtClean="0"/>
              <a:t>    return 10.0 * powerOf10(n - 1);</a:t>
            </a:r>
          </a:p>
          <a:p>
            <a:r>
              <a:rPr lang="en-US" dirty="0" smtClean="0"/>
              <a:t>  }</a:t>
            </a:r>
          </a:p>
          <a:p>
            <a:r>
              <a:rPr lang="en-US" dirty="0" smtClean="0"/>
              <a:t>  else {</a:t>
            </a:r>
          </a:p>
          <a:p>
            <a:r>
              <a:rPr lang="en-US" dirty="0" smtClean="0"/>
              <a:t>    // recursive call for negative n</a:t>
            </a:r>
          </a:p>
          <a:p>
            <a:r>
              <a:rPr lang="en-US" dirty="0" smtClean="0"/>
              <a:t>    return 1.0 / powerOf10(-n);</a:t>
            </a:r>
          </a:p>
          <a:p>
            <a:r>
              <a:rPr lang="en-US" dirty="0" smtClean="0"/>
              <a:t>  }</a:t>
            </a:r>
          </a:p>
          <a:p>
            <a:r>
              <a:rPr lang="en-US" dirty="0" smtClean="0"/>
              <a:t>}</a:t>
            </a:r>
          </a:p>
          <a:p>
            <a:endParaRPr lang="en-US" dirty="0"/>
          </a:p>
        </p:txBody>
      </p:sp>
      <p:sp>
        <p:nvSpPr>
          <p:cNvPr id="4" name="Slide Number Placeholder 3"/>
          <p:cNvSpPr>
            <a:spLocks noGrp="1"/>
          </p:cNvSpPr>
          <p:nvPr>
            <p:ph type="sldNum" sz="quarter" idx="12"/>
          </p:nvPr>
        </p:nvSpPr>
        <p:spPr/>
        <p:txBody>
          <a:bodyPr/>
          <a:lstStyle/>
          <a:p>
            <a:pPr>
              <a:defRPr/>
            </a:pPr>
            <a:fld id="{B3AA54B2-749F-4E07-87B5-F79153A7FC76}" type="slidenum">
              <a:rPr lang="en-US" smtClean="0"/>
              <a:pPr>
                <a:defRPr/>
              </a:pPr>
              <a:t>46</a:t>
            </a:fld>
            <a:endParaRPr lang="en-US"/>
          </a:p>
        </p:txBody>
      </p:sp>
    </p:spTree>
    <p:extLst>
      <p:ext uri="{BB962C8B-B14F-4D97-AF65-F5344CB8AC3E}">
        <p14:creationId xmlns:p14="http://schemas.microsoft.com/office/powerpoint/2010/main" val="239090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Fibonacci Numbers</a:t>
            </a:r>
            <a:endParaRPr lang="en-US" smtClean="0"/>
          </a:p>
        </p:txBody>
      </p:sp>
      <p:sp>
        <p:nvSpPr>
          <p:cNvPr id="4" name="Content Placeholder 3"/>
          <p:cNvSpPr>
            <a:spLocks noGrp="1"/>
          </p:cNvSpPr>
          <p:nvPr>
            <p:ph sz="quarter" idx="1"/>
          </p:nvPr>
        </p:nvSpPr>
        <p:spPr>
          <a:xfrm>
            <a:off x="457200" y="1219200"/>
            <a:ext cx="8229600" cy="4937125"/>
          </a:xfrm>
        </p:spPr>
        <p:txBody>
          <a:bodyPr/>
          <a:lstStyle/>
          <a:p>
            <a:pPr>
              <a:defRPr/>
            </a:pPr>
            <a:r>
              <a:rPr lang="en-CA" dirty="0" smtClean="0"/>
              <a:t>the sequence of additional pairs</a:t>
            </a:r>
          </a:p>
          <a:p>
            <a:pPr lvl="1">
              <a:defRPr/>
            </a:pPr>
            <a:r>
              <a:rPr lang="en-CA" b="1" dirty="0" smtClean="0">
                <a:latin typeface="Consolas" panose="020B0609020204030204" pitchFamily="49" charset="0"/>
                <a:cs typeface="Courier New" pitchFamily="49" charset="0"/>
              </a:rPr>
              <a:t>0, 1, 1, 2, 3, 5, 8, 13, ...</a:t>
            </a:r>
          </a:p>
          <a:p>
            <a:pPr>
              <a:buFont typeface="Wingdings 3" pitchFamily="18" charset="2"/>
              <a:buNone/>
              <a:defRPr/>
            </a:pPr>
            <a:r>
              <a:rPr lang="en-CA" dirty="0" smtClean="0"/>
              <a:t>	are called Fibonacci numbers</a:t>
            </a:r>
          </a:p>
          <a:p>
            <a:pPr>
              <a:defRPr/>
            </a:pPr>
            <a:endParaRPr lang="en-CA" dirty="0" smtClean="0"/>
          </a:p>
          <a:p>
            <a:pPr>
              <a:defRPr/>
            </a:pPr>
            <a:r>
              <a:rPr lang="en-CA" dirty="0" smtClean="0"/>
              <a:t>base cases</a:t>
            </a:r>
          </a:p>
          <a:p>
            <a:pPr lvl="1">
              <a:defRPr/>
            </a:pPr>
            <a:r>
              <a:rPr lang="en-CA" b="1" dirty="0" smtClean="0">
                <a:latin typeface="Consolas" panose="020B0609020204030204" pitchFamily="49" charset="0"/>
                <a:cs typeface="Courier New" pitchFamily="49" charset="0"/>
              </a:rPr>
              <a:t>F(0) = 0</a:t>
            </a:r>
          </a:p>
          <a:p>
            <a:pPr lvl="1">
              <a:defRPr/>
            </a:pPr>
            <a:r>
              <a:rPr lang="en-CA" b="1" dirty="0" smtClean="0">
                <a:latin typeface="Consolas" panose="020B0609020204030204" pitchFamily="49" charset="0"/>
                <a:cs typeface="Courier New" pitchFamily="49" charset="0"/>
              </a:rPr>
              <a:t>F(1) = 1</a:t>
            </a:r>
          </a:p>
          <a:p>
            <a:pPr>
              <a:defRPr/>
            </a:pPr>
            <a:r>
              <a:rPr lang="en-CA" dirty="0" smtClean="0"/>
              <a:t>recursive definition</a:t>
            </a:r>
          </a:p>
          <a:p>
            <a:pPr lvl="1">
              <a:defRPr/>
            </a:pPr>
            <a:r>
              <a:rPr lang="en-CA" b="1" dirty="0" smtClean="0">
                <a:latin typeface="Consolas" panose="020B0609020204030204" pitchFamily="49" charset="0"/>
                <a:cs typeface="Courier New" pitchFamily="49" charset="0"/>
              </a:rPr>
              <a:t>F(n) = F(n – 1) +  F(n – 2)</a:t>
            </a:r>
            <a:endParaRPr lang="en-US" b="1" dirty="0">
              <a:latin typeface="Consolas" panose="020B0609020204030204" pitchFamily="49" charset="0"/>
              <a:cs typeface="Courier New" pitchFamily="49" charset="0"/>
            </a:endParaRPr>
          </a:p>
        </p:txBody>
      </p:sp>
      <p:sp>
        <p:nvSpPr>
          <p:cNvPr id="3" name="Slide Number Placeholder 2"/>
          <p:cNvSpPr>
            <a:spLocks noGrp="1"/>
          </p:cNvSpPr>
          <p:nvPr>
            <p:ph type="sldNum" sz="quarter" idx="12"/>
          </p:nvPr>
        </p:nvSpPr>
        <p:spPr/>
        <p:txBody>
          <a:bodyPr/>
          <a:lstStyle/>
          <a:p>
            <a:pPr>
              <a:defRPr/>
            </a:pPr>
            <a:fld id="{CF794B49-C2A8-4F40-8A8A-ADCFB8012ECE}" type="slidenum">
              <a:rPr lang="en-US" smtClean="0"/>
              <a:pPr>
                <a:defRPr/>
              </a:pPr>
              <a:t>47</a:t>
            </a:fld>
            <a:endParaRPr lang="en-US"/>
          </a:p>
        </p:txBody>
      </p:sp>
    </p:spTree>
    <p:extLst>
      <p:ext uri="{BB962C8B-B14F-4D97-AF65-F5344CB8AC3E}">
        <p14:creationId xmlns:p14="http://schemas.microsoft.com/office/powerpoint/2010/main" val="3866777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r>
              <a:rPr lang="en-CA" smtClean="0"/>
              <a:t>Recursive Methods &amp; Return Values</a:t>
            </a:r>
            <a:endParaRPr lang="en-US" smtClean="0"/>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a recursive method can return a value</a:t>
            </a:r>
          </a:p>
          <a:p>
            <a:pPr>
              <a:defRPr/>
            </a:pPr>
            <a:r>
              <a:rPr lang="en-CA" dirty="0" smtClean="0"/>
              <a:t>example: compute the nth Fibonacci number</a:t>
            </a:r>
          </a:p>
          <a:p>
            <a:pPr>
              <a:buNone/>
              <a:defRPr/>
            </a:pPr>
            <a:endParaRPr lang="en-US" sz="1600" b="1" dirty="0" smtClean="0">
              <a:latin typeface="Consolas" panose="020B0609020204030204" pitchFamily="49" charset="0"/>
              <a:cs typeface="Courier New" pitchFamily="49" charset="0"/>
            </a:endParaRPr>
          </a:p>
          <a:p>
            <a:pPr>
              <a:buNone/>
              <a:defRPr/>
            </a:pPr>
            <a:r>
              <a:rPr lang="en-US" sz="1600" b="1" dirty="0" smtClean="0">
                <a:latin typeface="Consolas" panose="020B0609020204030204" pitchFamily="49" charset="0"/>
                <a:cs typeface="Courier New" pitchFamily="49" charset="0"/>
              </a:rPr>
              <a:t>public static </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n) {</a:t>
            </a:r>
          </a:p>
          <a:p>
            <a:pPr>
              <a:buNone/>
              <a:defRPr/>
            </a:pPr>
            <a:r>
              <a:rPr lang="en-US" sz="1600" b="1" dirty="0" smtClean="0">
                <a:latin typeface="Consolas" panose="020B0609020204030204" pitchFamily="49" charset="0"/>
                <a:cs typeface="Courier New" pitchFamily="49" charset="0"/>
              </a:rPr>
              <a:t>  if (n == 0) {</a:t>
            </a:r>
          </a:p>
          <a:p>
            <a:pPr>
              <a:buNone/>
              <a:defRPr/>
            </a:pPr>
            <a:r>
              <a:rPr lang="en-US" sz="1600" b="1" dirty="0" smtClean="0">
                <a:latin typeface="Consolas" panose="020B0609020204030204" pitchFamily="49" charset="0"/>
                <a:cs typeface="Courier New" pitchFamily="49" charset="0"/>
              </a:rPr>
              <a:t>    return 0;</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  else if (n == 1) {</a:t>
            </a:r>
          </a:p>
          <a:p>
            <a:pPr>
              <a:buNone/>
              <a:defRPr/>
            </a:pPr>
            <a:r>
              <a:rPr lang="en-US" sz="1600" b="1" dirty="0" smtClean="0">
                <a:latin typeface="Consolas" panose="020B0609020204030204" pitchFamily="49" charset="0"/>
                <a:cs typeface="Courier New" pitchFamily="49" charset="0"/>
              </a:rPr>
              <a:t>    return 1;</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  else {</a:t>
            </a:r>
          </a:p>
          <a:p>
            <a:pPr>
              <a:buNone/>
              <a:defRPr/>
            </a:pPr>
            <a:r>
              <a:rPr lang="en-US" sz="1600" b="1" dirty="0" smtClean="0">
                <a:latin typeface="Consolas" panose="020B0609020204030204" pitchFamily="49" charset="0"/>
                <a:cs typeface="Courier New" pitchFamily="49" charset="0"/>
              </a:rPr>
              <a:t>   </a:t>
            </a:r>
            <a:r>
              <a:rPr lang="en-US" sz="1600" b="1" dirty="0" err="1" smtClean="0">
                <a:latin typeface="Consolas" panose="020B0609020204030204" pitchFamily="49" charset="0"/>
                <a:cs typeface="Courier New" pitchFamily="49" charset="0"/>
              </a:rPr>
              <a:t>int</a:t>
            </a:r>
            <a:r>
              <a:rPr lang="en-US" sz="1600" b="1" dirty="0" smtClean="0">
                <a:latin typeface="Consolas" panose="020B0609020204030204" pitchFamily="49" charset="0"/>
                <a:cs typeface="Courier New" pitchFamily="49" charset="0"/>
              </a:rPr>
              <a:t> f =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(n - 1) + </a:t>
            </a:r>
            <a:r>
              <a:rPr lang="en-US" sz="1600" b="1" dirty="0" err="1" smtClean="0">
                <a:latin typeface="Consolas" panose="020B0609020204030204" pitchFamily="49" charset="0"/>
                <a:cs typeface="Courier New" pitchFamily="49" charset="0"/>
              </a:rPr>
              <a:t>fibonacci</a:t>
            </a:r>
            <a:r>
              <a:rPr lang="en-US" sz="1600" b="1" dirty="0" smtClean="0">
                <a:latin typeface="Consolas" panose="020B0609020204030204" pitchFamily="49" charset="0"/>
                <a:cs typeface="Courier New" pitchFamily="49" charset="0"/>
              </a:rPr>
              <a:t>(n - 2);</a:t>
            </a:r>
          </a:p>
          <a:p>
            <a:pPr>
              <a:buNone/>
              <a:defRPr/>
            </a:pPr>
            <a:r>
              <a:rPr lang="en-US" sz="1600" b="1" dirty="0" smtClean="0">
                <a:latin typeface="Consolas" panose="020B0609020204030204" pitchFamily="49" charset="0"/>
                <a:cs typeface="Courier New" pitchFamily="49" charset="0"/>
              </a:rPr>
              <a:t>   return f;</a:t>
            </a:r>
          </a:p>
          <a:p>
            <a:pPr>
              <a:buNone/>
              <a:defRPr/>
            </a:pPr>
            <a:r>
              <a:rPr lang="en-US" sz="1600" b="1" dirty="0" smtClean="0">
                <a:latin typeface="Consolas" panose="020B0609020204030204" pitchFamily="49" charset="0"/>
                <a:cs typeface="Courier New" pitchFamily="49" charset="0"/>
              </a:rPr>
              <a:t>  }</a:t>
            </a:r>
          </a:p>
          <a:p>
            <a:pPr>
              <a:buNone/>
              <a:defRPr/>
            </a:pPr>
            <a:r>
              <a:rPr lang="en-US" sz="1600" b="1" dirty="0" smtClean="0">
                <a:latin typeface="Consolas" panose="020B0609020204030204" pitchFamily="49" charset="0"/>
                <a:cs typeface="Courier New" pitchFamily="49" charset="0"/>
              </a:rPr>
              <a:t>}</a:t>
            </a:r>
            <a:endParaRPr lang="en-US" sz="1600" b="1" dirty="0">
              <a:latin typeface="Consolas" panose="020B0609020204030204"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AE19958-30E4-40AA-855D-61BE5B637199}" type="slidenum">
              <a:rPr lang="en-US" smtClean="0"/>
              <a:pPr>
                <a:defRPr/>
              </a:pPr>
              <a:t>48</a:t>
            </a:fld>
            <a:endParaRPr lang="en-US"/>
          </a:p>
        </p:txBody>
      </p:sp>
    </p:spTree>
    <p:extLst>
      <p:ext uri="{BB962C8B-B14F-4D97-AF65-F5344CB8AC3E}">
        <p14:creationId xmlns:p14="http://schemas.microsoft.com/office/powerpoint/2010/main" val="21644307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smtClean="0"/>
              <a:t>Fibonacci Call Tree</a:t>
            </a:r>
            <a:endParaRPr lang="en-US" smtClean="0"/>
          </a:p>
        </p:txBody>
      </p:sp>
      <p:sp>
        <p:nvSpPr>
          <p:cNvPr id="4" name="Slide Number Placeholder 3"/>
          <p:cNvSpPr>
            <a:spLocks noGrp="1"/>
          </p:cNvSpPr>
          <p:nvPr>
            <p:ph type="sldNum" sz="quarter" idx="12"/>
          </p:nvPr>
        </p:nvSpPr>
        <p:spPr/>
        <p:txBody>
          <a:bodyPr/>
          <a:lstStyle/>
          <a:p>
            <a:pPr>
              <a:defRPr/>
            </a:pPr>
            <a:fld id="{6A5FB7DD-19CE-46CF-93EF-E84551C543D7}" type="slidenum">
              <a:rPr lang="en-US" smtClean="0"/>
              <a:pPr>
                <a:defRPr/>
              </a:pPr>
              <a:t>49</a:t>
            </a:fld>
            <a:endParaRPr lang="en-US"/>
          </a:p>
        </p:txBody>
      </p:sp>
      <p:sp>
        <p:nvSpPr>
          <p:cNvPr id="23556" name="TextBox 5"/>
          <p:cNvSpPr txBox="1">
            <a:spLocks noChangeArrowheads="1"/>
          </p:cNvSpPr>
          <p:nvPr/>
        </p:nvSpPr>
        <p:spPr bwMode="auto">
          <a:xfrm>
            <a:off x="4229100" y="14859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F(5)</a:t>
            </a:r>
            <a:endParaRPr lang="en-US" b="1" dirty="0">
              <a:latin typeface="Consolas" panose="020B0609020204030204" pitchFamily="49" charset="0"/>
              <a:cs typeface="Courier New" pitchFamily="49" charset="0"/>
            </a:endParaRPr>
          </a:p>
        </p:txBody>
      </p:sp>
      <p:sp>
        <p:nvSpPr>
          <p:cNvPr id="7" name="TextBox 6"/>
          <p:cNvSpPr txBox="1">
            <a:spLocks noChangeArrowheads="1"/>
          </p:cNvSpPr>
          <p:nvPr/>
        </p:nvSpPr>
        <p:spPr bwMode="auto">
          <a:xfrm>
            <a:off x="2971800" y="22860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F(4)</a:t>
            </a:r>
            <a:endParaRPr lang="en-US" b="1" dirty="0">
              <a:latin typeface="Consolas" panose="020B0609020204030204" pitchFamily="49" charset="0"/>
              <a:cs typeface="Courier New" pitchFamily="49" charset="0"/>
            </a:endParaRPr>
          </a:p>
        </p:txBody>
      </p:sp>
      <p:sp>
        <p:nvSpPr>
          <p:cNvPr id="8" name="TextBox 7"/>
          <p:cNvSpPr txBox="1">
            <a:spLocks noChangeArrowheads="1"/>
          </p:cNvSpPr>
          <p:nvPr/>
        </p:nvSpPr>
        <p:spPr bwMode="auto">
          <a:xfrm>
            <a:off x="1828800" y="32575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F(3)</a:t>
            </a:r>
            <a:endParaRPr lang="en-US" b="1" dirty="0">
              <a:latin typeface="Consolas" panose="020B0609020204030204" pitchFamily="49" charset="0"/>
              <a:cs typeface="Courier New" pitchFamily="49" charset="0"/>
            </a:endParaRPr>
          </a:p>
        </p:txBody>
      </p:sp>
      <p:sp>
        <p:nvSpPr>
          <p:cNvPr id="9" name="TextBox 8"/>
          <p:cNvSpPr txBox="1">
            <a:spLocks noChangeArrowheads="1"/>
          </p:cNvSpPr>
          <p:nvPr/>
        </p:nvSpPr>
        <p:spPr bwMode="auto">
          <a:xfrm>
            <a:off x="914400" y="41719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0" name="TextBox 9"/>
          <p:cNvSpPr txBox="1">
            <a:spLocks noChangeArrowheads="1"/>
          </p:cNvSpPr>
          <p:nvPr/>
        </p:nvSpPr>
        <p:spPr bwMode="auto">
          <a:xfrm>
            <a:off x="40005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1" name="TextBox 10"/>
          <p:cNvSpPr txBox="1">
            <a:spLocks noChangeArrowheads="1"/>
          </p:cNvSpPr>
          <p:nvPr/>
        </p:nvSpPr>
        <p:spPr bwMode="auto">
          <a:xfrm>
            <a:off x="137160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12" name="TextBox 11"/>
          <p:cNvSpPr txBox="1">
            <a:spLocks noChangeArrowheads="1"/>
          </p:cNvSpPr>
          <p:nvPr/>
        </p:nvSpPr>
        <p:spPr bwMode="auto">
          <a:xfrm>
            <a:off x="22288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3" name="TextBox 12"/>
          <p:cNvSpPr txBox="1">
            <a:spLocks noChangeArrowheads="1"/>
          </p:cNvSpPr>
          <p:nvPr/>
        </p:nvSpPr>
        <p:spPr bwMode="auto">
          <a:xfrm>
            <a:off x="3657600" y="32575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4" name="TextBox 13"/>
          <p:cNvSpPr txBox="1">
            <a:spLocks noChangeArrowheads="1"/>
          </p:cNvSpPr>
          <p:nvPr/>
        </p:nvSpPr>
        <p:spPr bwMode="auto">
          <a:xfrm>
            <a:off x="32575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5" name="TextBox 14"/>
          <p:cNvSpPr txBox="1">
            <a:spLocks noChangeArrowheads="1"/>
          </p:cNvSpPr>
          <p:nvPr/>
        </p:nvSpPr>
        <p:spPr bwMode="auto">
          <a:xfrm>
            <a:off x="40576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16" name="TextBox 15"/>
          <p:cNvSpPr txBox="1">
            <a:spLocks noChangeArrowheads="1"/>
          </p:cNvSpPr>
          <p:nvPr/>
        </p:nvSpPr>
        <p:spPr bwMode="auto">
          <a:xfrm>
            <a:off x="6057900" y="2316163"/>
            <a:ext cx="685800" cy="369887"/>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F(3)</a:t>
            </a:r>
            <a:endParaRPr lang="en-US" b="1" dirty="0">
              <a:latin typeface="Consolas" panose="020B0609020204030204" pitchFamily="49" charset="0"/>
              <a:cs typeface="Courier New" pitchFamily="49" charset="0"/>
            </a:endParaRPr>
          </a:p>
        </p:txBody>
      </p:sp>
      <p:sp>
        <p:nvSpPr>
          <p:cNvPr id="17" name="TextBox 16"/>
          <p:cNvSpPr txBox="1">
            <a:spLocks noChangeArrowheads="1"/>
          </p:cNvSpPr>
          <p:nvPr/>
        </p:nvSpPr>
        <p:spPr bwMode="auto">
          <a:xfrm>
            <a:off x="5486400" y="32004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8" name="TextBox 17"/>
          <p:cNvSpPr txBox="1">
            <a:spLocks noChangeArrowheads="1"/>
          </p:cNvSpPr>
          <p:nvPr/>
        </p:nvSpPr>
        <p:spPr bwMode="auto">
          <a:xfrm>
            <a:off x="502920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9" name="TextBox 18"/>
          <p:cNvSpPr txBox="1">
            <a:spLocks noChangeArrowheads="1"/>
          </p:cNvSpPr>
          <p:nvPr/>
        </p:nvSpPr>
        <p:spPr bwMode="auto">
          <a:xfrm>
            <a:off x="58864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20" name="TextBox 19"/>
          <p:cNvSpPr txBox="1">
            <a:spLocks noChangeArrowheads="1"/>
          </p:cNvSpPr>
          <p:nvPr/>
        </p:nvSpPr>
        <p:spPr bwMode="auto">
          <a:xfrm>
            <a:off x="6743700" y="320040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cxnSp>
        <p:nvCxnSpPr>
          <p:cNvPr id="22" name="Straight Connector 21"/>
          <p:cNvCxnSpPr>
            <a:stCxn id="23556" idx="2"/>
            <a:endCxn id="7" idx="0"/>
          </p:cNvCxnSpPr>
          <p:nvPr/>
        </p:nvCxnSpPr>
        <p:spPr>
          <a:xfrm rot="5400000">
            <a:off x="3728244" y="1442244"/>
            <a:ext cx="430212" cy="1257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8" idx="0"/>
          </p:cNvCxnSpPr>
          <p:nvPr/>
        </p:nvCxnSpPr>
        <p:spPr>
          <a:xfrm rot="5400000">
            <a:off x="2442369" y="2385219"/>
            <a:ext cx="601662" cy="1143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7" idx="2"/>
            <a:endCxn id="13" idx="0"/>
          </p:cNvCxnSpPr>
          <p:nvPr/>
        </p:nvCxnSpPr>
        <p:spPr>
          <a:xfrm rot="16200000" flipH="1">
            <a:off x="3356769" y="2613819"/>
            <a:ext cx="601662"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2"/>
            <a:endCxn id="9" idx="0"/>
          </p:cNvCxnSpPr>
          <p:nvPr/>
        </p:nvCxnSpPr>
        <p:spPr>
          <a:xfrm rot="5400000">
            <a:off x="1442244" y="3442494"/>
            <a:ext cx="544512" cy="914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2"/>
            <a:endCxn id="12" idx="0"/>
          </p:cNvCxnSpPr>
          <p:nvPr/>
        </p:nvCxnSpPr>
        <p:spPr>
          <a:xfrm rot="16200000" flipH="1">
            <a:off x="209946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2"/>
            <a:endCxn id="10" idx="0"/>
          </p:cNvCxnSpPr>
          <p:nvPr/>
        </p:nvCxnSpPr>
        <p:spPr>
          <a:xfrm rot="5400000">
            <a:off x="776287" y="4508501"/>
            <a:ext cx="447675" cy="514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2"/>
            <a:endCxn id="11" idx="0"/>
          </p:cNvCxnSpPr>
          <p:nvPr/>
        </p:nvCxnSpPr>
        <p:spPr>
          <a:xfrm rot="16200000" flipH="1">
            <a:off x="1262062" y="4537076"/>
            <a:ext cx="447675"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3" idx="2"/>
            <a:endCxn id="14" idx="0"/>
          </p:cNvCxnSpPr>
          <p:nvPr/>
        </p:nvCxnSpPr>
        <p:spPr>
          <a:xfrm rot="5400000">
            <a:off x="352821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3" idx="2"/>
            <a:endCxn id="15" idx="0"/>
          </p:cNvCxnSpPr>
          <p:nvPr/>
        </p:nvCxnSpPr>
        <p:spPr>
          <a:xfrm rot="16200000" flipH="1">
            <a:off x="392826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3556" idx="2"/>
            <a:endCxn id="16" idx="0"/>
          </p:cNvCxnSpPr>
          <p:nvPr/>
        </p:nvCxnSpPr>
        <p:spPr>
          <a:xfrm rot="16200000" flipH="1">
            <a:off x="5256212" y="1171576"/>
            <a:ext cx="460375"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2"/>
            <a:endCxn id="17" idx="0"/>
          </p:cNvCxnSpPr>
          <p:nvPr/>
        </p:nvCxnSpPr>
        <p:spPr>
          <a:xfrm rot="5400000">
            <a:off x="5857875" y="2657475"/>
            <a:ext cx="514350" cy="571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6" idx="2"/>
            <a:endCxn id="20" idx="0"/>
          </p:cNvCxnSpPr>
          <p:nvPr/>
        </p:nvCxnSpPr>
        <p:spPr>
          <a:xfrm rot="16200000" flipH="1">
            <a:off x="6486525" y="2600325"/>
            <a:ext cx="514350"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 idx="2"/>
            <a:endCxn id="18" idx="0"/>
          </p:cNvCxnSpPr>
          <p:nvPr/>
        </p:nvCxnSpPr>
        <p:spPr>
          <a:xfrm rot="5400000">
            <a:off x="5299869" y="3642519"/>
            <a:ext cx="601662"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7" idx="2"/>
            <a:endCxn id="19" idx="0"/>
          </p:cNvCxnSpPr>
          <p:nvPr/>
        </p:nvCxnSpPr>
        <p:spPr>
          <a:xfrm rot="16200000" flipH="1">
            <a:off x="5728494" y="3671094"/>
            <a:ext cx="60166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277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20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2000"/>
                                        <p:tgtEl>
                                          <p:spTgt spid="2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20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2000"/>
                                        <p:tgtEl>
                                          <p:spTgt spid="3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2000"/>
                                        <p:tgtEl>
                                          <p:spTgt spid="3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20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20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20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2000"/>
                                        <p:tgtEl>
                                          <p:spTgt spid="3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20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fade">
                                      <p:cBhvr>
                                        <p:cTn id="71" dur="2000"/>
                                        <p:tgtEl>
                                          <p:spTgt spid="38"/>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2000"/>
                                        <p:tgtEl>
                                          <p:spTgt spid="15"/>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2000"/>
                                        <p:tgtEl>
                                          <p:spTgt spid="4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20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2000"/>
                                        <p:tgtEl>
                                          <p:spTgt spid="4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fade">
                                      <p:cBhvr>
                                        <p:cTn id="90" dur="2000"/>
                                        <p:tgtEl>
                                          <p:spTgt spid="17"/>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46"/>
                                        </p:tgtEl>
                                        <p:attrNameLst>
                                          <p:attrName>style.visibility</p:attrName>
                                        </p:attrNameLst>
                                      </p:cBhvr>
                                      <p:to>
                                        <p:strVal val="visible"/>
                                      </p:to>
                                    </p:set>
                                    <p:animEffect transition="in" filter="fade">
                                      <p:cBhvr>
                                        <p:cTn id="95" dur="2000"/>
                                        <p:tgtEl>
                                          <p:spTgt spid="46"/>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2000"/>
                                        <p:tgtEl>
                                          <p:spTgt spid="18"/>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48"/>
                                        </p:tgtEl>
                                        <p:attrNameLst>
                                          <p:attrName>style.visibility</p:attrName>
                                        </p:attrNameLst>
                                      </p:cBhvr>
                                      <p:to>
                                        <p:strVal val="visible"/>
                                      </p:to>
                                    </p:set>
                                    <p:animEffect transition="in" filter="fade">
                                      <p:cBhvr>
                                        <p:cTn id="103" dur="2000"/>
                                        <p:tgtEl>
                                          <p:spTgt spid="48"/>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fade">
                                      <p:cBhvr>
                                        <p:cTn id="106" dur="2000"/>
                                        <p:tgtEl>
                                          <p:spTgt spid="19"/>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44"/>
                                        </p:tgtEl>
                                        <p:attrNameLst>
                                          <p:attrName>style.visibility</p:attrName>
                                        </p:attrNameLst>
                                      </p:cBhvr>
                                      <p:to>
                                        <p:strVal val="visible"/>
                                      </p:to>
                                    </p:set>
                                    <p:animEffect transition="in" filter="fade">
                                      <p:cBhvr>
                                        <p:cTn id="111" dur="2000"/>
                                        <p:tgtEl>
                                          <p:spTgt spid="44"/>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fade">
                                      <p:cBhvr>
                                        <p:cTn id="114"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1</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678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24662257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Better Recursive Fibonacci</a:t>
            </a:r>
            <a:endParaRPr lang="en-US" dirty="0"/>
          </a:p>
        </p:txBody>
      </p:sp>
      <p:sp>
        <p:nvSpPr>
          <p:cNvPr id="4" name="Content Placeholder 3"/>
          <p:cNvSpPr>
            <a:spLocks noGrp="1"/>
          </p:cNvSpPr>
          <p:nvPr>
            <p:ph sz="quarter" idx="1"/>
          </p:nvPr>
        </p:nvSpPr>
        <p:spPr/>
        <p:txBody>
          <a:bodyPr>
            <a:normAutofit fontScale="85000" lnSpcReduction="2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Fibonacci </a:t>
            </a:r>
            <a:r>
              <a:rPr lang="en-US" dirty="0" smtClean="0">
                <a:solidFill>
                  <a:srgbClr val="000000"/>
                </a:solidFill>
                <a:latin typeface="Segoe UI"/>
              </a:rPr>
              <a:t>{</a:t>
            </a:r>
            <a:endParaRPr lang="en-US" dirty="0">
              <a:latin typeface="Segoe UI"/>
            </a:endParaRPr>
          </a:p>
          <a:p>
            <a:r>
              <a:rPr lang="en-US" dirty="0" smtClean="0">
                <a:solidFill>
                  <a:srgbClr val="7F0055"/>
                </a:solidFill>
                <a:latin typeface="Segoe UI"/>
              </a:rPr>
              <a:t>  private</a:t>
            </a:r>
            <a:r>
              <a:rPr lang="en-US" dirty="0" smtClean="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Map&lt;Integer, Long&gt; </a:t>
            </a:r>
            <a:r>
              <a:rPr lang="en-US" i="1" dirty="0">
                <a:solidFill>
                  <a:srgbClr val="0000C0"/>
                </a:solidFill>
                <a:latin typeface="Segoe UI"/>
              </a:rPr>
              <a:t>values</a:t>
            </a:r>
            <a:r>
              <a:rPr lang="en-US" i="1" dirty="0">
                <a:solidFill>
                  <a:srgbClr val="000000"/>
                </a:solidFill>
                <a:latin typeface="Segoe UI"/>
              </a:rPr>
              <a:t> = </a:t>
            </a:r>
            <a:r>
              <a:rPr lang="en-US" i="1" dirty="0">
                <a:solidFill>
                  <a:srgbClr val="7F0055"/>
                </a:solidFill>
                <a:latin typeface="Segoe UI"/>
              </a:rPr>
              <a:t>new</a:t>
            </a:r>
            <a:r>
              <a:rPr lang="en-US" i="1" dirty="0">
                <a:solidFill>
                  <a:srgbClr val="000000"/>
                </a:solidFill>
                <a:latin typeface="Segoe UI"/>
              </a:rPr>
              <a:t> </a:t>
            </a:r>
            <a:r>
              <a:rPr lang="en-US" i="1" dirty="0" err="1">
                <a:solidFill>
                  <a:srgbClr val="000000"/>
                </a:solidFill>
                <a:latin typeface="Segoe UI"/>
              </a:rPr>
              <a:t>HashMap</a:t>
            </a:r>
            <a:r>
              <a:rPr lang="en-US" i="1" dirty="0">
                <a:solidFill>
                  <a:srgbClr val="000000"/>
                </a:solidFill>
                <a:latin typeface="Segoe UI"/>
              </a:rPr>
              <a:t>&lt;Integer, Long&gt;();</a:t>
            </a:r>
          </a:p>
          <a:p>
            <a:r>
              <a:rPr lang="en-US" dirty="0" smtClean="0">
                <a:solidFill>
                  <a:srgbClr val="7F0055"/>
                </a:solidFill>
                <a:latin typeface="Segoe UI"/>
              </a:rPr>
              <a:t>  static</a:t>
            </a:r>
            <a:r>
              <a:rPr lang="en-US" dirty="0" smtClean="0">
                <a:solidFill>
                  <a:srgbClr val="000000"/>
                </a:solidFill>
                <a:latin typeface="Segoe UI"/>
              </a:rPr>
              <a:t> </a:t>
            </a:r>
            <a:r>
              <a:rPr lang="en-US" dirty="0">
                <a:solidFill>
                  <a:srgbClr val="000000"/>
                </a:solidFill>
                <a:latin typeface="Segoe UI"/>
              </a:rPr>
              <a:t>{</a:t>
            </a:r>
          </a:p>
          <a:p>
            <a:r>
              <a:rPr lang="en-US" dirty="0" smtClean="0">
                <a:solidFill>
                  <a:srgbClr val="000000"/>
                </a:solidFill>
                <a:latin typeface="Segoe UI"/>
              </a:rPr>
              <a:t>    </a:t>
            </a:r>
            <a:r>
              <a:rPr lang="en-US" dirty="0" err="1" smtClean="0">
                <a:solidFill>
                  <a:srgbClr val="000000"/>
                </a:solidFill>
                <a:latin typeface="Segoe UI"/>
              </a:rPr>
              <a:t>Fibonacci.</a:t>
            </a:r>
            <a:r>
              <a:rPr lang="en-US" i="1" dirty="0" err="1" smtClean="0">
                <a:solidFill>
                  <a:srgbClr val="0000C0"/>
                </a:solidFill>
                <a:latin typeface="Segoe UI"/>
              </a:rPr>
              <a:t>values</a:t>
            </a:r>
            <a:r>
              <a:rPr lang="en-US" i="1" dirty="0" err="1" smtClean="0">
                <a:solidFill>
                  <a:srgbClr val="000000"/>
                </a:solidFill>
                <a:latin typeface="Segoe UI"/>
              </a:rPr>
              <a:t>.</a:t>
            </a:r>
            <a:r>
              <a:rPr lang="en-US" dirty="0" err="1" smtClean="0">
                <a:solidFill>
                  <a:srgbClr val="000000"/>
                </a:solidFill>
                <a:latin typeface="Segoe UI"/>
              </a:rPr>
              <a:t>put</a:t>
            </a:r>
            <a:r>
              <a:rPr lang="en-US" dirty="0" smtClean="0">
                <a:solidFill>
                  <a:srgbClr val="000000"/>
                </a:solidFill>
                <a:latin typeface="Segoe UI"/>
              </a:rPr>
              <a:t>(0</a:t>
            </a:r>
            <a:r>
              <a:rPr lang="en-US" dirty="0">
                <a:solidFill>
                  <a:srgbClr val="000000"/>
                </a:solidFill>
                <a:latin typeface="Segoe UI"/>
              </a:rPr>
              <a:t>, (</a:t>
            </a:r>
            <a:r>
              <a:rPr lang="en-US" dirty="0">
                <a:solidFill>
                  <a:srgbClr val="7F0055"/>
                </a:solidFill>
                <a:latin typeface="Segoe UI"/>
              </a:rPr>
              <a:t>long</a:t>
            </a:r>
            <a:r>
              <a:rPr lang="en-US" dirty="0">
                <a:solidFill>
                  <a:srgbClr val="000000"/>
                </a:solidFill>
                <a:latin typeface="Segoe UI"/>
              </a:rPr>
              <a:t>) 0);</a:t>
            </a:r>
          </a:p>
          <a:p>
            <a:r>
              <a:rPr lang="en-US" dirty="0" smtClean="0">
                <a:solidFill>
                  <a:srgbClr val="000000"/>
                </a:solidFill>
                <a:latin typeface="Segoe UI"/>
              </a:rPr>
              <a:t>    </a:t>
            </a:r>
            <a:r>
              <a:rPr lang="en-US" dirty="0" err="1" smtClean="0">
                <a:solidFill>
                  <a:srgbClr val="000000"/>
                </a:solidFill>
                <a:latin typeface="Segoe UI"/>
              </a:rPr>
              <a:t>Fibonacci.</a:t>
            </a:r>
            <a:r>
              <a:rPr lang="en-US" i="1" dirty="0" err="1" smtClean="0">
                <a:solidFill>
                  <a:srgbClr val="0000C0"/>
                </a:solidFill>
                <a:latin typeface="Segoe UI"/>
              </a:rPr>
              <a:t>values</a:t>
            </a:r>
            <a:r>
              <a:rPr lang="en-US" i="1" dirty="0" err="1" smtClean="0">
                <a:solidFill>
                  <a:srgbClr val="000000"/>
                </a:solidFill>
                <a:latin typeface="Segoe UI"/>
              </a:rPr>
              <a:t>.</a:t>
            </a:r>
            <a:r>
              <a:rPr lang="en-US" dirty="0" err="1" smtClean="0">
                <a:solidFill>
                  <a:srgbClr val="000000"/>
                </a:solidFill>
                <a:latin typeface="Segoe UI"/>
              </a:rPr>
              <a:t>put</a:t>
            </a:r>
            <a:r>
              <a:rPr lang="en-US" dirty="0" smtClean="0">
                <a:solidFill>
                  <a:srgbClr val="000000"/>
                </a:solidFill>
                <a:latin typeface="Segoe UI"/>
              </a:rPr>
              <a:t>(1</a:t>
            </a:r>
            <a:r>
              <a:rPr lang="en-US" dirty="0">
                <a:solidFill>
                  <a:srgbClr val="000000"/>
                </a:solidFill>
                <a:latin typeface="Segoe UI"/>
              </a:rPr>
              <a:t>, (</a:t>
            </a:r>
            <a:r>
              <a:rPr lang="en-US" dirty="0">
                <a:solidFill>
                  <a:srgbClr val="7F0055"/>
                </a:solidFill>
                <a:latin typeface="Segoe UI"/>
              </a:rPr>
              <a:t>long</a:t>
            </a:r>
            <a:r>
              <a:rPr lang="en-US" dirty="0">
                <a:solidFill>
                  <a:srgbClr val="000000"/>
                </a:solidFill>
                <a:latin typeface="Segoe UI"/>
              </a:rPr>
              <a:t>) 1);</a:t>
            </a:r>
          </a:p>
          <a:p>
            <a:r>
              <a:rPr lang="en-US" dirty="0" smtClean="0">
                <a:solidFill>
                  <a:srgbClr val="000000"/>
                </a:solidFill>
                <a:latin typeface="Segoe UI"/>
              </a:rPr>
              <a:t>  }</a:t>
            </a:r>
            <a:endParaRPr lang="en-US" dirty="0">
              <a:solidFill>
                <a:srgbClr val="000000"/>
              </a:solidFill>
              <a:latin typeface="Segoe UI"/>
            </a:endParaRPr>
          </a:p>
          <a:p>
            <a:endParaRPr lang="en-US" dirty="0">
              <a:latin typeface="Segoe UI"/>
            </a:endParaRPr>
          </a:p>
          <a:p>
            <a:r>
              <a:rPr lang="en-US" dirty="0" smtClean="0">
                <a:solidFill>
                  <a:srgbClr val="7F0055"/>
                </a:solidFill>
                <a:latin typeface="Segoe UI"/>
              </a:rPr>
              <a:t>  public</a:t>
            </a:r>
            <a:r>
              <a:rPr lang="en-US" dirty="0" smtClean="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long</a:t>
            </a:r>
            <a:r>
              <a:rPr lang="en-US" dirty="0">
                <a:solidFill>
                  <a:srgbClr val="000000"/>
                </a:solidFill>
                <a:latin typeface="Segoe UI"/>
              </a:rPr>
              <a:t> </a:t>
            </a:r>
            <a:r>
              <a:rPr lang="en-US" dirty="0" err="1">
                <a:solidFill>
                  <a:srgbClr val="000000"/>
                </a:solidFill>
                <a:latin typeface="Segoe UI"/>
              </a:rPr>
              <a:t>getValue</a:t>
            </a:r>
            <a:r>
              <a:rPr lang="en-US" dirty="0">
                <a:solidFill>
                  <a:srgbClr val="000000"/>
                </a:solidFill>
                <a:latin typeface="Segoe UI"/>
              </a:rPr>
              <a:t>(</a:t>
            </a:r>
            <a:r>
              <a:rPr lang="en-US" dirty="0" err="1">
                <a:solidFill>
                  <a:srgbClr val="7F0055"/>
                </a:solidFill>
                <a:latin typeface="Segoe UI"/>
              </a:rPr>
              <a:t>int</a:t>
            </a:r>
            <a:r>
              <a:rPr lang="en-US" dirty="0">
                <a:solidFill>
                  <a:srgbClr val="000000"/>
                </a:solidFill>
                <a:latin typeface="Segoe UI"/>
              </a:rPr>
              <a:t> n) {</a:t>
            </a:r>
          </a:p>
          <a:p>
            <a:r>
              <a:rPr lang="en-US" dirty="0" smtClean="0">
                <a:solidFill>
                  <a:srgbClr val="000000"/>
                </a:solidFill>
                <a:latin typeface="Segoe UI"/>
              </a:rPr>
              <a:t>    Long </a:t>
            </a:r>
            <a:r>
              <a:rPr lang="en-US" dirty="0">
                <a:solidFill>
                  <a:srgbClr val="000000"/>
                </a:solidFill>
                <a:latin typeface="Segoe UI"/>
              </a:rPr>
              <a:t>value = </a:t>
            </a:r>
            <a:r>
              <a:rPr lang="en-US" dirty="0" err="1">
                <a:solidFill>
                  <a:srgbClr val="000000"/>
                </a:solidFill>
                <a:latin typeface="Segoe UI"/>
              </a:rPr>
              <a:t>Fibonacci.</a:t>
            </a:r>
            <a:r>
              <a:rPr lang="en-US" i="1" dirty="0" err="1" smtClean="0">
                <a:solidFill>
                  <a:srgbClr val="0000C0"/>
                </a:solidFill>
                <a:latin typeface="Segoe UI"/>
              </a:rPr>
              <a:t>values</a:t>
            </a:r>
            <a:r>
              <a:rPr lang="en-US" i="1" dirty="0" err="1" smtClean="0">
                <a:solidFill>
                  <a:srgbClr val="000000"/>
                </a:solidFill>
                <a:latin typeface="Segoe UI"/>
              </a:rPr>
              <a:t>.</a:t>
            </a:r>
            <a:r>
              <a:rPr lang="en-US" dirty="0" err="1" smtClean="0">
                <a:solidFill>
                  <a:srgbClr val="000000"/>
                </a:solidFill>
                <a:latin typeface="Segoe UI"/>
              </a:rPr>
              <a:t>get</a:t>
            </a:r>
            <a:r>
              <a:rPr lang="en-US" dirty="0" smtClean="0">
                <a:solidFill>
                  <a:srgbClr val="000000"/>
                </a:solidFill>
                <a:latin typeface="Segoe UI"/>
              </a:rPr>
              <a:t>(n</a:t>
            </a:r>
            <a:r>
              <a:rPr lang="en-US" dirty="0">
                <a:solidFill>
                  <a:srgbClr val="000000"/>
                </a:solidFill>
                <a:latin typeface="Segoe UI"/>
              </a:rPr>
              <a:t>);</a:t>
            </a: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(value != </a:t>
            </a:r>
            <a:r>
              <a:rPr lang="en-US" dirty="0">
                <a:solidFill>
                  <a:srgbClr val="7F0055"/>
                </a:solidFill>
                <a:latin typeface="Segoe UI"/>
              </a:rPr>
              <a:t>null</a:t>
            </a:r>
            <a:r>
              <a:rPr lang="en-US" dirty="0">
                <a:solidFill>
                  <a:srgbClr val="000000"/>
                </a:solidFill>
                <a:latin typeface="Segoe UI"/>
              </a:rPr>
              <a:t>) {</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value;</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000000"/>
                </a:solidFill>
                <a:latin typeface="Segoe UI"/>
              </a:rPr>
              <a:t>    value </a:t>
            </a:r>
            <a:r>
              <a:rPr lang="en-US" dirty="0">
                <a:solidFill>
                  <a:srgbClr val="000000"/>
                </a:solidFill>
                <a:latin typeface="Segoe UI"/>
              </a:rPr>
              <a:t>= </a:t>
            </a:r>
            <a:r>
              <a:rPr lang="en-US" dirty="0" err="1">
                <a:solidFill>
                  <a:srgbClr val="000000"/>
                </a:solidFill>
                <a:latin typeface="Segoe UI"/>
              </a:rPr>
              <a:t>Fibonacci.</a:t>
            </a:r>
            <a:r>
              <a:rPr lang="en-US" i="1" dirty="0" err="1">
                <a:solidFill>
                  <a:srgbClr val="000000"/>
                </a:solidFill>
                <a:latin typeface="Segoe UI"/>
              </a:rPr>
              <a:t>getValue</a:t>
            </a:r>
            <a:r>
              <a:rPr lang="en-US" dirty="0">
                <a:solidFill>
                  <a:srgbClr val="000000"/>
                </a:solidFill>
                <a:latin typeface="Segoe UI"/>
              </a:rPr>
              <a:t>(n - 1) + </a:t>
            </a:r>
            <a:r>
              <a:rPr lang="en-US" dirty="0" err="1">
                <a:solidFill>
                  <a:srgbClr val="000000"/>
                </a:solidFill>
                <a:latin typeface="Segoe UI"/>
              </a:rPr>
              <a:t>Fibonacci.</a:t>
            </a:r>
            <a:r>
              <a:rPr lang="en-US" i="1" dirty="0" err="1">
                <a:solidFill>
                  <a:srgbClr val="000000"/>
                </a:solidFill>
                <a:latin typeface="Segoe UI"/>
              </a:rPr>
              <a:t>getValue</a:t>
            </a:r>
            <a:r>
              <a:rPr lang="en-US" dirty="0">
                <a:solidFill>
                  <a:srgbClr val="000000"/>
                </a:solidFill>
                <a:latin typeface="Segoe UI"/>
              </a:rPr>
              <a:t>(n - 2);</a:t>
            </a:r>
          </a:p>
          <a:p>
            <a:r>
              <a:rPr lang="en-US" dirty="0" smtClean="0">
                <a:solidFill>
                  <a:srgbClr val="000000"/>
                </a:solidFill>
                <a:latin typeface="Segoe UI"/>
              </a:rPr>
              <a:t>    </a:t>
            </a:r>
            <a:r>
              <a:rPr lang="en-US" dirty="0" err="1" smtClean="0">
                <a:solidFill>
                  <a:srgbClr val="000000"/>
                </a:solidFill>
                <a:latin typeface="Segoe UI"/>
              </a:rPr>
              <a:t>Fibonacci.</a:t>
            </a:r>
            <a:r>
              <a:rPr lang="en-US" i="1" dirty="0" err="1" smtClean="0">
                <a:solidFill>
                  <a:srgbClr val="0000C0"/>
                </a:solidFill>
                <a:latin typeface="Segoe UI"/>
              </a:rPr>
              <a:t>values</a:t>
            </a:r>
            <a:r>
              <a:rPr lang="en-US" i="1" dirty="0" err="1" smtClean="0">
                <a:solidFill>
                  <a:srgbClr val="000000"/>
                </a:solidFill>
                <a:latin typeface="Segoe UI"/>
              </a:rPr>
              <a:t>.</a:t>
            </a:r>
            <a:r>
              <a:rPr lang="en-US" dirty="0" err="1" smtClean="0">
                <a:solidFill>
                  <a:srgbClr val="000000"/>
                </a:solidFill>
                <a:latin typeface="Segoe UI"/>
              </a:rPr>
              <a:t>put</a:t>
            </a:r>
            <a:r>
              <a:rPr lang="en-US" dirty="0" smtClean="0">
                <a:solidFill>
                  <a:srgbClr val="000000"/>
                </a:solidFill>
                <a:latin typeface="Segoe UI"/>
              </a:rPr>
              <a:t>(n</a:t>
            </a:r>
            <a:r>
              <a:rPr lang="en-US" dirty="0">
                <a:solidFill>
                  <a:srgbClr val="000000"/>
                </a:solidFill>
                <a:latin typeface="Segoe UI"/>
              </a:rPr>
              <a:t>, value);</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value;</a:t>
            </a:r>
          </a:p>
          <a:p>
            <a:r>
              <a:rPr lang="en-US" dirty="0" smtClean="0">
                <a:solidFill>
                  <a:srgbClr val="000000"/>
                </a:solidFill>
                <a:latin typeface="Segoe UI"/>
              </a:rPr>
              <a:t>  }</a:t>
            </a:r>
          </a:p>
          <a:p>
            <a:r>
              <a:rPr lang="en-US" dirty="0">
                <a:solidFill>
                  <a:srgbClr val="000000"/>
                </a:solidFill>
                <a:latin typeface="Segoe UI"/>
              </a:rPr>
              <a:t>}</a:t>
            </a:r>
            <a:endParaRPr lang="en-US" dirty="0"/>
          </a:p>
        </p:txBody>
      </p:sp>
      <p:sp>
        <p:nvSpPr>
          <p:cNvPr id="3" name="Slide Number Placeholder 2"/>
          <p:cNvSpPr>
            <a:spLocks noGrp="1"/>
          </p:cNvSpPr>
          <p:nvPr>
            <p:ph type="sldNum" sz="quarter" idx="12"/>
          </p:nvPr>
        </p:nvSpPr>
        <p:spPr/>
        <p:txBody>
          <a:bodyPr/>
          <a:lstStyle/>
          <a:p>
            <a:pPr>
              <a:defRPr/>
            </a:pPr>
            <a:fld id="{2EED646B-918D-49A2-BF6D-A3C6EB12E5CB}" type="slidenum">
              <a:rPr lang="en-US" smtClean="0"/>
              <a:pPr>
                <a:defRPr/>
              </a:pPr>
              <a:t>50</a:t>
            </a:fld>
            <a:endParaRPr lang="en-US"/>
          </a:p>
        </p:txBody>
      </p:sp>
    </p:spTree>
    <p:extLst>
      <p:ext uri="{BB962C8B-B14F-4D97-AF65-F5344CB8AC3E}">
        <p14:creationId xmlns:p14="http://schemas.microsoft.com/office/powerpoint/2010/main" val="14462667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dirty="0" smtClean="0"/>
              <a:t>Better Fibonacci Call Tree</a:t>
            </a:r>
            <a:endParaRPr lang="en-US" dirty="0" smtClean="0"/>
          </a:p>
        </p:txBody>
      </p:sp>
      <p:sp>
        <p:nvSpPr>
          <p:cNvPr id="4" name="Slide Number Placeholder 3"/>
          <p:cNvSpPr>
            <a:spLocks noGrp="1"/>
          </p:cNvSpPr>
          <p:nvPr>
            <p:ph type="sldNum" sz="quarter" idx="12"/>
          </p:nvPr>
        </p:nvSpPr>
        <p:spPr/>
        <p:txBody>
          <a:bodyPr/>
          <a:lstStyle/>
          <a:p>
            <a:pPr>
              <a:defRPr/>
            </a:pPr>
            <a:fld id="{6A5FB7DD-19CE-46CF-93EF-E84551C543D7}" type="slidenum">
              <a:rPr lang="en-US" smtClean="0"/>
              <a:pPr>
                <a:defRPr/>
              </a:pPr>
              <a:t>51</a:t>
            </a:fld>
            <a:endParaRPr lang="en-US"/>
          </a:p>
        </p:txBody>
      </p:sp>
      <p:sp>
        <p:nvSpPr>
          <p:cNvPr id="23556" name="TextBox 5"/>
          <p:cNvSpPr txBox="1">
            <a:spLocks noChangeArrowheads="1"/>
          </p:cNvSpPr>
          <p:nvPr/>
        </p:nvSpPr>
        <p:spPr bwMode="auto">
          <a:xfrm>
            <a:off x="4229100" y="14859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F(5)</a:t>
            </a:r>
            <a:endParaRPr lang="en-US" b="1" dirty="0">
              <a:latin typeface="Consolas" panose="020B0609020204030204" pitchFamily="49" charset="0"/>
              <a:cs typeface="Courier New" pitchFamily="49" charset="0"/>
            </a:endParaRPr>
          </a:p>
        </p:txBody>
      </p:sp>
      <p:sp>
        <p:nvSpPr>
          <p:cNvPr id="7" name="TextBox 6"/>
          <p:cNvSpPr txBox="1">
            <a:spLocks noChangeArrowheads="1"/>
          </p:cNvSpPr>
          <p:nvPr/>
        </p:nvSpPr>
        <p:spPr bwMode="auto">
          <a:xfrm>
            <a:off x="2971800" y="228600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F(4)</a:t>
            </a:r>
            <a:endParaRPr lang="en-US" b="1" dirty="0">
              <a:latin typeface="Consolas" panose="020B0609020204030204" pitchFamily="49" charset="0"/>
              <a:cs typeface="Courier New" pitchFamily="49" charset="0"/>
            </a:endParaRPr>
          </a:p>
        </p:txBody>
      </p:sp>
      <p:sp>
        <p:nvSpPr>
          <p:cNvPr id="8" name="TextBox 7"/>
          <p:cNvSpPr txBox="1">
            <a:spLocks noChangeArrowheads="1"/>
          </p:cNvSpPr>
          <p:nvPr/>
        </p:nvSpPr>
        <p:spPr bwMode="auto">
          <a:xfrm>
            <a:off x="1828800" y="32575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F(3)</a:t>
            </a:r>
            <a:endParaRPr lang="en-US" b="1" dirty="0">
              <a:latin typeface="Consolas" panose="020B0609020204030204" pitchFamily="49" charset="0"/>
              <a:cs typeface="Courier New" pitchFamily="49" charset="0"/>
            </a:endParaRPr>
          </a:p>
        </p:txBody>
      </p:sp>
      <p:sp>
        <p:nvSpPr>
          <p:cNvPr id="9" name="TextBox 8"/>
          <p:cNvSpPr txBox="1">
            <a:spLocks noChangeArrowheads="1"/>
          </p:cNvSpPr>
          <p:nvPr/>
        </p:nvSpPr>
        <p:spPr bwMode="auto">
          <a:xfrm>
            <a:off x="914400" y="4171950"/>
            <a:ext cx="685800" cy="369888"/>
          </a:xfrm>
          <a:prstGeom prst="rect">
            <a:avLst/>
          </a:prstGeom>
          <a:noFill/>
          <a:ln w="25400">
            <a:solidFill>
              <a:schemeClr val="tx1"/>
            </a:solidFill>
            <a:miter lim="800000"/>
            <a:headEnd/>
            <a:tailEnd/>
          </a:ln>
        </p:spPr>
        <p:txBody>
          <a:bodyPr wrap="none"/>
          <a:lstStyle/>
          <a:p>
            <a:pPr algn="ctr"/>
            <a:r>
              <a:rPr lang="en-CA" b="1" dirty="0">
                <a:latin typeface="Consolas" panose="020B0609020204030204" pitchFamily="49" charset="0"/>
                <a:cs typeface="Courier New" pitchFamily="49" charset="0"/>
              </a:rPr>
              <a:t>F(2)</a:t>
            </a:r>
            <a:endParaRPr lang="en-US" b="1" dirty="0">
              <a:latin typeface="Consolas" panose="020B0609020204030204" pitchFamily="49" charset="0"/>
              <a:cs typeface="Courier New" pitchFamily="49" charset="0"/>
            </a:endParaRPr>
          </a:p>
        </p:txBody>
      </p:sp>
      <p:sp>
        <p:nvSpPr>
          <p:cNvPr id="10" name="TextBox 9"/>
          <p:cNvSpPr txBox="1">
            <a:spLocks noChangeArrowheads="1"/>
          </p:cNvSpPr>
          <p:nvPr/>
        </p:nvSpPr>
        <p:spPr bwMode="auto">
          <a:xfrm>
            <a:off x="40005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1" name="TextBox 10"/>
          <p:cNvSpPr txBox="1">
            <a:spLocks noChangeArrowheads="1"/>
          </p:cNvSpPr>
          <p:nvPr/>
        </p:nvSpPr>
        <p:spPr bwMode="auto">
          <a:xfrm>
            <a:off x="1371600" y="4989513"/>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F(0)</a:t>
            </a:r>
          </a:p>
          <a:p>
            <a:pPr algn="ctr"/>
            <a:r>
              <a:rPr lang="en-CA" b="1" dirty="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p:txBody>
      </p:sp>
      <p:sp>
        <p:nvSpPr>
          <p:cNvPr id="12" name="TextBox 11"/>
          <p:cNvSpPr txBox="1">
            <a:spLocks noChangeArrowheads="1"/>
          </p:cNvSpPr>
          <p:nvPr/>
        </p:nvSpPr>
        <p:spPr bwMode="auto">
          <a:xfrm>
            <a:off x="2228850" y="4171950"/>
            <a:ext cx="685800" cy="628650"/>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F(1)</a:t>
            </a:r>
          </a:p>
          <a:p>
            <a:pPr algn="ctr"/>
            <a:r>
              <a:rPr lang="en-CA" b="1" dirty="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p:txBody>
      </p:sp>
      <p:sp>
        <p:nvSpPr>
          <p:cNvPr id="13" name="TextBox 12"/>
          <p:cNvSpPr txBox="1">
            <a:spLocks noChangeArrowheads="1"/>
          </p:cNvSpPr>
          <p:nvPr/>
        </p:nvSpPr>
        <p:spPr bwMode="auto">
          <a:xfrm>
            <a:off x="3657600" y="3257550"/>
            <a:ext cx="685800" cy="642144"/>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F(2</a:t>
            </a:r>
            <a:r>
              <a:rPr lang="en-CA" b="1" dirty="0" smtClean="0">
                <a:solidFill>
                  <a:srgbClr val="0070C0"/>
                </a:solidFill>
                <a:latin typeface="Consolas" panose="020B0609020204030204" pitchFamily="49" charset="0"/>
                <a:cs typeface="Courier New" pitchFamily="49" charset="0"/>
              </a:rPr>
              <a:t>)</a:t>
            </a:r>
          </a:p>
          <a:p>
            <a:pPr algn="ctr"/>
            <a:r>
              <a:rPr lang="en-CA" b="1" dirty="0">
                <a:solidFill>
                  <a:srgbClr val="0070C0"/>
                </a:solidFill>
                <a:latin typeface="Consolas" panose="020B0609020204030204" pitchFamily="49" charset="0"/>
                <a:cs typeface="Courier New" pitchFamily="49" charset="0"/>
              </a:rPr>
              <a:t>1</a:t>
            </a:r>
            <a:endParaRPr lang="en-CA" b="1" dirty="0" smtClean="0">
              <a:solidFill>
                <a:srgbClr val="0070C0"/>
              </a:solidFill>
              <a:latin typeface="Consolas" panose="020B0609020204030204" pitchFamily="49" charset="0"/>
              <a:cs typeface="Courier New" pitchFamily="49" charset="0"/>
            </a:endParaRPr>
          </a:p>
        </p:txBody>
      </p:sp>
      <p:sp>
        <p:nvSpPr>
          <p:cNvPr id="16" name="TextBox 15"/>
          <p:cNvSpPr txBox="1">
            <a:spLocks noChangeArrowheads="1"/>
          </p:cNvSpPr>
          <p:nvPr/>
        </p:nvSpPr>
        <p:spPr bwMode="auto">
          <a:xfrm>
            <a:off x="6057900" y="2316163"/>
            <a:ext cx="685800" cy="640556"/>
          </a:xfrm>
          <a:prstGeom prst="rect">
            <a:avLst/>
          </a:prstGeom>
          <a:noFill/>
          <a:ln w="25400">
            <a:solidFill>
              <a:schemeClr val="tx1"/>
            </a:solidFill>
            <a:miter lim="800000"/>
            <a:headEnd/>
            <a:tailEnd/>
          </a:ln>
        </p:spPr>
        <p:txBody>
          <a:bodyPr wrap="none"/>
          <a:lstStyle/>
          <a:p>
            <a:pPr algn="ctr"/>
            <a:r>
              <a:rPr lang="en-CA" b="1" dirty="0">
                <a:solidFill>
                  <a:srgbClr val="0070C0"/>
                </a:solidFill>
                <a:latin typeface="Consolas" panose="020B0609020204030204" pitchFamily="49" charset="0"/>
                <a:cs typeface="Courier New" pitchFamily="49" charset="0"/>
              </a:rPr>
              <a:t>F(3</a:t>
            </a:r>
            <a:r>
              <a:rPr lang="en-CA" b="1" dirty="0" smtClean="0">
                <a:solidFill>
                  <a:srgbClr val="0070C0"/>
                </a:solidFill>
                <a:latin typeface="Consolas" panose="020B0609020204030204" pitchFamily="49" charset="0"/>
                <a:cs typeface="Courier New" pitchFamily="49" charset="0"/>
              </a:rPr>
              <a:t>)</a:t>
            </a:r>
          </a:p>
          <a:p>
            <a:pPr algn="ctr"/>
            <a:r>
              <a:rPr lang="en-CA" b="1" dirty="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p:txBody>
      </p:sp>
      <p:cxnSp>
        <p:nvCxnSpPr>
          <p:cNvPr id="22" name="Straight Connector 21"/>
          <p:cNvCxnSpPr>
            <a:stCxn id="23556" idx="2"/>
            <a:endCxn id="7" idx="0"/>
          </p:cNvCxnSpPr>
          <p:nvPr/>
        </p:nvCxnSpPr>
        <p:spPr>
          <a:xfrm rot="5400000">
            <a:off x="3728244" y="1442244"/>
            <a:ext cx="430212" cy="1257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8" idx="0"/>
          </p:cNvCxnSpPr>
          <p:nvPr/>
        </p:nvCxnSpPr>
        <p:spPr>
          <a:xfrm rot="5400000">
            <a:off x="2442369" y="2385219"/>
            <a:ext cx="601662" cy="1143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7" idx="2"/>
            <a:endCxn id="13" idx="0"/>
          </p:cNvCxnSpPr>
          <p:nvPr/>
        </p:nvCxnSpPr>
        <p:spPr>
          <a:xfrm>
            <a:off x="3314700" y="2655888"/>
            <a:ext cx="685800" cy="60166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2"/>
            <a:endCxn id="9" idx="0"/>
          </p:cNvCxnSpPr>
          <p:nvPr/>
        </p:nvCxnSpPr>
        <p:spPr>
          <a:xfrm rot="5400000">
            <a:off x="1442244" y="3442494"/>
            <a:ext cx="544512" cy="914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2"/>
            <a:endCxn id="12" idx="0"/>
          </p:cNvCxnSpPr>
          <p:nvPr/>
        </p:nvCxnSpPr>
        <p:spPr>
          <a:xfrm rot="16200000" flipH="1">
            <a:off x="2099469" y="3699669"/>
            <a:ext cx="544512" cy="400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2"/>
            <a:endCxn id="10" idx="0"/>
          </p:cNvCxnSpPr>
          <p:nvPr/>
        </p:nvCxnSpPr>
        <p:spPr>
          <a:xfrm rot="5400000">
            <a:off x="776287" y="4508501"/>
            <a:ext cx="447675" cy="514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2"/>
            <a:endCxn id="11" idx="0"/>
          </p:cNvCxnSpPr>
          <p:nvPr/>
        </p:nvCxnSpPr>
        <p:spPr>
          <a:xfrm rot="16200000" flipH="1">
            <a:off x="1262062" y="4537076"/>
            <a:ext cx="447675"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3556" idx="2"/>
            <a:endCxn id="16" idx="0"/>
          </p:cNvCxnSpPr>
          <p:nvPr/>
        </p:nvCxnSpPr>
        <p:spPr>
          <a:xfrm>
            <a:off x="4572000" y="1855788"/>
            <a:ext cx="1828800" cy="460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343400" y="4408319"/>
            <a:ext cx="3336811" cy="646331"/>
          </a:xfrm>
          <a:prstGeom prst="rect">
            <a:avLst/>
          </a:prstGeom>
          <a:noFill/>
        </p:spPr>
        <p:txBody>
          <a:bodyPr wrap="none" rtlCol="0">
            <a:spAutoFit/>
          </a:bodyPr>
          <a:lstStyle/>
          <a:p>
            <a:r>
              <a:rPr lang="en-US" dirty="0" smtClean="0">
                <a:solidFill>
                  <a:srgbClr val="0070C0"/>
                </a:solidFill>
                <a:latin typeface="+mn-lt"/>
              </a:rPr>
              <a:t>values in blue are already stored</a:t>
            </a:r>
          </a:p>
          <a:p>
            <a:r>
              <a:rPr lang="en-US" dirty="0" smtClean="0">
                <a:solidFill>
                  <a:srgbClr val="0070C0"/>
                </a:solidFill>
                <a:latin typeface="+mn-lt"/>
              </a:rPr>
              <a:t>in the map</a:t>
            </a:r>
            <a:endParaRPr lang="en-US" dirty="0">
              <a:solidFill>
                <a:srgbClr val="0070C0"/>
              </a:solidFill>
              <a:latin typeface="+mn-lt"/>
            </a:endParaRPr>
          </a:p>
        </p:txBody>
      </p:sp>
    </p:spTree>
    <p:extLst>
      <p:ext uri="{BB962C8B-B14F-4D97-AF65-F5344CB8AC3E}">
        <p14:creationId xmlns:p14="http://schemas.microsoft.com/office/powerpoint/2010/main" val="239066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20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2000"/>
                                        <p:tgtEl>
                                          <p:spTgt spid="2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20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2000"/>
                                        <p:tgtEl>
                                          <p:spTgt spid="3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2000"/>
                                        <p:tgtEl>
                                          <p:spTgt spid="3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20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20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20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fade">
                                      <p:cBhvr>
                                        <p:cTn id="63" dur="2000"/>
                                        <p:tgtEl>
                                          <p:spTgt spid="40"/>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 Better Recursive Fibonacci</a:t>
            </a:r>
          </a:p>
        </p:txBody>
      </p:sp>
      <p:sp>
        <p:nvSpPr>
          <p:cNvPr id="5" name="Content Placeholder 4"/>
          <p:cNvSpPr>
            <a:spLocks noGrp="1"/>
          </p:cNvSpPr>
          <p:nvPr>
            <p:ph sz="quarter" idx="1"/>
          </p:nvPr>
        </p:nvSpPr>
        <p:spPr/>
        <p:txBody>
          <a:bodyPr/>
          <a:lstStyle/>
          <a:p>
            <a:r>
              <a:rPr lang="en-US" dirty="0" smtClean="0"/>
              <a:t>because the map is static subsequent calls to </a:t>
            </a:r>
            <a:r>
              <a:rPr lang="en-US" sz="2000" b="1" dirty="0" err="1" smtClean="0">
                <a:solidFill>
                  <a:srgbClr val="000000"/>
                </a:solidFill>
                <a:latin typeface="Segoe UI"/>
                <a:cs typeface="Courier New" pitchFamily="49" charset="0"/>
              </a:rPr>
              <a:t>Fibonacci.</a:t>
            </a:r>
            <a:r>
              <a:rPr lang="en-US" sz="2000" b="1" i="1" dirty="0" err="1" smtClean="0">
                <a:solidFill>
                  <a:srgbClr val="000000"/>
                </a:solidFill>
                <a:latin typeface="Segoe UI"/>
                <a:cs typeface="Courier New" pitchFamily="49" charset="0"/>
              </a:rPr>
              <a:t>getValue</a:t>
            </a:r>
            <a:r>
              <a:rPr lang="en-US" sz="2000" b="1" dirty="0" smtClean="0">
                <a:solidFill>
                  <a:srgbClr val="000000"/>
                </a:solidFill>
                <a:latin typeface="Segoe UI"/>
                <a:cs typeface="Courier New" pitchFamily="49" charset="0"/>
              </a:rPr>
              <a:t>(</a:t>
            </a:r>
            <a:r>
              <a:rPr lang="en-US" sz="2000" b="1" dirty="0" err="1" smtClean="0">
                <a:solidFill>
                  <a:srgbClr val="000000"/>
                </a:solidFill>
                <a:latin typeface="Segoe UI"/>
                <a:cs typeface="Courier New" pitchFamily="49" charset="0"/>
              </a:rPr>
              <a:t>int</a:t>
            </a:r>
            <a:r>
              <a:rPr lang="en-US" sz="2000" b="1" dirty="0" smtClean="0">
                <a:solidFill>
                  <a:srgbClr val="000000"/>
                </a:solidFill>
                <a:latin typeface="Segoe UI"/>
                <a:cs typeface="Courier New" pitchFamily="49" charset="0"/>
              </a:rPr>
              <a:t>)</a:t>
            </a:r>
            <a:r>
              <a:rPr lang="en-US" dirty="0" smtClean="0"/>
              <a:t> can use the values already computed and stored in the map</a:t>
            </a:r>
            <a:endParaRPr lang="en-US" dirty="0"/>
          </a:p>
        </p:txBody>
      </p:sp>
      <p:sp>
        <p:nvSpPr>
          <p:cNvPr id="3" name="Slide Number Placeholder 2"/>
          <p:cNvSpPr>
            <a:spLocks noGrp="1"/>
          </p:cNvSpPr>
          <p:nvPr>
            <p:ph type="sldNum" sz="quarter" idx="12"/>
          </p:nvPr>
        </p:nvSpPr>
        <p:spPr/>
        <p:txBody>
          <a:bodyPr/>
          <a:lstStyle/>
          <a:p>
            <a:pPr>
              <a:defRPr/>
            </a:pPr>
            <a:fld id="{2EED646B-918D-49A2-BF6D-A3C6EB12E5CB}" type="slidenum">
              <a:rPr lang="en-US" smtClean="0"/>
              <a:pPr>
                <a:defRPr/>
              </a:pPr>
              <a:t>52</a:t>
            </a:fld>
            <a:endParaRPr lang="en-US"/>
          </a:p>
        </p:txBody>
      </p:sp>
    </p:spTree>
    <p:extLst>
      <p:ext uri="{BB962C8B-B14F-4D97-AF65-F5344CB8AC3E}">
        <p14:creationId xmlns:p14="http://schemas.microsoft.com/office/powerpoint/2010/main" val="21757884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dirty="0" smtClean="0"/>
              <a:t>Better Fibonacci Call Tree</a:t>
            </a:r>
            <a:endParaRPr lang="en-US" dirty="0" smtClean="0"/>
          </a:p>
        </p:txBody>
      </p:sp>
      <p:sp>
        <p:nvSpPr>
          <p:cNvPr id="2" name="Content Placeholder 1"/>
          <p:cNvSpPr>
            <a:spLocks noGrp="1"/>
          </p:cNvSpPr>
          <p:nvPr>
            <p:ph sz="quarter" idx="1"/>
          </p:nvPr>
        </p:nvSpPr>
        <p:spPr/>
        <p:txBody>
          <a:bodyPr/>
          <a:lstStyle/>
          <a:p>
            <a:r>
              <a:rPr lang="en-US" dirty="0" smtClean="0"/>
              <a:t>assuming the client has already invoked </a:t>
            </a:r>
            <a:r>
              <a:rPr lang="en-US" sz="2400" b="1" dirty="0" err="1" smtClean="0">
                <a:solidFill>
                  <a:srgbClr val="000000"/>
                </a:solidFill>
                <a:latin typeface="Segoe UI"/>
                <a:cs typeface="Courier New" pitchFamily="49" charset="0"/>
              </a:rPr>
              <a:t>Fibonacci.</a:t>
            </a:r>
            <a:r>
              <a:rPr lang="en-US" sz="2400" b="1" i="1" dirty="0" err="1" smtClean="0">
                <a:solidFill>
                  <a:srgbClr val="000000"/>
                </a:solidFill>
                <a:latin typeface="Segoe UI"/>
                <a:cs typeface="Courier New" pitchFamily="49" charset="0"/>
              </a:rPr>
              <a:t>getValue</a:t>
            </a:r>
            <a:r>
              <a:rPr lang="en-US" sz="2400" b="1" dirty="0" smtClean="0">
                <a:solidFill>
                  <a:srgbClr val="000000"/>
                </a:solidFill>
                <a:latin typeface="Segoe UI"/>
                <a:cs typeface="Courier New" pitchFamily="49" charset="0"/>
              </a:rPr>
              <a:t>(</a:t>
            </a:r>
            <a:r>
              <a:rPr lang="en-US" sz="2400" b="1" dirty="0">
                <a:solidFill>
                  <a:srgbClr val="000000"/>
                </a:solidFill>
                <a:latin typeface="Segoe UI"/>
                <a:cs typeface="Courier New" pitchFamily="49" charset="0"/>
              </a:rPr>
              <a:t>5</a:t>
            </a:r>
            <a:r>
              <a:rPr lang="en-US" sz="2400" b="1" dirty="0" smtClean="0">
                <a:solidFill>
                  <a:srgbClr val="000000"/>
                </a:solidFill>
                <a:latin typeface="Segoe UI"/>
                <a:cs typeface="Courier New" pitchFamily="49" charset="0"/>
              </a:rPr>
              <a:t>)</a:t>
            </a:r>
            <a:endParaRPr lang="en-US" sz="2400" dirty="0"/>
          </a:p>
        </p:txBody>
      </p:sp>
      <p:sp>
        <p:nvSpPr>
          <p:cNvPr id="4" name="Slide Number Placeholder 3"/>
          <p:cNvSpPr>
            <a:spLocks noGrp="1"/>
          </p:cNvSpPr>
          <p:nvPr>
            <p:ph type="sldNum" sz="quarter" idx="12"/>
          </p:nvPr>
        </p:nvSpPr>
        <p:spPr/>
        <p:txBody>
          <a:bodyPr/>
          <a:lstStyle/>
          <a:p>
            <a:pPr>
              <a:defRPr/>
            </a:pPr>
            <a:fld id="{6A5FB7DD-19CE-46CF-93EF-E84551C543D7}" type="slidenum">
              <a:rPr lang="en-US" smtClean="0"/>
              <a:pPr>
                <a:defRPr/>
              </a:pPr>
              <a:t>53</a:t>
            </a:fld>
            <a:endParaRPr lang="en-US"/>
          </a:p>
        </p:txBody>
      </p:sp>
      <p:sp>
        <p:nvSpPr>
          <p:cNvPr id="23556" name="TextBox 5"/>
          <p:cNvSpPr txBox="1">
            <a:spLocks noChangeArrowheads="1"/>
          </p:cNvSpPr>
          <p:nvPr/>
        </p:nvSpPr>
        <p:spPr bwMode="auto">
          <a:xfrm>
            <a:off x="4246466" y="2682993"/>
            <a:ext cx="685800" cy="369888"/>
          </a:xfrm>
          <a:prstGeom prst="rect">
            <a:avLst/>
          </a:prstGeom>
          <a:noFill/>
          <a:ln w="25400">
            <a:solidFill>
              <a:schemeClr val="tx1"/>
            </a:solidFill>
            <a:miter lim="800000"/>
            <a:headEnd/>
            <a:tailEnd/>
          </a:ln>
        </p:spPr>
        <p:txBody>
          <a:bodyPr wrap="none"/>
          <a:lstStyle/>
          <a:p>
            <a:pPr algn="ctr"/>
            <a:r>
              <a:rPr lang="en-CA" b="1" dirty="0" smtClean="0">
                <a:latin typeface="Consolas" panose="020B0609020204030204" pitchFamily="49" charset="0"/>
                <a:cs typeface="Courier New" pitchFamily="49" charset="0"/>
              </a:rPr>
              <a:t>F(6)</a:t>
            </a:r>
            <a:endParaRPr lang="en-US" b="1" dirty="0">
              <a:latin typeface="Consolas" panose="020B0609020204030204" pitchFamily="49" charset="0"/>
              <a:cs typeface="Courier New" pitchFamily="49" charset="0"/>
            </a:endParaRPr>
          </a:p>
        </p:txBody>
      </p:sp>
      <p:sp>
        <p:nvSpPr>
          <p:cNvPr id="16" name="TextBox 15"/>
          <p:cNvSpPr txBox="1">
            <a:spLocks noChangeArrowheads="1"/>
          </p:cNvSpPr>
          <p:nvPr/>
        </p:nvSpPr>
        <p:spPr bwMode="auto">
          <a:xfrm>
            <a:off x="6075266" y="3513256"/>
            <a:ext cx="685800" cy="640556"/>
          </a:xfrm>
          <a:prstGeom prst="rect">
            <a:avLst/>
          </a:prstGeom>
          <a:noFill/>
          <a:ln w="25400">
            <a:solidFill>
              <a:schemeClr val="tx1"/>
            </a:solidFill>
            <a:miter lim="800000"/>
            <a:headEnd/>
            <a:tailEnd/>
          </a:ln>
        </p:spPr>
        <p:txBody>
          <a:bodyPr wrap="none"/>
          <a:lstStyle/>
          <a:p>
            <a:pPr algn="ctr"/>
            <a:r>
              <a:rPr lang="en-CA" b="1" dirty="0" smtClean="0">
                <a:solidFill>
                  <a:srgbClr val="0070C0"/>
                </a:solidFill>
                <a:latin typeface="Consolas" panose="020B0609020204030204" pitchFamily="49" charset="0"/>
                <a:cs typeface="Courier New" pitchFamily="49" charset="0"/>
              </a:rPr>
              <a:t>F(4)</a:t>
            </a:r>
          </a:p>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p:txBody>
      </p:sp>
      <p:cxnSp>
        <p:nvCxnSpPr>
          <p:cNvPr id="22" name="Straight Connector 21"/>
          <p:cNvCxnSpPr>
            <a:stCxn id="23556" idx="2"/>
          </p:cNvCxnSpPr>
          <p:nvPr/>
        </p:nvCxnSpPr>
        <p:spPr>
          <a:xfrm rot="5400000">
            <a:off x="3745610" y="2639337"/>
            <a:ext cx="430212" cy="1257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3556" idx="2"/>
            <a:endCxn id="16" idx="0"/>
          </p:cNvCxnSpPr>
          <p:nvPr/>
        </p:nvCxnSpPr>
        <p:spPr>
          <a:xfrm>
            <a:off x="4589366" y="3052881"/>
            <a:ext cx="1828800" cy="460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a:spLocks noChangeArrowheads="1"/>
          </p:cNvSpPr>
          <p:nvPr/>
        </p:nvSpPr>
        <p:spPr bwMode="auto">
          <a:xfrm>
            <a:off x="2976370" y="3513256"/>
            <a:ext cx="685800" cy="640556"/>
          </a:xfrm>
          <a:prstGeom prst="rect">
            <a:avLst/>
          </a:prstGeom>
          <a:noFill/>
          <a:ln w="25400">
            <a:solidFill>
              <a:schemeClr val="tx1"/>
            </a:solidFill>
            <a:miter lim="800000"/>
            <a:headEnd/>
            <a:tailEnd/>
          </a:ln>
        </p:spPr>
        <p:txBody>
          <a:bodyPr wrap="none"/>
          <a:lstStyle/>
          <a:p>
            <a:pPr algn="ctr"/>
            <a:r>
              <a:rPr lang="en-CA" b="1" dirty="0" smtClean="0">
                <a:solidFill>
                  <a:srgbClr val="0070C0"/>
                </a:solidFill>
                <a:latin typeface="Consolas" panose="020B0609020204030204" pitchFamily="49" charset="0"/>
                <a:cs typeface="Courier New" pitchFamily="49" charset="0"/>
              </a:rPr>
              <a:t>F(5)</a:t>
            </a:r>
          </a:p>
          <a:p>
            <a:pPr algn="ctr"/>
            <a:r>
              <a:rPr lang="en-CA" b="1" dirty="0" smtClean="0">
                <a:solidFill>
                  <a:srgbClr val="0070C0"/>
                </a:solidFill>
                <a:latin typeface="Consolas" panose="020B0609020204030204" pitchFamily="49" charset="0"/>
                <a:cs typeface="Courier New" pitchFamily="49" charset="0"/>
              </a:rPr>
              <a:t>5</a:t>
            </a:r>
            <a:endParaRPr lang="en-US" b="1" dirty="0">
              <a:solidFill>
                <a:srgbClr val="0070C0"/>
              </a:solidFill>
              <a:latin typeface="Consolas" panose="020B0609020204030204" pitchFamily="49" charset="0"/>
              <a:cs typeface="Courier New" pitchFamily="49" charset="0"/>
            </a:endParaRPr>
          </a:p>
        </p:txBody>
      </p:sp>
      <p:sp>
        <p:nvSpPr>
          <p:cNvPr id="23" name="TextBox 22"/>
          <p:cNvSpPr txBox="1"/>
          <p:nvPr/>
        </p:nvSpPr>
        <p:spPr>
          <a:xfrm>
            <a:off x="3263860" y="4453272"/>
            <a:ext cx="3336811" cy="646331"/>
          </a:xfrm>
          <a:prstGeom prst="rect">
            <a:avLst/>
          </a:prstGeom>
          <a:noFill/>
        </p:spPr>
        <p:txBody>
          <a:bodyPr wrap="none" rtlCol="0">
            <a:spAutoFit/>
          </a:bodyPr>
          <a:lstStyle/>
          <a:p>
            <a:r>
              <a:rPr lang="en-US" dirty="0" smtClean="0">
                <a:solidFill>
                  <a:srgbClr val="0070C0"/>
                </a:solidFill>
                <a:latin typeface="+mn-lt"/>
              </a:rPr>
              <a:t>values in blue are already stored</a:t>
            </a:r>
          </a:p>
          <a:p>
            <a:r>
              <a:rPr lang="en-US" dirty="0" smtClean="0">
                <a:solidFill>
                  <a:srgbClr val="0070C0"/>
                </a:solidFill>
                <a:latin typeface="+mn-lt"/>
              </a:rPr>
              <a:t>in the map</a:t>
            </a:r>
            <a:endParaRPr lang="en-US" dirty="0">
              <a:solidFill>
                <a:srgbClr val="0070C0"/>
              </a:solidFill>
              <a:latin typeface="+mn-lt"/>
            </a:endParaRPr>
          </a:p>
        </p:txBody>
      </p:sp>
    </p:spTree>
    <p:extLst>
      <p:ext uri="{BB962C8B-B14F-4D97-AF65-F5344CB8AC3E}">
        <p14:creationId xmlns:p14="http://schemas.microsoft.com/office/powerpoint/2010/main" val="97372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2000"/>
                                        <p:tgtEl>
                                          <p:spTgt spid="4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CA" smtClean="0"/>
              <a:t>Compute Powers of 10</a:t>
            </a:r>
            <a:endParaRPr lang="en-US" smtClean="0"/>
          </a:p>
        </p:txBody>
      </p:sp>
      <p:sp>
        <p:nvSpPr>
          <p:cNvPr id="5" name="Content Placeholder 4"/>
          <p:cNvSpPr>
            <a:spLocks noGrp="1"/>
          </p:cNvSpPr>
          <p:nvPr>
            <p:ph sz="quarter" idx="1"/>
          </p:nvPr>
        </p:nvSpPr>
        <p:spPr>
          <a:xfrm>
            <a:off x="457200" y="1219200"/>
            <a:ext cx="8229600" cy="4937125"/>
          </a:xfrm>
        </p:spPr>
        <p:txBody>
          <a:bodyPr/>
          <a:lstStyle/>
          <a:p>
            <a:pPr>
              <a:defRPr/>
            </a:pPr>
            <a:r>
              <a:rPr lang="en-CA" dirty="0" smtClean="0"/>
              <a:t>write a recursive method that computes </a:t>
            </a:r>
            <a:r>
              <a:rPr lang="en-CA" b="1" dirty="0" smtClean="0">
                <a:latin typeface="Consolas" panose="020B0609020204030204" pitchFamily="49" charset="0"/>
                <a:cs typeface="Courier New" pitchFamily="49" charset="0"/>
              </a:rPr>
              <a:t>10</a:t>
            </a:r>
            <a:r>
              <a:rPr lang="en-CA" sz="3600" b="1" baseline="30000" dirty="0" smtClean="0">
                <a:latin typeface="Consolas" panose="020B0609020204030204" pitchFamily="49" charset="0"/>
                <a:cs typeface="Courier New" pitchFamily="49" charset="0"/>
              </a:rPr>
              <a:t>n</a:t>
            </a:r>
            <a:r>
              <a:rPr lang="en-CA" dirty="0" smtClean="0"/>
              <a:t> for any integer value </a:t>
            </a:r>
            <a:r>
              <a:rPr lang="en-CA" b="1" dirty="0" smtClean="0">
                <a:latin typeface="Consolas" panose="020B0609020204030204" pitchFamily="49" charset="0"/>
                <a:cs typeface="Courier New" pitchFamily="49" charset="0"/>
              </a:rPr>
              <a:t>n</a:t>
            </a:r>
            <a:r>
              <a:rPr lang="en-CA" dirty="0" smtClean="0"/>
              <a:t> </a:t>
            </a:r>
          </a:p>
          <a:p>
            <a:pPr>
              <a:defRPr/>
            </a:pPr>
            <a:r>
              <a:rPr lang="en-CA" dirty="0" smtClean="0"/>
              <a:t>recall:</a:t>
            </a:r>
          </a:p>
          <a:p>
            <a:pPr lvl="1">
              <a:defRPr/>
            </a:pPr>
            <a:r>
              <a:rPr lang="en-CA" b="1" dirty="0">
                <a:latin typeface="Consolas" panose="020B0609020204030204" pitchFamily="49" charset="0"/>
                <a:cs typeface="Courier New" pitchFamily="49" charset="0"/>
              </a:rPr>
              <a:t>10</a:t>
            </a:r>
            <a:r>
              <a:rPr lang="en-CA" sz="2800" b="1" baseline="30000" dirty="0">
                <a:latin typeface="Consolas" panose="020B0609020204030204" pitchFamily="49" charset="0"/>
                <a:cs typeface="Courier New" pitchFamily="49" charset="0"/>
              </a:rPr>
              <a:t>n</a:t>
            </a:r>
            <a:r>
              <a:rPr lang="en-CA" b="1" dirty="0">
                <a:latin typeface="Consolas" panose="020B0609020204030204" pitchFamily="49" charset="0"/>
                <a:cs typeface="Courier New" pitchFamily="49" charset="0"/>
              </a:rPr>
              <a:t> = 1 / 10</a:t>
            </a:r>
            <a:r>
              <a:rPr lang="en-CA" sz="2800" b="1" baseline="30000" dirty="0">
                <a:latin typeface="Consolas" panose="020B0609020204030204" pitchFamily="49" charset="0"/>
                <a:cs typeface="Courier New" pitchFamily="49" charset="0"/>
              </a:rPr>
              <a:t>-n</a:t>
            </a:r>
            <a:r>
              <a:rPr lang="en-CA" dirty="0"/>
              <a:t> 	</a:t>
            </a:r>
            <a:r>
              <a:rPr lang="en-CA" dirty="0" smtClean="0"/>
              <a:t>	if </a:t>
            </a:r>
            <a:r>
              <a:rPr lang="en-CA" b="1" dirty="0">
                <a:latin typeface="Consolas" panose="020B0609020204030204" pitchFamily="49" charset="0"/>
                <a:cs typeface="Courier New" pitchFamily="49" charset="0"/>
              </a:rPr>
              <a:t>n &lt; 0</a:t>
            </a:r>
            <a:r>
              <a:rPr lang="en-CA" dirty="0"/>
              <a:t> </a:t>
            </a:r>
            <a:endParaRPr lang="en-CA" dirty="0" smtClean="0"/>
          </a:p>
          <a:p>
            <a:pPr lvl="1">
              <a:defRPr/>
            </a:pP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0</a:t>
            </a:r>
            <a:r>
              <a:rPr lang="en-CA" b="1" dirty="0" smtClean="0">
                <a:latin typeface="Consolas" panose="020B0609020204030204" pitchFamily="49" charset="0"/>
                <a:cs typeface="Courier New" pitchFamily="49" charset="0"/>
              </a:rPr>
              <a:t> = 1</a:t>
            </a:r>
          </a:p>
          <a:p>
            <a:pPr lvl="1">
              <a:defRPr/>
            </a:pP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a:t>
            </a:r>
            <a:r>
              <a:rPr lang="en-CA" b="1" dirty="0" smtClean="0">
                <a:latin typeface="Consolas" panose="020B0609020204030204" pitchFamily="49" charset="0"/>
                <a:cs typeface="Courier New" pitchFamily="49" charset="0"/>
              </a:rPr>
              <a:t> = 10 * 10</a:t>
            </a:r>
            <a:r>
              <a:rPr lang="en-CA" sz="3200" b="1" baseline="30000" dirty="0" smtClean="0">
                <a:latin typeface="Consolas" panose="020B0609020204030204" pitchFamily="49" charset="0"/>
                <a:cs typeface="Courier New" pitchFamily="49" charset="0"/>
              </a:rPr>
              <a:t>n-1</a:t>
            </a:r>
          </a:p>
          <a:p>
            <a:pPr lvl="1">
              <a:defRPr/>
            </a:pPr>
            <a:endParaRPr lang="en-US" dirty="0"/>
          </a:p>
        </p:txBody>
      </p:sp>
      <p:sp>
        <p:nvSpPr>
          <p:cNvPr id="3" name="Slide Number Placeholder 2"/>
          <p:cNvSpPr>
            <a:spLocks noGrp="1"/>
          </p:cNvSpPr>
          <p:nvPr>
            <p:ph type="sldNum" sz="quarter" idx="12"/>
          </p:nvPr>
        </p:nvSpPr>
        <p:spPr/>
        <p:txBody>
          <a:bodyPr/>
          <a:lstStyle/>
          <a:p>
            <a:pPr>
              <a:defRPr/>
            </a:pPr>
            <a:fld id="{BB4A2EEA-BBBC-4672-A644-1A4E29745B30}" type="slidenum">
              <a:rPr lang="en-US" smtClean="0"/>
              <a:pPr>
                <a:defRPr/>
              </a:pPr>
              <a:t>54</a:t>
            </a:fld>
            <a:endParaRPr lang="en-US"/>
          </a:p>
        </p:txBody>
      </p:sp>
    </p:spTree>
    <p:extLst>
      <p:ext uri="{BB962C8B-B14F-4D97-AF65-F5344CB8AC3E}">
        <p14:creationId xmlns:p14="http://schemas.microsoft.com/office/powerpoint/2010/main" val="13543178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AA54B2-749F-4E07-87B5-F79153A7FC76}" type="slidenum">
              <a:rPr lang="en-US" smtClean="0"/>
              <a:pPr>
                <a:defRPr/>
              </a:pPr>
              <a:t>55</a:t>
            </a:fld>
            <a:endParaRPr lang="en-US"/>
          </a:p>
        </p:txBody>
      </p:sp>
      <p:sp>
        <p:nvSpPr>
          <p:cNvPr id="6" name="Content Placeholder 5"/>
          <p:cNvSpPr>
            <a:spLocks noGrp="1"/>
          </p:cNvSpPr>
          <p:nvPr>
            <p:ph sz="quarter" idx="1"/>
          </p:nvPr>
        </p:nvSpPr>
        <p:spPr/>
        <p:txBody>
          <a:bodyPr>
            <a:normAutofit/>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double</a:t>
            </a:r>
            <a:r>
              <a:rPr lang="en-US" dirty="0">
                <a:solidFill>
                  <a:srgbClr val="000000"/>
                </a:solidFill>
                <a:latin typeface="Segoe UI"/>
              </a:rPr>
              <a:t> powerOf10(</a:t>
            </a:r>
            <a:r>
              <a:rPr lang="en-US" dirty="0" err="1">
                <a:solidFill>
                  <a:srgbClr val="7F0055"/>
                </a:solidFill>
                <a:latin typeface="Segoe UI"/>
              </a:rPr>
              <a:t>int</a:t>
            </a:r>
            <a:r>
              <a:rPr lang="en-US" dirty="0">
                <a:solidFill>
                  <a:srgbClr val="000000"/>
                </a:solidFill>
                <a:latin typeface="Segoe UI"/>
              </a:rPr>
              <a:t> n) {</a:t>
            </a: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(n &lt;</a:t>
            </a:r>
            <a:r>
              <a:rPr lang="en-US" dirty="0" smtClean="0">
                <a:solidFill>
                  <a:srgbClr val="000000"/>
                </a:solidFill>
                <a:latin typeface="Segoe UI"/>
              </a:rPr>
              <a:t> </a:t>
            </a:r>
            <a:r>
              <a:rPr lang="en-US" dirty="0">
                <a:solidFill>
                  <a:srgbClr val="000000"/>
                </a:solidFill>
                <a:latin typeface="Segoe UI"/>
              </a:rPr>
              <a:t>0) {</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1.0 / </a:t>
            </a:r>
            <a:r>
              <a:rPr lang="en-US" i="1" dirty="0">
                <a:solidFill>
                  <a:srgbClr val="000000"/>
                </a:solidFill>
                <a:latin typeface="Segoe UI"/>
              </a:rPr>
              <a:t>powerOf10</a:t>
            </a:r>
            <a:r>
              <a:rPr lang="en-US" dirty="0">
                <a:solidFill>
                  <a:srgbClr val="000000"/>
                </a:solidFill>
                <a:latin typeface="Segoe UI"/>
              </a:rPr>
              <a:t>(-n);</a:t>
            </a:r>
          </a:p>
          <a:p>
            <a:r>
              <a:rPr lang="en-US" dirty="0" smtClean="0">
                <a:solidFill>
                  <a:srgbClr val="000000"/>
                </a:solidFill>
                <a:latin typeface="Segoe UI"/>
              </a:rPr>
              <a:t>  }</a:t>
            </a: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(n </a:t>
            </a:r>
            <a:r>
              <a:rPr lang="en-US" dirty="0" smtClean="0">
                <a:solidFill>
                  <a:srgbClr val="000000"/>
                </a:solidFill>
                <a:latin typeface="Segoe UI"/>
              </a:rPr>
              <a:t>== </a:t>
            </a:r>
            <a:r>
              <a:rPr lang="en-US" dirty="0">
                <a:solidFill>
                  <a:srgbClr val="000000"/>
                </a:solidFill>
                <a:latin typeface="Segoe UI"/>
              </a:rPr>
              <a:t>0) </a:t>
            </a:r>
            <a:r>
              <a:rPr lang="en-US" dirty="0" smtClean="0">
                <a:solidFill>
                  <a:srgbClr val="000000"/>
                </a:solidFill>
                <a:latin typeface="Segoe UI"/>
              </a:rPr>
              <a:t>{</a:t>
            </a:r>
          </a:p>
          <a:p>
            <a:r>
              <a:rPr lang="en-US" dirty="0">
                <a:solidFill>
                  <a:srgbClr val="000000"/>
                </a:solidFill>
                <a:latin typeface="Segoe UI"/>
              </a:rPr>
              <a:t> </a:t>
            </a:r>
            <a:r>
              <a:rPr lang="en-US" dirty="0" smtClean="0">
                <a:solidFill>
                  <a:srgbClr val="000000"/>
                </a:solidFill>
                <a:latin typeface="Segoe UI"/>
              </a:rPr>
              <a:t>   </a:t>
            </a:r>
            <a:r>
              <a:rPr lang="en-US" dirty="0" smtClean="0">
                <a:solidFill>
                  <a:srgbClr val="7F0055"/>
                </a:solidFill>
                <a:latin typeface="Segoe UI"/>
              </a:rPr>
              <a:t>return</a:t>
            </a:r>
            <a:r>
              <a:rPr lang="en-US" dirty="0" smtClean="0">
                <a:solidFill>
                  <a:srgbClr val="000000"/>
                </a:solidFill>
                <a:latin typeface="Segoe UI"/>
              </a:rPr>
              <a:t> 1.0;</a:t>
            </a:r>
            <a:endParaRPr lang="en-US" dirty="0">
              <a:solidFill>
                <a:srgbClr val="000000"/>
              </a:solidFill>
              <a:latin typeface="Segoe UI"/>
            </a:endParaRPr>
          </a:p>
          <a:p>
            <a:r>
              <a:rPr lang="en-US" dirty="0" smtClean="0">
                <a:solidFill>
                  <a:srgbClr val="000000"/>
                </a:solidFill>
                <a:latin typeface="Segoe UI"/>
              </a:rPr>
              <a:t>  </a:t>
            </a:r>
            <a:r>
              <a:rPr lang="en-US" dirty="0">
                <a:solidFill>
                  <a:srgbClr val="000000"/>
                </a:solidFill>
                <a:latin typeface="Segoe UI"/>
              </a:rPr>
              <a:t>}</a:t>
            </a:r>
          </a:p>
          <a:p>
            <a:r>
              <a:rPr lang="en-US" dirty="0" smtClean="0">
                <a:solidFill>
                  <a:srgbClr val="7F0055"/>
                </a:solidFill>
                <a:latin typeface="Segoe UI"/>
              </a:rPr>
              <a:t>  return</a:t>
            </a:r>
            <a:r>
              <a:rPr lang="en-US" dirty="0" smtClean="0">
                <a:solidFill>
                  <a:srgbClr val="000000"/>
                </a:solidFill>
                <a:latin typeface="Segoe UI"/>
              </a:rPr>
              <a:t> n * </a:t>
            </a:r>
            <a:r>
              <a:rPr lang="en-US" i="1" dirty="0" smtClean="0">
                <a:solidFill>
                  <a:srgbClr val="000000"/>
                </a:solidFill>
                <a:latin typeface="Segoe UI"/>
              </a:rPr>
              <a:t>powerOf10</a:t>
            </a:r>
            <a:r>
              <a:rPr lang="en-US" dirty="0" smtClean="0">
                <a:solidFill>
                  <a:srgbClr val="000000"/>
                </a:solidFill>
                <a:latin typeface="Segoe UI"/>
              </a:rPr>
              <a:t>(n - 1);</a:t>
            </a:r>
            <a:endParaRPr lang="en-US" dirty="0">
              <a:solidFill>
                <a:srgbClr val="000000"/>
              </a:solidFill>
              <a:latin typeface="Segoe UI"/>
            </a:endParaRPr>
          </a:p>
          <a:p>
            <a:r>
              <a:rPr lang="en-US" dirty="0" smtClean="0">
                <a:solidFill>
                  <a:srgbClr val="000000"/>
                </a:solidFill>
                <a:latin typeface="Segoe UI"/>
              </a:rPr>
              <a:t>}</a:t>
            </a:r>
            <a:endParaRPr lang="en-US" dirty="0">
              <a:solidFill>
                <a:srgbClr val="000000"/>
              </a:solidFill>
              <a:latin typeface="Segoe UI"/>
            </a:endParaRPr>
          </a:p>
          <a:p>
            <a:endParaRPr lang="en-US" dirty="0"/>
          </a:p>
        </p:txBody>
      </p:sp>
    </p:spTree>
    <p:extLst>
      <p:ext uri="{BB962C8B-B14F-4D97-AF65-F5344CB8AC3E}">
        <p14:creationId xmlns:p14="http://schemas.microsoft.com/office/powerpoint/2010/main" val="26863890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Better Powers of 10</a:t>
            </a:r>
            <a:endParaRPr lang="en-US" dirty="0"/>
          </a:p>
        </p:txBody>
      </p:sp>
      <p:sp>
        <p:nvSpPr>
          <p:cNvPr id="5" name="Content Placeholder 4"/>
          <p:cNvSpPr>
            <a:spLocks noGrp="1"/>
          </p:cNvSpPr>
          <p:nvPr>
            <p:ph sz="quarter" idx="1"/>
          </p:nvPr>
        </p:nvSpPr>
        <p:spPr/>
        <p:txBody>
          <a:bodyPr/>
          <a:lstStyle/>
          <a:p>
            <a:pPr>
              <a:defRPr/>
            </a:pPr>
            <a:r>
              <a:rPr lang="en-CA" dirty="0"/>
              <a:t>recall:</a:t>
            </a:r>
          </a:p>
          <a:p>
            <a:pPr lvl="1">
              <a:defRPr/>
            </a:pPr>
            <a:r>
              <a:rPr lang="en-CA" b="1" dirty="0">
                <a:latin typeface="Consolas" panose="020B0609020204030204" pitchFamily="49" charset="0"/>
                <a:cs typeface="Courier New" pitchFamily="49" charset="0"/>
              </a:rPr>
              <a:t>10</a:t>
            </a:r>
            <a:r>
              <a:rPr lang="en-CA" sz="2800" b="1" baseline="30000" dirty="0">
                <a:latin typeface="Consolas" panose="020B0609020204030204" pitchFamily="49" charset="0"/>
                <a:cs typeface="Courier New" pitchFamily="49" charset="0"/>
              </a:rPr>
              <a:t>n</a:t>
            </a:r>
            <a:r>
              <a:rPr lang="en-CA" b="1" dirty="0">
                <a:latin typeface="Consolas" panose="020B0609020204030204" pitchFamily="49" charset="0"/>
                <a:cs typeface="Courier New" pitchFamily="49" charset="0"/>
              </a:rPr>
              <a:t> = 1 / 10</a:t>
            </a:r>
            <a:r>
              <a:rPr lang="en-CA" sz="2800" b="1" baseline="30000" dirty="0">
                <a:latin typeface="Consolas" panose="020B0609020204030204" pitchFamily="49" charset="0"/>
                <a:cs typeface="Courier New" pitchFamily="49" charset="0"/>
              </a:rPr>
              <a:t>-n</a:t>
            </a:r>
            <a:r>
              <a:rPr lang="en-CA" dirty="0"/>
              <a:t> 	</a:t>
            </a:r>
            <a:r>
              <a:rPr lang="en-CA" dirty="0" smtClean="0"/>
              <a:t>	if </a:t>
            </a:r>
            <a:r>
              <a:rPr lang="en-CA" b="1" dirty="0">
                <a:latin typeface="Consolas" panose="020B0609020204030204" pitchFamily="49" charset="0"/>
                <a:cs typeface="Courier New" pitchFamily="49" charset="0"/>
              </a:rPr>
              <a:t>n &lt; 0</a:t>
            </a:r>
            <a:r>
              <a:rPr lang="en-CA" dirty="0"/>
              <a:t> </a:t>
            </a:r>
          </a:p>
          <a:p>
            <a:pPr lvl="1">
              <a:defRPr/>
            </a:pPr>
            <a:r>
              <a:rPr lang="en-CA" b="1" dirty="0">
                <a:latin typeface="Consolas" panose="020B0609020204030204" pitchFamily="49" charset="0"/>
                <a:cs typeface="Courier New" pitchFamily="49" charset="0"/>
              </a:rPr>
              <a:t>10</a:t>
            </a:r>
            <a:r>
              <a:rPr lang="en-CA" sz="3200" b="1" baseline="30000" dirty="0">
                <a:latin typeface="Consolas" panose="020B0609020204030204" pitchFamily="49" charset="0"/>
                <a:cs typeface="Courier New" pitchFamily="49" charset="0"/>
              </a:rPr>
              <a:t>0</a:t>
            </a:r>
            <a:r>
              <a:rPr lang="en-CA" b="1" dirty="0">
                <a:latin typeface="Consolas" panose="020B0609020204030204" pitchFamily="49" charset="0"/>
                <a:cs typeface="Courier New" pitchFamily="49" charset="0"/>
              </a:rPr>
              <a:t> = 1</a:t>
            </a:r>
          </a:p>
          <a:p>
            <a:pPr lvl="1">
              <a:defRPr/>
            </a:pPr>
            <a:r>
              <a:rPr lang="en-CA" b="1" dirty="0">
                <a:latin typeface="Consolas" panose="020B0609020204030204" pitchFamily="49" charset="0"/>
                <a:cs typeface="Courier New" pitchFamily="49" charset="0"/>
              </a:rPr>
              <a:t>10</a:t>
            </a:r>
            <a:r>
              <a:rPr lang="en-CA" sz="3200" b="1" baseline="30000" dirty="0">
                <a:latin typeface="Consolas" panose="020B0609020204030204" pitchFamily="49" charset="0"/>
                <a:cs typeface="Courier New" pitchFamily="49" charset="0"/>
              </a:rPr>
              <a:t>n</a:t>
            </a:r>
            <a:r>
              <a:rPr lang="en-CA" b="1" dirty="0">
                <a:latin typeface="Consolas" panose="020B0609020204030204" pitchFamily="49" charset="0"/>
                <a:cs typeface="Courier New" pitchFamily="49" charset="0"/>
              </a:rPr>
              <a:t> = 10 * </a:t>
            </a: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n-1</a:t>
            </a:r>
            <a:r>
              <a:rPr lang="en-CA" dirty="0">
                <a:solidFill>
                  <a:prstClr val="black"/>
                </a:solidFill>
              </a:rPr>
              <a:t>	</a:t>
            </a:r>
            <a:r>
              <a:rPr lang="en-CA" dirty="0" smtClean="0">
                <a:solidFill>
                  <a:prstClr val="black"/>
                </a:solidFill>
              </a:rPr>
              <a:t>	if </a:t>
            </a:r>
            <a:r>
              <a:rPr lang="en-CA" b="1" dirty="0" smtClean="0">
                <a:solidFill>
                  <a:prstClr val="black"/>
                </a:solidFill>
                <a:latin typeface="Consolas" panose="020B0609020204030204" pitchFamily="49" charset="0"/>
                <a:cs typeface="Courier New" pitchFamily="49" charset="0"/>
              </a:rPr>
              <a:t>n</a:t>
            </a:r>
            <a:r>
              <a:rPr lang="en-CA" dirty="0" smtClean="0">
                <a:solidFill>
                  <a:prstClr val="black"/>
                </a:solidFill>
                <a:cs typeface="Courier New" pitchFamily="49" charset="0"/>
              </a:rPr>
              <a:t> is odd</a:t>
            </a:r>
          </a:p>
          <a:p>
            <a:pPr lvl="1">
              <a:defRPr/>
            </a:pPr>
            <a:r>
              <a:rPr lang="en-CA" b="1" dirty="0">
                <a:latin typeface="Consolas" panose="020B0609020204030204" pitchFamily="49" charset="0"/>
                <a:cs typeface="Courier New" pitchFamily="49" charset="0"/>
              </a:rPr>
              <a:t>10</a:t>
            </a:r>
            <a:r>
              <a:rPr lang="en-CA" sz="3200" b="1" baseline="30000" dirty="0">
                <a:latin typeface="Consolas" panose="020B0609020204030204" pitchFamily="49" charset="0"/>
                <a:cs typeface="Courier New" pitchFamily="49" charset="0"/>
              </a:rPr>
              <a:t>n</a:t>
            </a:r>
            <a:r>
              <a:rPr lang="en-CA" b="1" dirty="0">
                <a:latin typeface="Consolas" panose="020B0609020204030204" pitchFamily="49" charset="0"/>
                <a:cs typeface="Courier New" pitchFamily="49" charset="0"/>
              </a:rPr>
              <a:t> = </a:t>
            </a: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n/2</a:t>
            </a:r>
            <a:r>
              <a:rPr lang="en-CA" b="1" dirty="0" smtClean="0">
                <a:latin typeface="Consolas" panose="020B0609020204030204" pitchFamily="49" charset="0"/>
                <a:cs typeface="Courier New" pitchFamily="49" charset="0"/>
              </a:rPr>
              <a:t> </a:t>
            </a:r>
            <a:r>
              <a:rPr lang="en-CA" b="1" dirty="0">
                <a:latin typeface="Consolas" panose="020B0609020204030204" pitchFamily="49" charset="0"/>
                <a:cs typeface="Courier New" pitchFamily="49" charset="0"/>
              </a:rPr>
              <a:t>* </a:t>
            </a:r>
            <a:r>
              <a:rPr lang="en-CA" b="1" dirty="0" smtClean="0">
                <a:latin typeface="Consolas" panose="020B0609020204030204" pitchFamily="49" charset="0"/>
                <a:cs typeface="Courier New" pitchFamily="49" charset="0"/>
              </a:rPr>
              <a:t>10</a:t>
            </a:r>
            <a:r>
              <a:rPr lang="en-CA" sz="3200" b="1" baseline="30000" dirty="0" smtClean="0">
                <a:latin typeface="Consolas" panose="020B0609020204030204" pitchFamily="49" charset="0"/>
                <a:cs typeface="Courier New" pitchFamily="49" charset="0"/>
              </a:rPr>
              <a:t>n/2</a:t>
            </a:r>
            <a:r>
              <a:rPr lang="en-CA" dirty="0">
                <a:solidFill>
                  <a:prstClr val="black"/>
                </a:solidFill>
              </a:rPr>
              <a:t>	if </a:t>
            </a:r>
            <a:r>
              <a:rPr lang="en-CA" b="1" dirty="0">
                <a:solidFill>
                  <a:prstClr val="black"/>
                </a:solidFill>
                <a:latin typeface="Consolas" panose="020B0609020204030204" pitchFamily="49" charset="0"/>
                <a:cs typeface="Courier New" pitchFamily="49" charset="0"/>
              </a:rPr>
              <a:t>n</a:t>
            </a:r>
            <a:r>
              <a:rPr lang="en-CA" dirty="0">
                <a:solidFill>
                  <a:prstClr val="black"/>
                </a:solidFill>
                <a:cs typeface="Courier New" pitchFamily="49" charset="0"/>
              </a:rPr>
              <a:t> is </a:t>
            </a:r>
            <a:r>
              <a:rPr lang="en-CA" dirty="0" smtClean="0">
                <a:solidFill>
                  <a:prstClr val="black"/>
                </a:solidFill>
                <a:cs typeface="Courier New" pitchFamily="49" charset="0"/>
              </a:rPr>
              <a:t>even</a:t>
            </a:r>
            <a:endParaRPr lang="en-CA" dirty="0">
              <a:solidFill>
                <a:prstClr val="black"/>
              </a:solidFill>
              <a:cs typeface="Courier New" pitchFamily="49" charset="0"/>
            </a:endParaRPr>
          </a:p>
        </p:txBody>
      </p:sp>
      <p:sp>
        <p:nvSpPr>
          <p:cNvPr id="2" name="Slide Number Placeholder 1"/>
          <p:cNvSpPr>
            <a:spLocks noGrp="1"/>
          </p:cNvSpPr>
          <p:nvPr>
            <p:ph type="sldNum" sz="quarter" idx="12"/>
          </p:nvPr>
        </p:nvSpPr>
        <p:spPr/>
        <p:txBody>
          <a:bodyPr/>
          <a:lstStyle/>
          <a:p>
            <a:pPr>
              <a:defRPr/>
            </a:pPr>
            <a:fld id="{00E0E8DD-7C13-4CFA-83A3-5C82826C23BB}" type="slidenum">
              <a:rPr lang="en-US" smtClean="0"/>
              <a:pPr>
                <a:defRPr/>
              </a:pPr>
              <a:t>56</a:t>
            </a:fld>
            <a:endParaRPr lang="en-US"/>
          </a:p>
        </p:txBody>
      </p:sp>
    </p:spTree>
    <p:extLst>
      <p:ext uri="{BB962C8B-B14F-4D97-AF65-F5344CB8AC3E}">
        <p14:creationId xmlns:p14="http://schemas.microsoft.com/office/powerpoint/2010/main" val="23095756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AA54B2-749F-4E07-87B5-F79153A7FC76}" type="slidenum">
              <a:rPr lang="en-US" smtClean="0"/>
              <a:pPr>
                <a:defRPr/>
              </a:pPr>
              <a:t>57</a:t>
            </a:fld>
            <a:endParaRPr lang="en-US"/>
          </a:p>
        </p:txBody>
      </p:sp>
      <p:sp>
        <p:nvSpPr>
          <p:cNvPr id="6" name="Content Placeholder 5"/>
          <p:cNvSpPr>
            <a:spLocks noGrp="1"/>
          </p:cNvSpPr>
          <p:nvPr>
            <p:ph sz="quarter" idx="1"/>
          </p:nvPr>
        </p:nvSpPr>
        <p:spPr/>
        <p:txBody>
          <a:bodyPr>
            <a:normAutofit/>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double</a:t>
            </a:r>
            <a:r>
              <a:rPr lang="en-US" dirty="0">
                <a:solidFill>
                  <a:srgbClr val="000000"/>
                </a:solidFill>
                <a:latin typeface="Segoe UI"/>
              </a:rPr>
              <a:t> powerOf10(</a:t>
            </a:r>
            <a:r>
              <a:rPr lang="en-US" dirty="0" err="1">
                <a:solidFill>
                  <a:srgbClr val="7F0055"/>
                </a:solidFill>
                <a:latin typeface="Segoe UI"/>
              </a:rPr>
              <a:t>int</a:t>
            </a:r>
            <a:r>
              <a:rPr lang="en-US" dirty="0">
                <a:solidFill>
                  <a:srgbClr val="000000"/>
                </a:solidFill>
                <a:latin typeface="Segoe UI"/>
              </a:rPr>
              <a:t> n) {</a:t>
            </a: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(n &lt;</a:t>
            </a:r>
            <a:r>
              <a:rPr lang="en-US" dirty="0" smtClean="0">
                <a:solidFill>
                  <a:srgbClr val="000000"/>
                </a:solidFill>
                <a:latin typeface="Segoe UI"/>
              </a:rPr>
              <a:t> </a:t>
            </a:r>
            <a:r>
              <a:rPr lang="en-US" dirty="0">
                <a:solidFill>
                  <a:srgbClr val="000000"/>
                </a:solidFill>
                <a:latin typeface="Segoe UI"/>
              </a:rPr>
              <a:t>0) {</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1.0 / </a:t>
            </a:r>
            <a:r>
              <a:rPr lang="en-US" i="1" dirty="0">
                <a:solidFill>
                  <a:srgbClr val="000000"/>
                </a:solidFill>
                <a:latin typeface="Segoe UI"/>
              </a:rPr>
              <a:t>powerOf10</a:t>
            </a:r>
            <a:r>
              <a:rPr lang="en-US" dirty="0">
                <a:solidFill>
                  <a:srgbClr val="000000"/>
                </a:solidFill>
                <a:latin typeface="Segoe UI"/>
              </a:rPr>
              <a:t>(-n);</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(n </a:t>
            </a:r>
            <a:r>
              <a:rPr lang="en-US" dirty="0" smtClean="0">
                <a:solidFill>
                  <a:srgbClr val="000000"/>
                </a:solidFill>
                <a:latin typeface="Segoe UI"/>
              </a:rPr>
              <a:t>== </a:t>
            </a:r>
            <a:r>
              <a:rPr lang="en-US" dirty="0">
                <a:solidFill>
                  <a:srgbClr val="000000"/>
                </a:solidFill>
                <a:latin typeface="Segoe UI"/>
              </a:rPr>
              <a:t>0) {</a:t>
            </a:r>
          </a:p>
          <a:p>
            <a:r>
              <a:rPr lang="en-US" dirty="0" smtClean="0">
                <a:solidFill>
                  <a:srgbClr val="7F0055"/>
                </a:solidFill>
                <a:latin typeface="Segoe UI"/>
              </a:rPr>
              <a:t>    return</a:t>
            </a:r>
            <a:r>
              <a:rPr lang="en-US" dirty="0" smtClean="0">
                <a:solidFill>
                  <a:srgbClr val="000000"/>
                </a:solidFill>
                <a:latin typeface="Segoe UI"/>
              </a:rPr>
              <a:t> 1.0;</a:t>
            </a:r>
            <a:endParaRPr lang="en-US" dirty="0">
              <a:solidFill>
                <a:srgbClr val="000000"/>
              </a:solidFill>
              <a:latin typeface="Segoe UI"/>
            </a:endParaRP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(n % 2 == 1) {</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10 * </a:t>
            </a:r>
            <a:r>
              <a:rPr lang="en-US" i="1" dirty="0">
                <a:solidFill>
                  <a:srgbClr val="000000"/>
                </a:solidFill>
                <a:latin typeface="Segoe UI"/>
              </a:rPr>
              <a:t>powerOf10</a:t>
            </a:r>
            <a:r>
              <a:rPr lang="en-US" dirty="0">
                <a:solidFill>
                  <a:srgbClr val="000000"/>
                </a:solidFill>
                <a:latin typeface="Segoe UI"/>
              </a:rPr>
              <a:t>(n - 1);</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double</a:t>
            </a:r>
            <a:r>
              <a:rPr lang="en-US" dirty="0" smtClean="0">
                <a:solidFill>
                  <a:srgbClr val="000000"/>
                </a:solidFill>
                <a:latin typeface="Segoe UI"/>
              </a:rPr>
              <a:t> </a:t>
            </a:r>
            <a:r>
              <a:rPr lang="en-US" dirty="0">
                <a:solidFill>
                  <a:srgbClr val="000000"/>
                </a:solidFill>
                <a:latin typeface="Segoe UI"/>
              </a:rPr>
              <a:t>value = </a:t>
            </a:r>
            <a:r>
              <a:rPr lang="en-US" i="1" dirty="0">
                <a:solidFill>
                  <a:srgbClr val="000000"/>
                </a:solidFill>
                <a:latin typeface="Segoe UI"/>
              </a:rPr>
              <a:t>powerOf10</a:t>
            </a:r>
            <a:r>
              <a:rPr lang="en-US" dirty="0">
                <a:solidFill>
                  <a:srgbClr val="000000"/>
                </a:solidFill>
                <a:latin typeface="Segoe UI"/>
              </a:rPr>
              <a:t>(n / 2);</a:t>
            </a: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value * value;</a:t>
            </a:r>
          </a:p>
          <a:p>
            <a:r>
              <a:rPr lang="en-US" dirty="0">
                <a:solidFill>
                  <a:srgbClr val="000000"/>
                </a:solidFill>
                <a:latin typeface="Segoe UI"/>
              </a:rPr>
              <a:t>}</a:t>
            </a:r>
          </a:p>
          <a:p>
            <a:endParaRPr lang="en-US" dirty="0"/>
          </a:p>
        </p:txBody>
      </p:sp>
    </p:spTree>
    <p:extLst>
      <p:ext uri="{BB962C8B-B14F-4D97-AF65-F5344CB8AC3E}">
        <p14:creationId xmlns:p14="http://schemas.microsoft.com/office/powerpoint/2010/main" val="26319532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happens during recursion</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20EFA10-DCF3-4FFE-AFBA-F83CF2F22BE2}" type="slidenum">
              <a:rPr lang="en-US" smtClean="0">
                <a:solidFill>
                  <a:srgbClr val="000000"/>
                </a:solidFill>
              </a:rPr>
              <a:pPr>
                <a:defRPr/>
              </a:pPr>
              <a:t>58</a:t>
            </a:fld>
            <a:endParaRPr lang="en-US">
              <a:solidFill>
                <a:srgbClr val="000000"/>
              </a:solidFill>
            </a:endParaRPr>
          </a:p>
        </p:txBody>
      </p:sp>
    </p:spTree>
    <p:extLst>
      <p:ext uri="{BB962C8B-B14F-4D97-AF65-F5344CB8AC3E}">
        <p14:creationId xmlns:p14="http://schemas.microsoft.com/office/powerpoint/2010/main" val="26835373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During </a:t>
            </a:r>
            <a:r>
              <a:rPr lang="en-US" dirty="0" smtClean="0"/>
              <a:t>Recursion</a:t>
            </a:r>
            <a:endParaRPr lang="en-US" dirty="0"/>
          </a:p>
        </p:txBody>
      </p:sp>
      <p:sp>
        <p:nvSpPr>
          <p:cNvPr id="3" name="Content Placeholder 2"/>
          <p:cNvSpPr>
            <a:spLocks noGrp="1"/>
          </p:cNvSpPr>
          <p:nvPr>
            <p:ph sz="quarter" idx="1"/>
          </p:nvPr>
        </p:nvSpPr>
        <p:spPr/>
        <p:txBody>
          <a:bodyPr/>
          <a:lstStyle/>
          <a:p>
            <a:r>
              <a:rPr lang="en-US" dirty="0" smtClean="0"/>
              <a:t>a simplified model of what happens during a recursive method invocation is the following:</a:t>
            </a:r>
          </a:p>
          <a:p>
            <a:pPr lvl="1"/>
            <a:r>
              <a:rPr lang="en-US" dirty="0" smtClean="0"/>
              <a:t>whenever a method is invoked that method runs in a </a:t>
            </a:r>
            <a:r>
              <a:rPr lang="en-US" i="1" dirty="0" smtClean="0"/>
              <a:t>new</a:t>
            </a:r>
            <a:r>
              <a:rPr lang="en-US" dirty="0" smtClean="0"/>
              <a:t> block of memory</a:t>
            </a:r>
          </a:p>
          <a:p>
            <a:pPr lvl="2"/>
            <a:r>
              <a:rPr lang="en-US" dirty="0" smtClean="0"/>
              <a:t>when a method recursively invokes itself, a new block of memory is allocated for the newly invoked method to run in</a:t>
            </a:r>
          </a:p>
          <a:p>
            <a:pPr lvl="2"/>
            <a:endParaRPr lang="en-US" dirty="0"/>
          </a:p>
          <a:p>
            <a:r>
              <a:rPr lang="en-US" dirty="0" smtClean="0"/>
              <a:t>consider a slightly modified version of the </a:t>
            </a:r>
            <a:r>
              <a:rPr lang="en-US" b="1" dirty="0" smtClean="0">
                <a:latin typeface="Consolas" panose="020B0609020204030204" pitchFamily="49" charset="0"/>
                <a:cs typeface="Courier New" panose="02070309020205020404" pitchFamily="49" charset="0"/>
              </a:rPr>
              <a:t>powerOf10</a:t>
            </a:r>
            <a:r>
              <a:rPr lang="en-US" dirty="0" smtClean="0"/>
              <a:t> method</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59</a:t>
            </a:fld>
            <a:endParaRPr lang="en-US">
              <a:solidFill>
                <a:srgbClr val="000000"/>
              </a:solidFill>
            </a:endParaRPr>
          </a:p>
        </p:txBody>
      </p:sp>
    </p:spTree>
    <p:extLst>
      <p:ext uri="{BB962C8B-B14F-4D97-AF65-F5344CB8AC3E}">
        <p14:creationId xmlns:p14="http://schemas.microsoft.com/office/powerpoint/2010/main" val="76282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40128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22760125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AA54B2-749F-4E07-87B5-F79153A7FC76}" type="slidenum">
              <a:rPr lang="en-US" smtClean="0">
                <a:solidFill>
                  <a:srgbClr val="000000"/>
                </a:solidFill>
              </a:rPr>
              <a:pPr>
                <a:defRPr/>
              </a:pPr>
              <a:t>60</a:t>
            </a:fld>
            <a:endParaRPr lang="en-US">
              <a:solidFill>
                <a:srgbClr val="000000"/>
              </a:solidFill>
            </a:endParaRPr>
          </a:p>
        </p:txBody>
      </p:sp>
      <p:sp>
        <p:nvSpPr>
          <p:cNvPr id="6" name="Content Placeholder 5"/>
          <p:cNvSpPr>
            <a:spLocks noGrp="1"/>
          </p:cNvSpPr>
          <p:nvPr>
            <p:ph sz="quarter" idx="1"/>
          </p:nvPr>
        </p:nvSpPr>
        <p:spPr/>
        <p:txBody>
          <a:bodyPr>
            <a:normAutofit/>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double</a:t>
            </a:r>
            <a:r>
              <a:rPr lang="en-US" dirty="0">
                <a:solidFill>
                  <a:srgbClr val="000000"/>
                </a:solidFill>
                <a:latin typeface="Segoe UI"/>
              </a:rPr>
              <a:t> powerOf10(</a:t>
            </a:r>
            <a:r>
              <a:rPr lang="en-US" dirty="0" err="1">
                <a:solidFill>
                  <a:srgbClr val="7F0055"/>
                </a:solidFill>
                <a:latin typeface="Segoe UI"/>
              </a:rPr>
              <a:t>int</a:t>
            </a:r>
            <a:r>
              <a:rPr lang="en-US" dirty="0">
                <a:solidFill>
                  <a:srgbClr val="000000"/>
                </a:solidFill>
                <a:latin typeface="Segoe UI"/>
              </a:rPr>
              <a:t> n) </a:t>
            </a:r>
            <a:r>
              <a:rPr lang="en-US" dirty="0" smtClean="0">
                <a:solidFill>
                  <a:srgbClr val="000000"/>
                </a:solidFill>
                <a:latin typeface="Segoe UI"/>
              </a:rPr>
              <a:t>{</a:t>
            </a:r>
          </a:p>
          <a:p>
            <a:r>
              <a:rPr lang="en-US" dirty="0" smtClean="0">
                <a:solidFill>
                  <a:srgbClr val="7F0055"/>
                </a:solidFill>
                <a:latin typeface="Segoe UI"/>
              </a:rPr>
              <a:t>  double</a:t>
            </a:r>
            <a:r>
              <a:rPr lang="en-US" dirty="0" smtClean="0">
                <a:solidFill>
                  <a:srgbClr val="000000"/>
                </a:solidFill>
                <a:latin typeface="Segoe UI"/>
              </a:rPr>
              <a:t> result;</a:t>
            </a:r>
            <a:endParaRPr lang="en-US" dirty="0">
              <a:solidFill>
                <a:srgbClr val="000000"/>
              </a:solidFill>
              <a:latin typeface="Segoe UI"/>
            </a:endParaRP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(n &lt;</a:t>
            </a:r>
            <a:r>
              <a:rPr lang="en-US" dirty="0" smtClean="0">
                <a:solidFill>
                  <a:srgbClr val="000000"/>
                </a:solidFill>
                <a:latin typeface="Segoe UI"/>
              </a:rPr>
              <a:t> </a:t>
            </a:r>
            <a:r>
              <a:rPr lang="en-US" dirty="0">
                <a:solidFill>
                  <a:srgbClr val="000000"/>
                </a:solidFill>
                <a:latin typeface="Segoe UI"/>
              </a:rPr>
              <a:t>0) {</a:t>
            </a:r>
          </a:p>
          <a:p>
            <a:r>
              <a:rPr lang="en-US" dirty="0" smtClean="0">
                <a:solidFill>
                  <a:srgbClr val="7F0055"/>
                </a:solidFill>
                <a:latin typeface="Segoe UI"/>
              </a:rPr>
              <a:t>    </a:t>
            </a:r>
            <a:r>
              <a:rPr lang="en-US" dirty="0" smtClean="0">
                <a:latin typeface="Segoe UI"/>
              </a:rPr>
              <a:t>result</a:t>
            </a:r>
            <a:r>
              <a:rPr lang="en-US" dirty="0" smtClean="0">
                <a:solidFill>
                  <a:srgbClr val="7F0055"/>
                </a:solidFill>
                <a:latin typeface="Segoe UI"/>
              </a:rPr>
              <a:t> </a:t>
            </a:r>
            <a:r>
              <a:rPr lang="en-US" dirty="0" smtClean="0">
                <a:latin typeface="Segoe UI"/>
              </a:rPr>
              <a:t>=</a:t>
            </a:r>
            <a:r>
              <a:rPr lang="en-US" dirty="0" smtClean="0">
                <a:solidFill>
                  <a:srgbClr val="000000"/>
                </a:solidFill>
                <a:latin typeface="Segoe UI"/>
              </a:rPr>
              <a:t> </a:t>
            </a:r>
            <a:r>
              <a:rPr lang="en-US" dirty="0">
                <a:solidFill>
                  <a:srgbClr val="000000"/>
                </a:solidFill>
                <a:latin typeface="Segoe UI"/>
              </a:rPr>
              <a:t>1.0 / </a:t>
            </a:r>
            <a:r>
              <a:rPr lang="en-US" i="1" dirty="0">
                <a:solidFill>
                  <a:srgbClr val="000000"/>
                </a:solidFill>
                <a:latin typeface="Segoe UI"/>
              </a:rPr>
              <a:t>powerOf10</a:t>
            </a:r>
            <a:r>
              <a:rPr lang="en-US" dirty="0">
                <a:solidFill>
                  <a:srgbClr val="000000"/>
                </a:solidFill>
                <a:latin typeface="Segoe UI"/>
              </a:rPr>
              <a:t>(-n);</a:t>
            </a:r>
          </a:p>
          <a:p>
            <a:r>
              <a:rPr lang="en-US" dirty="0" smtClean="0">
                <a:solidFill>
                  <a:srgbClr val="000000"/>
                </a:solidFill>
                <a:latin typeface="Segoe UI"/>
              </a:rPr>
              <a:t>  }</a:t>
            </a: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(n </a:t>
            </a:r>
            <a:r>
              <a:rPr lang="en-US" dirty="0" smtClean="0">
                <a:solidFill>
                  <a:srgbClr val="000000"/>
                </a:solidFill>
                <a:latin typeface="Segoe UI"/>
              </a:rPr>
              <a:t>== </a:t>
            </a:r>
            <a:r>
              <a:rPr lang="en-US" dirty="0">
                <a:solidFill>
                  <a:srgbClr val="000000"/>
                </a:solidFill>
                <a:latin typeface="Segoe UI"/>
              </a:rPr>
              <a:t>0) </a:t>
            </a:r>
            <a:r>
              <a:rPr lang="en-US" dirty="0" smtClean="0">
                <a:solidFill>
                  <a:srgbClr val="000000"/>
                </a:solidFill>
                <a:latin typeface="Segoe UI"/>
              </a:rPr>
              <a:t>{</a:t>
            </a:r>
          </a:p>
          <a:p>
            <a:r>
              <a:rPr lang="en-US" dirty="0">
                <a:solidFill>
                  <a:srgbClr val="000000"/>
                </a:solidFill>
                <a:latin typeface="Segoe UI"/>
              </a:rPr>
              <a:t> </a:t>
            </a:r>
            <a:r>
              <a:rPr lang="en-US" dirty="0" smtClean="0">
                <a:solidFill>
                  <a:srgbClr val="000000"/>
                </a:solidFill>
                <a:latin typeface="Segoe UI"/>
              </a:rPr>
              <a:t>   </a:t>
            </a:r>
            <a:r>
              <a:rPr lang="en-US" dirty="0" smtClean="0">
                <a:latin typeface="Segoe UI"/>
              </a:rPr>
              <a:t>result</a:t>
            </a:r>
            <a:r>
              <a:rPr lang="en-US" dirty="0" smtClean="0">
                <a:solidFill>
                  <a:srgbClr val="7F0055"/>
                </a:solidFill>
                <a:latin typeface="Segoe UI"/>
              </a:rPr>
              <a:t> </a:t>
            </a:r>
            <a:r>
              <a:rPr lang="en-US" dirty="0">
                <a:latin typeface="Segoe UI"/>
              </a:rPr>
              <a:t>=</a:t>
            </a:r>
            <a:r>
              <a:rPr lang="en-US" dirty="0" smtClean="0">
                <a:solidFill>
                  <a:srgbClr val="000000"/>
                </a:solidFill>
                <a:latin typeface="Segoe UI"/>
              </a:rPr>
              <a:t> 1.0;</a:t>
            </a:r>
            <a:endParaRPr lang="en-US" dirty="0">
              <a:solidFill>
                <a:srgbClr val="000000"/>
              </a:solidFill>
              <a:latin typeface="Segoe UI"/>
            </a:endParaRPr>
          </a:p>
          <a:p>
            <a:r>
              <a:rPr lang="en-US" dirty="0" smtClean="0">
                <a:solidFill>
                  <a:srgbClr val="000000"/>
                </a:solidFill>
                <a:latin typeface="Segoe UI"/>
              </a:rPr>
              <a:t>  }</a:t>
            </a:r>
          </a:p>
          <a:p>
            <a:r>
              <a:rPr lang="en-US" dirty="0" smtClean="0">
                <a:solidFill>
                  <a:srgbClr val="7F0055"/>
                </a:solidFill>
                <a:latin typeface="Segoe UI"/>
              </a:rPr>
              <a:t>  else</a:t>
            </a:r>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000000"/>
                </a:solidFill>
                <a:latin typeface="Segoe UI"/>
              </a:rPr>
              <a:t>    </a:t>
            </a:r>
            <a:r>
              <a:rPr lang="en-US" dirty="0" smtClean="0">
                <a:latin typeface="Segoe UI"/>
              </a:rPr>
              <a:t>result</a:t>
            </a:r>
            <a:r>
              <a:rPr lang="en-US" dirty="0" smtClean="0">
                <a:solidFill>
                  <a:srgbClr val="7F0055"/>
                </a:solidFill>
                <a:latin typeface="Segoe UI"/>
              </a:rPr>
              <a:t> </a:t>
            </a:r>
            <a:r>
              <a:rPr lang="en-US" dirty="0">
                <a:latin typeface="Segoe UI"/>
              </a:rPr>
              <a:t>=</a:t>
            </a:r>
            <a:r>
              <a:rPr lang="en-US" dirty="0">
                <a:solidFill>
                  <a:srgbClr val="000000"/>
                </a:solidFill>
                <a:latin typeface="Segoe UI"/>
              </a:rPr>
              <a:t> </a:t>
            </a:r>
            <a:r>
              <a:rPr lang="en-US" dirty="0" smtClean="0">
                <a:solidFill>
                  <a:srgbClr val="000000"/>
                </a:solidFill>
                <a:latin typeface="Segoe UI"/>
              </a:rPr>
              <a:t>10 * </a:t>
            </a:r>
            <a:r>
              <a:rPr lang="en-US" i="1" dirty="0" smtClean="0">
                <a:solidFill>
                  <a:srgbClr val="000000"/>
                </a:solidFill>
                <a:latin typeface="Segoe UI"/>
              </a:rPr>
              <a:t>powerOf10</a:t>
            </a:r>
            <a:r>
              <a:rPr lang="en-US" dirty="0" smtClean="0">
                <a:solidFill>
                  <a:srgbClr val="000000"/>
                </a:solidFill>
                <a:latin typeface="Segoe UI"/>
              </a:rPr>
              <a:t>(n - 1);</a:t>
            </a:r>
          </a:p>
          <a:p>
            <a:r>
              <a:rPr lang="en-US" dirty="0" smtClean="0">
                <a:solidFill>
                  <a:srgbClr val="000000"/>
                </a:solidFill>
                <a:latin typeface="Segoe UI"/>
              </a:rPr>
              <a:t>  }</a:t>
            </a:r>
          </a:p>
          <a:p>
            <a:r>
              <a:rPr lang="en-US" dirty="0">
                <a:solidFill>
                  <a:srgbClr val="000000"/>
                </a:solidFill>
                <a:latin typeface="Segoe UI"/>
              </a:rPr>
              <a:t> </a:t>
            </a:r>
            <a:r>
              <a:rPr lang="en-US" dirty="0" smtClean="0">
                <a:solidFill>
                  <a:srgbClr val="000000"/>
                </a:solidFill>
                <a:latin typeface="Segoe UI"/>
              </a:rPr>
              <a:t> </a:t>
            </a:r>
            <a:r>
              <a:rPr lang="en-US" dirty="0" smtClean="0">
                <a:solidFill>
                  <a:srgbClr val="7F0055"/>
                </a:solidFill>
                <a:latin typeface="Segoe UI"/>
              </a:rPr>
              <a:t>return</a:t>
            </a:r>
            <a:r>
              <a:rPr lang="en-US" dirty="0" smtClean="0">
                <a:latin typeface="Segoe UI"/>
              </a:rPr>
              <a:t> result;</a:t>
            </a:r>
            <a:endParaRPr lang="en-US" dirty="0">
              <a:latin typeface="Segoe UI"/>
            </a:endParaRPr>
          </a:p>
          <a:p>
            <a:r>
              <a:rPr lang="en-US" dirty="0" smtClean="0">
                <a:solidFill>
                  <a:srgbClr val="000000"/>
                </a:solidFill>
                <a:latin typeface="Segoe UI"/>
              </a:rPr>
              <a:t>}</a:t>
            </a:r>
            <a:endParaRPr lang="en-US" dirty="0">
              <a:solidFill>
                <a:srgbClr val="000000"/>
              </a:solidFill>
              <a:latin typeface="Segoe UI"/>
            </a:endParaRPr>
          </a:p>
          <a:p>
            <a:endParaRPr lang="en-US" dirty="0"/>
          </a:p>
        </p:txBody>
      </p:sp>
    </p:spTree>
    <p:extLst>
      <p:ext uri="{BB962C8B-B14F-4D97-AF65-F5344CB8AC3E}">
        <p14:creationId xmlns:p14="http://schemas.microsoft.com/office/powerpoint/2010/main" val="423957414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61</a:t>
            </a:fld>
            <a:endParaRPr lang="en-US">
              <a:solidFill>
                <a:srgbClr val="000000"/>
              </a:solidFill>
            </a:endParaRPr>
          </a:p>
        </p:txBody>
      </p:sp>
      <p:sp>
        <p:nvSpPr>
          <p:cNvPr id="7" name="TextBox 6"/>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4852150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62</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i="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
        <p:nvSpPr>
          <p:cNvPr id="2" name="Right Brace 1"/>
          <p:cNvSpPr/>
          <p:nvPr/>
        </p:nvSpPr>
        <p:spPr>
          <a:xfrm rot="5400000">
            <a:off x="7308333" y="577455"/>
            <a:ext cx="288035" cy="299556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 name="TextBox 2"/>
          <p:cNvSpPr txBox="1"/>
          <p:nvPr/>
        </p:nvSpPr>
        <p:spPr>
          <a:xfrm>
            <a:off x="481903" y="3313786"/>
            <a:ext cx="8122587"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prstClr val="black"/>
                </a:solidFill>
                <a:latin typeface="Constantia"/>
              </a:rPr>
              <a:t>methods occupy space in a region of memory called the </a:t>
            </a:r>
            <a:r>
              <a:rPr lang="en-US" i="1" dirty="0" smtClean="0">
                <a:solidFill>
                  <a:prstClr val="black"/>
                </a:solidFill>
                <a:latin typeface="Constantia"/>
              </a:rPr>
              <a:t>call stack </a:t>
            </a:r>
            <a:endParaRPr lang="en-US" dirty="0" smtClean="0">
              <a:solidFill>
                <a:prstClr val="black"/>
              </a:solidFill>
              <a:latin typeface="Constantia"/>
            </a:endParaRPr>
          </a:p>
          <a:p>
            <a:pPr marL="285750" indent="-285750">
              <a:buFont typeface="Arial" panose="020B0604020202020204" pitchFamily="34" charset="0"/>
              <a:buChar char="•"/>
            </a:pPr>
            <a:r>
              <a:rPr lang="en-US" dirty="0" smtClean="0">
                <a:solidFill>
                  <a:prstClr val="black"/>
                </a:solidFill>
                <a:latin typeface="Constantia"/>
              </a:rPr>
              <a:t>information regarding the state of the method is stored in a </a:t>
            </a:r>
            <a:r>
              <a:rPr lang="en-US" i="1" dirty="0" smtClean="0">
                <a:solidFill>
                  <a:prstClr val="black"/>
                </a:solidFill>
                <a:latin typeface="Constantia"/>
              </a:rPr>
              <a:t>stack frame</a:t>
            </a:r>
            <a:r>
              <a:rPr lang="en-US" dirty="0" smtClean="0">
                <a:solidFill>
                  <a:prstClr val="black"/>
                </a:solidFill>
                <a:latin typeface="Constantia"/>
              </a:rPr>
              <a:t> </a:t>
            </a:r>
          </a:p>
          <a:p>
            <a:pPr marL="285750" indent="-285750">
              <a:buFont typeface="Arial" panose="020B0604020202020204" pitchFamily="34" charset="0"/>
              <a:buChar char="•"/>
            </a:pPr>
            <a:r>
              <a:rPr lang="en-US" dirty="0" smtClean="0">
                <a:solidFill>
                  <a:prstClr val="black"/>
                </a:solidFill>
                <a:latin typeface="Constantia"/>
              </a:rPr>
              <a:t>the stack frame includes information such as the method parameters, local variables of the method, where the return value of the method should be copied to, where control should flow to after the method completes, ...</a:t>
            </a:r>
            <a:endParaRPr lang="en-US" dirty="0">
              <a:solidFill>
                <a:prstClr val="black"/>
              </a:solidFill>
              <a:latin typeface="Constantia"/>
            </a:endParaRPr>
          </a:p>
          <a:p>
            <a:pPr marL="285750" indent="-285750">
              <a:buFont typeface="Arial" panose="020B0604020202020204" pitchFamily="34" charset="0"/>
              <a:buChar char="•"/>
            </a:pPr>
            <a:r>
              <a:rPr lang="en-US" dirty="0" smtClean="0">
                <a:solidFill>
                  <a:prstClr val="black"/>
                </a:solidFill>
                <a:latin typeface="Constantia"/>
              </a:rPr>
              <a:t>stack memory can be allocated and </a:t>
            </a:r>
            <a:r>
              <a:rPr lang="en-US" dirty="0" err="1" smtClean="0">
                <a:solidFill>
                  <a:prstClr val="black"/>
                </a:solidFill>
                <a:latin typeface="Constantia"/>
              </a:rPr>
              <a:t>deallocated</a:t>
            </a:r>
            <a:r>
              <a:rPr lang="en-US" dirty="0" smtClean="0">
                <a:solidFill>
                  <a:prstClr val="black"/>
                </a:solidFill>
                <a:latin typeface="Constantia"/>
              </a:rPr>
              <a:t> very quickly, but this speed is obtained by restricting the total amount of stack memory</a:t>
            </a:r>
          </a:p>
          <a:p>
            <a:pPr marL="285750" indent="-285750">
              <a:buFont typeface="Arial" panose="020B0604020202020204" pitchFamily="34" charset="0"/>
              <a:buChar char="•"/>
            </a:pPr>
            <a:r>
              <a:rPr lang="en-US" dirty="0" smtClean="0">
                <a:solidFill>
                  <a:prstClr val="black"/>
                </a:solidFill>
                <a:latin typeface="Constantia"/>
              </a:rPr>
              <a:t>if you try to solve a large problem using recursion you can exceed the available amount of stack memory which causes your program to crash</a:t>
            </a:r>
          </a:p>
        </p:txBody>
      </p:sp>
      <p:sp>
        <p:nvSpPr>
          <p:cNvPr id="6" name="TextBox 5"/>
          <p:cNvSpPr txBox="1"/>
          <p:nvPr/>
        </p:nvSpPr>
        <p:spPr>
          <a:xfrm>
            <a:off x="6703459" y="2334467"/>
            <a:ext cx="1489639" cy="369332"/>
          </a:xfrm>
          <a:prstGeom prst="rect">
            <a:avLst/>
          </a:prstGeom>
          <a:noFill/>
        </p:spPr>
        <p:txBody>
          <a:bodyPr wrap="none" rtlCol="0">
            <a:spAutoFit/>
          </a:bodyPr>
          <a:lstStyle/>
          <a:p>
            <a:r>
              <a:rPr lang="en-US" dirty="0" smtClean="0">
                <a:solidFill>
                  <a:prstClr val="black"/>
                </a:solidFill>
                <a:latin typeface="Constantia"/>
              </a:rPr>
              <a:t>a stack frame</a:t>
            </a:r>
            <a:endParaRPr lang="en-US" dirty="0">
              <a:solidFill>
                <a:prstClr val="black"/>
              </a:solidFill>
              <a:latin typeface="Constantia"/>
            </a:endParaRPr>
          </a:p>
        </p:txBody>
      </p:sp>
    </p:spTree>
    <p:extLst>
      <p:ext uri="{BB962C8B-B14F-4D97-AF65-F5344CB8AC3E}">
        <p14:creationId xmlns:p14="http://schemas.microsoft.com/office/powerpoint/2010/main" val="5461413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63</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i="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390857693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64</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smtClean="0">
                          <a:solidFill>
                            <a:srgbClr val="FF0000"/>
                          </a:solidFill>
                          <a:latin typeface="Consolas" panose="020B0609020204030204" pitchFamily="49" charset="0"/>
                          <a:cs typeface="Courier New" pitchFamily="49" charset="0"/>
                        </a:rPr>
                        <a:t>10 * powerOf10(2)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21294656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65</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9088899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66</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5504775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67</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950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289197509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68</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950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a:t>
                      </a:r>
                      <a:endParaRPr lang="en-US" b="1" i="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9009084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69</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950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a:t>
                      </a:r>
                      <a:endParaRPr lang="en-US" b="1" i="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4271746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1144"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69426661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70</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386258394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71</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10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800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1</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0" name="TextBox 9"/>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6227570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72</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powerOf10(2)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0" name="TextBox 9"/>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386029580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73</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 * 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750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2</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9" name="TextBox 8"/>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1472618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74</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powerOf10(3)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9" name="TextBox 8"/>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7521904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75</a:t>
            </a:fld>
            <a:endParaRPr lang="en-US">
              <a:solidFill>
                <a:srgbClr val="000000"/>
              </a:solidFill>
            </a:endParaRPr>
          </a:p>
        </p:txBody>
      </p:sp>
      <p:graphicFrame>
        <p:nvGraphicFramePr>
          <p:cNvPr id="5" name="Table 4"/>
          <p:cNvGraphicFramePr>
            <a:graphicFrameLocks noGrp="1"/>
          </p:cNvGraphicFramePr>
          <p:nvPr>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600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powerOf10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n</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nsolas" panose="020B0609020204030204" pitchFamily="49" charset="0"/>
                          <a:cs typeface="Courier New" pitchFamily="49" charset="0"/>
                        </a:rPr>
                        <a:t>3</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result</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nsolas" panose="020B0609020204030204" pitchFamily="49" charset="0"/>
                          <a:cs typeface="Courier New" pitchFamily="49" charset="0"/>
                        </a:rPr>
                        <a:t>1000</a:t>
                      </a: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dirty="0" smtClean="0">
                          <a:solidFill>
                            <a:srgbClr val="FF0000"/>
                          </a:solidFill>
                          <a:latin typeface="Consolas" panose="020B0609020204030204" pitchFamily="49" charset="0"/>
                          <a:cs typeface="Courier New" pitchFamily="49" charset="0"/>
                        </a:rPr>
                        <a:t>1000</a:t>
                      </a:r>
                      <a:endParaRPr lang="en-US" b="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27054159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solidFill>
                  <a:srgbClr val="000000"/>
                </a:solidFill>
              </a:rPr>
              <a:pPr>
                <a:defRPr/>
              </a:pPr>
              <a:t>76</a:t>
            </a:fld>
            <a:endParaRPr lang="en-US">
              <a:solidFill>
                <a:srgbClr val="000000"/>
              </a:solidFill>
            </a:endParaRPr>
          </a:p>
        </p:txBody>
      </p:sp>
      <p:graphicFrame>
        <p:nvGraphicFramePr>
          <p:cNvPr id="11" name="Table 10"/>
          <p:cNvGraphicFramePr>
            <a:graphicFrameLocks noGrp="1"/>
          </p:cNvGraphicFramePr>
          <p:nvPr>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nsolas" panose="020B0609020204030204"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100</a:t>
                      </a: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nsolas" panose="020B0609020204030204" pitchFamily="49" charset="0"/>
                          <a:cs typeface="Courier New" pitchFamily="49" charset="0"/>
                        </a:rPr>
                        <a:t>main </a:t>
                      </a:r>
                      <a:r>
                        <a:rPr lang="en-CA" b="0" dirty="0" smtClean="0">
                          <a:latin typeface="Consolas" panose="020B0609020204030204" pitchFamily="49" charset="0"/>
                          <a:cs typeface="Courier New" pitchFamily="49" charset="0"/>
                        </a:rPr>
                        <a:t>method</a:t>
                      </a:r>
                      <a:endParaRPr lang="en-US" b="0" dirty="0">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nsolas" panose="020B0609020204030204" pitchFamily="49" charset="0"/>
                          <a:cs typeface="Courier New" pitchFamily="49" charset="0"/>
                        </a:rPr>
                        <a:t>x</a:t>
                      </a: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dirty="0" smtClean="0">
                          <a:solidFill>
                            <a:srgbClr val="FF0000"/>
                          </a:solidFill>
                          <a:latin typeface="Consolas" panose="020B0609020204030204" pitchFamily="49" charset="0"/>
                          <a:cs typeface="Courier New" pitchFamily="49" charset="0"/>
                        </a:rPr>
                        <a:t>1000</a:t>
                      </a:r>
                      <a:endParaRPr lang="en-US" b="1" dirty="0">
                        <a:solidFill>
                          <a:srgbClr val="FF000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nsolas" panose="020B0609020204030204"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nsolas" panose="020B0609020204030204"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nsolas" panose="020B0609020204030204"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3999813" cy="338554"/>
          </a:xfrm>
          <a:prstGeom prst="rect">
            <a:avLst/>
          </a:prstGeom>
          <a:noFill/>
        </p:spPr>
        <p:txBody>
          <a:bodyPr wrap="none" rtlCol="0">
            <a:spAutoFit/>
          </a:bodyPr>
          <a:lstStyle/>
          <a:p>
            <a:r>
              <a:rPr lang="en-US" sz="1600" b="1" dirty="0" smtClean="0">
                <a:solidFill>
                  <a:prstClr val="black"/>
                </a:solidFill>
                <a:latin typeface="Consolas" panose="020B0609020204030204" pitchFamily="49" charset="0"/>
                <a:cs typeface="Courier New" panose="02070309020205020404" pitchFamily="49" charset="0"/>
              </a:rPr>
              <a:t>double x = Recursion.powerOf10(3);</a:t>
            </a:r>
            <a:endParaRPr lang="en-US" sz="1600" b="1" dirty="0">
              <a:solidFill>
                <a:prstClr val="black"/>
              </a:solidFill>
              <a:latin typeface="Consolas" panose="020B0609020204030204" pitchFamily="49" charset="0"/>
              <a:cs typeface="Courier New" panose="02070309020205020404" pitchFamily="49" charset="0"/>
            </a:endParaRPr>
          </a:p>
        </p:txBody>
      </p:sp>
    </p:spTree>
    <p:extLst>
      <p:ext uri="{BB962C8B-B14F-4D97-AF65-F5344CB8AC3E}">
        <p14:creationId xmlns:p14="http://schemas.microsoft.com/office/powerpoint/2010/main" val="1398862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1144"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1911032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 </a:t>
            </a:r>
            <a:r>
              <a:rPr lang="en-US" dirty="0" smtClean="0"/>
              <a:t>of Hanoi</a:t>
            </a:r>
            <a:endParaRPr lang="en-US" dirty="0"/>
          </a:p>
        </p:txBody>
      </p:sp>
      <p:sp>
        <p:nvSpPr>
          <p:cNvPr id="3" name="Content Placeholder 2"/>
          <p:cNvSpPr>
            <a:spLocks noGrp="1"/>
          </p:cNvSpPr>
          <p:nvPr>
            <p:ph sz="quarter" idx="1"/>
          </p:nvPr>
        </p:nvSpPr>
        <p:spPr/>
        <p:txBody>
          <a:bodyPr/>
          <a:lstStyle/>
          <a:p>
            <a:r>
              <a:rPr lang="en-US" dirty="0" smtClean="0"/>
              <a:t>n = 2</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54568" y="400872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A</a:t>
            </a:r>
            <a:endParaRPr lang="en-US" b="1" dirty="0">
              <a:latin typeface="Consolas" panose="020B0609020204030204"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B</a:t>
            </a:r>
            <a:endParaRPr lang="en-US" b="1" dirty="0">
              <a:latin typeface="Consolas" panose="020B0609020204030204"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dirty="0">
                <a:latin typeface="Consolas" panose="020B0609020204030204" pitchFamily="49" charset="0"/>
                <a:cs typeface="Courier New" pitchFamily="49" charset="0"/>
              </a:rPr>
              <a:t>C</a:t>
            </a:r>
            <a:endParaRPr lang="en-US" b="1" dirty="0">
              <a:latin typeface="Consolas" panose="020B0609020204030204" pitchFamily="49" charset="0"/>
              <a:cs typeface="Courier New" pitchFamily="49" charset="0"/>
            </a:endParaRPr>
          </a:p>
        </p:txBody>
      </p:sp>
    </p:spTree>
    <p:extLst>
      <p:ext uri="{BB962C8B-B14F-4D97-AF65-F5344CB8AC3E}">
        <p14:creationId xmlns:p14="http://schemas.microsoft.com/office/powerpoint/2010/main" val="36817472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lnDef>
      <a:spPr>
        <a:ln w="381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Origin</Template>
  <TotalTime>7243</TotalTime>
  <Words>2910</Words>
  <Application>Microsoft Office PowerPoint</Application>
  <PresentationFormat>On-screen Show (4:3)</PresentationFormat>
  <Paragraphs>1034</Paragraphs>
  <Slides>76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76</vt:i4>
      </vt:variant>
    </vt:vector>
  </HeadingPairs>
  <TitlesOfParts>
    <vt:vector size="88" baseType="lpstr">
      <vt:lpstr>Arial</vt:lpstr>
      <vt:lpstr>Calibri</vt:lpstr>
      <vt:lpstr>Cambria Math</vt:lpstr>
      <vt:lpstr>Consolas</vt:lpstr>
      <vt:lpstr>Constantia</vt:lpstr>
      <vt:lpstr>Courier New</vt:lpstr>
      <vt:lpstr>Segoe UI</vt:lpstr>
      <vt:lpstr>Times New Roman</vt:lpstr>
      <vt:lpstr>Wingdings</vt:lpstr>
      <vt:lpstr>Wingdings 3</vt:lpstr>
      <vt:lpstr>Origin</vt:lpstr>
      <vt:lpstr>1_Origin</vt:lpstr>
      <vt:lpstr>Recursion</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Tower of Hanoi</vt:lpstr>
      <vt:lpstr>Printing n of Something</vt:lpstr>
      <vt:lpstr>A Different Solution</vt:lpstr>
      <vt:lpstr>Recursion</vt:lpstr>
      <vt:lpstr>Infinite Recursion</vt:lpstr>
      <vt:lpstr>Climbing a Flight of n Stairs</vt:lpstr>
      <vt:lpstr>Rabbits</vt:lpstr>
      <vt:lpstr>Fibonacci Numbers</vt:lpstr>
      <vt:lpstr>Recursive Methods &amp; Return Values</vt:lpstr>
      <vt:lpstr>Recursive Methods &amp; Return Values</vt:lpstr>
      <vt:lpstr>Recursive Methods &amp; Return Values</vt:lpstr>
      <vt:lpstr>PowerPoint Presentation</vt:lpstr>
      <vt:lpstr>Recursive Methods &amp; Return Values</vt:lpstr>
      <vt:lpstr>Recursive Methods &amp; Return Values</vt:lpstr>
      <vt:lpstr>PowerPoint Presentation</vt:lpstr>
      <vt:lpstr>PowerPoint Presentation</vt:lpstr>
      <vt:lpstr>countZeros Call Stack</vt:lpstr>
      <vt:lpstr>Fibonacci Call Tree</vt:lpstr>
      <vt:lpstr>Compute Powers of 10</vt:lpstr>
      <vt:lpstr>PowerPoint Presentation</vt:lpstr>
      <vt:lpstr>Fibonacci Numbers</vt:lpstr>
      <vt:lpstr>Recursive Methods &amp; Return Values</vt:lpstr>
      <vt:lpstr>Fibonacci Call Tree</vt:lpstr>
      <vt:lpstr>A Better Recursive Fibonacci</vt:lpstr>
      <vt:lpstr>Better Fibonacci Call Tree</vt:lpstr>
      <vt:lpstr>A Better Recursive Fibonacci</vt:lpstr>
      <vt:lpstr>Better Fibonacci Call Tree</vt:lpstr>
      <vt:lpstr>Compute Powers of 10</vt:lpstr>
      <vt:lpstr>PowerPoint Presentation</vt:lpstr>
      <vt:lpstr>A Better Powers of 10</vt:lpstr>
      <vt:lpstr>PowerPoint Presentation</vt:lpstr>
      <vt:lpstr>What happens during recursion</vt:lpstr>
      <vt:lpstr>What Happens During Recursion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dc:title>
  <dc:creator>mab</dc:creator>
  <cp:lastModifiedBy>Windows User</cp:lastModifiedBy>
  <cp:revision>601</cp:revision>
  <dcterms:created xsi:type="dcterms:W3CDTF">2006-08-16T00:00:00Z</dcterms:created>
  <dcterms:modified xsi:type="dcterms:W3CDTF">2017-10-19T00:43:09Z</dcterms:modified>
</cp:coreProperties>
</file>