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6" r:id="rId1"/>
  </p:sldMasterIdLst>
  <p:notesMasterIdLst>
    <p:notesMasterId r:id="rId46"/>
  </p:notesMasterIdLst>
  <p:handoutMasterIdLst>
    <p:handoutMasterId r:id="rId47"/>
  </p:handoutMasterIdLst>
  <p:sldIdLst>
    <p:sldId id="943" r:id="rId2"/>
    <p:sldId id="944" r:id="rId3"/>
    <p:sldId id="945" r:id="rId4"/>
    <p:sldId id="946" r:id="rId5"/>
    <p:sldId id="947" r:id="rId6"/>
    <p:sldId id="948" r:id="rId7"/>
    <p:sldId id="949" r:id="rId8"/>
    <p:sldId id="950" r:id="rId9"/>
    <p:sldId id="951" r:id="rId10"/>
    <p:sldId id="973" r:id="rId11"/>
    <p:sldId id="974" r:id="rId12"/>
    <p:sldId id="975" r:id="rId13"/>
    <p:sldId id="976" r:id="rId14"/>
    <p:sldId id="977" r:id="rId15"/>
    <p:sldId id="978" r:id="rId16"/>
    <p:sldId id="979" r:id="rId17"/>
    <p:sldId id="980" r:id="rId18"/>
    <p:sldId id="981" r:id="rId19"/>
    <p:sldId id="982" r:id="rId20"/>
    <p:sldId id="983" r:id="rId21"/>
    <p:sldId id="984" r:id="rId22"/>
    <p:sldId id="985" r:id="rId23"/>
    <p:sldId id="986" r:id="rId24"/>
    <p:sldId id="987" r:id="rId25"/>
    <p:sldId id="988" r:id="rId26"/>
    <p:sldId id="989" r:id="rId27"/>
    <p:sldId id="990" r:id="rId28"/>
    <p:sldId id="991" r:id="rId29"/>
    <p:sldId id="992" r:id="rId30"/>
    <p:sldId id="993" r:id="rId31"/>
    <p:sldId id="994" r:id="rId32"/>
    <p:sldId id="995" r:id="rId33"/>
    <p:sldId id="996" r:id="rId34"/>
    <p:sldId id="997" r:id="rId35"/>
    <p:sldId id="998" r:id="rId36"/>
    <p:sldId id="999" r:id="rId37"/>
    <p:sldId id="1000" r:id="rId38"/>
    <p:sldId id="1001" r:id="rId39"/>
    <p:sldId id="1002" r:id="rId40"/>
    <p:sldId id="1003" r:id="rId41"/>
    <p:sldId id="1004" r:id="rId42"/>
    <p:sldId id="1005" r:id="rId43"/>
    <p:sldId id="1006" r:id="rId44"/>
    <p:sldId id="1007" r:id="rId4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720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3539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8" d="100"/>
          <a:sy n="118" d="100"/>
        </p:scale>
        <p:origin x="1308" y="88"/>
      </p:cViewPr>
      <p:guideLst>
        <p:guide orient="horz" pos="3720"/>
        <p:guide orient="horz" pos="2160"/>
        <p:guide orient="horz" pos="3539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2017-10-17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10/17/2017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75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>
                <a:solidFill>
                  <a:srgbClr val="F8F8F8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206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49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78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52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7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>
                <a:solidFill>
                  <a:srgbClr val="F8F8F8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998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5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1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06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386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1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>
                <a:solidFill>
                  <a:srgbClr val="000000"/>
                </a:solidFill>
              </a:rPr>
              <a:pPr>
                <a:defRPr/>
              </a:pPr>
              <a:t>10/17/2017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7" r:id="rId1"/>
    <p:sldLayoutId id="2147484328" r:id="rId2"/>
    <p:sldLayoutId id="2147484329" r:id="rId3"/>
    <p:sldLayoutId id="2147484330" r:id="rId4"/>
    <p:sldLayoutId id="2147484331" r:id="rId5"/>
    <p:sldLayoutId id="2147484332" r:id="rId6"/>
    <p:sldLayoutId id="2147484333" r:id="rId7"/>
    <p:sldLayoutId id="2147484334" r:id="rId8"/>
    <p:sldLayoutId id="2147484335" r:id="rId9"/>
    <p:sldLayoutId id="2147484336" r:id="rId10"/>
    <p:sldLayoutId id="2147484337" r:id="rId11"/>
    <p:sldLayoutId id="2147484338" r:id="rId12"/>
    <p:sldLayoutId id="214748433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Queue.html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 More Data Structures (Part 1)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Stacks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can be used to efficiently implement a stack</a:t>
            </a:r>
          </a:p>
          <a:p>
            <a:r>
              <a:rPr lang="en-US" dirty="0" smtClean="0"/>
              <a:t>the end of the list becomes the top of the stack</a:t>
            </a:r>
          </a:p>
          <a:p>
            <a:pPr lvl="1"/>
            <a:r>
              <a:rPr lang="en-US" dirty="0" smtClean="0"/>
              <a:t>adding and removing to the end of an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usually can be performed in O(1)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ArrayList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void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</a:t>
            </a:r>
            <a:r>
              <a:rPr lang="en-US" dirty="0" smtClean="0"/>
              <a:t>(</a:t>
            </a:r>
            <a:r>
              <a:rPr lang="en-US" dirty="0" err="1" smtClean="0"/>
              <a:t>this.stack.size</a:t>
            </a:r>
            <a:r>
              <a:rPr lang="en-US" dirty="0" smtClean="0"/>
              <a:t>()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4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ArrayList</a:t>
            </a:r>
            <a:r>
              <a:rPr lang="en-US" dirty="0" smtClean="0"/>
              <a:t> version of stack hints at how to implement a stack using a plain array</a:t>
            </a:r>
          </a:p>
          <a:p>
            <a:pPr lvl="1"/>
            <a:r>
              <a:rPr lang="en-US" dirty="0" smtClean="0"/>
              <a:t>however, an array always holds a fixed number of elements</a:t>
            </a:r>
          </a:p>
          <a:p>
            <a:pPr lvl="2"/>
            <a:r>
              <a:rPr lang="en-US" dirty="0" smtClean="0"/>
              <a:t>you cannot add to the end of the array without creating a new array</a:t>
            </a:r>
          </a:p>
          <a:p>
            <a:pPr lvl="2"/>
            <a:r>
              <a:rPr lang="en-US" dirty="0" smtClean="0"/>
              <a:t>you cannot remove elements from the array without creating a new array</a:t>
            </a:r>
          </a:p>
          <a:p>
            <a:r>
              <a:rPr lang="en-US" dirty="0" smtClean="0"/>
              <a:t>instead of adding and removing from the end of the array, we need to keep track of which element of the array represents the current top of the stack</a:t>
            </a:r>
          </a:p>
          <a:p>
            <a:pPr lvl="1"/>
            <a:r>
              <a:rPr lang="en-US" dirty="0" smtClean="0"/>
              <a:t>we need a field for this index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00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</a:rPr>
              <a:t>import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java.util.Arrays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>
                <a:solidFill>
                  <a:srgbClr val="7F0055"/>
                </a:solidFill>
              </a:rPr>
              <a:t>import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java.util.EmptyStackException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endParaRPr lang="en-US" dirty="0"/>
          </a:p>
          <a:p>
            <a:r>
              <a:rPr lang="en-US" dirty="0">
                <a:solidFill>
                  <a:srgbClr val="7F0055"/>
                </a:solidFill>
              </a:rPr>
              <a:t>public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class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IntStack</a:t>
            </a:r>
            <a:r>
              <a:rPr lang="en-US" dirty="0">
                <a:solidFill>
                  <a:srgbClr val="000000"/>
                </a:solidFill>
              </a:rPr>
              <a:t> {</a:t>
            </a:r>
          </a:p>
          <a:p>
            <a:r>
              <a:rPr lang="en-US" dirty="0" smtClean="0">
                <a:solidFill>
                  <a:srgbClr val="3F7F5F"/>
                </a:solidFill>
                <a:highlight>
                  <a:srgbClr val="E8F2FE"/>
                </a:highlight>
              </a:rPr>
              <a:t>  </a:t>
            </a:r>
            <a:r>
              <a:rPr lang="en-US" dirty="0" smtClean="0">
                <a:solidFill>
                  <a:srgbClr val="3F7F5F"/>
                </a:solidFill>
              </a:rPr>
              <a:t>// the initial capacity of the stack</a:t>
            </a:r>
            <a:endParaRPr lang="en-US" dirty="0"/>
          </a:p>
          <a:p>
            <a:r>
              <a:rPr lang="en-US" dirty="0" smtClean="0">
                <a:solidFill>
                  <a:srgbClr val="7F0055"/>
                </a:solidFill>
              </a:rPr>
              <a:t>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static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final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C0"/>
                </a:solidFill>
              </a:rPr>
              <a:t>DEFAULT_CAPACITY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16;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3F7F5F"/>
                </a:solidFill>
              </a:rPr>
              <a:t>  // </a:t>
            </a:r>
            <a:r>
              <a:rPr lang="en-US" dirty="0">
                <a:solidFill>
                  <a:srgbClr val="3F7F5F"/>
                </a:solidFill>
              </a:rPr>
              <a:t>the </a:t>
            </a:r>
            <a:r>
              <a:rPr lang="en-US" dirty="0" smtClean="0">
                <a:solidFill>
                  <a:srgbClr val="3F7F5F"/>
                </a:solidFill>
              </a:rPr>
              <a:t>array that stores the stack</a:t>
            </a:r>
            <a:endParaRPr lang="en-US" dirty="0"/>
          </a:p>
          <a:p>
            <a:r>
              <a:rPr lang="en-US" dirty="0" smtClean="0">
                <a:solidFill>
                  <a:srgbClr val="7F0055"/>
                </a:solidFill>
              </a:rPr>
              <a:t>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>
                <a:solidFill>
                  <a:srgbClr val="0000C0"/>
                </a:solidFill>
              </a:rPr>
              <a:t>stack</a:t>
            </a:r>
            <a:r>
              <a:rPr lang="en-US" dirty="0" smtClean="0">
                <a:solidFill>
                  <a:srgbClr val="000000"/>
                </a:solidFill>
              </a:rPr>
              <a:t>;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>
                <a:solidFill>
                  <a:srgbClr val="3F7F5F"/>
                </a:solidFill>
              </a:rPr>
              <a:t>// the </a:t>
            </a:r>
            <a:r>
              <a:rPr lang="en-US" dirty="0" smtClean="0">
                <a:solidFill>
                  <a:srgbClr val="3F7F5F"/>
                </a:solidFill>
              </a:rPr>
              <a:t>index of the top of the stack (equal to -1 for an empty stack)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private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C0"/>
                </a:solidFill>
              </a:rPr>
              <a:t>topIndex</a:t>
            </a:r>
            <a:r>
              <a:rPr lang="en-US" dirty="0">
                <a:solidFill>
                  <a:srgbClr val="000000"/>
                </a:solidFill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87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solidFill>
                <a:srgbClr val="7F0055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</a:t>
            </a:r>
            <a:r>
              <a:rPr lang="en-US" dirty="0">
                <a:solidFill>
                  <a:srgbClr val="3F5FBF"/>
                </a:solidFill>
              </a:rPr>
              <a:t>Create an empty stack.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*/</a:t>
            </a:r>
            <a:endParaRPr lang="en-US" dirty="0" smtClean="0">
              <a:solidFill>
                <a:srgbClr val="7F0055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IntStack</a:t>
            </a:r>
            <a:r>
              <a:rPr lang="en-US" dirty="0">
                <a:solidFill>
                  <a:srgbClr val="000000"/>
                </a:solidFill>
              </a:rPr>
              <a:t>()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stack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000000"/>
                </a:solidFill>
              </a:rPr>
              <a:t>IntStack.</a:t>
            </a:r>
            <a:r>
              <a:rPr lang="en-US" i="1" dirty="0" err="1">
                <a:solidFill>
                  <a:srgbClr val="0000C0"/>
                </a:solidFill>
              </a:rPr>
              <a:t>DEFAULT_CAPACITY</a:t>
            </a:r>
            <a:r>
              <a:rPr lang="en-US" dirty="0">
                <a:solidFill>
                  <a:srgbClr val="000000"/>
                </a:solidFill>
              </a:rPr>
              <a:t>];</a:t>
            </a:r>
            <a:endParaRPr lang="en-US" dirty="0">
              <a:solidFill>
                <a:srgbClr val="000000"/>
              </a:solidFill>
              <a:highlight>
                <a:srgbClr val="D4D4D4"/>
              </a:highlight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topIndex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-1;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605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/>
              <a:t>IntStack</a:t>
            </a:r>
            <a:r>
              <a:rPr lang="en-US" dirty="0" smtClean="0"/>
              <a:t> t = new </a:t>
            </a:r>
            <a:r>
              <a:rPr lang="en-US" dirty="0" err="1" smtClean="0"/>
              <a:t>IntStack</a:t>
            </a:r>
            <a:r>
              <a:rPr lang="en-US" dirty="0" smtClean="0"/>
              <a:t>();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184" y="3981379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endParaRPr lang="en-US" dirty="0">
              <a:solidFill>
                <a:prstClr val="black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047" y="3371393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== -1</a:t>
            </a:r>
            <a:endParaRPr lang="en-US" dirty="0">
              <a:solidFill>
                <a:prstClr val="black"/>
              </a:solidFill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883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pushing a value onto the stack:</a:t>
            </a:r>
          </a:p>
          <a:p>
            <a:pPr lvl="1"/>
            <a:r>
              <a:rPr lang="en-US" dirty="0" smtClean="0"/>
              <a:t>increment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800" b="1" dirty="0" smtClean="0">
              <a:solidFill>
                <a:srgbClr val="0000C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set the value at </a:t>
            </a:r>
            <a:r>
              <a:rPr lang="en-US" sz="2000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r>
              <a:rPr lang="en-US" sz="2000" b="1" dirty="0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sz="2000" b="1" dirty="0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]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78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/>
              <a:t>IntStack</a:t>
            </a:r>
            <a:r>
              <a:rPr lang="en-US" dirty="0" smtClean="0"/>
              <a:t> t = new </a:t>
            </a:r>
            <a:r>
              <a:rPr lang="en-US" dirty="0" err="1" smtClean="0"/>
              <a:t>IntStack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t.push</a:t>
            </a:r>
            <a:r>
              <a:rPr lang="en-US" dirty="0" smtClean="0"/>
              <a:t>(7);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047" y="3981379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87" y="3371393"/>
            <a:ext cx="2464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 == 0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769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/>
              <a:t>IntStack</a:t>
            </a:r>
            <a:r>
              <a:rPr lang="en-US" dirty="0" smtClean="0"/>
              <a:t> t = new </a:t>
            </a:r>
            <a:r>
              <a:rPr lang="en-US" dirty="0" err="1" smtClean="0"/>
              <a:t>IntStack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t.push</a:t>
            </a:r>
            <a:r>
              <a:rPr lang="en-US" dirty="0" smtClean="0"/>
              <a:t>(7);</a:t>
            </a:r>
          </a:p>
          <a:p>
            <a:r>
              <a:rPr lang="en-US" dirty="0" err="1" smtClean="0"/>
              <a:t>t.push</a:t>
            </a:r>
            <a:r>
              <a:rPr lang="en-US" dirty="0" smtClean="0"/>
              <a:t>(-5);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047" y="3981379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87" y="3371393"/>
            <a:ext cx="2464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 == 1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152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popping a value from the stack:</a:t>
            </a:r>
          </a:p>
          <a:p>
            <a:pPr lvl="1"/>
            <a:r>
              <a:rPr lang="en-US" dirty="0" smtClean="0"/>
              <a:t>get the value at </a:t>
            </a:r>
            <a:r>
              <a:rPr lang="en-US" sz="2000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sz="2000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sz="2000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r>
              <a:rPr lang="en-US" sz="2000" b="1" dirty="0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sz="2000" b="1" dirty="0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]</a:t>
            </a:r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decrement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dirty="0" smtClean="0"/>
              <a:t>    </a:t>
            </a:r>
          </a:p>
          <a:p>
            <a:pPr lvl="1"/>
            <a:r>
              <a:rPr lang="en-US" dirty="0" smtClean="0"/>
              <a:t>return the value</a:t>
            </a:r>
          </a:p>
          <a:p>
            <a:pPr lvl="1"/>
            <a:endParaRPr lang="en-US" dirty="0"/>
          </a:p>
          <a:p>
            <a:r>
              <a:rPr lang="en-US" dirty="0" smtClean="0"/>
              <a:t>notice that we do not need to modify the value stored in the array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838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0716" y="2161646"/>
            <a:ext cx="2592315" cy="3886575"/>
          </a:xfrm>
          <a:prstGeom prst="rect">
            <a:avLst/>
          </a:prstGeom>
          <a:noFill/>
        </p:spPr>
      </p:pic>
      <p:pic>
        <p:nvPicPr>
          <p:cNvPr id="1028" name="Picture 4" descr="C:\Users\burton\AppData\Local\Microsoft\Windows\Temporary Internet Files\Content.IE5\C14MNT8S\MP90042245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783" y="2131459"/>
            <a:ext cx="3088333" cy="3889856"/>
          </a:xfrm>
          <a:prstGeom prst="rect">
            <a:avLst/>
          </a:prstGeom>
          <a:noFill/>
        </p:spPr>
      </p:pic>
      <p:pic>
        <p:nvPicPr>
          <p:cNvPr id="1033" name="Picture 9" descr="C:\Users\burton\AppData\Local\Microsoft\Windows\Temporary Internet Files\Content.IE5\X5GVJJ4G\MC90023298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8673" y="3256179"/>
            <a:ext cx="1848416" cy="1786550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of stacks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53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err="1" smtClean="0"/>
              <a:t>IntStack</a:t>
            </a:r>
            <a:r>
              <a:rPr lang="en-US" dirty="0" smtClean="0"/>
              <a:t> t = new </a:t>
            </a:r>
            <a:r>
              <a:rPr lang="en-US" dirty="0" err="1" smtClean="0"/>
              <a:t>IntStack</a:t>
            </a:r>
            <a:r>
              <a:rPr lang="en-US" dirty="0" smtClean="0"/>
              <a:t>();</a:t>
            </a:r>
          </a:p>
          <a:p>
            <a:r>
              <a:rPr lang="en-US" dirty="0" err="1" smtClean="0"/>
              <a:t>t.push</a:t>
            </a:r>
            <a:r>
              <a:rPr lang="en-US" dirty="0" smtClean="0"/>
              <a:t>(7);</a:t>
            </a:r>
          </a:p>
          <a:p>
            <a:r>
              <a:rPr lang="en-US" dirty="0" err="1" smtClean="0"/>
              <a:t>t.push</a:t>
            </a:r>
            <a:r>
              <a:rPr lang="en-US" dirty="0" smtClean="0"/>
              <a:t>(-5);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value = </a:t>
            </a:r>
            <a:r>
              <a:rPr lang="en-US" dirty="0" err="1" smtClean="0"/>
              <a:t>t.pop</a:t>
            </a:r>
            <a:r>
              <a:rPr lang="en-US" dirty="0" smtClean="0"/>
              <a:t>();   // value == -5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047" y="3981379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87" y="3371393"/>
            <a:ext cx="2464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 == 0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9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</a:rPr>
              <a:t>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Pop and return the top element of the stack.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</a:t>
            </a:r>
            <a:r>
              <a:rPr lang="en-US" dirty="0">
                <a:solidFill>
                  <a:srgbClr val="7F9FBF"/>
                </a:solidFill>
              </a:rPr>
              <a:t>@return</a:t>
            </a:r>
            <a:r>
              <a:rPr lang="en-US" dirty="0">
                <a:solidFill>
                  <a:srgbClr val="3F5FBF"/>
                </a:solidFill>
              </a:rPr>
              <a:t> the top element of the stack</a:t>
            </a:r>
          </a:p>
          <a:p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smtClean="0">
                <a:solidFill>
                  <a:srgbClr val="3F5FBF"/>
                </a:solidFill>
              </a:rPr>
              <a:t>  * </a:t>
            </a:r>
            <a:r>
              <a:rPr lang="en-US" dirty="0">
                <a:solidFill>
                  <a:srgbClr val="7F9FBF"/>
                </a:solidFill>
              </a:rPr>
              <a:t>@throws</a:t>
            </a:r>
            <a:r>
              <a:rPr lang="en-US" dirty="0">
                <a:solidFill>
                  <a:srgbClr val="3F5FBF"/>
                </a:solidFill>
              </a:rPr>
              <a:t> </a:t>
            </a:r>
            <a:r>
              <a:rPr lang="en-US" dirty="0" err="1">
                <a:solidFill>
                  <a:srgbClr val="3F5FBF"/>
                </a:solidFill>
              </a:rPr>
              <a:t>EmptyStackException</a:t>
            </a:r>
            <a:r>
              <a:rPr lang="en-US" dirty="0">
                <a:solidFill>
                  <a:srgbClr val="3F5FBF"/>
                </a:solidFill>
              </a:rPr>
              <a:t> if the stack is empty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pop() </a:t>
            </a:r>
            <a:r>
              <a:rPr lang="en-US" dirty="0" smtClean="0">
                <a:solidFill>
                  <a:srgbClr val="000000"/>
                </a:solidFill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 </a:t>
            </a:r>
            <a:r>
              <a:rPr lang="en-US" dirty="0" smtClean="0">
                <a:solidFill>
                  <a:srgbClr val="3F7F5F"/>
                </a:solidFill>
              </a:rPr>
              <a:t>// </a:t>
            </a:r>
            <a:r>
              <a:rPr lang="en-US" dirty="0">
                <a:solidFill>
                  <a:srgbClr val="3F7F5F"/>
                </a:solidFill>
              </a:rPr>
              <a:t>is the stack empty?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  if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topIndex</a:t>
            </a:r>
            <a:r>
              <a:rPr lang="en-US" dirty="0">
                <a:solidFill>
                  <a:srgbClr val="000000"/>
                </a:solidFill>
              </a:rPr>
              <a:t> == -1) {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throw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EmptyStackException</a:t>
            </a:r>
            <a:r>
              <a:rPr lang="en-US" dirty="0">
                <a:solidFill>
                  <a:srgbClr val="000000"/>
                </a:solidFill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3F7F5F"/>
                </a:solidFill>
              </a:rPr>
              <a:t>    // </a:t>
            </a:r>
            <a:r>
              <a:rPr lang="en-US" dirty="0">
                <a:solidFill>
                  <a:srgbClr val="3F7F5F"/>
                </a:solidFill>
              </a:rPr>
              <a:t>get the element at the top of the stack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element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topIndex</a:t>
            </a:r>
            <a:r>
              <a:rPr lang="en-US" dirty="0">
                <a:solidFill>
                  <a:srgbClr val="000000"/>
                </a:solidFill>
              </a:rPr>
              <a:t>];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F7F5F"/>
                </a:solidFill>
              </a:rPr>
              <a:t>    // </a:t>
            </a:r>
            <a:r>
              <a:rPr lang="en-US" dirty="0">
                <a:solidFill>
                  <a:srgbClr val="3F7F5F"/>
                </a:solidFill>
              </a:rPr>
              <a:t>adjust the top of stack index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topIndex</a:t>
            </a:r>
            <a:r>
              <a:rPr lang="en-US" dirty="0" smtClean="0">
                <a:solidFill>
                  <a:srgbClr val="000000"/>
                </a:solidFill>
              </a:rPr>
              <a:t>-</a:t>
            </a:r>
            <a:r>
              <a:rPr lang="en-US" dirty="0">
                <a:solidFill>
                  <a:srgbClr val="000000"/>
                </a:solidFill>
              </a:rPr>
              <a:t>-;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F7F5F"/>
                </a:solidFill>
              </a:rPr>
              <a:t>    // </a:t>
            </a:r>
            <a:r>
              <a:rPr lang="en-US" dirty="0">
                <a:solidFill>
                  <a:srgbClr val="3F7F5F"/>
                </a:solidFill>
              </a:rPr>
              <a:t>return the element that was on the top of the stack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return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element;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851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Array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>
              <a:latin typeface="Segoe UI Semibold" panose="020B0702040204020203" pitchFamily="34" charset="0"/>
            </a:endParaRPr>
          </a:p>
          <a:p>
            <a:r>
              <a:rPr lang="en-US" dirty="0" smtClean="0">
                <a:latin typeface="Segoe UI Semibold" panose="020B0702040204020203" pitchFamily="34" charset="0"/>
              </a:rPr>
              <a:t>// stack state when we can safely do one more push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403606" y="3947461"/>
          <a:ext cx="7431312" cy="921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  <a:gridCol w="464457"/>
              </a:tblGrid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-5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-3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-2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8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6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7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8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9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10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11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12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13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14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  <a:latin typeface="Segoe UI Semibold" panose="020B0702040204020203" pitchFamily="34" charset="0"/>
                        </a:rPr>
                        <a:t>15</a:t>
                      </a:r>
                      <a:endParaRPr lang="en-US" dirty="0">
                        <a:solidFill>
                          <a:srgbClr val="0070C0"/>
                        </a:solidFill>
                        <a:latin typeface="Segoe UI Semibold" panose="020B0702040204020203" pitchFamily="34" charset="0"/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047" y="3981379"/>
            <a:ext cx="1451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stack</a:t>
            </a:r>
            <a:endParaRPr lang="en-US" dirty="0">
              <a:latin typeface="Segoe UI Semibold" panose="020B07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860" y="4442235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Segoe UI Semibold" panose="020B0702040204020203" pitchFamily="34" charset="0"/>
              </a:rPr>
              <a:t>index</a:t>
            </a:r>
            <a:endParaRPr lang="en-US" dirty="0">
              <a:solidFill>
                <a:srgbClr val="0070C0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787" y="3371393"/>
            <a:ext cx="2590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 panose="020B0609020204030204" pitchFamily="49" charset="0"/>
                <a:cs typeface="Courier New" pitchFamily="49" charset="0"/>
              </a:rPr>
              <a:t>topIndex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 == 14</a:t>
            </a:r>
            <a:endParaRPr lang="en-US" dirty="0">
              <a:latin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5894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F5FBF"/>
                </a:solidFill>
              </a:rPr>
              <a:t>  /**</a:t>
            </a:r>
            <a:endParaRPr lang="en-US" dirty="0">
              <a:solidFill>
                <a:srgbClr val="3F5FBF"/>
              </a:solidFill>
            </a:endParaRP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Push an element onto the top of the stack.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 </a:t>
            </a:r>
            <a:r>
              <a:rPr lang="en-US" dirty="0">
                <a:solidFill>
                  <a:srgbClr val="7F9FBF"/>
                </a:solidFill>
              </a:rPr>
              <a:t>@</a:t>
            </a:r>
            <a:r>
              <a:rPr lang="en-US" dirty="0" err="1">
                <a:solidFill>
                  <a:srgbClr val="7F9FBF"/>
                </a:solidFill>
              </a:rPr>
              <a:t>param</a:t>
            </a:r>
            <a:r>
              <a:rPr lang="en-US" dirty="0">
                <a:solidFill>
                  <a:srgbClr val="3F5FBF"/>
                </a:solidFill>
              </a:rPr>
              <a:t> element the element to push onto the stack</a:t>
            </a:r>
          </a:p>
          <a:p>
            <a:r>
              <a:rPr lang="en-US" dirty="0" smtClean="0">
                <a:solidFill>
                  <a:srgbClr val="3F5FBF"/>
                </a:solidFill>
              </a:rPr>
              <a:t>   </a:t>
            </a:r>
            <a:r>
              <a:rPr lang="en-US" dirty="0">
                <a:solidFill>
                  <a:srgbClr val="3F5FBF"/>
                </a:solidFill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public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7F0055"/>
                </a:solidFill>
              </a:rPr>
              <a:t>void</a:t>
            </a:r>
            <a:r>
              <a:rPr lang="en-US" dirty="0">
                <a:solidFill>
                  <a:srgbClr val="000000"/>
                </a:solidFill>
              </a:rPr>
              <a:t> push(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element) {</a:t>
            </a:r>
          </a:p>
          <a:p>
            <a:r>
              <a:rPr lang="en-US" dirty="0" smtClean="0">
                <a:solidFill>
                  <a:srgbClr val="3F7F5F"/>
                </a:solidFill>
              </a:rPr>
              <a:t>    // </a:t>
            </a:r>
            <a:r>
              <a:rPr lang="en-US" dirty="0">
                <a:solidFill>
                  <a:srgbClr val="3F7F5F"/>
                </a:solidFill>
              </a:rPr>
              <a:t>is there capacity for one more element?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if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topIndex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length</a:t>
            </a:r>
            <a:r>
              <a:rPr lang="en-US" dirty="0">
                <a:solidFill>
                  <a:srgbClr val="000000"/>
                </a:solidFill>
              </a:rPr>
              <a:t> - 1) </a:t>
            </a:r>
            <a:r>
              <a:rPr lang="en-US" dirty="0" smtClean="0">
                <a:solidFill>
                  <a:srgbClr val="000000"/>
                </a:solidFill>
              </a:rPr>
              <a:t>{</a:t>
            </a:r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increment the top of stack index and insert the element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topIndex</a:t>
            </a:r>
            <a:r>
              <a:rPr lang="en-US" dirty="0">
                <a:solidFill>
                  <a:srgbClr val="000000"/>
                </a:solidFill>
              </a:rPr>
              <a:t>++;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stack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topIndex</a:t>
            </a:r>
            <a:r>
              <a:rPr lang="en-US" dirty="0">
                <a:solidFill>
                  <a:srgbClr val="000000"/>
                </a:solidFill>
              </a:rPr>
              <a:t>] = element;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7F0055"/>
                </a:solidFill>
              </a:rPr>
              <a:t>    else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{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62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Capacity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run out of capacity in the current array we need to add capacity by doing the following:</a:t>
            </a:r>
          </a:p>
          <a:p>
            <a:pPr lvl="1"/>
            <a:r>
              <a:rPr lang="en-US" dirty="0" smtClean="0"/>
              <a:t>make a new array with greater capacity</a:t>
            </a:r>
          </a:p>
          <a:p>
            <a:pPr lvl="2"/>
            <a:r>
              <a:rPr lang="en-US" dirty="0" smtClean="0"/>
              <a:t>how much more capacity?</a:t>
            </a:r>
          </a:p>
          <a:p>
            <a:pPr lvl="1"/>
            <a:r>
              <a:rPr lang="en-US" dirty="0" smtClean="0"/>
              <a:t>copy the old array into the new array</a:t>
            </a:r>
          </a:p>
          <a:p>
            <a:pPr lvl="1"/>
            <a:r>
              <a:rPr lang="en-US" dirty="0" smtClean="0"/>
              <a:t>set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20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20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stack</a:t>
            </a:r>
            <a:r>
              <a:rPr lang="en-US" dirty="0" smtClean="0"/>
              <a:t> to refer to the new array</a:t>
            </a:r>
          </a:p>
          <a:p>
            <a:pPr lvl="1"/>
            <a:r>
              <a:rPr lang="en-US" dirty="0" smtClean="0"/>
              <a:t>push the element onto the 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78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</a:rPr>
              <a:t>    else</a:t>
            </a:r>
            <a:r>
              <a:rPr lang="en-US" dirty="0" smtClean="0">
                <a:solidFill>
                  <a:srgbClr val="000000"/>
                </a:solidFill>
              </a:rPr>
              <a:t> {</a:t>
            </a:r>
            <a:endParaRPr lang="en-US" u="sng" dirty="0">
              <a:solidFill>
                <a:srgbClr val="3F7F5F"/>
              </a:solidFill>
            </a:endParaRPr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make a new array with </a:t>
            </a:r>
            <a:r>
              <a:rPr lang="en-US" dirty="0" smtClean="0">
                <a:solidFill>
                  <a:srgbClr val="3F7F5F"/>
                </a:solidFill>
              </a:rPr>
              <a:t>double previous </a:t>
            </a:r>
            <a:r>
              <a:rPr lang="en-US" dirty="0">
                <a:solidFill>
                  <a:srgbClr val="3F7F5F"/>
                </a:solidFill>
              </a:rPr>
              <a:t>capacity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000000"/>
                </a:solidFill>
              </a:rPr>
              <a:t>newStack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length</a:t>
            </a:r>
            <a:r>
              <a:rPr lang="en-US" dirty="0">
                <a:solidFill>
                  <a:srgbClr val="000000"/>
                </a:solidFill>
              </a:rPr>
              <a:t> * 2];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copy the old array into the new array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for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length</a:t>
            </a:r>
            <a:r>
              <a:rPr lang="en-US" dirty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</a:rPr>
              <a:t>newStack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}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refer to the new array and push the element onto the stack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stack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 err="1">
                <a:solidFill>
                  <a:srgbClr val="000000"/>
                </a:solidFill>
              </a:rPr>
              <a:t>newStack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.push</a:t>
            </a:r>
            <a:r>
              <a:rPr lang="en-US" dirty="0" smtClean="0">
                <a:solidFill>
                  <a:srgbClr val="000000"/>
                </a:solidFill>
              </a:rPr>
              <a:t>(element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83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Capacity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working with arrays, it is a common operation to have to create a new larger array when you run out of capacity in the existing array</a:t>
            </a:r>
          </a:p>
          <a:p>
            <a:r>
              <a:rPr lang="en-US" dirty="0" smtClean="0"/>
              <a:t>you should use </a:t>
            </a:r>
            <a:r>
              <a:rPr lang="en-US" sz="24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Arrays.</a:t>
            </a:r>
            <a:r>
              <a:rPr lang="en-US" sz="2400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copyOf</a:t>
            </a:r>
            <a:r>
              <a:rPr lang="en-US" dirty="0" smtClean="0"/>
              <a:t> to create and copy an existing array into a new array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22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0055"/>
                </a:solidFill>
              </a:rPr>
              <a:t>    else</a:t>
            </a:r>
            <a:r>
              <a:rPr lang="en-US" dirty="0" smtClean="0">
                <a:solidFill>
                  <a:srgbClr val="000000"/>
                </a:solidFill>
              </a:rPr>
              <a:t> {</a:t>
            </a:r>
            <a:endParaRPr lang="en-US" u="sng" dirty="0">
              <a:solidFill>
                <a:srgbClr val="3F7F5F"/>
              </a:solidFill>
            </a:endParaRPr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make a new array with greater capacity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[] </a:t>
            </a:r>
            <a:r>
              <a:rPr lang="en-US" dirty="0" err="1">
                <a:solidFill>
                  <a:srgbClr val="000000"/>
                </a:solidFill>
              </a:rPr>
              <a:t>newStack</a:t>
            </a:r>
            <a:r>
              <a:rPr lang="en-US" dirty="0">
                <a:solidFill>
                  <a:srgbClr val="000000"/>
                </a:solidFill>
              </a:rPr>
              <a:t> = </a:t>
            </a:r>
            <a:r>
              <a:rPr lang="en-US" dirty="0">
                <a:solidFill>
                  <a:srgbClr val="7F0055"/>
                </a:solidFill>
              </a:rPr>
              <a:t>new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length</a:t>
            </a:r>
            <a:r>
              <a:rPr lang="en-US" dirty="0">
                <a:solidFill>
                  <a:srgbClr val="000000"/>
                </a:solidFill>
              </a:rPr>
              <a:t> * 2];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copy the old array into the new array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for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7F0055"/>
                </a:solidFill>
              </a:rPr>
              <a:t>int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= 0;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&lt;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length</a:t>
            </a:r>
            <a:r>
              <a:rPr lang="en-US" dirty="0">
                <a:solidFill>
                  <a:srgbClr val="000000"/>
                </a:solidFill>
              </a:rPr>
              <a:t>; 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++) {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</a:rPr>
              <a:t>newStack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dirty="0" err="1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 = </a:t>
            </a:r>
            <a:r>
              <a:rPr lang="en-US" dirty="0" err="1">
                <a:solidFill>
                  <a:srgbClr val="7F0055"/>
                </a:solidFill>
              </a:rPr>
              <a:t>this</a:t>
            </a:r>
            <a:r>
              <a:rPr lang="en-US" dirty="0" err="1">
                <a:solidFill>
                  <a:srgbClr val="000000"/>
                </a:solidFill>
              </a:rPr>
              <a:t>.</a:t>
            </a:r>
            <a:r>
              <a:rPr lang="en-US" dirty="0" err="1">
                <a:solidFill>
                  <a:srgbClr val="0000C0"/>
                </a:solidFill>
              </a:rPr>
              <a:t>stack</a:t>
            </a:r>
            <a:r>
              <a:rPr lang="en-US" dirty="0">
                <a:solidFill>
                  <a:srgbClr val="000000"/>
                </a:solidFill>
              </a:rPr>
              <a:t>[</a:t>
            </a:r>
            <a:r>
              <a:rPr lang="en-US" dirty="0" err="1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];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  }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  <a:p>
            <a:r>
              <a:rPr lang="en-US" dirty="0" smtClean="0">
                <a:solidFill>
                  <a:srgbClr val="3F7F5F"/>
                </a:solidFill>
              </a:rPr>
              <a:t>      // </a:t>
            </a:r>
            <a:r>
              <a:rPr lang="en-US" dirty="0">
                <a:solidFill>
                  <a:srgbClr val="3F7F5F"/>
                </a:solidFill>
              </a:rPr>
              <a:t>refer to the new array and push the element onto the stack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</a:t>
            </a:r>
            <a:r>
              <a:rPr lang="en-US" dirty="0" err="1" smtClean="0">
                <a:solidFill>
                  <a:srgbClr val="0000C0"/>
                </a:solidFill>
              </a:rPr>
              <a:t>stack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= </a:t>
            </a:r>
            <a:r>
              <a:rPr lang="en-US" dirty="0" err="1">
                <a:solidFill>
                  <a:srgbClr val="000000"/>
                </a:solidFill>
              </a:rPr>
              <a:t>newStack</a:t>
            </a:r>
            <a:r>
              <a:rPr lang="en-US" dirty="0">
                <a:solidFill>
                  <a:srgbClr val="000000"/>
                </a:solidFill>
              </a:rPr>
              <a:t>;</a:t>
            </a:r>
          </a:p>
          <a:p>
            <a:r>
              <a:rPr lang="en-US" dirty="0" smtClean="0">
                <a:solidFill>
                  <a:srgbClr val="7F0055"/>
                </a:solidFill>
              </a:rPr>
              <a:t>      </a:t>
            </a:r>
            <a:r>
              <a:rPr lang="en-US" dirty="0" err="1" smtClean="0">
                <a:solidFill>
                  <a:srgbClr val="7F0055"/>
                </a:solidFill>
              </a:rPr>
              <a:t>this</a:t>
            </a:r>
            <a:r>
              <a:rPr lang="en-US" dirty="0" err="1" smtClean="0">
                <a:solidFill>
                  <a:srgbClr val="000000"/>
                </a:solidFill>
              </a:rPr>
              <a:t>.push</a:t>
            </a:r>
            <a:r>
              <a:rPr lang="en-US" dirty="0" smtClean="0">
                <a:solidFill>
                  <a:srgbClr val="000000"/>
                </a:solidFill>
              </a:rPr>
              <a:t>(element</a:t>
            </a:r>
            <a:r>
              <a:rPr lang="en-US" dirty="0">
                <a:solidFill>
                  <a:srgbClr val="000000"/>
                </a:solidFill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   }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}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9938" y="721470"/>
            <a:ext cx="7916862" cy="2477101"/>
          </a:xfrm>
          <a:prstGeom prst="rect">
            <a:avLst/>
          </a:prstGeom>
          <a:solidFill>
            <a:schemeClr val="accent1"/>
          </a:solidFill>
        </p:spPr>
        <p:txBody>
          <a:bodyPr wrap="none" rtlCol="0" anchor="ctr" anchorCtr="0">
            <a:no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en-US" sz="1600" b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newStack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Arrays.</a:t>
            </a:r>
            <a:r>
              <a:rPr lang="en-US" sz="1600" b="1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copyOf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stack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stack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* 2);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5423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More Data Structures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205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772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42" y="2161646"/>
            <a:ext cx="2592315" cy="3886575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top of the stack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5263284" y="2795323"/>
            <a:ext cx="1209747" cy="6336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4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1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  <p:sp>
        <p:nvSpPr>
          <p:cNvPr id="7" name="Up Arrow 6"/>
          <p:cNvSpPr/>
          <p:nvPr/>
        </p:nvSpPr>
        <p:spPr>
          <a:xfrm>
            <a:off x="7049101" y="4522788"/>
            <a:ext cx="748891" cy="103692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6708" y="5617321"/>
            <a:ext cx="6527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back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346008" y="4523533"/>
            <a:ext cx="748891" cy="103692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4285" y="5618066"/>
            <a:ext cx="683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front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90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queues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enqueue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add to the back of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dequeue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remove from the front of the queue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06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front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full? (for queues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queue can hold (for queues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7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33339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41975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5061660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2498148" y="5733280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18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80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3776E-6 L -0.09462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8788E-6 L -0.09444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23 L -0.09444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24 L -0.09462 4.4377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3901E-6 L -0.09132 0.0002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68767" y="411916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697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108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5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8788E-6 L -0.09444 0.000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32872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697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03285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954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6876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16875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69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330464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85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3901E-6 L -0.09132 0.09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 is a First-In-First-Out (FIFO) data structure</a:t>
            </a:r>
          </a:p>
          <a:p>
            <a:pPr lvl="1"/>
            <a:r>
              <a:rPr lang="en-US" dirty="0" smtClean="0"/>
              <a:t>the first element </a:t>
            </a:r>
            <a:r>
              <a:rPr lang="en-US" dirty="0" err="1" smtClean="0"/>
              <a:t>enqueued</a:t>
            </a:r>
            <a:r>
              <a:rPr lang="en-US" dirty="0" smtClean="0"/>
              <a:t> in the queue is the first element that can be accessed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1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stacks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push</a:t>
            </a:r>
          </a:p>
          <a:p>
            <a:pPr marL="1006475" lvl="2" indent="-457200"/>
            <a:r>
              <a:rPr lang="en-US" dirty="0" smtClean="0"/>
              <a:t>add to the top of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pop</a:t>
            </a:r>
          </a:p>
          <a:p>
            <a:pPr marL="1006475" lvl="2" indent="-457200"/>
            <a:r>
              <a:rPr lang="en-US" dirty="0" smtClean="0"/>
              <a:t>remove from the top of the stack</a:t>
            </a:r>
          </a:p>
          <a:p>
            <a:pPr marL="1006475" lvl="2" indent="-457200"/>
            <a:r>
              <a:rPr lang="en-US" dirty="0" smtClean="0"/>
              <a:t>throws an exception if there is nothing on the stack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43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linked list can be used to efficiently implement a queue as long as the linked list keeps a reference to the last node in the list</a:t>
            </a:r>
          </a:p>
          <a:p>
            <a:pPr lvl="1"/>
            <a:r>
              <a:rPr lang="en-US" dirty="0" smtClean="0"/>
              <a:t>required for </a:t>
            </a:r>
            <a:r>
              <a:rPr lang="en-US" dirty="0" err="1" smtClean="0"/>
              <a:t>enqueue</a:t>
            </a:r>
            <a:endParaRPr lang="en-US" dirty="0" smtClean="0"/>
          </a:p>
          <a:p>
            <a:r>
              <a:rPr lang="en-US" dirty="0" smtClean="0"/>
              <a:t>the head of the list becomes the front of the queue</a:t>
            </a:r>
          </a:p>
          <a:p>
            <a:pPr lvl="1"/>
            <a:r>
              <a:rPr lang="en-US" dirty="0" smtClean="0"/>
              <a:t>removing (</a:t>
            </a:r>
            <a:r>
              <a:rPr lang="en-US" dirty="0" err="1" smtClean="0"/>
              <a:t>dequeue</a:t>
            </a:r>
            <a:r>
              <a:rPr lang="en-US" dirty="0" smtClean="0"/>
              <a:t>) from the head of a linked list requires O(1) time</a:t>
            </a:r>
          </a:p>
          <a:p>
            <a:pPr lvl="1"/>
            <a:r>
              <a:rPr lang="en-US" dirty="0" smtClean="0"/>
              <a:t>adding (</a:t>
            </a:r>
            <a:r>
              <a:rPr lang="en-US" dirty="0" err="1" smtClean="0"/>
              <a:t>enqueue</a:t>
            </a:r>
            <a:r>
              <a:rPr lang="en-US" dirty="0" smtClean="0"/>
              <a:t>) to the end of a linked list requires O(1) time if a reference to the last node is available</a:t>
            </a:r>
          </a:p>
          <a:p>
            <a:pPr lvl="1"/>
            <a:endParaRPr lang="en-US" dirty="0" smtClean="0"/>
          </a:p>
          <a:p>
            <a:r>
              <a:rPr lang="en-US" b="1" dirty="0" err="1" smtClean="0">
                <a:latin typeface="Consolas" panose="020B0609020204030204" pitchFamily="49" charset="0"/>
              </a:rPr>
              <a:t>java.util.LinkedList</a:t>
            </a:r>
            <a:r>
              <a:rPr lang="en-US" dirty="0" smtClean="0"/>
              <a:t> is a doubly linked list that holds a reference to the last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Queue&lt;E&gt;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LinkedList</a:t>
            </a:r>
            <a:r>
              <a:rPr lang="en-US" dirty="0" smtClean="0"/>
              <a:t>&lt;E&gt; q;</a:t>
            </a:r>
          </a:p>
          <a:p>
            <a:endParaRPr lang="en-US" dirty="0" smtClean="0"/>
          </a:p>
          <a:p>
            <a:r>
              <a:rPr lang="en-US" dirty="0" smtClean="0"/>
              <a:t>  public Queue()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</a:t>
            </a:r>
            <a:r>
              <a:rPr lang="en-US" dirty="0" smtClean="0"/>
              <a:t> = new </a:t>
            </a:r>
            <a:r>
              <a:rPr lang="en-US" dirty="0" err="1" smtClean="0"/>
              <a:t>LinkedList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</a:t>
            </a:r>
            <a:r>
              <a:rPr lang="en-US" dirty="0" err="1" smtClean="0"/>
              <a:t>enqueue</a:t>
            </a:r>
            <a:r>
              <a:rPr lang="en-US" dirty="0" smtClean="0"/>
              <a:t>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this.q.addLast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</a:t>
            </a:r>
            <a:r>
              <a:rPr lang="en-US" dirty="0" err="1" smtClean="0"/>
              <a:t>dequeue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this.q.removeFirst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81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there is no need to implement your own queue as there is an existing interface</a:t>
            </a:r>
          </a:p>
          <a:p>
            <a:pPr lvl="1"/>
            <a:r>
              <a:rPr lang="en-US" dirty="0" smtClean="0"/>
              <a:t>the interface does not use the names </a:t>
            </a:r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r>
              <a:rPr lang="en-US" dirty="0" smtClean="0"/>
              <a:t> however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76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public interface Queue&lt;E&gt;</a:t>
            </a:r>
            <a:b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extends Collection&lt;E&gt;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plus other methods</a:t>
            </a:r>
          </a:p>
          <a:p>
            <a:pPr lvl="1"/>
            <a:r>
              <a:rPr lang="en-US" dirty="0" smtClean="0">
                <a:hlinkClick r:id="rId2"/>
              </a:rPr>
              <a:t>http://docs.oracle.com/javase/7/docs/api/java/util/Queue.html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97116" y="2449681"/>
          <a:ext cx="79497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add(E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Inserts</a:t>
                      </a:r>
                      <a:r>
                        <a:rPr lang="en-US" baseline="0" dirty="0" smtClean="0"/>
                        <a:t> the specified element into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</a:t>
                      </a:r>
                      <a:r>
                        <a:rPr lang="en-US" baseline="0" dirty="0" smtClean="0"/>
                        <a:t> and removes the head of this queue...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peek()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Retrieves, but does not remove, the head</a:t>
                      </a:r>
                      <a:r>
                        <a:rPr lang="en-US" baseline="0" dirty="0" smtClean="0"/>
                        <a:t> of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67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implements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Queue</a:t>
            </a:r>
            <a:r>
              <a:rPr lang="en-US" dirty="0" smtClean="0"/>
              <a:t> so if you ever need a queue you can simply use:</a:t>
            </a:r>
          </a:p>
          <a:p>
            <a:pPr lvl="1"/>
            <a:r>
              <a:rPr lang="en-US" dirty="0" smtClean="0"/>
              <a:t>e.g. for a queue of strings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Queue&lt;String&gt; q = new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LinkedList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&lt;String&gt;();</a:t>
            </a:r>
            <a:endParaRPr lang="en-US" sz="24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nsolas" panose="020B0609020204030204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39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String 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66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stacks are used widely in computer science and computer engineering</a:t>
            </a:r>
          </a:p>
          <a:p>
            <a:pPr lvl="1"/>
            <a:r>
              <a:rPr lang="en-US" dirty="0" smtClean="0"/>
              <a:t>undo/redo</a:t>
            </a:r>
          </a:p>
          <a:p>
            <a:pPr lvl="1"/>
            <a:r>
              <a:rPr lang="en-US" dirty="0" smtClean="0"/>
              <a:t>widely used in parsing</a:t>
            </a:r>
          </a:p>
          <a:p>
            <a:pPr lvl="1"/>
            <a:r>
              <a:rPr lang="en-US" dirty="0"/>
              <a:t>a call stack is used to store information about the active methods in a Java program</a:t>
            </a:r>
            <a:endParaRPr lang="en-US" dirty="0" smtClean="0"/>
          </a:p>
          <a:p>
            <a:pPr lvl="1"/>
            <a:r>
              <a:rPr lang="en-US" dirty="0" smtClean="0"/>
              <a:t>convert a recursive method into a non-recursive one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8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Reversing a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silly and usually inefficient way to reverse a sequence is to use a stack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Don't do this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static &lt;E&gt; List&lt;E&gt; reverse(List&lt;E&gt; t) {</a:t>
            </a:r>
          </a:p>
          <a:p>
            <a:r>
              <a:rPr lang="en-US" dirty="0" smtClean="0"/>
              <a:t>  List&lt;E&gt; result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Stack&lt;E&gt; </a:t>
            </a:r>
            <a:r>
              <a:rPr lang="en-US" dirty="0" err="1" smtClean="0"/>
              <a:t>st</a:t>
            </a:r>
            <a:r>
              <a:rPr lang="en-US" dirty="0" smtClean="0"/>
              <a:t> = new Stack&lt;E&gt;();</a:t>
            </a:r>
          </a:p>
          <a:p>
            <a:r>
              <a:rPr lang="en-US" dirty="0" smtClean="0"/>
              <a:t>  for (E </a:t>
            </a:r>
            <a:r>
              <a:rPr lang="en-US" dirty="0" err="1" smtClean="0"/>
              <a:t>e</a:t>
            </a:r>
            <a:r>
              <a:rPr lang="en-US" dirty="0" smtClean="0"/>
              <a:t> : 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st.push</a:t>
            </a:r>
            <a:r>
              <a:rPr lang="en-US" dirty="0" smtClean="0"/>
              <a:t>(e);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while (!</a:t>
            </a:r>
            <a:r>
              <a:rPr lang="en-US" dirty="0" err="1" smtClean="0"/>
              <a:t>st.isEmpty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result.add</a:t>
            </a:r>
            <a:r>
              <a:rPr lang="en-US" dirty="0" smtClean="0"/>
              <a:t>(st.pop());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result;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3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13747</TotalTime>
  <Words>1916</Words>
  <Application>Microsoft Office PowerPoint</Application>
  <PresentationFormat>On-screen Show (4:3)</PresentationFormat>
  <Paragraphs>579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3" baseType="lpstr">
      <vt:lpstr>Arial</vt:lpstr>
      <vt:lpstr>Calibri</vt:lpstr>
      <vt:lpstr>Consolas</vt:lpstr>
      <vt:lpstr>Constantia</vt:lpstr>
      <vt:lpstr>Courier New</vt:lpstr>
      <vt:lpstr>Segoe UI Semibold</vt:lpstr>
      <vt:lpstr>Wingdings</vt:lpstr>
      <vt:lpstr>Wingdings 3</vt:lpstr>
      <vt:lpstr>1_Origin</vt:lpstr>
      <vt:lpstr> More Data Structures (Part 1)</vt:lpstr>
      <vt:lpstr>Stack</vt:lpstr>
      <vt:lpstr>Top of Stack</vt:lpstr>
      <vt:lpstr>Stack Operations</vt:lpstr>
      <vt:lpstr>Push</vt:lpstr>
      <vt:lpstr>Pop</vt:lpstr>
      <vt:lpstr>Applications</vt:lpstr>
      <vt:lpstr>Example: Reversing a sequence</vt:lpstr>
      <vt:lpstr>Don't do this</vt:lpstr>
      <vt:lpstr>Implementation with ArrayList</vt:lpstr>
      <vt:lpstr>PowerPoint Presentation</vt:lpstr>
      <vt:lpstr>Implementation with Array</vt:lpstr>
      <vt:lpstr>PowerPoint Presentation</vt:lpstr>
      <vt:lpstr>PowerPoint Presentation</vt:lpstr>
      <vt:lpstr>Implementation with Array</vt:lpstr>
      <vt:lpstr>Implementation with Array</vt:lpstr>
      <vt:lpstr>Implementation with Array</vt:lpstr>
      <vt:lpstr>Implementation with Array</vt:lpstr>
      <vt:lpstr>Implementation with Array</vt:lpstr>
      <vt:lpstr>Implementation with Array</vt:lpstr>
      <vt:lpstr>PowerPoint Presentation</vt:lpstr>
      <vt:lpstr>Implementation with Array</vt:lpstr>
      <vt:lpstr>PowerPoint Presentation</vt:lpstr>
      <vt:lpstr>Adding Capacity</vt:lpstr>
      <vt:lpstr>PowerPoint Presentation</vt:lpstr>
      <vt:lpstr>Adding Capacity</vt:lpstr>
      <vt:lpstr>PowerPoint Presentation</vt:lpstr>
      <vt:lpstr>More Data Structures (Part 2)</vt:lpstr>
      <vt:lpstr>Queue</vt:lpstr>
      <vt:lpstr>Queue</vt:lpstr>
      <vt:lpstr>Queue Operations</vt:lpstr>
      <vt:lpstr>Queue Optional Operations</vt:lpstr>
      <vt:lpstr>Enqueue</vt:lpstr>
      <vt:lpstr>Dequeue</vt:lpstr>
      <vt:lpstr>Dequeue</vt:lpstr>
      <vt:lpstr>Dequeue</vt:lpstr>
      <vt:lpstr>Dequeue</vt:lpstr>
      <vt:lpstr>Dequeue</vt:lpstr>
      <vt:lpstr>FIFO</vt:lpstr>
      <vt:lpstr>Implementation with LinkedList</vt:lpstr>
      <vt:lpstr>PowerPoint Presentation</vt:lpstr>
      <vt:lpstr>Implementation with LinkedList</vt:lpstr>
      <vt:lpstr>java.util.Queue</vt:lpstr>
      <vt:lpstr>java.util.Queue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1034</cp:revision>
  <dcterms:created xsi:type="dcterms:W3CDTF">2006-08-16T00:00:00Z</dcterms:created>
  <dcterms:modified xsi:type="dcterms:W3CDTF">2017-10-17T04:53:15Z</dcterms:modified>
</cp:coreProperties>
</file>